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mf" ContentType="image/x-wmf"/>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306" r:id="rId3"/>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notesMaster" Target="notesMasters/notesMaster1.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6" Type="http://schemas.openxmlformats.org/officeDocument/2006/relationships/image" Target="../media/image53.wmf"/><Relationship Id="rId5" Type="http://schemas.openxmlformats.org/officeDocument/2006/relationships/image" Target="../media/image52.wmf"/><Relationship Id="rId4" Type="http://schemas.openxmlformats.org/officeDocument/2006/relationships/image" Target="../media/image51.wmf"/><Relationship Id="rId3" Type="http://schemas.openxmlformats.org/officeDocument/2006/relationships/image" Target="../media/image50.wmf"/><Relationship Id="rId2" Type="http://schemas.openxmlformats.org/officeDocument/2006/relationships/image" Target="../media/image49.wmf"/><Relationship Id="rId1" Type="http://schemas.openxmlformats.org/officeDocument/2006/relationships/image" Target="../media/image48.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63.wmf"/><Relationship Id="rId7" Type="http://schemas.openxmlformats.org/officeDocument/2006/relationships/image" Target="../media/image62.wmf"/><Relationship Id="rId6" Type="http://schemas.openxmlformats.org/officeDocument/2006/relationships/image" Target="../media/image61.wmf"/><Relationship Id="rId5" Type="http://schemas.openxmlformats.org/officeDocument/2006/relationships/image" Target="../media/image60.wmf"/><Relationship Id="rId4" Type="http://schemas.openxmlformats.org/officeDocument/2006/relationships/image" Target="../media/image59.wmf"/><Relationship Id="rId3" Type="http://schemas.openxmlformats.org/officeDocument/2006/relationships/image" Target="../media/image58.wmf"/><Relationship Id="rId2" Type="http://schemas.openxmlformats.org/officeDocument/2006/relationships/image" Target="../media/image57.wmf"/><Relationship Id="rId1" Type="http://schemas.openxmlformats.org/officeDocument/2006/relationships/image" Target="../media/image56.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64.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image" Target="../media/image67.wmf"/><Relationship Id="rId1" Type="http://schemas.openxmlformats.org/officeDocument/2006/relationships/image" Target="../media/image66.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71.wmf"/><Relationship Id="rId1" Type="http://schemas.openxmlformats.org/officeDocument/2006/relationships/image" Target="../media/image69.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75.wmf"/><Relationship Id="rId2" Type="http://schemas.openxmlformats.org/officeDocument/2006/relationships/image" Target="../media/image74.wmf"/><Relationship Id="rId1" Type="http://schemas.openxmlformats.org/officeDocument/2006/relationships/image" Target="../media/image73.wmf"/></Relationships>
</file>

<file path=ppt/drawings/_rels/vmlDrawing16.vml.rels><?xml version="1.0" encoding="UTF-8" standalone="yes"?>
<Relationships xmlns="http://schemas.openxmlformats.org/package/2006/relationships"><Relationship Id="rId6" Type="http://schemas.openxmlformats.org/officeDocument/2006/relationships/image" Target="../media/image82.wmf"/><Relationship Id="rId5" Type="http://schemas.openxmlformats.org/officeDocument/2006/relationships/image" Target="../media/image81.wmf"/><Relationship Id="rId4" Type="http://schemas.openxmlformats.org/officeDocument/2006/relationships/image" Target="../media/image80.wmf"/><Relationship Id="rId3" Type="http://schemas.openxmlformats.org/officeDocument/2006/relationships/image" Target="../media/image79.wmf"/><Relationship Id="rId2" Type="http://schemas.openxmlformats.org/officeDocument/2006/relationships/image" Target="../media/image78.wmf"/><Relationship Id="rId1" Type="http://schemas.openxmlformats.org/officeDocument/2006/relationships/image" Target="../media/image77.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83.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91.wmf"/><Relationship Id="rId2" Type="http://schemas.openxmlformats.org/officeDocument/2006/relationships/image" Target="../media/image90.wmf"/><Relationship Id="rId1" Type="http://schemas.openxmlformats.org/officeDocument/2006/relationships/image" Target="../media/image89.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93.wmf"/><Relationship Id="rId1" Type="http://schemas.openxmlformats.org/officeDocument/2006/relationships/image" Target="../media/image9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98.wmf"/></Relationships>
</file>

<file path=ppt/drawings/_rels/vmlDrawing21.vml.rels><?xml version="1.0" encoding="UTF-8" standalone="yes"?>
<Relationships xmlns="http://schemas.openxmlformats.org/package/2006/relationships"><Relationship Id="rId4" Type="http://schemas.openxmlformats.org/officeDocument/2006/relationships/image" Target="../media/image117.wmf"/><Relationship Id="rId3" Type="http://schemas.openxmlformats.org/officeDocument/2006/relationships/image" Target="../media/image116.wmf"/><Relationship Id="rId2" Type="http://schemas.openxmlformats.org/officeDocument/2006/relationships/image" Target="../media/image115.wmf"/><Relationship Id="rId1" Type="http://schemas.openxmlformats.org/officeDocument/2006/relationships/image" Target="../media/image114.wmf"/></Relationships>
</file>

<file path=ppt/drawings/_rels/vmlDrawing22.vml.rels><?xml version="1.0" encoding="UTF-8" standalone="yes"?>
<Relationships xmlns="http://schemas.openxmlformats.org/package/2006/relationships"><Relationship Id="rId5" Type="http://schemas.openxmlformats.org/officeDocument/2006/relationships/image" Target="../media/image123.wmf"/><Relationship Id="rId4" Type="http://schemas.openxmlformats.org/officeDocument/2006/relationships/image" Target="../media/image122.wmf"/><Relationship Id="rId3" Type="http://schemas.openxmlformats.org/officeDocument/2006/relationships/image" Target="../media/image121.wmf"/><Relationship Id="rId2" Type="http://schemas.openxmlformats.org/officeDocument/2006/relationships/image" Target="../media/image120.wmf"/><Relationship Id="rId1" Type="http://schemas.openxmlformats.org/officeDocument/2006/relationships/image" Target="../media/image119.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135.wmf"/><Relationship Id="rId1" Type="http://schemas.openxmlformats.org/officeDocument/2006/relationships/image" Target="../media/image134.wmf"/></Relationships>
</file>

<file path=ppt/drawings/_rels/vmlDrawing24.vml.rels><?xml version="1.0" encoding="UTF-8" standalone="yes"?>
<Relationships xmlns="http://schemas.openxmlformats.org/package/2006/relationships"><Relationship Id="rId8" Type="http://schemas.openxmlformats.org/officeDocument/2006/relationships/image" Target="../media/image142.wmf"/><Relationship Id="rId7" Type="http://schemas.openxmlformats.org/officeDocument/2006/relationships/image" Target="../media/image141.wmf"/><Relationship Id="rId6" Type="http://schemas.openxmlformats.org/officeDocument/2006/relationships/image" Target="../media/image140.wmf"/><Relationship Id="rId5" Type="http://schemas.openxmlformats.org/officeDocument/2006/relationships/image" Target="../media/image139.wmf"/><Relationship Id="rId4" Type="http://schemas.openxmlformats.org/officeDocument/2006/relationships/image" Target="../media/image138.wmf"/><Relationship Id="rId3" Type="http://schemas.openxmlformats.org/officeDocument/2006/relationships/image" Target="../media/image137.wmf"/><Relationship Id="rId2" Type="http://schemas.openxmlformats.org/officeDocument/2006/relationships/image" Target="../media/image135.wmf"/><Relationship Id="rId1" Type="http://schemas.openxmlformats.org/officeDocument/2006/relationships/image" Target="../media/image136.wmf"/></Relationships>
</file>

<file path=ppt/drawings/_rels/vmlDrawing25.vml.rels><?xml version="1.0" encoding="UTF-8" standalone="yes"?>
<Relationships xmlns="http://schemas.openxmlformats.org/package/2006/relationships"><Relationship Id="rId6" Type="http://schemas.openxmlformats.org/officeDocument/2006/relationships/image" Target="../media/image149.wmf"/><Relationship Id="rId5" Type="http://schemas.openxmlformats.org/officeDocument/2006/relationships/image" Target="../media/image148.wmf"/><Relationship Id="rId4" Type="http://schemas.openxmlformats.org/officeDocument/2006/relationships/image" Target="../media/image147.wmf"/><Relationship Id="rId3" Type="http://schemas.openxmlformats.org/officeDocument/2006/relationships/image" Target="../media/image146.wmf"/><Relationship Id="rId2" Type="http://schemas.openxmlformats.org/officeDocument/2006/relationships/image" Target="../media/image145.wmf"/><Relationship Id="rId1" Type="http://schemas.openxmlformats.org/officeDocument/2006/relationships/image" Target="../media/image144.wmf"/></Relationships>
</file>

<file path=ppt/drawings/_rels/vmlDrawing26.vml.rels><?xml version="1.0" encoding="UTF-8" standalone="yes"?>
<Relationships xmlns="http://schemas.openxmlformats.org/package/2006/relationships"><Relationship Id="rId4" Type="http://schemas.openxmlformats.org/officeDocument/2006/relationships/image" Target="../media/image153.wmf"/><Relationship Id="rId3" Type="http://schemas.openxmlformats.org/officeDocument/2006/relationships/image" Target="../media/image152.wmf"/><Relationship Id="rId2" Type="http://schemas.openxmlformats.org/officeDocument/2006/relationships/image" Target="../media/image151.wmf"/><Relationship Id="rId1" Type="http://schemas.openxmlformats.org/officeDocument/2006/relationships/image" Target="../media/image150.wmf"/></Relationships>
</file>

<file path=ppt/drawings/_rels/vmlDrawing3.vml.rels><?xml version="1.0" encoding="UTF-8" standalone="yes"?>
<Relationships xmlns="http://schemas.openxmlformats.org/package/2006/relationships"><Relationship Id="rId5" Type="http://schemas.openxmlformats.org/officeDocument/2006/relationships/image" Target="../media/image8.wmf"/><Relationship Id="rId4" Type="http://schemas.openxmlformats.org/officeDocument/2006/relationships/image" Target="../media/image9.wmf"/><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5.vml.rels><?xml version="1.0" encoding="UTF-8" standalone="yes"?>
<Relationships xmlns="http://schemas.openxmlformats.org/package/2006/relationships"><Relationship Id="rId4" Type="http://schemas.openxmlformats.org/officeDocument/2006/relationships/image" Target="../media/image19.wmf"/><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s>
</file>

<file path=ppt/drawings/_rels/vmlDrawing6.vml.rels><?xml version="1.0" encoding="UTF-8" standalone="yes"?>
<Relationships xmlns="http://schemas.openxmlformats.org/package/2006/relationships"><Relationship Id="rId5" Type="http://schemas.openxmlformats.org/officeDocument/2006/relationships/image" Target="../media/image25.wmf"/><Relationship Id="rId4" Type="http://schemas.openxmlformats.org/officeDocument/2006/relationships/image" Target="../media/image24.wmf"/><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7.wmf"/></Relationships>
</file>

<file path=ppt/drawings/_rels/vmlDrawing8.vml.rels><?xml version="1.0" encoding="UTF-8" standalone="yes"?>
<Relationships xmlns="http://schemas.openxmlformats.org/package/2006/relationships"><Relationship Id="rId4" Type="http://schemas.openxmlformats.org/officeDocument/2006/relationships/image" Target="../media/image36.wmf"/><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1.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45.wmf"/><Relationship Id="rId1" Type="http://schemas.openxmlformats.org/officeDocument/2006/relationships/image" Target="../media/image4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pic>
        <p:nvPicPr>
          <p:cNvPr id="2050" name="图片 2049" descr="9副本"/>
          <p:cNvPicPr>
            <a:picLocks noChangeAspect="1"/>
          </p:cNvPicPr>
          <p:nvPr/>
        </p:nvPicPr>
        <p:blipFill>
          <a:blip r:embed="rId3"/>
          <a:stretch>
            <a:fillRect/>
          </a:stretch>
        </p:blipFill>
        <p:spPr>
          <a:xfrm>
            <a:off x="0" y="0"/>
            <a:ext cx="12192000" cy="6858000"/>
          </a:xfrm>
          <a:prstGeom prst="rect">
            <a:avLst/>
          </a:prstGeom>
          <a:noFill/>
          <a:ln w="9525">
            <a:noFill/>
          </a:ln>
        </p:spPr>
      </p:pic>
      <p:sp>
        <p:nvSpPr>
          <p:cNvPr id="2051" name="标题 2050"/>
          <p:cNvSpPr>
            <a:spLocks noGrp="1"/>
          </p:cNvSpPr>
          <p:nvPr>
            <p:ph type="ctrTitle"/>
          </p:nvPr>
        </p:nvSpPr>
        <p:spPr>
          <a:xfrm>
            <a:off x="2929467" y="3717925"/>
            <a:ext cx="8540751" cy="1108075"/>
          </a:xfrm>
          <a:prstGeom prst="rect">
            <a:avLst/>
          </a:prstGeom>
          <a:noFill/>
          <a:ln w="9525">
            <a:noFill/>
          </a:ln>
        </p:spPr>
        <p:txBody>
          <a:bodyPr anchor="ctr"/>
          <a:lstStyle>
            <a:lvl1pPr lvl="0" algn="r">
              <a:defRPr/>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2929467" y="4940300"/>
            <a:ext cx="8534400" cy="720725"/>
          </a:xfrm>
          <a:prstGeom prst="rect">
            <a:avLst/>
          </a:prstGeom>
          <a:noFill/>
          <a:ln w="9525">
            <a:noFill/>
          </a:ln>
        </p:spPr>
        <p:txBody>
          <a:bodyPr anchor="t"/>
          <a:lstStyle>
            <a:lvl1pPr marL="0" lvl="0" indent="0" algn="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fld id="{82F288E0-7875-42C4-84C8-98DBBD3BF4D2}" type="datetimeFigureOut">
              <a:rPr lang="zh-CN" altLang="en-US" smtClean="0"/>
            </a:fld>
            <a:endParaRPr lang="zh-CN" altLang="en-US"/>
          </a:p>
        </p:txBody>
      </p:sp>
      <p:sp>
        <p:nvSpPr>
          <p:cNvPr id="2054" name="页脚占位符 2053"/>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endParaRPr lang="zh-CN" altLang="en-US"/>
          </a:p>
        </p:txBody>
      </p:sp>
      <p:sp>
        <p:nvSpPr>
          <p:cNvPr id="2055" name="灯片编号占位符 2054"/>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p:transition>
    <p:fade/>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fade/>
  </p:transition>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3.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idx="1"/>
          </p:nvPr>
        </p:nvSpPr>
        <p:spPr>
          <a:xfrm>
            <a:off x="609600" y="1600200"/>
            <a:ext cx="109728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fld id="{82F288E0-7875-42C4-84C8-98DBBD3BF4D2}" type="datetimeFigureOut">
              <a:rPr lang="zh-CN" altLang="en-US" smtClean="0"/>
            </a:fld>
            <a:endParaRPr lang="zh-CN" altLang="en-US"/>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endParaRPr lang="zh-CN" altLang="en-US"/>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fade/>
  </p:transition>
  <p:hf sldNum="0" hdr="0" ftr="0" dt="0"/>
  <p:txStyles>
    <p:titleStyle>
      <a:lvl1pPr marL="0" lvl="0" indent="0" algn="ctr"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slide" Target="slide23.xml"/><Relationship Id="rId4" Type="http://schemas.openxmlformats.org/officeDocument/2006/relationships/slide" Target="slide17.xml"/><Relationship Id="rId3" Type="http://schemas.openxmlformats.org/officeDocument/2006/relationships/slide" Target="slide9.xml"/><Relationship Id="rId2" Type="http://schemas.openxmlformats.org/officeDocument/2006/relationships/slide" Target="slide3.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C:\Users\Administrator.PC-20121218WXTY\AppData\Roaming\Tencent\Users\467413181\QQ\WinTemp\RichOle\{7J7TCX%OQ6_O1T][`CFYQX.png" TargetMode="External"/><Relationship Id="rId7" Type="http://schemas.openxmlformats.org/officeDocument/2006/relationships/image" Target="../media/image30.png"/><Relationship Id="rId6" Type="http://schemas.openxmlformats.org/officeDocument/2006/relationships/image" Target="../media/image29.wmf"/><Relationship Id="rId5" Type="http://schemas.openxmlformats.org/officeDocument/2006/relationships/oleObject" Target="../embeddings/oleObject23.bin"/><Relationship Id="rId4" Type="http://schemas.openxmlformats.org/officeDocument/2006/relationships/image" Target="C:\Users\Administrator.PC-20121218WXTY\AppData\Roaming\Tencent\Users\467413181\QQ\WinTemp\RichOle\(6)X48`4X)9CN%O5}I)MRUR.png" TargetMode="External"/><Relationship Id="rId3" Type="http://schemas.openxmlformats.org/officeDocument/2006/relationships/image" Target="../media/image28.png"/><Relationship Id="rId2" Type="http://schemas.openxmlformats.org/officeDocument/2006/relationships/image" Target="../media/image27.wmf"/><Relationship Id="rId10" Type="http://schemas.openxmlformats.org/officeDocument/2006/relationships/vmlDrawing" Target="../drawings/vmlDrawing7.vml"/><Relationship Id="rId1" Type="http://schemas.openxmlformats.org/officeDocument/2006/relationships/oleObject" Target="../embeddings/oleObject22.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9" Type="http://schemas.openxmlformats.org/officeDocument/2006/relationships/oleObject" Target="../embeddings/oleObject26.bin"/><Relationship Id="rId8" Type="http://schemas.openxmlformats.org/officeDocument/2006/relationships/image" Target="../media/image34.wmf"/><Relationship Id="rId7" Type="http://schemas.openxmlformats.org/officeDocument/2006/relationships/oleObject" Target="../embeddings/oleObject25.bin"/><Relationship Id="rId6" Type="http://schemas.openxmlformats.org/officeDocument/2006/relationships/image" Target="C:\Users\Administrator.PC-20121218WXTY\AppData\Roaming\Tencent\Users\467413181\QQ\WinTemp\RichOle\EG5AA]@L]G4WOM`8}Q8GP6Y.png" TargetMode="External"/><Relationship Id="rId5" Type="http://schemas.openxmlformats.org/officeDocument/2006/relationships/image" Target="../media/image33.png"/><Relationship Id="rId4" Type="http://schemas.openxmlformats.org/officeDocument/2006/relationships/image" Target="C:\Users\Administrator.PC-20121218WXTY\AppData\Roaming\Tencent\Users\467413181\QQ\WinTemp\RichOle\GN@}])I~53DA5X61Y}U`B2Q.png" TargetMode="External"/><Relationship Id="rId3" Type="http://schemas.openxmlformats.org/officeDocument/2006/relationships/image" Target="../media/image32.png"/><Relationship Id="rId2" Type="http://schemas.openxmlformats.org/officeDocument/2006/relationships/image" Target="../media/image31.wmf"/><Relationship Id="rId16" Type="http://schemas.openxmlformats.org/officeDocument/2006/relationships/vmlDrawing" Target="../drawings/vmlDrawing8.vml"/><Relationship Id="rId15" Type="http://schemas.openxmlformats.org/officeDocument/2006/relationships/slideLayout" Target="../slideLayouts/slideLayout12.xml"/><Relationship Id="rId14" Type="http://schemas.openxmlformats.org/officeDocument/2006/relationships/image" Target="C:\Users\Administrator.PC-20121218WXTY\AppData\Roaming\Tencent\Users\467413181\QQ\WinTemp\RichOle\]`[TKW6)_~~G}~PUESND]IG.png" TargetMode="External"/><Relationship Id="rId13" Type="http://schemas.openxmlformats.org/officeDocument/2006/relationships/image" Target="../media/image37.png"/><Relationship Id="rId12" Type="http://schemas.openxmlformats.org/officeDocument/2006/relationships/image" Target="../media/image36.wmf"/><Relationship Id="rId11" Type="http://schemas.openxmlformats.org/officeDocument/2006/relationships/oleObject" Target="../embeddings/oleObject27.bin"/><Relationship Id="rId10" Type="http://schemas.openxmlformats.org/officeDocument/2006/relationships/image" Target="../media/image35.wmf"/><Relationship Id="rId1" Type="http://schemas.openxmlformats.org/officeDocument/2006/relationships/oleObject" Target="../embeddings/oleObject24.bin"/></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image" Target="../media/image41.png"/><Relationship Id="rId5" Type="http://schemas.openxmlformats.org/officeDocument/2006/relationships/image" Target="C:\Users\Administrator.PC-20121218WXTY\AppData\Roaming\Tencent\Users\467413181\QQ\WinTemp\RichOle\{S6TP(QO}@F8P(ZX%D%F(8J.png" TargetMode="External"/><Relationship Id="rId4" Type="http://schemas.openxmlformats.org/officeDocument/2006/relationships/image" Target="../media/image40.png"/><Relationship Id="rId3" Type="http://schemas.openxmlformats.org/officeDocument/2006/relationships/image" Target="C:\Users\Administrator.PC-20121218WXTY\AppData\Roaming\Tencent\Users\467413181\QQ\WinTemp\RichOle\}]OWATLL8@HX_[J`5LP565M.png" TargetMode="External"/><Relationship Id="rId2" Type="http://schemas.openxmlformats.org/officeDocument/2006/relationships/image" Target="../media/image39.png"/><Relationship Id="rId1" Type="http://schemas.openxmlformats.org/officeDocument/2006/relationships/image" Target="../media/image38.png"/></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45.wmf"/><Relationship Id="rId7" Type="http://schemas.openxmlformats.org/officeDocument/2006/relationships/oleObject" Target="../embeddings/oleObject29.bin"/><Relationship Id="rId6" Type="http://schemas.openxmlformats.org/officeDocument/2006/relationships/image" Target="../media/image44.wmf"/><Relationship Id="rId5" Type="http://schemas.openxmlformats.org/officeDocument/2006/relationships/oleObject" Target="../embeddings/oleObject28.bin"/><Relationship Id="rId4" Type="http://schemas.openxmlformats.org/officeDocument/2006/relationships/image" Target="C:\Users\Administrator.PC-20121218WXTY\AppData\Roaming\Tencent\Users\467413181\QQ\WinTemp\RichOle\1LIX7DQE_ZD)41@ID)GGS%E.png" TargetMode="External"/><Relationship Id="rId3" Type="http://schemas.openxmlformats.org/officeDocument/2006/relationships/image" Target="../media/image43.png"/><Relationship Id="rId2" Type="http://schemas.openxmlformats.org/officeDocument/2006/relationships/image" Target="C:\Users\Administrator.PC-20121218WXTY\AppData\Roaming\Tencent\Users\467413181\QQ\WinTemp\RichOle\O0BYRMJ{Q}FLENBJYJLRQIJ.png" TargetMode="External"/><Relationship Id="rId10" Type="http://schemas.openxmlformats.org/officeDocument/2006/relationships/vmlDrawing" Target="../drawings/vmlDrawing9.vml"/><Relationship Id="rId1" Type="http://schemas.openxmlformats.org/officeDocument/2006/relationships/image" Target="../media/image42.png"/></Relationships>
</file>

<file path=ppt/slides/_rels/slide15.xml.rels><?xml version="1.0" encoding="UTF-8" standalone="yes"?>
<Relationships xmlns="http://schemas.openxmlformats.org/package/2006/relationships"><Relationship Id="rId9" Type="http://schemas.openxmlformats.org/officeDocument/2006/relationships/oleObject" Target="../embeddings/oleObject32.bin"/><Relationship Id="rId8" Type="http://schemas.openxmlformats.org/officeDocument/2006/relationships/image" Target="../media/image49.wmf"/><Relationship Id="rId7" Type="http://schemas.openxmlformats.org/officeDocument/2006/relationships/oleObject" Target="../embeddings/oleObject31.bin"/><Relationship Id="rId6" Type="http://schemas.openxmlformats.org/officeDocument/2006/relationships/image" Target="../media/image48.wmf"/><Relationship Id="rId5" Type="http://schemas.openxmlformats.org/officeDocument/2006/relationships/oleObject" Target="../embeddings/oleObject30.bin"/><Relationship Id="rId4" Type="http://schemas.openxmlformats.org/officeDocument/2006/relationships/image" Target="C:\Users\Administrator.PC-20121218WXTY\AppData\Roaming\Tencent\Users\467413181\QQ\WinTemp\RichOle\E[69MVA9}(]MSBQAOU5J7NR.png" TargetMode="External"/><Relationship Id="rId3" Type="http://schemas.openxmlformats.org/officeDocument/2006/relationships/image" Target="../media/image47.png"/><Relationship Id="rId2" Type="http://schemas.openxmlformats.org/officeDocument/2006/relationships/image" Target="C:\Users\Administrator.PC-20121218WXTY\AppData\Roaming\Tencent\Users\467413181\QQ\WinTemp\RichOle\CUKOMCL8[%U_(}G[ZSRTV5J.png" TargetMode="External"/><Relationship Id="rId19" Type="http://schemas.openxmlformats.org/officeDocument/2006/relationships/notesSlide" Target="../notesSlides/notesSlide1.xml"/><Relationship Id="rId18" Type="http://schemas.openxmlformats.org/officeDocument/2006/relationships/vmlDrawing" Target="../drawings/vmlDrawing10.vml"/><Relationship Id="rId17" Type="http://schemas.openxmlformats.org/officeDocument/2006/relationships/slideLayout" Target="../slideLayouts/slideLayout12.xml"/><Relationship Id="rId16" Type="http://schemas.openxmlformats.org/officeDocument/2006/relationships/image" Target="../media/image53.wmf"/><Relationship Id="rId15" Type="http://schemas.openxmlformats.org/officeDocument/2006/relationships/oleObject" Target="../embeddings/oleObject35.bin"/><Relationship Id="rId14" Type="http://schemas.openxmlformats.org/officeDocument/2006/relationships/image" Target="../media/image52.wmf"/><Relationship Id="rId13" Type="http://schemas.openxmlformats.org/officeDocument/2006/relationships/oleObject" Target="../embeddings/oleObject34.bin"/><Relationship Id="rId12" Type="http://schemas.openxmlformats.org/officeDocument/2006/relationships/image" Target="../media/image51.wmf"/><Relationship Id="rId11" Type="http://schemas.openxmlformats.org/officeDocument/2006/relationships/oleObject" Target="../embeddings/oleObject33.bin"/><Relationship Id="rId10" Type="http://schemas.openxmlformats.org/officeDocument/2006/relationships/image" Target="../media/image50.wmf"/><Relationship Id="rId1" Type="http://schemas.openxmlformats.org/officeDocument/2006/relationships/image" Target="../media/image4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C:\Users\Administrator.PC-20121218WXTY\AppData\Roaming\Tencent\Users\467413181\QQ\WinTemp\RichOle\R{[W)Z1~TE)KY8W7W3RYIGH.png" TargetMode="External"/><Relationship Id="rId1" Type="http://schemas.openxmlformats.org/officeDocument/2006/relationships/image" Target="../media/image55.png"/></Relationships>
</file>

<file path=ppt/slides/_rels/slide18.xml.rels><?xml version="1.0" encoding="UTF-8" standalone="yes"?>
<Relationships xmlns="http://schemas.openxmlformats.org/package/2006/relationships"><Relationship Id="rId9" Type="http://schemas.openxmlformats.org/officeDocument/2006/relationships/image" Target="../media/image59.wmf"/><Relationship Id="rId8" Type="http://schemas.openxmlformats.org/officeDocument/2006/relationships/oleObject" Target="../embeddings/oleObject40.bin"/><Relationship Id="rId7" Type="http://schemas.openxmlformats.org/officeDocument/2006/relationships/oleObject" Target="../embeddings/oleObject39.bin"/><Relationship Id="rId6" Type="http://schemas.openxmlformats.org/officeDocument/2006/relationships/image" Target="../media/image58.wmf"/><Relationship Id="rId5" Type="http://schemas.openxmlformats.org/officeDocument/2006/relationships/oleObject" Target="../embeddings/oleObject38.bin"/><Relationship Id="rId4" Type="http://schemas.openxmlformats.org/officeDocument/2006/relationships/image" Target="../media/image57.wmf"/><Relationship Id="rId3" Type="http://schemas.openxmlformats.org/officeDocument/2006/relationships/oleObject" Target="../embeddings/oleObject37.bin"/><Relationship Id="rId20" Type="http://schemas.openxmlformats.org/officeDocument/2006/relationships/vmlDrawing" Target="../drawings/vmlDrawing11.vml"/><Relationship Id="rId2" Type="http://schemas.openxmlformats.org/officeDocument/2006/relationships/image" Target="../media/image56.wmf"/><Relationship Id="rId19" Type="http://schemas.openxmlformats.org/officeDocument/2006/relationships/slideLayout" Target="../slideLayouts/slideLayout12.xml"/><Relationship Id="rId18" Type="http://schemas.openxmlformats.org/officeDocument/2006/relationships/oleObject" Target="../embeddings/oleObject45.bin"/><Relationship Id="rId17" Type="http://schemas.openxmlformats.org/officeDocument/2006/relationships/image" Target="../media/image63.wmf"/><Relationship Id="rId16" Type="http://schemas.openxmlformats.org/officeDocument/2006/relationships/oleObject" Target="../embeddings/oleObject44.bin"/><Relationship Id="rId15" Type="http://schemas.openxmlformats.org/officeDocument/2006/relationships/image" Target="../media/image62.wmf"/><Relationship Id="rId14" Type="http://schemas.openxmlformats.org/officeDocument/2006/relationships/oleObject" Target="../embeddings/oleObject43.bin"/><Relationship Id="rId13" Type="http://schemas.openxmlformats.org/officeDocument/2006/relationships/image" Target="../media/image61.wmf"/><Relationship Id="rId12" Type="http://schemas.openxmlformats.org/officeDocument/2006/relationships/oleObject" Target="../embeddings/oleObject42.bin"/><Relationship Id="rId11" Type="http://schemas.openxmlformats.org/officeDocument/2006/relationships/image" Target="../media/image60.wmf"/><Relationship Id="rId10" Type="http://schemas.openxmlformats.org/officeDocument/2006/relationships/oleObject" Target="../embeddings/oleObject41.bin"/><Relationship Id="rId1" Type="http://schemas.openxmlformats.org/officeDocument/2006/relationships/oleObject" Target="../embeddings/oleObject36.bin"/></Relationships>
</file>

<file path=ppt/slides/_rels/slide19.xml.rels><?xml version="1.0" encoding="UTF-8" standalone="yes"?>
<Relationships xmlns="http://schemas.openxmlformats.org/package/2006/relationships"><Relationship Id="rId6" Type="http://schemas.openxmlformats.org/officeDocument/2006/relationships/vmlDrawing" Target="../drawings/vmlDrawing12.vml"/><Relationship Id="rId5" Type="http://schemas.openxmlformats.org/officeDocument/2006/relationships/slideLayout" Target="../slideLayouts/slideLayout12.xml"/><Relationship Id="rId4" Type="http://schemas.openxmlformats.org/officeDocument/2006/relationships/image" Target="C:\Users\Administrator.PC-20121218WXTY\AppData\Roaming\Tencent\Users\467413181\QQ\WinTemp\RichOle\`Y5T5A0WNA8E6%D%9GALPGA.png" TargetMode="External"/><Relationship Id="rId3" Type="http://schemas.openxmlformats.org/officeDocument/2006/relationships/image" Target="../media/image65.png"/><Relationship Id="rId2" Type="http://schemas.openxmlformats.org/officeDocument/2006/relationships/image" Target="../media/image64.wmf"/><Relationship Id="rId1" Type="http://schemas.openxmlformats.org/officeDocument/2006/relationships/oleObject" Target="../embeddings/oleObject46.bin"/></Relationships>
</file>

<file path=ppt/slides/_rels/slide2.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12.xml"/><Relationship Id="rId4" Type="http://schemas.openxmlformats.org/officeDocument/2006/relationships/image" Target="../media/image5.wmf"/><Relationship Id="rId3" Type="http://schemas.openxmlformats.org/officeDocument/2006/relationships/oleObject" Target="../embeddings/oleObject1.bin"/><Relationship Id="rId2" Type="http://schemas.openxmlformats.org/officeDocument/2006/relationships/image" Target="C:\Users\Administrator.PC-20121218WXTY\AppData\Roaming\Tencent\Users\467413181\QQ\WinTemp\RichOle\]W%OMNL)X9WG@[)OSU]O256.png" TargetMode="Externa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vmlDrawing" Target="../drawings/vmlDrawing13.vml"/><Relationship Id="rId7" Type="http://schemas.openxmlformats.org/officeDocument/2006/relationships/slideLayout" Target="../slideLayouts/slideLayout12.xml"/><Relationship Id="rId6" Type="http://schemas.openxmlformats.org/officeDocument/2006/relationships/image" Target="../media/image68.wmf"/><Relationship Id="rId5" Type="http://schemas.openxmlformats.org/officeDocument/2006/relationships/oleObject" Target="../embeddings/oleObject49.bin"/><Relationship Id="rId4" Type="http://schemas.openxmlformats.org/officeDocument/2006/relationships/image" Target="../media/image67.wmf"/><Relationship Id="rId3" Type="http://schemas.openxmlformats.org/officeDocument/2006/relationships/oleObject" Target="../embeddings/oleObject48.bin"/><Relationship Id="rId2" Type="http://schemas.openxmlformats.org/officeDocument/2006/relationships/image" Target="../media/image66.wmf"/><Relationship Id="rId1" Type="http://schemas.openxmlformats.org/officeDocument/2006/relationships/oleObject" Target="../embeddings/oleObject47.bin"/></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oleObject" Target="../embeddings/oleObject53.bin"/><Relationship Id="rId7" Type="http://schemas.openxmlformats.org/officeDocument/2006/relationships/oleObject" Target="../embeddings/oleObject52.bin"/><Relationship Id="rId6" Type="http://schemas.openxmlformats.org/officeDocument/2006/relationships/image" Target="../media/image71.wmf"/><Relationship Id="rId5" Type="http://schemas.openxmlformats.org/officeDocument/2006/relationships/oleObject" Target="../embeddings/oleObject51.bin"/><Relationship Id="rId4" Type="http://schemas.openxmlformats.org/officeDocument/2006/relationships/image" Target="C:\Users\Administrator.PC-20121218WXTY\AppData\Roaming\Tencent\Users\467413181\QQ\WinTemp\RichOle\YN3RIPQ3A1]GFFAMO~7(4RB.png" TargetMode="External"/><Relationship Id="rId3" Type="http://schemas.openxmlformats.org/officeDocument/2006/relationships/image" Target="../media/image70.png"/><Relationship Id="rId2" Type="http://schemas.openxmlformats.org/officeDocument/2006/relationships/image" Target="../media/image69.wmf"/><Relationship Id="rId10" Type="http://schemas.openxmlformats.org/officeDocument/2006/relationships/vmlDrawing" Target="../drawings/vmlDrawing14.vml"/><Relationship Id="rId1" Type="http://schemas.openxmlformats.org/officeDocument/2006/relationships/oleObject" Target="../embeddings/oleObject50.bin"/></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C:\Users\Administrator.PC-20121218WXTY\AppData\Roaming\Tencent\Users\467413181\QQ\WinTemp\RichOle\~TDI)MCS)852_2HHF%K%6_Y.png" TargetMode="External"/><Relationship Id="rId1" Type="http://schemas.openxmlformats.org/officeDocument/2006/relationships/image" Target="../media/image72.png"/></Relationships>
</file>

<file path=ppt/slides/_rels/slide23.xml.rels><?xml version="1.0" encoding="UTF-8" standalone="yes"?>
<Relationships xmlns="http://schemas.openxmlformats.org/package/2006/relationships"><Relationship Id="rId8" Type="http://schemas.openxmlformats.org/officeDocument/2006/relationships/vmlDrawing" Target="../drawings/vmlDrawing15.vml"/><Relationship Id="rId7" Type="http://schemas.openxmlformats.org/officeDocument/2006/relationships/slideLayout" Target="../slideLayouts/slideLayout12.xml"/><Relationship Id="rId6" Type="http://schemas.openxmlformats.org/officeDocument/2006/relationships/image" Target="../media/image75.wmf"/><Relationship Id="rId5" Type="http://schemas.openxmlformats.org/officeDocument/2006/relationships/oleObject" Target="../embeddings/oleObject56.bin"/><Relationship Id="rId4" Type="http://schemas.openxmlformats.org/officeDocument/2006/relationships/image" Target="../media/image74.wmf"/><Relationship Id="rId3" Type="http://schemas.openxmlformats.org/officeDocument/2006/relationships/oleObject" Target="../embeddings/oleObject55.bin"/><Relationship Id="rId2" Type="http://schemas.openxmlformats.org/officeDocument/2006/relationships/image" Target="../media/image73.wmf"/><Relationship Id="rId1" Type="http://schemas.openxmlformats.org/officeDocument/2006/relationships/oleObject" Target="../embeddings/oleObject54.bin"/></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C:\Users\Administrator.PC-20121218WXTY\AppData\Roaming\Tencent\Users\467413181\QQ\WinTemp\RichOle\LGD`MW$D5L}N`68WP$QR9AE.png" TargetMode="External"/><Relationship Id="rId1" Type="http://schemas.openxmlformats.org/officeDocument/2006/relationships/image" Target="../media/image76.png"/></Relationships>
</file>

<file path=ppt/slides/_rels/slide25.xml.rels><?xml version="1.0" encoding="UTF-8" standalone="yes"?>
<Relationships xmlns="http://schemas.openxmlformats.org/package/2006/relationships"><Relationship Id="rId9" Type="http://schemas.openxmlformats.org/officeDocument/2006/relationships/oleObject" Target="../embeddings/oleObject61.bin"/><Relationship Id="rId8" Type="http://schemas.openxmlformats.org/officeDocument/2006/relationships/image" Target="../media/image80.wmf"/><Relationship Id="rId7" Type="http://schemas.openxmlformats.org/officeDocument/2006/relationships/oleObject" Target="../embeddings/oleObject60.bin"/><Relationship Id="rId6" Type="http://schemas.openxmlformats.org/officeDocument/2006/relationships/image" Target="../media/image79.wmf"/><Relationship Id="rId5" Type="http://schemas.openxmlformats.org/officeDocument/2006/relationships/oleObject" Target="../embeddings/oleObject59.bin"/><Relationship Id="rId4" Type="http://schemas.openxmlformats.org/officeDocument/2006/relationships/image" Target="../media/image78.wmf"/><Relationship Id="rId3" Type="http://schemas.openxmlformats.org/officeDocument/2006/relationships/oleObject" Target="../embeddings/oleObject58.bin"/><Relationship Id="rId2" Type="http://schemas.openxmlformats.org/officeDocument/2006/relationships/image" Target="../media/image77.wmf"/><Relationship Id="rId14" Type="http://schemas.openxmlformats.org/officeDocument/2006/relationships/vmlDrawing" Target="../drawings/vmlDrawing16.vml"/><Relationship Id="rId13" Type="http://schemas.openxmlformats.org/officeDocument/2006/relationships/slideLayout" Target="../slideLayouts/slideLayout12.xml"/><Relationship Id="rId12" Type="http://schemas.openxmlformats.org/officeDocument/2006/relationships/image" Target="../media/image82.wmf"/><Relationship Id="rId11" Type="http://schemas.openxmlformats.org/officeDocument/2006/relationships/oleObject" Target="../embeddings/oleObject62.bin"/><Relationship Id="rId10" Type="http://schemas.openxmlformats.org/officeDocument/2006/relationships/image" Target="../media/image81.wmf"/><Relationship Id="rId1" Type="http://schemas.openxmlformats.org/officeDocument/2006/relationships/oleObject" Target="../embeddings/oleObject57.bin"/></Relationships>
</file>

<file path=ppt/slides/_rels/slide26.xml.rels><?xml version="1.0" encoding="UTF-8" standalone="yes"?>
<Relationships xmlns="http://schemas.openxmlformats.org/package/2006/relationships"><Relationship Id="rId4" Type="http://schemas.openxmlformats.org/officeDocument/2006/relationships/vmlDrawing" Target="../drawings/vmlDrawing17.vml"/><Relationship Id="rId3" Type="http://schemas.openxmlformats.org/officeDocument/2006/relationships/slideLayout" Target="../slideLayouts/slideLayout12.xml"/><Relationship Id="rId2" Type="http://schemas.openxmlformats.org/officeDocument/2006/relationships/image" Target="../media/image83.wmf"/><Relationship Id="rId1" Type="http://schemas.openxmlformats.org/officeDocument/2006/relationships/oleObject" Target="../embeddings/oleObject63.bin"/></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85.png"/><Relationship Id="rId2" Type="http://schemas.openxmlformats.org/officeDocument/2006/relationships/image" Target="C:\Users\Administrator.PC-20121218WXTY\AppData\Roaming\Tencent\Users\467413181\QQ\WinTemp\RichOle\`DA$C$7T8MZGIQ%ANFOC%97.png" TargetMode="External"/><Relationship Id="rId1" Type="http://schemas.openxmlformats.org/officeDocument/2006/relationships/image" Target="../media/image84.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C:\Users\Administrator.PC-20121218WXTY\AppData\Roaming\Tencent\Users\467413181\QQ\WinTemp\RichOle\HB@]6@%QL`NX4%FY)0`I`0J.png" TargetMode="External"/><Relationship Id="rId1" Type="http://schemas.openxmlformats.org/officeDocument/2006/relationships/image" Target="../media/image8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9.wmf"/><Relationship Id="rId7" Type="http://schemas.openxmlformats.org/officeDocument/2006/relationships/oleObject" Target="../embeddings/oleObject3.bin"/><Relationship Id="rId6" Type="http://schemas.openxmlformats.org/officeDocument/2006/relationships/image" Target="../media/image8.wmf"/><Relationship Id="rId5" Type="http://schemas.openxmlformats.org/officeDocument/2006/relationships/oleObject" Target="../embeddings/oleObject2.bin"/><Relationship Id="rId4" Type="http://schemas.openxmlformats.org/officeDocument/2006/relationships/image" Target="C:\Users\Administrator.PC-20121218WXTY\AppData\Roaming\Tencent\Users\467413181\QQ\WinTemp\RichOle\}}~YRQD0~[($0DX{2Q(79S3.png" TargetMode="External"/><Relationship Id="rId3" Type="http://schemas.openxmlformats.org/officeDocument/2006/relationships/image" Target="../media/image7.png"/><Relationship Id="rId2" Type="http://schemas.openxmlformats.org/officeDocument/2006/relationships/image" Target="C:\Users\Administrator.PC-20121218WXTY\AppData\Roaming\Tencent\Users\467413181\QQ\WinTemp\RichOle\BSI0V41VCK)3TC6YBA){7@6.png" TargetMode="External"/><Relationship Id="rId10" Type="http://schemas.openxmlformats.org/officeDocument/2006/relationships/vmlDrawing" Target="../drawings/vmlDrawing2.v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C:\Users\Administrator.PC-20121218WXTY\AppData\Roaming\Tencent\Users\467413181\QQ\WinTemp\RichOle\(7405D[T9C6RU4`S}$LW))Q.png" TargetMode="External"/><Relationship Id="rId1" Type="http://schemas.openxmlformats.org/officeDocument/2006/relationships/image" Target="../media/image87.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8.png"/></Relationships>
</file>

<file path=ppt/slides/_rels/slide33.xml.rels><?xml version="1.0" encoding="UTF-8" standalone="yes"?>
<Relationships xmlns="http://schemas.openxmlformats.org/package/2006/relationships"><Relationship Id="rId9" Type="http://schemas.openxmlformats.org/officeDocument/2006/relationships/vmlDrawing" Target="../drawings/vmlDrawing18.vml"/><Relationship Id="rId8" Type="http://schemas.openxmlformats.org/officeDocument/2006/relationships/slideLayout" Target="../slideLayouts/slideLayout12.xml"/><Relationship Id="rId7" Type="http://schemas.openxmlformats.org/officeDocument/2006/relationships/image" Target="../media/image91.wmf"/><Relationship Id="rId6" Type="http://schemas.openxmlformats.org/officeDocument/2006/relationships/oleObject" Target="../embeddings/oleObject67.bin"/><Relationship Id="rId5" Type="http://schemas.openxmlformats.org/officeDocument/2006/relationships/oleObject" Target="../embeddings/oleObject66.bin"/><Relationship Id="rId4" Type="http://schemas.openxmlformats.org/officeDocument/2006/relationships/image" Target="../media/image90.wmf"/><Relationship Id="rId3" Type="http://schemas.openxmlformats.org/officeDocument/2006/relationships/oleObject" Target="../embeddings/oleObject65.bin"/><Relationship Id="rId2" Type="http://schemas.openxmlformats.org/officeDocument/2006/relationships/image" Target="../media/image89.wmf"/><Relationship Id="rId1" Type="http://schemas.openxmlformats.org/officeDocument/2006/relationships/oleObject" Target="../embeddings/oleObject64.bin"/></Relationships>
</file>

<file path=ppt/slides/_rels/slide34.xml.rels><?xml version="1.0" encoding="UTF-8" standalone="yes"?>
<Relationships xmlns="http://schemas.openxmlformats.org/package/2006/relationships"><Relationship Id="rId8" Type="http://schemas.openxmlformats.org/officeDocument/2006/relationships/vmlDrawing" Target="../drawings/vmlDrawing19.vml"/><Relationship Id="rId7" Type="http://schemas.openxmlformats.org/officeDocument/2006/relationships/slideLayout" Target="../slideLayouts/slideLayout12.xml"/><Relationship Id="rId6" Type="http://schemas.openxmlformats.org/officeDocument/2006/relationships/image" Target="C:\Users\Administrator.PC-20121218WXTY\AppData\Roaming\Tencent\Users\467413181\QQ\WinTemp\RichOle\L[M{S6EL)ZGBK@RUP(ORVYU.png" TargetMode="External"/><Relationship Id="rId5" Type="http://schemas.openxmlformats.org/officeDocument/2006/relationships/image" Target="../media/image94.png"/><Relationship Id="rId4" Type="http://schemas.openxmlformats.org/officeDocument/2006/relationships/image" Target="../media/image93.wmf"/><Relationship Id="rId3" Type="http://schemas.openxmlformats.org/officeDocument/2006/relationships/oleObject" Target="../embeddings/oleObject69.bin"/><Relationship Id="rId2" Type="http://schemas.openxmlformats.org/officeDocument/2006/relationships/image" Target="../media/image92.wmf"/><Relationship Id="rId1" Type="http://schemas.openxmlformats.org/officeDocument/2006/relationships/oleObject" Target="../embeddings/oleObject68.bin"/></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C:\Users\Administrator.PC-20121218WXTY\AppData\Roaming\Tencent\Users\467413181\QQ\WinTemp\RichOle\G{3~L8MP%ZFCYDON{07W7$O.png" TargetMode="External"/><Relationship Id="rId1" Type="http://schemas.openxmlformats.org/officeDocument/2006/relationships/image" Target="../media/image95.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C:\Users\Administrator.PC-20121218WXTY\AppData\Roaming\Tencent\Users\467413181\QQ\WinTemp\RichOle\V8{I)3M{P8SZQZR{FCC_M%3.png" TargetMode="External"/><Relationship Id="rId1" Type="http://schemas.openxmlformats.org/officeDocument/2006/relationships/image" Target="../media/image9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5" Type="http://schemas.openxmlformats.org/officeDocument/2006/relationships/vmlDrawing" Target="../drawings/vmlDrawing20.vml"/><Relationship Id="rId4" Type="http://schemas.openxmlformats.org/officeDocument/2006/relationships/slideLayout" Target="../slideLayouts/slideLayout12.xml"/><Relationship Id="rId3" Type="http://schemas.openxmlformats.org/officeDocument/2006/relationships/image" Target="../media/image98.wmf"/><Relationship Id="rId2" Type="http://schemas.openxmlformats.org/officeDocument/2006/relationships/oleObject" Target="../embeddings/oleObject70.bin"/><Relationship Id="rId1" Type="http://schemas.openxmlformats.org/officeDocument/2006/relationships/image" Target="../media/image97.png"/></Relationships>
</file>

<file path=ppt/slides/_rels/slide39.xml.rels><?xml version="1.0" encoding="UTF-8" standalone="yes"?>
<Relationships xmlns="http://schemas.openxmlformats.org/package/2006/relationships"><Relationship Id="rId9" Type="http://schemas.openxmlformats.org/officeDocument/2006/relationships/image" Target="../media/image107.png"/><Relationship Id="rId8" Type="http://schemas.openxmlformats.org/officeDocument/2006/relationships/image" Target="../media/image106.png"/><Relationship Id="rId7" Type="http://schemas.openxmlformats.org/officeDocument/2006/relationships/image" Target="../media/image105.png"/><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 Id="rId3" Type="http://schemas.openxmlformats.org/officeDocument/2006/relationships/image" Target="../media/image101.png"/><Relationship Id="rId2" Type="http://schemas.openxmlformats.org/officeDocument/2006/relationships/image" Target="../media/image100.png"/><Relationship Id="rId15" Type="http://schemas.openxmlformats.org/officeDocument/2006/relationships/slideLayout" Target="../slideLayouts/slideLayout12.xml"/><Relationship Id="rId14" Type="http://schemas.openxmlformats.org/officeDocument/2006/relationships/image" Target="../media/image112.png"/><Relationship Id="rId13" Type="http://schemas.openxmlformats.org/officeDocument/2006/relationships/image" Target="../media/image111.png"/><Relationship Id="rId12" Type="http://schemas.openxmlformats.org/officeDocument/2006/relationships/image" Target="../media/image110.png"/><Relationship Id="rId11" Type="http://schemas.openxmlformats.org/officeDocument/2006/relationships/image" Target="../media/image109.png"/><Relationship Id="rId10" Type="http://schemas.openxmlformats.org/officeDocument/2006/relationships/image" Target="../media/image108.png"/><Relationship Id="rId1" Type="http://schemas.openxmlformats.org/officeDocument/2006/relationships/image" Target="../media/image99.png"/></Relationships>
</file>

<file path=ppt/slides/_rels/slide4.xml.rels><?xml version="1.0" encoding="UTF-8" standalone="yes"?>
<Relationships xmlns="http://schemas.openxmlformats.org/package/2006/relationships"><Relationship Id="rId9" Type="http://schemas.openxmlformats.org/officeDocument/2006/relationships/oleObject" Target="../embeddings/oleObject8.bin"/><Relationship Id="rId8" Type="http://schemas.openxmlformats.org/officeDocument/2006/relationships/oleObject" Target="../embeddings/oleObject7.bin"/><Relationship Id="rId7" Type="http://schemas.openxmlformats.org/officeDocument/2006/relationships/image" Target="../media/image12.wmf"/><Relationship Id="rId6" Type="http://schemas.openxmlformats.org/officeDocument/2006/relationships/oleObject" Target="../embeddings/oleObject6.bin"/><Relationship Id="rId5" Type="http://schemas.openxmlformats.org/officeDocument/2006/relationships/image" Target="../media/image11.wmf"/><Relationship Id="rId4" Type="http://schemas.openxmlformats.org/officeDocument/2006/relationships/oleObject" Target="../embeddings/oleObject5.bin"/><Relationship Id="rId3" Type="http://schemas.openxmlformats.org/officeDocument/2006/relationships/image" Target="../media/image10.wmf"/><Relationship Id="rId2" Type="http://schemas.openxmlformats.org/officeDocument/2006/relationships/oleObject" Target="../embeddings/oleObject4.bin"/><Relationship Id="rId16" Type="http://schemas.openxmlformats.org/officeDocument/2006/relationships/vmlDrawing" Target="../drawings/vmlDrawing3.vml"/><Relationship Id="rId15" Type="http://schemas.openxmlformats.org/officeDocument/2006/relationships/slideLayout" Target="../slideLayouts/slideLayout12.xml"/><Relationship Id="rId14" Type="http://schemas.openxmlformats.org/officeDocument/2006/relationships/oleObject" Target="../embeddings/oleObject11.bin"/><Relationship Id="rId13" Type="http://schemas.openxmlformats.org/officeDocument/2006/relationships/image" Target="../media/image8.wmf"/><Relationship Id="rId12" Type="http://schemas.openxmlformats.org/officeDocument/2006/relationships/oleObject" Target="../embeddings/oleObject10.bin"/><Relationship Id="rId11" Type="http://schemas.openxmlformats.org/officeDocument/2006/relationships/image" Target="../media/image9.wmf"/><Relationship Id="rId10" Type="http://schemas.openxmlformats.org/officeDocument/2006/relationships/oleObject" Target="../embeddings/oleObject9.bin"/><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9" Type="http://schemas.openxmlformats.org/officeDocument/2006/relationships/oleObject" Target="../embeddings/oleObject74.bin"/><Relationship Id="rId8" Type="http://schemas.openxmlformats.org/officeDocument/2006/relationships/image" Target="../media/image116.wmf"/><Relationship Id="rId7" Type="http://schemas.openxmlformats.org/officeDocument/2006/relationships/oleObject" Target="../embeddings/oleObject73.bin"/><Relationship Id="rId6" Type="http://schemas.openxmlformats.org/officeDocument/2006/relationships/image" Target="../media/image115.wmf"/><Relationship Id="rId5" Type="http://schemas.openxmlformats.org/officeDocument/2006/relationships/oleObject" Target="../embeddings/oleObject72.bin"/><Relationship Id="rId4" Type="http://schemas.openxmlformats.org/officeDocument/2006/relationships/image" Target="../media/image114.wmf"/><Relationship Id="rId3" Type="http://schemas.openxmlformats.org/officeDocument/2006/relationships/oleObject" Target="../embeddings/oleObject71.bin"/><Relationship Id="rId2" Type="http://schemas.openxmlformats.org/officeDocument/2006/relationships/image" Target="C:\Users\Administrator.PC-20121218WXTY\AppData\Roaming\Tencent\Users\467413181\QQ\WinTemp\RichOle\L%{~0ZZ4N%UK76A9T8SR7ZH.png" TargetMode="External"/><Relationship Id="rId12" Type="http://schemas.openxmlformats.org/officeDocument/2006/relationships/vmlDrawing" Target="../drawings/vmlDrawing21.vml"/><Relationship Id="rId11" Type="http://schemas.openxmlformats.org/officeDocument/2006/relationships/slideLayout" Target="../slideLayouts/slideLayout12.xml"/><Relationship Id="rId10" Type="http://schemas.openxmlformats.org/officeDocument/2006/relationships/image" Target="../media/image117.wmf"/><Relationship Id="rId1" Type="http://schemas.openxmlformats.org/officeDocument/2006/relationships/image" Target="../media/image113.png"/></Relationships>
</file>

<file path=ppt/slides/_rels/slide41.xml.rels><?xml version="1.0" encoding="UTF-8" standalone="yes"?>
<Relationships xmlns="http://schemas.openxmlformats.org/package/2006/relationships"><Relationship Id="rId9" Type="http://schemas.openxmlformats.org/officeDocument/2006/relationships/oleObject" Target="../embeddings/oleObject78.bin"/><Relationship Id="rId8" Type="http://schemas.openxmlformats.org/officeDocument/2006/relationships/image" Target="../media/image121.wmf"/><Relationship Id="rId7" Type="http://schemas.openxmlformats.org/officeDocument/2006/relationships/oleObject" Target="../embeddings/oleObject77.bin"/><Relationship Id="rId6" Type="http://schemas.openxmlformats.org/officeDocument/2006/relationships/image" Target="../media/image120.wmf"/><Relationship Id="rId5" Type="http://schemas.openxmlformats.org/officeDocument/2006/relationships/oleObject" Target="../embeddings/oleObject76.bin"/><Relationship Id="rId4" Type="http://schemas.openxmlformats.org/officeDocument/2006/relationships/image" Target="../media/image119.wmf"/><Relationship Id="rId3" Type="http://schemas.openxmlformats.org/officeDocument/2006/relationships/oleObject" Target="../embeddings/oleObject75.bin"/><Relationship Id="rId2" Type="http://schemas.openxmlformats.org/officeDocument/2006/relationships/image" Target="C:\Users\Administrator.PC-20121218WXTY\AppData\Roaming\Tencent\Users\467413181\QQ\WinTemp\RichOle\8UNB)[F`(M3W6RG@6YR`3(2.png" TargetMode="External"/><Relationship Id="rId14" Type="http://schemas.openxmlformats.org/officeDocument/2006/relationships/vmlDrawing" Target="../drawings/vmlDrawing22.vml"/><Relationship Id="rId13" Type="http://schemas.openxmlformats.org/officeDocument/2006/relationships/slideLayout" Target="../slideLayouts/slideLayout12.xml"/><Relationship Id="rId12" Type="http://schemas.openxmlformats.org/officeDocument/2006/relationships/image" Target="../media/image123.wmf"/><Relationship Id="rId11" Type="http://schemas.openxmlformats.org/officeDocument/2006/relationships/oleObject" Target="../embeddings/oleObject79.bin"/><Relationship Id="rId10" Type="http://schemas.openxmlformats.org/officeDocument/2006/relationships/image" Target="../media/image122.wmf"/><Relationship Id="rId1" Type="http://schemas.openxmlformats.org/officeDocument/2006/relationships/image" Target="../media/image118.png"/></Relationships>
</file>

<file path=ppt/slides/_rels/slide42.xml.rels><?xml version="1.0" encoding="UTF-8" standalone="yes"?>
<Relationships xmlns="http://schemas.openxmlformats.org/package/2006/relationships"><Relationship Id="rId9" Type="http://schemas.openxmlformats.org/officeDocument/2006/relationships/image" Target="../media/image132.png"/><Relationship Id="rId8" Type="http://schemas.openxmlformats.org/officeDocument/2006/relationships/image" Target="../media/image131.png"/><Relationship Id="rId7" Type="http://schemas.openxmlformats.org/officeDocument/2006/relationships/image" Target="../media/image130.png"/><Relationship Id="rId6" Type="http://schemas.openxmlformats.org/officeDocument/2006/relationships/image" Target="../media/image129.png"/><Relationship Id="rId5" Type="http://schemas.openxmlformats.org/officeDocument/2006/relationships/image" Target="../media/image128.png"/><Relationship Id="rId4" Type="http://schemas.openxmlformats.org/officeDocument/2006/relationships/image" Target="../media/image127.png"/><Relationship Id="rId3" Type="http://schemas.openxmlformats.org/officeDocument/2006/relationships/image" Target="../media/image126.png"/><Relationship Id="rId2" Type="http://schemas.openxmlformats.org/officeDocument/2006/relationships/image" Target="../media/image125.png"/><Relationship Id="rId11" Type="http://schemas.openxmlformats.org/officeDocument/2006/relationships/slideLayout" Target="../slideLayouts/slideLayout12.xml"/><Relationship Id="rId10" Type="http://schemas.openxmlformats.org/officeDocument/2006/relationships/image" Target="../media/image133.png"/><Relationship Id="rId1" Type="http://schemas.openxmlformats.org/officeDocument/2006/relationships/image" Target="../media/image124.png"/></Relationships>
</file>

<file path=ppt/slides/_rels/slide43.xml.rels><?xml version="1.0" encoding="UTF-8" standalone="yes"?>
<Relationships xmlns="http://schemas.openxmlformats.org/package/2006/relationships"><Relationship Id="rId6" Type="http://schemas.openxmlformats.org/officeDocument/2006/relationships/vmlDrawing" Target="../drawings/vmlDrawing23.vml"/><Relationship Id="rId5" Type="http://schemas.openxmlformats.org/officeDocument/2006/relationships/slideLayout" Target="../slideLayouts/slideLayout12.xml"/><Relationship Id="rId4" Type="http://schemas.openxmlformats.org/officeDocument/2006/relationships/image" Target="../media/image135.wmf"/><Relationship Id="rId3" Type="http://schemas.openxmlformats.org/officeDocument/2006/relationships/oleObject" Target="../embeddings/oleObject81.bin"/><Relationship Id="rId2" Type="http://schemas.openxmlformats.org/officeDocument/2006/relationships/image" Target="../media/image134.wmf"/><Relationship Id="rId1" Type="http://schemas.openxmlformats.org/officeDocument/2006/relationships/oleObject" Target="../embeddings/oleObject80.bin"/></Relationships>
</file>

<file path=ppt/slides/_rels/slide44.xml.rels><?xml version="1.0" encoding="UTF-8" standalone="yes"?>
<Relationships xmlns="http://schemas.openxmlformats.org/package/2006/relationships"><Relationship Id="rId9" Type="http://schemas.openxmlformats.org/officeDocument/2006/relationships/oleObject" Target="../embeddings/oleObject86.bin"/><Relationship Id="rId8" Type="http://schemas.openxmlformats.org/officeDocument/2006/relationships/image" Target="../media/image138.wmf"/><Relationship Id="rId7" Type="http://schemas.openxmlformats.org/officeDocument/2006/relationships/oleObject" Target="../embeddings/oleObject85.bin"/><Relationship Id="rId6" Type="http://schemas.openxmlformats.org/officeDocument/2006/relationships/image" Target="../media/image137.wmf"/><Relationship Id="rId5" Type="http://schemas.openxmlformats.org/officeDocument/2006/relationships/oleObject" Target="../embeddings/oleObject84.bin"/><Relationship Id="rId4" Type="http://schemas.openxmlformats.org/officeDocument/2006/relationships/image" Target="../media/image135.wmf"/><Relationship Id="rId3" Type="http://schemas.openxmlformats.org/officeDocument/2006/relationships/oleObject" Target="../embeddings/oleObject83.bin"/><Relationship Id="rId2" Type="http://schemas.openxmlformats.org/officeDocument/2006/relationships/image" Target="../media/image136.wmf"/><Relationship Id="rId18" Type="http://schemas.openxmlformats.org/officeDocument/2006/relationships/vmlDrawing" Target="../drawings/vmlDrawing24.vml"/><Relationship Id="rId17" Type="http://schemas.openxmlformats.org/officeDocument/2006/relationships/slideLayout" Target="../slideLayouts/slideLayout12.xml"/><Relationship Id="rId16" Type="http://schemas.openxmlformats.org/officeDocument/2006/relationships/image" Target="../media/image142.wmf"/><Relationship Id="rId15" Type="http://schemas.openxmlformats.org/officeDocument/2006/relationships/oleObject" Target="../embeddings/oleObject89.bin"/><Relationship Id="rId14" Type="http://schemas.openxmlformats.org/officeDocument/2006/relationships/image" Target="../media/image141.wmf"/><Relationship Id="rId13" Type="http://schemas.openxmlformats.org/officeDocument/2006/relationships/oleObject" Target="../embeddings/oleObject88.bin"/><Relationship Id="rId12" Type="http://schemas.openxmlformats.org/officeDocument/2006/relationships/image" Target="../media/image140.wmf"/><Relationship Id="rId11" Type="http://schemas.openxmlformats.org/officeDocument/2006/relationships/oleObject" Target="../embeddings/oleObject87.bin"/><Relationship Id="rId10" Type="http://schemas.openxmlformats.org/officeDocument/2006/relationships/image" Target="../media/image139.wmf"/><Relationship Id="rId1" Type="http://schemas.openxmlformats.org/officeDocument/2006/relationships/oleObject" Target="../embeddings/oleObject82.bin"/></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C:\Users\Administrator.PC-20121218WXTY\AppData\Roaming\Tencent\Users\467413181\QQ\WinTemp\RichOle\)$V3IX{G78[JZJIL]AWKLMC.png" TargetMode="External"/><Relationship Id="rId1" Type="http://schemas.openxmlformats.org/officeDocument/2006/relationships/image" Target="../media/image143.png"/></Relationships>
</file>

<file path=ppt/slides/_rels/slide46.xml.rels><?xml version="1.0" encoding="UTF-8" standalone="yes"?>
<Relationships xmlns="http://schemas.openxmlformats.org/package/2006/relationships"><Relationship Id="rId9" Type="http://schemas.openxmlformats.org/officeDocument/2006/relationships/oleObject" Target="../embeddings/oleObject94.bin"/><Relationship Id="rId8" Type="http://schemas.openxmlformats.org/officeDocument/2006/relationships/image" Target="../media/image147.wmf"/><Relationship Id="rId7" Type="http://schemas.openxmlformats.org/officeDocument/2006/relationships/oleObject" Target="../embeddings/oleObject93.bin"/><Relationship Id="rId6" Type="http://schemas.openxmlformats.org/officeDocument/2006/relationships/image" Target="../media/image146.wmf"/><Relationship Id="rId5" Type="http://schemas.openxmlformats.org/officeDocument/2006/relationships/oleObject" Target="../embeddings/oleObject92.bin"/><Relationship Id="rId4" Type="http://schemas.openxmlformats.org/officeDocument/2006/relationships/image" Target="../media/image145.wmf"/><Relationship Id="rId3" Type="http://schemas.openxmlformats.org/officeDocument/2006/relationships/oleObject" Target="../embeddings/oleObject91.bin"/><Relationship Id="rId2" Type="http://schemas.openxmlformats.org/officeDocument/2006/relationships/image" Target="../media/image144.wmf"/><Relationship Id="rId14" Type="http://schemas.openxmlformats.org/officeDocument/2006/relationships/vmlDrawing" Target="../drawings/vmlDrawing25.vml"/><Relationship Id="rId13" Type="http://schemas.openxmlformats.org/officeDocument/2006/relationships/slideLayout" Target="../slideLayouts/slideLayout12.xml"/><Relationship Id="rId12" Type="http://schemas.openxmlformats.org/officeDocument/2006/relationships/image" Target="../media/image149.wmf"/><Relationship Id="rId11" Type="http://schemas.openxmlformats.org/officeDocument/2006/relationships/oleObject" Target="../embeddings/oleObject95.bin"/><Relationship Id="rId10" Type="http://schemas.openxmlformats.org/officeDocument/2006/relationships/image" Target="../media/image148.wmf"/><Relationship Id="rId1" Type="http://schemas.openxmlformats.org/officeDocument/2006/relationships/oleObject" Target="../embeddings/oleObject90.bin"/></Relationships>
</file>

<file path=ppt/slides/_rels/slide47.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53.wmf"/><Relationship Id="rId7" Type="http://schemas.openxmlformats.org/officeDocument/2006/relationships/oleObject" Target="../embeddings/oleObject99.bin"/><Relationship Id="rId6" Type="http://schemas.openxmlformats.org/officeDocument/2006/relationships/image" Target="../media/image152.wmf"/><Relationship Id="rId5" Type="http://schemas.openxmlformats.org/officeDocument/2006/relationships/oleObject" Target="../embeddings/oleObject98.bin"/><Relationship Id="rId4" Type="http://schemas.openxmlformats.org/officeDocument/2006/relationships/image" Target="../media/image151.wmf"/><Relationship Id="rId3" Type="http://schemas.openxmlformats.org/officeDocument/2006/relationships/oleObject" Target="../embeddings/oleObject97.bin"/><Relationship Id="rId2" Type="http://schemas.openxmlformats.org/officeDocument/2006/relationships/image" Target="../media/image150.wmf"/><Relationship Id="rId10" Type="http://schemas.openxmlformats.org/officeDocument/2006/relationships/vmlDrawing" Target="../drawings/vmlDrawing26.vml"/><Relationship Id="rId1" Type="http://schemas.openxmlformats.org/officeDocument/2006/relationships/oleObject" Target="../embeddings/oleObject96.bin"/></Relationships>
</file>

<file path=ppt/slides/_rels/slide48.xml.rels><?xml version="1.0" encoding="UTF-8" standalone="yes"?>
<Relationships xmlns="http://schemas.openxmlformats.org/package/2006/relationships"><Relationship Id="rId9" Type="http://schemas.openxmlformats.org/officeDocument/2006/relationships/image" Target="../media/image161.png"/><Relationship Id="rId8" Type="http://schemas.openxmlformats.org/officeDocument/2006/relationships/image" Target="../media/image160.png"/><Relationship Id="rId7" Type="http://schemas.openxmlformats.org/officeDocument/2006/relationships/image" Target="../media/image159.png"/><Relationship Id="rId6" Type="http://schemas.openxmlformats.org/officeDocument/2006/relationships/image" Target="../media/image158.png"/><Relationship Id="rId5" Type="http://schemas.openxmlformats.org/officeDocument/2006/relationships/image" Target="../media/image157.png"/><Relationship Id="rId4" Type="http://schemas.openxmlformats.org/officeDocument/2006/relationships/image" Target="../media/image156.png"/><Relationship Id="rId3" Type="http://schemas.openxmlformats.org/officeDocument/2006/relationships/image" Target="../media/image155.png"/><Relationship Id="rId2" Type="http://schemas.openxmlformats.org/officeDocument/2006/relationships/image" Target="C:\Users\Administrator.PC-20121218WXTY\AppData\Roaming\Tencent\Users\467413181\QQ\WinTemp\RichOle\]}1(`N}C%DA$V6WI1NO~{$2.png" TargetMode="External"/><Relationship Id="rId13" Type="http://schemas.openxmlformats.org/officeDocument/2006/relationships/slideLayout" Target="../slideLayouts/slideLayout12.xml"/><Relationship Id="rId12" Type="http://schemas.openxmlformats.org/officeDocument/2006/relationships/image" Target="../media/image164.png"/><Relationship Id="rId11" Type="http://schemas.openxmlformats.org/officeDocument/2006/relationships/image" Target="../media/image163.png"/><Relationship Id="rId10" Type="http://schemas.openxmlformats.org/officeDocument/2006/relationships/image" Target="../media/image162.png"/><Relationship Id="rId1" Type="http://schemas.openxmlformats.org/officeDocument/2006/relationships/image" Target="../media/image154.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66.emf"/><Relationship Id="rId1" Type="http://schemas.openxmlformats.org/officeDocument/2006/relationships/image" Target="../media/image165.png"/></Relationships>
</file>

<file path=ppt/slides/_rels/slide5.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12.xml"/><Relationship Id="rId4" Type="http://schemas.openxmlformats.org/officeDocument/2006/relationships/image" Target="../media/image14.wmf"/><Relationship Id="rId3" Type="http://schemas.openxmlformats.org/officeDocument/2006/relationships/oleObject" Target="../embeddings/oleObject12.bin"/><Relationship Id="rId2" Type="http://schemas.openxmlformats.org/officeDocument/2006/relationships/image" Target="C:\Users\Administrator.PC-20121218WXTY\AppData\Roaming\Tencent\Users\467413181\QQ\WinTemp\RichOle\GAGHIAUR9U1DX~$D{XT0))S.png" TargetMode="External"/><Relationship Id="rId1" Type="http://schemas.openxmlformats.org/officeDocument/2006/relationships/image" Target="../media/image13.png"/></Relationships>
</file>

<file path=ppt/slides/_rels/slide50.xml.rels><?xml version="1.0" encoding="UTF-8" standalone="yes"?>
<Relationships xmlns="http://schemas.openxmlformats.org/package/2006/relationships"><Relationship Id="rId9" Type="http://schemas.openxmlformats.org/officeDocument/2006/relationships/image" Target="../media/image174.jpeg"/><Relationship Id="rId8" Type="http://schemas.openxmlformats.org/officeDocument/2006/relationships/image" Target="../media/image173.jpeg"/><Relationship Id="rId7" Type="http://schemas.openxmlformats.org/officeDocument/2006/relationships/image" Target="../media/image172.jpeg"/><Relationship Id="rId6" Type="http://schemas.openxmlformats.org/officeDocument/2006/relationships/image" Target="../media/image171.jpeg"/><Relationship Id="rId5" Type="http://schemas.openxmlformats.org/officeDocument/2006/relationships/image" Target="../media/image170.png"/><Relationship Id="rId4" Type="http://schemas.openxmlformats.org/officeDocument/2006/relationships/image" Target="../media/image169.png"/><Relationship Id="rId3" Type="http://schemas.openxmlformats.org/officeDocument/2006/relationships/image" Target="../media/image168.png"/><Relationship Id="rId22" Type="http://schemas.openxmlformats.org/officeDocument/2006/relationships/slideLayout" Target="../slideLayouts/slideLayout12.xml"/><Relationship Id="rId21" Type="http://schemas.openxmlformats.org/officeDocument/2006/relationships/image" Target="../media/image186.png"/><Relationship Id="rId20" Type="http://schemas.openxmlformats.org/officeDocument/2006/relationships/image" Target="../media/image185.jpeg"/><Relationship Id="rId2" Type="http://schemas.openxmlformats.org/officeDocument/2006/relationships/image" Target="C:\Users\Administrator.PC-20121218WXTY\AppData\Roaming\Tencent\Users\467413181\QQ\WinTemp\RichOle\6PLV8Y_4[}Y1BHS0EGKO1MV.png" TargetMode="External"/><Relationship Id="rId19" Type="http://schemas.openxmlformats.org/officeDocument/2006/relationships/image" Target="../media/image184.jpeg"/><Relationship Id="rId18" Type="http://schemas.openxmlformats.org/officeDocument/2006/relationships/image" Target="../media/image183.jpeg"/><Relationship Id="rId17" Type="http://schemas.openxmlformats.org/officeDocument/2006/relationships/image" Target="../media/image182.jpeg"/><Relationship Id="rId16" Type="http://schemas.openxmlformats.org/officeDocument/2006/relationships/image" Target="../media/image181.jpeg"/><Relationship Id="rId15" Type="http://schemas.openxmlformats.org/officeDocument/2006/relationships/image" Target="../media/image180.jpeg"/><Relationship Id="rId14" Type="http://schemas.openxmlformats.org/officeDocument/2006/relationships/image" Target="../media/image179.jpeg"/><Relationship Id="rId13" Type="http://schemas.openxmlformats.org/officeDocument/2006/relationships/image" Target="../media/image178.jpeg"/><Relationship Id="rId12" Type="http://schemas.openxmlformats.org/officeDocument/2006/relationships/image" Target="../media/image177.jpeg"/><Relationship Id="rId11" Type="http://schemas.openxmlformats.org/officeDocument/2006/relationships/image" Target="../media/image176.jpeg"/><Relationship Id="rId10" Type="http://schemas.openxmlformats.org/officeDocument/2006/relationships/image" Target="../media/image175.jpeg"/><Relationship Id="rId1" Type="http://schemas.openxmlformats.org/officeDocument/2006/relationships/image" Target="../media/image16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9" Type="http://schemas.openxmlformats.org/officeDocument/2006/relationships/image" Target="../media/image19.wmf"/><Relationship Id="rId8" Type="http://schemas.openxmlformats.org/officeDocument/2006/relationships/oleObject" Target="../embeddings/oleObject16.bin"/><Relationship Id="rId7" Type="http://schemas.openxmlformats.org/officeDocument/2006/relationships/image" Target="../media/image18.wmf"/><Relationship Id="rId6" Type="http://schemas.openxmlformats.org/officeDocument/2006/relationships/oleObject" Target="../embeddings/oleObject15.bin"/><Relationship Id="rId5" Type="http://schemas.openxmlformats.org/officeDocument/2006/relationships/image" Target="../media/image17.wmf"/><Relationship Id="rId4" Type="http://schemas.openxmlformats.org/officeDocument/2006/relationships/oleObject" Target="../embeddings/oleObject14.bin"/><Relationship Id="rId3" Type="http://schemas.openxmlformats.org/officeDocument/2006/relationships/image" Target="../media/image16.wmf"/><Relationship Id="rId2" Type="http://schemas.openxmlformats.org/officeDocument/2006/relationships/oleObject" Target="../embeddings/oleObject13.bin"/><Relationship Id="rId11" Type="http://schemas.openxmlformats.org/officeDocument/2006/relationships/vmlDrawing" Target="../drawings/vmlDrawing5.vml"/><Relationship Id="rId10" Type="http://schemas.openxmlformats.org/officeDocument/2006/relationships/slideLayout" Target="../slideLayouts/slideLayout12.xml"/><Relationship Id="rId1" Type="http://schemas.openxmlformats.org/officeDocument/2006/relationships/image" Target="../media/image15.png"/></Relationships>
</file>

<file path=ppt/slides/_rels/slide7.xml.rels><?xml version="1.0" encoding="UTF-8" standalone="yes"?>
<Relationships xmlns="http://schemas.openxmlformats.org/package/2006/relationships"><Relationship Id="rId9" Type="http://schemas.openxmlformats.org/officeDocument/2006/relationships/oleObject" Target="../embeddings/oleObject20.bin"/><Relationship Id="rId8" Type="http://schemas.openxmlformats.org/officeDocument/2006/relationships/image" Target="../media/image23.wmf"/><Relationship Id="rId7" Type="http://schemas.openxmlformats.org/officeDocument/2006/relationships/oleObject" Target="../embeddings/oleObject19.bin"/><Relationship Id="rId6" Type="http://schemas.openxmlformats.org/officeDocument/2006/relationships/image" Target="../media/image22.wmf"/><Relationship Id="rId5" Type="http://schemas.openxmlformats.org/officeDocument/2006/relationships/oleObject" Target="../embeddings/oleObject18.bin"/><Relationship Id="rId4" Type="http://schemas.openxmlformats.org/officeDocument/2006/relationships/image" Target="../media/image21.wmf"/><Relationship Id="rId3" Type="http://schemas.openxmlformats.org/officeDocument/2006/relationships/oleObject" Target="../embeddings/oleObject17.bin"/><Relationship Id="rId2" Type="http://schemas.openxmlformats.org/officeDocument/2006/relationships/image" Target="C:\Users\Administrator.PC-20121218WXTY\AppData\Roaming\Tencent\Users\467413181\QQ\WinTemp\RichOle\IGKL8$0]{8A1FMXP)V)S~J5.png" TargetMode="External"/><Relationship Id="rId14" Type="http://schemas.openxmlformats.org/officeDocument/2006/relationships/vmlDrawing" Target="../drawings/vmlDrawing6.vml"/><Relationship Id="rId13" Type="http://schemas.openxmlformats.org/officeDocument/2006/relationships/slideLayout" Target="../slideLayouts/slideLayout12.xml"/><Relationship Id="rId12" Type="http://schemas.openxmlformats.org/officeDocument/2006/relationships/image" Target="../media/image25.wmf"/><Relationship Id="rId11" Type="http://schemas.openxmlformats.org/officeDocument/2006/relationships/oleObject" Target="../embeddings/oleObject21.bin"/><Relationship Id="rId10" Type="http://schemas.openxmlformats.org/officeDocument/2006/relationships/image" Target="../media/image24.wmf"/><Relationship Id="rId1"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C:\Users\Administrator.PC-20121218WXTY\AppData\Roaming\Tencent\Users\467413181\QQ\WinTemp\RichOle\%E34YJW})278AK[K$98UY%B.png" TargetMode="External"/><Relationship Id="rId1"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内容占位符 3"/>
          <p:cNvSpPr>
            <a:spLocks noGrp="1"/>
          </p:cNvSpPr>
          <p:nvPr>
            <p:ph/>
          </p:nvPr>
        </p:nvSpPr>
        <p:spPr/>
        <p:txBody>
          <a:bodyPr/>
          <a:p>
            <a:pPr marL="0" indent="0">
              <a:buNone/>
            </a:pPr>
            <a:r>
              <a:rPr lang="zh-CN" altLang="en-US">
                <a:hlinkClick r:id="rId1" action="ppaction://hlinksldjump"/>
              </a:rPr>
              <a:t>第三章 组合逻辑电路</a:t>
            </a:r>
            <a:endParaRPr lang="zh-CN" altLang="en-US"/>
          </a:p>
          <a:p>
            <a:pPr marL="0" indent="0">
              <a:buNone/>
            </a:pPr>
            <a:r>
              <a:rPr lang="zh-CN" altLang="en-US"/>
              <a:t>                  </a:t>
            </a:r>
            <a:r>
              <a:rPr lang="en-US" altLang="zh-CN">
                <a:hlinkClick r:id="rId2" action="ppaction://hlinksldjump"/>
              </a:rPr>
              <a:t>3.1</a:t>
            </a:r>
            <a:r>
              <a:rPr lang="zh-CN" altLang="en-US">
                <a:hlinkClick r:id="rId2" action="ppaction://hlinksldjump"/>
              </a:rPr>
              <a:t>组合逻辑电路的分析</a:t>
            </a:r>
            <a:endParaRPr lang="zh-CN" altLang="en-US"/>
          </a:p>
          <a:p>
            <a:pPr marL="0" indent="0">
              <a:buNone/>
            </a:pPr>
            <a:r>
              <a:rPr lang="zh-CN" altLang="en-US"/>
              <a:t>                  </a:t>
            </a:r>
            <a:r>
              <a:rPr lang="en-US" altLang="zh-CN">
                <a:hlinkClick r:id="rId3" action="ppaction://hlinksldjump"/>
              </a:rPr>
              <a:t>3.2</a:t>
            </a:r>
            <a:r>
              <a:rPr lang="zh-CN" altLang="en-US">
                <a:hlinkClick r:id="rId3" action="ppaction://hlinksldjump"/>
              </a:rPr>
              <a:t>组合逻辑电路的设计</a:t>
            </a:r>
            <a:endParaRPr lang="zh-CN" altLang="en-US"/>
          </a:p>
          <a:p>
            <a:pPr marL="0" indent="0">
              <a:buNone/>
            </a:pPr>
            <a:r>
              <a:rPr lang="zh-CN" altLang="en-US"/>
              <a:t>                  </a:t>
            </a:r>
            <a:r>
              <a:rPr lang="en-US" altLang="zh-CN">
                <a:hlinkClick r:id="rId4" action="ppaction://hlinksldjump"/>
              </a:rPr>
              <a:t>3.3</a:t>
            </a:r>
            <a:r>
              <a:rPr lang="zh-CN" altLang="en-US">
                <a:hlinkClick r:id="rId4" action="ppaction://hlinksldjump"/>
              </a:rPr>
              <a:t>组合逻辑电路中的竞争冒险</a:t>
            </a:r>
            <a:endParaRPr lang="zh-CN" altLang="en-US"/>
          </a:p>
          <a:p>
            <a:pPr marL="0" indent="0">
              <a:buNone/>
            </a:pPr>
            <a:r>
              <a:rPr lang="zh-CN" altLang="en-US"/>
              <a:t>                  </a:t>
            </a:r>
            <a:r>
              <a:rPr lang="en-US" altLang="zh-CN">
                <a:hlinkClick r:id="rId5" action="ppaction://hlinksldjump"/>
              </a:rPr>
              <a:t>3.4</a:t>
            </a:r>
            <a:r>
              <a:rPr lang="zh-CN" altLang="en-US">
                <a:hlinkClick r:id="rId5" action="ppaction://hlinksldjump"/>
              </a:rPr>
              <a:t>几种常用的组合逻辑电路</a:t>
            </a:r>
            <a:endParaRPr lang="zh-CN" altLang="en-US"/>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sz="2000"/>
              <a:t>      </a:t>
            </a:r>
            <a:r>
              <a:rPr lang="zh-CN" altLang="en-US" sz="2000"/>
              <a:t>例 、 试设计一个三人表决器,当两人或两人以上同意，则表决结果通过，否则不通过。</a:t>
            </a:r>
            <a:endParaRPr lang="zh-CN" altLang="en-US" sz="2000"/>
          </a:p>
          <a:p>
            <a:pPr marL="0" indent="0">
              <a:buNone/>
            </a:pPr>
            <a:r>
              <a:rPr lang="zh-CN" altLang="en-US" sz="2000"/>
              <a:t>       设计：</a:t>
            </a:r>
            <a:endParaRPr lang="zh-CN" altLang="en-US" sz="2000"/>
          </a:p>
          <a:p>
            <a:pPr marL="0" indent="0">
              <a:buNone/>
            </a:pPr>
            <a:r>
              <a:rPr lang="zh-CN" altLang="en-US" sz="2000"/>
              <a:t>                 </a:t>
            </a:r>
            <a:r>
              <a:rPr lang="en-US" altLang="zh-CN" sz="2000"/>
              <a:t>1</a:t>
            </a:r>
            <a:r>
              <a:rPr lang="zh-CN" altLang="en-US" sz="2000"/>
              <a:t>、假设变量，规定逻辑状态，列真值表</a:t>
            </a:r>
            <a:endParaRPr lang="zh-CN" altLang="en-US" sz="2000"/>
          </a:p>
          <a:p>
            <a:pPr marL="0" indent="0">
              <a:buNone/>
            </a:pPr>
            <a:r>
              <a:rPr lang="zh-CN" altLang="en-US" sz="2000"/>
              <a:t>                     三个人的态度分别用</a:t>
            </a:r>
            <a:r>
              <a:rPr lang="en-US" altLang="zh-CN" sz="2000"/>
              <a:t>A</a:t>
            </a:r>
            <a:r>
              <a:rPr lang="zh-CN" altLang="en-US" sz="2000"/>
              <a:t>、</a:t>
            </a:r>
            <a:r>
              <a:rPr lang="en-US" altLang="zh-CN" sz="2000"/>
              <a:t>B</a:t>
            </a:r>
            <a:r>
              <a:rPr lang="zh-CN" altLang="en-US" sz="2000"/>
              <a:t>、</a:t>
            </a:r>
            <a:r>
              <a:rPr lang="en-US" altLang="zh-CN" sz="2000"/>
              <a:t>C</a:t>
            </a:r>
            <a:r>
              <a:rPr lang="zh-CN" altLang="en-US" sz="2000"/>
              <a:t>表示，表决结果用</a:t>
            </a:r>
            <a:r>
              <a:rPr lang="en-US" altLang="zh-CN" sz="2000"/>
              <a:t>Y</a:t>
            </a:r>
            <a:r>
              <a:rPr lang="zh-CN" altLang="en-US" sz="2000"/>
              <a:t>表示；</a:t>
            </a:r>
            <a:endParaRPr lang="zh-CN" altLang="en-US" sz="2000"/>
          </a:p>
          <a:p>
            <a:pPr marL="0" indent="0">
              <a:buNone/>
            </a:pPr>
            <a:r>
              <a:rPr lang="zh-CN" altLang="en-US" sz="2000"/>
              <a:t>                     </a:t>
            </a:r>
            <a:r>
              <a:rPr lang="en-US" altLang="zh-CN" sz="2000">
                <a:sym typeface="+mn-ea"/>
              </a:rPr>
              <a:t>A</a:t>
            </a:r>
            <a:r>
              <a:rPr lang="zh-CN" altLang="en-US" sz="2000">
                <a:sym typeface="+mn-ea"/>
              </a:rPr>
              <a:t>、</a:t>
            </a:r>
            <a:r>
              <a:rPr lang="en-US" altLang="zh-CN" sz="2000">
                <a:sym typeface="+mn-ea"/>
              </a:rPr>
              <a:t>B</a:t>
            </a:r>
            <a:r>
              <a:rPr lang="zh-CN" altLang="en-US" sz="2000">
                <a:sym typeface="+mn-ea"/>
              </a:rPr>
              <a:t>、</a:t>
            </a:r>
            <a:r>
              <a:rPr lang="en-US" altLang="zh-CN" sz="2000">
                <a:sym typeface="+mn-ea"/>
              </a:rPr>
              <a:t>C=0</a:t>
            </a:r>
            <a:r>
              <a:rPr lang="zh-CN" altLang="en-US" sz="2000">
                <a:sym typeface="+mn-ea"/>
              </a:rPr>
              <a:t>时表示不同意，</a:t>
            </a:r>
            <a:endParaRPr lang="zh-CN" altLang="en-US" sz="2000">
              <a:sym typeface="+mn-ea"/>
            </a:endParaRPr>
          </a:p>
          <a:p>
            <a:pPr marL="0" indent="0">
              <a:buNone/>
            </a:pPr>
            <a:r>
              <a:rPr lang="zh-CN" altLang="en-US" sz="2000">
                <a:sym typeface="+mn-ea"/>
              </a:rPr>
              <a:t>                    </a:t>
            </a:r>
            <a:r>
              <a:rPr lang="en-US" altLang="zh-CN" sz="2000">
                <a:sym typeface="+mn-ea"/>
              </a:rPr>
              <a:t>A</a:t>
            </a:r>
            <a:r>
              <a:rPr lang="zh-CN" altLang="en-US" sz="2000">
                <a:sym typeface="+mn-ea"/>
              </a:rPr>
              <a:t>、</a:t>
            </a:r>
            <a:r>
              <a:rPr lang="en-US" altLang="zh-CN" sz="2000">
                <a:sym typeface="+mn-ea"/>
              </a:rPr>
              <a:t>B</a:t>
            </a:r>
            <a:r>
              <a:rPr lang="zh-CN" altLang="en-US" sz="2000">
                <a:sym typeface="+mn-ea"/>
              </a:rPr>
              <a:t>、</a:t>
            </a:r>
            <a:r>
              <a:rPr lang="en-US" altLang="zh-CN" sz="2000">
                <a:sym typeface="+mn-ea"/>
              </a:rPr>
              <a:t>C=1</a:t>
            </a:r>
            <a:r>
              <a:rPr lang="zh-CN" altLang="en-US" sz="2000">
                <a:sym typeface="+mn-ea"/>
              </a:rPr>
              <a:t>时表示同意；   </a:t>
            </a:r>
            <a:endParaRPr lang="zh-CN" altLang="en-US" sz="2000">
              <a:sym typeface="+mn-ea"/>
            </a:endParaRPr>
          </a:p>
          <a:p>
            <a:pPr marL="0" indent="0">
              <a:buNone/>
            </a:pPr>
            <a:r>
              <a:rPr lang="zh-CN" altLang="en-US" sz="2000">
                <a:sym typeface="+mn-ea"/>
              </a:rPr>
              <a:t>                    </a:t>
            </a:r>
            <a:r>
              <a:rPr lang="en-US" altLang="zh-CN" sz="2000">
                <a:sym typeface="+mn-ea"/>
              </a:rPr>
              <a:t>Y=0</a:t>
            </a:r>
            <a:r>
              <a:rPr lang="zh-CN" altLang="en-US" sz="2000">
                <a:sym typeface="+mn-ea"/>
              </a:rPr>
              <a:t>时表示结果不通过，</a:t>
            </a:r>
            <a:endParaRPr lang="zh-CN" altLang="en-US" sz="2000">
              <a:sym typeface="+mn-ea"/>
            </a:endParaRPr>
          </a:p>
          <a:p>
            <a:pPr marL="0" indent="0">
              <a:buNone/>
            </a:pPr>
            <a:r>
              <a:rPr lang="zh-CN" altLang="en-US" sz="2000">
                <a:sym typeface="+mn-ea"/>
              </a:rPr>
              <a:t>                    </a:t>
            </a:r>
            <a:r>
              <a:rPr lang="en-US" altLang="zh-CN" sz="2000">
                <a:sym typeface="+mn-ea"/>
              </a:rPr>
              <a:t>Y=1</a:t>
            </a:r>
            <a:r>
              <a:rPr lang="zh-CN" altLang="en-US" sz="2000">
                <a:sym typeface="+mn-ea"/>
              </a:rPr>
              <a:t>时表示结果通过。</a:t>
            </a:r>
            <a:endParaRPr lang="zh-CN" altLang="en-US" sz="2000">
              <a:sym typeface="+mn-ea"/>
            </a:endParaRPr>
          </a:p>
          <a:p>
            <a:pPr marL="0" indent="0">
              <a:buNone/>
            </a:pPr>
            <a:r>
              <a:rPr lang="zh-CN" altLang="en-US" sz="2000">
                <a:sym typeface="+mn-ea"/>
              </a:rPr>
              <a:t>                 </a:t>
            </a:r>
            <a:r>
              <a:rPr lang="en-US" altLang="zh-CN" sz="2000">
                <a:sym typeface="+mn-ea"/>
              </a:rPr>
              <a:t>2</a:t>
            </a:r>
            <a:r>
              <a:rPr lang="zh-CN" altLang="en-US" sz="2000">
                <a:sym typeface="+mn-ea"/>
              </a:rPr>
              <a:t>、写出逻辑函数</a:t>
            </a:r>
            <a:endParaRPr lang="zh-CN" altLang="en-US" sz="2000">
              <a:sym typeface="+mn-ea"/>
            </a:endParaRPr>
          </a:p>
          <a:p>
            <a:pPr marL="0" indent="0">
              <a:buNone/>
            </a:pPr>
            <a:endParaRPr lang="zh-CN" altLang="en-US" sz="2000">
              <a:sym typeface="+mn-ea"/>
            </a:endParaRPr>
          </a:p>
          <a:p>
            <a:pPr marL="0" indent="0">
              <a:buNone/>
            </a:pPr>
            <a:r>
              <a:rPr lang="zh-CN" altLang="en-US" sz="2000">
                <a:sym typeface="+mn-ea"/>
              </a:rPr>
              <a:t>                 </a:t>
            </a:r>
            <a:endParaRPr lang="zh-CN" altLang="en-US" sz="2000">
              <a:sym typeface="+mn-ea"/>
            </a:endParaRPr>
          </a:p>
          <a:p>
            <a:pPr marL="0" indent="0">
              <a:buNone/>
            </a:pPr>
            <a:r>
              <a:rPr lang="zh-CN" altLang="en-US" sz="2000">
                <a:sym typeface="+mn-ea"/>
              </a:rPr>
              <a:t>                 </a:t>
            </a:r>
            <a:r>
              <a:rPr lang="en-US" altLang="zh-CN" sz="2000">
                <a:sym typeface="+mn-ea"/>
              </a:rPr>
              <a:t>3</a:t>
            </a:r>
            <a:r>
              <a:rPr lang="zh-CN" altLang="en-US" sz="2000">
                <a:sym typeface="+mn-ea"/>
              </a:rPr>
              <a:t>、函数化简</a:t>
            </a:r>
            <a:endParaRPr lang="zh-CN" altLang="en-US" sz="2000">
              <a:sym typeface="+mn-ea"/>
            </a:endParaRPr>
          </a:p>
          <a:p>
            <a:pPr marL="0" indent="0">
              <a:buNone/>
            </a:pPr>
            <a:r>
              <a:rPr lang="zh-CN" altLang="en-US" sz="2000">
                <a:sym typeface="+mn-ea"/>
              </a:rPr>
              <a:t>                             </a:t>
            </a:r>
            <a:endParaRPr lang="zh-CN" altLang="en-US" sz="2000">
              <a:sym typeface="+mn-ea"/>
            </a:endParaRPr>
          </a:p>
          <a:p>
            <a:pPr marL="0" indent="0">
              <a:buNone/>
            </a:pPr>
            <a:r>
              <a:rPr lang="zh-CN" altLang="en-US" sz="2000">
                <a:sym typeface="+mn-ea"/>
              </a:rPr>
              <a:t>                 </a:t>
            </a:r>
            <a:endParaRPr lang="zh-CN" altLang="en-US" sz="2000">
              <a:sym typeface="+mn-ea"/>
            </a:endParaRPr>
          </a:p>
          <a:p>
            <a:pPr marL="0" indent="0">
              <a:buNone/>
            </a:pPr>
            <a:r>
              <a:rPr lang="en-US" altLang="zh-CN" sz="2000">
                <a:sym typeface="+mn-ea"/>
              </a:rPr>
              <a:t>                 4</a:t>
            </a:r>
            <a:r>
              <a:rPr lang="zh-CN" altLang="en-US" sz="2000">
                <a:sym typeface="+mn-ea"/>
              </a:rPr>
              <a:t>、画逻辑图                                 </a:t>
            </a:r>
            <a:endParaRPr lang="zh-CN" altLang="en-US" sz="2000">
              <a:sym typeface="+mn-ea"/>
            </a:endParaRPr>
          </a:p>
          <a:p>
            <a:pPr marL="0" indent="0">
              <a:buNone/>
            </a:pPr>
            <a:r>
              <a:rPr lang="en-US" altLang="zh-CN" sz="2000">
                <a:sym typeface="+mn-ea"/>
              </a:rPr>
              <a:t>                   </a:t>
            </a:r>
            <a:endParaRPr lang="zh-CN" altLang="en-US" sz="2000">
              <a:sym typeface="+mn-ea"/>
            </a:endParaRPr>
          </a:p>
        </p:txBody>
      </p:sp>
      <p:graphicFrame>
        <p:nvGraphicFramePr>
          <p:cNvPr id="0" name="表格 -1"/>
          <p:cNvGraphicFramePr/>
          <p:nvPr/>
        </p:nvGraphicFramePr>
        <p:xfrm>
          <a:off x="9474200" y="794385"/>
          <a:ext cx="2054860" cy="2743200"/>
        </p:xfrm>
        <a:graphic>
          <a:graphicData uri="http://schemas.openxmlformats.org/drawingml/2006/table">
            <a:tbl>
              <a:tblPr firstRow="1" bandRow="1">
                <a:tableStyleId>{5940675A-B579-460E-94D1-54222C63F5DA}</a:tableStyleId>
              </a:tblPr>
              <a:tblGrid>
                <a:gridCol w="514985"/>
                <a:gridCol w="512445"/>
                <a:gridCol w="515620"/>
                <a:gridCol w="511810"/>
              </a:tblGrid>
              <a:tr h="304800">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A</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B</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C</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Y</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3" name="对象 2">
            <a:hlinkClick r:id="" action="ppaction://ole?verb="/>
          </p:cNvPr>
          <p:cNvGraphicFramePr>
            <a:graphicFrameLocks noChangeAspect="1"/>
          </p:cNvGraphicFramePr>
          <p:nvPr/>
        </p:nvGraphicFramePr>
        <p:xfrm>
          <a:off x="2067560" y="3915410"/>
          <a:ext cx="3119120" cy="398145"/>
        </p:xfrm>
        <a:graphic>
          <a:graphicData uri="http://schemas.openxmlformats.org/presentationml/2006/ole">
            <mc:AlternateContent xmlns:mc="http://schemas.openxmlformats.org/markup-compatibility/2006">
              <mc:Choice xmlns:v="urn:schemas-microsoft-com:vml" Requires="v">
                <p:oleObj spid="_x0000_s6145" name="" r:id="rId1" imgW="1930400" imgH="215900" progId="Equation.KSEE3">
                  <p:embed/>
                </p:oleObj>
              </mc:Choice>
              <mc:Fallback>
                <p:oleObj name="" r:id="rId1" imgW="1930400" imgH="215900" progId="Equation.KSEE3">
                  <p:embed/>
                  <p:pic>
                    <p:nvPicPr>
                      <p:cNvPr id="0" name="图片 6144"/>
                      <p:cNvPicPr/>
                      <p:nvPr/>
                    </p:nvPicPr>
                    <p:blipFill>
                      <a:blip r:embed="rId2"/>
                      <a:stretch>
                        <a:fillRect/>
                      </a:stretch>
                    </p:blipFill>
                    <p:spPr>
                      <a:xfrm>
                        <a:off x="2067560" y="3915410"/>
                        <a:ext cx="3119120" cy="398145"/>
                      </a:xfrm>
                      <a:prstGeom prst="rect">
                        <a:avLst/>
                      </a:prstGeom>
                    </p:spPr>
                  </p:pic>
                </p:oleObj>
              </mc:Fallback>
            </mc:AlternateContent>
          </a:graphicData>
        </a:graphic>
      </p:graphicFrame>
      <p:pic>
        <p:nvPicPr>
          <p:cNvPr id="1073743221" name="图片 1073743220" descr="C:\Users\Administrator.PC-20121218WXTY\AppData\Roaming\Tencent\Users\467413181\QQ\WinTemp\RichOle\(6)X48`4X)9CN%O5}I)MRUR.png"/>
          <p:cNvPicPr>
            <a:picLocks noChangeAspect="1"/>
          </p:cNvPicPr>
          <p:nvPr/>
        </p:nvPicPr>
        <p:blipFill>
          <a:blip r:embed="rId3" r:link="rId4"/>
          <a:stretch>
            <a:fillRect/>
          </a:stretch>
        </p:blipFill>
        <p:spPr>
          <a:xfrm>
            <a:off x="8559800" y="4460240"/>
            <a:ext cx="3312160" cy="1869440"/>
          </a:xfrm>
          <a:prstGeom prst="rect">
            <a:avLst/>
          </a:prstGeom>
          <a:noFill/>
          <a:ln w="9525">
            <a:noFill/>
          </a:ln>
        </p:spPr>
      </p:pic>
      <p:graphicFrame>
        <p:nvGraphicFramePr>
          <p:cNvPr id="4" name="对象 3">
            <a:hlinkClick r:id="" action="ppaction://ole?verb="/>
          </p:cNvPr>
          <p:cNvGraphicFramePr>
            <a:graphicFrameLocks noChangeAspect="1"/>
          </p:cNvGraphicFramePr>
          <p:nvPr/>
        </p:nvGraphicFramePr>
        <p:xfrm>
          <a:off x="1915160" y="5238750"/>
          <a:ext cx="2103755" cy="312420"/>
        </p:xfrm>
        <a:graphic>
          <a:graphicData uri="http://schemas.openxmlformats.org/presentationml/2006/ole">
            <mc:AlternateContent xmlns:mc="http://schemas.openxmlformats.org/markup-compatibility/2006">
              <mc:Choice xmlns:v="urn:schemas-microsoft-com:vml" Requires="v">
                <p:oleObj spid="_x0000_s6146" name="" r:id="rId5" imgW="1193800" imgH="177165" progId="Equation.KSEE3">
                  <p:embed/>
                </p:oleObj>
              </mc:Choice>
              <mc:Fallback>
                <p:oleObj name="" r:id="rId5" imgW="1193800" imgH="177165" progId="Equation.KSEE3">
                  <p:embed/>
                  <p:pic>
                    <p:nvPicPr>
                      <p:cNvPr id="0" name="图片 6145"/>
                      <p:cNvPicPr/>
                      <p:nvPr/>
                    </p:nvPicPr>
                    <p:blipFill>
                      <a:blip r:embed="rId6"/>
                      <a:stretch>
                        <a:fillRect/>
                      </a:stretch>
                    </p:blipFill>
                    <p:spPr>
                      <a:xfrm>
                        <a:off x="1915160" y="5238750"/>
                        <a:ext cx="2103755" cy="312420"/>
                      </a:xfrm>
                      <a:prstGeom prst="rect">
                        <a:avLst/>
                      </a:prstGeom>
                    </p:spPr>
                  </p:pic>
                </p:oleObj>
              </mc:Fallback>
            </mc:AlternateContent>
          </a:graphicData>
        </a:graphic>
      </p:graphicFrame>
      <p:pic>
        <p:nvPicPr>
          <p:cNvPr id="1073743528" name="图片 1073743527" descr="C:\Users\Administrator.PC-20121218WXTY\AppData\Roaming\Tencent\Users\467413181\QQ\WinTemp\RichOle\{7J7TCX%OQ6_O1T][`CFYQX.png"/>
          <p:cNvPicPr>
            <a:picLocks noChangeAspect="1"/>
          </p:cNvPicPr>
          <p:nvPr/>
        </p:nvPicPr>
        <p:blipFill>
          <a:blip r:embed="rId7" r:link="rId8"/>
          <a:stretch>
            <a:fillRect/>
          </a:stretch>
        </p:blipFill>
        <p:spPr>
          <a:xfrm>
            <a:off x="5492115" y="3915410"/>
            <a:ext cx="2493645" cy="266890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2">
                                            <p:txEl>
                                              <p:pRg st="5" end="5"/>
                                            </p:txEl>
                                          </p:spTgt>
                                        </p:tgtEl>
                                        <p:attrNameLst>
                                          <p:attrName>style.visibility</p:attrName>
                                        </p:attrNameLst>
                                      </p:cBhvr>
                                      <p:to>
                                        <p:strVal val="visible"/>
                                      </p:to>
                                    </p:set>
                                    <p:anim calcmode="lin" valueType="num">
                                      <p:cBhvr additive="base">
                                        <p:cTn id="29" dur="500" fill="hold"/>
                                        <p:tgtEl>
                                          <p:spTgt spid="2">
                                            <p:txEl>
                                              <p:pRg st="5" end="5"/>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2">
                                            <p:txEl>
                                              <p:pRg st="5" end="5"/>
                                            </p:txEl>
                                          </p:spTgt>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2">
                                            <p:txEl>
                                              <p:pRg st="6" end="6"/>
                                            </p:txEl>
                                          </p:spTgt>
                                        </p:tgtEl>
                                        <p:attrNameLst>
                                          <p:attrName>style.visibility</p:attrName>
                                        </p:attrNameLst>
                                      </p:cBhvr>
                                      <p:to>
                                        <p:strVal val="visible"/>
                                      </p:to>
                                    </p:set>
                                    <p:anim calcmode="lin" valueType="num">
                                      <p:cBhvr additive="base">
                                        <p:cTn id="33" dur="500" fill="hold"/>
                                        <p:tgtEl>
                                          <p:spTgt spid="2">
                                            <p:txEl>
                                              <p:pRg st="6" end="6"/>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2">
                                            <p:txEl>
                                              <p:pRg st="6" end="6"/>
                                            </p:txEl>
                                          </p:spTgt>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2">
                                            <p:txEl>
                                              <p:pRg st="7" end="7"/>
                                            </p:txEl>
                                          </p:spTgt>
                                        </p:tgtEl>
                                        <p:attrNameLst>
                                          <p:attrName>style.visibility</p:attrName>
                                        </p:attrNameLst>
                                      </p:cBhvr>
                                      <p:to>
                                        <p:strVal val="visible"/>
                                      </p:to>
                                    </p:set>
                                    <p:anim calcmode="lin" valueType="num">
                                      <p:cBhvr additive="base">
                                        <p:cTn id="37" dur="500" fill="hold"/>
                                        <p:tgtEl>
                                          <p:spTgt spid="2">
                                            <p:txEl>
                                              <p:pRg st="7" end="7"/>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2">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 presetClass="entr" presetSubtype="32" fill="hold" nodeType="clickEffect">
                                  <p:stCondLst>
                                    <p:cond delay="0"/>
                                  </p:stCondLst>
                                  <p:childTnLst>
                                    <p:set>
                                      <p:cBhvr>
                                        <p:cTn id="42" dur="1" fill="hold">
                                          <p:stCondLst>
                                            <p:cond delay="0"/>
                                          </p:stCondLst>
                                        </p:cTn>
                                        <p:tgtEl>
                                          <p:spTgt spid="0"/>
                                        </p:tgtEl>
                                        <p:attrNameLst>
                                          <p:attrName>style.visibility</p:attrName>
                                        </p:attrNameLst>
                                      </p:cBhvr>
                                      <p:to>
                                        <p:strVal val="visible"/>
                                      </p:to>
                                    </p:set>
                                    <p:animEffect transition="in" filter="box(out)">
                                      <p:cBhvr>
                                        <p:cTn id="43" dur="2000"/>
                                        <p:tgtEl>
                                          <p:spTgt spid="0"/>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2">
                                            <p:txEl>
                                              <p:pRg st="8" end="8"/>
                                            </p:txEl>
                                          </p:spTgt>
                                        </p:tgtEl>
                                        <p:attrNameLst>
                                          <p:attrName>style.visibility</p:attrName>
                                        </p:attrNameLst>
                                      </p:cBhvr>
                                      <p:to>
                                        <p:strVal val="visible"/>
                                      </p:to>
                                    </p:set>
                                    <p:anim calcmode="lin" valueType="num">
                                      <p:cBhvr additive="base">
                                        <p:cTn id="48"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2" fill="hold" nodeType="clickEffect">
                                  <p:stCondLst>
                                    <p:cond delay="0"/>
                                  </p:stCondLst>
                                  <p:childTnLst>
                                    <p:set>
                                      <p:cBhvr>
                                        <p:cTn id="53" dur="1" fill="hold">
                                          <p:stCondLst>
                                            <p:cond delay="0"/>
                                          </p:stCondLst>
                                        </p:cTn>
                                        <p:tgtEl>
                                          <p:spTgt spid="3"/>
                                        </p:tgtEl>
                                        <p:attrNameLst>
                                          <p:attrName>style.visibility</p:attrName>
                                        </p:attrNameLst>
                                      </p:cBhvr>
                                      <p:to>
                                        <p:strVal val="visible"/>
                                      </p:to>
                                    </p:set>
                                    <p:anim calcmode="lin" valueType="num">
                                      <p:cBhvr additive="base">
                                        <p:cTn id="54" dur="500" fill="hold"/>
                                        <p:tgtEl>
                                          <p:spTgt spid="3"/>
                                        </p:tgtEl>
                                        <p:attrNameLst>
                                          <p:attrName>ppt_x</p:attrName>
                                        </p:attrNameLst>
                                      </p:cBhvr>
                                      <p:tavLst>
                                        <p:tav tm="0">
                                          <p:val>
                                            <p:strVal val="1+#ppt_w/2"/>
                                          </p:val>
                                        </p:tav>
                                        <p:tav tm="100000">
                                          <p:val>
                                            <p:strVal val="#ppt_x"/>
                                          </p:val>
                                        </p:tav>
                                      </p:tavLst>
                                    </p:anim>
                                    <p:anim calcmode="lin" valueType="num">
                                      <p:cBhvr additive="base">
                                        <p:cTn id="55"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2">
                                            <p:txEl>
                                              <p:pRg st="11" end="11"/>
                                            </p:txEl>
                                          </p:spTgt>
                                        </p:tgtEl>
                                        <p:attrNameLst>
                                          <p:attrName>style.visibility</p:attrName>
                                        </p:attrNameLst>
                                      </p:cBhvr>
                                      <p:to>
                                        <p:strVal val="visible"/>
                                      </p:to>
                                    </p:set>
                                    <p:anim calcmode="lin" valueType="num">
                                      <p:cBhvr additive="base">
                                        <p:cTn id="60" dur="500" fill="hold"/>
                                        <p:tgtEl>
                                          <p:spTgt spid="2">
                                            <p:txEl>
                                              <p:pRg st="11" end="11"/>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2">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8" presetClass="entr" presetSubtype="16" fill="hold" nodeType="clickEffect">
                                  <p:stCondLst>
                                    <p:cond delay="0"/>
                                  </p:stCondLst>
                                  <p:childTnLst>
                                    <p:set>
                                      <p:cBhvr>
                                        <p:cTn id="65" dur="1" fill="hold">
                                          <p:stCondLst>
                                            <p:cond delay="0"/>
                                          </p:stCondLst>
                                        </p:cTn>
                                        <p:tgtEl>
                                          <p:spTgt spid="1073743221"/>
                                        </p:tgtEl>
                                        <p:attrNameLst>
                                          <p:attrName>style.visibility</p:attrName>
                                        </p:attrNameLst>
                                      </p:cBhvr>
                                      <p:to>
                                        <p:strVal val="visible"/>
                                      </p:to>
                                    </p:set>
                                    <p:animEffect transition="in" filter="diamond(in)">
                                      <p:cBhvr>
                                        <p:cTn id="66" dur="2000"/>
                                        <p:tgtEl>
                                          <p:spTgt spid="1073743221"/>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2" fill="hold" nodeType="clickEffect">
                                  <p:stCondLst>
                                    <p:cond delay="0"/>
                                  </p:stCondLst>
                                  <p:childTnLst>
                                    <p:set>
                                      <p:cBhvr>
                                        <p:cTn id="70" dur="1" fill="hold">
                                          <p:stCondLst>
                                            <p:cond delay="0"/>
                                          </p:stCondLst>
                                        </p:cTn>
                                        <p:tgtEl>
                                          <p:spTgt spid="4"/>
                                        </p:tgtEl>
                                        <p:attrNameLst>
                                          <p:attrName>style.visibility</p:attrName>
                                        </p:attrNameLst>
                                      </p:cBhvr>
                                      <p:to>
                                        <p:strVal val="visible"/>
                                      </p:to>
                                    </p:set>
                                    <p:anim calcmode="lin" valueType="num">
                                      <p:cBhvr additive="base">
                                        <p:cTn id="71" dur="500" fill="hold"/>
                                        <p:tgtEl>
                                          <p:spTgt spid="4"/>
                                        </p:tgtEl>
                                        <p:attrNameLst>
                                          <p:attrName>ppt_x</p:attrName>
                                        </p:attrNameLst>
                                      </p:cBhvr>
                                      <p:tavLst>
                                        <p:tav tm="0">
                                          <p:val>
                                            <p:strVal val="1+#ppt_w/2"/>
                                          </p:val>
                                        </p:tav>
                                        <p:tav tm="100000">
                                          <p:val>
                                            <p:strVal val="#ppt_x"/>
                                          </p:val>
                                        </p:tav>
                                      </p:tavLst>
                                    </p:anim>
                                    <p:anim calcmode="lin" valueType="num">
                                      <p:cBhvr additive="base">
                                        <p:cTn id="7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nodeType="clickEffect">
                                  <p:stCondLst>
                                    <p:cond delay="0"/>
                                  </p:stCondLst>
                                  <p:childTnLst>
                                    <p:set>
                                      <p:cBhvr>
                                        <p:cTn id="76" dur="1" fill="hold">
                                          <p:stCondLst>
                                            <p:cond delay="0"/>
                                          </p:stCondLst>
                                        </p:cTn>
                                        <p:tgtEl>
                                          <p:spTgt spid="2">
                                            <p:txEl>
                                              <p:pRg st="14" end="14"/>
                                            </p:txEl>
                                          </p:spTgt>
                                        </p:tgtEl>
                                        <p:attrNameLst>
                                          <p:attrName>style.visibility</p:attrName>
                                        </p:attrNameLst>
                                      </p:cBhvr>
                                      <p:to>
                                        <p:strVal val="visible"/>
                                      </p:to>
                                    </p:set>
                                    <p:anim calcmode="lin" valueType="num">
                                      <p:cBhvr additive="base">
                                        <p:cTn id="77" dur="500" fill="hold"/>
                                        <p:tgtEl>
                                          <p:spTgt spid="2">
                                            <p:txEl>
                                              <p:pRg st="14" end="14"/>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2">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5" presetClass="entr" presetSubtype="10" fill="hold" nodeType="clickEffect">
                                  <p:stCondLst>
                                    <p:cond delay="0"/>
                                  </p:stCondLst>
                                  <p:childTnLst>
                                    <p:set>
                                      <p:cBhvr>
                                        <p:cTn id="82" dur="1" fill="hold">
                                          <p:stCondLst>
                                            <p:cond delay="0"/>
                                          </p:stCondLst>
                                        </p:cTn>
                                        <p:tgtEl>
                                          <p:spTgt spid="1073743528"/>
                                        </p:tgtEl>
                                        <p:attrNameLst>
                                          <p:attrName>style.visibility</p:attrName>
                                        </p:attrNameLst>
                                      </p:cBhvr>
                                      <p:to>
                                        <p:strVal val="visible"/>
                                      </p:to>
                                    </p:set>
                                    <p:animEffect transition="in" filter="checkerboard(across)">
                                      <p:cBhvr>
                                        <p:cTn id="83" dur="500"/>
                                        <p:tgtEl>
                                          <p:spTgt spid="10737435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sz="2000"/>
              <a:t>        </a:t>
            </a:r>
            <a:r>
              <a:rPr lang="zh-CN" altLang="en-US" sz="2000"/>
              <a:t>例 、  试设计一个能完成两个两位二进制数大小比较器。</a:t>
            </a:r>
            <a:endParaRPr lang="zh-CN" altLang="en-US" sz="2000"/>
          </a:p>
          <a:p>
            <a:pPr marL="0" indent="0">
              <a:buNone/>
            </a:pPr>
            <a:r>
              <a:rPr lang="zh-CN" altLang="en-US" sz="2000"/>
              <a:t>        设计：</a:t>
            </a:r>
            <a:endParaRPr lang="zh-CN" altLang="en-US" sz="2000"/>
          </a:p>
          <a:p>
            <a:pPr marL="0" indent="0">
              <a:buNone/>
            </a:pPr>
            <a:r>
              <a:rPr lang="zh-CN" altLang="en-US" sz="2000"/>
              <a:t>                </a:t>
            </a:r>
            <a:r>
              <a:rPr lang="en-US" altLang="zh-CN" sz="2000">
                <a:sym typeface="+mn-ea"/>
              </a:rPr>
              <a:t>1</a:t>
            </a:r>
            <a:r>
              <a:rPr lang="zh-CN" altLang="en-US" sz="2000">
                <a:sym typeface="+mn-ea"/>
              </a:rPr>
              <a:t>、假设变量，规定逻辑状态，列真值表</a:t>
            </a:r>
            <a:endParaRPr lang="zh-CN" altLang="en-US" sz="2000">
              <a:sym typeface="+mn-ea"/>
            </a:endParaRPr>
          </a:p>
          <a:p>
            <a:pPr marL="0" indent="0">
              <a:buNone/>
            </a:pPr>
            <a:r>
              <a:rPr lang="zh-CN" altLang="en-US" sz="2000">
                <a:sym typeface="+mn-ea"/>
              </a:rPr>
              <a:t>                       假设两个二进制数分别为：</a:t>
            </a:r>
            <a:r>
              <a:rPr lang="en-US" altLang="zh-CN" sz="2000">
                <a:sym typeface="+mn-ea"/>
              </a:rPr>
              <a:t>A</a:t>
            </a:r>
            <a:r>
              <a:rPr lang="en-US" altLang="zh-CN" sz="2000" baseline="-25000">
                <a:sym typeface="+mn-ea"/>
              </a:rPr>
              <a:t>1</a:t>
            </a:r>
            <a:r>
              <a:rPr lang="en-US" altLang="zh-CN" sz="2000">
                <a:sym typeface="+mn-ea"/>
              </a:rPr>
              <a:t>A</a:t>
            </a:r>
            <a:r>
              <a:rPr lang="en-US" sz="2000" baseline="-25000">
                <a:sym typeface="+mn-ea"/>
              </a:rPr>
              <a:t>2、</a:t>
            </a:r>
            <a:r>
              <a:rPr lang="en-US" sz="2000">
                <a:sym typeface="+mn-ea"/>
              </a:rPr>
              <a:t>B</a:t>
            </a:r>
            <a:r>
              <a:rPr lang="en-US" sz="2000" baseline="-25000">
                <a:sym typeface="+mn-ea"/>
              </a:rPr>
              <a:t>1</a:t>
            </a:r>
            <a:r>
              <a:rPr lang="en-US" sz="2000">
                <a:sym typeface="+mn-ea"/>
              </a:rPr>
              <a:t>B</a:t>
            </a:r>
            <a:r>
              <a:rPr lang="en-US" sz="2000" baseline="-25000">
                <a:sym typeface="+mn-ea"/>
              </a:rPr>
              <a:t>2</a:t>
            </a:r>
            <a:endParaRPr lang="en-US" sz="2000" baseline="-25000">
              <a:sym typeface="+mn-ea"/>
            </a:endParaRPr>
          </a:p>
          <a:p>
            <a:pPr marL="0" indent="0">
              <a:buNone/>
            </a:pPr>
            <a:r>
              <a:rPr lang="en-US" sz="2000">
                <a:sym typeface="+mn-ea"/>
              </a:rPr>
              <a:t>                       </a:t>
            </a:r>
            <a:r>
              <a:rPr lang="zh-CN" altLang="en-US" sz="2000">
                <a:sym typeface="+mn-ea"/>
              </a:rPr>
              <a:t>比较结果分别为：F</a:t>
            </a:r>
            <a:r>
              <a:rPr lang="zh-CN" altLang="en-US" sz="2000" baseline="-25000">
                <a:sym typeface="+mn-ea"/>
              </a:rPr>
              <a:t>A&gt;B</a:t>
            </a:r>
            <a:r>
              <a:rPr lang="zh-CN" altLang="en-US" sz="2000">
                <a:sym typeface="+mn-ea"/>
              </a:rPr>
              <a:t>、F</a:t>
            </a:r>
            <a:r>
              <a:rPr lang="zh-CN" altLang="en-US" sz="2000" baseline="-25000">
                <a:sym typeface="+mn-ea"/>
              </a:rPr>
              <a:t>A=B</a:t>
            </a:r>
            <a:r>
              <a:rPr lang="zh-CN" altLang="en-US" sz="2000">
                <a:sym typeface="+mn-ea"/>
              </a:rPr>
              <a:t>、F</a:t>
            </a:r>
            <a:r>
              <a:rPr lang="zh-CN" altLang="en-US" sz="2000" baseline="-25000">
                <a:sym typeface="+mn-ea"/>
              </a:rPr>
              <a:t>A&lt;B</a:t>
            </a:r>
            <a:endParaRPr lang="zh-CN" altLang="en-US" sz="2000" baseline="-25000">
              <a:sym typeface="+mn-ea"/>
            </a:endParaRPr>
          </a:p>
          <a:p>
            <a:pPr marL="0" indent="0">
              <a:buNone/>
            </a:pPr>
            <a:r>
              <a:rPr lang="zh-CN" altLang="en-US" sz="2000" baseline="-25000">
                <a:sym typeface="+mn-ea"/>
              </a:rPr>
              <a:t>              </a:t>
            </a:r>
            <a:r>
              <a:rPr lang="zh-CN" altLang="en-US" sz="2000">
                <a:sym typeface="+mn-ea"/>
              </a:rPr>
              <a:t>              </a:t>
            </a:r>
            <a:r>
              <a:rPr lang="en-US" altLang="zh-CN" sz="2000">
                <a:sym typeface="+mn-ea"/>
              </a:rPr>
              <a:t>A</a:t>
            </a:r>
            <a:r>
              <a:rPr lang="en-US" altLang="zh-CN" sz="2000" baseline="-25000">
                <a:sym typeface="+mn-ea"/>
              </a:rPr>
              <a:t>1</a:t>
            </a:r>
            <a:r>
              <a:rPr lang="en-US" altLang="zh-CN" sz="2000">
                <a:sym typeface="+mn-ea"/>
              </a:rPr>
              <a:t>A</a:t>
            </a:r>
            <a:r>
              <a:rPr lang="en-US" sz="2000" baseline="-25000">
                <a:sym typeface="+mn-ea"/>
              </a:rPr>
              <a:t>2</a:t>
            </a:r>
            <a:r>
              <a:rPr lang="en-US" sz="2000">
                <a:sym typeface="+mn-ea"/>
              </a:rPr>
              <a:t>&gt;B</a:t>
            </a:r>
            <a:r>
              <a:rPr lang="en-US" sz="2000" baseline="-25000">
                <a:sym typeface="+mn-ea"/>
              </a:rPr>
              <a:t>1</a:t>
            </a:r>
            <a:r>
              <a:rPr lang="en-US" sz="2000">
                <a:sym typeface="+mn-ea"/>
              </a:rPr>
              <a:t>B</a:t>
            </a:r>
            <a:r>
              <a:rPr lang="en-US" sz="2000" baseline="-25000">
                <a:sym typeface="+mn-ea"/>
              </a:rPr>
              <a:t>2</a:t>
            </a:r>
            <a:r>
              <a:rPr lang="zh-CN" altLang="en-US" sz="2000">
                <a:sym typeface="+mn-ea"/>
              </a:rPr>
              <a:t>用F</a:t>
            </a:r>
            <a:r>
              <a:rPr lang="zh-CN" altLang="en-US" sz="2000" baseline="-25000">
                <a:sym typeface="+mn-ea"/>
              </a:rPr>
              <a:t>A&gt;B</a:t>
            </a:r>
            <a:r>
              <a:rPr lang="en-US" altLang="zh-CN" sz="2000">
                <a:sym typeface="+mn-ea"/>
              </a:rPr>
              <a:t>=1</a:t>
            </a:r>
            <a:r>
              <a:rPr lang="zh-CN" altLang="en-US" sz="2000">
                <a:sym typeface="+mn-ea"/>
              </a:rPr>
              <a:t>表示，否则F</a:t>
            </a:r>
            <a:r>
              <a:rPr lang="zh-CN" altLang="en-US" sz="2000" baseline="-25000">
                <a:sym typeface="+mn-ea"/>
              </a:rPr>
              <a:t>A&gt;B</a:t>
            </a:r>
            <a:r>
              <a:rPr lang="en-US" altLang="zh-CN" sz="2000">
                <a:sym typeface="+mn-ea"/>
              </a:rPr>
              <a:t>=0</a:t>
            </a:r>
            <a:r>
              <a:rPr lang="zh-CN" altLang="en-US" sz="2000">
                <a:sym typeface="+mn-ea"/>
              </a:rPr>
              <a:t>；</a:t>
            </a:r>
            <a:endParaRPr lang="zh-CN" altLang="en-US" sz="2000">
              <a:sym typeface="+mn-ea"/>
            </a:endParaRPr>
          </a:p>
          <a:p>
            <a:pPr marL="0" indent="0">
              <a:buNone/>
            </a:pPr>
            <a:r>
              <a:rPr lang="en-US" altLang="zh-CN" sz="2000">
                <a:sym typeface="+mn-ea"/>
              </a:rPr>
              <a:t>                       A</a:t>
            </a:r>
            <a:r>
              <a:rPr lang="en-US" altLang="zh-CN" sz="2000" baseline="-25000">
                <a:sym typeface="+mn-ea"/>
              </a:rPr>
              <a:t>1</a:t>
            </a:r>
            <a:r>
              <a:rPr lang="en-US" altLang="zh-CN" sz="2000">
                <a:sym typeface="+mn-ea"/>
              </a:rPr>
              <a:t>A</a:t>
            </a:r>
            <a:r>
              <a:rPr lang="en-US" sz="2000" baseline="-25000">
                <a:sym typeface="+mn-ea"/>
              </a:rPr>
              <a:t>2</a:t>
            </a:r>
            <a:r>
              <a:rPr lang="en-US" sz="2000">
                <a:sym typeface="+mn-ea"/>
              </a:rPr>
              <a:t>=B</a:t>
            </a:r>
            <a:r>
              <a:rPr lang="en-US" sz="2000" baseline="-25000">
                <a:sym typeface="+mn-ea"/>
              </a:rPr>
              <a:t>1</a:t>
            </a:r>
            <a:r>
              <a:rPr lang="en-US" sz="2000">
                <a:sym typeface="+mn-ea"/>
              </a:rPr>
              <a:t>B</a:t>
            </a:r>
            <a:r>
              <a:rPr lang="en-US" sz="2000" baseline="-25000">
                <a:sym typeface="+mn-ea"/>
              </a:rPr>
              <a:t>2</a:t>
            </a:r>
            <a:r>
              <a:rPr lang="zh-CN" altLang="en-US" sz="2000">
                <a:sym typeface="+mn-ea"/>
              </a:rPr>
              <a:t>用F</a:t>
            </a:r>
            <a:r>
              <a:rPr lang="zh-CN" altLang="en-US" sz="2000" baseline="-25000">
                <a:sym typeface="+mn-ea"/>
              </a:rPr>
              <a:t>A</a:t>
            </a:r>
            <a:r>
              <a:rPr lang="en-US" altLang="zh-CN" sz="2000" baseline="-25000">
                <a:sym typeface="+mn-ea"/>
              </a:rPr>
              <a:t>=</a:t>
            </a:r>
            <a:r>
              <a:rPr lang="zh-CN" altLang="en-US" sz="2000" baseline="-25000">
                <a:sym typeface="+mn-ea"/>
              </a:rPr>
              <a:t>B</a:t>
            </a:r>
            <a:r>
              <a:rPr lang="en-US" altLang="zh-CN" sz="2000">
                <a:sym typeface="+mn-ea"/>
              </a:rPr>
              <a:t>=1</a:t>
            </a:r>
            <a:r>
              <a:rPr lang="zh-CN" altLang="en-US" sz="2000">
                <a:sym typeface="+mn-ea"/>
              </a:rPr>
              <a:t>表示，否则F</a:t>
            </a:r>
            <a:r>
              <a:rPr lang="zh-CN" altLang="en-US" sz="2000" baseline="-25000">
                <a:sym typeface="+mn-ea"/>
              </a:rPr>
              <a:t>A</a:t>
            </a:r>
            <a:r>
              <a:rPr lang="en-US" altLang="zh-CN" sz="2000" baseline="-25000">
                <a:sym typeface="+mn-ea"/>
              </a:rPr>
              <a:t>=</a:t>
            </a:r>
            <a:r>
              <a:rPr lang="zh-CN" altLang="en-US" sz="2000" baseline="-25000">
                <a:sym typeface="+mn-ea"/>
              </a:rPr>
              <a:t>B</a:t>
            </a:r>
            <a:r>
              <a:rPr lang="en-US" altLang="zh-CN" sz="2000">
                <a:sym typeface="+mn-ea"/>
              </a:rPr>
              <a:t>=0</a:t>
            </a:r>
            <a:endParaRPr lang="zh-CN" altLang="en-US" sz="2000">
              <a:sym typeface="+mn-ea"/>
            </a:endParaRPr>
          </a:p>
          <a:p>
            <a:pPr marL="0" indent="0">
              <a:buNone/>
            </a:pPr>
            <a:r>
              <a:rPr lang="en-US" altLang="zh-CN" sz="2000">
                <a:sym typeface="+mn-ea"/>
              </a:rPr>
              <a:t>                       A</a:t>
            </a:r>
            <a:r>
              <a:rPr lang="en-US" altLang="zh-CN" sz="2000" baseline="-25000">
                <a:sym typeface="+mn-ea"/>
              </a:rPr>
              <a:t>1</a:t>
            </a:r>
            <a:r>
              <a:rPr lang="en-US" altLang="zh-CN" sz="2000">
                <a:sym typeface="+mn-ea"/>
              </a:rPr>
              <a:t>A</a:t>
            </a:r>
            <a:r>
              <a:rPr lang="en-US" sz="2000" baseline="-25000">
                <a:sym typeface="+mn-ea"/>
              </a:rPr>
              <a:t>2</a:t>
            </a:r>
            <a:r>
              <a:rPr lang="en-US" sz="2000">
                <a:sym typeface="+mn-ea"/>
              </a:rPr>
              <a:t>&lt;B</a:t>
            </a:r>
            <a:r>
              <a:rPr lang="en-US" sz="2000" baseline="-25000">
                <a:sym typeface="+mn-ea"/>
              </a:rPr>
              <a:t>1</a:t>
            </a:r>
            <a:r>
              <a:rPr lang="en-US" sz="2000">
                <a:sym typeface="+mn-ea"/>
              </a:rPr>
              <a:t>B</a:t>
            </a:r>
            <a:r>
              <a:rPr lang="en-US" sz="2000" baseline="-25000">
                <a:sym typeface="+mn-ea"/>
              </a:rPr>
              <a:t>2</a:t>
            </a:r>
            <a:r>
              <a:rPr lang="zh-CN" altLang="en-US" sz="2000">
                <a:sym typeface="+mn-ea"/>
              </a:rPr>
              <a:t>用F</a:t>
            </a:r>
            <a:r>
              <a:rPr lang="zh-CN" altLang="en-US" sz="2000" baseline="-25000">
                <a:sym typeface="+mn-ea"/>
              </a:rPr>
              <a:t>A</a:t>
            </a:r>
            <a:r>
              <a:rPr lang="en-US" altLang="zh-CN" sz="2000" baseline="-25000">
                <a:sym typeface="+mn-ea"/>
              </a:rPr>
              <a:t>&lt;</a:t>
            </a:r>
            <a:r>
              <a:rPr lang="zh-CN" altLang="en-US" sz="2000" baseline="-25000">
                <a:sym typeface="+mn-ea"/>
              </a:rPr>
              <a:t>B</a:t>
            </a:r>
            <a:r>
              <a:rPr lang="en-US" altLang="zh-CN" sz="2000">
                <a:sym typeface="+mn-ea"/>
              </a:rPr>
              <a:t>=1</a:t>
            </a:r>
            <a:r>
              <a:rPr lang="zh-CN" altLang="en-US" sz="2000">
                <a:sym typeface="+mn-ea"/>
              </a:rPr>
              <a:t>表示，否则F</a:t>
            </a:r>
            <a:r>
              <a:rPr lang="zh-CN" altLang="en-US" sz="2000" baseline="-25000">
                <a:sym typeface="+mn-ea"/>
              </a:rPr>
              <a:t>A</a:t>
            </a:r>
            <a:r>
              <a:rPr lang="en-US" altLang="zh-CN" sz="2000" baseline="-25000">
                <a:sym typeface="+mn-ea"/>
              </a:rPr>
              <a:t>&lt;</a:t>
            </a:r>
            <a:r>
              <a:rPr lang="zh-CN" altLang="en-US" sz="2000" baseline="-25000">
                <a:sym typeface="+mn-ea"/>
              </a:rPr>
              <a:t>B</a:t>
            </a:r>
            <a:r>
              <a:rPr lang="en-US" altLang="zh-CN" sz="2000">
                <a:sym typeface="+mn-ea"/>
              </a:rPr>
              <a:t>=0</a:t>
            </a:r>
            <a:endParaRPr lang="zh-CN" altLang="en-US" sz="2000">
              <a:sym typeface="+mn-ea"/>
            </a:endParaRPr>
          </a:p>
          <a:p>
            <a:pPr marL="0" indent="0">
              <a:buNone/>
            </a:pPr>
            <a:r>
              <a:rPr lang="zh-CN" altLang="en-US" sz="2000">
                <a:solidFill>
                  <a:srgbClr val="FF0000"/>
                </a:solidFill>
                <a:sym typeface="+mn-ea"/>
              </a:rPr>
              <a:t>（因为</a:t>
            </a:r>
            <a:r>
              <a:rPr lang="en-US" altLang="zh-CN" sz="2000">
                <a:solidFill>
                  <a:srgbClr val="FF0000"/>
                </a:solidFill>
                <a:sym typeface="+mn-ea"/>
              </a:rPr>
              <a:t>A</a:t>
            </a:r>
            <a:r>
              <a:rPr lang="en-US" altLang="zh-CN" sz="2000" baseline="-25000">
                <a:solidFill>
                  <a:srgbClr val="FF0000"/>
                </a:solidFill>
                <a:sym typeface="+mn-ea"/>
              </a:rPr>
              <a:t>1</a:t>
            </a:r>
            <a:r>
              <a:rPr lang="en-US" altLang="zh-CN" sz="2000">
                <a:solidFill>
                  <a:srgbClr val="FF0000"/>
                </a:solidFill>
                <a:sym typeface="+mn-ea"/>
              </a:rPr>
              <a:t>A</a:t>
            </a:r>
            <a:r>
              <a:rPr lang="en-US" sz="2000" baseline="-25000">
                <a:solidFill>
                  <a:srgbClr val="FF0000"/>
                </a:solidFill>
                <a:sym typeface="+mn-ea"/>
              </a:rPr>
              <a:t>2、</a:t>
            </a:r>
            <a:r>
              <a:rPr lang="en-US" sz="2000">
                <a:solidFill>
                  <a:srgbClr val="FF0000"/>
                </a:solidFill>
                <a:sym typeface="+mn-ea"/>
              </a:rPr>
              <a:t>B</a:t>
            </a:r>
            <a:r>
              <a:rPr lang="en-US" sz="2000" baseline="-25000">
                <a:solidFill>
                  <a:srgbClr val="FF0000"/>
                </a:solidFill>
                <a:sym typeface="+mn-ea"/>
              </a:rPr>
              <a:t>1</a:t>
            </a:r>
            <a:r>
              <a:rPr lang="en-US" sz="2000">
                <a:solidFill>
                  <a:srgbClr val="FF0000"/>
                </a:solidFill>
                <a:sym typeface="+mn-ea"/>
              </a:rPr>
              <a:t>B</a:t>
            </a:r>
            <a:r>
              <a:rPr lang="en-US" sz="2000" baseline="-25000">
                <a:solidFill>
                  <a:srgbClr val="FF0000"/>
                </a:solidFill>
                <a:sym typeface="+mn-ea"/>
              </a:rPr>
              <a:t>2</a:t>
            </a:r>
            <a:r>
              <a:rPr lang="zh-CN" altLang="en-US" sz="2000">
                <a:solidFill>
                  <a:srgbClr val="FF0000"/>
                </a:solidFill>
                <a:sym typeface="+mn-ea"/>
              </a:rPr>
              <a:t>本身为二进制数，可以直接用本身对应的二进制编码表示，故不用规定逻辑状态）</a:t>
            </a:r>
            <a:endParaRPr lang="zh-CN" altLang="en-US" sz="2000">
              <a:solidFill>
                <a:srgbClr val="FF0000"/>
              </a:solidFill>
              <a:sym typeface="+mn-ea"/>
            </a:endParaRPr>
          </a:p>
          <a:p>
            <a:pPr marL="0" indent="0">
              <a:buNone/>
            </a:pPr>
            <a:r>
              <a:rPr lang="zh-CN" altLang="en-US" sz="2000">
                <a:sym typeface="+mn-ea"/>
              </a:rPr>
              <a:t>                       </a:t>
            </a:r>
            <a:endParaRPr lang="zh-CN" altLang="en-US" sz="2000">
              <a:sym typeface="+mn-ea"/>
            </a:endParaRPr>
          </a:p>
        </p:txBody>
      </p:sp>
      <p:graphicFrame>
        <p:nvGraphicFramePr>
          <p:cNvPr id="0" name="表格 -1"/>
          <p:cNvGraphicFramePr/>
          <p:nvPr/>
        </p:nvGraphicFramePr>
        <p:xfrm>
          <a:off x="2479675" y="4258310"/>
          <a:ext cx="6954520" cy="1920240"/>
        </p:xfrm>
        <a:graphic>
          <a:graphicData uri="http://schemas.openxmlformats.org/drawingml/2006/table">
            <a:tbl>
              <a:tblPr firstRow="1" bandRow="1">
                <a:tableStyleId>{5940675A-B579-460E-94D1-54222C63F5DA}</a:tableStyleId>
              </a:tblPr>
              <a:tblGrid>
                <a:gridCol w="445770"/>
                <a:gridCol w="445770"/>
                <a:gridCol w="445770"/>
                <a:gridCol w="445770"/>
                <a:gridCol w="535940"/>
                <a:gridCol w="534035"/>
                <a:gridCol w="535305"/>
                <a:gridCol w="445770"/>
                <a:gridCol w="445770"/>
                <a:gridCol w="445770"/>
                <a:gridCol w="445770"/>
                <a:gridCol w="593090"/>
                <a:gridCol w="594360"/>
                <a:gridCol w="595630"/>
              </a:tblGrid>
              <a:tr h="320040">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A</a:t>
                      </a:r>
                      <a:r>
                        <a:rPr lang="en-US" altLang="zh-CN" sz="2000" b="0" i="1" baseline="-25000">
                          <a:latin typeface="宋体" panose="02010600030101010101" pitchFamily="2" charset="-122"/>
                          <a:ea typeface="宋体" panose="02010600030101010101" pitchFamily="2" charset="-122"/>
                          <a:cs typeface="宋体" panose="02010600030101010101" pitchFamily="2" charset="-122"/>
                        </a:rPr>
                        <a:t>1</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B</a:t>
                      </a:r>
                      <a:r>
                        <a:rPr lang="en-US" altLang="zh-CN" sz="2000" b="0" i="1" baseline="-25000">
                          <a:latin typeface="宋体" panose="02010600030101010101" pitchFamily="2" charset="-122"/>
                          <a:ea typeface="宋体" panose="02010600030101010101" pitchFamily="2" charset="-122"/>
                          <a:cs typeface="宋体" panose="02010600030101010101" pitchFamily="2" charset="-122"/>
                        </a:rPr>
                        <a:t>1</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A</a:t>
                      </a:r>
                      <a:r>
                        <a:rPr lang="en-US" altLang="zh-CN" sz="2000" b="0" i="1" baseline="-25000">
                          <a:latin typeface="宋体" panose="02010600030101010101" pitchFamily="2" charset="-122"/>
                          <a:ea typeface="宋体" panose="02010600030101010101" pitchFamily="2" charset="-122"/>
                          <a:cs typeface="宋体" panose="02010600030101010101" pitchFamily="2" charset="-122"/>
                        </a:rPr>
                        <a:t>2</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B</a:t>
                      </a:r>
                      <a:r>
                        <a:rPr lang="en-US" altLang="zh-CN" sz="2000" b="0" i="1" baseline="-25000">
                          <a:latin typeface="宋体" panose="02010600030101010101" pitchFamily="2" charset="-122"/>
                          <a:ea typeface="宋体" panose="02010600030101010101" pitchFamily="2" charset="-122"/>
                          <a:cs typeface="宋体" panose="02010600030101010101" pitchFamily="2" charset="-122"/>
                        </a:rPr>
                        <a:t>2</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F</a:t>
                      </a:r>
                      <a:r>
                        <a:rPr lang="en-US" altLang="zh-CN" sz="2000" b="0" i="1" baseline="-25000">
                          <a:latin typeface="宋体" panose="02010600030101010101" pitchFamily="2" charset="-122"/>
                          <a:ea typeface="宋体" panose="02010600030101010101" pitchFamily="2" charset="-122"/>
                          <a:cs typeface="宋体" panose="02010600030101010101" pitchFamily="2" charset="-122"/>
                        </a:rPr>
                        <a:t>A&gt;B</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F</a:t>
                      </a:r>
                      <a:r>
                        <a:rPr lang="en-US" altLang="zh-CN" sz="2000" b="0" i="1" baseline="-25000">
                          <a:latin typeface="宋体" panose="02010600030101010101" pitchFamily="2" charset="-122"/>
                          <a:ea typeface="宋体" panose="02010600030101010101" pitchFamily="2" charset="-122"/>
                          <a:cs typeface="宋体" panose="02010600030101010101" pitchFamily="2" charset="-122"/>
                        </a:rPr>
                        <a:t>A=B</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F</a:t>
                      </a:r>
                      <a:r>
                        <a:rPr lang="en-US" altLang="zh-CN" sz="2000" b="0" i="1" baseline="-25000">
                          <a:latin typeface="宋体" panose="02010600030101010101" pitchFamily="2" charset="-122"/>
                          <a:ea typeface="宋体" panose="02010600030101010101" pitchFamily="2" charset="-122"/>
                          <a:cs typeface="宋体" panose="02010600030101010101" pitchFamily="2" charset="-122"/>
                        </a:rPr>
                        <a:t>A&lt;B</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A</a:t>
                      </a:r>
                      <a:r>
                        <a:rPr lang="en-US" altLang="zh-CN" sz="2000" b="0" i="1" baseline="-25000">
                          <a:latin typeface="宋体" panose="02010600030101010101" pitchFamily="2" charset="-122"/>
                          <a:ea typeface="宋体" panose="02010600030101010101" pitchFamily="2" charset="-122"/>
                          <a:cs typeface="宋体" panose="02010600030101010101" pitchFamily="2" charset="-122"/>
                        </a:rPr>
                        <a:t>1</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B</a:t>
                      </a:r>
                      <a:r>
                        <a:rPr lang="en-US" altLang="zh-CN" sz="2000" b="0" i="1" baseline="-25000">
                          <a:latin typeface="宋体" panose="02010600030101010101" pitchFamily="2" charset="-122"/>
                          <a:ea typeface="宋体" panose="02010600030101010101" pitchFamily="2" charset="-122"/>
                          <a:cs typeface="宋体" panose="02010600030101010101" pitchFamily="2" charset="-122"/>
                        </a:rPr>
                        <a:t>1</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A</a:t>
                      </a:r>
                      <a:r>
                        <a:rPr lang="en-US" altLang="zh-CN" sz="2000" b="0" i="1" baseline="-25000">
                          <a:latin typeface="宋体" panose="02010600030101010101" pitchFamily="2" charset="-122"/>
                          <a:ea typeface="宋体" panose="02010600030101010101" pitchFamily="2" charset="-122"/>
                          <a:cs typeface="宋体" panose="02010600030101010101" pitchFamily="2" charset="-122"/>
                        </a:rPr>
                        <a:t>2</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B</a:t>
                      </a:r>
                      <a:r>
                        <a:rPr lang="en-US" altLang="zh-CN" sz="2000" b="0" i="1" baseline="-25000">
                          <a:latin typeface="宋体" panose="02010600030101010101" pitchFamily="2" charset="-122"/>
                          <a:ea typeface="宋体" panose="02010600030101010101" pitchFamily="2" charset="-122"/>
                          <a:cs typeface="宋体" panose="02010600030101010101" pitchFamily="2" charset="-122"/>
                        </a:rPr>
                        <a:t>2</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F</a:t>
                      </a:r>
                      <a:r>
                        <a:rPr lang="en-US" altLang="zh-CN" sz="2000" b="0" i="1" baseline="-25000">
                          <a:latin typeface="宋体" panose="02010600030101010101" pitchFamily="2" charset="-122"/>
                          <a:ea typeface="宋体" panose="02010600030101010101" pitchFamily="2" charset="-122"/>
                          <a:cs typeface="宋体" panose="02010600030101010101" pitchFamily="2" charset="-122"/>
                        </a:rPr>
                        <a:t>A&gt;B</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F</a:t>
                      </a:r>
                      <a:r>
                        <a:rPr lang="en-US" altLang="zh-CN" sz="2000" b="0" i="1" baseline="-25000">
                          <a:latin typeface="宋体" panose="02010600030101010101" pitchFamily="2" charset="-122"/>
                          <a:ea typeface="宋体" panose="02010600030101010101" pitchFamily="2" charset="-122"/>
                          <a:cs typeface="宋体" panose="02010600030101010101" pitchFamily="2" charset="-122"/>
                        </a:rPr>
                        <a:t>A=B</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F</a:t>
                      </a:r>
                      <a:r>
                        <a:rPr lang="en-US" altLang="zh-CN" sz="2000" b="0" i="1" baseline="-25000">
                          <a:latin typeface="宋体" panose="02010600030101010101" pitchFamily="2" charset="-122"/>
                          <a:ea typeface="宋体" panose="02010600030101010101" pitchFamily="2" charset="-122"/>
                          <a:cs typeface="宋体" panose="02010600030101010101" pitchFamily="2" charset="-122"/>
                        </a:rPr>
                        <a:t>A&lt;B</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004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X</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X</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004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X</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X</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004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004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004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 calcmode="lin" valueType="num">
                                      <p:cBhvr additive="base">
                                        <p:cTn id="2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
                                            <p:txEl>
                                              <p:pRg st="5" end="5"/>
                                            </p:txEl>
                                          </p:spTgt>
                                        </p:tgtEl>
                                        <p:attrNameLst>
                                          <p:attrName>style.visibility</p:attrName>
                                        </p:attrNameLst>
                                      </p:cBhvr>
                                      <p:to>
                                        <p:strVal val="visible"/>
                                      </p:to>
                                    </p:set>
                                    <p:anim calcmode="lin" valueType="num">
                                      <p:cBhvr additive="base">
                                        <p:cTn id="2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
                                            <p:txEl>
                                              <p:pRg st="6" end="6"/>
                                            </p:txEl>
                                          </p:spTgt>
                                        </p:tgtEl>
                                        <p:attrNameLst>
                                          <p:attrName>style.visibility</p:attrName>
                                        </p:attrNameLst>
                                      </p:cBhvr>
                                      <p:to>
                                        <p:strVal val="visible"/>
                                      </p:to>
                                    </p:set>
                                    <p:anim calcmode="lin" valueType="num">
                                      <p:cBhvr additive="base">
                                        <p:cTn id="3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
                                            <p:txEl>
                                              <p:pRg st="7" end="7"/>
                                            </p:txEl>
                                          </p:spTgt>
                                        </p:tgtEl>
                                        <p:attrNameLst>
                                          <p:attrName>style.visibility</p:attrName>
                                        </p:attrNameLst>
                                      </p:cBhvr>
                                      <p:to>
                                        <p:strVal val="visible"/>
                                      </p:to>
                                    </p:set>
                                    <p:anim calcmode="lin" valueType="num">
                                      <p:cBhvr additive="base">
                                        <p:cTn id="37"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2">
                                            <p:txEl>
                                              <p:pRg st="8" end="8"/>
                                            </p:txEl>
                                          </p:spTgt>
                                        </p:tgtEl>
                                        <p:attrNameLst>
                                          <p:attrName>style.visibility</p:attrName>
                                        </p:attrNameLst>
                                      </p:cBhvr>
                                      <p:to>
                                        <p:strVal val="visible"/>
                                      </p:to>
                                    </p:set>
                                    <p:animEffect transition="in" filter="blinds(horizontal)">
                                      <p:cBhvr>
                                        <p:cTn id="43" dur="2000"/>
                                        <p:tgtEl>
                                          <p:spTgt spid="2">
                                            <p:txEl>
                                              <p:pRg st="8" end="8"/>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4" presetClass="entr" presetSubtype="32" fill="hold" nodeType="clickEffect">
                                  <p:stCondLst>
                                    <p:cond delay="0"/>
                                  </p:stCondLst>
                                  <p:childTnLst>
                                    <p:set>
                                      <p:cBhvr>
                                        <p:cTn id="47" dur="1" fill="hold">
                                          <p:stCondLst>
                                            <p:cond delay="0"/>
                                          </p:stCondLst>
                                        </p:cTn>
                                        <p:tgtEl>
                                          <p:spTgt spid="0"/>
                                        </p:tgtEl>
                                        <p:attrNameLst>
                                          <p:attrName>style.visibility</p:attrName>
                                        </p:attrNameLst>
                                      </p:cBhvr>
                                      <p:to>
                                        <p:strVal val="visible"/>
                                      </p:to>
                                    </p:set>
                                    <p:animEffect transition="in" filter="box(out)">
                                      <p:cBhvr>
                                        <p:cTn id="48" dur="2000"/>
                                        <p:tgtEl>
                                          <p:spTgt spid="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a:xfrm>
            <a:off x="183515" y="365125"/>
            <a:ext cx="11733530" cy="6238240"/>
          </a:xfrm>
        </p:spPr>
        <p:txBody>
          <a:bodyPr/>
          <a:p>
            <a:pPr marL="0" indent="0">
              <a:buNone/>
            </a:pPr>
            <a:r>
              <a:rPr lang="en-US" altLang="zh-CN" sz="2000">
                <a:latin typeface="+mn-ea"/>
              </a:rPr>
              <a:t>    2</a:t>
            </a:r>
            <a:r>
              <a:rPr lang="zh-CN" altLang="en-US" sz="2000">
                <a:latin typeface="+mn-ea"/>
              </a:rPr>
              <a:t>、写出函数</a:t>
            </a:r>
            <a:endParaRPr lang="zh-CN" altLang="en-US" sz="2000">
              <a:latin typeface="+mn-ea"/>
            </a:endParaRPr>
          </a:p>
          <a:p>
            <a:pPr marL="0" indent="0">
              <a:buNone/>
            </a:pPr>
            <a:endParaRPr lang="zh-CN" altLang="en-US" sz="2000">
              <a:latin typeface="+mn-ea"/>
            </a:endParaRPr>
          </a:p>
          <a:p>
            <a:pPr marL="0" indent="0">
              <a:buNone/>
            </a:pPr>
            <a:endParaRPr lang="zh-CN" altLang="en-US" sz="2000">
              <a:latin typeface="+mn-ea"/>
            </a:endParaRPr>
          </a:p>
          <a:p>
            <a:pPr marL="0" indent="0">
              <a:buNone/>
            </a:pPr>
            <a:endParaRPr lang="zh-CN" altLang="en-US" sz="2000">
              <a:latin typeface="+mn-ea"/>
            </a:endParaRPr>
          </a:p>
          <a:p>
            <a:pPr marL="0" indent="0">
              <a:buNone/>
            </a:pPr>
            <a:endParaRPr lang="zh-CN" altLang="en-US" sz="2000">
              <a:latin typeface="+mn-ea"/>
            </a:endParaRPr>
          </a:p>
          <a:p>
            <a:pPr marL="0" indent="0">
              <a:buNone/>
            </a:pPr>
            <a:r>
              <a:rPr lang="zh-CN" altLang="en-US" sz="2000">
                <a:latin typeface="+mn-ea"/>
              </a:rPr>
              <a:t>    </a:t>
            </a:r>
            <a:r>
              <a:rPr lang="en-US" altLang="zh-CN" sz="2000">
                <a:latin typeface="+mn-ea"/>
              </a:rPr>
              <a:t>3</a:t>
            </a:r>
            <a:r>
              <a:rPr lang="zh-CN" altLang="en-US" sz="2000">
                <a:latin typeface="+mn-ea"/>
              </a:rPr>
              <a:t>、化简</a:t>
            </a:r>
            <a:endParaRPr lang="zh-CN" altLang="en-US" sz="2000">
              <a:latin typeface="+mn-ea"/>
            </a:endParaRPr>
          </a:p>
          <a:p>
            <a:pPr marL="0" indent="0">
              <a:buNone/>
            </a:pPr>
            <a:r>
              <a:rPr lang="zh-CN" altLang="en-US" sz="2000">
                <a:latin typeface="+mn-ea"/>
              </a:rPr>
              <a:t>              </a:t>
            </a:r>
            <a:endParaRPr lang="zh-CN" altLang="en-US" sz="2000">
              <a:latin typeface="+mn-ea"/>
            </a:endParaRPr>
          </a:p>
        </p:txBody>
      </p:sp>
      <p:graphicFrame>
        <p:nvGraphicFramePr>
          <p:cNvPr id="3" name="对象 -2147482585"/>
          <p:cNvGraphicFramePr>
            <a:graphicFrameLocks noChangeAspect="1"/>
          </p:cNvGraphicFramePr>
          <p:nvPr/>
        </p:nvGraphicFramePr>
        <p:xfrm>
          <a:off x="1068705" y="762000"/>
          <a:ext cx="5891530" cy="1419860"/>
        </p:xfrm>
        <a:graphic>
          <a:graphicData uri="http://schemas.openxmlformats.org/presentationml/2006/ole">
            <mc:AlternateContent xmlns:mc="http://schemas.openxmlformats.org/markup-compatibility/2006">
              <mc:Choice xmlns:v="urn:schemas-microsoft-com:vml" Requires="v">
                <p:oleObj spid="_x0000_s3076" name="" r:id="rId1" imgW="3161030" imgH="761365" progId="Equation.DSMT4">
                  <p:embed/>
                </p:oleObj>
              </mc:Choice>
              <mc:Fallback>
                <p:oleObj name="" r:id="rId1" imgW="3161030" imgH="761365" progId="Equation.DSMT4">
                  <p:embed/>
                  <p:pic>
                    <p:nvPicPr>
                      <p:cNvPr id="0" name="图片 3075"/>
                      <p:cNvPicPr/>
                      <p:nvPr/>
                    </p:nvPicPr>
                    <p:blipFill>
                      <a:blip r:embed="rId2"/>
                      <a:stretch>
                        <a:fillRect/>
                      </a:stretch>
                    </p:blipFill>
                    <p:spPr>
                      <a:xfrm>
                        <a:off x="1068705" y="762000"/>
                        <a:ext cx="5891530" cy="1419860"/>
                      </a:xfrm>
                      <a:prstGeom prst="rect">
                        <a:avLst/>
                      </a:prstGeom>
                      <a:noFill/>
                      <a:ln w="38100">
                        <a:noFill/>
                        <a:miter/>
                      </a:ln>
                    </p:spPr>
                  </p:pic>
                </p:oleObj>
              </mc:Fallback>
            </mc:AlternateContent>
          </a:graphicData>
        </a:graphic>
      </p:graphicFrame>
      <p:pic>
        <p:nvPicPr>
          <p:cNvPr id="1073743257" name="图片 1073743256" descr="C:\Users\Administrator.PC-20121218WXTY\AppData\Roaming\Tencent\Users\467413181\QQ\WinTemp\RichOle\GN@}])I~53DA5X61Y}U`B2Q.png"/>
          <p:cNvPicPr>
            <a:picLocks noChangeAspect="1"/>
          </p:cNvPicPr>
          <p:nvPr/>
        </p:nvPicPr>
        <p:blipFill>
          <a:blip r:embed="rId3" r:link="rId4"/>
          <a:stretch>
            <a:fillRect/>
          </a:stretch>
        </p:blipFill>
        <p:spPr>
          <a:xfrm>
            <a:off x="6960235" y="191770"/>
            <a:ext cx="3603625" cy="2809875"/>
          </a:xfrm>
          <a:prstGeom prst="rect">
            <a:avLst/>
          </a:prstGeom>
          <a:noFill/>
          <a:ln w="9525">
            <a:noFill/>
          </a:ln>
        </p:spPr>
      </p:pic>
      <p:pic>
        <p:nvPicPr>
          <p:cNvPr id="1073743266" name="图片 1073743265" descr="C:\Users\Administrator.PC-20121218WXTY\AppData\Roaming\Tencent\Users\467413181\QQ\WinTemp\RichOle\EG5AA]@L]G4WOM`8}Q8GP6Y.png"/>
          <p:cNvPicPr>
            <a:picLocks noChangeAspect="1"/>
          </p:cNvPicPr>
          <p:nvPr/>
        </p:nvPicPr>
        <p:blipFill>
          <a:blip r:embed="rId5" r:link="rId6"/>
          <a:stretch>
            <a:fillRect/>
          </a:stretch>
        </p:blipFill>
        <p:spPr>
          <a:xfrm>
            <a:off x="8547100" y="3206750"/>
            <a:ext cx="3369945" cy="2630805"/>
          </a:xfrm>
          <a:prstGeom prst="rect">
            <a:avLst/>
          </a:prstGeom>
          <a:noFill/>
          <a:ln w="9525">
            <a:noFill/>
          </a:ln>
        </p:spPr>
      </p:pic>
      <p:graphicFrame>
        <p:nvGraphicFramePr>
          <p:cNvPr id="4" name="对象 -2147482584"/>
          <p:cNvGraphicFramePr>
            <a:graphicFrameLocks noChangeAspect="1"/>
          </p:cNvGraphicFramePr>
          <p:nvPr/>
        </p:nvGraphicFramePr>
        <p:xfrm>
          <a:off x="1068705" y="2522855"/>
          <a:ext cx="3734435" cy="478790"/>
        </p:xfrm>
        <a:graphic>
          <a:graphicData uri="http://schemas.openxmlformats.org/presentationml/2006/ole">
            <mc:AlternateContent xmlns:mc="http://schemas.openxmlformats.org/markup-compatibility/2006">
              <mc:Choice xmlns:v="urn:schemas-microsoft-com:vml" Requires="v">
                <p:oleObj spid="_x0000_s5" name="" r:id="rId7" imgW="1979295" imgH="254000" progId="Equation.DSMT4">
                  <p:embed/>
                </p:oleObj>
              </mc:Choice>
              <mc:Fallback>
                <p:oleObj name="" r:id="rId7" imgW="1979295" imgH="254000" progId="Equation.DSMT4">
                  <p:embed/>
                  <p:pic>
                    <p:nvPicPr>
                      <p:cNvPr id="0" name="图片 2"/>
                      <p:cNvPicPr/>
                      <p:nvPr/>
                    </p:nvPicPr>
                    <p:blipFill>
                      <a:blip r:embed="rId8"/>
                      <a:stretch>
                        <a:fillRect/>
                      </a:stretch>
                    </p:blipFill>
                    <p:spPr>
                      <a:xfrm>
                        <a:off x="1068705" y="2522855"/>
                        <a:ext cx="3734435" cy="478790"/>
                      </a:xfrm>
                      <a:prstGeom prst="rect">
                        <a:avLst/>
                      </a:prstGeom>
                      <a:noFill/>
                      <a:ln w="38100">
                        <a:noFill/>
                        <a:miter/>
                      </a:ln>
                    </p:spPr>
                  </p:pic>
                </p:oleObj>
              </mc:Fallback>
            </mc:AlternateContent>
          </a:graphicData>
        </a:graphic>
      </p:graphicFrame>
      <p:graphicFrame>
        <p:nvGraphicFramePr>
          <p:cNvPr id="6" name="对象 -2147482583"/>
          <p:cNvGraphicFramePr>
            <a:graphicFrameLocks noChangeAspect="1"/>
          </p:cNvGraphicFramePr>
          <p:nvPr/>
        </p:nvGraphicFramePr>
        <p:xfrm>
          <a:off x="1068705" y="3206750"/>
          <a:ext cx="5481320" cy="443865"/>
        </p:xfrm>
        <a:graphic>
          <a:graphicData uri="http://schemas.openxmlformats.org/presentationml/2006/ole">
            <mc:AlternateContent xmlns:mc="http://schemas.openxmlformats.org/markup-compatibility/2006">
              <mc:Choice xmlns:v="urn:schemas-microsoft-com:vml" Requires="v">
                <p:oleObj spid="_x0000_s7" name="" r:id="rId9" imgW="3134360" imgH="254000" progId="Equation.DSMT4">
                  <p:embed/>
                </p:oleObj>
              </mc:Choice>
              <mc:Fallback>
                <p:oleObj name="" r:id="rId9" imgW="3134360" imgH="254000" progId="Equation.DSMT4">
                  <p:embed/>
                  <p:pic>
                    <p:nvPicPr>
                      <p:cNvPr id="0" name="图片 3"/>
                      <p:cNvPicPr/>
                      <p:nvPr/>
                    </p:nvPicPr>
                    <p:blipFill>
                      <a:blip r:embed="rId10"/>
                      <a:stretch>
                        <a:fillRect/>
                      </a:stretch>
                    </p:blipFill>
                    <p:spPr>
                      <a:xfrm>
                        <a:off x="1068705" y="3206750"/>
                        <a:ext cx="5481320" cy="443865"/>
                      </a:xfrm>
                      <a:prstGeom prst="rect">
                        <a:avLst/>
                      </a:prstGeom>
                      <a:noFill/>
                      <a:ln w="38100">
                        <a:noFill/>
                        <a:miter/>
                      </a:ln>
                    </p:spPr>
                  </p:pic>
                </p:oleObj>
              </mc:Fallback>
            </mc:AlternateContent>
          </a:graphicData>
        </a:graphic>
      </p:graphicFrame>
      <p:graphicFrame>
        <p:nvGraphicFramePr>
          <p:cNvPr id="8" name="对象 -2147482582"/>
          <p:cNvGraphicFramePr>
            <a:graphicFrameLocks noChangeAspect="1"/>
          </p:cNvGraphicFramePr>
          <p:nvPr/>
        </p:nvGraphicFramePr>
        <p:xfrm>
          <a:off x="1068705" y="3794125"/>
          <a:ext cx="3788410" cy="495300"/>
        </p:xfrm>
        <a:graphic>
          <a:graphicData uri="http://schemas.openxmlformats.org/presentationml/2006/ole">
            <mc:AlternateContent xmlns:mc="http://schemas.openxmlformats.org/markup-compatibility/2006">
              <mc:Choice xmlns:v="urn:schemas-microsoft-com:vml" Requires="v">
                <p:oleObj spid="_x0000_s9" name="" r:id="rId11" imgW="1941195" imgH="254000" progId="Equation.DSMT4">
                  <p:embed/>
                </p:oleObj>
              </mc:Choice>
              <mc:Fallback>
                <p:oleObj name="" r:id="rId11" imgW="1941195" imgH="254000" progId="Equation.DSMT4">
                  <p:embed/>
                  <p:pic>
                    <p:nvPicPr>
                      <p:cNvPr id="0" name="图片 4"/>
                      <p:cNvPicPr/>
                      <p:nvPr/>
                    </p:nvPicPr>
                    <p:blipFill>
                      <a:blip r:embed="rId12"/>
                      <a:stretch>
                        <a:fillRect/>
                      </a:stretch>
                    </p:blipFill>
                    <p:spPr>
                      <a:xfrm>
                        <a:off x="1068705" y="3794125"/>
                        <a:ext cx="3788410" cy="495300"/>
                      </a:xfrm>
                      <a:prstGeom prst="rect">
                        <a:avLst/>
                      </a:prstGeom>
                      <a:noFill/>
                      <a:ln w="38100">
                        <a:noFill/>
                        <a:miter/>
                      </a:ln>
                    </p:spPr>
                  </p:pic>
                </p:oleObj>
              </mc:Fallback>
            </mc:AlternateContent>
          </a:graphicData>
        </a:graphic>
      </p:graphicFrame>
      <p:pic>
        <p:nvPicPr>
          <p:cNvPr id="1073743260" name="图片 1073743259" descr="C:\Users\Administrator.PC-20121218WXTY\AppData\Roaming\Tencent\Users\467413181\QQ\WinTemp\RichOle\]`[TKW6)_~~G}~PUESND]IG.png"/>
          <p:cNvPicPr>
            <a:picLocks noChangeAspect="1"/>
          </p:cNvPicPr>
          <p:nvPr/>
        </p:nvPicPr>
        <p:blipFill>
          <a:blip r:embed="rId13" r:link="rId14"/>
          <a:stretch>
            <a:fillRect/>
          </a:stretch>
        </p:blipFill>
        <p:spPr>
          <a:xfrm>
            <a:off x="5159375" y="3843655"/>
            <a:ext cx="3577590" cy="275971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3" presetClass="entr" presetSubtype="1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
                                            <p:txEl>
                                              <p:pRg st="5" end="5"/>
                                            </p:txEl>
                                          </p:spTgt>
                                        </p:tgtEl>
                                        <p:attrNameLst>
                                          <p:attrName>style.visibility</p:attrName>
                                        </p:attrNameLst>
                                      </p:cBhvr>
                                      <p:to>
                                        <p:strVal val="visible"/>
                                      </p:to>
                                    </p:set>
                                    <p:anim calcmode="lin" valueType="num">
                                      <p:cBhvr additive="base">
                                        <p:cTn id="16"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073743257"/>
                                        </p:tgtEl>
                                        <p:attrNameLst>
                                          <p:attrName>style.visibility</p:attrName>
                                        </p:attrNameLst>
                                      </p:cBhvr>
                                      <p:to>
                                        <p:strVal val="visible"/>
                                      </p:to>
                                    </p:set>
                                    <p:animEffect transition="in" filter="checkerboard(across)">
                                      <p:cBhvr>
                                        <p:cTn id="22" dur="500"/>
                                        <p:tgtEl>
                                          <p:spTgt spid="1073743257"/>
                                        </p:tgtEl>
                                      </p:cBhvr>
                                    </p:animEffect>
                                  </p:childTnLst>
                                </p:cTn>
                              </p:par>
                              <p:par>
                                <p:cTn id="23" presetID="3" presetClass="entr" presetSubtype="1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073743266"/>
                                        </p:tgtEl>
                                        <p:attrNameLst>
                                          <p:attrName>style.visibility</p:attrName>
                                        </p:attrNameLst>
                                      </p:cBhvr>
                                      <p:to>
                                        <p:strVal val="visible"/>
                                      </p:to>
                                    </p:set>
                                    <p:animEffect transition="in" filter="checkerboard(across)">
                                      <p:cBhvr>
                                        <p:cTn id="30" dur="500"/>
                                        <p:tgtEl>
                                          <p:spTgt spid="1073743266"/>
                                        </p:tgtEl>
                                      </p:cBhvr>
                                    </p:animEffect>
                                  </p:childTnLst>
                                </p:cTn>
                              </p:par>
                              <p:par>
                                <p:cTn id="31" presetID="3" presetClass="entr" presetSubtype="10"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linds(horizontal)">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1073743260"/>
                                        </p:tgtEl>
                                        <p:attrNameLst>
                                          <p:attrName>style.visibility</p:attrName>
                                        </p:attrNameLst>
                                      </p:cBhvr>
                                      <p:to>
                                        <p:strVal val="visible"/>
                                      </p:to>
                                    </p:set>
                                    <p:animEffect transition="in" filter="checkerboard(across)">
                                      <p:cBhvr>
                                        <p:cTn id="38" dur="500"/>
                                        <p:tgtEl>
                                          <p:spTgt spid="1073743260"/>
                                        </p:tgtEl>
                                      </p:cBhvr>
                                    </p:animEffect>
                                  </p:childTnLst>
                                </p:cTn>
                              </p:par>
                              <p:par>
                                <p:cTn id="39" presetID="3" presetClass="entr" presetSubtype="1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blinds(horizontal)">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a:xfrm>
            <a:off x="198755" y="365125"/>
            <a:ext cx="11748770" cy="6238240"/>
          </a:xfrm>
        </p:spPr>
        <p:txBody>
          <a:bodyPr/>
          <a:p>
            <a:pPr marL="0" indent="0">
              <a:buNone/>
            </a:pPr>
            <a:r>
              <a:rPr lang="en-US" altLang="zh-CN" sz="2000"/>
              <a:t>       4</a:t>
            </a:r>
            <a:r>
              <a:rPr lang="zh-CN" altLang="en-US" sz="2000"/>
              <a:t>、逻辑图</a:t>
            </a:r>
            <a:endParaRPr lang="zh-CN" altLang="en-US" sz="2000"/>
          </a:p>
          <a:p>
            <a:pPr marL="0" indent="0">
              <a:buNone/>
            </a:pPr>
            <a:endParaRPr lang="zh-CN" altLang="en-US" sz="2000"/>
          </a:p>
        </p:txBody>
      </p:sp>
      <p:grpSp>
        <p:nvGrpSpPr>
          <p:cNvPr id="1073743526" name="组合 1073743525"/>
          <p:cNvGrpSpPr/>
          <p:nvPr/>
        </p:nvGrpSpPr>
        <p:grpSpPr>
          <a:xfrm rot="16200000">
            <a:off x="3232150" y="-377190"/>
            <a:ext cx="5257165" cy="7977505"/>
            <a:chOff x="2733" y="3036"/>
            <a:chExt cx="5400" cy="8310"/>
          </a:xfrm>
        </p:grpSpPr>
        <p:pic>
          <p:nvPicPr>
            <p:cNvPr id="1073743264" name="图片 1073743263"/>
            <p:cNvPicPr>
              <a:picLocks noChangeAspect="1"/>
            </p:cNvPicPr>
            <p:nvPr/>
          </p:nvPicPr>
          <p:blipFill>
            <a:blip r:embed="rId1"/>
            <a:stretch>
              <a:fillRect/>
            </a:stretch>
          </p:blipFill>
          <p:spPr>
            <a:xfrm>
              <a:off x="2733" y="3036"/>
              <a:ext cx="5400" cy="8310"/>
            </a:xfrm>
            <a:prstGeom prst="rect">
              <a:avLst/>
            </a:prstGeom>
            <a:noFill/>
            <a:ln w="9525">
              <a:noFill/>
            </a:ln>
          </p:spPr>
        </p:pic>
        <p:pic>
          <p:nvPicPr>
            <p:cNvPr id="1073743522" name="图片 1073743521" descr="C:\Users\Administrator.PC-20121218WXTY\AppData\Roaming\Tencent\Users\467413181\QQ\WinTemp\RichOle\}]OWATLL8@HX_[J`5LP565M.png"/>
            <p:cNvPicPr>
              <a:picLocks noChangeAspect="1"/>
            </p:cNvPicPr>
            <p:nvPr/>
          </p:nvPicPr>
          <p:blipFill>
            <a:blip r:embed="rId2" r:link="rId3"/>
            <a:stretch>
              <a:fillRect/>
            </a:stretch>
          </p:blipFill>
          <p:spPr>
            <a:xfrm>
              <a:off x="7074" y="6684"/>
              <a:ext cx="590" cy="560"/>
            </a:xfrm>
            <a:prstGeom prst="rect">
              <a:avLst/>
            </a:prstGeom>
            <a:noFill/>
            <a:ln w="9525">
              <a:noFill/>
            </a:ln>
          </p:spPr>
        </p:pic>
        <p:pic>
          <p:nvPicPr>
            <p:cNvPr id="1073743523" name="图片 1073743522" descr="C:\Users\Administrator.PC-20121218WXTY\AppData\Roaming\Tencent\Users\467413181\QQ\WinTemp\RichOle\{S6TP(QO}@F8P(ZX%D%F(8J.png"/>
            <p:cNvPicPr>
              <a:picLocks noChangeAspect="1"/>
            </p:cNvPicPr>
            <p:nvPr/>
          </p:nvPicPr>
          <p:blipFill>
            <a:blip r:embed="rId4" r:link="rId5"/>
            <a:stretch>
              <a:fillRect/>
            </a:stretch>
          </p:blipFill>
          <p:spPr>
            <a:xfrm>
              <a:off x="7053" y="9762"/>
              <a:ext cx="612" cy="671"/>
            </a:xfrm>
            <a:prstGeom prst="rect">
              <a:avLst/>
            </a:prstGeom>
            <a:noFill/>
            <a:ln w="9525">
              <a:noFill/>
            </a:ln>
          </p:spPr>
        </p:pic>
        <p:pic>
          <p:nvPicPr>
            <p:cNvPr id="1073743524" name="图片 1073743523" descr="C:\Users\Administrator.PC-20121218WXTY\AppData\Roaming\Tencent\Users\467413181\QQ\WinTemp\RichOle\{S6TP(QO}@F8P(ZX%D%F(8J.png"/>
            <p:cNvPicPr>
              <a:picLocks noChangeAspect="1"/>
            </p:cNvPicPr>
            <p:nvPr/>
          </p:nvPicPr>
          <p:blipFill>
            <a:blip r:embed="rId6" r:link="rId5"/>
            <a:stretch>
              <a:fillRect/>
            </a:stretch>
          </p:blipFill>
          <p:spPr>
            <a:xfrm>
              <a:off x="7028" y="3801"/>
              <a:ext cx="612" cy="671"/>
            </a:xfrm>
            <a:prstGeom prst="rect">
              <a:avLst/>
            </a:prstGeom>
            <a:noFill/>
            <a:ln w="9525">
              <a:noFill/>
            </a:ln>
          </p:spPr>
        </p:pic>
      </p:gr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a:xfrm>
            <a:off x="137160" y="365125"/>
            <a:ext cx="11843385" cy="6240780"/>
          </a:xfrm>
        </p:spPr>
        <p:txBody>
          <a:bodyPr/>
          <a:p>
            <a:pPr marL="0" indent="0">
              <a:buNone/>
            </a:pPr>
            <a:r>
              <a:rPr lang="en-US" altLang="zh-CN" sz="2000"/>
              <a:t>    </a:t>
            </a:r>
            <a:r>
              <a:rPr lang="zh-CN" altLang="en-US" sz="2000"/>
              <a:t>例 、用“与非”门设计一个将8421BCD码转换成余三码的代码转换电路。</a:t>
            </a:r>
            <a:endParaRPr lang="zh-CN" altLang="en-US" sz="2000"/>
          </a:p>
          <a:p>
            <a:pPr marL="0" indent="0">
              <a:buNone/>
            </a:pPr>
            <a:r>
              <a:rPr lang="zh-CN" altLang="en-US" sz="2000"/>
              <a:t>    设计：</a:t>
            </a:r>
            <a:endParaRPr lang="zh-CN" altLang="en-US" sz="2000"/>
          </a:p>
          <a:p>
            <a:pPr marL="0" indent="0">
              <a:buNone/>
            </a:pPr>
            <a:r>
              <a:rPr lang="zh-CN" altLang="en-US" sz="2000"/>
              <a:t>           </a:t>
            </a:r>
            <a:r>
              <a:rPr lang="en-US" altLang="zh-CN" sz="2000"/>
              <a:t>1</a:t>
            </a:r>
            <a:r>
              <a:rPr lang="zh-CN" altLang="en-US" sz="2000"/>
              <a:t>、</a:t>
            </a:r>
            <a:r>
              <a:rPr lang="zh-CN" altLang="en-US" sz="2000">
                <a:sym typeface="+mn-ea"/>
              </a:rPr>
              <a:t>假设变量，规定逻辑状态，列真值表</a:t>
            </a:r>
            <a:endParaRPr lang="zh-CN" altLang="en-US" sz="2000"/>
          </a:p>
          <a:p>
            <a:pPr marL="0" indent="0">
              <a:buNone/>
            </a:pPr>
            <a:r>
              <a:rPr lang="zh-CN" altLang="en-US" sz="2000"/>
              <a:t>                 假设用A</a:t>
            </a:r>
            <a:r>
              <a:rPr lang="zh-CN" altLang="en-US" sz="2000" baseline="-25000"/>
              <a:t>3</a:t>
            </a:r>
            <a:r>
              <a:rPr lang="zh-CN" altLang="en-US" sz="2000"/>
              <a:t>A</a:t>
            </a:r>
            <a:r>
              <a:rPr lang="zh-CN" altLang="en-US" sz="2000" baseline="-25000"/>
              <a:t>2</a:t>
            </a:r>
            <a:r>
              <a:rPr lang="zh-CN" altLang="en-US" sz="2000"/>
              <a:t>A</a:t>
            </a:r>
            <a:r>
              <a:rPr lang="zh-CN" altLang="en-US" sz="2000" baseline="-25000"/>
              <a:t>1</a:t>
            </a:r>
            <a:r>
              <a:rPr lang="zh-CN" altLang="en-US" sz="2000"/>
              <a:t>A</a:t>
            </a:r>
            <a:r>
              <a:rPr lang="zh-CN" altLang="en-US" sz="2000" baseline="-25000"/>
              <a:t>0</a:t>
            </a:r>
            <a:r>
              <a:rPr lang="zh-CN" altLang="en-US" sz="2000"/>
              <a:t>表示一个8421BCD码，Y</a:t>
            </a:r>
            <a:r>
              <a:rPr lang="zh-CN" altLang="en-US" sz="2000" baseline="-25000"/>
              <a:t>3</a:t>
            </a:r>
            <a:r>
              <a:rPr lang="zh-CN" altLang="en-US" sz="2000"/>
              <a:t>Y</a:t>
            </a:r>
            <a:r>
              <a:rPr lang="zh-CN" altLang="en-US" sz="2000" baseline="-25000"/>
              <a:t>2</a:t>
            </a:r>
            <a:r>
              <a:rPr lang="zh-CN" altLang="en-US" sz="2000"/>
              <a:t>Y</a:t>
            </a:r>
            <a:r>
              <a:rPr lang="zh-CN" altLang="en-US" sz="2000" baseline="-25000"/>
              <a:t>1</a:t>
            </a:r>
            <a:r>
              <a:rPr lang="zh-CN" altLang="en-US" sz="2000"/>
              <a:t>Y</a:t>
            </a:r>
            <a:r>
              <a:rPr lang="zh-CN" altLang="en-US" sz="2000" baseline="-25000"/>
              <a:t>0</a:t>
            </a:r>
            <a:r>
              <a:rPr lang="zh-CN" altLang="en-US" sz="2000"/>
              <a:t>表示余三码</a:t>
            </a:r>
            <a:endParaRPr lang="zh-CN" altLang="en-US" sz="2000"/>
          </a:p>
          <a:p>
            <a:pPr marL="0" indent="0">
              <a:buNone/>
            </a:pPr>
            <a:r>
              <a:rPr lang="zh-CN" altLang="en-US" sz="2000"/>
              <a:t>           </a:t>
            </a:r>
            <a:r>
              <a:rPr lang="en-US" altLang="zh-CN" sz="2000"/>
              <a:t>2</a:t>
            </a:r>
            <a:r>
              <a:rPr lang="zh-CN" altLang="en-US" sz="2000"/>
              <a:t>、写函数并化简（用卡洛图直接对函数化简得最简函数）</a:t>
            </a:r>
            <a:endParaRPr lang="zh-CN" altLang="en-US" sz="2000"/>
          </a:p>
          <a:p>
            <a:pPr marL="0" indent="0">
              <a:buNone/>
            </a:pPr>
            <a:r>
              <a:rPr lang="zh-CN" altLang="en-US" sz="2000"/>
              <a:t>              </a:t>
            </a:r>
            <a:endParaRPr lang="zh-CN" altLang="en-US" sz="2000"/>
          </a:p>
        </p:txBody>
      </p:sp>
      <p:graphicFrame>
        <p:nvGraphicFramePr>
          <p:cNvPr id="0" name="表格 -1"/>
          <p:cNvGraphicFramePr/>
          <p:nvPr/>
        </p:nvGraphicFramePr>
        <p:xfrm>
          <a:off x="6718935" y="2302510"/>
          <a:ext cx="5261610" cy="4303395"/>
        </p:xfrm>
        <a:graphic>
          <a:graphicData uri="http://schemas.openxmlformats.org/drawingml/2006/table">
            <a:tbl>
              <a:tblPr firstRow="1" bandRow="1">
                <a:tableStyleId>{5940675A-B579-460E-94D1-54222C63F5DA}</a:tableStyleId>
              </a:tblPr>
              <a:tblGrid>
                <a:gridCol w="328295"/>
                <a:gridCol w="328295"/>
                <a:gridCol w="329565"/>
                <a:gridCol w="330200"/>
                <a:gridCol w="326390"/>
                <a:gridCol w="330200"/>
                <a:gridCol w="329565"/>
                <a:gridCol w="328930"/>
                <a:gridCol w="327660"/>
                <a:gridCol w="329565"/>
                <a:gridCol w="328930"/>
                <a:gridCol w="329565"/>
                <a:gridCol w="328295"/>
                <a:gridCol w="328295"/>
                <a:gridCol w="330200"/>
                <a:gridCol w="327660"/>
              </a:tblGrid>
              <a:tr h="478155">
                <a:tc>
                  <a:txBody>
                    <a:bodyPr/>
                    <a:p>
                      <a:pPr algn="ctr">
                        <a:buNone/>
                      </a:pPr>
                      <a:r>
                        <a:rPr lang="en-US" altLang="zh-CN" sz="2000" i="1">
                          <a:latin typeface="宋体" panose="02010600030101010101" pitchFamily="2" charset="-122"/>
                          <a:ea typeface="宋体" panose="02010600030101010101" pitchFamily="2" charset="-122"/>
                          <a:cs typeface="宋体" panose="02010600030101010101" pitchFamily="2" charset="-122"/>
                        </a:rPr>
                        <a:t>A</a:t>
                      </a:r>
                      <a:r>
                        <a:rPr lang="en-US" altLang="zh-CN" sz="2000" i="1" baseline="-25000">
                          <a:latin typeface="宋体" panose="02010600030101010101" pitchFamily="2" charset="-122"/>
                          <a:ea typeface="宋体" panose="02010600030101010101" pitchFamily="2" charset="-122"/>
                          <a:cs typeface="宋体" panose="02010600030101010101" pitchFamily="2" charset="-122"/>
                        </a:rPr>
                        <a:t>3</a:t>
                      </a:r>
                      <a:endParaRPr lang="en-US" altLang="zh-CN" sz="200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i="1">
                          <a:latin typeface="宋体" panose="02010600030101010101" pitchFamily="2" charset="-122"/>
                          <a:ea typeface="宋体" panose="02010600030101010101" pitchFamily="2" charset="-122"/>
                          <a:cs typeface="宋体" panose="02010600030101010101" pitchFamily="2" charset="-122"/>
                        </a:rPr>
                        <a:t>A</a:t>
                      </a:r>
                      <a:r>
                        <a:rPr lang="en-US" altLang="zh-CN" sz="2000" i="1" baseline="-25000">
                          <a:latin typeface="宋体" panose="02010600030101010101" pitchFamily="2" charset="-122"/>
                          <a:ea typeface="宋体" panose="02010600030101010101" pitchFamily="2" charset="-122"/>
                          <a:cs typeface="宋体" panose="02010600030101010101" pitchFamily="2" charset="-122"/>
                        </a:rPr>
                        <a:t>2</a:t>
                      </a:r>
                      <a:endParaRPr lang="en-US" altLang="zh-CN" sz="200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i="1">
                          <a:latin typeface="宋体" panose="02010600030101010101" pitchFamily="2" charset="-122"/>
                          <a:ea typeface="宋体" panose="02010600030101010101" pitchFamily="2" charset="-122"/>
                          <a:cs typeface="宋体" panose="02010600030101010101" pitchFamily="2" charset="-122"/>
                        </a:rPr>
                        <a:t>A</a:t>
                      </a:r>
                      <a:r>
                        <a:rPr lang="en-US" altLang="zh-CN" sz="2000" i="1" baseline="-25000">
                          <a:latin typeface="宋体" panose="02010600030101010101" pitchFamily="2" charset="-122"/>
                          <a:ea typeface="宋体" panose="02010600030101010101" pitchFamily="2" charset="-122"/>
                          <a:cs typeface="宋体" panose="02010600030101010101" pitchFamily="2" charset="-122"/>
                        </a:rPr>
                        <a:t>1</a:t>
                      </a:r>
                      <a:endParaRPr lang="en-US" altLang="zh-CN" sz="200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i="1">
                          <a:latin typeface="宋体" panose="02010600030101010101" pitchFamily="2" charset="-122"/>
                          <a:ea typeface="宋体" panose="02010600030101010101" pitchFamily="2" charset="-122"/>
                          <a:cs typeface="宋体" panose="02010600030101010101" pitchFamily="2" charset="-122"/>
                        </a:rPr>
                        <a:t>A</a:t>
                      </a:r>
                      <a:r>
                        <a:rPr lang="en-US" altLang="zh-CN" sz="2000" i="1" baseline="-25000">
                          <a:latin typeface="宋体" panose="02010600030101010101" pitchFamily="2" charset="-122"/>
                          <a:ea typeface="宋体" panose="02010600030101010101" pitchFamily="2" charset="-122"/>
                          <a:cs typeface="宋体" panose="02010600030101010101" pitchFamily="2" charset="-122"/>
                        </a:rPr>
                        <a:t>0</a:t>
                      </a:r>
                      <a:endParaRPr lang="en-US" altLang="zh-CN" sz="200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i="1">
                          <a:latin typeface="宋体" panose="02010600030101010101" pitchFamily="2" charset="-122"/>
                          <a:ea typeface="宋体" panose="02010600030101010101" pitchFamily="2" charset="-122"/>
                          <a:cs typeface="宋体" panose="02010600030101010101" pitchFamily="2" charset="-122"/>
                        </a:rPr>
                        <a:t>Y</a:t>
                      </a:r>
                      <a:r>
                        <a:rPr lang="en-US" altLang="zh-CN" sz="2000" i="1" baseline="-25000">
                          <a:latin typeface="宋体" panose="02010600030101010101" pitchFamily="2" charset="-122"/>
                          <a:ea typeface="宋体" panose="02010600030101010101" pitchFamily="2" charset="-122"/>
                          <a:cs typeface="宋体" panose="02010600030101010101" pitchFamily="2" charset="-122"/>
                        </a:rPr>
                        <a:t>3</a:t>
                      </a:r>
                      <a:endParaRPr lang="en-US" altLang="zh-CN" sz="200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i="1">
                          <a:latin typeface="宋体" panose="02010600030101010101" pitchFamily="2" charset="-122"/>
                          <a:ea typeface="宋体" panose="02010600030101010101" pitchFamily="2" charset="-122"/>
                          <a:cs typeface="宋体" panose="02010600030101010101" pitchFamily="2" charset="-122"/>
                        </a:rPr>
                        <a:t>Y</a:t>
                      </a:r>
                      <a:r>
                        <a:rPr lang="en-US" altLang="zh-CN" sz="2000" i="1" baseline="-25000">
                          <a:latin typeface="宋体" panose="02010600030101010101" pitchFamily="2" charset="-122"/>
                          <a:ea typeface="宋体" panose="02010600030101010101" pitchFamily="2" charset="-122"/>
                          <a:cs typeface="宋体" panose="02010600030101010101" pitchFamily="2" charset="-122"/>
                        </a:rPr>
                        <a:t>2</a:t>
                      </a:r>
                      <a:endParaRPr lang="en-US" altLang="zh-CN" sz="200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i="1">
                          <a:latin typeface="宋体" panose="02010600030101010101" pitchFamily="2" charset="-122"/>
                          <a:ea typeface="宋体" panose="02010600030101010101" pitchFamily="2" charset="-122"/>
                          <a:cs typeface="宋体" panose="02010600030101010101" pitchFamily="2" charset="-122"/>
                        </a:rPr>
                        <a:t>Y</a:t>
                      </a:r>
                      <a:r>
                        <a:rPr lang="en-US" altLang="zh-CN" sz="2000" i="1" baseline="-25000">
                          <a:latin typeface="宋体" panose="02010600030101010101" pitchFamily="2" charset="-122"/>
                          <a:ea typeface="宋体" panose="02010600030101010101" pitchFamily="2" charset="-122"/>
                          <a:cs typeface="宋体" panose="02010600030101010101" pitchFamily="2" charset="-122"/>
                        </a:rPr>
                        <a:t>1</a:t>
                      </a:r>
                      <a:endParaRPr lang="en-US" altLang="zh-CN" sz="200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i="1">
                          <a:latin typeface="宋体" panose="02010600030101010101" pitchFamily="2" charset="-122"/>
                          <a:ea typeface="宋体" panose="02010600030101010101" pitchFamily="2" charset="-122"/>
                          <a:cs typeface="宋体" panose="02010600030101010101" pitchFamily="2" charset="-122"/>
                        </a:rPr>
                        <a:t>Y</a:t>
                      </a:r>
                      <a:r>
                        <a:rPr lang="en-US" altLang="zh-CN" sz="2000" i="1" baseline="-25000">
                          <a:latin typeface="宋体" panose="02010600030101010101" pitchFamily="2" charset="-122"/>
                          <a:ea typeface="宋体" panose="02010600030101010101" pitchFamily="2" charset="-122"/>
                          <a:cs typeface="宋体" panose="02010600030101010101" pitchFamily="2" charset="-122"/>
                        </a:rPr>
                        <a:t>0</a:t>
                      </a:r>
                      <a:endParaRPr lang="en-US" altLang="zh-CN" sz="200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i="1">
                          <a:latin typeface="宋体" panose="02010600030101010101" pitchFamily="2" charset="-122"/>
                          <a:ea typeface="宋体" panose="02010600030101010101" pitchFamily="2" charset="-122"/>
                          <a:cs typeface="宋体" panose="02010600030101010101" pitchFamily="2" charset="-122"/>
                        </a:rPr>
                        <a:t>A</a:t>
                      </a:r>
                      <a:r>
                        <a:rPr lang="en-US" altLang="zh-CN" sz="2000" i="1" baseline="-25000">
                          <a:latin typeface="宋体" panose="02010600030101010101" pitchFamily="2" charset="-122"/>
                          <a:ea typeface="宋体" panose="02010600030101010101" pitchFamily="2" charset="-122"/>
                          <a:cs typeface="宋体" panose="02010600030101010101" pitchFamily="2" charset="-122"/>
                        </a:rPr>
                        <a:t>3</a:t>
                      </a:r>
                      <a:endParaRPr lang="en-US" altLang="zh-CN" sz="200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i="1">
                          <a:latin typeface="宋体" panose="02010600030101010101" pitchFamily="2" charset="-122"/>
                          <a:ea typeface="宋体" panose="02010600030101010101" pitchFamily="2" charset="-122"/>
                          <a:cs typeface="宋体" panose="02010600030101010101" pitchFamily="2" charset="-122"/>
                        </a:rPr>
                        <a:t>A</a:t>
                      </a:r>
                      <a:r>
                        <a:rPr lang="en-US" altLang="zh-CN" sz="2000" i="1" baseline="-25000">
                          <a:latin typeface="宋体" panose="02010600030101010101" pitchFamily="2" charset="-122"/>
                          <a:ea typeface="宋体" panose="02010600030101010101" pitchFamily="2" charset="-122"/>
                          <a:cs typeface="宋体" panose="02010600030101010101" pitchFamily="2" charset="-122"/>
                        </a:rPr>
                        <a:t>2</a:t>
                      </a:r>
                      <a:endParaRPr lang="en-US" altLang="zh-CN" sz="200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i="1">
                          <a:latin typeface="宋体" panose="02010600030101010101" pitchFamily="2" charset="-122"/>
                          <a:ea typeface="宋体" panose="02010600030101010101" pitchFamily="2" charset="-122"/>
                          <a:cs typeface="宋体" panose="02010600030101010101" pitchFamily="2" charset="-122"/>
                        </a:rPr>
                        <a:t>A</a:t>
                      </a:r>
                      <a:r>
                        <a:rPr lang="en-US" altLang="zh-CN" sz="2000" i="1" baseline="-25000">
                          <a:latin typeface="宋体" panose="02010600030101010101" pitchFamily="2" charset="-122"/>
                          <a:ea typeface="宋体" panose="02010600030101010101" pitchFamily="2" charset="-122"/>
                          <a:cs typeface="宋体" panose="02010600030101010101" pitchFamily="2" charset="-122"/>
                        </a:rPr>
                        <a:t>1</a:t>
                      </a:r>
                      <a:endParaRPr lang="en-US" altLang="zh-CN" sz="200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i="1">
                          <a:latin typeface="宋体" panose="02010600030101010101" pitchFamily="2" charset="-122"/>
                          <a:ea typeface="宋体" panose="02010600030101010101" pitchFamily="2" charset="-122"/>
                          <a:cs typeface="宋体" panose="02010600030101010101" pitchFamily="2" charset="-122"/>
                        </a:rPr>
                        <a:t>A</a:t>
                      </a:r>
                      <a:r>
                        <a:rPr lang="en-US" altLang="zh-CN" sz="2000" i="1" baseline="-25000">
                          <a:latin typeface="宋体" panose="02010600030101010101" pitchFamily="2" charset="-122"/>
                          <a:ea typeface="宋体" panose="02010600030101010101" pitchFamily="2" charset="-122"/>
                          <a:cs typeface="宋体" panose="02010600030101010101" pitchFamily="2" charset="-122"/>
                        </a:rPr>
                        <a:t>0</a:t>
                      </a:r>
                      <a:endParaRPr lang="en-US" altLang="zh-CN" sz="200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i="1">
                          <a:latin typeface="宋体" panose="02010600030101010101" pitchFamily="2" charset="-122"/>
                          <a:ea typeface="宋体" panose="02010600030101010101" pitchFamily="2" charset="-122"/>
                          <a:cs typeface="宋体" panose="02010600030101010101" pitchFamily="2" charset="-122"/>
                        </a:rPr>
                        <a:t>Y</a:t>
                      </a:r>
                      <a:r>
                        <a:rPr lang="en-US" altLang="zh-CN" sz="2000" i="1" baseline="-25000">
                          <a:latin typeface="宋体" panose="02010600030101010101" pitchFamily="2" charset="-122"/>
                          <a:ea typeface="宋体" panose="02010600030101010101" pitchFamily="2" charset="-122"/>
                          <a:cs typeface="宋体" panose="02010600030101010101" pitchFamily="2" charset="-122"/>
                        </a:rPr>
                        <a:t>3</a:t>
                      </a:r>
                      <a:endParaRPr lang="en-US" altLang="zh-CN" sz="200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i="1">
                          <a:latin typeface="宋体" panose="02010600030101010101" pitchFamily="2" charset="-122"/>
                          <a:ea typeface="宋体" panose="02010600030101010101" pitchFamily="2" charset="-122"/>
                          <a:cs typeface="宋体" panose="02010600030101010101" pitchFamily="2" charset="-122"/>
                        </a:rPr>
                        <a:t>Y</a:t>
                      </a:r>
                      <a:r>
                        <a:rPr lang="en-US" altLang="zh-CN" sz="2000" i="1" baseline="-25000">
                          <a:latin typeface="宋体" panose="02010600030101010101" pitchFamily="2" charset="-122"/>
                          <a:ea typeface="宋体" panose="02010600030101010101" pitchFamily="2" charset="-122"/>
                          <a:cs typeface="宋体" panose="02010600030101010101" pitchFamily="2" charset="-122"/>
                        </a:rPr>
                        <a:t>2</a:t>
                      </a:r>
                      <a:endParaRPr lang="en-US" altLang="zh-CN" sz="200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i="1">
                          <a:latin typeface="宋体" panose="02010600030101010101" pitchFamily="2" charset="-122"/>
                          <a:ea typeface="宋体" panose="02010600030101010101" pitchFamily="2" charset="-122"/>
                          <a:cs typeface="宋体" panose="02010600030101010101" pitchFamily="2" charset="-122"/>
                        </a:rPr>
                        <a:t>Y</a:t>
                      </a:r>
                      <a:r>
                        <a:rPr lang="en-US" altLang="zh-CN" sz="2000" i="1" baseline="-25000">
                          <a:latin typeface="宋体" panose="02010600030101010101" pitchFamily="2" charset="-122"/>
                          <a:ea typeface="宋体" panose="02010600030101010101" pitchFamily="2" charset="-122"/>
                          <a:cs typeface="宋体" panose="02010600030101010101" pitchFamily="2" charset="-122"/>
                        </a:rPr>
                        <a:t>1</a:t>
                      </a:r>
                      <a:endParaRPr lang="en-US" altLang="zh-CN" sz="200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i="1">
                          <a:latin typeface="宋体" panose="02010600030101010101" pitchFamily="2" charset="-122"/>
                          <a:ea typeface="宋体" panose="02010600030101010101" pitchFamily="2" charset="-122"/>
                          <a:cs typeface="宋体" panose="02010600030101010101" pitchFamily="2" charset="-122"/>
                        </a:rPr>
                        <a:t>Y</a:t>
                      </a:r>
                      <a:r>
                        <a:rPr lang="en-US" altLang="zh-CN" sz="2000" i="1" baseline="-25000">
                          <a:latin typeface="宋体" panose="02010600030101010101" pitchFamily="2" charset="-122"/>
                          <a:ea typeface="宋体" panose="02010600030101010101" pitchFamily="2" charset="-122"/>
                          <a:cs typeface="宋体" panose="02010600030101010101" pitchFamily="2" charset="-122"/>
                        </a:rPr>
                        <a:t>0</a:t>
                      </a:r>
                      <a:endParaRPr lang="en-US" altLang="zh-CN" sz="200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8155">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8155">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8155">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0</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0</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8155">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0</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8155">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0</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0</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8155">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0</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8155">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0</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78155">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rPr>
                        <a:t>X</a:t>
                      </a:r>
                      <a:endParaRPr lang="en-US" altLang="zh-CN" sz="20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1073743273" name="图片 1073743272" descr="C:\Users\Administrator.PC-20121218WXTY\AppData\Roaming\Tencent\Users\467413181\QQ\WinTemp\RichOle\O0BYRMJ{Q}FLENBJYJLRQIJ.png"/>
          <p:cNvPicPr>
            <a:picLocks noChangeAspect="1"/>
          </p:cNvPicPr>
          <p:nvPr/>
        </p:nvPicPr>
        <p:blipFill>
          <a:blip r:embed="rId1" r:link="rId2"/>
          <a:stretch>
            <a:fillRect/>
          </a:stretch>
        </p:blipFill>
        <p:spPr>
          <a:xfrm>
            <a:off x="137160" y="3796665"/>
            <a:ext cx="3088005" cy="2632075"/>
          </a:xfrm>
          <a:prstGeom prst="rect">
            <a:avLst/>
          </a:prstGeom>
          <a:noFill/>
          <a:ln w="9525">
            <a:noFill/>
          </a:ln>
        </p:spPr>
      </p:pic>
      <p:pic>
        <p:nvPicPr>
          <p:cNvPr id="1073743268" name="图片 1073743267" descr="C:\Users\Administrator.PC-20121218WXTY\AppData\Roaming\Tencent\Users\467413181\QQ\WinTemp\RichOle\1LIX7DQE_ZD)41@ID)GGS%E.png"/>
          <p:cNvPicPr>
            <a:picLocks noChangeAspect="1"/>
          </p:cNvPicPr>
          <p:nvPr/>
        </p:nvPicPr>
        <p:blipFill>
          <a:blip r:embed="rId3" r:link="rId4"/>
          <a:stretch>
            <a:fillRect/>
          </a:stretch>
        </p:blipFill>
        <p:spPr>
          <a:xfrm>
            <a:off x="3430270" y="3796665"/>
            <a:ext cx="3090545" cy="2580640"/>
          </a:xfrm>
          <a:prstGeom prst="rect">
            <a:avLst/>
          </a:prstGeom>
          <a:noFill/>
          <a:ln w="9525">
            <a:noFill/>
          </a:ln>
        </p:spPr>
      </p:pic>
      <p:graphicFrame>
        <p:nvGraphicFramePr>
          <p:cNvPr id="3" name="对象 -2147482581"/>
          <p:cNvGraphicFramePr>
            <a:graphicFrameLocks noChangeAspect="1"/>
          </p:cNvGraphicFramePr>
          <p:nvPr/>
        </p:nvGraphicFramePr>
        <p:xfrm>
          <a:off x="1271270" y="2302510"/>
          <a:ext cx="2531745" cy="426085"/>
        </p:xfrm>
        <a:graphic>
          <a:graphicData uri="http://schemas.openxmlformats.org/presentationml/2006/ole">
            <mc:AlternateContent xmlns:mc="http://schemas.openxmlformats.org/markup-compatibility/2006">
              <mc:Choice xmlns:v="urn:schemas-microsoft-com:vml" Requires="v">
                <p:oleObj spid="_x0000_s3076" name="" r:id="rId5" imgW="1358900" imgH="228600" progId="Equation.DSMT4">
                  <p:embed/>
                </p:oleObj>
              </mc:Choice>
              <mc:Fallback>
                <p:oleObj name="" r:id="rId5" imgW="1358900" imgH="228600" progId="Equation.DSMT4">
                  <p:embed/>
                  <p:pic>
                    <p:nvPicPr>
                      <p:cNvPr id="0" name="图片 3075"/>
                      <p:cNvPicPr/>
                      <p:nvPr/>
                    </p:nvPicPr>
                    <p:blipFill>
                      <a:blip r:embed="rId6"/>
                      <a:stretch>
                        <a:fillRect/>
                      </a:stretch>
                    </p:blipFill>
                    <p:spPr>
                      <a:xfrm>
                        <a:off x="1271270" y="2302510"/>
                        <a:ext cx="2531745" cy="426085"/>
                      </a:xfrm>
                      <a:prstGeom prst="rect">
                        <a:avLst/>
                      </a:prstGeom>
                      <a:noFill/>
                      <a:ln w="38100">
                        <a:noFill/>
                        <a:miter/>
                      </a:ln>
                    </p:spPr>
                  </p:pic>
                </p:oleObj>
              </mc:Fallback>
            </mc:AlternateContent>
          </a:graphicData>
        </a:graphic>
      </p:graphicFrame>
      <p:graphicFrame>
        <p:nvGraphicFramePr>
          <p:cNvPr id="4" name="对象 -2147482580"/>
          <p:cNvGraphicFramePr>
            <a:graphicFrameLocks noChangeAspect="1"/>
          </p:cNvGraphicFramePr>
          <p:nvPr/>
        </p:nvGraphicFramePr>
        <p:xfrm>
          <a:off x="1271270" y="2728595"/>
          <a:ext cx="2798445" cy="451485"/>
        </p:xfrm>
        <a:graphic>
          <a:graphicData uri="http://schemas.openxmlformats.org/presentationml/2006/ole">
            <mc:AlternateContent xmlns:mc="http://schemas.openxmlformats.org/markup-compatibility/2006">
              <mc:Choice xmlns:v="urn:schemas-microsoft-com:vml" Requires="v">
                <p:oleObj spid="_x0000_s5" name="" r:id="rId7" imgW="1573530" imgH="254000" progId="Equation.DSMT4">
                  <p:embed/>
                </p:oleObj>
              </mc:Choice>
              <mc:Fallback>
                <p:oleObj name="" r:id="rId7" imgW="1573530" imgH="254000" progId="Equation.DSMT4">
                  <p:embed/>
                  <p:pic>
                    <p:nvPicPr>
                      <p:cNvPr id="0" name="图片 3"/>
                      <p:cNvPicPr/>
                      <p:nvPr/>
                    </p:nvPicPr>
                    <p:blipFill>
                      <a:blip r:embed="rId8"/>
                      <a:stretch>
                        <a:fillRect/>
                      </a:stretch>
                    </p:blipFill>
                    <p:spPr>
                      <a:xfrm>
                        <a:off x="1271270" y="2728595"/>
                        <a:ext cx="2798445" cy="451485"/>
                      </a:xfrm>
                      <a:prstGeom prst="rect">
                        <a:avLst/>
                      </a:prstGeom>
                      <a:noFill/>
                      <a:ln w="38100">
                        <a:noFill/>
                        <a:miter/>
                      </a:ln>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0"/>
                                        </p:tgtEl>
                                        <p:attrNameLst>
                                          <p:attrName>style.visibility</p:attrName>
                                        </p:attrNameLst>
                                      </p:cBhvr>
                                      <p:to>
                                        <p:strVal val="visible"/>
                                      </p:to>
                                    </p:set>
                                    <p:animEffect transition="in" filter="checkerboard(across)">
                                      <p:cBhvr>
                                        <p:cTn id="25" dur="500"/>
                                        <p:tgtEl>
                                          <p:spTgt spid="0"/>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0"/>
                                        </p:tgtEl>
                                        <p:attrNameLst>
                                          <p:attrName>style.visibility</p:attrName>
                                        </p:attrNameLst>
                                      </p:cBhvr>
                                      <p:to>
                                        <p:strVal val="visible"/>
                                      </p:to>
                                    </p:set>
                                    <p:animEffect transition="in" filter="checkerboard(across)">
                                      <p:cBhvr>
                                        <p:cTn id="30" dur="500"/>
                                        <p:tgtEl>
                                          <p:spTgt spid="0"/>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 calcmode="lin" valueType="num">
                                      <p:cBhvr additive="base">
                                        <p:cTn id="3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1073743273"/>
                                        </p:tgtEl>
                                        <p:attrNameLst>
                                          <p:attrName>style.visibility</p:attrName>
                                        </p:attrNameLst>
                                      </p:cBhvr>
                                      <p:to>
                                        <p:strVal val="visible"/>
                                      </p:to>
                                    </p:set>
                                    <p:animEffect transition="in" filter="checkerboard(across)">
                                      <p:cBhvr>
                                        <p:cTn id="41" dur="500"/>
                                        <p:tgtEl>
                                          <p:spTgt spid="1073743273"/>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additive="base">
                                        <p:cTn id="46" dur="500" fill="hold"/>
                                        <p:tgtEl>
                                          <p:spTgt spid="3"/>
                                        </p:tgtEl>
                                        <p:attrNameLst>
                                          <p:attrName>ppt_x</p:attrName>
                                        </p:attrNameLst>
                                      </p:cBhvr>
                                      <p:tavLst>
                                        <p:tav tm="0">
                                          <p:val>
                                            <p:strVal val="#ppt_x"/>
                                          </p:val>
                                        </p:tav>
                                        <p:tav tm="100000">
                                          <p:val>
                                            <p:strVal val="#ppt_x"/>
                                          </p:val>
                                        </p:tav>
                                      </p:tavLst>
                                    </p:anim>
                                    <p:anim calcmode="lin" valueType="num">
                                      <p:cBhvr additive="base">
                                        <p:cTn id="4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1073743268"/>
                                        </p:tgtEl>
                                        <p:attrNameLst>
                                          <p:attrName>style.visibility</p:attrName>
                                        </p:attrNameLst>
                                      </p:cBhvr>
                                      <p:to>
                                        <p:strVal val="visible"/>
                                      </p:to>
                                    </p:set>
                                    <p:animEffect transition="in" filter="checkerboard(across)">
                                      <p:cBhvr>
                                        <p:cTn id="52" dur="500"/>
                                        <p:tgtEl>
                                          <p:spTgt spid="1073743268"/>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blinds(horizontal)">
                                      <p:cBhvr>
                                        <p:cTn id="5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p:nvPr>
            <p:ph/>
          </p:nvPr>
        </p:nvSpPr>
        <p:spPr>
          <a:xfrm>
            <a:off x="153035" y="198120"/>
            <a:ext cx="11828145" cy="6379845"/>
          </a:xfrm>
        </p:spPr>
        <p:txBody>
          <a:bodyPr/>
          <a:p>
            <a:pPr marL="0" indent="0">
              <a:buNone/>
            </a:pPr>
            <a:r>
              <a:rPr lang="en-US" altLang="zh-CN" sz="2000"/>
              <a:t>             </a:t>
            </a:r>
            <a:endParaRPr lang="en-US" altLang="zh-CN" sz="2000"/>
          </a:p>
          <a:p>
            <a:pPr marL="0" indent="0">
              <a:buNone/>
            </a:pPr>
            <a:r>
              <a:rPr lang="en-US" altLang="zh-CN" sz="2000"/>
              <a:t>                </a:t>
            </a:r>
            <a:endParaRPr lang="en-US" altLang="zh-CN" sz="2000"/>
          </a:p>
          <a:p>
            <a:pPr marL="0" indent="0">
              <a:buNone/>
            </a:pPr>
            <a:r>
              <a:rPr lang="en-US" altLang="zh-CN" sz="2000"/>
              <a:t>             </a:t>
            </a:r>
            <a:endParaRPr lang="en-US" altLang="zh-CN" sz="2000"/>
          </a:p>
          <a:p>
            <a:pPr marL="0" indent="0">
              <a:buNone/>
            </a:pPr>
            <a:endParaRPr lang="en-US" altLang="zh-CN" sz="2000"/>
          </a:p>
          <a:p>
            <a:pPr marL="0" indent="0">
              <a:buNone/>
            </a:pPr>
            <a:r>
              <a:rPr lang="en-US" altLang="zh-CN" sz="2000"/>
              <a:t>        3</a:t>
            </a:r>
            <a:r>
              <a:rPr lang="zh-CN" altLang="en-US" sz="2000"/>
              <a:t>、逻辑器件选择，变换逻辑函数</a:t>
            </a:r>
            <a:endParaRPr lang="zh-CN" altLang="en-US" sz="2000"/>
          </a:p>
          <a:p>
            <a:pPr marL="0" indent="0">
              <a:buNone/>
            </a:pPr>
            <a:r>
              <a:rPr lang="zh-CN" altLang="en-US" sz="2000"/>
              <a:t>             由于题目要求使用“与非”门，所以需要将逻辑函数变换为</a:t>
            </a:r>
            <a:endParaRPr lang="zh-CN" altLang="en-US" sz="2000"/>
          </a:p>
          <a:p>
            <a:pPr marL="0" indent="0">
              <a:buNone/>
            </a:pPr>
            <a:r>
              <a:rPr lang="zh-CN" altLang="en-US" sz="2000"/>
              <a:t>           “与非”的形式，即</a:t>
            </a:r>
            <a:endParaRPr lang="zh-CN" altLang="en-US" sz="2000"/>
          </a:p>
          <a:p>
            <a:pPr marL="0" indent="0">
              <a:buNone/>
            </a:pPr>
            <a:r>
              <a:rPr lang="zh-CN" altLang="en-US" sz="2000"/>
              <a:t>               </a:t>
            </a:r>
            <a:endParaRPr lang="zh-CN" altLang="en-US" sz="2000"/>
          </a:p>
        </p:txBody>
      </p:sp>
      <p:pic>
        <p:nvPicPr>
          <p:cNvPr id="4" name="内容占位符 1073743270" descr="C:\Users\Administrator.PC-20121218WXTY\AppData\Roaming\Tencent\Users\467413181\QQ\WinTemp\RichOle\CUKOMCL8[%U_(}G[ZSRTV5J.png"/>
          <p:cNvPicPr>
            <a:picLocks noChangeAspect="1"/>
          </p:cNvPicPr>
          <p:nvPr/>
        </p:nvPicPr>
        <p:blipFill>
          <a:blip r:embed="rId1" r:link="rId2"/>
          <a:stretch>
            <a:fillRect/>
          </a:stretch>
        </p:blipFill>
        <p:spPr>
          <a:xfrm>
            <a:off x="8495030" y="365125"/>
            <a:ext cx="3486150" cy="2979420"/>
          </a:xfrm>
          <a:prstGeom prst="rect">
            <a:avLst/>
          </a:prstGeom>
          <a:noFill/>
          <a:ln w="9525">
            <a:noFill/>
          </a:ln>
        </p:spPr>
      </p:pic>
      <p:pic>
        <p:nvPicPr>
          <p:cNvPr id="5" name="图片 4" descr="C:\Users\Administrator.PC-20121218WXTY\AppData\Roaming\Tencent\Users\467413181\QQ\WinTemp\RichOle\E[69MVA9}(]MSBQAOU5J7NR.png"/>
          <p:cNvPicPr>
            <a:picLocks noChangeAspect="1"/>
          </p:cNvPicPr>
          <p:nvPr/>
        </p:nvPicPr>
        <p:blipFill>
          <a:blip r:embed="rId3" r:link="rId4"/>
          <a:stretch>
            <a:fillRect/>
          </a:stretch>
        </p:blipFill>
        <p:spPr>
          <a:xfrm>
            <a:off x="8495030" y="3646805"/>
            <a:ext cx="3452495" cy="2931795"/>
          </a:xfrm>
          <a:prstGeom prst="rect">
            <a:avLst/>
          </a:prstGeom>
          <a:noFill/>
          <a:ln w="9525">
            <a:noFill/>
          </a:ln>
        </p:spPr>
      </p:pic>
      <p:graphicFrame>
        <p:nvGraphicFramePr>
          <p:cNvPr id="6" name="对象 5"/>
          <p:cNvGraphicFramePr>
            <a:graphicFrameLocks noChangeAspect="1"/>
          </p:cNvGraphicFramePr>
          <p:nvPr/>
        </p:nvGraphicFramePr>
        <p:xfrm>
          <a:off x="1447800" y="365125"/>
          <a:ext cx="1895475" cy="451485"/>
        </p:xfrm>
        <a:graphic>
          <a:graphicData uri="http://schemas.openxmlformats.org/presentationml/2006/ole">
            <mc:AlternateContent xmlns:mc="http://schemas.openxmlformats.org/markup-compatibility/2006">
              <mc:Choice xmlns:v="urn:schemas-microsoft-com:vml" Requires="v">
                <p:oleObj spid="_x0000_s7" name="" r:id="rId5" imgW="1066165" imgH="254000" progId="Equation.DSMT4">
                  <p:embed/>
                </p:oleObj>
              </mc:Choice>
              <mc:Fallback>
                <p:oleObj name="" r:id="rId5" imgW="1066165" imgH="254000" progId="Equation.DSMT4">
                  <p:embed/>
                  <p:pic>
                    <p:nvPicPr>
                      <p:cNvPr id="0" name="图片 6"/>
                      <p:cNvPicPr/>
                      <p:nvPr/>
                    </p:nvPicPr>
                    <p:blipFill>
                      <a:blip r:embed="rId6"/>
                      <a:stretch>
                        <a:fillRect/>
                      </a:stretch>
                    </p:blipFill>
                    <p:spPr>
                      <a:xfrm>
                        <a:off x="1447800" y="365125"/>
                        <a:ext cx="1895475" cy="451485"/>
                      </a:xfrm>
                      <a:prstGeom prst="rect">
                        <a:avLst/>
                      </a:prstGeom>
                      <a:noFill/>
                      <a:ln w="38100">
                        <a:noFill/>
                        <a:miter/>
                      </a:ln>
                    </p:spPr>
                  </p:pic>
                </p:oleObj>
              </mc:Fallback>
            </mc:AlternateContent>
          </a:graphicData>
        </a:graphic>
      </p:graphicFrame>
      <p:graphicFrame>
        <p:nvGraphicFramePr>
          <p:cNvPr id="2" name="对象 -2147482343"/>
          <p:cNvGraphicFramePr>
            <a:graphicFrameLocks noChangeAspect="1"/>
          </p:cNvGraphicFramePr>
          <p:nvPr/>
        </p:nvGraphicFramePr>
        <p:xfrm>
          <a:off x="1447800" y="985520"/>
          <a:ext cx="876300" cy="449580"/>
        </p:xfrm>
        <a:graphic>
          <a:graphicData uri="http://schemas.openxmlformats.org/presentationml/2006/ole">
            <mc:AlternateContent xmlns:mc="http://schemas.openxmlformats.org/markup-compatibility/2006">
              <mc:Choice xmlns:v="urn:schemas-microsoft-com:vml" Requires="v">
                <p:oleObj spid="_x0000_s8" name="" r:id="rId7" imgW="494665" imgH="254000" progId="Equation.DSMT4">
                  <p:embed/>
                </p:oleObj>
              </mc:Choice>
              <mc:Fallback>
                <p:oleObj name="" r:id="rId7" imgW="494665" imgH="254000" progId="Equation.DSMT4">
                  <p:embed/>
                  <p:pic>
                    <p:nvPicPr>
                      <p:cNvPr id="0" name="图片 7"/>
                      <p:cNvPicPr/>
                      <p:nvPr/>
                    </p:nvPicPr>
                    <p:blipFill>
                      <a:blip r:embed="rId8"/>
                      <a:stretch>
                        <a:fillRect/>
                      </a:stretch>
                    </p:blipFill>
                    <p:spPr>
                      <a:xfrm>
                        <a:off x="1447800" y="985520"/>
                        <a:ext cx="876300" cy="449580"/>
                      </a:xfrm>
                      <a:prstGeom prst="rect">
                        <a:avLst/>
                      </a:prstGeom>
                      <a:noFill/>
                      <a:ln w="38100">
                        <a:noFill/>
                        <a:miter/>
                      </a:ln>
                    </p:spPr>
                  </p:pic>
                </p:oleObj>
              </mc:Fallback>
            </mc:AlternateContent>
          </a:graphicData>
        </a:graphic>
      </p:graphicFrame>
      <p:graphicFrame>
        <p:nvGraphicFramePr>
          <p:cNvPr id="9" name="对象 -2147482577"/>
          <p:cNvGraphicFramePr>
            <a:graphicFrameLocks noChangeAspect="1"/>
          </p:cNvGraphicFramePr>
          <p:nvPr/>
        </p:nvGraphicFramePr>
        <p:xfrm>
          <a:off x="1447800" y="2987675"/>
          <a:ext cx="2621280" cy="1553210"/>
        </p:xfrm>
        <a:graphic>
          <a:graphicData uri="http://schemas.openxmlformats.org/presentationml/2006/ole">
            <mc:AlternateContent xmlns:mc="http://schemas.openxmlformats.org/markup-compatibility/2006">
              <mc:Choice xmlns:v="urn:schemas-microsoft-com:vml" Requires="v">
                <p:oleObj spid="_x0000_s10" name="" r:id="rId9" imgW="1370965" imgH="812165" progId="Equation.DSMT4">
                  <p:embed/>
                </p:oleObj>
              </mc:Choice>
              <mc:Fallback>
                <p:oleObj name="" r:id="rId9" imgW="1370965" imgH="812165" progId="Equation.DSMT4">
                  <p:embed/>
                  <p:pic>
                    <p:nvPicPr>
                      <p:cNvPr id="0" name="图片 8"/>
                      <p:cNvPicPr/>
                      <p:nvPr/>
                    </p:nvPicPr>
                    <p:blipFill>
                      <a:blip r:embed="rId10"/>
                      <a:stretch>
                        <a:fillRect/>
                      </a:stretch>
                    </p:blipFill>
                    <p:spPr>
                      <a:xfrm>
                        <a:off x="1447800" y="2987675"/>
                        <a:ext cx="2621280" cy="1553210"/>
                      </a:xfrm>
                      <a:prstGeom prst="rect">
                        <a:avLst/>
                      </a:prstGeom>
                      <a:noFill/>
                      <a:ln w="38100">
                        <a:noFill/>
                        <a:miter/>
                      </a:ln>
                    </p:spPr>
                  </p:pic>
                </p:oleObj>
              </mc:Fallback>
            </mc:AlternateContent>
          </a:graphicData>
        </a:graphic>
      </p:graphicFrame>
      <p:graphicFrame>
        <p:nvGraphicFramePr>
          <p:cNvPr id="11" name="对象 -2147482576"/>
          <p:cNvGraphicFramePr>
            <a:graphicFrameLocks noChangeAspect="1"/>
          </p:cNvGraphicFramePr>
          <p:nvPr/>
        </p:nvGraphicFramePr>
        <p:xfrm>
          <a:off x="4659630" y="2987675"/>
          <a:ext cx="2814955" cy="1589405"/>
        </p:xfrm>
        <a:graphic>
          <a:graphicData uri="http://schemas.openxmlformats.org/presentationml/2006/ole">
            <mc:AlternateContent xmlns:mc="http://schemas.openxmlformats.org/markup-compatibility/2006">
              <mc:Choice xmlns:v="urn:schemas-microsoft-com:vml" Requires="v">
                <p:oleObj spid="_x0000_s12" name="" r:id="rId11" imgW="1574800" imgH="889000" progId="Equation.DSMT4">
                  <p:embed/>
                </p:oleObj>
              </mc:Choice>
              <mc:Fallback>
                <p:oleObj name="" r:id="rId11" imgW="1574800" imgH="889000" progId="Equation.DSMT4">
                  <p:embed/>
                  <p:pic>
                    <p:nvPicPr>
                      <p:cNvPr id="0" name="图片 9"/>
                      <p:cNvPicPr/>
                      <p:nvPr/>
                    </p:nvPicPr>
                    <p:blipFill>
                      <a:blip r:embed="rId12"/>
                      <a:stretch>
                        <a:fillRect/>
                      </a:stretch>
                    </p:blipFill>
                    <p:spPr>
                      <a:xfrm>
                        <a:off x="4659630" y="2987675"/>
                        <a:ext cx="2814955" cy="1589405"/>
                      </a:xfrm>
                      <a:prstGeom prst="rect">
                        <a:avLst/>
                      </a:prstGeom>
                      <a:noFill/>
                      <a:ln w="38100">
                        <a:noFill/>
                        <a:miter/>
                      </a:ln>
                    </p:spPr>
                  </p:pic>
                </p:oleObj>
              </mc:Fallback>
            </mc:AlternateContent>
          </a:graphicData>
        </a:graphic>
      </p:graphicFrame>
      <p:graphicFrame>
        <p:nvGraphicFramePr>
          <p:cNvPr id="13" name="对象 -2147482575"/>
          <p:cNvGraphicFramePr>
            <a:graphicFrameLocks noChangeAspect="1"/>
          </p:cNvGraphicFramePr>
          <p:nvPr/>
        </p:nvGraphicFramePr>
        <p:xfrm>
          <a:off x="1447800" y="4668520"/>
          <a:ext cx="2179320" cy="1816100"/>
        </p:xfrm>
        <a:graphic>
          <a:graphicData uri="http://schemas.openxmlformats.org/presentationml/2006/ole">
            <mc:AlternateContent xmlns:mc="http://schemas.openxmlformats.org/markup-compatibility/2006">
              <mc:Choice xmlns:v="urn:schemas-microsoft-com:vml" Requires="v">
                <p:oleObj spid="_x0000_s14" name="" r:id="rId13" imgW="1066800" imgH="889000" progId="Equation.DSMT4">
                  <p:embed/>
                </p:oleObj>
              </mc:Choice>
              <mc:Fallback>
                <p:oleObj name="" r:id="rId13" imgW="1066800" imgH="889000" progId="Equation.DSMT4">
                  <p:embed/>
                  <p:pic>
                    <p:nvPicPr>
                      <p:cNvPr id="0" name="图片 10"/>
                      <p:cNvPicPr/>
                      <p:nvPr/>
                    </p:nvPicPr>
                    <p:blipFill>
                      <a:blip r:embed="rId14"/>
                      <a:stretch>
                        <a:fillRect/>
                      </a:stretch>
                    </p:blipFill>
                    <p:spPr>
                      <a:xfrm>
                        <a:off x="1447800" y="4668520"/>
                        <a:ext cx="2179320" cy="1816100"/>
                      </a:xfrm>
                      <a:prstGeom prst="rect">
                        <a:avLst/>
                      </a:prstGeom>
                      <a:noFill/>
                      <a:ln w="38100">
                        <a:noFill/>
                        <a:miter/>
                      </a:ln>
                    </p:spPr>
                  </p:pic>
                </p:oleObj>
              </mc:Fallback>
            </mc:AlternateContent>
          </a:graphicData>
        </a:graphic>
      </p:graphicFrame>
      <p:graphicFrame>
        <p:nvGraphicFramePr>
          <p:cNvPr id="15" name="对象 -2147482574"/>
          <p:cNvGraphicFramePr>
            <a:graphicFrameLocks noChangeAspect="1"/>
          </p:cNvGraphicFramePr>
          <p:nvPr/>
        </p:nvGraphicFramePr>
        <p:xfrm>
          <a:off x="4659630" y="4668520"/>
          <a:ext cx="909955" cy="466725"/>
        </p:xfrm>
        <a:graphic>
          <a:graphicData uri="http://schemas.openxmlformats.org/presentationml/2006/ole">
            <mc:AlternateContent xmlns:mc="http://schemas.openxmlformats.org/markup-compatibility/2006">
              <mc:Choice xmlns:v="urn:schemas-microsoft-com:vml" Requires="v">
                <p:oleObj spid="_x0000_s16" name="" r:id="rId15" imgW="494665" imgH="254000" progId="Equation.DSMT4">
                  <p:embed/>
                </p:oleObj>
              </mc:Choice>
              <mc:Fallback>
                <p:oleObj name="" r:id="rId15" imgW="494665" imgH="254000" progId="Equation.DSMT4">
                  <p:embed/>
                  <p:pic>
                    <p:nvPicPr>
                      <p:cNvPr id="0" name="图片 11"/>
                      <p:cNvPicPr/>
                      <p:nvPr/>
                    </p:nvPicPr>
                    <p:blipFill>
                      <a:blip r:embed="rId16"/>
                      <a:stretch>
                        <a:fillRect/>
                      </a:stretch>
                    </p:blipFill>
                    <p:spPr>
                      <a:xfrm>
                        <a:off x="4659630" y="4668520"/>
                        <a:ext cx="909955" cy="466725"/>
                      </a:xfrm>
                      <a:prstGeom prst="rect">
                        <a:avLst/>
                      </a:prstGeom>
                      <a:noFill/>
                      <a:ln w="38100">
                        <a:noFill/>
                        <a:miter/>
                      </a:ln>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heckerboard(across)">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linds(horizontal)">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blinds(horizontal)">
                                      <p:cBhvr>
                                        <p:cTn id="44" dur="5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blinds(horizontal)">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blinds(horizontal)">
                                      <p:cBhvr>
                                        <p:cTn id="5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a:xfrm>
            <a:off x="167640" y="365125"/>
            <a:ext cx="11856720" cy="6238240"/>
          </a:xfrm>
        </p:spPr>
        <p:txBody>
          <a:bodyPr/>
          <a:p>
            <a:pPr marL="0" indent="0">
              <a:buNone/>
            </a:pPr>
            <a:r>
              <a:rPr lang="en-US" altLang="zh-CN" sz="2000"/>
              <a:t>        4</a:t>
            </a:r>
            <a:r>
              <a:rPr lang="zh-CN" altLang="en-US" sz="2000"/>
              <a:t>、画逻辑图</a:t>
            </a:r>
            <a:endParaRPr lang="zh-CN" altLang="en-US" sz="2000"/>
          </a:p>
          <a:p>
            <a:pPr marL="0" indent="0">
              <a:buNone/>
            </a:pPr>
            <a:endParaRPr lang="zh-CN" altLang="en-US" sz="2000"/>
          </a:p>
        </p:txBody>
      </p:sp>
      <p:pic>
        <p:nvPicPr>
          <p:cNvPr id="1073743272" name="图片 1073743271"/>
          <p:cNvPicPr>
            <a:picLocks noChangeAspect="1"/>
          </p:cNvPicPr>
          <p:nvPr/>
        </p:nvPicPr>
        <p:blipFill>
          <a:blip r:embed="rId1"/>
          <a:stretch>
            <a:fillRect/>
          </a:stretch>
        </p:blipFill>
        <p:spPr>
          <a:xfrm rot="16200000">
            <a:off x="4114800" y="-148590"/>
            <a:ext cx="5791835" cy="724598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1073743272"/>
                                        </p:tgtEl>
                                        <p:attrNameLst>
                                          <p:attrName>style.visibility</p:attrName>
                                        </p:attrNameLst>
                                      </p:cBhvr>
                                      <p:to>
                                        <p:strVal val="visible"/>
                                      </p:to>
                                    </p:set>
                                    <p:animEffect transition="in" filter="checkerboard(across)">
                                      <p:cBhvr>
                                        <p:cTn id="13" dur="500"/>
                                        <p:tgtEl>
                                          <p:spTgt spid="1073743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a:xfrm>
            <a:off x="107315" y="197485"/>
            <a:ext cx="11824970" cy="6405880"/>
          </a:xfrm>
        </p:spPr>
        <p:txBody>
          <a:bodyPr/>
          <a:p>
            <a:pPr marL="0" indent="0">
              <a:buNone/>
            </a:pPr>
            <a:r>
              <a:rPr lang="en-US" altLang="zh-CN" sz="2000"/>
              <a:t> </a:t>
            </a:r>
            <a:r>
              <a:rPr lang="en-US" altLang="zh-CN"/>
              <a:t>   3.3</a:t>
            </a:r>
            <a:r>
              <a:rPr lang="zh-CN" altLang="en-US"/>
              <a:t>组合逻辑电路中的竞争冒险</a:t>
            </a:r>
            <a:endParaRPr lang="zh-CN" altLang="en-US"/>
          </a:p>
          <a:p>
            <a:pPr marL="0" indent="0">
              <a:buNone/>
            </a:pPr>
            <a:r>
              <a:rPr lang="zh-CN" altLang="en-US" sz="2000"/>
              <a:t>     </a:t>
            </a:r>
            <a:r>
              <a:rPr lang="en-US" altLang="zh-CN" sz="2000"/>
              <a:t>3.3.1</a:t>
            </a:r>
            <a:r>
              <a:rPr lang="zh-CN" altLang="en-US" sz="2000"/>
              <a:t>竞争冒险产生的原因</a:t>
            </a:r>
            <a:endParaRPr lang="zh-CN" altLang="en-US" sz="2000"/>
          </a:p>
          <a:p>
            <a:pPr marL="0" indent="0">
              <a:buNone/>
            </a:pPr>
            <a:r>
              <a:rPr lang="zh-CN" altLang="en-US" sz="2000"/>
              <a:t>          竞争：</a:t>
            </a:r>
            <a:r>
              <a:rPr lang="en-US" altLang="zh-CN" sz="2000"/>
              <a:t>我们将门电路两个输入信号同时向相反的逻辑电平跳变（一个从“1”变为“0”，另一个从“0”变为“1”），因为延时不能同时到达门电路的现象我们称为竞争</a:t>
            </a:r>
            <a:endParaRPr lang="en-US" altLang="zh-CN" sz="2000"/>
          </a:p>
          <a:p>
            <a:pPr marL="0" indent="0">
              <a:buNone/>
            </a:pPr>
            <a:r>
              <a:rPr lang="en-US" altLang="zh-CN" sz="2000"/>
              <a:t>          </a:t>
            </a:r>
            <a:r>
              <a:rPr lang="zh-CN" altLang="en-US" sz="2000"/>
              <a:t>竞争</a:t>
            </a:r>
            <a:r>
              <a:rPr lang="en-US" altLang="zh-CN" sz="2000"/>
              <a:t>-</a:t>
            </a:r>
            <a:r>
              <a:rPr lang="zh-CN" altLang="en-US" sz="2000"/>
              <a:t>冒险：由于竞争而在电路输出端可能产生尖峰脉冲的现象称为竞争-冒险</a:t>
            </a:r>
            <a:endParaRPr lang="zh-CN" altLang="en-US" sz="2000"/>
          </a:p>
          <a:p>
            <a:pPr marL="0" indent="0">
              <a:buNone/>
            </a:pPr>
            <a:r>
              <a:rPr lang="zh-CN" altLang="en-US" sz="2000"/>
              <a:t>根据产生冒险时尖峰脉冲的极性，冒险又可以分为偏“0”冒险（产生负向尖峰脉冲）和偏“1”冒险（产生正向尖峰脉冲）</a:t>
            </a:r>
            <a:endParaRPr lang="zh-CN" altLang="en-US" sz="2000"/>
          </a:p>
          <a:p>
            <a:pPr marL="0" indent="0">
              <a:buNone/>
            </a:pPr>
            <a:r>
              <a:rPr lang="zh-CN" altLang="en-US" sz="2000">
                <a:solidFill>
                  <a:srgbClr val="FF0000"/>
                </a:solidFill>
              </a:rPr>
              <a:t>注意：竞争是产生冒险的前提，但是有竞争不</a:t>
            </a:r>
            <a:endParaRPr lang="zh-CN" altLang="en-US" sz="2000">
              <a:solidFill>
                <a:srgbClr val="FF0000"/>
              </a:solidFill>
            </a:endParaRPr>
          </a:p>
          <a:p>
            <a:pPr marL="0" indent="0">
              <a:buNone/>
            </a:pPr>
            <a:r>
              <a:rPr lang="zh-CN" altLang="en-US" sz="2000">
                <a:solidFill>
                  <a:srgbClr val="FF0000"/>
                </a:solidFill>
              </a:rPr>
              <a:t>一定会产生尖峰脉冲</a:t>
            </a:r>
            <a:endParaRPr lang="en-US" altLang="zh-CN" sz="2000">
              <a:solidFill>
                <a:srgbClr val="FF0000"/>
              </a:solidFill>
            </a:endParaRPr>
          </a:p>
        </p:txBody>
      </p:sp>
      <p:pic>
        <p:nvPicPr>
          <p:cNvPr id="1073743276" name="图片 1073743275" descr="C:\Users\Administrator.PC-20121218WXTY\AppData\Roaming\Tencent\Users\467413181\QQ\WinTemp\RichOle\R{[W)Z1~TE)KY8W7W3RYIGH.png"/>
          <p:cNvPicPr>
            <a:picLocks noChangeAspect="1"/>
          </p:cNvPicPr>
          <p:nvPr/>
        </p:nvPicPr>
        <p:blipFill>
          <a:blip r:embed="rId1" r:link="rId2"/>
          <a:stretch>
            <a:fillRect/>
          </a:stretch>
        </p:blipFill>
        <p:spPr>
          <a:xfrm>
            <a:off x="5495290" y="2781935"/>
            <a:ext cx="6093460" cy="339534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073743276"/>
                                        </p:tgtEl>
                                        <p:attrNameLst>
                                          <p:attrName>style.visibility</p:attrName>
                                        </p:attrNameLst>
                                      </p:cBhvr>
                                      <p:to>
                                        <p:strVal val="visible"/>
                                      </p:to>
                                    </p:set>
                                    <p:animEffect transition="in" filter="checkerboard(across)">
                                      <p:cBhvr>
                                        <p:cTn id="25" dur="500"/>
                                        <p:tgtEl>
                                          <p:spTgt spid="1073743276"/>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
                                            <p:txEl>
                                              <p:pRg st="5" end="5"/>
                                            </p:txEl>
                                          </p:spTgt>
                                        </p:tgtEl>
                                        <p:attrNameLst>
                                          <p:attrName>style.visibility</p:attrName>
                                        </p:attrNameLst>
                                      </p:cBhvr>
                                      <p:to>
                                        <p:strVal val="visible"/>
                                      </p:to>
                                    </p:set>
                                    <p:anim calcmode="lin" valueType="num">
                                      <p:cBhvr additive="base">
                                        <p:cTn id="30" dur="20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1" dur="2000" fill="hold"/>
                                        <p:tgtEl>
                                          <p:spTgt spid="2">
                                            <p:txEl>
                                              <p:pRg st="5" end="5"/>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2">
                                            <p:txEl>
                                              <p:pRg st="6" end="6"/>
                                            </p:txEl>
                                          </p:spTgt>
                                        </p:tgtEl>
                                        <p:attrNameLst>
                                          <p:attrName>style.visibility</p:attrName>
                                        </p:attrNameLst>
                                      </p:cBhvr>
                                      <p:to>
                                        <p:strVal val="visible"/>
                                      </p:to>
                                    </p:set>
                                    <p:anim calcmode="lin" valueType="num">
                                      <p:cBhvr additive="base">
                                        <p:cTn id="34" dur="20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5" dur="20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a:xfrm>
            <a:off x="167640" y="365125"/>
            <a:ext cx="11779885" cy="6299835"/>
          </a:xfrm>
        </p:spPr>
        <p:txBody>
          <a:bodyPr/>
          <a:p>
            <a:pPr marL="0" indent="0">
              <a:buNone/>
            </a:pPr>
            <a:r>
              <a:rPr lang="en-US" altLang="zh-CN" sz="2000"/>
              <a:t>    3.3.2</a:t>
            </a:r>
            <a:r>
              <a:rPr lang="zh-CN" altLang="en-US" sz="2000"/>
              <a:t>检查竞争冒险现象的方法</a:t>
            </a:r>
            <a:endParaRPr lang="zh-CN" altLang="en-US" sz="2000"/>
          </a:p>
          <a:p>
            <a:pPr marL="0" indent="0">
              <a:buNone/>
            </a:pPr>
            <a:r>
              <a:rPr lang="zh-CN" altLang="en-US" sz="2000"/>
              <a:t>           </a:t>
            </a:r>
            <a:r>
              <a:rPr lang="en-US" altLang="zh-CN" sz="2000"/>
              <a:t>1</a:t>
            </a:r>
            <a:r>
              <a:rPr lang="zh-CN" altLang="en-US" sz="2000"/>
              <a:t>、代数法</a:t>
            </a:r>
            <a:endParaRPr lang="zh-CN" altLang="en-US" sz="2000"/>
          </a:p>
          <a:p>
            <a:pPr marL="0" indent="0">
              <a:buNone/>
            </a:pPr>
            <a:r>
              <a:rPr lang="zh-CN" altLang="en-US" sz="2000"/>
              <a:t>             若函数中含有某个变量以及其非变量，当其他变量取某特定值能使函数最后结果为</a:t>
            </a:r>
            <a:endParaRPr lang="zh-CN" altLang="en-US" sz="2000"/>
          </a:p>
          <a:p>
            <a:pPr marL="0" indent="0">
              <a:buNone/>
            </a:pPr>
            <a:r>
              <a:rPr lang="zh-CN" altLang="en-US" sz="2000"/>
              <a:t>的形式，则电路就存在冒险。</a:t>
            </a:r>
            <a:endParaRPr lang="zh-CN" altLang="en-US" sz="2000"/>
          </a:p>
          <a:p>
            <a:pPr marL="0" indent="0">
              <a:buNone/>
            </a:pPr>
            <a:r>
              <a:rPr lang="zh-CN" altLang="en-US" sz="2000"/>
              <a:t>        例、判断</a:t>
            </a:r>
            <a:endParaRPr lang="zh-CN" altLang="en-US" sz="2000"/>
          </a:p>
          <a:p>
            <a:pPr marL="0" indent="0">
              <a:buNone/>
            </a:pPr>
            <a:r>
              <a:rPr lang="zh-CN" altLang="en-US" sz="2000"/>
              <a:t>         分析：讨论A变量可能存在的冒险</a:t>
            </a:r>
            <a:endParaRPr lang="zh-CN" altLang="en-US" sz="2000"/>
          </a:p>
          <a:p>
            <a:pPr marL="0" indent="0">
              <a:buNone/>
            </a:pPr>
            <a:r>
              <a:rPr lang="zh-CN" altLang="en-US" sz="2000"/>
              <a:t>                        当B=0、C=0时    </a:t>
            </a:r>
            <a:endParaRPr lang="zh-CN" altLang="en-US" sz="2000"/>
          </a:p>
          <a:p>
            <a:pPr marL="0" indent="0">
              <a:buNone/>
            </a:pPr>
            <a:r>
              <a:rPr lang="zh-CN" altLang="en-US" sz="2000"/>
              <a:t>                        当B=0、C=1时   </a:t>
            </a:r>
            <a:endParaRPr lang="zh-CN" altLang="en-US" sz="2000"/>
          </a:p>
          <a:p>
            <a:pPr marL="0" indent="0">
              <a:buNone/>
            </a:pPr>
            <a:r>
              <a:rPr lang="zh-CN" altLang="en-US" sz="2000"/>
              <a:t>                        当B=1、C=0时    </a:t>
            </a:r>
            <a:endParaRPr lang="zh-CN" altLang="en-US" sz="2000"/>
          </a:p>
          <a:p>
            <a:pPr marL="0" indent="0">
              <a:buNone/>
            </a:pPr>
            <a:r>
              <a:rPr lang="zh-CN" altLang="en-US" sz="2000"/>
              <a:t>                        当B=1、C=1时    </a:t>
            </a:r>
            <a:endParaRPr lang="zh-CN" altLang="en-US" sz="2000"/>
          </a:p>
          <a:p>
            <a:pPr marL="0" indent="0">
              <a:buNone/>
            </a:pPr>
            <a:r>
              <a:rPr lang="zh-CN" altLang="en-US" sz="2000"/>
              <a:t>                </a:t>
            </a:r>
            <a:r>
              <a:rPr lang="zh-CN" altLang="en-US" sz="2000">
                <a:solidFill>
                  <a:srgbClr val="FF0000"/>
                </a:solidFill>
              </a:rPr>
              <a:t>所以当B=1、C=1时，产生冒险；</a:t>
            </a:r>
            <a:endParaRPr lang="zh-CN" altLang="en-US" sz="2000">
              <a:solidFill>
                <a:srgbClr val="FF0000"/>
              </a:solidFill>
            </a:endParaRPr>
          </a:p>
          <a:p>
            <a:pPr marL="0" indent="0">
              <a:buNone/>
            </a:pPr>
            <a:r>
              <a:rPr lang="zh-CN" altLang="en-US" sz="2000"/>
              <a:t>                    讨论C变量可能存在的冒险</a:t>
            </a:r>
            <a:endParaRPr lang="zh-CN" altLang="en-US" sz="2000"/>
          </a:p>
          <a:p>
            <a:pPr marL="0" indent="0">
              <a:buNone/>
            </a:pPr>
            <a:r>
              <a:rPr lang="zh-CN" altLang="en-US" sz="2000"/>
              <a:t>                        当A=0、B=0时    </a:t>
            </a:r>
            <a:endParaRPr lang="zh-CN" altLang="en-US" sz="2000"/>
          </a:p>
          <a:p>
            <a:pPr marL="0" indent="0">
              <a:buNone/>
            </a:pPr>
            <a:r>
              <a:rPr lang="zh-CN" altLang="en-US" sz="2000"/>
              <a:t>                        当A=0、B=1时    </a:t>
            </a:r>
            <a:endParaRPr lang="zh-CN" altLang="en-US" sz="2000"/>
          </a:p>
          <a:p>
            <a:pPr marL="0" indent="0">
              <a:buNone/>
            </a:pPr>
            <a:r>
              <a:rPr lang="zh-CN" altLang="en-US" sz="2000"/>
              <a:t>                        当A=1、B=0时    </a:t>
            </a:r>
            <a:endParaRPr lang="zh-CN" altLang="en-US" sz="2000"/>
          </a:p>
          <a:p>
            <a:pPr marL="0" indent="0">
              <a:buNone/>
            </a:pPr>
            <a:r>
              <a:rPr lang="zh-CN" altLang="en-US" sz="2000"/>
              <a:t>                        当A=1、B=1时    </a:t>
            </a:r>
            <a:endParaRPr lang="zh-CN" altLang="en-US" sz="2000"/>
          </a:p>
          <a:p>
            <a:pPr marL="0" indent="0">
              <a:buNone/>
            </a:pPr>
            <a:r>
              <a:rPr lang="zh-CN" altLang="en-US" sz="2000"/>
              <a:t>                 </a:t>
            </a:r>
            <a:r>
              <a:rPr lang="zh-CN" altLang="en-US" sz="2000">
                <a:solidFill>
                  <a:srgbClr val="FF0000"/>
                </a:solidFill>
              </a:rPr>
              <a:t>不存在冒险。</a:t>
            </a:r>
            <a:endParaRPr lang="zh-CN" altLang="en-US" sz="2000">
              <a:solidFill>
                <a:srgbClr val="FF0000"/>
              </a:solidFill>
            </a:endParaRPr>
          </a:p>
        </p:txBody>
      </p:sp>
      <p:graphicFrame>
        <p:nvGraphicFramePr>
          <p:cNvPr id="1073743764" name="对象 1073743763"/>
          <p:cNvGraphicFramePr>
            <a:graphicFrameLocks noChangeAspect="1"/>
          </p:cNvGraphicFramePr>
          <p:nvPr/>
        </p:nvGraphicFramePr>
        <p:xfrm>
          <a:off x="10370820" y="1106805"/>
          <a:ext cx="1402080" cy="363220"/>
        </p:xfrm>
        <a:graphic>
          <a:graphicData uri="http://schemas.openxmlformats.org/presentationml/2006/ole">
            <mc:AlternateContent xmlns:mc="http://schemas.openxmlformats.org/markup-compatibility/2006">
              <mc:Choice xmlns:v="urn:schemas-microsoft-com:vml" Requires="v">
                <p:oleObj spid="_x0000_s3076" name="" r:id="rId1" imgW="876300" imgH="228600" progId="">
                  <p:embed/>
                </p:oleObj>
              </mc:Choice>
              <mc:Fallback>
                <p:oleObj name="" r:id="rId1" imgW="876300" imgH="228600" progId="">
                  <p:embed/>
                  <p:pic>
                    <p:nvPicPr>
                      <p:cNvPr id="0" name="图片 3075"/>
                      <p:cNvPicPr/>
                      <p:nvPr/>
                    </p:nvPicPr>
                    <p:blipFill>
                      <a:blip r:embed="rId2"/>
                      <a:stretch>
                        <a:fillRect/>
                      </a:stretch>
                    </p:blipFill>
                    <p:spPr>
                      <a:xfrm>
                        <a:off x="10370820" y="1106805"/>
                        <a:ext cx="1402080" cy="363220"/>
                      </a:xfrm>
                      <a:prstGeom prst="rect">
                        <a:avLst/>
                      </a:prstGeom>
                      <a:noFill/>
                      <a:ln w="38100">
                        <a:noFill/>
                        <a:miter/>
                      </a:ln>
                    </p:spPr>
                  </p:pic>
                </p:oleObj>
              </mc:Fallback>
            </mc:AlternateContent>
          </a:graphicData>
        </a:graphic>
      </p:graphicFrame>
      <p:graphicFrame>
        <p:nvGraphicFramePr>
          <p:cNvPr id="1073743766" name="对象 1073743765"/>
          <p:cNvGraphicFramePr>
            <a:graphicFrameLocks noChangeAspect="1"/>
          </p:cNvGraphicFramePr>
          <p:nvPr/>
        </p:nvGraphicFramePr>
        <p:xfrm>
          <a:off x="1856105" y="1804670"/>
          <a:ext cx="3608705" cy="391160"/>
        </p:xfrm>
        <a:graphic>
          <a:graphicData uri="http://schemas.openxmlformats.org/presentationml/2006/ole">
            <mc:AlternateContent xmlns:mc="http://schemas.openxmlformats.org/markup-compatibility/2006">
              <mc:Choice xmlns:v="urn:schemas-microsoft-com:vml" Requires="v">
                <p:oleObj spid="_x0000_s3" name="" r:id="rId3" imgW="2133600" imgH="228600" progId="">
                  <p:embed/>
                </p:oleObj>
              </mc:Choice>
              <mc:Fallback>
                <p:oleObj name="" r:id="rId3" imgW="2133600" imgH="228600" progId="">
                  <p:embed/>
                  <p:pic>
                    <p:nvPicPr>
                      <p:cNvPr id="0" name="图片 2"/>
                      <p:cNvPicPr/>
                      <p:nvPr/>
                    </p:nvPicPr>
                    <p:blipFill>
                      <a:blip r:embed="rId4"/>
                      <a:stretch>
                        <a:fillRect/>
                      </a:stretch>
                    </p:blipFill>
                    <p:spPr>
                      <a:xfrm>
                        <a:off x="1856105" y="1804670"/>
                        <a:ext cx="3608705" cy="391160"/>
                      </a:xfrm>
                      <a:prstGeom prst="rect">
                        <a:avLst/>
                      </a:prstGeom>
                      <a:noFill/>
                      <a:ln w="38100">
                        <a:noFill/>
                        <a:miter/>
                      </a:ln>
                    </p:spPr>
                  </p:pic>
                </p:oleObj>
              </mc:Fallback>
            </mc:AlternateContent>
          </a:graphicData>
        </a:graphic>
      </p:graphicFrame>
      <p:graphicFrame>
        <p:nvGraphicFramePr>
          <p:cNvPr id="1073743768" name="对象 1073743767"/>
          <p:cNvGraphicFramePr>
            <a:graphicFrameLocks noChangeAspect="1"/>
          </p:cNvGraphicFramePr>
          <p:nvPr/>
        </p:nvGraphicFramePr>
        <p:xfrm>
          <a:off x="3853180" y="2597785"/>
          <a:ext cx="688340" cy="370840"/>
        </p:xfrm>
        <a:graphic>
          <a:graphicData uri="http://schemas.openxmlformats.org/presentationml/2006/ole">
            <mc:AlternateContent xmlns:mc="http://schemas.openxmlformats.org/markup-compatibility/2006">
              <mc:Choice xmlns:v="urn:schemas-microsoft-com:vml" Requires="v">
                <p:oleObj spid="_x0000_s4" name="" r:id="rId5" imgW="367665" imgH="203200" progId="">
                  <p:embed/>
                </p:oleObj>
              </mc:Choice>
              <mc:Fallback>
                <p:oleObj name="" r:id="rId5" imgW="367665" imgH="203200" progId="">
                  <p:embed/>
                  <p:pic>
                    <p:nvPicPr>
                      <p:cNvPr id="0" name="图片 3"/>
                      <p:cNvPicPr/>
                      <p:nvPr/>
                    </p:nvPicPr>
                    <p:blipFill>
                      <a:blip r:embed="rId6"/>
                      <a:stretch>
                        <a:fillRect/>
                      </a:stretch>
                    </p:blipFill>
                    <p:spPr>
                      <a:xfrm>
                        <a:off x="3853180" y="2597785"/>
                        <a:ext cx="688340" cy="370840"/>
                      </a:xfrm>
                      <a:prstGeom prst="rect">
                        <a:avLst/>
                      </a:prstGeom>
                      <a:noFill/>
                      <a:ln w="38100">
                        <a:noFill/>
                        <a:miter/>
                      </a:ln>
                    </p:spPr>
                  </p:pic>
                </p:oleObj>
              </mc:Fallback>
            </mc:AlternateContent>
          </a:graphicData>
        </a:graphic>
      </p:graphicFrame>
      <p:graphicFrame>
        <p:nvGraphicFramePr>
          <p:cNvPr id="1073743769" name="对象 1073743768"/>
          <p:cNvGraphicFramePr>
            <a:graphicFrameLocks noChangeAspect="1"/>
          </p:cNvGraphicFramePr>
          <p:nvPr/>
        </p:nvGraphicFramePr>
        <p:xfrm>
          <a:off x="3853180" y="3222625"/>
          <a:ext cx="739775" cy="398780"/>
        </p:xfrm>
        <a:graphic>
          <a:graphicData uri="http://schemas.openxmlformats.org/presentationml/2006/ole">
            <mc:AlternateContent xmlns:mc="http://schemas.openxmlformats.org/markup-compatibility/2006">
              <mc:Choice xmlns:v="urn:schemas-microsoft-com:vml" Requires="v">
                <p:oleObj spid="_x0000_s5" name="" r:id="rId7" imgW="367665" imgH="203200" progId="">
                  <p:embed/>
                </p:oleObj>
              </mc:Choice>
              <mc:Fallback>
                <p:oleObj name="" r:id="rId7" imgW="367665" imgH="203200" progId="">
                  <p:embed/>
                  <p:pic>
                    <p:nvPicPr>
                      <p:cNvPr id="0" name="图片 4"/>
                      <p:cNvPicPr/>
                      <p:nvPr/>
                    </p:nvPicPr>
                    <p:blipFill>
                      <a:blip r:embed="rId6"/>
                      <a:stretch>
                        <a:fillRect/>
                      </a:stretch>
                    </p:blipFill>
                    <p:spPr>
                      <a:xfrm>
                        <a:off x="3853180" y="3222625"/>
                        <a:ext cx="739775" cy="398780"/>
                      </a:xfrm>
                      <a:prstGeom prst="rect">
                        <a:avLst/>
                      </a:prstGeom>
                      <a:noFill/>
                      <a:ln w="38100">
                        <a:noFill/>
                        <a:miter/>
                      </a:ln>
                    </p:spPr>
                  </p:pic>
                </p:oleObj>
              </mc:Fallback>
            </mc:AlternateContent>
          </a:graphicData>
        </a:graphic>
      </p:graphicFrame>
      <p:graphicFrame>
        <p:nvGraphicFramePr>
          <p:cNvPr id="1073743770" name="对象 1073743769"/>
          <p:cNvGraphicFramePr>
            <a:graphicFrameLocks noChangeAspect="1"/>
          </p:cNvGraphicFramePr>
          <p:nvPr/>
        </p:nvGraphicFramePr>
        <p:xfrm>
          <a:off x="3853180" y="3621405"/>
          <a:ext cx="1031875" cy="367665"/>
        </p:xfrm>
        <a:graphic>
          <a:graphicData uri="http://schemas.openxmlformats.org/presentationml/2006/ole">
            <mc:AlternateContent xmlns:mc="http://schemas.openxmlformats.org/markup-compatibility/2006">
              <mc:Choice xmlns:v="urn:schemas-microsoft-com:vml" Requires="v">
                <p:oleObj spid="_x0000_s3078" name="" r:id="rId8" imgW="558165" imgH="203200" progId="">
                  <p:embed/>
                </p:oleObj>
              </mc:Choice>
              <mc:Fallback>
                <p:oleObj name="" r:id="rId8" imgW="558165" imgH="203200" progId="">
                  <p:embed/>
                  <p:pic>
                    <p:nvPicPr>
                      <p:cNvPr id="0" name="图片 3077"/>
                      <p:cNvPicPr/>
                      <p:nvPr/>
                    </p:nvPicPr>
                    <p:blipFill>
                      <a:blip r:embed="rId9"/>
                      <a:stretch>
                        <a:fillRect/>
                      </a:stretch>
                    </p:blipFill>
                    <p:spPr>
                      <a:xfrm>
                        <a:off x="3853180" y="3621405"/>
                        <a:ext cx="1031875" cy="367665"/>
                      </a:xfrm>
                      <a:prstGeom prst="rect">
                        <a:avLst/>
                      </a:prstGeom>
                      <a:noFill/>
                      <a:ln w="38100">
                        <a:noFill/>
                        <a:miter/>
                      </a:ln>
                    </p:spPr>
                  </p:pic>
                </p:oleObj>
              </mc:Fallback>
            </mc:AlternateContent>
          </a:graphicData>
        </a:graphic>
      </p:graphicFrame>
      <p:graphicFrame>
        <p:nvGraphicFramePr>
          <p:cNvPr id="1073743772" name="对象 1073743771"/>
          <p:cNvGraphicFramePr>
            <a:graphicFrameLocks noChangeAspect="1"/>
          </p:cNvGraphicFramePr>
          <p:nvPr/>
        </p:nvGraphicFramePr>
        <p:xfrm>
          <a:off x="3853180" y="4734560"/>
          <a:ext cx="666750" cy="395605"/>
        </p:xfrm>
        <a:graphic>
          <a:graphicData uri="http://schemas.openxmlformats.org/presentationml/2006/ole">
            <mc:AlternateContent xmlns:mc="http://schemas.openxmlformats.org/markup-compatibility/2006">
              <mc:Choice xmlns:v="urn:schemas-microsoft-com:vml" Requires="v">
                <p:oleObj spid="_x0000_s3077" name="" r:id="rId10" imgW="354965" imgH="215900" progId="">
                  <p:embed/>
                </p:oleObj>
              </mc:Choice>
              <mc:Fallback>
                <p:oleObj name="" r:id="rId10" imgW="354965" imgH="215900" progId="">
                  <p:embed/>
                  <p:pic>
                    <p:nvPicPr>
                      <p:cNvPr id="0" name="图片 3076"/>
                      <p:cNvPicPr/>
                      <p:nvPr/>
                    </p:nvPicPr>
                    <p:blipFill>
                      <a:blip r:embed="rId11"/>
                      <a:stretch>
                        <a:fillRect/>
                      </a:stretch>
                    </p:blipFill>
                    <p:spPr>
                      <a:xfrm>
                        <a:off x="3853180" y="4734560"/>
                        <a:ext cx="666750" cy="395605"/>
                      </a:xfrm>
                      <a:prstGeom prst="rect">
                        <a:avLst/>
                      </a:prstGeom>
                      <a:noFill/>
                      <a:ln w="38100">
                        <a:noFill/>
                        <a:miter/>
                      </a:ln>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3876040" y="2968625"/>
          <a:ext cx="716915" cy="274320"/>
        </p:xfrm>
        <a:graphic>
          <a:graphicData uri="http://schemas.openxmlformats.org/presentationml/2006/ole">
            <mc:AlternateContent xmlns:mc="http://schemas.openxmlformats.org/markup-compatibility/2006">
              <mc:Choice xmlns:v="urn:schemas-microsoft-com:vml" Requires="v">
                <p:oleObj spid="_x0000_s1025" name="" r:id="rId12" imgW="431800" imgH="165100" progId="Equation.KSEE3">
                  <p:embed/>
                </p:oleObj>
              </mc:Choice>
              <mc:Fallback>
                <p:oleObj name="" r:id="rId12" imgW="431800" imgH="165100" progId="Equation.KSEE3">
                  <p:embed/>
                  <p:pic>
                    <p:nvPicPr>
                      <p:cNvPr id="0" name="图片 1024"/>
                      <p:cNvPicPr/>
                      <p:nvPr/>
                    </p:nvPicPr>
                    <p:blipFill>
                      <a:blip r:embed="rId13"/>
                      <a:stretch>
                        <a:fillRect/>
                      </a:stretch>
                    </p:blipFill>
                    <p:spPr>
                      <a:xfrm>
                        <a:off x="3876040" y="2968625"/>
                        <a:ext cx="716915" cy="27432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3859530" y="5130165"/>
          <a:ext cx="681990" cy="316865"/>
        </p:xfrm>
        <a:graphic>
          <a:graphicData uri="http://schemas.openxmlformats.org/presentationml/2006/ole">
            <mc:AlternateContent xmlns:mc="http://schemas.openxmlformats.org/markup-compatibility/2006">
              <mc:Choice xmlns:v="urn:schemas-microsoft-com:vml" Requires="v">
                <p:oleObj spid="_x0000_s1026" name="" r:id="rId14" imgW="355600" imgH="165100" progId="Equation.KSEE3">
                  <p:embed/>
                </p:oleObj>
              </mc:Choice>
              <mc:Fallback>
                <p:oleObj name="" r:id="rId14" imgW="355600" imgH="165100" progId="Equation.KSEE3">
                  <p:embed/>
                  <p:pic>
                    <p:nvPicPr>
                      <p:cNvPr id="0" name="图片 1025"/>
                      <p:cNvPicPr/>
                      <p:nvPr/>
                    </p:nvPicPr>
                    <p:blipFill>
                      <a:blip r:embed="rId15"/>
                      <a:stretch>
                        <a:fillRect/>
                      </a:stretch>
                    </p:blipFill>
                    <p:spPr>
                      <a:xfrm>
                        <a:off x="3859530" y="5130165"/>
                        <a:ext cx="681990" cy="316865"/>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3876040" y="5565775"/>
          <a:ext cx="796925" cy="337185"/>
        </p:xfrm>
        <a:graphic>
          <a:graphicData uri="http://schemas.openxmlformats.org/presentationml/2006/ole">
            <mc:AlternateContent xmlns:mc="http://schemas.openxmlformats.org/markup-compatibility/2006">
              <mc:Choice xmlns:v="urn:schemas-microsoft-com:vml" Requires="v">
                <p:oleObj spid="_x0000_s1027" name="" r:id="rId16" imgW="419100" imgH="177165" progId="Equation.KSEE3">
                  <p:embed/>
                </p:oleObj>
              </mc:Choice>
              <mc:Fallback>
                <p:oleObj name="" r:id="rId16" imgW="419100" imgH="177165" progId="Equation.KSEE3">
                  <p:embed/>
                  <p:pic>
                    <p:nvPicPr>
                      <p:cNvPr id="0" name="图片 1026"/>
                      <p:cNvPicPr/>
                      <p:nvPr/>
                    </p:nvPicPr>
                    <p:blipFill>
                      <a:blip r:embed="rId17"/>
                      <a:stretch>
                        <a:fillRect/>
                      </a:stretch>
                    </p:blipFill>
                    <p:spPr>
                      <a:xfrm>
                        <a:off x="3876040" y="5565775"/>
                        <a:ext cx="796925" cy="337185"/>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3876040" y="5902960"/>
          <a:ext cx="796925" cy="352425"/>
        </p:xfrm>
        <a:graphic>
          <a:graphicData uri="http://schemas.openxmlformats.org/presentationml/2006/ole">
            <mc:AlternateContent xmlns:mc="http://schemas.openxmlformats.org/markup-compatibility/2006">
              <mc:Choice xmlns:v="urn:schemas-microsoft-com:vml" Requires="v">
                <p:oleObj spid="_x0000_s10" name="" r:id="rId18" imgW="419100" imgH="177165" progId="Equation.KSEE3">
                  <p:embed/>
                </p:oleObj>
              </mc:Choice>
              <mc:Fallback>
                <p:oleObj name="" r:id="rId18" imgW="419100" imgH="177165" progId="Equation.KSEE3">
                  <p:embed/>
                  <p:pic>
                    <p:nvPicPr>
                      <p:cNvPr id="0" name="图片 1026"/>
                      <p:cNvPicPr/>
                      <p:nvPr/>
                    </p:nvPicPr>
                    <p:blipFill>
                      <a:blip r:embed="rId17"/>
                      <a:stretch>
                        <a:fillRect/>
                      </a:stretch>
                    </p:blipFill>
                    <p:spPr>
                      <a:xfrm>
                        <a:off x="3876040" y="5902960"/>
                        <a:ext cx="796925" cy="352425"/>
                      </a:xfrm>
                      <a:prstGeom prst="rect">
                        <a:avLst/>
                      </a:prstGeom>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Par">
                                  <p:stCondLst>
                                    <p:cond delay="0"/>
                                  </p:stCondLst>
                                  <p:childTnLst>
                                    <p:set>
                                      <p:cBhvr>
                                        <p:cTn id="18" dur="1" fill="hold">
                                          <p:stCondLst>
                                            <p:cond delay="0"/>
                                          </p:stCondLst>
                                        </p:cTn>
                                        <p:tgtEl>
                                          <p:spTgt spid="1073743764"/>
                                        </p:tgtEl>
                                        <p:attrNameLst>
                                          <p:attrName>style.visibility</p:attrName>
                                        </p:attrNameLst>
                                      </p:cBhvr>
                                      <p:to>
                                        <p:strVal val="visible"/>
                                      </p:to>
                                    </p:set>
                                    <p:animEffect transition="in" filter="blinds(horizontal)">
                                      <p:cBhvr>
                                        <p:cTn id="19" dur="500"/>
                                        <p:tgtEl>
                                          <p:spTgt spid="1073743764"/>
                                        </p:tgtEl>
                                      </p:cBhvr>
                                    </p:animEffect>
                                  </p:childTnLst>
                                </p:cTn>
                              </p:par>
                              <p:par>
                                <p:cTn id="20" presetID="2" presetClass="entr" presetSubtype="4" fill="hold"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 calcmode="lin" valueType="num">
                                      <p:cBhvr additive="base">
                                        <p:cTn id="22"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
                                            <p:txEl>
                                              <p:pRg st="4" end="4"/>
                                            </p:txEl>
                                          </p:spTgt>
                                        </p:tgtEl>
                                        <p:attrNameLst>
                                          <p:attrName>style.visibility</p:attrName>
                                        </p:attrNameLst>
                                      </p:cBhvr>
                                      <p:to>
                                        <p:strVal val="visible"/>
                                      </p:to>
                                    </p:set>
                                    <p:anim calcmode="lin" valueType="num">
                                      <p:cBhvr additive="base">
                                        <p:cTn id="28"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
                                            <p:txEl>
                                              <p:pRg st="4" end="4"/>
                                            </p:txEl>
                                          </p:spTgt>
                                        </p:tgtEl>
                                        <p:attrNameLst>
                                          <p:attrName>ppt_y</p:attrName>
                                        </p:attrNameLst>
                                      </p:cBhvr>
                                      <p:tavLst>
                                        <p:tav tm="0">
                                          <p:val>
                                            <p:strVal val="1+#ppt_h/2"/>
                                          </p:val>
                                        </p:tav>
                                        <p:tav tm="100000">
                                          <p:val>
                                            <p:strVal val="#ppt_y"/>
                                          </p:val>
                                        </p:tav>
                                      </p:tavLst>
                                    </p:anim>
                                  </p:childTnLst>
                                </p:cTn>
                              </p:par>
                              <p:par>
                                <p:cTn id="30" presetID="3" presetClass="entr" presetSubtype="10" fill="hold" nodeType="withEffect">
                                  <p:stCondLst>
                                    <p:cond delay="0"/>
                                  </p:stCondLst>
                                  <p:childTnLst>
                                    <p:set>
                                      <p:cBhvr>
                                        <p:cTn id="31" dur="1" fill="hold">
                                          <p:stCondLst>
                                            <p:cond delay="0"/>
                                          </p:stCondLst>
                                        </p:cTn>
                                        <p:tgtEl>
                                          <p:spTgt spid="1073743766"/>
                                        </p:tgtEl>
                                        <p:attrNameLst>
                                          <p:attrName>style.visibility</p:attrName>
                                        </p:attrNameLst>
                                      </p:cBhvr>
                                      <p:to>
                                        <p:strVal val="visible"/>
                                      </p:to>
                                    </p:set>
                                    <p:animEffect transition="in" filter="blinds(horizontal)">
                                      <p:cBhvr>
                                        <p:cTn id="32" dur="500"/>
                                        <p:tgtEl>
                                          <p:spTgt spid="1073743766"/>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1073743768"/>
                                        </p:tgtEl>
                                        <p:attrNameLst>
                                          <p:attrName>style.visibility</p:attrName>
                                        </p:attrNameLst>
                                      </p:cBhvr>
                                      <p:to>
                                        <p:strVal val="visible"/>
                                      </p:to>
                                    </p:set>
                                    <p:anim calcmode="lin" valueType="num">
                                      <p:cBhvr additive="base">
                                        <p:cTn id="47" dur="500" fill="hold"/>
                                        <p:tgtEl>
                                          <p:spTgt spid="1073743768"/>
                                        </p:tgtEl>
                                        <p:attrNameLst>
                                          <p:attrName>ppt_x</p:attrName>
                                        </p:attrNameLst>
                                      </p:cBhvr>
                                      <p:tavLst>
                                        <p:tav tm="0">
                                          <p:val>
                                            <p:strVal val="1+#ppt_w/2"/>
                                          </p:val>
                                        </p:tav>
                                        <p:tav tm="100000">
                                          <p:val>
                                            <p:strVal val="#ppt_x"/>
                                          </p:val>
                                        </p:tav>
                                      </p:tavLst>
                                    </p:anim>
                                    <p:anim calcmode="lin" valueType="num">
                                      <p:cBhvr additive="base">
                                        <p:cTn id="48" dur="500" fill="hold"/>
                                        <p:tgtEl>
                                          <p:spTgt spid="1073743768"/>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2">
                                            <p:txEl>
                                              <p:pRg st="7" end="7"/>
                                            </p:txEl>
                                          </p:spTgt>
                                        </p:tgtEl>
                                        <p:attrNameLst>
                                          <p:attrName>style.visibility</p:attrName>
                                        </p:attrNameLst>
                                      </p:cBhvr>
                                      <p:to>
                                        <p:strVal val="visible"/>
                                      </p:to>
                                    </p:set>
                                    <p:anim calcmode="lin" valueType="num">
                                      <p:cBhvr additive="base">
                                        <p:cTn id="53"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2">
                                            <p:txEl>
                                              <p:pRg st="7" end="7"/>
                                            </p:txEl>
                                          </p:spTgt>
                                        </p:tgtEl>
                                        <p:attrNameLst>
                                          <p:attrName>ppt_y</p:attrName>
                                        </p:attrNameLst>
                                      </p:cBhvr>
                                      <p:tavLst>
                                        <p:tav tm="0">
                                          <p:val>
                                            <p:strVal val="1+#ppt_h/2"/>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1+#ppt_w/2"/>
                                          </p:val>
                                        </p:tav>
                                        <p:tav tm="100000">
                                          <p:val>
                                            <p:strVal val="#ppt_x"/>
                                          </p:val>
                                        </p:tav>
                                      </p:tavLst>
                                    </p:anim>
                                    <p:anim calcmode="lin" valueType="num">
                                      <p:cBhvr additive="base">
                                        <p:cTn id="5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2">
                                            <p:txEl>
                                              <p:pRg st="8" end="8"/>
                                            </p:txEl>
                                          </p:spTgt>
                                        </p:tgtEl>
                                        <p:attrNameLst>
                                          <p:attrName>style.visibility</p:attrName>
                                        </p:attrNameLst>
                                      </p:cBhvr>
                                      <p:to>
                                        <p:strVal val="visible"/>
                                      </p:to>
                                    </p:set>
                                    <p:anim calcmode="lin" valueType="num">
                                      <p:cBhvr additive="base">
                                        <p:cTn id="63"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2">
                                            <p:txEl>
                                              <p:pRg st="8" end="8"/>
                                            </p:txEl>
                                          </p:spTgt>
                                        </p:tgtEl>
                                        <p:attrNameLst>
                                          <p:attrName>ppt_y</p:attrName>
                                        </p:attrNameLst>
                                      </p:cBhvr>
                                      <p:tavLst>
                                        <p:tav tm="0">
                                          <p:val>
                                            <p:strVal val="1+#ppt_h/2"/>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1073743769"/>
                                        </p:tgtEl>
                                        <p:attrNameLst>
                                          <p:attrName>style.visibility</p:attrName>
                                        </p:attrNameLst>
                                      </p:cBhvr>
                                      <p:to>
                                        <p:strVal val="visible"/>
                                      </p:to>
                                    </p:set>
                                    <p:anim calcmode="lin" valueType="num">
                                      <p:cBhvr additive="base">
                                        <p:cTn id="67" dur="500" fill="hold"/>
                                        <p:tgtEl>
                                          <p:spTgt spid="1073743769"/>
                                        </p:tgtEl>
                                        <p:attrNameLst>
                                          <p:attrName>ppt_x</p:attrName>
                                        </p:attrNameLst>
                                      </p:cBhvr>
                                      <p:tavLst>
                                        <p:tav tm="0">
                                          <p:val>
                                            <p:strVal val="1+#ppt_w/2"/>
                                          </p:val>
                                        </p:tav>
                                        <p:tav tm="100000">
                                          <p:val>
                                            <p:strVal val="#ppt_x"/>
                                          </p:val>
                                        </p:tav>
                                      </p:tavLst>
                                    </p:anim>
                                    <p:anim calcmode="lin" valueType="num">
                                      <p:cBhvr additive="base">
                                        <p:cTn id="68" dur="500" fill="hold"/>
                                        <p:tgtEl>
                                          <p:spTgt spid="1073743769"/>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2">
                                            <p:txEl>
                                              <p:pRg st="9" end="9"/>
                                            </p:txEl>
                                          </p:spTgt>
                                        </p:tgtEl>
                                        <p:attrNameLst>
                                          <p:attrName>style.visibility</p:attrName>
                                        </p:attrNameLst>
                                      </p:cBhvr>
                                      <p:to>
                                        <p:strVal val="visible"/>
                                      </p:to>
                                    </p:set>
                                    <p:anim calcmode="lin" valueType="num">
                                      <p:cBhvr additive="base">
                                        <p:cTn id="73"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2">
                                            <p:txEl>
                                              <p:pRg st="9" end="9"/>
                                            </p:txEl>
                                          </p:spTgt>
                                        </p:tgtEl>
                                        <p:attrNameLst>
                                          <p:attrName>ppt_y</p:attrName>
                                        </p:attrNameLst>
                                      </p:cBhvr>
                                      <p:tavLst>
                                        <p:tav tm="0">
                                          <p:val>
                                            <p:strVal val="1+#ppt_h/2"/>
                                          </p:val>
                                        </p:tav>
                                        <p:tav tm="100000">
                                          <p:val>
                                            <p:strVal val="#ppt_y"/>
                                          </p:val>
                                        </p:tav>
                                      </p:tavLst>
                                    </p:anim>
                                  </p:childTnLst>
                                </p:cTn>
                              </p:par>
                              <p:par>
                                <p:cTn id="75" presetID="2" presetClass="entr" presetSubtype="2" fill="hold" nodeType="withEffect">
                                  <p:stCondLst>
                                    <p:cond delay="0"/>
                                  </p:stCondLst>
                                  <p:childTnLst>
                                    <p:set>
                                      <p:cBhvr>
                                        <p:cTn id="76" dur="1" fill="hold">
                                          <p:stCondLst>
                                            <p:cond delay="0"/>
                                          </p:stCondLst>
                                        </p:cTn>
                                        <p:tgtEl>
                                          <p:spTgt spid="1073743770"/>
                                        </p:tgtEl>
                                        <p:attrNameLst>
                                          <p:attrName>style.visibility</p:attrName>
                                        </p:attrNameLst>
                                      </p:cBhvr>
                                      <p:to>
                                        <p:strVal val="visible"/>
                                      </p:to>
                                    </p:set>
                                    <p:anim calcmode="lin" valueType="num">
                                      <p:cBhvr additive="base">
                                        <p:cTn id="77" dur="500" fill="hold"/>
                                        <p:tgtEl>
                                          <p:spTgt spid="1073743770"/>
                                        </p:tgtEl>
                                        <p:attrNameLst>
                                          <p:attrName>ppt_x</p:attrName>
                                        </p:attrNameLst>
                                      </p:cBhvr>
                                      <p:tavLst>
                                        <p:tav tm="0">
                                          <p:val>
                                            <p:strVal val="1+#ppt_w/2"/>
                                          </p:val>
                                        </p:tav>
                                        <p:tav tm="100000">
                                          <p:val>
                                            <p:strVal val="#ppt_x"/>
                                          </p:val>
                                        </p:tav>
                                      </p:tavLst>
                                    </p:anim>
                                    <p:anim calcmode="lin" valueType="num">
                                      <p:cBhvr additive="base">
                                        <p:cTn id="78" dur="500" fill="hold"/>
                                        <p:tgtEl>
                                          <p:spTgt spid="1073743770"/>
                                        </p:tgtEl>
                                        <p:attrNameLst>
                                          <p:attrName>ppt_y</p:attrName>
                                        </p:attrNameLst>
                                      </p:cBhvr>
                                      <p:tavLst>
                                        <p:tav tm="0">
                                          <p:val>
                                            <p:strVal val="#ppt_y"/>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3" presetClass="entr" presetSubtype="10" fill="hold" nodeType="clickEffect">
                                  <p:stCondLst>
                                    <p:cond delay="0"/>
                                  </p:stCondLst>
                                  <p:childTnLst>
                                    <p:set>
                                      <p:cBhvr>
                                        <p:cTn id="82" dur="1" fill="hold">
                                          <p:stCondLst>
                                            <p:cond delay="0"/>
                                          </p:stCondLst>
                                        </p:cTn>
                                        <p:tgtEl>
                                          <p:spTgt spid="2">
                                            <p:txEl>
                                              <p:pRg st="10" end="10"/>
                                            </p:txEl>
                                          </p:spTgt>
                                        </p:tgtEl>
                                        <p:attrNameLst>
                                          <p:attrName>style.visibility</p:attrName>
                                        </p:attrNameLst>
                                      </p:cBhvr>
                                      <p:to>
                                        <p:strVal val="visible"/>
                                      </p:to>
                                    </p:set>
                                    <p:animEffect transition="in" filter="blinds(horizontal)">
                                      <p:cBhvr>
                                        <p:cTn id="83" dur="1000"/>
                                        <p:tgtEl>
                                          <p:spTgt spid="2">
                                            <p:txEl>
                                              <p:pRg st="10" end="10"/>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nodeType="clickEffect">
                                  <p:stCondLst>
                                    <p:cond delay="0"/>
                                  </p:stCondLst>
                                  <p:childTnLst>
                                    <p:set>
                                      <p:cBhvr>
                                        <p:cTn id="87" dur="1" fill="hold">
                                          <p:stCondLst>
                                            <p:cond delay="0"/>
                                          </p:stCondLst>
                                        </p:cTn>
                                        <p:tgtEl>
                                          <p:spTgt spid="2">
                                            <p:txEl>
                                              <p:pRg st="11" end="11"/>
                                            </p:txEl>
                                          </p:spTgt>
                                        </p:tgtEl>
                                        <p:attrNameLst>
                                          <p:attrName>style.visibility</p:attrName>
                                        </p:attrNameLst>
                                      </p:cBhvr>
                                      <p:to>
                                        <p:strVal val="visible"/>
                                      </p:to>
                                    </p:set>
                                    <p:anim calcmode="lin" valueType="num">
                                      <p:cBhvr additive="base">
                                        <p:cTn id="88" dur="500" fill="hold"/>
                                        <p:tgtEl>
                                          <p:spTgt spid="2">
                                            <p:txEl>
                                              <p:pRg st="11" end="11"/>
                                            </p:txEl>
                                          </p:spTgt>
                                        </p:tgtEl>
                                        <p:attrNameLst>
                                          <p:attrName>ppt_x</p:attrName>
                                        </p:attrNameLst>
                                      </p:cBhvr>
                                      <p:tavLst>
                                        <p:tav tm="0">
                                          <p:val>
                                            <p:strVal val="#ppt_x"/>
                                          </p:val>
                                        </p:tav>
                                        <p:tav tm="100000">
                                          <p:val>
                                            <p:strVal val="#ppt_x"/>
                                          </p:val>
                                        </p:tav>
                                      </p:tavLst>
                                    </p:anim>
                                    <p:anim calcmode="lin" valueType="num">
                                      <p:cBhvr additive="base">
                                        <p:cTn id="89" dur="500" fill="hold"/>
                                        <p:tgtEl>
                                          <p:spTgt spid="2">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nodeType="clickEffect">
                                  <p:stCondLst>
                                    <p:cond delay="0"/>
                                  </p:stCondLst>
                                  <p:childTnLst>
                                    <p:set>
                                      <p:cBhvr>
                                        <p:cTn id="93" dur="1" fill="hold">
                                          <p:stCondLst>
                                            <p:cond delay="0"/>
                                          </p:stCondLst>
                                        </p:cTn>
                                        <p:tgtEl>
                                          <p:spTgt spid="2">
                                            <p:txEl>
                                              <p:pRg st="12" end="12"/>
                                            </p:txEl>
                                          </p:spTgt>
                                        </p:tgtEl>
                                        <p:attrNameLst>
                                          <p:attrName>style.visibility</p:attrName>
                                        </p:attrNameLst>
                                      </p:cBhvr>
                                      <p:to>
                                        <p:strVal val="visible"/>
                                      </p:to>
                                    </p:set>
                                    <p:anim calcmode="lin" valueType="num">
                                      <p:cBhvr additive="base">
                                        <p:cTn id="94" dur="500" fill="hold"/>
                                        <p:tgtEl>
                                          <p:spTgt spid="2">
                                            <p:txEl>
                                              <p:pRg st="12" end="12"/>
                                            </p:txEl>
                                          </p:spTgt>
                                        </p:tgtEl>
                                        <p:attrNameLst>
                                          <p:attrName>ppt_x</p:attrName>
                                        </p:attrNameLst>
                                      </p:cBhvr>
                                      <p:tavLst>
                                        <p:tav tm="0">
                                          <p:val>
                                            <p:strVal val="#ppt_x"/>
                                          </p:val>
                                        </p:tav>
                                        <p:tav tm="100000">
                                          <p:val>
                                            <p:strVal val="#ppt_x"/>
                                          </p:val>
                                        </p:tav>
                                      </p:tavLst>
                                    </p:anim>
                                    <p:anim calcmode="lin" valueType="num">
                                      <p:cBhvr additive="base">
                                        <p:cTn id="95" dur="500" fill="hold"/>
                                        <p:tgtEl>
                                          <p:spTgt spid="2">
                                            <p:txEl>
                                              <p:pRg st="12" end="12"/>
                                            </p:txEl>
                                          </p:spTgt>
                                        </p:tgtEl>
                                        <p:attrNameLst>
                                          <p:attrName>ppt_y</p:attrName>
                                        </p:attrNameLst>
                                      </p:cBhvr>
                                      <p:tavLst>
                                        <p:tav tm="0">
                                          <p:val>
                                            <p:strVal val="1+#ppt_h/2"/>
                                          </p:val>
                                        </p:tav>
                                        <p:tav tm="100000">
                                          <p:val>
                                            <p:strVal val="#ppt_y"/>
                                          </p:val>
                                        </p:tav>
                                      </p:tavLst>
                                    </p:anim>
                                  </p:childTnLst>
                                </p:cTn>
                              </p:par>
                              <p:par>
                                <p:cTn id="96" presetID="2" presetClass="entr" presetSubtype="2" fill="hold" nodeType="withEffect">
                                  <p:stCondLst>
                                    <p:cond delay="0"/>
                                  </p:stCondLst>
                                  <p:childTnLst>
                                    <p:set>
                                      <p:cBhvr>
                                        <p:cTn id="97" dur="1" fill="hold">
                                          <p:stCondLst>
                                            <p:cond delay="0"/>
                                          </p:stCondLst>
                                        </p:cTn>
                                        <p:tgtEl>
                                          <p:spTgt spid="1073743772"/>
                                        </p:tgtEl>
                                        <p:attrNameLst>
                                          <p:attrName>style.visibility</p:attrName>
                                        </p:attrNameLst>
                                      </p:cBhvr>
                                      <p:to>
                                        <p:strVal val="visible"/>
                                      </p:to>
                                    </p:set>
                                    <p:anim calcmode="lin" valueType="num">
                                      <p:cBhvr additive="base">
                                        <p:cTn id="98" dur="500" fill="hold"/>
                                        <p:tgtEl>
                                          <p:spTgt spid="1073743772"/>
                                        </p:tgtEl>
                                        <p:attrNameLst>
                                          <p:attrName>ppt_x</p:attrName>
                                        </p:attrNameLst>
                                      </p:cBhvr>
                                      <p:tavLst>
                                        <p:tav tm="0">
                                          <p:val>
                                            <p:strVal val="1+#ppt_w/2"/>
                                          </p:val>
                                        </p:tav>
                                        <p:tav tm="100000">
                                          <p:val>
                                            <p:strVal val="#ppt_x"/>
                                          </p:val>
                                        </p:tav>
                                      </p:tavLst>
                                    </p:anim>
                                    <p:anim calcmode="lin" valueType="num">
                                      <p:cBhvr additive="base">
                                        <p:cTn id="99" dur="500" fill="hold"/>
                                        <p:tgtEl>
                                          <p:spTgt spid="1073743772"/>
                                        </p:tgtEl>
                                        <p:attrNameLst>
                                          <p:attrName>ppt_y</p:attrName>
                                        </p:attrNameLst>
                                      </p:cBhvr>
                                      <p:tavLst>
                                        <p:tav tm="0">
                                          <p:val>
                                            <p:strVal val="#ppt_y"/>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2" presetClass="entr" presetSubtype="4" fill="hold" nodeType="clickEffect">
                                  <p:stCondLst>
                                    <p:cond delay="0"/>
                                  </p:stCondLst>
                                  <p:childTnLst>
                                    <p:set>
                                      <p:cBhvr>
                                        <p:cTn id="103" dur="1" fill="hold">
                                          <p:stCondLst>
                                            <p:cond delay="0"/>
                                          </p:stCondLst>
                                        </p:cTn>
                                        <p:tgtEl>
                                          <p:spTgt spid="2">
                                            <p:txEl>
                                              <p:pRg st="13" end="13"/>
                                            </p:txEl>
                                          </p:spTgt>
                                        </p:tgtEl>
                                        <p:attrNameLst>
                                          <p:attrName>style.visibility</p:attrName>
                                        </p:attrNameLst>
                                      </p:cBhvr>
                                      <p:to>
                                        <p:strVal val="visible"/>
                                      </p:to>
                                    </p:set>
                                    <p:anim calcmode="lin" valueType="num">
                                      <p:cBhvr additive="base">
                                        <p:cTn id="104" dur="500" fill="hold"/>
                                        <p:tgtEl>
                                          <p:spTgt spid="2">
                                            <p:txEl>
                                              <p:pRg st="13" end="13"/>
                                            </p:txEl>
                                          </p:spTgt>
                                        </p:tgtEl>
                                        <p:attrNameLst>
                                          <p:attrName>ppt_x</p:attrName>
                                        </p:attrNameLst>
                                      </p:cBhvr>
                                      <p:tavLst>
                                        <p:tav tm="0">
                                          <p:val>
                                            <p:strVal val="#ppt_x"/>
                                          </p:val>
                                        </p:tav>
                                        <p:tav tm="100000">
                                          <p:val>
                                            <p:strVal val="#ppt_x"/>
                                          </p:val>
                                        </p:tav>
                                      </p:tavLst>
                                    </p:anim>
                                    <p:anim calcmode="lin" valueType="num">
                                      <p:cBhvr additive="base">
                                        <p:cTn id="105" dur="500" fill="hold"/>
                                        <p:tgtEl>
                                          <p:spTgt spid="2">
                                            <p:txEl>
                                              <p:pRg st="13" end="13"/>
                                            </p:txEl>
                                          </p:spTgt>
                                        </p:tgtEl>
                                        <p:attrNameLst>
                                          <p:attrName>ppt_y</p:attrName>
                                        </p:attrNameLst>
                                      </p:cBhvr>
                                      <p:tavLst>
                                        <p:tav tm="0">
                                          <p:val>
                                            <p:strVal val="1+#ppt_h/2"/>
                                          </p:val>
                                        </p:tav>
                                        <p:tav tm="100000">
                                          <p:val>
                                            <p:strVal val="#ppt_y"/>
                                          </p:val>
                                        </p:tav>
                                      </p:tavLst>
                                    </p:anim>
                                  </p:childTnLst>
                                </p:cTn>
                              </p:par>
                              <p:par>
                                <p:cTn id="106" presetID="2" presetClass="entr" presetSubtype="2" fill="hold" nodeType="withEffect">
                                  <p:stCondLst>
                                    <p:cond delay="0"/>
                                  </p:stCondLst>
                                  <p:childTnLst>
                                    <p:set>
                                      <p:cBhvr>
                                        <p:cTn id="107" dur="1" fill="hold">
                                          <p:stCondLst>
                                            <p:cond delay="0"/>
                                          </p:stCondLst>
                                        </p:cTn>
                                        <p:tgtEl>
                                          <p:spTgt spid="7"/>
                                        </p:tgtEl>
                                        <p:attrNameLst>
                                          <p:attrName>style.visibility</p:attrName>
                                        </p:attrNameLst>
                                      </p:cBhvr>
                                      <p:to>
                                        <p:strVal val="visible"/>
                                      </p:to>
                                    </p:set>
                                    <p:anim calcmode="lin" valueType="num">
                                      <p:cBhvr additive="base">
                                        <p:cTn id="108" dur="500" fill="hold"/>
                                        <p:tgtEl>
                                          <p:spTgt spid="7"/>
                                        </p:tgtEl>
                                        <p:attrNameLst>
                                          <p:attrName>ppt_x</p:attrName>
                                        </p:attrNameLst>
                                      </p:cBhvr>
                                      <p:tavLst>
                                        <p:tav tm="0">
                                          <p:val>
                                            <p:strVal val="1+#ppt_w/2"/>
                                          </p:val>
                                        </p:tav>
                                        <p:tav tm="100000">
                                          <p:val>
                                            <p:strVal val="#ppt_x"/>
                                          </p:val>
                                        </p:tav>
                                      </p:tavLst>
                                    </p:anim>
                                    <p:anim calcmode="lin" valueType="num">
                                      <p:cBhvr additive="base">
                                        <p:cTn id="109"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 presetClass="entr" presetSubtype="4" fill="hold" nodeType="clickEffect">
                                  <p:stCondLst>
                                    <p:cond delay="0"/>
                                  </p:stCondLst>
                                  <p:childTnLst>
                                    <p:set>
                                      <p:cBhvr>
                                        <p:cTn id="113" dur="1" fill="hold">
                                          <p:stCondLst>
                                            <p:cond delay="0"/>
                                          </p:stCondLst>
                                        </p:cTn>
                                        <p:tgtEl>
                                          <p:spTgt spid="2">
                                            <p:txEl>
                                              <p:pRg st="14" end="14"/>
                                            </p:txEl>
                                          </p:spTgt>
                                        </p:tgtEl>
                                        <p:attrNameLst>
                                          <p:attrName>style.visibility</p:attrName>
                                        </p:attrNameLst>
                                      </p:cBhvr>
                                      <p:to>
                                        <p:strVal val="visible"/>
                                      </p:to>
                                    </p:set>
                                    <p:anim calcmode="lin" valueType="num">
                                      <p:cBhvr additive="base">
                                        <p:cTn id="114" dur="500" fill="hold"/>
                                        <p:tgtEl>
                                          <p:spTgt spid="2">
                                            <p:txEl>
                                              <p:pRg st="14" end="14"/>
                                            </p:txEl>
                                          </p:spTgt>
                                        </p:tgtEl>
                                        <p:attrNameLst>
                                          <p:attrName>ppt_x</p:attrName>
                                        </p:attrNameLst>
                                      </p:cBhvr>
                                      <p:tavLst>
                                        <p:tav tm="0">
                                          <p:val>
                                            <p:strVal val="#ppt_x"/>
                                          </p:val>
                                        </p:tav>
                                        <p:tav tm="100000">
                                          <p:val>
                                            <p:strVal val="#ppt_x"/>
                                          </p:val>
                                        </p:tav>
                                      </p:tavLst>
                                    </p:anim>
                                    <p:anim calcmode="lin" valueType="num">
                                      <p:cBhvr additive="base">
                                        <p:cTn id="115" dur="500" fill="hold"/>
                                        <p:tgtEl>
                                          <p:spTgt spid="2">
                                            <p:txEl>
                                              <p:pRg st="14" end="14"/>
                                            </p:txEl>
                                          </p:spTgt>
                                        </p:tgtEl>
                                        <p:attrNameLst>
                                          <p:attrName>ppt_y</p:attrName>
                                        </p:attrNameLst>
                                      </p:cBhvr>
                                      <p:tavLst>
                                        <p:tav tm="0">
                                          <p:val>
                                            <p:strVal val="1+#ppt_h/2"/>
                                          </p:val>
                                        </p:tav>
                                        <p:tav tm="100000">
                                          <p:val>
                                            <p:strVal val="#ppt_y"/>
                                          </p:val>
                                        </p:tav>
                                      </p:tavLst>
                                    </p:anim>
                                  </p:childTnLst>
                                </p:cTn>
                              </p:par>
                              <p:par>
                                <p:cTn id="116" presetID="2" presetClass="entr" presetSubtype="2" fill="hold" nodeType="withEffect">
                                  <p:stCondLst>
                                    <p:cond delay="0"/>
                                  </p:stCondLst>
                                  <p:childTnLst>
                                    <p:set>
                                      <p:cBhvr>
                                        <p:cTn id="117" dur="1" fill="hold">
                                          <p:stCondLst>
                                            <p:cond delay="0"/>
                                          </p:stCondLst>
                                        </p:cTn>
                                        <p:tgtEl>
                                          <p:spTgt spid="8"/>
                                        </p:tgtEl>
                                        <p:attrNameLst>
                                          <p:attrName>style.visibility</p:attrName>
                                        </p:attrNameLst>
                                      </p:cBhvr>
                                      <p:to>
                                        <p:strVal val="visible"/>
                                      </p:to>
                                    </p:set>
                                    <p:anim calcmode="lin" valueType="num">
                                      <p:cBhvr additive="base">
                                        <p:cTn id="118" dur="500" fill="hold"/>
                                        <p:tgtEl>
                                          <p:spTgt spid="8"/>
                                        </p:tgtEl>
                                        <p:attrNameLst>
                                          <p:attrName>ppt_x</p:attrName>
                                        </p:attrNameLst>
                                      </p:cBhvr>
                                      <p:tavLst>
                                        <p:tav tm="0">
                                          <p:val>
                                            <p:strVal val="1+#ppt_w/2"/>
                                          </p:val>
                                        </p:tav>
                                        <p:tav tm="100000">
                                          <p:val>
                                            <p:strVal val="#ppt_x"/>
                                          </p:val>
                                        </p:tav>
                                      </p:tavLst>
                                    </p:anim>
                                    <p:anim calcmode="lin" valueType="num">
                                      <p:cBhvr additive="base">
                                        <p:cTn id="119"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2" presetClass="entr" presetSubtype="4" fill="hold" nodeType="clickEffect">
                                  <p:stCondLst>
                                    <p:cond delay="0"/>
                                  </p:stCondLst>
                                  <p:childTnLst>
                                    <p:set>
                                      <p:cBhvr>
                                        <p:cTn id="123" dur="1" fill="hold">
                                          <p:stCondLst>
                                            <p:cond delay="0"/>
                                          </p:stCondLst>
                                        </p:cTn>
                                        <p:tgtEl>
                                          <p:spTgt spid="2">
                                            <p:txEl>
                                              <p:pRg st="15" end="15"/>
                                            </p:txEl>
                                          </p:spTgt>
                                        </p:tgtEl>
                                        <p:attrNameLst>
                                          <p:attrName>style.visibility</p:attrName>
                                        </p:attrNameLst>
                                      </p:cBhvr>
                                      <p:to>
                                        <p:strVal val="visible"/>
                                      </p:to>
                                    </p:set>
                                    <p:anim calcmode="lin" valueType="num">
                                      <p:cBhvr additive="base">
                                        <p:cTn id="124" dur="500" fill="hold"/>
                                        <p:tgtEl>
                                          <p:spTgt spid="2">
                                            <p:txEl>
                                              <p:pRg st="15" end="15"/>
                                            </p:txEl>
                                          </p:spTgt>
                                        </p:tgtEl>
                                        <p:attrNameLst>
                                          <p:attrName>ppt_x</p:attrName>
                                        </p:attrNameLst>
                                      </p:cBhvr>
                                      <p:tavLst>
                                        <p:tav tm="0">
                                          <p:val>
                                            <p:strVal val="#ppt_x"/>
                                          </p:val>
                                        </p:tav>
                                        <p:tav tm="100000">
                                          <p:val>
                                            <p:strVal val="#ppt_x"/>
                                          </p:val>
                                        </p:tav>
                                      </p:tavLst>
                                    </p:anim>
                                    <p:anim calcmode="lin" valueType="num">
                                      <p:cBhvr additive="base">
                                        <p:cTn id="125" dur="500" fill="hold"/>
                                        <p:tgtEl>
                                          <p:spTgt spid="2">
                                            <p:txEl>
                                              <p:pRg st="15" end="15"/>
                                            </p:txEl>
                                          </p:spTgt>
                                        </p:tgtEl>
                                        <p:attrNameLst>
                                          <p:attrName>ppt_y</p:attrName>
                                        </p:attrNameLst>
                                      </p:cBhvr>
                                      <p:tavLst>
                                        <p:tav tm="0">
                                          <p:val>
                                            <p:strVal val="1+#ppt_h/2"/>
                                          </p:val>
                                        </p:tav>
                                        <p:tav tm="100000">
                                          <p:val>
                                            <p:strVal val="#ppt_y"/>
                                          </p:val>
                                        </p:tav>
                                      </p:tavLst>
                                    </p:anim>
                                  </p:childTnLst>
                                </p:cTn>
                              </p:par>
                              <p:par>
                                <p:cTn id="126" presetID="2" presetClass="entr" presetSubtype="2" fill="hold" nodeType="withEffect">
                                  <p:stCondLst>
                                    <p:cond delay="0"/>
                                  </p:stCondLst>
                                  <p:childTnLst>
                                    <p:set>
                                      <p:cBhvr>
                                        <p:cTn id="127" dur="1" fill="hold">
                                          <p:stCondLst>
                                            <p:cond delay="0"/>
                                          </p:stCondLst>
                                        </p:cTn>
                                        <p:tgtEl>
                                          <p:spTgt spid="9"/>
                                        </p:tgtEl>
                                        <p:attrNameLst>
                                          <p:attrName>style.visibility</p:attrName>
                                        </p:attrNameLst>
                                      </p:cBhvr>
                                      <p:to>
                                        <p:strVal val="visible"/>
                                      </p:to>
                                    </p:set>
                                    <p:anim calcmode="lin" valueType="num">
                                      <p:cBhvr additive="base">
                                        <p:cTn id="128" dur="500" fill="hold"/>
                                        <p:tgtEl>
                                          <p:spTgt spid="9"/>
                                        </p:tgtEl>
                                        <p:attrNameLst>
                                          <p:attrName>ppt_x</p:attrName>
                                        </p:attrNameLst>
                                      </p:cBhvr>
                                      <p:tavLst>
                                        <p:tav tm="0">
                                          <p:val>
                                            <p:strVal val="1+#ppt_w/2"/>
                                          </p:val>
                                        </p:tav>
                                        <p:tav tm="100000">
                                          <p:val>
                                            <p:strVal val="#ppt_x"/>
                                          </p:val>
                                        </p:tav>
                                      </p:tavLst>
                                    </p:anim>
                                    <p:anim calcmode="lin" valueType="num">
                                      <p:cBhvr additive="base">
                                        <p:cTn id="129"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30" fill="hold">
                      <p:stCondLst>
                        <p:cond delay="indefinite"/>
                      </p:stCondLst>
                      <p:childTnLst>
                        <p:par>
                          <p:cTn id="131" fill="hold">
                            <p:stCondLst>
                              <p:cond delay="0"/>
                            </p:stCondLst>
                            <p:childTnLst>
                              <p:par>
                                <p:cTn id="132" presetID="3" presetClass="entr" presetSubtype="10" fill="hold" nodeType="clickEffect">
                                  <p:stCondLst>
                                    <p:cond delay="0"/>
                                  </p:stCondLst>
                                  <p:childTnLst>
                                    <p:set>
                                      <p:cBhvr>
                                        <p:cTn id="133" dur="1" fill="hold">
                                          <p:stCondLst>
                                            <p:cond delay="0"/>
                                          </p:stCondLst>
                                        </p:cTn>
                                        <p:tgtEl>
                                          <p:spTgt spid="2">
                                            <p:txEl>
                                              <p:pRg st="16" end="16"/>
                                            </p:txEl>
                                          </p:spTgt>
                                        </p:tgtEl>
                                        <p:attrNameLst>
                                          <p:attrName>style.visibility</p:attrName>
                                        </p:attrNameLst>
                                      </p:cBhvr>
                                      <p:to>
                                        <p:strVal val="visible"/>
                                      </p:to>
                                    </p:set>
                                    <p:animEffect transition="in" filter="blinds(horizontal)">
                                      <p:cBhvr>
                                        <p:cTn id="134" dur="1000"/>
                                        <p:tgtEl>
                                          <p:spTgt spid="2">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sz="2000"/>
              <a:t>           </a:t>
            </a:r>
            <a:r>
              <a:rPr lang="en-US" altLang="zh-CN"/>
              <a:t> 2</a:t>
            </a:r>
            <a:r>
              <a:rPr lang="zh-CN" altLang="en-US"/>
              <a:t>、卡诺图法</a:t>
            </a:r>
            <a:endParaRPr lang="zh-CN" altLang="en-US"/>
          </a:p>
          <a:p>
            <a:pPr marL="0" indent="0">
              <a:buNone/>
            </a:pPr>
            <a:r>
              <a:rPr lang="zh-CN" altLang="en-US"/>
              <a:t>             先将逻辑函数每一项在卡诺图中画出对应的圈，若圈相离或者相交则不会出现冒险；若有圈相切则会出现冒险。</a:t>
            </a:r>
            <a:endParaRPr lang="zh-CN" altLang="en-US"/>
          </a:p>
          <a:p>
            <a:pPr marL="0" indent="0">
              <a:buNone/>
            </a:pPr>
            <a:r>
              <a:rPr lang="zh-CN" altLang="en-US"/>
              <a:t>        例、判断</a:t>
            </a:r>
            <a:endParaRPr lang="zh-CN" altLang="en-US"/>
          </a:p>
          <a:p>
            <a:pPr marL="0" indent="0">
              <a:buNone/>
            </a:pPr>
            <a:r>
              <a:rPr lang="zh-CN" altLang="en-US"/>
              <a:t>        分析：</a:t>
            </a:r>
            <a:endParaRPr lang="zh-CN" altLang="en-US"/>
          </a:p>
          <a:p>
            <a:pPr marL="0" indent="0">
              <a:buNone/>
            </a:pPr>
            <a:r>
              <a:rPr lang="zh-CN" altLang="en-US"/>
              <a:t>                 画卡诺图，将函数每一项都在卡诺图中画出对应的圈</a:t>
            </a:r>
            <a:endParaRPr lang="zh-CN" altLang="en-US"/>
          </a:p>
          <a:p>
            <a:pPr marL="0" indent="0">
              <a:buNone/>
            </a:pPr>
            <a:r>
              <a:rPr lang="zh-CN" altLang="en-US"/>
              <a:t>        如图所示，两个虚线圈相切，出现冒险，</a:t>
            </a:r>
            <a:endParaRPr lang="zh-CN" altLang="en-US"/>
          </a:p>
          <a:p>
            <a:pPr marL="0" indent="0">
              <a:buNone/>
            </a:pPr>
            <a:r>
              <a:rPr lang="zh-CN" altLang="en-US"/>
              <a:t>        且冒险条件为B=1、C=1</a:t>
            </a:r>
            <a:endParaRPr lang="zh-CN" altLang="en-US"/>
          </a:p>
          <a:p>
            <a:pPr marL="0" indent="0">
              <a:buNone/>
            </a:pPr>
            <a:r>
              <a:rPr lang="zh-CN" altLang="en-US">
                <a:solidFill>
                  <a:srgbClr val="FF0000"/>
                </a:solidFill>
              </a:rPr>
              <a:t>注意：冒险产生的条件和切线的联系</a:t>
            </a:r>
            <a:endParaRPr lang="zh-CN" altLang="en-US">
              <a:solidFill>
                <a:srgbClr val="FF0000"/>
              </a:solidFill>
            </a:endParaRPr>
          </a:p>
        </p:txBody>
      </p:sp>
      <p:graphicFrame>
        <p:nvGraphicFramePr>
          <p:cNvPr id="1073743773" name="对象 1073743772"/>
          <p:cNvGraphicFramePr>
            <a:graphicFrameLocks noChangeAspect="1"/>
          </p:cNvGraphicFramePr>
          <p:nvPr/>
        </p:nvGraphicFramePr>
        <p:xfrm>
          <a:off x="2831465" y="1560830"/>
          <a:ext cx="4103370" cy="444500"/>
        </p:xfrm>
        <a:graphic>
          <a:graphicData uri="http://schemas.openxmlformats.org/presentationml/2006/ole">
            <mc:AlternateContent xmlns:mc="http://schemas.openxmlformats.org/markup-compatibility/2006">
              <mc:Choice xmlns:v="urn:schemas-microsoft-com:vml" Requires="v">
                <p:oleObj spid="_x0000_s3076" name="" r:id="rId1" imgW="2133600" imgH="228600" progId="">
                  <p:embed/>
                </p:oleObj>
              </mc:Choice>
              <mc:Fallback>
                <p:oleObj name="" r:id="rId1" imgW="2133600" imgH="228600" progId="">
                  <p:embed/>
                  <p:pic>
                    <p:nvPicPr>
                      <p:cNvPr id="0" name="图片 3075"/>
                      <p:cNvPicPr/>
                      <p:nvPr/>
                    </p:nvPicPr>
                    <p:blipFill>
                      <a:blip r:embed="rId2"/>
                      <a:stretch>
                        <a:fillRect/>
                      </a:stretch>
                    </p:blipFill>
                    <p:spPr>
                      <a:xfrm>
                        <a:off x="2831465" y="1560830"/>
                        <a:ext cx="4103370" cy="444500"/>
                      </a:xfrm>
                      <a:prstGeom prst="rect">
                        <a:avLst/>
                      </a:prstGeom>
                      <a:noFill/>
                      <a:ln w="38100">
                        <a:noFill/>
                        <a:miter/>
                      </a:ln>
                    </p:spPr>
                  </p:pic>
                </p:oleObj>
              </mc:Fallback>
            </mc:AlternateContent>
          </a:graphicData>
        </a:graphic>
      </p:graphicFrame>
      <p:pic>
        <p:nvPicPr>
          <p:cNvPr id="1073743277" name="图片 1073743276" descr="C:\Users\Administrator.PC-20121218WXTY\AppData\Roaming\Tencent\Users\467413181\QQ\WinTemp\RichOle\`Y5T5A0WNA8E6%D%9GALPGA.png"/>
          <p:cNvPicPr>
            <a:picLocks noChangeAspect="1"/>
          </p:cNvPicPr>
          <p:nvPr/>
        </p:nvPicPr>
        <p:blipFill>
          <a:blip r:embed="rId3" r:link="rId4"/>
          <a:stretch>
            <a:fillRect/>
          </a:stretch>
        </p:blipFill>
        <p:spPr>
          <a:xfrm>
            <a:off x="7562850" y="3053715"/>
            <a:ext cx="3683635" cy="1908810"/>
          </a:xfrm>
          <a:prstGeom prst="rect">
            <a:avLst/>
          </a:prstGeom>
          <a:noFill/>
          <a:ln w="9525">
            <a:noFill/>
          </a:ln>
        </p:spPr>
      </p:pic>
      <p:cxnSp>
        <p:nvCxnSpPr>
          <p:cNvPr id="3" name="直接连接符 2"/>
          <p:cNvCxnSpPr/>
          <p:nvPr/>
        </p:nvCxnSpPr>
        <p:spPr>
          <a:xfrm>
            <a:off x="9875520" y="4274820"/>
            <a:ext cx="640080" cy="15240"/>
          </a:xfrm>
          <a:prstGeom prst="line">
            <a:avLst/>
          </a:prstGeom>
          <a:effectLst>
            <a:glow rad="101600">
              <a:srgbClr val="FF0000">
                <a:alpha val="40000"/>
              </a:srgbClr>
            </a:glow>
          </a:effectLst>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9890760" y="3787140"/>
            <a:ext cx="563880" cy="990600"/>
            <a:chOff x="9600" y="6948"/>
            <a:chExt cx="888" cy="1560"/>
          </a:xfrm>
        </p:grpSpPr>
        <p:cxnSp>
          <p:nvCxnSpPr>
            <p:cNvPr id="6" name="直接连接符 5"/>
            <p:cNvCxnSpPr/>
            <p:nvPr/>
          </p:nvCxnSpPr>
          <p:spPr>
            <a:xfrm>
              <a:off x="9600" y="6948"/>
              <a:ext cx="0" cy="156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624" y="6948"/>
              <a:ext cx="86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0488" y="6948"/>
              <a:ext cx="0" cy="156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624" y="8508"/>
              <a:ext cx="86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par>
                                <p:cTn id="21" presetID="3" presetClass="entr" presetSubtype="10" fill="hold" nodeType="withEffect">
                                  <p:stCondLst>
                                    <p:cond delay="0"/>
                                  </p:stCondLst>
                                  <p:childTnLst>
                                    <p:set>
                                      <p:cBhvr>
                                        <p:cTn id="22" dur="1" fill="hold">
                                          <p:stCondLst>
                                            <p:cond delay="0"/>
                                          </p:stCondLst>
                                        </p:cTn>
                                        <p:tgtEl>
                                          <p:spTgt spid="1073743773"/>
                                        </p:tgtEl>
                                        <p:attrNameLst>
                                          <p:attrName>style.visibility</p:attrName>
                                        </p:attrNameLst>
                                      </p:cBhvr>
                                      <p:to>
                                        <p:strVal val="visible"/>
                                      </p:to>
                                    </p:set>
                                    <p:animEffect transition="in" filter="blinds(horizontal)">
                                      <p:cBhvr>
                                        <p:cTn id="23" dur="1000"/>
                                        <p:tgtEl>
                                          <p:spTgt spid="1073743773"/>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 calcmode="lin" valueType="num">
                                      <p:cBhvr additive="base">
                                        <p:cTn id="28"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2">
                                            <p:txEl>
                                              <p:pRg st="4" end="4"/>
                                            </p:txEl>
                                          </p:spTgt>
                                        </p:tgtEl>
                                        <p:attrNameLst>
                                          <p:attrName>style.visibility</p:attrName>
                                        </p:attrNameLst>
                                      </p:cBhvr>
                                      <p:to>
                                        <p:strVal val="visible"/>
                                      </p:to>
                                    </p:set>
                                    <p:anim calcmode="lin" valueType="num">
                                      <p:cBhvr additive="base">
                                        <p:cTn id="34"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nodeType="clickEffect">
                                  <p:stCondLst>
                                    <p:cond delay="0"/>
                                  </p:stCondLst>
                                  <p:childTnLst>
                                    <p:set>
                                      <p:cBhvr>
                                        <p:cTn id="39" dur="1" fill="hold">
                                          <p:stCondLst>
                                            <p:cond delay="0"/>
                                          </p:stCondLst>
                                        </p:cTn>
                                        <p:tgtEl>
                                          <p:spTgt spid="1073743277"/>
                                        </p:tgtEl>
                                        <p:attrNameLst>
                                          <p:attrName>style.visibility</p:attrName>
                                        </p:attrNameLst>
                                      </p:cBhvr>
                                      <p:to>
                                        <p:strVal val="visible"/>
                                      </p:to>
                                    </p:set>
                                    <p:animEffect transition="in" filter="checkerboard(across)">
                                      <p:cBhvr>
                                        <p:cTn id="40" dur="500"/>
                                        <p:tgtEl>
                                          <p:spTgt spid="1073743277"/>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2">
                                            <p:txEl>
                                              <p:pRg st="5" end="5"/>
                                            </p:txEl>
                                          </p:spTgt>
                                        </p:tgtEl>
                                        <p:attrNameLst>
                                          <p:attrName>style.visibility</p:attrName>
                                        </p:attrNameLst>
                                      </p:cBhvr>
                                      <p:to>
                                        <p:strVal val="visible"/>
                                      </p:to>
                                    </p:set>
                                    <p:anim calcmode="lin" valueType="num">
                                      <p:cBhvr additive="base">
                                        <p:cTn id="4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2">
                                            <p:txEl>
                                              <p:pRg st="6" end="6"/>
                                            </p:txEl>
                                          </p:spTgt>
                                        </p:tgtEl>
                                        <p:attrNameLst>
                                          <p:attrName>style.visibility</p:attrName>
                                        </p:attrNameLst>
                                      </p:cBhvr>
                                      <p:to>
                                        <p:strVal val="visible"/>
                                      </p:to>
                                    </p:set>
                                    <p:anim calcmode="lin" valueType="num">
                                      <p:cBhvr additive="base">
                                        <p:cTn id="51"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2">
                                            <p:txEl>
                                              <p:pRg st="7" end="7"/>
                                            </p:txEl>
                                          </p:spTgt>
                                        </p:tgtEl>
                                        <p:attrNameLst>
                                          <p:attrName>style.visibility</p:attrName>
                                        </p:attrNameLst>
                                      </p:cBhvr>
                                      <p:to>
                                        <p:strVal val="visible"/>
                                      </p:to>
                                    </p:set>
                                    <p:anim calcmode="lin" valueType="num">
                                      <p:cBhvr additive="base">
                                        <p:cTn id="57"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3"/>
                                        </p:tgtEl>
                                        <p:attrNameLst>
                                          <p:attrName>style.visibility</p:attrName>
                                        </p:attrNameLst>
                                      </p:cBhvr>
                                      <p:to>
                                        <p:strVal val="visible"/>
                                      </p:to>
                                    </p:set>
                                    <p:anim calcmode="lin" valueType="num">
                                      <p:cBhvr additive="base">
                                        <p:cTn id="63" dur="500" fill="hold"/>
                                        <p:tgtEl>
                                          <p:spTgt spid="3"/>
                                        </p:tgtEl>
                                        <p:attrNameLst>
                                          <p:attrName>ppt_x</p:attrName>
                                        </p:attrNameLst>
                                      </p:cBhvr>
                                      <p:tavLst>
                                        <p:tav tm="0">
                                          <p:val>
                                            <p:strVal val="#ppt_x"/>
                                          </p:val>
                                        </p:tav>
                                        <p:tav tm="100000">
                                          <p:val>
                                            <p:strVal val="#ppt_x"/>
                                          </p:val>
                                        </p:tav>
                                      </p:tavLst>
                                    </p:anim>
                                    <p:anim calcmode="lin" valueType="num">
                                      <p:cBhvr additive="base">
                                        <p:cTn id="6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0" presetClass="emph" presetSubtype="0" fill="hold" nodeType="clickEffect">
                                  <p:stCondLst>
                                    <p:cond delay="0"/>
                                  </p:stCondLst>
                                  <p:childTnLst>
                                    <p:anim calcmode="discrete" valueType="str">
                                      <p:cBhvr override="childStyle">
                                        <p:cTn id="68" dur="2000" fill="hold"/>
                                        <p:tgtEl>
                                          <p:spTgt spid="3"/>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10"/>
                                        </p:tgtEl>
                                        <p:attrNameLst>
                                          <p:attrName>style.visibility</p:attrName>
                                        </p:attrNameLst>
                                      </p:cBhvr>
                                      <p:to>
                                        <p:strVal val="visible"/>
                                      </p:to>
                                    </p:set>
                                    <p:anim calcmode="lin" valueType="num">
                                      <p:cBhvr additive="base">
                                        <p:cTn id="73" dur="500" fill="hold"/>
                                        <p:tgtEl>
                                          <p:spTgt spid="10"/>
                                        </p:tgtEl>
                                        <p:attrNameLst>
                                          <p:attrName>ppt_x</p:attrName>
                                        </p:attrNameLst>
                                      </p:cBhvr>
                                      <p:tavLst>
                                        <p:tav tm="0">
                                          <p:val>
                                            <p:strVal val="#ppt_x"/>
                                          </p:val>
                                        </p:tav>
                                        <p:tav tm="100000">
                                          <p:val>
                                            <p:strVal val="#ppt_x"/>
                                          </p:val>
                                        </p:tav>
                                      </p:tavLst>
                                    </p:anim>
                                    <p:anim calcmode="lin" valueType="num">
                                      <p:cBhvr additive="base">
                                        <p:cTn id="7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6" presetClass="emph" presetSubtype="0" fill="hold" nodeType="clickEffect">
                                  <p:stCondLst>
                                    <p:cond delay="0"/>
                                  </p:stCondLst>
                                  <p:childTnLst>
                                    <p:animScale>
                                      <p:cBhvr>
                                        <p:cTn id="78" dur="2000" fill="hold"/>
                                        <p:tgtEl>
                                          <p:spTgt spid="2">
                                            <p:txEl>
                                              <p:pRg st="6" end="6"/>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内容占位符 3"/>
          <p:cNvSpPr>
            <a:spLocks noGrp="1"/>
          </p:cNvSpPr>
          <p:nvPr>
            <p:ph/>
          </p:nvPr>
        </p:nvSpPr>
        <p:spPr/>
        <p:txBody>
          <a:bodyPr>
            <a:normAutofit fontScale="70000"/>
          </a:bodyPr>
          <a:p>
            <a:pPr marL="457200" lvl="1" indent="0">
              <a:buNone/>
            </a:pPr>
            <a:r>
              <a:rPr lang="zh-CN" altLang="en-US" sz="3600" b="1"/>
              <a:t>第三章  组合逻辑电路</a:t>
            </a:r>
            <a:endParaRPr lang="zh-CN" altLang="en-US" sz="3600" b="1"/>
          </a:p>
          <a:p>
            <a:pPr marL="0" indent="0">
              <a:buNone/>
            </a:pPr>
            <a:r>
              <a:rPr lang="zh-CN" altLang="en-US"/>
              <a:t>       </a:t>
            </a:r>
            <a:r>
              <a:rPr lang="zh-CN" altLang="en-US" sz="2800"/>
              <a:t>数字系统中常用的各种数字部件，就其结构和工作原理而言可以分为两大类</a:t>
            </a:r>
            <a:endParaRPr lang="zh-CN" altLang="en-US" sz="2800"/>
          </a:p>
          <a:p>
            <a:pPr marL="0" indent="0">
              <a:buNone/>
            </a:pPr>
            <a:r>
              <a:rPr lang="zh-CN" altLang="en-US" sz="2800"/>
              <a:t>                   组合逻辑电路</a:t>
            </a:r>
            <a:endParaRPr lang="zh-CN" altLang="en-US" sz="2800"/>
          </a:p>
          <a:p>
            <a:pPr marL="0" indent="0">
              <a:buNone/>
            </a:pPr>
            <a:r>
              <a:rPr lang="zh-CN" altLang="en-US" sz="2800"/>
              <a:t>                   时序逻辑电路</a:t>
            </a:r>
            <a:endParaRPr lang="zh-CN" altLang="en-US" sz="2800"/>
          </a:p>
          <a:p>
            <a:pPr marL="0" indent="0">
              <a:buNone/>
            </a:pPr>
            <a:r>
              <a:rPr lang="zh-CN" altLang="en-US" sz="2800"/>
              <a:t>          组合逻辑电路：在任何时刻，输出状态只决定于同一时刻各输入状态的组合，而与先前状态无关</a:t>
            </a:r>
            <a:r>
              <a:rPr lang="zh-CN" altLang="en-US" sz="4000"/>
              <a:t>。</a:t>
            </a:r>
            <a:endParaRPr lang="zh-CN" altLang="en-US" sz="4000"/>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r>
              <a:rPr lang="zh-CN" altLang="en-US"/>
              <a:t> </a:t>
            </a:r>
            <a:endParaRPr lang="zh-CN" altLang="en-US"/>
          </a:p>
          <a:p>
            <a:pPr marL="0" indent="0">
              <a:buNone/>
            </a:pPr>
            <a:r>
              <a:rPr lang="zh-CN" altLang="en-US"/>
              <a:t>        </a:t>
            </a:r>
            <a:endParaRPr lang="zh-CN" altLang="en-US"/>
          </a:p>
          <a:p>
            <a:pPr marL="0" indent="0">
              <a:buNone/>
            </a:pPr>
            <a:r>
              <a:rPr lang="zh-CN" altLang="en-US"/>
              <a:t>           </a:t>
            </a:r>
            <a:r>
              <a:rPr lang="zh-CN" altLang="en-US" sz="2800">
                <a:solidFill>
                  <a:srgbClr val="FF0000"/>
                </a:solidFill>
              </a:rPr>
              <a:t>特点：</a:t>
            </a:r>
            <a:r>
              <a:rPr lang="zh-CN" altLang="en-US" sz="2800"/>
              <a:t>1.输入、输出之间没有反馈延迟通道。</a:t>
            </a:r>
            <a:endParaRPr lang="zh-CN" altLang="en-US" sz="2800"/>
          </a:p>
          <a:p>
            <a:pPr marL="0" indent="0">
              <a:buNone/>
            </a:pPr>
            <a:r>
              <a:rPr lang="zh-CN" altLang="en-US" sz="2800"/>
              <a:t>                     2.电路中不含记忆单元。</a:t>
            </a:r>
            <a:endParaRPr lang="zh-CN" altLang="en-US" sz="2800"/>
          </a:p>
        </p:txBody>
      </p:sp>
      <p:pic>
        <p:nvPicPr>
          <p:cNvPr id="1073743137" name="图片 1073743136" descr="C:\Users\Administrator.PC-20121218WXTY\AppData\Roaming\Tencent\Users\467413181\QQ\WinTemp\RichOle\]W%OMNL)X9WG@[)OSU]O256.png"/>
          <p:cNvPicPr>
            <a:picLocks noChangeAspect="1"/>
          </p:cNvPicPr>
          <p:nvPr/>
        </p:nvPicPr>
        <p:blipFill>
          <a:blip r:embed="rId1" r:link="rId2">
            <a:lum bright="12000" contrast="-6000"/>
          </a:blip>
          <a:stretch>
            <a:fillRect/>
          </a:stretch>
        </p:blipFill>
        <p:spPr>
          <a:xfrm>
            <a:off x="7884795" y="2634615"/>
            <a:ext cx="3850005" cy="1387475"/>
          </a:xfrm>
          <a:prstGeom prst="rect">
            <a:avLst/>
          </a:prstGeom>
          <a:noFill/>
          <a:ln w="9525">
            <a:noFill/>
          </a:ln>
        </p:spPr>
      </p:pic>
      <p:graphicFrame>
        <p:nvGraphicFramePr>
          <p:cNvPr id="2" name="对象 -2147482604"/>
          <p:cNvGraphicFramePr>
            <a:graphicFrameLocks noChangeAspect="1"/>
          </p:cNvGraphicFramePr>
          <p:nvPr/>
        </p:nvGraphicFramePr>
        <p:xfrm>
          <a:off x="2369820" y="2766695"/>
          <a:ext cx="3317240" cy="2251075"/>
        </p:xfrm>
        <a:graphic>
          <a:graphicData uri="http://schemas.openxmlformats.org/presentationml/2006/ole">
            <mc:AlternateContent xmlns:mc="http://schemas.openxmlformats.org/markup-compatibility/2006">
              <mc:Choice xmlns:v="urn:schemas-microsoft-com:vml" Requires="v">
                <p:oleObj spid="_x0000_s3076" name="" r:id="rId3" imgW="1422400" imgH="965200" progId="Equation.DSMT4">
                  <p:embed/>
                </p:oleObj>
              </mc:Choice>
              <mc:Fallback>
                <p:oleObj name="" r:id="rId3" imgW="1422400" imgH="965200" progId="Equation.DSMT4">
                  <p:embed/>
                  <p:pic>
                    <p:nvPicPr>
                      <p:cNvPr id="0" name="图片 3075"/>
                      <p:cNvPicPr/>
                      <p:nvPr/>
                    </p:nvPicPr>
                    <p:blipFill>
                      <a:blip r:embed="rId4"/>
                      <a:stretch>
                        <a:fillRect/>
                      </a:stretch>
                    </p:blipFill>
                    <p:spPr>
                      <a:xfrm>
                        <a:off x="2369820" y="2766695"/>
                        <a:ext cx="3317240" cy="2251075"/>
                      </a:xfrm>
                      <a:prstGeom prst="rect">
                        <a:avLst/>
                      </a:prstGeom>
                      <a:noFill/>
                      <a:ln w="38100">
                        <a:noFill/>
                        <a:miter/>
                      </a:ln>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 calcmode="lin" valueType="num">
                                      <p:cBhvr additive="base">
                                        <p:cTn id="17" dur="500" fill="hold"/>
                                        <p:tgtEl>
                                          <p:spTgt spid="4">
                                            <p:txEl>
                                              <p:pRg st="3" end="3"/>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 calcmode="lin" valueType="num">
                                      <p:cBhvr additive="base">
                                        <p:cTn id="23" dur="500" fill="hold"/>
                                        <p:tgtEl>
                                          <p:spTgt spid="4">
                                            <p:txEl>
                                              <p:pRg st="4" end="4"/>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4">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073743137"/>
                                        </p:tgtEl>
                                        <p:attrNameLst>
                                          <p:attrName>style.visibility</p:attrName>
                                        </p:attrNameLst>
                                      </p:cBhvr>
                                      <p:to>
                                        <p:strVal val="visible"/>
                                      </p:to>
                                    </p:set>
                                    <p:anim calcmode="lin" valueType="num">
                                      <p:cBhvr additive="base">
                                        <p:cTn id="29" dur="500" fill="hold"/>
                                        <p:tgtEl>
                                          <p:spTgt spid="1073743137"/>
                                        </p:tgtEl>
                                        <p:attrNameLst>
                                          <p:attrName>ppt_x</p:attrName>
                                        </p:attrNameLst>
                                      </p:cBhvr>
                                      <p:tavLst>
                                        <p:tav tm="0">
                                          <p:val>
                                            <p:strVal val="#ppt_x"/>
                                          </p:val>
                                        </p:tav>
                                        <p:tav tm="100000">
                                          <p:val>
                                            <p:strVal val="#ppt_x"/>
                                          </p:val>
                                        </p:tav>
                                      </p:tavLst>
                                    </p:anim>
                                    <p:anim calcmode="lin" valueType="num">
                                      <p:cBhvr additive="base">
                                        <p:cTn id="30" dur="500" fill="hold"/>
                                        <p:tgtEl>
                                          <p:spTgt spid="107374313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1+#ppt_w/2"/>
                                          </p:val>
                                        </p:tav>
                                        <p:tav tm="100000">
                                          <p:val>
                                            <p:strVal val="#ppt_x"/>
                                          </p:val>
                                        </p:tav>
                                      </p:tavLst>
                                    </p:anim>
                                    <p:anim calcmode="lin" valueType="num">
                                      <p:cBhvr additive="base">
                                        <p:cTn id="36"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4">
                                            <p:txEl>
                                              <p:pRg st="13" end="13"/>
                                            </p:txEl>
                                          </p:spTgt>
                                        </p:tgtEl>
                                        <p:attrNameLst>
                                          <p:attrName>style.visibility</p:attrName>
                                        </p:attrNameLst>
                                      </p:cBhvr>
                                      <p:to>
                                        <p:strVal val="visible"/>
                                      </p:to>
                                    </p:set>
                                    <p:anim calcmode="lin" valueType="num">
                                      <p:cBhvr additive="base">
                                        <p:cTn id="41" dur="500" fill="hold"/>
                                        <p:tgtEl>
                                          <p:spTgt spid="4">
                                            <p:txEl>
                                              <p:pRg st="13" end="13"/>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4">
                                            <p:txEl>
                                              <p:pRg st="14" end="14"/>
                                            </p:txEl>
                                          </p:spTgt>
                                        </p:tgtEl>
                                        <p:attrNameLst>
                                          <p:attrName>style.visibility</p:attrName>
                                        </p:attrNameLst>
                                      </p:cBhvr>
                                      <p:to>
                                        <p:strVal val="visible"/>
                                      </p:to>
                                    </p:set>
                                    <p:anim calcmode="lin" valueType="num">
                                      <p:cBhvr additive="base">
                                        <p:cTn id="47" dur="500" fill="hold"/>
                                        <p:tgtEl>
                                          <p:spTgt spid="4">
                                            <p:txEl>
                                              <p:pRg st="14" end="14"/>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4">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3.3.3</a:t>
            </a:r>
            <a:r>
              <a:rPr lang="zh-CN" altLang="en-US"/>
              <a:t>消除竞争冒险现象的方法</a:t>
            </a:r>
            <a:endParaRPr lang="zh-CN" altLang="en-US"/>
          </a:p>
          <a:p>
            <a:pPr marL="0" indent="0">
              <a:buNone/>
            </a:pPr>
            <a:r>
              <a:rPr lang="zh-CN" altLang="en-US"/>
              <a:t>          1.增加冗余项</a:t>
            </a:r>
            <a:endParaRPr lang="zh-CN" altLang="en-US"/>
          </a:p>
          <a:p>
            <a:pPr marL="0" indent="0">
              <a:buNone/>
            </a:pPr>
            <a:r>
              <a:rPr lang="zh-CN" altLang="en-US"/>
              <a:t>          在保证函数逻辑关系不变的前提条件下，增加一项使得函数在产生冒险的条件下，输出保持状态不变。</a:t>
            </a:r>
            <a:endParaRPr lang="zh-CN" altLang="en-US"/>
          </a:p>
          <a:p>
            <a:pPr marL="0" indent="0">
              <a:buNone/>
            </a:pPr>
            <a:r>
              <a:rPr lang="zh-CN" altLang="en-US"/>
              <a:t>          例、消除函数                中的竞争冒险。</a:t>
            </a:r>
            <a:endParaRPr lang="zh-CN" altLang="en-US"/>
          </a:p>
          <a:p>
            <a:pPr marL="0" indent="0">
              <a:buNone/>
            </a:pPr>
            <a:r>
              <a:rPr lang="en-US" altLang="zh-CN"/>
              <a:t>         </a:t>
            </a:r>
            <a:r>
              <a:rPr lang="zh-CN" altLang="en-US"/>
              <a:t>分析：代数法分析得到</a:t>
            </a:r>
            <a:endParaRPr lang="zh-CN" altLang="en-US"/>
          </a:p>
          <a:p>
            <a:pPr marL="0" indent="0">
              <a:buNone/>
            </a:pPr>
            <a:r>
              <a:rPr lang="zh-CN" altLang="en-US"/>
              <a:t>                当A=1、B=1时，             出现冒险</a:t>
            </a:r>
            <a:endParaRPr lang="zh-CN" altLang="en-US"/>
          </a:p>
          <a:p>
            <a:pPr marL="0" indent="0">
              <a:buNone/>
            </a:pPr>
            <a:r>
              <a:rPr lang="zh-CN" altLang="en-US"/>
              <a:t>                原函数增加</a:t>
            </a:r>
            <a:r>
              <a:rPr lang="en-US" altLang="zh-CN"/>
              <a:t>“AB”</a:t>
            </a:r>
            <a:r>
              <a:rPr lang="zh-CN" altLang="en-US"/>
              <a:t>项变为                            函数逻辑关系不发生变化，</a:t>
            </a:r>
            <a:endParaRPr lang="zh-CN" altLang="en-US"/>
          </a:p>
          <a:p>
            <a:pPr marL="0" indent="0">
              <a:buNone/>
            </a:pPr>
            <a:r>
              <a:rPr lang="zh-CN" altLang="en-US"/>
              <a:t>         且当</a:t>
            </a:r>
            <a:r>
              <a:rPr lang="zh-CN" altLang="en-US">
                <a:sym typeface="+mn-ea"/>
              </a:rPr>
              <a:t>A=1、B=1时，</a:t>
            </a:r>
            <a:r>
              <a:rPr lang="en-US" altLang="zh-CN">
                <a:sym typeface="+mn-ea"/>
              </a:rPr>
              <a:t>AB=1</a:t>
            </a:r>
            <a:r>
              <a:rPr lang="zh-CN" altLang="en-US">
                <a:sym typeface="+mn-ea"/>
              </a:rPr>
              <a:t>使得函数的状态保持</a:t>
            </a:r>
            <a:r>
              <a:rPr lang="en-US" altLang="zh-CN">
                <a:sym typeface="+mn-ea"/>
              </a:rPr>
              <a:t>“1”</a:t>
            </a:r>
            <a:r>
              <a:rPr lang="zh-CN" altLang="en-US">
                <a:sym typeface="+mn-ea"/>
              </a:rPr>
              <a:t>不变，不会出现尖峰脉        冲 ，从而消除竞争冒险。</a:t>
            </a:r>
            <a:endParaRPr lang="en-US" altLang="zh-CN">
              <a:sym typeface="+mn-ea"/>
            </a:endParaRPr>
          </a:p>
        </p:txBody>
      </p:sp>
      <p:graphicFrame>
        <p:nvGraphicFramePr>
          <p:cNvPr id="1073743774" name="对象 1073743773"/>
          <p:cNvGraphicFramePr>
            <a:graphicFrameLocks noChangeAspect="1"/>
          </p:cNvGraphicFramePr>
          <p:nvPr/>
        </p:nvGraphicFramePr>
        <p:xfrm>
          <a:off x="3639820" y="2085340"/>
          <a:ext cx="1301115" cy="344170"/>
        </p:xfrm>
        <a:graphic>
          <a:graphicData uri="http://schemas.openxmlformats.org/presentationml/2006/ole">
            <mc:AlternateContent xmlns:mc="http://schemas.openxmlformats.org/markup-compatibility/2006">
              <mc:Choice xmlns:v="urn:schemas-microsoft-com:vml" Requires="v">
                <p:oleObj spid="_x0000_s3076" name="" r:id="rId1" imgW="824230" imgH="215900" progId="">
                  <p:embed/>
                </p:oleObj>
              </mc:Choice>
              <mc:Fallback>
                <p:oleObj name="" r:id="rId1" imgW="824230" imgH="215900" progId="">
                  <p:embed/>
                  <p:pic>
                    <p:nvPicPr>
                      <p:cNvPr id="0" name="图片 3075"/>
                      <p:cNvPicPr/>
                      <p:nvPr/>
                    </p:nvPicPr>
                    <p:blipFill>
                      <a:blip r:embed="rId2"/>
                      <a:stretch>
                        <a:fillRect/>
                      </a:stretch>
                    </p:blipFill>
                    <p:spPr>
                      <a:xfrm>
                        <a:off x="3639820" y="2085340"/>
                        <a:ext cx="1301115" cy="344170"/>
                      </a:xfrm>
                      <a:prstGeom prst="rect">
                        <a:avLst/>
                      </a:prstGeom>
                      <a:noFill/>
                      <a:ln w="38100">
                        <a:noFill/>
                        <a:miter/>
                      </a:ln>
                    </p:spPr>
                  </p:pic>
                </p:oleObj>
              </mc:Fallback>
            </mc:AlternateContent>
          </a:graphicData>
        </a:graphic>
      </p:graphicFrame>
      <p:graphicFrame>
        <p:nvGraphicFramePr>
          <p:cNvPr id="1073743775" name="对象 1073743774"/>
          <p:cNvGraphicFramePr>
            <a:graphicFrameLocks noChangeAspect="1"/>
          </p:cNvGraphicFramePr>
          <p:nvPr/>
        </p:nvGraphicFramePr>
        <p:xfrm>
          <a:off x="4457700" y="2887345"/>
          <a:ext cx="1108710" cy="455295"/>
        </p:xfrm>
        <a:graphic>
          <a:graphicData uri="http://schemas.openxmlformats.org/presentationml/2006/ole">
            <mc:AlternateContent xmlns:mc="http://schemas.openxmlformats.org/markup-compatibility/2006">
              <mc:Choice xmlns:v="urn:schemas-microsoft-com:vml" Requires="v">
                <p:oleObj spid="_x0000_s3" name="" r:id="rId3" imgW="532765" imgH="215900" progId="">
                  <p:embed/>
                </p:oleObj>
              </mc:Choice>
              <mc:Fallback>
                <p:oleObj name="" r:id="rId3" imgW="532765" imgH="215900" progId="">
                  <p:embed/>
                  <p:pic>
                    <p:nvPicPr>
                      <p:cNvPr id="0" name="图片 2"/>
                      <p:cNvPicPr/>
                      <p:nvPr/>
                    </p:nvPicPr>
                    <p:blipFill>
                      <a:blip r:embed="rId4"/>
                      <a:stretch>
                        <a:fillRect/>
                      </a:stretch>
                    </p:blipFill>
                    <p:spPr>
                      <a:xfrm>
                        <a:off x="4457700" y="2887345"/>
                        <a:ext cx="1108710" cy="455295"/>
                      </a:xfrm>
                      <a:prstGeom prst="rect">
                        <a:avLst/>
                      </a:prstGeom>
                      <a:noFill/>
                      <a:ln w="38100">
                        <a:noFill/>
                        <a:miter/>
                      </a:ln>
                    </p:spPr>
                  </p:pic>
                </p:oleObj>
              </mc:Fallback>
            </mc:AlternateContent>
          </a:graphicData>
        </a:graphic>
      </p:graphicFrame>
      <p:graphicFrame>
        <p:nvGraphicFramePr>
          <p:cNvPr id="4" name="对象 -2147482573"/>
          <p:cNvGraphicFramePr>
            <a:graphicFrameLocks noChangeAspect="1"/>
          </p:cNvGraphicFramePr>
          <p:nvPr/>
        </p:nvGraphicFramePr>
        <p:xfrm>
          <a:off x="5339080" y="3342640"/>
          <a:ext cx="2221865" cy="429260"/>
        </p:xfrm>
        <a:graphic>
          <a:graphicData uri="http://schemas.openxmlformats.org/presentationml/2006/ole">
            <mc:AlternateContent xmlns:mc="http://schemas.openxmlformats.org/markup-compatibility/2006">
              <mc:Choice xmlns:v="urn:schemas-microsoft-com:vml" Requires="v">
                <p:oleObj spid="_x0000_s5" name="" r:id="rId5" imgW="1116330" imgH="215900" progId="Equation.DSMT4">
                  <p:embed/>
                </p:oleObj>
              </mc:Choice>
              <mc:Fallback>
                <p:oleObj name="" r:id="rId5" imgW="1116330" imgH="215900" progId="Equation.DSMT4">
                  <p:embed/>
                  <p:pic>
                    <p:nvPicPr>
                      <p:cNvPr id="0" name="图片 3"/>
                      <p:cNvPicPr/>
                      <p:nvPr/>
                    </p:nvPicPr>
                    <p:blipFill>
                      <a:blip r:embed="rId6"/>
                      <a:stretch>
                        <a:fillRect/>
                      </a:stretch>
                    </p:blipFill>
                    <p:spPr>
                      <a:xfrm>
                        <a:off x="5339080" y="3342640"/>
                        <a:ext cx="2221865" cy="429260"/>
                      </a:xfrm>
                      <a:prstGeom prst="rect">
                        <a:avLst/>
                      </a:prstGeom>
                      <a:noFill/>
                      <a:ln w="38100">
                        <a:noFill/>
                        <a:miter/>
                      </a:ln>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073743774"/>
                                        </p:tgtEl>
                                        <p:attrNameLst>
                                          <p:attrName>style.visibility</p:attrName>
                                        </p:attrNameLst>
                                      </p:cBhvr>
                                      <p:to>
                                        <p:strVal val="visible"/>
                                      </p:to>
                                    </p:set>
                                    <p:anim calcmode="lin" valueType="num">
                                      <p:cBhvr additive="base">
                                        <p:cTn id="23" dur="500" fill="hold"/>
                                        <p:tgtEl>
                                          <p:spTgt spid="1073743774"/>
                                        </p:tgtEl>
                                        <p:attrNameLst>
                                          <p:attrName>ppt_x</p:attrName>
                                        </p:attrNameLst>
                                      </p:cBhvr>
                                      <p:tavLst>
                                        <p:tav tm="0">
                                          <p:val>
                                            <p:strVal val="1+#ppt_w/2"/>
                                          </p:val>
                                        </p:tav>
                                        <p:tav tm="100000">
                                          <p:val>
                                            <p:strVal val="#ppt_x"/>
                                          </p:val>
                                        </p:tav>
                                      </p:tavLst>
                                    </p:anim>
                                    <p:anim calcmode="lin" valueType="num">
                                      <p:cBhvr additive="base">
                                        <p:cTn id="24" dur="500" fill="hold"/>
                                        <p:tgtEl>
                                          <p:spTgt spid="107374377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 calcmode="lin" valueType="num">
                                      <p:cBhvr additive="base">
                                        <p:cTn id="2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
                                            <p:txEl>
                                              <p:pRg st="5" end="5"/>
                                            </p:txEl>
                                          </p:spTgt>
                                        </p:tgtEl>
                                        <p:attrNameLst>
                                          <p:attrName>style.visibility</p:attrName>
                                        </p:attrNameLst>
                                      </p:cBhvr>
                                      <p:to>
                                        <p:strVal val="visible"/>
                                      </p:to>
                                    </p:set>
                                    <p:anim calcmode="lin" valueType="num">
                                      <p:cBhvr additive="base">
                                        <p:cTn id="3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1073743775"/>
                                        </p:tgtEl>
                                        <p:attrNameLst>
                                          <p:attrName>style.visibility</p:attrName>
                                        </p:attrNameLst>
                                      </p:cBhvr>
                                      <p:to>
                                        <p:strVal val="visible"/>
                                      </p:to>
                                    </p:set>
                                    <p:anim calcmode="lin" valueType="num">
                                      <p:cBhvr additive="base">
                                        <p:cTn id="37" dur="500" fill="hold"/>
                                        <p:tgtEl>
                                          <p:spTgt spid="1073743775"/>
                                        </p:tgtEl>
                                        <p:attrNameLst>
                                          <p:attrName>ppt_x</p:attrName>
                                        </p:attrNameLst>
                                      </p:cBhvr>
                                      <p:tavLst>
                                        <p:tav tm="0">
                                          <p:val>
                                            <p:strVal val="1+#ppt_w/2"/>
                                          </p:val>
                                        </p:tav>
                                        <p:tav tm="100000">
                                          <p:val>
                                            <p:strVal val="#ppt_x"/>
                                          </p:val>
                                        </p:tav>
                                      </p:tavLst>
                                    </p:anim>
                                    <p:anim calcmode="lin" valueType="num">
                                      <p:cBhvr additive="base">
                                        <p:cTn id="38" dur="500" fill="hold"/>
                                        <p:tgtEl>
                                          <p:spTgt spid="107374377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
                                            <p:txEl>
                                              <p:pRg st="7" end="7"/>
                                            </p:txEl>
                                          </p:spTgt>
                                        </p:tgtEl>
                                        <p:attrNameLst>
                                          <p:attrName>style.visibility</p:attrName>
                                        </p:attrNameLst>
                                      </p:cBhvr>
                                      <p:to>
                                        <p:strVal val="visible"/>
                                      </p:to>
                                    </p:set>
                                    <p:anim calcmode="lin" valueType="num">
                                      <p:cBhvr additive="base">
                                        <p:cTn id="47"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
                                            <p:txEl>
                                              <p:pRg st="7" end="7"/>
                                            </p:txEl>
                                          </p:spTgt>
                                        </p:tgtEl>
                                        <p:attrNameLst>
                                          <p:attrName>ppt_y</p:attrName>
                                        </p:attrNameLst>
                                      </p:cBhvr>
                                      <p:tavLst>
                                        <p:tav tm="0">
                                          <p:val>
                                            <p:strVal val="1+#ppt_h/2"/>
                                          </p:val>
                                        </p:tav>
                                        <p:tav tm="100000">
                                          <p:val>
                                            <p:strVal val="#ppt_y"/>
                                          </p:val>
                                        </p:tav>
                                      </p:tavLst>
                                    </p:anim>
                                  </p:childTnLst>
                                </p:cTn>
                              </p:par>
                              <p:par>
                                <p:cTn id="49" presetID="3" presetClass="entr" presetSubtype="10" fill="hold"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blinds(horizontal)">
                                      <p:cBhvr>
                                        <p:cTn id="5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a:t>例、消除函数                       中的竞争冒险。</a:t>
            </a:r>
            <a:endParaRPr lang="zh-CN" altLang="en-US"/>
          </a:p>
          <a:p>
            <a:pPr marL="0" indent="0">
              <a:buNone/>
            </a:pPr>
            <a:r>
              <a:rPr lang="zh-CN" altLang="en-US"/>
              <a:t>      分析：根据函数在卡诺图中圈出每项，</a:t>
            </a:r>
            <a:endParaRPr lang="zh-CN" altLang="en-US"/>
          </a:p>
          <a:p>
            <a:pPr marL="0" indent="0">
              <a:buNone/>
            </a:pPr>
            <a:r>
              <a:rPr lang="zh-CN" altLang="en-US"/>
              <a:t>         如图所示，虚线圈和两个实线圈分别相切。</a:t>
            </a:r>
            <a:endParaRPr lang="zh-CN" altLang="en-US"/>
          </a:p>
          <a:p>
            <a:pPr marL="0" indent="0">
              <a:buNone/>
            </a:pPr>
            <a:r>
              <a:rPr lang="zh-CN" altLang="en-US"/>
              <a:t>         产生竞争冒险的条件分别为：</a:t>
            </a:r>
            <a:endParaRPr lang="zh-CN" altLang="en-US"/>
          </a:p>
          <a:p>
            <a:pPr marL="0" indent="0">
              <a:buNone/>
            </a:pPr>
            <a:r>
              <a:rPr lang="zh-CN" altLang="en-US"/>
              <a:t>               A=0、B=1、C=0和A=0、B=1、D=1</a:t>
            </a:r>
            <a:endParaRPr lang="zh-CN" altLang="en-US"/>
          </a:p>
          <a:p>
            <a:pPr marL="0" indent="0">
              <a:buNone/>
            </a:pPr>
            <a:r>
              <a:rPr lang="zh-CN" altLang="en-US"/>
              <a:t>         增加冗余项     不改变逻辑关系，且在两个</a:t>
            </a:r>
            <a:endParaRPr lang="zh-CN" altLang="en-US"/>
          </a:p>
          <a:p>
            <a:pPr marL="0" indent="0">
              <a:buNone/>
            </a:pPr>
            <a:r>
              <a:rPr lang="zh-CN" altLang="en-US"/>
              <a:t>         产生冒险的条件下，由于     的存在使输出</a:t>
            </a:r>
            <a:endParaRPr lang="zh-CN" altLang="en-US"/>
          </a:p>
          <a:p>
            <a:pPr marL="0" indent="0">
              <a:buNone/>
            </a:pPr>
            <a:r>
              <a:rPr lang="zh-CN" altLang="en-US"/>
              <a:t>         状态保持</a:t>
            </a:r>
            <a:r>
              <a:rPr lang="en-US" altLang="zh-CN"/>
              <a:t>“1”</a:t>
            </a:r>
            <a:r>
              <a:rPr lang="zh-CN" altLang="en-US"/>
              <a:t>不变。</a:t>
            </a:r>
            <a:endParaRPr lang="zh-CN" altLang="en-US"/>
          </a:p>
          <a:p>
            <a:pPr marL="0" indent="0">
              <a:buNone/>
            </a:pPr>
            <a:r>
              <a:rPr lang="zh-CN" altLang="en-US"/>
              <a:t>         </a:t>
            </a:r>
            <a:r>
              <a:rPr lang="zh-CN" altLang="en-US">
                <a:solidFill>
                  <a:srgbClr val="FF0000"/>
                </a:solidFill>
              </a:rPr>
              <a:t>注意：卡洛图中      项所对应的圈将虚线圈和实线圈相连，消除了相切。</a:t>
            </a:r>
            <a:endParaRPr lang="zh-CN" altLang="en-US">
              <a:solidFill>
                <a:srgbClr val="FF0000"/>
              </a:solidFill>
            </a:endParaRPr>
          </a:p>
        </p:txBody>
      </p:sp>
      <p:graphicFrame>
        <p:nvGraphicFramePr>
          <p:cNvPr id="1073743776" name="对象 1073743775"/>
          <p:cNvGraphicFramePr>
            <a:graphicFrameLocks noChangeAspect="1"/>
          </p:cNvGraphicFramePr>
          <p:nvPr/>
        </p:nvGraphicFramePr>
        <p:xfrm>
          <a:off x="3234055" y="410845"/>
          <a:ext cx="1790065" cy="340360"/>
        </p:xfrm>
        <a:graphic>
          <a:graphicData uri="http://schemas.openxmlformats.org/presentationml/2006/ole">
            <mc:AlternateContent xmlns:mc="http://schemas.openxmlformats.org/markup-compatibility/2006">
              <mc:Choice xmlns:v="urn:schemas-microsoft-com:vml" Requires="v">
                <p:oleObj spid="_x0000_s3076" name="" r:id="rId1" imgW="1154430" imgH="215900" progId="">
                  <p:embed/>
                </p:oleObj>
              </mc:Choice>
              <mc:Fallback>
                <p:oleObj name="" r:id="rId1" imgW="1154430" imgH="215900" progId="">
                  <p:embed/>
                  <p:pic>
                    <p:nvPicPr>
                      <p:cNvPr id="0" name="图片 3075"/>
                      <p:cNvPicPr/>
                      <p:nvPr/>
                    </p:nvPicPr>
                    <p:blipFill>
                      <a:blip r:embed="rId2"/>
                      <a:stretch>
                        <a:fillRect/>
                      </a:stretch>
                    </p:blipFill>
                    <p:spPr>
                      <a:xfrm>
                        <a:off x="3234055" y="410845"/>
                        <a:ext cx="1790065" cy="340360"/>
                      </a:xfrm>
                      <a:prstGeom prst="rect">
                        <a:avLst/>
                      </a:prstGeom>
                      <a:noFill/>
                      <a:ln w="38100">
                        <a:noFill/>
                        <a:miter/>
                      </a:ln>
                    </p:spPr>
                  </p:pic>
                </p:oleObj>
              </mc:Fallback>
            </mc:AlternateContent>
          </a:graphicData>
        </a:graphic>
      </p:graphicFrame>
      <p:pic>
        <p:nvPicPr>
          <p:cNvPr id="1073743278" name="图片 1073743277" descr="C:\Users\Administrator.PC-20121218WXTY\AppData\Roaming\Tencent\Users\467413181\QQ\WinTemp\RichOle\YN3RIPQ3A1]GFFAMO~7(4RB.png"/>
          <p:cNvPicPr>
            <a:picLocks noChangeAspect="1"/>
          </p:cNvPicPr>
          <p:nvPr/>
        </p:nvPicPr>
        <p:blipFill>
          <a:blip r:embed="rId3" r:link="rId4"/>
          <a:stretch>
            <a:fillRect/>
          </a:stretch>
        </p:blipFill>
        <p:spPr>
          <a:xfrm>
            <a:off x="7941310" y="751205"/>
            <a:ext cx="3412490" cy="2788920"/>
          </a:xfrm>
          <a:prstGeom prst="rect">
            <a:avLst/>
          </a:prstGeom>
          <a:noFill/>
          <a:ln w="9525">
            <a:noFill/>
          </a:ln>
        </p:spPr>
      </p:pic>
      <p:graphicFrame>
        <p:nvGraphicFramePr>
          <p:cNvPr id="3" name="对象 2">
            <a:hlinkClick r:id="" action="ppaction://ole?verb="/>
          </p:cNvPr>
          <p:cNvGraphicFramePr>
            <a:graphicFrameLocks noChangeAspect="1"/>
          </p:cNvGraphicFramePr>
          <p:nvPr/>
        </p:nvGraphicFramePr>
        <p:xfrm>
          <a:off x="3234055" y="2580640"/>
          <a:ext cx="420370" cy="336550"/>
        </p:xfrm>
        <a:graphic>
          <a:graphicData uri="http://schemas.openxmlformats.org/presentationml/2006/ole">
            <mc:AlternateContent xmlns:mc="http://schemas.openxmlformats.org/markup-compatibility/2006">
              <mc:Choice xmlns:v="urn:schemas-microsoft-com:vml" Requires="v">
                <p:oleObj spid="_x0000_s1025" name="" r:id="rId5" imgW="254000" imgH="203200" progId="Equation.KSEE3">
                  <p:embed/>
                </p:oleObj>
              </mc:Choice>
              <mc:Fallback>
                <p:oleObj name="" r:id="rId5" imgW="254000" imgH="203200" progId="Equation.KSEE3">
                  <p:embed/>
                  <p:pic>
                    <p:nvPicPr>
                      <p:cNvPr id="0" name="图片 1024"/>
                      <p:cNvPicPr/>
                      <p:nvPr/>
                    </p:nvPicPr>
                    <p:blipFill>
                      <a:blip r:embed="rId6"/>
                      <a:stretch>
                        <a:fillRect/>
                      </a:stretch>
                    </p:blipFill>
                    <p:spPr>
                      <a:xfrm>
                        <a:off x="3234055" y="2580640"/>
                        <a:ext cx="420370" cy="33655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5024120" y="3056890"/>
          <a:ext cx="420370" cy="336550"/>
        </p:xfrm>
        <a:graphic>
          <a:graphicData uri="http://schemas.openxmlformats.org/presentationml/2006/ole">
            <mc:AlternateContent xmlns:mc="http://schemas.openxmlformats.org/markup-compatibility/2006">
              <mc:Choice xmlns:v="urn:schemas-microsoft-com:vml" Requires="v">
                <p:oleObj spid="_x0000_s5" name="" r:id="rId7" imgW="254000" imgH="203200" progId="Equation.KSEE3">
                  <p:embed/>
                </p:oleObj>
              </mc:Choice>
              <mc:Fallback>
                <p:oleObj name="" r:id="rId7" imgW="254000" imgH="203200" progId="Equation.KSEE3">
                  <p:embed/>
                  <p:pic>
                    <p:nvPicPr>
                      <p:cNvPr id="0" name="图片 1024"/>
                      <p:cNvPicPr/>
                      <p:nvPr/>
                    </p:nvPicPr>
                    <p:blipFill>
                      <a:blip r:embed="rId6"/>
                      <a:stretch>
                        <a:fillRect/>
                      </a:stretch>
                    </p:blipFill>
                    <p:spPr>
                      <a:xfrm>
                        <a:off x="5024120" y="3056890"/>
                        <a:ext cx="420370" cy="336550"/>
                      </a:xfrm>
                      <a:prstGeom prst="rect">
                        <a:avLst/>
                      </a:prstGeom>
                    </p:spPr>
                  </p:pic>
                </p:oleObj>
              </mc:Fallback>
            </mc:AlternateContent>
          </a:graphicData>
        </a:graphic>
      </p:graphicFrame>
      <p:grpSp>
        <p:nvGrpSpPr>
          <p:cNvPr id="9" name="组合 8"/>
          <p:cNvGrpSpPr/>
          <p:nvPr/>
        </p:nvGrpSpPr>
        <p:grpSpPr>
          <a:xfrm>
            <a:off x="8961120" y="1866900"/>
            <a:ext cx="2270760" cy="518160"/>
            <a:chOff x="14040" y="5964"/>
            <a:chExt cx="3576" cy="816"/>
          </a:xfrm>
        </p:grpSpPr>
        <p:cxnSp>
          <p:nvCxnSpPr>
            <p:cNvPr id="6" name="直接连接符 5"/>
            <p:cNvCxnSpPr/>
            <p:nvPr/>
          </p:nvCxnSpPr>
          <p:spPr>
            <a:xfrm>
              <a:off x="14040" y="5964"/>
              <a:ext cx="357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4040" y="5964"/>
              <a:ext cx="0" cy="81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4040" y="6780"/>
              <a:ext cx="357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7616" y="5964"/>
              <a:ext cx="0" cy="81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aphicFrame>
        <p:nvGraphicFramePr>
          <p:cNvPr id="11" name="对象 10">
            <a:hlinkClick r:id="" action="ppaction://ole?verb="/>
          </p:cNvPr>
          <p:cNvGraphicFramePr>
            <a:graphicFrameLocks noChangeAspect="1"/>
          </p:cNvGraphicFramePr>
          <p:nvPr/>
        </p:nvGraphicFramePr>
        <p:xfrm>
          <a:off x="3840480" y="3915410"/>
          <a:ext cx="420370" cy="336550"/>
        </p:xfrm>
        <a:graphic>
          <a:graphicData uri="http://schemas.openxmlformats.org/presentationml/2006/ole">
            <mc:AlternateContent xmlns:mc="http://schemas.openxmlformats.org/markup-compatibility/2006">
              <mc:Choice xmlns:v="urn:schemas-microsoft-com:vml" Requires="v">
                <p:oleObj spid="_x0000_s12" name="" r:id="rId8" imgW="254000" imgH="203200" progId="Equation.KSEE3">
                  <p:embed/>
                </p:oleObj>
              </mc:Choice>
              <mc:Fallback>
                <p:oleObj name="" r:id="rId8" imgW="254000" imgH="203200" progId="Equation.KSEE3">
                  <p:embed/>
                  <p:pic>
                    <p:nvPicPr>
                      <p:cNvPr id="0" name="图片 1024"/>
                      <p:cNvPicPr/>
                      <p:nvPr/>
                    </p:nvPicPr>
                    <p:blipFill>
                      <a:blip r:embed="rId6"/>
                      <a:stretch>
                        <a:fillRect/>
                      </a:stretch>
                    </p:blipFill>
                    <p:spPr>
                      <a:xfrm>
                        <a:off x="3840480" y="3915410"/>
                        <a:ext cx="420370" cy="336550"/>
                      </a:xfrm>
                      <a:prstGeom prst="rect">
                        <a:avLst/>
                      </a:prstGeom>
                      <a:gradFill>
                        <a:gsLst>
                          <a:gs pos="0">
                            <a:srgbClr val="E30000"/>
                          </a:gs>
                          <a:gs pos="100000">
                            <a:srgbClr val="760303"/>
                          </a:gs>
                        </a:gsLst>
                        <a:lin ang="5400000" scaled="0"/>
                      </a:gradFill>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clickPar">
                                  <p:stCondLst>
                                    <p:cond delay="0"/>
                                  </p:stCondLst>
                                  <p:childTnLst>
                                    <p:set>
                                      <p:cBhvr>
                                        <p:cTn id="6" dur="1" fill="hold">
                                          <p:stCondLst>
                                            <p:cond delay="0"/>
                                          </p:stCondLst>
                                        </p:cTn>
                                        <p:tgtEl>
                                          <p:spTgt spid="1073743776"/>
                                        </p:tgtEl>
                                        <p:attrNameLst>
                                          <p:attrName>style.visibility</p:attrName>
                                        </p:attrNameLst>
                                      </p:cBhvr>
                                      <p:to>
                                        <p:strVal val="visible"/>
                                      </p:to>
                                    </p:set>
                                    <p:animEffect transition="in" filter="blinds(horizontal)">
                                      <p:cBhvr>
                                        <p:cTn id="7" dur="500"/>
                                        <p:tgtEl>
                                          <p:spTgt spid="107374377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calcmode="lin" valueType="num">
                                      <p:cBhvr additive="base">
                                        <p:cTn id="12"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73743278"/>
                                        </p:tgtEl>
                                        <p:attrNameLst>
                                          <p:attrName>style.visibility</p:attrName>
                                        </p:attrNameLst>
                                      </p:cBhvr>
                                      <p:to>
                                        <p:strVal val="visible"/>
                                      </p:to>
                                    </p:set>
                                    <p:animEffect transition="in" filter="blinds(horizontal)">
                                      <p:cBhvr>
                                        <p:cTn id="18" dur="500"/>
                                        <p:tgtEl>
                                          <p:spTgt spid="107374327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 calcmode="lin" valueType="num">
                                      <p:cBhvr additive="base">
                                        <p:cTn id="2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 calcmode="lin" valueType="num">
                                      <p:cBhvr additive="base">
                                        <p:cTn id="2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ppt_x"/>
                                          </p:val>
                                        </p:tav>
                                        <p:tav tm="100000">
                                          <p:val>
                                            <p:strVal val="#ppt_x"/>
                                          </p:val>
                                        </p:tav>
                                      </p:tavLst>
                                    </p:anim>
                                    <p:anim calcmode="lin" valueType="num">
                                      <p:cBhvr additive="base">
                                        <p:cTn id="46" dur="500" fill="hold"/>
                                        <p:tgtEl>
                                          <p:spTgt spid="4"/>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
                                            <p:txEl>
                                              <p:pRg st="6" end="6"/>
                                            </p:txEl>
                                          </p:spTgt>
                                        </p:tgtEl>
                                        <p:attrNameLst>
                                          <p:attrName>style.visibility</p:attrName>
                                        </p:attrNameLst>
                                      </p:cBhvr>
                                      <p:to>
                                        <p:strVal val="visible"/>
                                      </p:to>
                                    </p:set>
                                    <p:anim calcmode="lin" valueType="num">
                                      <p:cBhvr additive="base">
                                        <p:cTn id="4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6" end="6"/>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
                                            <p:txEl>
                                              <p:pRg st="7" end="7"/>
                                            </p:txEl>
                                          </p:spTgt>
                                        </p:tgtEl>
                                        <p:attrNameLst>
                                          <p:attrName>style.visibility</p:attrName>
                                        </p:attrNameLst>
                                      </p:cBhvr>
                                      <p:to>
                                        <p:strVal val="visible"/>
                                      </p:to>
                                    </p:set>
                                    <p:anim calcmode="lin" valueType="num">
                                      <p:cBhvr additive="base">
                                        <p:cTn id="53"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2">
                                            <p:txEl>
                                              <p:pRg st="8" end="8"/>
                                            </p:txEl>
                                          </p:spTgt>
                                        </p:tgtEl>
                                        <p:attrNameLst>
                                          <p:attrName>style.visibility</p:attrName>
                                        </p:attrNameLst>
                                      </p:cBhvr>
                                      <p:to>
                                        <p:strVal val="visible"/>
                                      </p:to>
                                    </p:set>
                                    <p:anim calcmode="lin" valueType="num">
                                      <p:cBhvr additive="base">
                                        <p:cTn id="59"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2">
                                            <p:txEl>
                                              <p:pRg st="8" end="8"/>
                                            </p:txEl>
                                          </p:spTgt>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additive="base">
                                        <p:cTn id="63" dur="500" fill="hold"/>
                                        <p:tgtEl>
                                          <p:spTgt spid="9"/>
                                        </p:tgtEl>
                                        <p:attrNameLst>
                                          <p:attrName>ppt_x</p:attrName>
                                        </p:attrNameLst>
                                      </p:cBhvr>
                                      <p:tavLst>
                                        <p:tav tm="0">
                                          <p:val>
                                            <p:strVal val="#ppt_x"/>
                                          </p:val>
                                        </p:tav>
                                        <p:tav tm="100000">
                                          <p:val>
                                            <p:strVal val="#ppt_x"/>
                                          </p:val>
                                        </p:tav>
                                      </p:tavLst>
                                    </p:anim>
                                    <p:anim calcmode="lin" valueType="num">
                                      <p:cBhvr additive="base">
                                        <p:cTn id="64" dur="500" fill="hold"/>
                                        <p:tgtEl>
                                          <p:spTgt spid="9"/>
                                        </p:tgtEl>
                                        <p:attrNameLst>
                                          <p:attrName>ppt_y</p:attrName>
                                        </p:attrNameLst>
                                      </p:cBhvr>
                                      <p:tavLst>
                                        <p:tav tm="0">
                                          <p:val>
                                            <p:strVal val="1+#ppt_h/2"/>
                                          </p:val>
                                        </p:tav>
                                        <p:tav tm="100000">
                                          <p:val>
                                            <p:strVal val="#ppt_y"/>
                                          </p:val>
                                        </p:tav>
                                      </p:tavLst>
                                    </p:anim>
                                  </p:childTnLst>
                                </p:cTn>
                              </p:par>
                              <p:par>
                                <p:cTn id="65" presetID="3" presetClass="entr" presetSubtype="10" fill="hold" nodeType="with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blinds(horizontal)">
                                      <p:cBhvr>
                                        <p:cTn id="6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2</a:t>
            </a:r>
            <a:r>
              <a:rPr lang="zh-CN" altLang="en-US"/>
              <a:t>、接入滤波电容</a:t>
            </a:r>
            <a:endParaRPr lang="zh-CN" altLang="en-US"/>
          </a:p>
          <a:p>
            <a:pPr marL="0" indent="0">
              <a:buNone/>
            </a:pPr>
            <a:r>
              <a:rPr lang="zh-CN" altLang="en-US"/>
              <a:t>             利用电容充放电时间消弱尖峰脉冲</a:t>
            </a:r>
            <a:endParaRPr lang="zh-CN" altLang="en-US"/>
          </a:p>
          <a:p>
            <a:pPr marL="0" indent="0">
              <a:buNone/>
            </a:pPr>
            <a:r>
              <a:rPr lang="zh-CN" altLang="en-US"/>
              <a:t>         至阈值电压以下。</a:t>
            </a:r>
            <a:endParaRPr lang="zh-CN" altLang="en-US"/>
          </a:p>
          <a:p>
            <a:pPr marL="0" indent="0">
              <a:buNone/>
            </a:pPr>
            <a:r>
              <a:rPr lang="zh-CN" altLang="en-US"/>
              <a:t>        </a:t>
            </a:r>
            <a:r>
              <a:rPr lang="en-US" altLang="zh-CN"/>
              <a:t>3</a:t>
            </a:r>
            <a:r>
              <a:rPr lang="zh-CN" altLang="en-US"/>
              <a:t>、引入选通脉冲</a:t>
            </a:r>
            <a:endParaRPr lang="zh-CN" altLang="en-US"/>
          </a:p>
          <a:p>
            <a:pPr marL="0" indent="0">
              <a:buNone/>
            </a:pPr>
            <a:r>
              <a:rPr lang="zh-CN" altLang="en-US"/>
              <a:t>              利用选通脉冲，避开尖峰脉冲，使</a:t>
            </a:r>
            <a:endParaRPr lang="zh-CN" altLang="en-US"/>
          </a:p>
          <a:p>
            <a:pPr marL="0" indent="0">
              <a:buNone/>
            </a:pPr>
            <a:r>
              <a:rPr lang="zh-CN" altLang="en-US"/>
              <a:t>              输出理想结果。</a:t>
            </a:r>
            <a:endParaRPr lang="zh-CN" altLang="en-US"/>
          </a:p>
        </p:txBody>
      </p:sp>
      <p:pic>
        <p:nvPicPr>
          <p:cNvPr id="1073743280" name="图片 1073743279" descr="C:\Users\Administrator.PC-20121218WXTY\AppData\Roaming\Tencent\Users\467413181\QQ\WinTemp\RichOle\~TDI)MCS)852_2HHF%K%6_Y.png"/>
          <p:cNvPicPr>
            <a:picLocks noChangeAspect="1"/>
          </p:cNvPicPr>
          <p:nvPr/>
        </p:nvPicPr>
        <p:blipFill>
          <a:blip r:embed="rId1" r:link="rId2">
            <a:lum bright="-47998" contrast="66000"/>
          </a:blip>
          <a:stretch>
            <a:fillRect/>
          </a:stretch>
        </p:blipFill>
        <p:spPr>
          <a:xfrm>
            <a:off x="7153275" y="815340"/>
            <a:ext cx="3889375" cy="193040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73743280"/>
                                        </p:tgtEl>
                                        <p:attrNameLst>
                                          <p:attrName>style.visibility</p:attrName>
                                        </p:attrNameLst>
                                      </p:cBhvr>
                                      <p:to>
                                        <p:strVal val="visible"/>
                                      </p:to>
                                    </p:set>
                                    <p:animEffect transition="in" filter="checkerboard(across)">
                                      <p:cBhvr>
                                        <p:cTn id="17" dur="500"/>
                                        <p:tgtEl>
                                          <p:spTgt spid="107374328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 calcmode="lin" valueType="num">
                                      <p:cBhvr additive="base">
                                        <p:cTn id="22"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2">
                                            <p:txEl>
                                              <p:pRg st="4" end="4"/>
                                            </p:txEl>
                                          </p:spTgt>
                                        </p:tgtEl>
                                        <p:attrNameLst>
                                          <p:attrName>style.visibility</p:attrName>
                                        </p:attrNameLst>
                                      </p:cBhvr>
                                      <p:to>
                                        <p:strVal val="visible"/>
                                      </p:to>
                                    </p:set>
                                    <p:anim calcmode="lin" valueType="num">
                                      <p:cBhvr additive="base">
                                        <p:cTn id="26"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2">
                                            <p:txEl>
                                              <p:pRg st="5" end="5"/>
                                            </p:txEl>
                                          </p:spTgt>
                                        </p:tgtEl>
                                        <p:attrNameLst>
                                          <p:attrName>style.visibility</p:attrName>
                                        </p:attrNameLst>
                                      </p:cBhvr>
                                      <p:to>
                                        <p:strVal val="visible"/>
                                      </p:to>
                                    </p:set>
                                    <p:anim calcmode="lin" valueType="num">
                                      <p:cBhvr additive="base">
                                        <p:cTn id="30"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3.4</a:t>
            </a:r>
            <a:r>
              <a:rPr lang="zh-CN" altLang="en-US"/>
              <a:t>几种常用的组合逻辑电路</a:t>
            </a:r>
            <a:endParaRPr lang="zh-CN" altLang="en-US"/>
          </a:p>
          <a:p>
            <a:pPr marL="0" indent="0">
              <a:buNone/>
            </a:pPr>
            <a:r>
              <a:rPr lang="zh-CN" altLang="en-US"/>
              <a:t>    </a:t>
            </a:r>
            <a:r>
              <a:rPr lang="en-US" altLang="zh-CN"/>
              <a:t>3.4.1</a:t>
            </a:r>
            <a:r>
              <a:rPr lang="zh-CN" altLang="en-US"/>
              <a:t>加法器</a:t>
            </a:r>
            <a:endParaRPr lang="zh-CN" altLang="en-US"/>
          </a:p>
          <a:p>
            <a:pPr marL="0" indent="0">
              <a:buNone/>
            </a:pPr>
            <a:r>
              <a:rPr lang="zh-CN" altLang="en-US"/>
              <a:t>         </a:t>
            </a:r>
            <a:r>
              <a:rPr lang="en-US" altLang="zh-CN"/>
              <a:t>1</a:t>
            </a:r>
            <a:r>
              <a:rPr lang="zh-CN" altLang="en-US"/>
              <a:t>、全加器</a:t>
            </a:r>
            <a:endParaRPr lang="zh-CN" altLang="en-US"/>
          </a:p>
          <a:p>
            <a:pPr marL="0" indent="0">
              <a:buNone/>
            </a:pPr>
            <a:r>
              <a:rPr lang="zh-CN" altLang="en-US"/>
              <a:t>         功能：如图，其中</a:t>
            </a:r>
            <a:r>
              <a:rPr lang="en-US" altLang="zh-CN"/>
              <a:t>A</a:t>
            </a:r>
            <a:r>
              <a:rPr lang="zh-CN" altLang="en-US"/>
              <a:t>、</a:t>
            </a:r>
            <a:r>
              <a:rPr lang="en-US" altLang="zh-CN"/>
              <a:t>B</a:t>
            </a:r>
            <a:r>
              <a:rPr lang="zh-CN" altLang="en-US"/>
              <a:t>为</a:t>
            </a:r>
            <a:endParaRPr lang="zh-CN" altLang="en-US"/>
          </a:p>
          <a:p>
            <a:pPr marL="0" indent="0">
              <a:buNone/>
            </a:pPr>
            <a:r>
              <a:rPr lang="zh-CN" altLang="en-US"/>
              <a:t>加数，</a:t>
            </a:r>
            <a:r>
              <a:rPr lang="en-US" altLang="zh-CN"/>
              <a:t>C</a:t>
            </a:r>
            <a:r>
              <a:rPr lang="en-US" altLang="zh-CN" baseline="-25000"/>
              <a:t>i</a:t>
            </a:r>
            <a:r>
              <a:rPr lang="zh-CN" altLang="en-US"/>
              <a:t>为低位进位，</a:t>
            </a:r>
            <a:r>
              <a:rPr lang="en-US" altLang="zh-CN"/>
              <a:t>C</a:t>
            </a:r>
            <a:r>
              <a:rPr lang="en-US" altLang="zh-CN" baseline="-25000"/>
              <a:t>o</a:t>
            </a:r>
            <a:r>
              <a:rPr lang="zh-CN" altLang="en-US"/>
              <a:t>为高位</a:t>
            </a:r>
            <a:endParaRPr lang="zh-CN" altLang="en-US"/>
          </a:p>
          <a:p>
            <a:pPr marL="0" indent="0">
              <a:buNone/>
            </a:pPr>
            <a:r>
              <a:rPr lang="zh-CN" altLang="en-US"/>
              <a:t>进位，</a:t>
            </a:r>
            <a:r>
              <a:rPr lang="en-US" altLang="zh-CN"/>
              <a:t>S</a:t>
            </a:r>
            <a:r>
              <a:rPr lang="zh-CN" altLang="en-US"/>
              <a:t>为本位。</a:t>
            </a:r>
            <a:endParaRPr lang="zh-CN" altLang="en-US"/>
          </a:p>
          <a:p>
            <a:pPr marL="0" indent="0">
              <a:buNone/>
            </a:pPr>
            <a:r>
              <a:rPr lang="zh-CN" altLang="en-US"/>
              <a:t>          真值表：</a:t>
            </a:r>
            <a:endParaRPr lang="zh-CN" altLang="en-US"/>
          </a:p>
          <a:p>
            <a:pPr marL="0" indent="0">
              <a:buNone/>
            </a:pPr>
            <a:r>
              <a:rPr lang="zh-CN" altLang="en-US"/>
              <a:t>          函数：</a:t>
            </a:r>
            <a:endParaRPr lang="zh-CN" altLang="en-US"/>
          </a:p>
          <a:p>
            <a:pPr marL="0" indent="0">
              <a:buNone/>
            </a:pPr>
            <a:r>
              <a:rPr lang="zh-CN" altLang="en-US"/>
              <a:t>         </a:t>
            </a:r>
            <a:endParaRPr lang="zh-CN" altLang="en-US"/>
          </a:p>
        </p:txBody>
      </p:sp>
      <p:graphicFrame>
        <p:nvGraphicFramePr>
          <p:cNvPr id="3" name="对象 2">
            <a:hlinkClick r:id="" action="ppaction://ole?verb="/>
          </p:cNvPr>
          <p:cNvGraphicFramePr>
            <a:graphicFrameLocks noChangeAspect="1"/>
          </p:cNvGraphicFramePr>
          <p:nvPr/>
        </p:nvGraphicFramePr>
        <p:xfrm>
          <a:off x="5748020" y="1277620"/>
          <a:ext cx="1335405" cy="2670810"/>
        </p:xfrm>
        <a:graphic>
          <a:graphicData uri="http://schemas.openxmlformats.org/presentationml/2006/ole">
            <mc:AlternateContent xmlns:mc="http://schemas.openxmlformats.org/markup-compatibility/2006">
              <mc:Choice xmlns:v="urn:schemas-microsoft-com:vml" Requires="v">
                <p:oleObj spid="_x0000_s2049" name="" r:id="rId1" imgW="444500" imgH="889000" progId="Equation.KSEE3">
                  <p:embed/>
                </p:oleObj>
              </mc:Choice>
              <mc:Fallback>
                <p:oleObj name="" r:id="rId1" imgW="444500" imgH="889000" progId="Equation.KSEE3">
                  <p:embed/>
                  <p:pic>
                    <p:nvPicPr>
                      <p:cNvPr id="0" name="图片 2048"/>
                      <p:cNvPicPr/>
                      <p:nvPr/>
                    </p:nvPicPr>
                    <p:blipFill>
                      <a:blip r:embed="rId2"/>
                      <a:stretch>
                        <a:fillRect/>
                      </a:stretch>
                    </p:blipFill>
                    <p:spPr>
                      <a:xfrm>
                        <a:off x="5748020" y="1277620"/>
                        <a:ext cx="1335405" cy="2670810"/>
                      </a:xfrm>
                      <a:prstGeom prst="rect">
                        <a:avLst/>
                      </a:prstGeom>
                    </p:spPr>
                  </p:pic>
                </p:oleObj>
              </mc:Fallback>
            </mc:AlternateContent>
          </a:graphicData>
        </a:graphic>
      </p:graphicFrame>
      <p:graphicFrame>
        <p:nvGraphicFramePr>
          <p:cNvPr id="4" name="表格 3"/>
          <p:cNvGraphicFramePr/>
          <p:nvPr/>
        </p:nvGraphicFramePr>
        <p:xfrm>
          <a:off x="8346440" y="1445260"/>
          <a:ext cx="2327910" cy="2994660"/>
        </p:xfrm>
        <a:graphic>
          <a:graphicData uri="http://schemas.openxmlformats.org/drawingml/2006/table">
            <a:tbl>
              <a:tblPr firstRow="1" bandRow="1">
                <a:tableStyleId>{5940675A-B579-460E-94D1-54222C63F5DA}</a:tableStyleId>
              </a:tblPr>
              <a:tblGrid>
                <a:gridCol w="466090"/>
                <a:gridCol w="464820"/>
                <a:gridCol w="466725"/>
                <a:gridCol w="464185"/>
                <a:gridCol w="466090"/>
              </a:tblGrid>
              <a:tr h="332740">
                <a:tc>
                  <a:txBody>
                    <a:bodyPr/>
                    <a:p>
                      <a:pPr algn="ctr">
                        <a:buNone/>
                      </a:pPr>
                      <a:r>
                        <a:rPr lang="en-US" altLang="zh-CN" sz="2400" i="1">
                          <a:latin typeface="宋体" panose="02010600030101010101" pitchFamily="2" charset="-122"/>
                          <a:ea typeface="宋体" panose="02010600030101010101" pitchFamily="2" charset="-122"/>
                          <a:cs typeface="宋体" panose="02010600030101010101" pitchFamily="2" charset="-122"/>
                        </a:rPr>
                        <a:t>A</a:t>
                      </a:r>
                      <a:endParaRPr lang="en-US" altLang="zh-CN" sz="240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i="1">
                          <a:latin typeface="宋体" panose="02010600030101010101" pitchFamily="2" charset="-122"/>
                          <a:ea typeface="宋体" panose="02010600030101010101" pitchFamily="2" charset="-122"/>
                          <a:cs typeface="宋体" panose="02010600030101010101" pitchFamily="2" charset="-122"/>
                        </a:rPr>
                        <a:t>B</a:t>
                      </a:r>
                      <a:endParaRPr lang="en-US" altLang="zh-CN" sz="240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i="1">
                          <a:latin typeface="宋体" panose="02010600030101010101" pitchFamily="2" charset="-122"/>
                          <a:ea typeface="宋体" panose="02010600030101010101" pitchFamily="2" charset="-122"/>
                          <a:cs typeface="宋体" panose="02010600030101010101" pitchFamily="2" charset="-122"/>
                        </a:rPr>
                        <a:t>C</a:t>
                      </a:r>
                      <a:r>
                        <a:rPr lang="en-US" altLang="zh-CN" sz="2400" i="1" baseline="-25000">
                          <a:latin typeface="宋体" panose="02010600030101010101" pitchFamily="2" charset="-122"/>
                          <a:ea typeface="宋体" panose="02010600030101010101" pitchFamily="2" charset="-122"/>
                          <a:cs typeface="宋体" panose="02010600030101010101" pitchFamily="2" charset="-122"/>
                        </a:rPr>
                        <a:t>I</a:t>
                      </a:r>
                      <a:endParaRPr lang="en-US" altLang="zh-CN" sz="240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i="1">
                          <a:latin typeface="宋体" panose="02010600030101010101" pitchFamily="2" charset="-122"/>
                          <a:ea typeface="宋体" panose="02010600030101010101" pitchFamily="2" charset="-122"/>
                          <a:cs typeface="宋体" panose="02010600030101010101" pitchFamily="2" charset="-122"/>
                        </a:rPr>
                        <a:t>S</a:t>
                      </a:r>
                      <a:endParaRPr lang="en-US" altLang="zh-CN" sz="240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i="1">
                          <a:latin typeface="宋体" panose="02010600030101010101" pitchFamily="2" charset="-122"/>
                          <a:ea typeface="宋体" panose="02010600030101010101" pitchFamily="2" charset="-122"/>
                          <a:cs typeface="宋体" panose="02010600030101010101" pitchFamily="2" charset="-122"/>
                        </a:rPr>
                        <a:t>C</a:t>
                      </a:r>
                      <a:r>
                        <a:rPr lang="en-US" altLang="zh-CN" sz="2400" i="1" baseline="-25000">
                          <a:latin typeface="宋体" panose="02010600030101010101" pitchFamily="2" charset="-122"/>
                          <a:ea typeface="宋体" panose="02010600030101010101" pitchFamily="2" charset="-122"/>
                          <a:cs typeface="宋体" panose="02010600030101010101" pitchFamily="2" charset="-122"/>
                        </a:rPr>
                        <a:t>O</a:t>
                      </a:r>
                      <a:endParaRPr lang="en-US" altLang="zh-CN" sz="240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740">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0</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0</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0</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0</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0</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32740">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0</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0</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1</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1</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0</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65760">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0</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1</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0</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1</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0</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32740">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0</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1</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1</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0</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1</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32740">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1</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0</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0</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1</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0</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32740">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1</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0</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1</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0</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1</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32740">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1</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1</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0</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0</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1</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32740">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1</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1</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1</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1</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宋体" panose="02010600030101010101" pitchFamily="2" charset="-122"/>
                          <a:ea typeface="宋体" panose="02010600030101010101" pitchFamily="2" charset="-122"/>
                          <a:cs typeface="宋体" panose="02010600030101010101" pitchFamily="2" charset="-122"/>
                        </a:rPr>
                        <a:t>1</a:t>
                      </a:r>
                      <a:endParaRPr lang="en-US" altLang="zh-CN"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5" name="对象 55"/>
          <p:cNvGraphicFramePr>
            <a:graphicFrameLocks noChangeAspect="1"/>
          </p:cNvGraphicFramePr>
          <p:nvPr/>
        </p:nvGraphicFramePr>
        <p:xfrm>
          <a:off x="1823720" y="3948430"/>
          <a:ext cx="3924300" cy="909320"/>
        </p:xfrm>
        <a:graphic>
          <a:graphicData uri="http://schemas.openxmlformats.org/presentationml/2006/ole">
            <mc:AlternateContent xmlns:mc="http://schemas.openxmlformats.org/markup-compatibility/2006">
              <mc:Choice xmlns:v="urn:schemas-microsoft-com:vml" Requires="v">
                <p:oleObj spid="_x0000_s3076" name="" r:id="rId3" imgW="2082165" imgH="482600" progId="Equation.DSMT4">
                  <p:embed/>
                </p:oleObj>
              </mc:Choice>
              <mc:Fallback>
                <p:oleObj name="" r:id="rId3" imgW="2082165" imgH="482600" progId="Equation.DSMT4">
                  <p:embed/>
                  <p:pic>
                    <p:nvPicPr>
                      <p:cNvPr id="0" name="图片 3075"/>
                      <p:cNvPicPr/>
                      <p:nvPr/>
                    </p:nvPicPr>
                    <p:blipFill>
                      <a:blip r:embed="rId4"/>
                      <a:stretch>
                        <a:fillRect/>
                      </a:stretch>
                    </p:blipFill>
                    <p:spPr>
                      <a:xfrm>
                        <a:off x="1823720" y="3948430"/>
                        <a:ext cx="3924300" cy="909320"/>
                      </a:xfrm>
                      <a:prstGeom prst="rect">
                        <a:avLst/>
                      </a:prstGeom>
                      <a:noFill/>
                      <a:ln w="38100">
                        <a:noFill/>
                        <a:miter/>
                      </a:ln>
                    </p:spPr>
                  </p:pic>
                </p:oleObj>
              </mc:Fallback>
            </mc:AlternateContent>
          </a:graphicData>
        </a:graphic>
      </p:graphicFrame>
      <p:graphicFrame>
        <p:nvGraphicFramePr>
          <p:cNvPr id="6" name="对象 54"/>
          <p:cNvGraphicFramePr>
            <a:graphicFrameLocks noChangeAspect="1"/>
          </p:cNvGraphicFramePr>
          <p:nvPr/>
        </p:nvGraphicFramePr>
        <p:xfrm>
          <a:off x="1823720" y="5166360"/>
          <a:ext cx="2577465" cy="821055"/>
        </p:xfrm>
        <a:graphic>
          <a:graphicData uri="http://schemas.openxmlformats.org/presentationml/2006/ole">
            <mc:AlternateContent xmlns:mc="http://schemas.openxmlformats.org/markup-compatibility/2006">
              <mc:Choice xmlns:v="urn:schemas-microsoft-com:vml" Requires="v">
                <p:oleObj spid="_x0000_s7" name="" r:id="rId5" imgW="1435100" imgH="457200" progId="Equation.DSMT4">
                  <p:embed/>
                </p:oleObj>
              </mc:Choice>
              <mc:Fallback>
                <p:oleObj name="" r:id="rId5" imgW="1435100" imgH="457200" progId="Equation.DSMT4">
                  <p:embed/>
                  <p:pic>
                    <p:nvPicPr>
                      <p:cNvPr id="0" name="图片 3"/>
                      <p:cNvPicPr/>
                      <p:nvPr/>
                    </p:nvPicPr>
                    <p:blipFill>
                      <a:blip r:embed="rId6"/>
                      <a:stretch>
                        <a:fillRect/>
                      </a:stretch>
                    </p:blipFill>
                    <p:spPr>
                      <a:xfrm>
                        <a:off x="1823720" y="5166360"/>
                        <a:ext cx="2577465" cy="821055"/>
                      </a:xfrm>
                      <a:prstGeom prst="rect">
                        <a:avLst/>
                      </a:prstGeom>
                      <a:noFill/>
                      <a:ln w="38100">
                        <a:noFill/>
                        <a:miter/>
                      </a:ln>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 calcmode="lin" valueType="num">
                                      <p:cBhvr additive="base">
                                        <p:cTn id="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anim calcmode="lin" valueType="num">
                                      <p:cBhvr additive="base">
                                        <p:cTn id="1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 calcmode="lin" valueType="num">
                                      <p:cBhvr additive="base">
                                        <p:cTn id="1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5" end="5"/>
                                            </p:txEl>
                                          </p:spTgt>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 calcmode="lin" valueType="num">
                                      <p:cBhvr additive="base">
                                        <p:cTn id="2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6" end="6"/>
                                            </p:txEl>
                                          </p:spTgt>
                                        </p:tgtEl>
                                        <p:attrNameLst>
                                          <p:attrName>ppt_y</p:attrName>
                                        </p:attrNameLst>
                                      </p:cBhvr>
                                      <p:tavLst>
                                        <p:tav tm="0">
                                          <p:val>
                                            <p:strVal val="1+#ppt_h/2"/>
                                          </p:val>
                                        </p:tav>
                                        <p:tav tm="100000">
                                          <p:val>
                                            <p:strVal val="#ppt_y"/>
                                          </p:val>
                                        </p:tav>
                                      </p:tavLst>
                                    </p:anim>
                                  </p:childTnLst>
                                </p:cTn>
                              </p:par>
                              <p:par>
                                <p:cTn id="27" presetID="3" presetClass="entr" presetSubtype="1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linds(horizontal)">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2">
                                            <p:txEl>
                                              <p:pRg st="7" end="7"/>
                                            </p:txEl>
                                          </p:spTgt>
                                        </p:tgtEl>
                                        <p:attrNameLst>
                                          <p:attrName>style.visibility</p:attrName>
                                        </p:attrNameLst>
                                      </p:cBhvr>
                                      <p:to>
                                        <p:strVal val="visible"/>
                                      </p:to>
                                    </p:set>
                                    <p:anim calcmode="lin" valueType="num">
                                      <p:cBhvr additive="base">
                                        <p:cTn id="34"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
                                            <p:txEl>
                                              <p:pRg st="7" end="7"/>
                                            </p:txEl>
                                          </p:spTgt>
                                        </p:tgtEl>
                                        <p:attrNameLst>
                                          <p:attrName>ppt_y</p:attrName>
                                        </p:attrNameLst>
                                      </p:cBhvr>
                                      <p:tavLst>
                                        <p:tav tm="0">
                                          <p:val>
                                            <p:strVal val="1+#ppt_h/2"/>
                                          </p:val>
                                        </p:tav>
                                        <p:tav tm="100000">
                                          <p:val>
                                            <p:strVal val="#ppt_y"/>
                                          </p:val>
                                        </p:tav>
                                      </p:tavLst>
                                    </p:anim>
                                  </p:childTnLst>
                                </p:cTn>
                              </p:par>
                              <p:par>
                                <p:cTn id="36" presetID="3" presetClass="entr" presetSubtype="10"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blinds(horizontal)">
                                      <p:cBhvr>
                                        <p:cTn id="38" dur="500"/>
                                        <p:tgtEl>
                                          <p:spTgt spid="5"/>
                                        </p:tgtEl>
                                      </p:cBhvr>
                                    </p:animEffect>
                                  </p:childTnLst>
                                </p:cTn>
                              </p:par>
                              <p:par>
                                <p:cTn id="39" presetID="3" presetClass="entr" presetSubtype="10" fill="hold"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blinds(horizontal)">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2</a:t>
            </a:r>
            <a:r>
              <a:rPr lang="zh-CN" altLang="en-US"/>
              <a:t>、串行进位加法器</a:t>
            </a: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r>
              <a:rPr lang="zh-CN" altLang="en-US"/>
              <a:t>               按照加法运算顺序依次把低位的高位进位端连接到高位的低位进位端实现多位加法运算。</a:t>
            </a:r>
            <a:endParaRPr lang="zh-CN" altLang="en-US"/>
          </a:p>
          <a:p>
            <a:pPr marL="0" indent="0">
              <a:buNone/>
            </a:pPr>
            <a:r>
              <a:rPr lang="zh-CN" altLang="en-US"/>
              <a:t>        优点：设计思路简单</a:t>
            </a:r>
            <a:endParaRPr lang="zh-CN" altLang="en-US"/>
          </a:p>
          <a:p>
            <a:pPr marL="0" indent="0">
              <a:buNone/>
            </a:pPr>
            <a:r>
              <a:rPr lang="zh-CN" altLang="en-US"/>
              <a:t>        缺点：运算速度慢</a:t>
            </a:r>
            <a:endParaRPr lang="zh-CN" altLang="en-US"/>
          </a:p>
          <a:p>
            <a:pPr marL="0" indent="0">
              <a:buNone/>
            </a:pPr>
            <a:endParaRPr lang="zh-CN" altLang="en-US"/>
          </a:p>
        </p:txBody>
      </p:sp>
      <p:pic>
        <p:nvPicPr>
          <p:cNvPr id="1073743329" name="图片 1073743328" descr="C:\Users\Administrator.PC-20121218WXTY\AppData\Roaming\Tencent\Users\467413181\QQ\WinTemp\RichOle\LGD`MW$D5L}N`68WP$QR9AE.png"/>
          <p:cNvPicPr>
            <a:picLocks noChangeAspect="1"/>
          </p:cNvPicPr>
          <p:nvPr/>
        </p:nvPicPr>
        <p:blipFill>
          <a:blip r:embed="rId1" r:link="rId2"/>
          <a:stretch>
            <a:fillRect/>
          </a:stretch>
        </p:blipFill>
        <p:spPr>
          <a:xfrm>
            <a:off x="1622425" y="868045"/>
            <a:ext cx="9480550" cy="252920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73743329"/>
                                        </p:tgtEl>
                                        <p:attrNameLst>
                                          <p:attrName>style.visibility</p:attrName>
                                        </p:attrNameLst>
                                      </p:cBhvr>
                                      <p:to>
                                        <p:strVal val="visible"/>
                                      </p:to>
                                    </p:set>
                                    <p:animEffect transition="in" filter="checkerboard(across)">
                                      <p:cBhvr>
                                        <p:cTn id="7" dur="500"/>
                                        <p:tgtEl>
                                          <p:spTgt spid="10737433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7" end="7"/>
                                            </p:txEl>
                                          </p:spTgt>
                                        </p:tgtEl>
                                        <p:attrNameLst>
                                          <p:attrName>style.visibility</p:attrName>
                                        </p:attrNameLst>
                                      </p:cBhvr>
                                      <p:to>
                                        <p:strVal val="visible"/>
                                      </p:to>
                                    </p:set>
                                    <p:anim calcmode="lin" valueType="num">
                                      <p:cBhvr additive="base">
                                        <p:cTn id="12"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
                                            <p:txEl>
                                              <p:pRg st="8" end="8"/>
                                            </p:txEl>
                                          </p:spTgt>
                                        </p:tgtEl>
                                        <p:attrNameLst>
                                          <p:attrName>style.visibility</p:attrName>
                                        </p:attrNameLst>
                                      </p:cBhvr>
                                      <p:to>
                                        <p:strVal val="visible"/>
                                      </p:to>
                                    </p:set>
                                    <p:anim calcmode="lin" valueType="num">
                                      <p:cBhvr additive="base">
                                        <p:cTn id="18"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
                                            <p:txEl>
                                              <p:pRg st="8" end="8"/>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xEl>
                                              <p:pRg st="9" end="9"/>
                                            </p:txEl>
                                          </p:spTgt>
                                        </p:tgtEl>
                                        <p:attrNameLst>
                                          <p:attrName>style.visibility</p:attrName>
                                        </p:attrNameLst>
                                      </p:cBhvr>
                                      <p:to>
                                        <p:strVal val="visible"/>
                                      </p:to>
                                    </p:set>
                                    <p:anim calcmode="lin" valueType="num">
                                      <p:cBhvr additive="base">
                                        <p:cTn id="22"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3</a:t>
            </a:r>
            <a:r>
              <a:rPr lang="zh-CN" altLang="en-US"/>
              <a:t>、超前进位加法器</a:t>
            </a:r>
            <a:endParaRPr lang="zh-CN" altLang="en-US"/>
          </a:p>
          <a:p>
            <a:pPr marL="0" indent="0">
              <a:buNone/>
            </a:pPr>
            <a:r>
              <a:rPr lang="zh-CN" altLang="en-US"/>
              <a:t>          串行加法器被进位限制了运算速度，如果在运算过程中消除进位的影响则可以加快运算速度。</a:t>
            </a:r>
            <a:endParaRPr lang="zh-CN" altLang="en-US"/>
          </a:p>
          <a:p>
            <a:pPr marL="0" indent="0">
              <a:buNone/>
            </a:pPr>
            <a:r>
              <a:rPr lang="zh-CN" altLang="en-US"/>
              <a:t>          全加器函数：</a:t>
            </a: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r>
              <a:rPr lang="zh-CN" altLang="en-US"/>
              <a:t>           设：                                           </a:t>
            </a:r>
            <a:endParaRPr lang="zh-CN" altLang="en-US"/>
          </a:p>
          <a:p>
            <a:pPr marL="0" indent="0">
              <a:buNone/>
            </a:pPr>
            <a:r>
              <a:rPr lang="zh-CN" altLang="en-US"/>
              <a:t>                     故G</a:t>
            </a:r>
            <a:r>
              <a:rPr lang="zh-CN" altLang="en-US" baseline="-25000"/>
              <a:t>I</a:t>
            </a:r>
            <a:r>
              <a:rPr lang="zh-CN" altLang="en-US"/>
              <a:t>和P</a:t>
            </a:r>
            <a:r>
              <a:rPr lang="zh-CN" altLang="en-US" baseline="-25000"/>
              <a:t>I</a:t>
            </a:r>
            <a:r>
              <a:rPr lang="zh-CN" altLang="en-US"/>
              <a:t>只由A</a:t>
            </a:r>
            <a:r>
              <a:rPr lang="zh-CN" altLang="en-US" baseline="-25000"/>
              <a:t>I</a:t>
            </a:r>
            <a:r>
              <a:rPr lang="zh-CN" altLang="en-US"/>
              <a:t>和B</a:t>
            </a:r>
            <a:r>
              <a:rPr lang="zh-CN" altLang="en-US" baseline="-25000"/>
              <a:t>I</a:t>
            </a:r>
            <a:r>
              <a:rPr lang="zh-CN" altLang="en-US"/>
              <a:t>两个加数决定，不受进位影响</a:t>
            </a:r>
            <a:endParaRPr lang="zh-CN" altLang="en-US"/>
          </a:p>
          <a:p>
            <a:pPr marL="0" indent="0">
              <a:buNone/>
            </a:pPr>
            <a:r>
              <a:rPr lang="zh-CN" altLang="en-US"/>
              <a:t>                  则：    </a:t>
            </a:r>
            <a:endParaRPr lang="zh-CN" altLang="en-US"/>
          </a:p>
          <a:p>
            <a:pPr marL="0" indent="0">
              <a:buNone/>
            </a:pPr>
            <a:r>
              <a:rPr lang="zh-CN" altLang="en-US"/>
              <a:t>                  </a:t>
            </a:r>
            <a:endParaRPr lang="zh-CN" altLang="en-US"/>
          </a:p>
          <a:p>
            <a:pPr marL="0" indent="0">
              <a:buNone/>
            </a:pPr>
            <a:r>
              <a:rPr lang="zh-CN" altLang="en-US"/>
              <a:t>                           当</a:t>
            </a:r>
            <a:r>
              <a:rPr lang="en-US" altLang="zh-CN"/>
              <a:t>I=0</a:t>
            </a:r>
            <a:r>
              <a:rPr lang="zh-CN" altLang="en-US"/>
              <a:t>时             </a:t>
            </a:r>
            <a:r>
              <a:rPr lang="zh-CN" altLang="en-US">
                <a:sym typeface="+mn-ea"/>
              </a:rPr>
              <a:t>C</a:t>
            </a:r>
            <a:r>
              <a:rPr lang="en-US" altLang="zh-CN" baseline="-25000">
                <a:sym typeface="+mn-ea"/>
              </a:rPr>
              <a:t>I</a:t>
            </a:r>
            <a:r>
              <a:rPr lang="zh-CN" altLang="en-US" baseline="-25000">
                <a:sym typeface="+mn-ea"/>
              </a:rPr>
              <a:t>-1</a:t>
            </a:r>
            <a:r>
              <a:rPr lang="zh-CN" altLang="en-US">
                <a:sym typeface="+mn-ea"/>
              </a:rPr>
              <a:t>=</a:t>
            </a:r>
            <a:r>
              <a:rPr lang="en-US" altLang="zh-CN">
                <a:sym typeface="+mn-ea"/>
              </a:rPr>
              <a:t>C</a:t>
            </a:r>
            <a:r>
              <a:rPr lang="en-US" altLang="zh-CN" baseline="-25000">
                <a:sym typeface="+mn-ea"/>
              </a:rPr>
              <a:t>-1</a:t>
            </a:r>
            <a:r>
              <a:rPr lang="en-US" altLang="zh-CN">
                <a:sym typeface="+mn-ea"/>
              </a:rPr>
              <a:t>=0</a:t>
            </a:r>
            <a:endParaRPr lang="en-US" altLang="zh-CN">
              <a:sym typeface="+mn-ea"/>
            </a:endParaRPr>
          </a:p>
          <a:p>
            <a:pPr marL="0" indent="0">
              <a:buNone/>
            </a:pPr>
            <a:r>
              <a:rPr lang="zh-CN" altLang="en-US">
                <a:sym typeface="+mn-ea"/>
              </a:rPr>
              <a:t>                           </a:t>
            </a:r>
            <a:endParaRPr lang="zh-CN" altLang="en-US">
              <a:sym typeface="+mn-ea"/>
            </a:endParaRPr>
          </a:p>
          <a:p>
            <a:pPr marL="0" indent="0">
              <a:buNone/>
            </a:pPr>
            <a:r>
              <a:rPr lang="zh-CN" altLang="en-US"/>
              <a:t>                            </a:t>
            </a:r>
            <a:endParaRPr lang="zh-CN" altLang="en-US"/>
          </a:p>
        </p:txBody>
      </p:sp>
      <p:graphicFrame>
        <p:nvGraphicFramePr>
          <p:cNvPr id="3" name="对象 -2147482568"/>
          <p:cNvGraphicFramePr>
            <a:graphicFrameLocks noChangeAspect="1"/>
          </p:cNvGraphicFramePr>
          <p:nvPr/>
        </p:nvGraphicFramePr>
        <p:xfrm>
          <a:off x="3384550" y="2125980"/>
          <a:ext cx="2279650" cy="441325"/>
        </p:xfrm>
        <a:graphic>
          <a:graphicData uri="http://schemas.openxmlformats.org/presentationml/2006/ole">
            <mc:AlternateContent xmlns:mc="http://schemas.openxmlformats.org/markup-compatibility/2006">
              <mc:Choice xmlns:v="urn:schemas-microsoft-com:vml" Requires="v">
                <p:oleObj spid="_x0000_s3076" name="" r:id="rId1" imgW="1180465" imgH="228600" progId="Equation.DSMT4">
                  <p:embed/>
                </p:oleObj>
              </mc:Choice>
              <mc:Fallback>
                <p:oleObj name="" r:id="rId1" imgW="1180465" imgH="228600" progId="Equation.DSMT4">
                  <p:embed/>
                  <p:pic>
                    <p:nvPicPr>
                      <p:cNvPr id="0" name="图片 3075"/>
                      <p:cNvPicPr/>
                      <p:nvPr/>
                    </p:nvPicPr>
                    <p:blipFill>
                      <a:blip r:embed="rId2"/>
                      <a:stretch>
                        <a:fillRect/>
                      </a:stretch>
                    </p:blipFill>
                    <p:spPr>
                      <a:xfrm>
                        <a:off x="3384550" y="2125980"/>
                        <a:ext cx="2279650" cy="441325"/>
                      </a:xfrm>
                      <a:prstGeom prst="rect">
                        <a:avLst/>
                      </a:prstGeom>
                      <a:noFill/>
                      <a:ln w="38100">
                        <a:noFill/>
                        <a:miter/>
                      </a:ln>
                    </p:spPr>
                  </p:pic>
                </p:oleObj>
              </mc:Fallback>
            </mc:AlternateContent>
          </a:graphicData>
        </a:graphic>
      </p:graphicFrame>
      <p:graphicFrame>
        <p:nvGraphicFramePr>
          <p:cNvPr id="4" name="对象 56"/>
          <p:cNvGraphicFramePr>
            <a:graphicFrameLocks noChangeAspect="1"/>
          </p:cNvGraphicFramePr>
          <p:nvPr/>
        </p:nvGraphicFramePr>
        <p:xfrm>
          <a:off x="3384550" y="2674620"/>
          <a:ext cx="3817620" cy="411480"/>
        </p:xfrm>
        <a:graphic>
          <a:graphicData uri="http://schemas.openxmlformats.org/presentationml/2006/ole">
            <mc:AlternateContent xmlns:mc="http://schemas.openxmlformats.org/markup-compatibility/2006">
              <mc:Choice xmlns:v="urn:schemas-microsoft-com:vml" Requires="v">
                <p:oleObj spid="_x0000_s5" name="" r:id="rId3" imgW="2120900" imgH="228600" progId="Equation.DSMT4">
                  <p:embed/>
                </p:oleObj>
              </mc:Choice>
              <mc:Fallback>
                <p:oleObj name="" r:id="rId3" imgW="2120900" imgH="228600" progId="Equation.DSMT4">
                  <p:embed/>
                  <p:pic>
                    <p:nvPicPr>
                      <p:cNvPr id="0" name="图片 2"/>
                      <p:cNvPicPr/>
                      <p:nvPr/>
                    </p:nvPicPr>
                    <p:blipFill>
                      <a:blip r:embed="rId4"/>
                      <a:stretch>
                        <a:fillRect/>
                      </a:stretch>
                    </p:blipFill>
                    <p:spPr>
                      <a:xfrm>
                        <a:off x="3384550" y="2674620"/>
                        <a:ext cx="3817620" cy="411480"/>
                      </a:xfrm>
                      <a:prstGeom prst="rect">
                        <a:avLst/>
                      </a:prstGeom>
                      <a:noFill/>
                      <a:ln w="38100">
                        <a:noFill/>
                        <a:miter/>
                      </a:ln>
                    </p:spPr>
                  </p:pic>
                </p:oleObj>
              </mc:Fallback>
            </mc:AlternateContent>
          </a:graphicData>
        </a:graphic>
      </p:graphicFrame>
      <p:graphicFrame>
        <p:nvGraphicFramePr>
          <p:cNvPr id="6" name="对象 60"/>
          <p:cNvGraphicFramePr>
            <a:graphicFrameLocks noChangeAspect="1"/>
          </p:cNvGraphicFramePr>
          <p:nvPr/>
        </p:nvGraphicFramePr>
        <p:xfrm>
          <a:off x="2736850" y="3375660"/>
          <a:ext cx="1205865" cy="426085"/>
        </p:xfrm>
        <a:graphic>
          <a:graphicData uri="http://schemas.openxmlformats.org/presentationml/2006/ole">
            <mc:AlternateContent xmlns:mc="http://schemas.openxmlformats.org/markup-compatibility/2006">
              <mc:Choice xmlns:v="urn:schemas-microsoft-com:vml" Requires="v">
                <p:oleObj spid="_x0000_s7" name="" r:id="rId5" imgW="647700" imgH="228600" progId="Equation.DSMT4">
                  <p:embed/>
                </p:oleObj>
              </mc:Choice>
              <mc:Fallback>
                <p:oleObj name="" r:id="rId5" imgW="647700" imgH="228600" progId="Equation.DSMT4">
                  <p:embed/>
                  <p:pic>
                    <p:nvPicPr>
                      <p:cNvPr id="0" name="图片 3"/>
                      <p:cNvPicPr/>
                      <p:nvPr/>
                    </p:nvPicPr>
                    <p:blipFill>
                      <a:blip r:embed="rId6"/>
                      <a:stretch>
                        <a:fillRect/>
                      </a:stretch>
                    </p:blipFill>
                    <p:spPr>
                      <a:xfrm>
                        <a:off x="2736850" y="3375660"/>
                        <a:ext cx="1205865" cy="426085"/>
                      </a:xfrm>
                      <a:prstGeom prst="rect">
                        <a:avLst/>
                      </a:prstGeom>
                      <a:noFill/>
                      <a:ln w="38100">
                        <a:noFill/>
                        <a:miter/>
                      </a:ln>
                    </p:spPr>
                  </p:pic>
                </p:oleObj>
              </mc:Fallback>
            </mc:AlternateContent>
          </a:graphicData>
        </a:graphic>
      </p:graphicFrame>
      <p:graphicFrame>
        <p:nvGraphicFramePr>
          <p:cNvPr id="8" name="对象 58"/>
          <p:cNvGraphicFramePr>
            <a:graphicFrameLocks noChangeAspect="1"/>
          </p:cNvGraphicFramePr>
          <p:nvPr/>
        </p:nvGraphicFramePr>
        <p:xfrm>
          <a:off x="4142105" y="3406140"/>
          <a:ext cx="1442085" cy="426085"/>
        </p:xfrm>
        <a:graphic>
          <a:graphicData uri="http://schemas.openxmlformats.org/presentationml/2006/ole">
            <mc:AlternateContent xmlns:mc="http://schemas.openxmlformats.org/markup-compatibility/2006">
              <mc:Choice xmlns:v="urn:schemas-microsoft-com:vml" Requires="v">
                <p:oleObj spid="_x0000_s9" name="" r:id="rId7" imgW="774065" imgH="228600" progId="Equation.DSMT4">
                  <p:embed/>
                </p:oleObj>
              </mc:Choice>
              <mc:Fallback>
                <p:oleObj name="" r:id="rId7" imgW="774065" imgH="228600" progId="Equation.DSMT4">
                  <p:embed/>
                  <p:pic>
                    <p:nvPicPr>
                      <p:cNvPr id="0" name="图片 4"/>
                      <p:cNvPicPr/>
                      <p:nvPr/>
                    </p:nvPicPr>
                    <p:blipFill>
                      <a:blip r:embed="rId8"/>
                      <a:stretch>
                        <a:fillRect/>
                      </a:stretch>
                    </p:blipFill>
                    <p:spPr>
                      <a:xfrm>
                        <a:off x="4142105" y="3406140"/>
                        <a:ext cx="1442085" cy="426085"/>
                      </a:xfrm>
                      <a:prstGeom prst="rect">
                        <a:avLst/>
                      </a:prstGeom>
                      <a:noFill/>
                      <a:ln w="38100">
                        <a:noFill/>
                        <a:miter/>
                      </a:ln>
                    </p:spPr>
                  </p:pic>
                </p:oleObj>
              </mc:Fallback>
            </mc:AlternateContent>
          </a:graphicData>
        </a:graphic>
      </p:graphicFrame>
      <p:graphicFrame>
        <p:nvGraphicFramePr>
          <p:cNvPr id="10" name="对象 62"/>
          <p:cNvGraphicFramePr>
            <a:graphicFrameLocks noChangeAspect="1"/>
          </p:cNvGraphicFramePr>
          <p:nvPr/>
        </p:nvGraphicFramePr>
        <p:xfrm>
          <a:off x="3291205" y="4427220"/>
          <a:ext cx="1644015" cy="441960"/>
        </p:xfrm>
        <a:graphic>
          <a:graphicData uri="http://schemas.openxmlformats.org/presentationml/2006/ole">
            <mc:AlternateContent xmlns:mc="http://schemas.openxmlformats.org/markup-compatibility/2006">
              <mc:Choice xmlns:v="urn:schemas-microsoft-com:vml" Requires="v">
                <p:oleObj spid="_x0000_s11" name="" r:id="rId9" imgW="850265" imgH="228600" progId="Equation.DSMT4">
                  <p:embed/>
                </p:oleObj>
              </mc:Choice>
              <mc:Fallback>
                <p:oleObj name="" r:id="rId9" imgW="850265" imgH="228600" progId="Equation.DSMT4">
                  <p:embed/>
                  <p:pic>
                    <p:nvPicPr>
                      <p:cNvPr id="0" name="图片 5"/>
                      <p:cNvPicPr/>
                      <p:nvPr/>
                    </p:nvPicPr>
                    <p:blipFill>
                      <a:blip r:embed="rId10"/>
                      <a:stretch>
                        <a:fillRect/>
                      </a:stretch>
                    </p:blipFill>
                    <p:spPr>
                      <a:xfrm>
                        <a:off x="3291205" y="4427220"/>
                        <a:ext cx="1644015" cy="441960"/>
                      </a:xfrm>
                      <a:prstGeom prst="rect">
                        <a:avLst/>
                      </a:prstGeom>
                      <a:noFill/>
                      <a:ln w="38100">
                        <a:noFill/>
                        <a:miter/>
                      </a:ln>
                    </p:spPr>
                  </p:pic>
                </p:oleObj>
              </mc:Fallback>
            </mc:AlternateContent>
          </a:graphicData>
        </a:graphic>
      </p:graphicFrame>
      <p:graphicFrame>
        <p:nvGraphicFramePr>
          <p:cNvPr id="12" name="对象 61"/>
          <p:cNvGraphicFramePr>
            <a:graphicFrameLocks noChangeAspect="1"/>
          </p:cNvGraphicFramePr>
          <p:nvPr/>
        </p:nvGraphicFramePr>
        <p:xfrm>
          <a:off x="5436870" y="4427220"/>
          <a:ext cx="1841500" cy="441960"/>
        </p:xfrm>
        <a:graphic>
          <a:graphicData uri="http://schemas.openxmlformats.org/presentationml/2006/ole">
            <mc:AlternateContent xmlns:mc="http://schemas.openxmlformats.org/markup-compatibility/2006">
              <mc:Choice xmlns:v="urn:schemas-microsoft-com:vml" Requires="v">
                <p:oleObj spid="_x0000_s13" name="" r:id="rId11" imgW="951865" imgH="228600" progId="Equation.DSMT4">
                  <p:embed/>
                </p:oleObj>
              </mc:Choice>
              <mc:Fallback>
                <p:oleObj name="" r:id="rId11" imgW="951865" imgH="228600" progId="Equation.DSMT4">
                  <p:embed/>
                  <p:pic>
                    <p:nvPicPr>
                      <p:cNvPr id="0" name="图片 6"/>
                      <p:cNvPicPr/>
                      <p:nvPr/>
                    </p:nvPicPr>
                    <p:blipFill>
                      <a:blip r:embed="rId12"/>
                      <a:stretch>
                        <a:fillRect/>
                      </a:stretch>
                    </p:blipFill>
                    <p:spPr>
                      <a:xfrm>
                        <a:off x="5436870" y="4427220"/>
                        <a:ext cx="1841500" cy="441960"/>
                      </a:xfrm>
                      <a:prstGeom prst="rect">
                        <a:avLst/>
                      </a:prstGeom>
                      <a:noFill/>
                      <a:ln w="38100">
                        <a:noFill/>
                        <a:miter/>
                      </a:ln>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5" presetID="3" presetClass="entr" presetSubtype="1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par>
                                <p:cTn id="18" presetID="3" presetClass="entr" presetSubtype="1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 calcmode="lin" valueType="num">
                                      <p:cBhvr additive="base">
                                        <p:cTn id="2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6" end="6"/>
                                            </p:txEl>
                                          </p:spTgt>
                                        </p:tgtEl>
                                        <p:attrNameLst>
                                          <p:attrName>ppt_y</p:attrName>
                                        </p:attrNameLst>
                                      </p:cBhvr>
                                      <p:tavLst>
                                        <p:tav tm="0">
                                          <p:val>
                                            <p:strVal val="1+#ppt_h/2"/>
                                          </p:val>
                                        </p:tav>
                                        <p:tav tm="100000">
                                          <p:val>
                                            <p:strVal val="#ppt_y"/>
                                          </p:val>
                                        </p:tav>
                                      </p:tavLst>
                                    </p:anim>
                                  </p:childTnLst>
                                </p:cTn>
                              </p:par>
                              <p:par>
                                <p:cTn id="27" presetID="3" presetClass="entr" presetSubtype="1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linds(horizontal)">
                                      <p:cBhvr>
                                        <p:cTn id="29" dur="500"/>
                                        <p:tgtEl>
                                          <p:spTgt spid="6"/>
                                        </p:tgtEl>
                                      </p:cBhvr>
                                    </p:animEffect>
                                  </p:childTnLst>
                                </p:cTn>
                              </p:par>
                              <p:par>
                                <p:cTn id="30" presetID="3" presetClass="entr" presetSubtype="1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7" end="7"/>
                                            </p:txEl>
                                          </p:spTgt>
                                        </p:tgtEl>
                                        <p:attrNameLst>
                                          <p:attrName>style.visibility</p:attrName>
                                        </p:attrNameLst>
                                      </p:cBhvr>
                                      <p:to>
                                        <p:strVal val="visible"/>
                                      </p:to>
                                    </p:set>
                                    <p:anim calcmode="lin" valueType="num">
                                      <p:cBhvr additive="base">
                                        <p:cTn id="37"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8" end="8"/>
                                            </p:txEl>
                                          </p:spTgt>
                                        </p:tgtEl>
                                        <p:attrNameLst>
                                          <p:attrName>style.visibility</p:attrName>
                                        </p:attrNameLst>
                                      </p:cBhvr>
                                      <p:to>
                                        <p:strVal val="visible"/>
                                      </p:to>
                                    </p:set>
                                    <p:anim calcmode="lin" valueType="num">
                                      <p:cBhvr additive="base">
                                        <p:cTn id="43"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8" end="8"/>
                                            </p:txEl>
                                          </p:spTgt>
                                        </p:tgtEl>
                                        <p:attrNameLst>
                                          <p:attrName>ppt_y</p:attrName>
                                        </p:attrNameLst>
                                      </p:cBhvr>
                                      <p:tavLst>
                                        <p:tav tm="0">
                                          <p:val>
                                            <p:strVal val="1+#ppt_h/2"/>
                                          </p:val>
                                        </p:tav>
                                        <p:tav tm="100000">
                                          <p:val>
                                            <p:strVal val="#ppt_y"/>
                                          </p:val>
                                        </p:tav>
                                      </p:tavLst>
                                    </p:anim>
                                  </p:childTnLst>
                                </p:cTn>
                              </p:par>
                              <p:par>
                                <p:cTn id="45" presetID="3" presetClass="entr" presetSubtype="10"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linds(horizontal)">
                                      <p:cBhvr>
                                        <p:cTn id="47" dur="500"/>
                                        <p:tgtEl>
                                          <p:spTgt spid="10"/>
                                        </p:tgtEl>
                                      </p:cBhvr>
                                    </p:animEffect>
                                  </p:childTnLst>
                                </p:cTn>
                              </p:par>
                              <p:par>
                                <p:cTn id="48" presetID="3" presetClass="entr" presetSubtype="10" fill="hold"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blinds(horizontal)">
                                      <p:cBhvr>
                                        <p:cTn id="50" dur="5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
                                            <p:txEl>
                                              <p:pRg st="10" end="10"/>
                                            </p:txEl>
                                          </p:spTgt>
                                        </p:tgtEl>
                                        <p:attrNameLst>
                                          <p:attrName>style.visibility</p:attrName>
                                        </p:attrNameLst>
                                      </p:cBhvr>
                                      <p:to>
                                        <p:strVal val="visible"/>
                                      </p:to>
                                    </p:set>
                                    <p:anim calcmode="lin" valueType="num">
                                      <p:cBhvr additive="base">
                                        <p:cTn id="55"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sym typeface="+mn-ea"/>
              </a:rPr>
              <a:t>                      </a:t>
            </a:r>
            <a:r>
              <a:rPr lang="zh-CN" altLang="en-US">
                <a:sym typeface="+mn-ea"/>
              </a:rPr>
              <a:t>当</a:t>
            </a:r>
            <a:r>
              <a:rPr lang="en-US" altLang="zh-CN">
                <a:sym typeface="+mn-ea"/>
              </a:rPr>
              <a:t>I=1</a:t>
            </a:r>
            <a:r>
              <a:rPr lang="zh-CN" altLang="en-US">
                <a:sym typeface="+mn-ea"/>
              </a:rPr>
              <a:t>、</a:t>
            </a:r>
            <a:r>
              <a:rPr lang="en-US" altLang="zh-CN">
                <a:sym typeface="+mn-ea"/>
              </a:rPr>
              <a:t>2</a:t>
            </a:r>
            <a:r>
              <a:rPr lang="zh-CN" altLang="en-US">
                <a:sym typeface="+mn-ea"/>
              </a:rPr>
              <a:t>、</a:t>
            </a:r>
            <a:r>
              <a:rPr lang="en-US" altLang="zh-CN">
                <a:sym typeface="+mn-ea"/>
              </a:rPr>
              <a:t>3</a:t>
            </a:r>
            <a:r>
              <a:rPr lang="zh-CN" altLang="en-US">
                <a:sym typeface="+mn-ea"/>
              </a:rPr>
              <a:t>、</a:t>
            </a:r>
            <a:r>
              <a:rPr lang="en-US" altLang="zh-CN">
                <a:sym typeface="+mn-ea"/>
              </a:rPr>
              <a:t>4.......</a:t>
            </a:r>
            <a:endParaRPr lang="en-US" altLang="zh-CN">
              <a:sym typeface="+mn-ea"/>
            </a:endParaRPr>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r>
              <a:rPr lang="zh-CN" altLang="en-US"/>
              <a:t>                       依此类推，所有进位只受</a:t>
            </a:r>
            <a:r>
              <a:rPr lang="en-US" altLang="zh-CN"/>
              <a:t>P</a:t>
            </a:r>
            <a:r>
              <a:rPr lang="en-US" altLang="zh-CN" baseline="-25000"/>
              <a:t>I</a:t>
            </a:r>
            <a:r>
              <a:rPr lang="zh-CN" altLang="en-US"/>
              <a:t>、</a:t>
            </a:r>
            <a:r>
              <a:rPr lang="en-US" altLang="zh-CN"/>
              <a:t>G</a:t>
            </a:r>
            <a:r>
              <a:rPr lang="en-US" altLang="zh-CN" baseline="-25000"/>
              <a:t>I</a:t>
            </a:r>
            <a:r>
              <a:rPr lang="zh-CN" altLang="en-US"/>
              <a:t>、</a:t>
            </a:r>
            <a:r>
              <a:rPr lang="en-US" altLang="zh-CN"/>
              <a:t>C</a:t>
            </a:r>
            <a:r>
              <a:rPr lang="en-US" altLang="zh-CN" baseline="-25000"/>
              <a:t>-1</a:t>
            </a:r>
            <a:r>
              <a:rPr lang="zh-CN" altLang="en-US"/>
              <a:t>影响，而且</a:t>
            </a:r>
            <a:r>
              <a:rPr lang="en-US" altLang="zh-CN"/>
              <a:t>C</a:t>
            </a:r>
            <a:r>
              <a:rPr lang="en-US" altLang="zh-CN" baseline="-25000"/>
              <a:t>-1</a:t>
            </a:r>
            <a:r>
              <a:rPr lang="en-US" altLang="zh-CN"/>
              <a:t>=0</a:t>
            </a:r>
            <a:r>
              <a:rPr lang="zh-CN" altLang="en-US"/>
              <a:t>，故而，</a:t>
            </a:r>
            <a:r>
              <a:rPr lang="en-US" altLang="zh-CN"/>
              <a:t>S</a:t>
            </a:r>
            <a:r>
              <a:rPr lang="en-US" altLang="zh-CN" baseline="-25000"/>
              <a:t>I</a:t>
            </a:r>
            <a:r>
              <a:rPr lang="zh-CN" altLang="en-US"/>
              <a:t>也不受进位影响，从而加快运算速度。</a:t>
            </a:r>
            <a:endParaRPr lang="zh-CN" altLang="en-US"/>
          </a:p>
          <a:p>
            <a:pPr marL="0" indent="0">
              <a:buNone/>
            </a:pPr>
            <a:r>
              <a:rPr lang="en-US" altLang="zh-CN"/>
              <a:t>              </a:t>
            </a:r>
            <a:endParaRPr lang="en-US" altLang="zh-CN"/>
          </a:p>
        </p:txBody>
      </p:sp>
      <p:graphicFrame>
        <p:nvGraphicFramePr>
          <p:cNvPr id="3" name="对象 59"/>
          <p:cNvGraphicFramePr>
            <a:graphicFrameLocks noChangeAspect="1"/>
          </p:cNvGraphicFramePr>
          <p:nvPr/>
        </p:nvGraphicFramePr>
        <p:xfrm>
          <a:off x="2917825" y="944880"/>
          <a:ext cx="5076825" cy="3828415"/>
        </p:xfrm>
        <a:graphic>
          <a:graphicData uri="http://schemas.openxmlformats.org/presentationml/2006/ole">
            <mc:AlternateContent xmlns:mc="http://schemas.openxmlformats.org/markup-compatibility/2006">
              <mc:Choice xmlns:v="urn:schemas-microsoft-com:vml" Requires="v">
                <p:oleObj spid="_x0000_s3076" name="" r:id="rId1" imgW="2425700" imgH="1828800" progId="Equation.DSMT4">
                  <p:embed/>
                </p:oleObj>
              </mc:Choice>
              <mc:Fallback>
                <p:oleObj name="" r:id="rId1" imgW="2425700" imgH="1828800" progId="Equation.DSMT4">
                  <p:embed/>
                  <p:pic>
                    <p:nvPicPr>
                      <p:cNvPr id="0" name="图片 3075"/>
                      <p:cNvPicPr/>
                      <p:nvPr/>
                    </p:nvPicPr>
                    <p:blipFill>
                      <a:blip r:embed="rId2"/>
                      <a:stretch>
                        <a:fillRect/>
                      </a:stretch>
                    </p:blipFill>
                    <p:spPr>
                      <a:xfrm>
                        <a:off x="2917825" y="944880"/>
                        <a:ext cx="5076825" cy="3828415"/>
                      </a:xfrm>
                      <a:prstGeom prst="rect">
                        <a:avLst/>
                      </a:prstGeom>
                      <a:noFill/>
                      <a:ln w="38100">
                        <a:noFill/>
                        <a:miter/>
                      </a:ln>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0" end="10"/>
                                            </p:txEl>
                                          </p:spTgt>
                                        </p:tgtEl>
                                        <p:attrNameLst>
                                          <p:attrName>style.visibility</p:attrName>
                                        </p:attrNameLst>
                                      </p:cBhvr>
                                      <p:to>
                                        <p:strVal val="visible"/>
                                      </p:to>
                                    </p:set>
                                    <p:anim calcmode="lin" valueType="num">
                                      <p:cBhvr additive="base">
                                        <p:cTn id="7"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p:nvPr>
            <p:ph/>
          </p:nvPr>
        </p:nvSpPr>
        <p:spPr/>
        <p:txBody>
          <a:bodyPr/>
          <a:p>
            <a:pPr marL="0" indent="0">
              <a:buNone/>
            </a:pPr>
            <a:r>
              <a:rPr lang="en-US" altLang="zh-CN"/>
              <a:t>      74ls283是一种典型的超前进位二进制并行加法器</a:t>
            </a:r>
            <a:endParaRPr lang="en-US" altLang="zh-CN"/>
          </a:p>
          <a:p>
            <a:pPr marL="0" indent="0">
              <a:buNone/>
            </a:pPr>
            <a:r>
              <a:rPr lang="en-US" altLang="zh-CN"/>
              <a:t>      </a:t>
            </a:r>
            <a:r>
              <a:rPr lang="zh-CN" altLang="en-US"/>
              <a:t>例、试用一片74LS283和若干门电路设计一个代</a:t>
            </a:r>
            <a:endParaRPr lang="zh-CN" altLang="en-US"/>
          </a:p>
          <a:p>
            <a:pPr marL="0" indent="0">
              <a:buNone/>
            </a:pPr>
            <a:r>
              <a:rPr lang="zh-CN" altLang="en-US"/>
              <a:t>码转换电路，将余三码转换为8421BCD码。</a:t>
            </a:r>
            <a:endParaRPr lang="zh-CN" altLang="en-US"/>
          </a:p>
          <a:p>
            <a:pPr marL="0" indent="0">
              <a:buNone/>
            </a:pPr>
            <a:r>
              <a:rPr lang="zh-CN" altLang="en-US"/>
              <a:t>       设计：</a:t>
            </a:r>
            <a:endParaRPr lang="zh-CN" altLang="en-US"/>
          </a:p>
          <a:p>
            <a:pPr marL="0" indent="0">
              <a:buNone/>
            </a:pPr>
            <a:r>
              <a:rPr lang="zh-CN" altLang="en-US"/>
              <a:t>        </a:t>
            </a:r>
            <a:r>
              <a:rPr lang="en-US" altLang="zh-CN"/>
              <a:t>1</a:t>
            </a:r>
            <a:r>
              <a:rPr lang="zh-CN" altLang="en-US"/>
              <a:t>、假设变量，规定逻辑状态，列真值表</a:t>
            </a:r>
            <a:endParaRPr lang="zh-CN" altLang="en-US"/>
          </a:p>
          <a:p>
            <a:pPr marL="0" indent="0">
              <a:buNone/>
            </a:pPr>
            <a:r>
              <a:rPr lang="zh-CN" altLang="en-US"/>
              <a:t>              设X</a:t>
            </a:r>
            <a:r>
              <a:rPr lang="zh-CN" altLang="en-US" baseline="-25000"/>
              <a:t>3</a:t>
            </a:r>
            <a:r>
              <a:rPr lang="zh-CN" altLang="en-US"/>
              <a:t>X</a:t>
            </a:r>
            <a:r>
              <a:rPr lang="zh-CN" altLang="en-US" baseline="-25000"/>
              <a:t>2</a:t>
            </a:r>
            <a:r>
              <a:rPr lang="zh-CN" altLang="en-US"/>
              <a:t>X</a:t>
            </a:r>
            <a:r>
              <a:rPr lang="zh-CN" altLang="en-US" baseline="-25000"/>
              <a:t>1</a:t>
            </a:r>
            <a:r>
              <a:rPr lang="zh-CN" altLang="en-US"/>
              <a:t>X</a:t>
            </a:r>
            <a:r>
              <a:rPr lang="zh-CN" altLang="en-US" baseline="-25000"/>
              <a:t>0</a:t>
            </a:r>
            <a:r>
              <a:rPr lang="zh-CN" altLang="en-US"/>
              <a:t>表示余三码，用Y</a:t>
            </a:r>
            <a:r>
              <a:rPr lang="zh-CN" altLang="en-US" baseline="-25000"/>
              <a:t>3</a:t>
            </a:r>
            <a:r>
              <a:rPr lang="zh-CN" altLang="en-US"/>
              <a:t>Y</a:t>
            </a:r>
            <a:r>
              <a:rPr lang="zh-CN" altLang="en-US" baseline="-25000"/>
              <a:t>2</a:t>
            </a:r>
            <a:r>
              <a:rPr lang="zh-CN" altLang="en-US"/>
              <a:t>Y</a:t>
            </a:r>
            <a:r>
              <a:rPr lang="zh-CN" altLang="en-US" baseline="-25000"/>
              <a:t>1</a:t>
            </a:r>
            <a:r>
              <a:rPr lang="zh-CN" altLang="en-US"/>
              <a:t>Y</a:t>
            </a:r>
            <a:r>
              <a:rPr lang="zh-CN" altLang="en-US" baseline="-25000"/>
              <a:t>0</a:t>
            </a:r>
            <a:endParaRPr lang="zh-CN" altLang="en-US" baseline="-25000"/>
          </a:p>
          <a:p>
            <a:pPr marL="0" indent="0">
              <a:buNone/>
            </a:pPr>
            <a:r>
              <a:rPr lang="zh-CN" altLang="en-US"/>
              <a:t>              表示8421BCD码</a:t>
            </a:r>
            <a:endParaRPr lang="zh-CN" altLang="en-US"/>
          </a:p>
          <a:p>
            <a:pPr marL="0" indent="0">
              <a:buNone/>
            </a:pPr>
            <a:r>
              <a:rPr lang="zh-CN" altLang="en-US"/>
              <a:t>        </a:t>
            </a:r>
            <a:r>
              <a:rPr lang="en-US" altLang="zh-CN"/>
              <a:t>2</a:t>
            </a:r>
            <a:r>
              <a:rPr lang="zh-CN" altLang="en-US"/>
              <a:t>、逻辑图</a:t>
            </a:r>
            <a:endParaRPr lang="zh-CN" altLang="en-US"/>
          </a:p>
          <a:p>
            <a:pPr marL="0" indent="0">
              <a:buNone/>
            </a:pPr>
            <a:r>
              <a:rPr lang="zh-CN" altLang="en-US"/>
              <a:t>       </a:t>
            </a:r>
            <a:endParaRPr lang="zh-CN" altLang="en-US"/>
          </a:p>
          <a:p>
            <a:pPr marL="0" indent="0">
              <a:buNone/>
            </a:pPr>
            <a:r>
              <a:rPr lang="zh-CN" altLang="en-US"/>
              <a:t>             </a:t>
            </a:r>
            <a:endParaRPr lang="zh-CN" altLang="en-US"/>
          </a:p>
        </p:txBody>
      </p:sp>
      <p:pic>
        <p:nvPicPr>
          <p:cNvPr id="4" name="内容占位符 1073743349" descr="C:\Users\Administrator.PC-20121218WXTY\AppData\Roaming\Tencent\Users\467413181\QQ\WinTemp\RichOle\`DA$C$7T8MZGIQ%ANFOC%97.png"/>
          <p:cNvPicPr>
            <a:picLocks noChangeAspect="1"/>
          </p:cNvPicPr>
          <p:nvPr/>
        </p:nvPicPr>
        <p:blipFill>
          <a:blip r:embed="rId1" r:link="rId2"/>
          <a:stretch>
            <a:fillRect/>
          </a:stretch>
        </p:blipFill>
        <p:spPr>
          <a:xfrm>
            <a:off x="8513445" y="365125"/>
            <a:ext cx="2840355" cy="1986915"/>
          </a:xfrm>
          <a:prstGeom prst="rect">
            <a:avLst/>
          </a:prstGeom>
          <a:noFill/>
          <a:ln w="9525">
            <a:noFill/>
          </a:ln>
        </p:spPr>
      </p:pic>
      <p:graphicFrame>
        <p:nvGraphicFramePr>
          <p:cNvPr id="0" name="表格 -1"/>
          <p:cNvGraphicFramePr/>
          <p:nvPr/>
        </p:nvGraphicFramePr>
        <p:xfrm>
          <a:off x="7970520" y="2586990"/>
          <a:ext cx="3733800" cy="3916680"/>
        </p:xfrm>
        <a:graphic>
          <a:graphicData uri="http://schemas.openxmlformats.org/drawingml/2006/table">
            <a:tbl>
              <a:tblPr firstRow="1" bandRow="1">
                <a:tableStyleId>{5940675A-B579-460E-94D1-54222C63F5DA}</a:tableStyleId>
              </a:tblPr>
              <a:tblGrid>
                <a:gridCol w="466725"/>
                <a:gridCol w="466725"/>
                <a:gridCol w="466725"/>
                <a:gridCol w="466725"/>
                <a:gridCol w="466725"/>
                <a:gridCol w="466725"/>
                <a:gridCol w="466725"/>
                <a:gridCol w="466725"/>
              </a:tblGrid>
              <a:tr h="326390">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X</a:t>
                      </a:r>
                      <a:r>
                        <a:rPr lang="en-US" altLang="zh-CN" sz="2000" baseline="-25000">
                          <a:latin typeface="宋体" panose="02010600030101010101" pitchFamily="2" charset="-122"/>
                          <a:ea typeface="宋体" panose="02010600030101010101" pitchFamily="2" charset="-122"/>
                          <a:cs typeface="宋体" panose="02010600030101010101" pitchFamily="2" charset="-122"/>
                        </a:rPr>
                        <a:t>3</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X</a:t>
                      </a:r>
                      <a:r>
                        <a:rPr lang="en-US" altLang="zh-CN" sz="2000" baseline="-25000">
                          <a:latin typeface="宋体" panose="02010600030101010101" pitchFamily="2" charset="-122"/>
                          <a:ea typeface="宋体" panose="02010600030101010101" pitchFamily="2" charset="-122"/>
                          <a:cs typeface="宋体" panose="02010600030101010101" pitchFamily="2" charset="-122"/>
                        </a:rPr>
                        <a:t>2</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X</a:t>
                      </a:r>
                      <a:r>
                        <a:rPr lang="en-US" altLang="zh-CN" sz="2000" baseline="-25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X</a:t>
                      </a:r>
                      <a:r>
                        <a:rPr lang="en-US" altLang="zh-CN" sz="2000" baseline="-25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Y</a:t>
                      </a:r>
                      <a:r>
                        <a:rPr lang="en-US" altLang="zh-CN" sz="2000" baseline="-25000">
                          <a:latin typeface="宋体" panose="02010600030101010101" pitchFamily="2" charset="-122"/>
                          <a:ea typeface="宋体" panose="02010600030101010101" pitchFamily="2" charset="-122"/>
                          <a:cs typeface="宋体" panose="02010600030101010101" pitchFamily="2" charset="-122"/>
                        </a:rPr>
                        <a:t>3</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Y</a:t>
                      </a:r>
                      <a:r>
                        <a:rPr lang="en-US" altLang="zh-CN" sz="2000" baseline="-25000">
                          <a:latin typeface="宋体" panose="02010600030101010101" pitchFamily="2" charset="-122"/>
                          <a:ea typeface="宋体" panose="02010600030101010101" pitchFamily="2" charset="-122"/>
                          <a:cs typeface="宋体" panose="02010600030101010101" pitchFamily="2" charset="-122"/>
                        </a:rPr>
                        <a:t>2</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Y</a:t>
                      </a:r>
                      <a:r>
                        <a:rPr lang="en-US" altLang="zh-CN" sz="2000" baseline="-25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Y</a:t>
                      </a:r>
                      <a:r>
                        <a:rPr lang="en-US" altLang="zh-CN" sz="2000" baseline="-25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6390">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6390">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6390">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6390">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6390">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6390">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6390">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6390">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6390">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26390">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0</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宋体" panose="02010600030101010101" pitchFamily="2" charset="-122"/>
                          <a:ea typeface="宋体" panose="02010600030101010101" pitchFamily="2" charset="-122"/>
                          <a:cs typeface="宋体" panose="02010600030101010101" pitchFamily="2" charset="-122"/>
                        </a:rPr>
                        <a:t>1</a:t>
                      </a:r>
                      <a:endParaRPr lang="en-US" altLang="zh-CN"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1073743372" name="图片 1073743371"/>
          <p:cNvPicPr>
            <a:picLocks noChangeAspect="1"/>
          </p:cNvPicPr>
          <p:nvPr/>
        </p:nvPicPr>
        <p:blipFill>
          <a:blip r:embed="rId3"/>
          <a:stretch>
            <a:fillRect/>
          </a:stretch>
        </p:blipFill>
        <p:spPr>
          <a:xfrm>
            <a:off x="4419600" y="2996565"/>
            <a:ext cx="3001645" cy="359473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additive="base">
                                        <p:cTn id="2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 calcmode="lin" valueType="num">
                                      <p:cBhvr additive="base">
                                        <p:cTn id="34"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 calcmode="lin" valueType="num">
                                      <p:cBhvr additive="base">
                                        <p:cTn id="38"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nodeType="clickEffect">
                                  <p:stCondLst>
                                    <p:cond delay="0"/>
                                  </p:stCondLst>
                                  <p:childTnLst>
                                    <p:set>
                                      <p:cBhvr>
                                        <p:cTn id="43" dur="1" fill="hold">
                                          <p:stCondLst>
                                            <p:cond delay="0"/>
                                          </p:stCondLst>
                                        </p:cTn>
                                        <p:tgtEl>
                                          <p:spTgt spid="0"/>
                                        </p:tgtEl>
                                        <p:attrNameLst>
                                          <p:attrName>style.visibility</p:attrName>
                                        </p:attrNameLst>
                                      </p:cBhvr>
                                      <p:to>
                                        <p:strVal val="visible"/>
                                      </p:to>
                                    </p:set>
                                    <p:animEffect transition="in" filter="checkerboard(across)">
                                      <p:cBhvr>
                                        <p:cTn id="44" dur="500"/>
                                        <p:tgtEl>
                                          <p:spTgt spid="0"/>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5" presetClass="entr" presetSubtype="10" fill="hold" nodeType="clickEffect">
                                  <p:stCondLst>
                                    <p:cond delay="0"/>
                                  </p:stCondLst>
                                  <p:childTnLst>
                                    <p:set>
                                      <p:cBhvr>
                                        <p:cTn id="54" dur="1" fill="hold">
                                          <p:stCondLst>
                                            <p:cond delay="0"/>
                                          </p:stCondLst>
                                        </p:cTn>
                                        <p:tgtEl>
                                          <p:spTgt spid="1073743372"/>
                                        </p:tgtEl>
                                        <p:attrNameLst>
                                          <p:attrName>style.visibility</p:attrName>
                                        </p:attrNameLst>
                                      </p:cBhvr>
                                      <p:to>
                                        <p:strVal val="visible"/>
                                      </p:to>
                                    </p:set>
                                    <p:animEffect transition="in" filter="checkerboard(across)">
                                      <p:cBhvr>
                                        <p:cTn id="55" dur="500"/>
                                        <p:tgtEl>
                                          <p:spTgt spid="1073743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3.4.2</a:t>
            </a:r>
            <a:r>
              <a:rPr lang="zh-CN" altLang="en-US"/>
              <a:t>数值比较器</a:t>
            </a:r>
            <a:endParaRPr lang="zh-CN" altLang="en-US"/>
          </a:p>
          <a:p>
            <a:pPr marL="0" indent="0">
              <a:buNone/>
            </a:pPr>
            <a:r>
              <a:rPr lang="zh-CN" altLang="en-US"/>
              <a:t>      两个数进行比较的组合逻辑电路称为数值比较器。</a:t>
            </a:r>
            <a:endParaRPr lang="zh-CN" altLang="en-US"/>
          </a:p>
          <a:p>
            <a:pPr marL="0" indent="0">
              <a:buNone/>
            </a:pPr>
            <a:r>
              <a:rPr lang="zh-CN" altLang="en-US"/>
              <a:t>74LS85是典型的中规模集成电路数值比较器，</a:t>
            </a:r>
            <a:endParaRPr lang="zh-CN" altLang="en-US"/>
          </a:p>
          <a:p>
            <a:pPr marL="0" indent="0">
              <a:buNone/>
            </a:pPr>
            <a:r>
              <a:rPr lang="en-US" altLang="zh-CN"/>
              <a:t>A</a:t>
            </a:r>
            <a:r>
              <a:rPr lang="en-US" altLang="zh-CN" baseline="-25000"/>
              <a:t>3</a:t>
            </a:r>
            <a:r>
              <a:rPr lang="en-US" altLang="zh-CN">
                <a:sym typeface="+mn-ea"/>
              </a:rPr>
              <a:t>A</a:t>
            </a:r>
            <a:r>
              <a:rPr lang="en-US" altLang="zh-CN" baseline="-25000">
                <a:sym typeface="+mn-ea"/>
              </a:rPr>
              <a:t>2</a:t>
            </a:r>
            <a:r>
              <a:rPr lang="en-US" altLang="zh-CN">
                <a:sym typeface="+mn-ea"/>
              </a:rPr>
              <a:t>A</a:t>
            </a:r>
            <a:r>
              <a:rPr lang="en-US" altLang="zh-CN" baseline="-25000">
                <a:sym typeface="+mn-ea"/>
              </a:rPr>
              <a:t>1</a:t>
            </a:r>
            <a:r>
              <a:rPr lang="en-US" altLang="zh-CN">
                <a:sym typeface="+mn-ea"/>
              </a:rPr>
              <a:t>A</a:t>
            </a:r>
            <a:r>
              <a:rPr lang="en-US" altLang="zh-CN" baseline="-25000">
                <a:sym typeface="+mn-ea"/>
              </a:rPr>
              <a:t>0</a:t>
            </a:r>
            <a:r>
              <a:rPr lang="zh-CN" altLang="en-US">
                <a:sym typeface="+mn-ea"/>
              </a:rPr>
              <a:t>和</a:t>
            </a:r>
            <a:r>
              <a:rPr lang="en-US" altLang="zh-CN">
                <a:sym typeface="+mn-ea"/>
              </a:rPr>
              <a:t>B</a:t>
            </a:r>
            <a:r>
              <a:rPr lang="en-US" altLang="zh-CN" baseline="-25000">
                <a:sym typeface="+mn-ea"/>
              </a:rPr>
              <a:t>3</a:t>
            </a:r>
            <a:r>
              <a:rPr lang="en-US" altLang="zh-CN">
                <a:sym typeface="+mn-ea"/>
              </a:rPr>
              <a:t>B</a:t>
            </a:r>
            <a:r>
              <a:rPr lang="en-US" altLang="zh-CN" baseline="-25000">
                <a:sym typeface="+mn-ea"/>
              </a:rPr>
              <a:t>2</a:t>
            </a:r>
            <a:r>
              <a:rPr lang="en-US" altLang="zh-CN">
                <a:sym typeface="+mn-ea"/>
              </a:rPr>
              <a:t>B</a:t>
            </a:r>
            <a:r>
              <a:rPr lang="en-US" altLang="zh-CN" baseline="-25000">
                <a:sym typeface="+mn-ea"/>
              </a:rPr>
              <a:t>1</a:t>
            </a:r>
            <a:r>
              <a:rPr lang="en-US" altLang="zh-CN">
                <a:sym typeface="+mn-ea"/>
              </a:rPr>
              <a:t>B</a:t>
            </a:r>
            <a:r>
              <a:rPr lang="en-US" altLang="zh-CN" baseline="-25000">
                <a:sym typeface="+mn-ea"/>
              </a:rPr>
              <a:t>0</a:t>
            </a:r>
            <a:r>
              <a:rPr lang="zh-CN" altLang="en-US">
                <a:sym typeface="+mn-ea"/>
              </a:rPr>
              <a:t>为两个需要比较的</a:t>
            </a:r>
            <a:endParaRPr lang="zh-CN" altLang="en-US">
              <a:sym typeface="+mn-ea"/>
            </a:endParaRPr>
          </a:p>
          <a:p>
            <a:pPr marL="0" indent="0">
              <a:buNone/>
            </a:pPr>
            <a:r>
              <a:rPr lang="zh-CN" altLang="en-US">
                <a:sym typeface="+mn-ea"/>
              </a:rPr>
              <a:t>四位二进制数；</a:t>
            </a:r>
            <a:r>
              <a:rPr lang="en-US" altLang="zh-CN">
                <a:sym typeface="+mn-ea"/>
              </a:rPr>
              <a:t>A&gt;B</a:t>
            </a:r>
            <a:r>
              <a:rPr lang="zh-CN" altLang="en-US">
                <a:sym typeface="+mn-ea"/>
              </a:rPr>
              <a:t>、</a:t>
            </a:r>
            <a:r>
              <a:rPr lang="en-US" altLang="zh-CN">
                <a:sym typeface="+mn-ea"/>
              </a:rPr>
              <a:t>A&lt;B</a:t>
            </a:r>
            <a:r>
              <a:rPr lang="zh-CN" altLang="en-US">
                <a:sym typeface="+mn-ea"/>
              </a:rPr>
              <a:t>、</a:t>
            </a:r>
            <a:r>
              <a:rPr lang="en-US" altLang="zh-CN">
                <a:sym typeface="+mn-ea"/>
              </a:rPr>
              <a:t>A=B</a:t>
            </a:r>
            <a:r>
              <a:rPr lang="zh-CN" altLang="en-US">
                <a:sym typeface="+mn-ea"/>
              </a:rPr>
              <a:t>为级联</a:t>
            </a:r>
            <a:endParaRPr lang="zh-CN" altLang="en-US">
              <a:sym typeface="+mn-ea"/>
            </a:endParaRPr>
          </a:p>
          <a:p>
            <a:pPr marL="0" indent="0">
              <a:buNone/>
            </a:pPr>
            <a:r>
              <a:rPr lang="zh-CN" altLang="en-US">
                <a:sym typeface="+mn-ea"/>
              </a:rPr>
              <a:t>输入，用于功能扩展；</a:t>
            </a:r>
            <a:r>
              <a:rPr lang="en-US" altLang="zh-CN">
                <a:sym typeface="+mn-ea"/>
              </a:rPr>
              <a:t>F</a:t>
            </a:r>
            <a:r>
              <a:rPr lang="en-US" altLang="zh-CN" baseline="-25000">
                <a:sym typeface="+mn-ea"/>
              </a:rPr>
              <a:t>A&gt;B</a:t>
            </a:r>
            <a:r>
              <a:rPr lang="zh-CN" altLang="en-US">
                <a:sym typeface="+mn-ea"/>
              </a:rPr>
              <a:t>、</a:t>
            </a:r>
            <a:r>
              <a:rPr lang="en-US" altLang="zh-CN">
                <a:sym typeface="+mn-ea"/>
              </a:rPr>
              <a:t>F</a:t>
            </a:r>
            <a:r>
              <a:rPr lang="en-US" altLang="zh-CN" baseline="-25000">
                <a:sym typeface="+mn-ea"/>
              </a:rPr>
              <a:t>A&lt;B</a:t>
            </a:r>
            <a:r>
              <a:rPr lang="zh-CN" altLang="en-US">
                <a:sym typeface="+mn-ea"/>
              </a:rPr>
              <a:t>、</a:t>
            </a:r>
            <a:endParaRPr lang="zh-CN" altLang="en-US">
              <a:sym typeface="+mn-ea"/>
            </a:endParaRPr>
          </a:p>
          <a:p>
            <a:pPr marL="0" indent="0">
              <a:buNone/>
            </a:pPr>
            <a:r>
              <a:rPr lang="en-US" altLang="zh-CN">
                <a:sym typeface="+mn-ea"/>
              </a:rPr>
              <a:t>F</a:t>
            </a:r>
            <a:r>
              <a:rPr lang="en-US" altLang="zh-CN" baseline="-25000">
                <a:sym typeface="+mn-ea"/>
              </a:rPr>
              <a:t>A=B</a:t>
            </a:r>
            <a:r>
              <a:rPr lang="zh-CN" altLang="en-US">
                <a:sym typeface="+mn-ea"/>
              </a:rPr>
              <a:t>为输出，表示比较结果。</a:t>
            </a:r>
            <a:endParaRPr lang="zh-CN" altLang="en-US">
              <a:sym typeface="+mn-ea"/>
            </a:endParaRPr>
          </a:p>
        </p:txBody>
      </p:sp>
      <p:pic>
        <p:nvPicPr>
          <p:cNvPr id="1073743374" name="图片 1073743373" descr="C:\Users\Administrator.PC-20121218WXTY\AppData\Roaming\Tencent\Users\467413181\QQ\WinTemp\RichOle\HB@]6@%QL`NX4%FY)0`I`0J.png"/>
          <p:cNvPicPr>
            <a:picLocks noChangeAspect="1"/>
          </p:cNvPicPr>
          <p:nvPr/>
        </p:nvPicPr>
        <p:blipFill>
          <a:blip r:embed="rId1" r:link="rId2"/>
          <a:stretch>
            <a:fillRect/>
          </a:stretch>
        </p:blipFill>
        <p:spPr>
          <a:xfrm rot="-16200000">
            <a:off x="8187055" y="1133475"/>
            <a:ext cx="3599815" cy="273367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9" presetID="5" presetClass="entr" presetSubtype="10" fill="hold" nodeType="withEffect">
                                  <p:stCondLst>
                                    <p:cond delay="0"/>
                                  </p:stCondLst>
                                  <p:childTnLst>
                                    <p:set>
                                      <p:cBhvr>
                                        <p:cTn id="10" dur="1" fill="hold">
                                          <p:stCondLst>
                                            <p:cond delay="0"/>
                                          </p:stCondLst>
                                        </p:cTn>
                                        <p:tgtEl>
                                          <p:spTgt spid="1073743374"/>
                                        </p:tgtEl>
                                        <p:attrNameLst>
                                          <p:attrName>style.visibility</p:attrName>
                                        </p:attrNameLst>
                                      </p:cBhvr>
                                      <p:to>
                                        <p:strVal val="visible"/>
                                      </p:to>
                                    </p:set>
                                    <p:animEffect transition="in" filter="checkerboard(across)">
                                      <p:cBhvr>
                                        <p:cTn id="11" dur="500"/>
                                        <p:tgtEl>
                                          <p:spTgt spid="107374337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 calcmode="lin" valueType="num">
                                      <p:cBhvr additive="base">
                                        <p:cTn id="16"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2">
                                            <p:txEl>
                                              <p:pRg st="4" end="4"/>
                                            </p:txEl>
                                          </p:spTgt>
                                        </p:tgtEl>
                                        <p:attrNameLst>
                                          <p:attrName>style.visibility</p:attrName>
                                        </p:attrNameLst>
                                      </p:cBhvr>
                                      <p:to>
                                        <p:strVal val="visible"/>
                                      </p:to>
                                    </p:set>
                                    <p:anim calcmode="lin" valueType="num">
                                      <p:cBhvr additive="base">
                                        <p:cTn id="20"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 calcmode="lin" valueType="num">
                                      <p:cBhvr additive="base">
                                        <p:cTn id="24"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 calcmode="lin" valueType="num">
                                      <p:cBhvr additive="base">
                                        <p:cTn id="28"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endParaRPr lang="zh-CN" altLang="en-US"/>
          </a:p>
          <a:p>
            <a:pPr marL="0" indent="0">
              <a:buNone/>
            </a:pPr>
            <a:r>
              <a:rPr lang="zh-CN" altLang="en-US"/>
              <a:t>                    </a:t>
            </a:r>
            <a:endParaRPr lang="zh-CN" altLang="en-US"/>
          </a:p>
        </p:txBody>
      </p:sp>
      <p:graphicFrame>
        <p:nvGraphicFramePr>
          <p:cNvPr id="0" name="表格 -1"/>
          <p:cNvGraphicFramePr/>
          <p:nvPr/>
        </p:nvGraphicFramePr>
        <p:xfrm>
          <a:off x="2992120" y="309245"/>
          <a:ext cx="8127365" cy="6239510"/>
        </p:xfrm>
        <a:graphic>
          <a:graphicData uri="http://schemas.openxmlformats.org/drawingml/2006/table">
            <a:tbl>
              <a:tblPr firstRow="1" bandRow="1">
                <a:tableStyleId>{5940675A-B579-460E-94D1-54222C63F5DA}</a:tableStyleId>
              </a:tblPr>
              <a:tblGrid>
                <a:gridCol w="967105"/>
                <a:gridCol w="967740"/>
                <a:gridCol w="966470"/>
                <a:gridCol w="967740"/>
                <a:gridCol w="709930"/>
                <a:gridCol w="711200"/>
                <a:gridCol w="708660"/>
                <a:gridCol w="709295"/>
                <a:gridCol w="708660"/>
                <a:gridCol w="710565"/>
              </a:tblGrid>
              <a:tr h="326390">
                <a:tc gridSpan="4">
                  <a:txBody>
                    <a:bodyPr/>
                    <a:p>
                      <a:pPr algn="ctr">
                        <a:buNone/>
                      </a:pPr>
                      <a:r>
                        <a:rPr lang="zh-CN" altLang="en-US" sz="1800">
                          <a:latin typeface="宋体" panose="02010600030101010101" pitchFamily="2" charset="-122"/>
                          <a:ea typeface="宋体" panose="02010600030101010101" pitchFamily="2" charset="-122"/>
                          <a:cs typeface="宋体" panose="02010600030101010101" pitchFamily="2" charset="-122"/>
                        </a:rPr>
                        <a:t>比较器输入</a:t>
                      </a:r>
                      <a:endParaRPr lang="zh-CN" altLang="en-US" sz="18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3">
                  <a:txBody>
                    <a:bodyPr/>
                    <a:p>
                      <a:pPr algn="ctr">
                        <a:buNone/>
                      </a:pPr>
                      <a:r>
                        <a:rPr lang="zh-CN" altLang="en-US" sz="1800">
                          <a:latin typeface="宋体" panose="02010600030101010101" pitchFamily="2" charset="-122"/>
                          <a:ea typeface="宋体" panose="02010600030101010101" pitchFamily="2" charset="-122"/>
                          <a:cs typeface="宋体" panose="02010600030101010101" pitchFamily="2" charset="-122"/>
                        </a:rPr>
                        <a:t>级联输入</a:t>
                      </a:r>
                      <a:endParaRPr lang="zh-CN" altLang="en-US" sz="18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3">
                  <a:txBody>
                    <a:bodyPr/>
                    <a:p>
                      <a:pPr algn="ctr">
                        <a:buNone/>
                      </a:pPr>
                      <a:r>
                        <a:rPr lang="zh-CN" altLang="en-US" sz="1800">
                          <a:latin typeface="宋体" panose="02010600030101010101" pitchFamily="2" charset="-122"/>
                          <a:ea typeface="宋体" panose="02010600030101010101" pitchFamily="2" charset="-122"/>
                          <a:cs typeface="宋体" panose="02010600030101010101" pitchFamily="2" charset="-122"/>
                        </a:rPr>
                        <a:t>输出</a:t>
                      </a:r>
                      <a:endParaRPr lang="zh-CN" altLang="en-US" sz="18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92760">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2</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2</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1</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1</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0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 &gt;B</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 &lt;B</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 =B</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F</a:t>
                      </a:r>
                      <a:r>
                        <a:rPr lang="en-US" altLang="zh-CN" sz="1800" baseline="-25000">
                          <a:latin typeface="Times New Roman" panose="02020603050405020304" charset="0"/>
                          <a:cs typeface="Times New Roman" panose="02020603050405020304" charset="0"/>
                        </a:rPr>
                        <a:t>A&gt;B</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F</a:t>
                      </a:r>
                      <a:r>
                        <a:rPr lang="en-US" altLang="zh-CN" sz="1800" baseline="-25000">
                          <a:latin typeface="Times New Roman" panose="02020603050405020304" charset="0"/>
                          <a:cs typeface="Times New Roman" panose="02020603050405020304" charset="0"/>
                        </a:rPr>
                        <a:t>A&lt;B</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F</a:t>
                      </a:r>
                      <a:r>
                        <a:rPr lang="en-US" altLang="zh-CN" sz="1800" baseline="-25000">
                          <a:latin typeface="Times New Roman" panose="02020603050405020304" charset="0"/>
                          <a:cs typeface="Times New Roman" panose="02020603050405020304" charset="0"/>
                        </a:rPr>
                        <a:t>A=B</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2760">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&gt;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1</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2760">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&lt;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1</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2760">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&gt;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1</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2760">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&lt;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1</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2760">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&gt;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1</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3395">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&lt;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1</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2125">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&gt;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1</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2760">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&lt;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X</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1</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1</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2760">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1</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1</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2760">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1</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1</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2760">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A</a:t>
                      </a:r>
                      <a:r>
                        <a:rPr lang="en-US" altLang="zh-CN" sz="1800" baseline="-25000">
                          <a:latin typeface="Times New Roman" panose="02020603050405020304" charset="0"/>
                          <a:cs typeface="Times New Roman" panose="02020603050405020304" charset="0"/>
                        </a:rPr>
                        <a:t>3 </a:t>
                      </a:r>
                      <a:r>
                        <a:rPr lang="en-US" altLang="zh-CN" sz="1800">
                          <a:latin typeface="Times New Roman" panose="02020603050405020304" charset="0"/>
                          <a:cs typeface="Times New Roman" panose="02020603050405020304" charset="0"/>
                        </a:rPr>
                        <a:t>= B</a:t>
                      </a:r>
                      <a:r>
                        <a:rPr lang="en-US" altLang="zh-CN" sz="1800" baseline="-25000">
                          <a:latin typeface="Times New Roman" panose="02020603050405020304" charset="0"/>
                          <a:cs typeface="Times New Roman" panose="02020603050405020304" charset="0"/>
                        </a:rPr>
                        <a:t>3</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1</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0</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800">
                          <a:latin typeface="Times New Roman" panose="02020603050405020304" charset="0"/>
                          <a:cs typeface="Times New Roman" panose="02020603050405020304" charset="0"/>
                        </a:rPr>
                        <a:t>1</a:t>
                      </a:r>
                      <a:endParaRPr lang="en-US" altLang="zh-CN" sz="18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193040" y="365125"/>
            <a:ext cx="2173605" cy="460375"/>
          </a:xfrm>
          <a:prstGeom prst="rect">
            <a:avLst/>
          </a:prstGeom>
          <a:noFill/>
        </p:spPr>
        <p:txBody>
          <a:bodyPr wrap="square" rtlCol="0" anchor="t">
            <a:spAutoFit/>
          </a:bodyPr>
          <a:p>
            <a:pPr marL="0" indent="0">
              <a:buNone/>
            </a:pPr>
            <a:r>
              <a:rPr lang="zh-CN" altLang="en-US" sz="2400">
                <a:sym typeface="+mn-ea"/>
              </a:rPr>
              <a:t>其功能表如下：</a:t>
            </a:r>
            <a:endParaRPr lang="zh-CN" altLang="en-US" sz="2400">
              <a:sym typeface="+mn-ea"/>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r>
              <a:rPr lang="en-US" altLang="zh-CN"/>
              <a:t>3.1</a:t>
            </a:r>
            <a:r>
              <a:rPr lang="zh-CN" altLang="en-US"/>
              <a:t>组合逻辑电路分析</a:t>
            </a:r>
            <a:endParaRPr lang="zh-CN" altLang="en-US"/>
          </a:p>
          <a:p>
            <a:endParaRPr lang="zh-CN" altLang="en-US"/>
          </a:p>
          <a:p>
            <a:endParaRPr lang="zh-CN" altLang="en-US"/>
          </a:p>
          <a:p>
            <a:endParaRPr lang="zh-CN" altLang="en-US"/>
          </a:p>
          <a:p>
            <a:pPr marL="0" indent="0">
              <a:buNone/>
            </a:pPr>
            <a:r>
              <a:rPr lang="zh-CN" altLang="en-US" sz="2000"/>
              <a:t>    （1）由所给定的组合逻辑电路写出对应的输出逻辑函数。</a:t>
            </a:r>
            <a:endParaRPr lang="zh-CN" altLang="en-US" sz="2000"/>
          </a:p>
          <a:p>
            <a:pPr marL="0" indent="0">
              <a:buNone/>
            </a:pPr>
            <a:r>
              <a:rPr lang="zh-CN" altLang="en-US" sz="2000"/>
              <a:t>    （2）将输出逻辑函数化简为最简式。（目的是为了便于列真值表）</a:t>
            </a:r>
            <a:endParaRPr lang="zh-CN" altLang="en-US" sz="2000"/>
          </a:p>
          <a:p>
            <a:pPr marL="0" indent="0">
              <a:buNone/>
            </a:pPr>
            <a:r>
              <a:rPr lang="zh-CN" altLang="en-US" sz="2000"/>
              <a:t>    （3）根据输出逻辑函数最简式列出其真值表。</a:t>
            </a:r>
            <a:endParaRPr lang="zh-CN" altLang="en-US" sz="2000"/>
          </a:p>
          <a:p>
            <a:pPr marL="0" indent="0">
              <a:buNone/>
            </a:pPr>
            <a:r>
              <a:rPr lang="zh-CN" altLang="en-US" sz="2000"/>
              <a:t>    （4）根据真值表输入、输出变化规律说明电路的逻辑功能。</a:t>
            </a:r>
            <a:endParaRPr lang="zh-CN" altLang="en-US" sz="2000"/>
          </a:p>
          <a:p>
            <a:pPr marL="0" indent="0">
              <a:buNone/>
            </a:pPr>
            <a:r>
              <a:rPr lang="zh-CN" altLang="en-US"/>
              <a:t>    </a:t>
            </a:r>
            <a:r>
              <a:rPr lang="zh-CN" altLang="en-US" sz="2000"/>
              <a:t>例：分析下图所示组合逻辑电路的逻辑功能。</a:t>
            </a:r>
            <a:endParaRPr lang="zh-CN" altLang="en-US" sz="2000"/>
          </a:p>
          <a:p>
            <a:pPr marL="0" indent="0">
              <a:buNone/>
            </a:pPr>
            <a:r>
              <a:rPr lang="zh-CN" altLang="en-US" sz="2000"/>
              <a:t>              分析：</a:t>
            </a:r>
            <a:r>
              <a:rPr lang="en-US" altLang="zh-CN" sz="2000"/>
              <a:t>1</a:t>
            </a:r>
            <a:r>
              <a:rPr lang="zh-CN" altLang="en-US" sz="2000"/>
              <a:t>、写出逻辑图对应的逻辑表达式</a:t>
            </a:r>
            <a:endParaRPr lang="zh-CN" altLang="en-US" sz="2000"/>
          </a:p>
          <a:p>
            <a:pPr marL="0" indent="0">
              <a:buNone/>
            </a:pPr>
            <a:r>
              <a:rPr lang="zh-CN" altLang="en-US" sz="2000"/>
              <a:t>              （</a:t>
            </a:r>
            <a:r>
              <a:rPr lang="en-US" altLang="zh-CN" sz="2000"/>
              <a:t>1</a:t>
            </a:r>
            <a:r>
              <a:rPr lang="zh-CN" altLang="en-US" sz="2000"/>
              <a:t>）、逐级顺向写</a:t>
            </a:r>
            <a:endParaRPr lang="zh-CN" altLang="en-US" sz="2000"/>
          </a:p>
          <a:p>
            <a:pPr marL="0" indent="0">
              <a:buNone/>
            </a:pPr>
            <a:r>
              <a:rPr lang="zh-CN" altLang="en-US" sz="2000"/>
              <a:t>                     </a:t>
            </a:r>
            <a:endParaRPr lang="zh-CN" altLang="en-US" sz="2000"/>
          </a:p>
          <a:p>
            <a:pPr marL="0" indent="0">
              <a:buNone/>
            </a:pPr>
            <a:r>
              <a:rPr lang="zh-CN" altLang="en-US" sz="2000"/>
              <a:t>                         </a:t>
            </a:r>
            <a:endParaRPr lang="zh-CN" altLang="en-US" sz="2000"/>
          </a:p>
        </p:txBody>
      </p:sp>
      <p:pic>
        <p:nvPicPr>
          <p:cNvPr id="1073743138" name="图片 1073743137" descr="C:\Users\Administrator.PC-20121218WXTY\AppData\Roaming\Tencent\Users\467413181\QQ\WinTemp\RichOle\BSI0V41VCK)3TC6YBA){7@6.png"/>
          <p:cNvPicPr>
            <a:picLocks noChangeAspect="1"/>
          </p:cNvPicPr>
          <p:nvPr/>
        </p:nvPicPr>
        <p:blipFill>
          <a:blip r:embed="rId1" r:link="rId2"/>
          <a:stretch>
            <a:fillRect/>
          </a:stretch>
        </p:blipFill>
        <p:spPr>
          <a:xfrm>
            <a:off x="1035685" y="800735"/>
            <a:ext cx="9354185" cy="1289685"/>
          </a:xfrm>
          <a:prstGeom prst="rect">
            <a:avLst/>
          </a:prstGeom>
          <a:noFill/>
          <a:ln w="9525">
            <a:noFill/>
          </a:ln>
        </p:spPr>
      </p:pic>
      <p:pic>
        <p:nvPicPr>
          <p:cNvPr id="3" name="图片 2" descr="C:\Users\Administrator.PC-20121218WXTY\AppData\Roaming\Tencent\Users\467413181\QQ\WinTemp\RichOle\}}~YRQD0~[($0DX{2Q(79S3.png"/>
          <p:cNvPicPr>
            <a:picLocks noChangeAspect="1"/>
          </p:cNvPicPr>
          <p:nvPr/>
        </p:nvPicPr>
        <p:blipFill>
          <a:blip r:embed="rId3" r:link="rId4">
            <a:lum bright="6000"/>
          </a:blip>
          <a:stretch>
            <a:fillRect/>
          </a:stretch>
        </p:blipFill>
        <p:spPr>
          <a:xfrm>
            <a:off x="6916420" y="4493895"/>
            <a:ext cx="4452620" cy="1753870"/>
          </a:xfrm>
          <a:prstGeom prst="rect">
            <a:avLst/>
          </a:prstGeom>
          <a:noFill/>
          <a:ln w="9525">
            <a:noFill/>
          </a:ln>
        </p:spPr>
      </p:pic>
      <p:graphicFrame>
        <p:nvGraphicFramePr>
          <p:cNvPr id="4" name="对象 3">
            <a:hlinkClick r:id="" action="ppaction://ole?verb="/>
          </p:cNvPr>
          <p:cNvGraphicFramePr>
            <a:graphicFrameLocks noChangeAspect="1"/>
          </p:cNvGraphicFramePr>
          <p:nvPr/>
        </p:nvGraphicFramePr>
        <p:xfrm>
          <a:off x="2339975" y="5243830"/>
          <a:ext cx="760095" cy="447040"/>
        </p:xfrm>
        <a:graphic>
          <a:graphicData uri="http://schemas.openxmlformats.org/presentationml/2006/ole">
            <mc:AlternateContent xmlns:mc="http://schemas.openxmlformats.org/markup-compatibility/2006">
              <mc:Choice xmlns:v="urn:schemas-microsoft-com:vml" Requires="v">
                <p:oleObj spid="_x0000_s1025" name="" r:id="rId5" imgW="431800" imgH="254000" progId="Equation.KSEE3">
                  <p:embed/>
                </p:oleObj>
              </mc:Choice>
              <mc:Fallback>
                <p:oleObj name="" r:id="rId5" imgW="431800" imgH="254000" progId="Equation.KSEE3">
                  <p:embed/>
                  <p:pic>
                    <p:nvPicPr>
                      <p:cNvPr id="0" name="图片 1024"/>
                      <p:cNvPicPr/>
                      <p:nvPr/>
                    </p:nvPicPr>
                    <p:blipFill>
                      <a:blip r:embed="rId6"/>
                      <a:stretch>
                        <a:fillRect/>
                      </a:stretch>
                    </p:blipFill>
                    <p:spPr>
                      <a:xfrm>
                        <a:off x="2339975" y="5243830"/>
                        <a:ext cx="760095" cy="447040"/>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2339975" y="5739765"/>
          <a:ext cx="1661795" cy="936625"/>
        </p:xfrm>
        <a:graphic>
          <a:graphicData uri="http://schemas.openxmlformats.org/presentationml/2006/ole">
            <mc:AlternateContent xmlns:mc="http://schemas.openxmlformats.org/markup-compatibility/2006">
              <mc:Choice xmlns:v="urn:schemas-microsoft-com:vml" Requires="v">
                <p:oleObj spid="_x0000_s1027" name="" r:id="rId7" imgW="901700" imgH="508000" progId="Equation.KSEE3">
                  <p:embed/>
                </p:oleObj>
              </mc:Choice>
              <mc:Fallback>
                <p:oleObj name="" r:id="rId7" imgW="901700" imgH="508000" progId="Equation.KSEE3">
                  <p:embed/>
                  <p:pic>
                    <p:nvPicPr>
                      <p:cNvPr id="0" name="图片 1026"/>
                      <p:cNvPicPr/>
                      <p:nvPr/>
                    </p:nvPicPr>
                    <p:blipFill>
                      <a:blip r:embed="rId8"/>
                      <a:stretch>
                        <a:fillRect/>
                      </a:stretch>
                    </p:blipFill>
                    <p:spPr>
                      <a:xfrm>
                        <a:off x="2339975" y="5739765"/>
                        <a:ext cx="1661795" cy="936625"/>
                      </a:xfrm>
                      <a:prstGeom prst="rect">
                        <a:avLst/>
                      </a:prstGeom>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073743138"/>
                                        </p:tgtEl>
                                        <p:attrNameLst>
                                          <p:attrName>style.visibility</p:attrName>
                                        </p:attrNameLst>
                                      </p:cBhvr>
                                      <p:to>
                                        <p:strVal val="visible"/>
                                      </p:to>
                                    </p:set>
                                    <p:anim calcmode="lin" valueType="num">
                                      <p:cBhvr additive="base">
                                        <p:cTn id="7" dur="500" fill="hold"/>
                                        <p:tgtEl>
                                          <p:spTgt spid="1073743138"/>
                                        </p:tgtEl>
                                        <p:attrNameLst>
                                          <p:attrName>ppt_x</p:attrName>
                                        </p:attrNameLst>
                                      </p:cBhvr>
                                      <p:tavLst>
                                        <p:tav tm="0">
                                          <p:val>
                                            <p:strVal val="1+#ppt_w/2"/>
                                          </p:val>
                                        </p:tav>
                                        <p:tav tm="100000">
                                          <p:val>
                                            <p:strVal val="#ppt_x"/>
                                          </p:val>
                                        </p:tav>
                                      </p:tavLst>
                                    </p:anim>
                                    <p:anim calcmode="lin" valueType="num">
                                      <p:cBhvr additive="base">
                                        <p:cTn id="8" dur="500" fill="hold"/>
                                        <p:tgtEl>
                                          <p:spTgt spid="107374313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20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20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mph" presetSubtype="0" fill="hold" nodeType="clickEffect">
                                  <p:stCondLst>
                                    <p:cond delay="0"/>
                                  </p:stCondLst>
                                  <p:childTnLst>
                                    <p:anim calcmode="discrete" valueType="str">
                                      <p:cBhvr override="childStyle">
                                        <p:cTn id="24" dur="2000" fill="hold"/>
                                        <p:tgtEl>
                                          <p:spTgt spid="2">
                                            <p:txEl>
                                              <p:pRg st="5" end="5"/>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 calcmode="lin" valueType="num">
                                      <p:cBhvr additive="base">
                                        <p:cTn id="29" dur="20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0" dur="20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anim calcmode="lin" valueType="num">
                                      <p:cBhvr additive="base">
                                        <p:cTn id="35" dur="20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6" dur="20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2">
                                            <p:txEl>
                                              <p:pRg st="8" end="8"/>
                                            </p:txEl>
                                          </p:spTgt>
                                        </p:tgtEl>
                                        <p:attrNameLst>
                                          <p:attrName>style.visibility</p:attrName>
                                        </p:attrNameLst>
                                      </p:cBhvr>
                                      <p:to>
                                        <p:strVal val="visible"/>
                                      </p:to>
                                    </p:set>
                                    <p:anim calcmode="lin" valueType="num">
                                      <p:cBhvr additive="base">
                                        <p:cTn id="41"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500" fill="hold"/>
                                        <p:tgtEl>
                                          <p:spTgt spid="3"/>
                                        </p:tgtEl>
                                        <p:attrNameLst>
                                          <p:attrName>ppt_x</p:attrName>
                                        </p:attrNameLst>
                                      </p:cBhvr>
                                      <p:tavLst>
                                        <p:tav tm="0">
                                          <p:val>
                                            <p:strVal val="#ppt_x"/>
                                          </p:val>
                                        </p:tav>
                                        <p:tav tm="100000">
                                          <p:val>
                                            <p:strVal val="#ppt_x"/>
                                          </p:val>
                                        </p:tav>
                                      </p:tavLst>
                                    </p:anim>
                                    <p:anim calcmode="lin" valueType="num">
                                      <p:cBhvr additive="base">
                                        <p:cTn id="4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2">
                                            <p:txEl>
                                              <p:pRg st="9" end="9"/>
                                            </p:txEl>
                                          </p:spTgt>
                                        </p:tgtEl>
                                        <p:attrNameLst>
                                          <p:attrName>style.visibility</p:attrName>
                                        </p:attrNameLst>
                                      </p:cBhvr>
                                      <p:to>
                                        <p:strVal val="visible"/>
                                      </p:to>
                                    </p:set>
                                    <p:anim calcmode="lin" valueType="num">
                                      <p:cBhvr additive="base">
                                        <p:cTn id="53"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2">
                                            <p:txEl>
                                              <p:pRg st="10" end="10"/>
                                            </p:txEl>
                                          </p:spTgt>
                                        </p:tgtEl>
                                        <p:attrNameLst>
                                          <p:attrName>style.visibility</p:attrName>
                                        </p:attrNameLst>
                                      </p:cBhvr>
                                      <p:to>
                                        <p:strVal val="visible"/>
                                      </p:to>
                                    </p:set>
                                    <p:anim calcmode="lin" valueType="num">
                                      <p:cBhvr additive="base">
                                        <p:cTn id="59"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4"/>
                                        </p:tgtEl>
                                        <p:attrNameLst>
                                          <p:attrName>style.visibility</p:attrName>
                                        </p:attrNameLst>
                                      </p:cBhvr>
                                      <p:to>
                                        <p:strVal val="visible"/>
                                      </p:to>
                                    </p:set>
                                    <p:anim calcmode="lin" valueType="num">
                                      <p:cBhvr additive="base">
                                        <p:cTn id="65" dur="500" fill="hold"/>
                                        <p:tgtEl>
                                          <p:spTgt spid="4"/>
                                        </p:tgtEl>
                                        <p:attrNameLst>
                                          <p:attrName>ppt_x</p:attrName>
                                        </p:attrNameLst>
                                      </p:cBhvr>
                                      <p:tavLst>
                                        <p:tav tm="0">
                                          <p:val>
                                            <p:strVal val="#ppt_x"/>
                                          </p:val>
                                        </p:tav>
                                        <p:tav tm="100000">
                                          <p:val>
                                            <p:strVal val="#ppt_x"/>
                                          </p:val>
                                        </p:tav>
                                      </p:tavLst>
                                    </p:anim>
                                    <p:anim calcmode="lin" valueType="num">
                                      <p:cBhvr additive="base">
                                        <p:cTn id="6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6"/>
                                        </p:tgtEl>
                                        <p:attrNameLst>
                                          <p:attrName>style.visibility</p:attrName>
                                        </p:attrNameLst>
                                      </p:cBhvr>
                                      <p:to>
                                        <p:strVal val="visible"/>
                                      </p:to>
                                    </p:set>
                                    <p:anim calcmode="lin" valueType="num">
                                      <p:cBhvr additive="base">
                                        <p:cTn id="71" dur="500" fill="hold"/>
                                        <p:tgtEl>
                                          <p:spTgt spid="6"/>
                                        </p:tgtEl>
                                        <p:attrNameLst>
                                          <p:attrName>ppt_x</p:attrName>
                                        </p:attrNameLst>
                                      </p:cBhvr>
                                      <p:tavLst>
                                        <p:tav tm="0">
                                          <p:val>
                                            <p:strVal val="#ppt_x"/>
                                          </p:val>
                                        </p:tav>
                                        <p:tav tm="100000">
                                          <p:val>
                                            <p:strVal val="#ppt_x"/>
                                          </p:val>
                                        </p:tav>
                                      </p:tavLst>
                                    </p:anim>
                                    <p:anim calcmode="lin" valueType="num">
                                      <p:cBhvr additive="base">
                                        <p:cTn id="7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a:t>例、试用用两片74LS85实现两个8位二进制数的比较。</a:t>
            </a:r>
            <a:endParaRPr lang="zh-CN" altLang="en-US"/>
          </a:p>
          <a:p>
            <a:pPr marL="0" indent="0">
              <a:buNone/>
            </a:pPr>
            <a:r>
              <a:rPr lang="zh-CN" altLang="en-US"/>
              <a:t>    分析：</a:t>
            </a:r>
            <a:endParaRPr lang="zh-CN" altLang="en-US"/>
          </a:p>
          <a:p>
            <a:pPr marL="0" indent="0">
              <a:buNone/>
            </a:pPr>
            <a:r>
              <a:rPr lang="zh-CN" altLang="en-US"/>
              <a:t>     </a:t>
            </a:r>
            <a:r>
              <a:rPr lang="zh-CN" altLang="en-US">
                <a:sym typeface="+mn-ea"/>
              </a:rPr>
              <a:t>74LS85的功能为两个</a:t>
            </a:r>
            <a:r>
              <a:rPr lang="en-US" altLang="zh-CN">
                <a:sym typeface="+mn-ea"/>
              </a:rPr>
              <a:t>4</a:t>
            </a:r>
            <a:r>
              <a:rPr lang="zh-CN" altLang="en-US">
                <a:sym typeface="+mn-ea"/>
              </a:rPr>
              <a:t>位二进制数比较，对于</a:t>
            </a:r>
            <a:r>
              <a:rPr lang="en-US" altLang="zh-CN">
                <a:sym typeface="+mn-ea"/>
              </a:rPr>
              <a:t>8</a:t>
            </a:r>
            <a:r>
              <a:rPr lang="zh-CN" altLang="en-US">
                <a:sym typeface="+mn-ea"/>
              </a:rPr>
              <a:t>位二进制数比较可以将其分为高四位和低四位分别进行比较。</a:t>
            </a:r>
            <a:endParaRPr lang="zh-CN" altLang="en-US">
              <a:sym typeface="+mn-ea"/>
            </a:endParaRPr>
          </a:p>
          <a:p>
            <a:pPr marL="0" indent="0">
              <a:buNone/>
            </a:pPr>
            <a:r>
              <a:rPr lang="zh-CN" altLang="en-US">
                <a:sym typeface="+mn-ea"/>
              </a:rPr>
              <a:t>     假设，</a:t>
            </a:r>
            <a:r>
              <a:rPr lang="zh-CN" altLang="en-US"/>
              <a:t>两个8位的二进制数分别为： a=a</a:t>
            </a:r>
            <a:r>
              <a:rPr lang="zh-CN" altLang="en-US" baseline="-25000"/>
              <a:t>7</a:t>
            </a:r>
            <a:r>
              <a:rPr lang="zh-CN" altLang="en-US"/>
              <a:t>a</a:t>
            </a:r>
            <a:r>
              <a:rPr lang="zh-CN" altLang="en-US" baseline="-25000"/>
              <a:t>6</a:t>
            </a:r>
            <a:r>
              <a:rPr lang="zh-CN" altLang="en-US"/>
              <a:t>a</a:t>
            </a:r>
            <a:r>
              <a:rPr lang="zh-CN" altLang="en-US" baseline="-25000"/>
              <a:t>5</a:t>
            </a:r>
            <a:r>
              <a:rPr lang="zh-CN" altLang="en-US"/>
              <a:t>a</a:t>
            </a:r>
            <a:r>
              <a:rPr lang="zh-CN" altLang="en-US" baseline="-25000"/>
              <a:t>4</a:t>
            </a:r>
            <a:r>
              <a:rPr lang="zh-CN" altLang="en-US"/>
              <a:t>a</a:t>
            </a:r>
            <a:r>
              <a:rPr lang="zh-CN" altLang="en-US" baseline="-25000"/>
              <a:t>3</a:t>
            </a:r>
            <a:r>
              <a:rPr lang="zh-CN" altLang="en-US"/>
              <a:t>a</a:t>
            </a:r>
            <a:r>
              <a:rPr lang="zh-CN" altLang="en-US" baseline="-25000"/>
              <a:t>2</a:t>
            </a:r>
            <a:r>
              <a:rPr lang="zh-CN" altLang="en-US"/>
              <a:t>a</a:t>
            </a:r>
            <a:r>
              <a:rPr lang="zh-CN" altLang="en-US" baseline="-25000"/>
              <a:t>1</a:t>
            </a:r>
            <a:r>
              <a:rPr lang="zh-CN" altLang="en-US"/>
              <a:t>a</a:t>
            </a:r>
            <a:r>
              <a:rPr lang="zh-CN" altLang="en-US" baseline="-25000"/>
              <a:t>0</a:t>
            </a:r>
            <a:endParaRPr lang="zh-CN" altLang="en-US" baseline="-25000"/>
          </a:p>
          <a:p>
            <a:pPr marL="0" indent="0">
              <a:buNone/>
            </a:pPr>
            <a:r>
              <a:rPr lang="zh-CN" altLang="en-US"/>
              <a:t>b=b</a:t>
            </a:r>
            <a:r>
              <a:rPr lang="zh-CN" altLang="en-US" baseline="-25000"/>
              <a:t>7</a:t>
            </a:r>
            <a:r>
              <a:rPr lang="zh-CN" altLang="en-US"/>
              <a:t>b</a:t>
            </a:r>
            <a:r>
              <a:rPr lang="zh-CN" altLang="en-US" baseline="-25000"/>
              <a:t>6</a:t>
            </a:r>
            <a:r>
              <a:rPr lang="zh-CN" altLang="en-US"/>
              <a:t>b</a:t>
            </a:r>
            <a:r>
              <a:rPr lang="zh-CN" altLang="en-US" baseline="-25000"/>
              <a:t>5</a:t>
            </a:r>
            <a:r>
              <a:rPr lang="zh-CN" altLang="en-US"/>
              <a:t>b</a:t>
            </a:r>
            <a:r>
              <a:rPr lang="zh-CN" altLang="en-US" baseline="-25000"/>
              <a:t>4</a:t>
            </a:r>
            <a:r>
              <a:rPr lang="zh-CN" altLang="en-US"/>
              <a:t>b</a:t>
            </a:r>
            <a:r>
              <a:rPr lang="zh-CN" altLang="en-US" baseline="-25000"/>
              <a:t>3</a:t>
            </a:r>
            <a:r>
              <a:rPr lang="zh-CN" altLang="en-US"/>
              <a:t>b</a:t>
            </a:r>
            <a:r>
              <a:rPr lang="zh-CN" altLang="en-US" baseline="-25000"/>
              <a:t>2</a:t>
            </a:r>
            <a:r>
              <a:rPr lang="zh-CN" altLang="en-US"/>
              <a:t>b</a:t>
            </a:r>
            <a:r>
              <a:rPr lang="zh-CN" altLang="en-US" baseline="-25000"/>
              <a:t>1</a:t>
            </a:r>
            <a:r>
              <a:rPr lang="zh-CN" altLang="en-US"/>
              <a:t>b</a:t>
            </a:r>
            <a:r>
              <a:rPr lang="zh-CN" altLang="en-US" baseline="-25000"/>
              <a:t>0</a:t>
            </a:r>
            <a:endParaRPr lang="zh-CN" altLang="en-US" baseline="-25000"/>
          </a:p>
          <a:p>
            <a:pPr marL="0" indent="0">
              <a:buNone/>
            </a:pPr>
            <a:r>
              <a:rPr lang="zh-CN" altLang="en-US"/>
              <a:t>      根据数据比较大小的特点，可以先比较高四位，</a:t>
            </a:r>
            <a:r>
              <a:rPr lang="zh-CN" altLang="en-US">
                <a:sym typeface="+mn-ea"/>
              </a:rPr>
              <a:t>a</a:t>
            </a:r>
            <a:r>
              <a:rPr lang="zh-CN" altLang="en-US" baseline="-25000">
                <a:sym typeface="+mn-ea"/>
              </a:rPr>
              <a:t>7</a:t>
            </a:r>
            <a:r>
              <a:rPr lang="zh-CN" altLang="en-US">
                <a:sym typeface="+mn-ea"/>
              </a:rPr>
              <a:t>a</a:t>
            </a:r>
            <a:r>
              <a:rPr lang="zh-CN" altLang="en-US" baseline="-25000">
                <a:sym typeface="+mn-ea"/>
              </a:rPr>
              <a:t>6</a:t>
            </a:r>
            <a:r>
              <a:rPr lang="zh-CN" altLang="en-US">
                <a:sym typeface="+mn-ea"/>
              </a:rPr>
              <a:t>a</a:t>
            </a:r>
            <a:r>
              <a:rPr lang="zh-CN" altLang="en-US" baseline="-25000">
                <a:sym typeface="+mn-ea"/>
              </a:rPr>
              <a:t>5</a:t>
            </a:r>
            <a:r>
              <a:rPr lang="zh-CN" altLang="en-US">
                <a:sym typeface="+mn-ea"/>
              </a:rPr>
              <a:t>a</a:t>
            </a:r>
            <a:r>
              <a:rPr lang="zh-CN" altLang="en-US" baseline="-25000">
                <a:sym typeface="+mn-ea"/>
              </a:rPr>
              <a:t>4</a:t>
            </a:r>
            <a:r>
              <a:rPr lang="en-US" altLang="zh-CN">
                <a:sym typeface="+mn-ea"/>
              </a:rPr>
              <a:t>&gt;</a:t>
            </a:r>
            <a:r>
              <a:rPr lang="zh-CN" altLang="en-US">
                <a:sym typeface="+mn-ea"/>
              </a:rPr>
              <a:t>b</a:t>
            </a:r>
            <a:r>
              <a:rPr lang="zh-CN" altLang="en-US" baseline="-25000">
                <a:sym typeface="+mn-ea"/>
              </a:rPr>
              <a:t>7</a:t>
            </a:r>
            <a:r>
              <a:rPr lang="zh-CN" altLang="en-US">
                <a:sym typeface="+mn-ea"/>
              </a:rPr>
              <a:t>b</a:t>
            </a:r>
            <a:r>
              <a:rPr lang="zh-CN" altLang="en-US" baseline="-25000">
                <a:sym typeface="+mn-ea"/>
              </a:rPr>
              <a:t>6</a:t>
            </a:r>
            <a:r>
              <a:rPr lang="zh-CN" altLang="en-US">
                <a:sym typeface="+mn-ea"/>
              </a:rPr>
              <a:t>b</a:t>
            </a:r>
            <a:r>
              <a:rPr lang="zh-CN" altLang="en-US" baseline="-25000">
                <a:sym typeface="+mn-ea"/>
              </a:rPr>
              <a:t>5</a:t>
            </a:r>
            <a:r>
              <a:rPr lang="zh-CN" altLang="en-US">
                <a:sym typeface="+mn-ea"/>
              </a:rPr>
              <a:t>b</a:t>
            </a:r>
            <a:r>
              <a:rPr lang="zh-CN" altLang="en-US" baseline="-25000">
                <a:sym typeface="+mn-ea"/>
              </a:rPr>
              <a:t>4</a:t>
            </a:r>
            <a:r>
              <a:rPr lang="zh-CN" altLang="en-US">
                <a:sym typeface="+mn-ea"/>
              </a:rPr>
              <a:t>即</a:t>
            </a:r>
            <a:endParaRPr lang="zh-CN" altLang="en-US">
              <a:sym typeface="+mn-ea"/>
            </a:endParaRPr>
          </a:p>
          <a:p>
            <a:pPr marL="0" indent="0">
              <a:buNone/>
            </a:pPr>
            <a:r>
              <a:rPr lang="en-US" altLang="zh-CN">
                <a:sym typeface="+mn-ea"/>
              </a:rPr>
              <a:t>a&gt;b</a:t>
            </a:r>
            <a:r>
              <a:rPr lang="zh-CN" altLang="en-US">
                <a:sym typeface="+mn-ea"/>
              </a:rPr>
              <a:t>；a</a:t>
            </a:r>
            <a:r>
              <a:rPr lang="zh-CN" altLang="en-US" baseline="-25000">
                <a:sym typeface="+mn-ea"/>
              </a:rPr>
              <a:t>7</a:t>
            </a:r>
            <a:r>
              <a:rPr lang="zh-CN" altLang="en-US">
                <a:sym typeface="+mn-ea"/>
              </a:rPr>
              <a:t>a</a:t>
            </a:r>
            <a:r>
              <a:rPr lang="zh-CN" altLang="en-US" baseline="-25000">
                <a:sym typeface="+mn-ea"/>
              </a:rPr>
              <a:t>6</a:t>
            </a:r>
            <a:r>
              <a:rPr lang="zh-CN" altLang="en-US">
                <a:sym typeface="+mn-ea"/>
              </a:rPr>
              <a:t>a</a:t>
            </a:r>
            <a:r>
              <a:rPr lang="zh-CN" altLang="en-US" baseline="-25000">
                <a:sym typeface="+mn-ea"/>
              </a:rPr>
              <a:t>5</a:t>
            </a:r>
            <a:r>
              <a:rPr lang="zh-CN" altLang="en-US">
                <a:sym typeface="+mn-ea"/>
              </a:rPr>
              <a:t>a</a:t>
            </a:r>
            <a:r>
              <a:rPr lang="zh-CN" altLang="en-US" baseline="-25000">
                <a:sym typeface="+mn-ea"/>
              </a:rPr>
              <a:t>4</a:t>
            </a:r>
            <a:r>
              <a:rPr lang="en-US" altLang="zh-CN">
                <a:sym typeface="+mn-ea"/>
              </a:rPr>
              <a:t>&lt;</a:t>
            </a:r>
            <a:r>
              <a:rPr lang="zh-CN" altLang="en-US">
                <a:sym typeface="+mn-ea"/>
              </a:rPr>
              <a:t>b</a:t>
            </a:r>
            <a:r>
              <a:rPr lang="zh-CN" altLang="en-US" baseline="-25000">
                <a:sym typeface="+mn-ea"/>
              </a:rPr>
              <a:t>7</a:t>
            </a:r>
            <a:r>
              <a:rPr lang="zh-CN" altLang="en-US">
                <a:sym typeface="+mn-ea"/>
              </a:rPr>
              <a:t>b</a:t>
            </a:r>
            <a:r>
              <a:rPr lang="zh-CN" altLang="en-US" baseline="-25000">
                <a:sym typeface="+mn-ea"/>
              </a:rPr>
              <a:t>6</a:t>
            </a:r>
            <a:r>
              <a:rPr lang="zh-CN" altLang="en-US">
                <a:sym typeface="+mn-ea"/>
              </a:rPr>
              <a:t>b</a:t>
            </a:r>
            <a:r>
              <a:rPr lang="zh-CN" altLang="en-US" baseline="-25000">
                <a:sym typeface="+mn-ea"/>
              </a:rPr>
              <a:t>5</a:t>
            </a:r>
            <a:r>
              <a:rPr lang="zh-CN" altLang="en-US">
                <a:sym typeface="+mn-ea"/>
              </a:rPr>
              <a:t>b</a:t>
            </a:r>
            <a:r>
              <a:rPr lang="zh-CN" altLang="en-US" baseline="-25000">
                <a:sym typeface="+mn-ea"/>
              </a:rPr>
              <a:t>4</a:t>
            </a:r>
            <a:r>
              <a:rPr lang="zh-CN" altLang="en-US">
                <a:sym typeface="+mn-ea"/>
              </a:rPr>
              <a:t>即</a:t>
            </a:r>
            <a:r>
              <a:rPr lang="en-US" altLang="zh-CN">
                <a:sym typeface="+mn-ea"/>
              </a:rPr>
              <a:t>a&lt;b</a:t>
            </a:r>
            <a:r>
              <a:rPr lang="zh-CN" altLang="en-US">
                <a:sym typeface="+mn-ea"/>
              </a:rPr>
              <a:t>；只有a</a:t>
            </a:r>
            <a:r>
              <a:rPr lang="zh-CN" altLang="en-US" baseline="-25000">
                <a:sym typeface="+mn-ea"/>
              </a:rPr>
              <a:t>7</a:t>
            </a:r>
            <a:r>
              <a:rPr lang="zh-CN" altLang="en-US">
                <a:sym typeface="+mn-ea"/>
              </a:rPr>
              <a:t>a</a:t>
            </a:r>
            <a:r>
              <a:rPr lang="zh-CN" altLang="en-US" baseline="-25000">
                <a:sym typeface="+mn-ea"/>
              </a:rPr>
              <a:t>6</a:t>
            </a:r>
            <a:r>
              <a:rPr lang="zh-CN" altLang="en-US">
                <a:sym typeface="+mn-ea"/>
              </a:rPr>
              <a:t>a</a:t>
            </a:r>
            <a:r>
              <a:rPr lang="zh-CN" altLang="en-US" baseline="-25000">
                <a:sym typeface="+mn-ea"/>
              </a:rPr>
              <a:t>5</a:t>
            </a:r>
            <a:r>
              <a:rPr lang="zh-CN" altLang="en-US">
                <a:sym typeface="+mn-ea"/>
              </a:rPr>
              <a:t>a</a:t>
            </a:r>
            <a:r>
              <a:rPr lang="zh-CN" altLang="en-US" baseline="-25000">
                <a:sym typeface="+mn-ea"/>
              </a:rPr>
              <a:t>4</a:t>
            </a:r>
            <a:r>
              <a:rPr lang="en-US" altLang="zh-CN">
                <a:sym typeface="+mn-ea"/>
              </a:rPr>
              <a:t>=</a:t>
            </a:r>
            <a:r>
              <a:rPr lang="zh-CN" altLang="en-US">
                <a:sym typeface="+mn-ea"/>
              </a:rPr>
              <a:t>b</a:t>
            </a:r>
            <a:r>
              <a:rPr lang="zh-CN" altLang="en-US" baseline="-25000">
                <a:sym typeface="+mn-ea"/>
              </a:rPr>
              <a:t>7</a:t>
            </a:r>
            <a:r>
              <a:rPr lang="zh-CN" altLang="en-US">
                <a:sym typeface="+mn-ea"/>
              </a:rPr>
              <a:t>b</a:t>
            </a:r>
            <a:r>
              <a:rPr lang="zh-CN" altLang="en-US" baseline="-25000">
                <a:sym typeface="+mn-ea"/>
              </a:rPr>
              <a:t>6</a:t>
            </a:r>
            <a:r>
              <a:rPr lang="zh-CN" altLang="en-US">
                <a:sym typeface="+mn-ea"/>
              </a:rPr>
              <a:t>b</a:t>
            </a:r>
            <a:r>
              <a:rPr lang="zh-CN" altLang="en-US" baseline="-25000">
                <a:sym typeface="+mn-ea"/>
              </a:rPr>
              <a:t>5</a:t>
            </a:r>
            <a:r>
              <a:rPr lang="zh-CN" altLang="en-US">
                <a:sym typeface="+mn-ea"/>
              </a:rPr>
              <a:t>b</a:t>
            </a:r>
            <a:r>
              <a:rPr lang="zh-CN" altLang="en-US" baseline="-25000">
                <a:sym typeface="+mn-ea"/>
              </a:rPr>
              <a:t>4</a:t>
            </a:r>
            <a:r>
              <a:rPr lang="zh-CN" altLang="en-US">
                <a:sym typeface="+mn-ea"/>
              </a:rPr>
              <a:t>时，</a:t>
            </a:r>
            <a:r>
              <a:rPr lang="en-US" altLang="zh-CN">
                <a:sym typeface="+mn-ea"/>
              </a:rPr>
              <a:t>a</a:t>
            </a:r>
            <a:r>
              <a:rPr lang="zh-CN" altLang="en-US">
                <a:sym typeface="+mn-ea"/>
              </a:rPr>
              <a:t>、</a:t>
            </a:r>
            <a:r>
              <a:rPr lang="en-US" altLang="zh-CN">
                <a:sym typeface="+mn-ea"/>
              </a:rPr>
              <a:t>b</a:t>
            </a:r>
            <a:r>
              <a:rPr lang="zh-CN" altLang="en-US">
                <a:sym typeface="+mn-ea"/>
              </a:rPr>
              <a:t>大小才由低四位比较决定。</a:t>
            </a:r>
            <a:endParaRPr lang="zh-CN" altLang="en-US">
              <a:sym typeface="+mn-ea"/>
            </a:endParaRPr>
          </a:p>
          <a:p>
            <a:pPr marL="0" indent="0">
              <a:buNone/>
            </a:pPr>
            <a:r>
              <a:rPr lang="zh-CN" altLang="en-US">
                <a:sym typeface="+mn-ea"/>
              </a:rPr>
              <a:t>       </a:t>
            </a:r>
            <a:endParaRPr lang="en-US" altLang="zh-CN">
              <a:sym typeface="+mn-ea"/>
            </a:endParaRPr>
          </a:p>
          <a:p>
            <a:pPr marL="0" indent="0">
              <a:buNone/>
            </a:pPr>
            <a:endParaRPr lang="zh-CN" altLang="en-US">
              <a:sym typeface="+mn-ea"/>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 calcmode="lin" valueType="num">
                                      <p:cBhvr additive="base">
                                        <p:cTn id="1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 calcmode="lin" valueType="num">
                                      <p:cBhvr additive="base">
                                        <p:cTn id="2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 calcmode="lin" valueType="num">
                                      <p:cBhvr additive="base">
                                        <p:cTn id="2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 calcmode="lin" valueType="num">
                                      <p:cBhvr additive="base">
                                        <p:cTn id="2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a:t>如图所示：</a:t>
            </a:r>
            <a:r>
              <a:rPr lang="en-US" altLang="zh-CN"/>
              <a:t>74LS85</a:t>
            </a:r>
            <a:r>
              <a:rPr lang="zh-CN" altLang="en-US"/>
              <a:t>（</a:t>
            </a:r>
            <a:r>
              <a:rPr lang="en-US" altLang="zh-CN"/>
              <a:t>1</a:t>
            </a:r>
            <a:r>
              <a:rPr lang="zh-CN" altLang="en-US"/>
              <a:t>）</a:t>
            </a:r>
            <a:endParaRPr lang="zh-CN" altLang="en-US"/>
          </a:p>
          <a:p>
            <a:pPr marL="0" indent="0">
              <a:buNone/>
            </a:pPr>
            <a:r>
              <a:rPr lang="zh-CN" altLang="en-US"/>
              <a:t>用来比较高四位，</a:t>
            </a:r>
            <a:endParaRPr lang="zh-CN" altLang="en-US"/>
          </a:p>
          <a:p>
            <a:pPr marL="0" indent="0">
              <a:buNone/>
            </a:pPr>
            <a:r>
              <a:rPr lang="en-US" altLang="zh-CN">
                <a:sym typeface="+mn-ea"/>
              </a:rPr>
              <a:t>74LS85</a:t>
            </a:r>
            <a:r>
              <a:rPr lang="zh-CN" altLang="en-US">
                <a:sym typeface="+mn-ea"/>
              </a:rPr>
              <a:t>（</a:t>
            </a:r>
            <a:r>
              <a:rPr lang="en-US" altLang="zh-CN">
                <a:sym typeface="+mn-ea"/>
              </a:rPr>
              <a:t>2</a:t>
            </a:r>
            <a:r>
              <a:rPr lang="zh-CN" altLang="en-US">
                <a:sym typeface="+mn-ea"/>
              </a:rPr>
              <a:t>）用来比较</a:t>
            </a:r>
            <a:endParaRPr lang="zh-CN" altLang="en-US">
              <a:sym typeface="+mn-ea"/>
            </a:endParaRPr>
          </a:p>
          <a:p>
            <a:pPr marL="0" indent="0">
              <a:buNone/>
            </a:pPr>
            <a:r>
              <a:rPr lang="zh-CN" altLang="en-US">
                <a:sym typeface="+mn-ea"/>
              </a:rPr>
              <a:t>低四位。</a:t>
            </a:r>
            <a:endParaRPr lang="zh-CN" altLang="en-US">
              <a:sym typeface="+mn-ea"/>
            </a:endParaRPr>
          </a:p>
          <a:p>
            <a:pPr marL="0" indent="0">
              <a:buNone/>
            </a:pPr>
            <a:r>
              <a:rPr lang="zh-CN" altLang="en-US">
                <a:sym typeface="+mn-ea"/>
              </a:rPr>
              <a:t>当a</a:t>
            </a:r>
            <a:r>
              <a:rPr lang="zh-CN" altLang="en-US" baseline="-25000">
                <a:sym typeface="+mn-ea"/>
              </a:rPr>
              <a:t>7</a:t>
            </a:r>
            <a:r>
              <a:rPr lang="zh-CN" altLang="en-US">
                <a:sym typeface="+mn-ea"/>
              </a:rPr>
              <a:t>a</a:t>
            </a:r>
            <a:r>
              <a:rPr lang="zh-CN" altLang="en-US" baseline="-25000">
                <a:sym typeface="+mn-ea"/>
              </a:rPr>
              <a:t>6</a:t>
            </a:r>
            <a:r>
              <a:rPr lang="zh-CN" altLang="en-US">
                <a:sym typeface="+mn-ea"/>
              </a:rPr>
              <a:t>a</a:t>
            </a:r>
            <a:r>
              <a:rPr lang="zh-CN" altLang="en-US" baseline="-25000">
                <a:sym typeface="+mn-ea"/>
              </a:rPr>
              <a:t>5</a:t>
            </a:r>
            <a:r>
              <a:rPr lang="zh-CN" altLang="en-US">
                <a:sym typeface="+mn-ea"/>
              </a:rPr>
              <a:t>a</a:t>
            </a:r>
            <a:r>
              <a:rPr lang="zh-CN" altLang="en-US" baseline="-25000">
                <a:sym typeface="+mn-ea"/>
              </a:rPr>
              <a:t>4</a:t>
            </a:r>
            <a:r>
              <a:rPr lang="en-US" altLang="zh-CN">
                <a:sym typeface="+mn-ea"/>
              </a:rPr>
              <a:t>&gt;</a:t>
            </a:r>
            <a:r>
              <a:rPr lang="zh-CN" altLang="en-US">
                <a:sym typeface="+mn-ea"/>
              </a:rPr>
              <a:t>b</a:t>
            </a:r>
            <a:r>
              <a:rPr lang="zh-CN" altLang="en-US" baseline="-25000">
                <a:sym typeface="+mn-ea"/>
              </a:rPr>
              <a:t>7</a:t>
            </a:r>
            <a:r>
              <a:rPr lang="zh-CN" altLang="en-US">
                <a:sym typeface="+mn-ea"/>
              </a:rPr>
              <a:t>b</a:t>
            </a:r>
            <a:r>
              <a:rPr lang="zh-CN" altLang="en-US" baseline="-25000">
                <a:sym typeface="+mn-ea"/>
              </a:rPr>
              <a:t>6</a:t>
            </a:r>
            <a:r>
              <a:rPr lang="zh-CN" altLang="en-US">
                <a:sym typeface="+mn-ea"/>
              </a:rPr>
              <a:t>b</a:t>
            </a:r>
            <a:r>
              <a:rPr lang="zh-CN" altLang="en-US" baseline="-25000">
                <a:sym typeface="+mn-ea"/>
              </a:rPr>
              <a:t>5</a:t>
            </a:r>
            <a:r>
              <a:rPr lang="zh-CN" altLang="en-US">
                <a:sym typeface="+mn-ea"/>
              </a:rPr>
              <a:t>b</a:t>
            </a:r>
            <a:r>
              <a:rPr lang="zh-CN" altLang="en-US" baseline="-25000">
                <a:sym typeface="+mn-ea"/>
              </a:rPr>
              <a:t>4</a:t>
            </a:r>
            <a:r>
              <a:rPr lang="zh-CN" altLang="en-US">
                <a:sym typeface="+mn-ea"/>
              </a:rPr>
              <a:t>或</a:t>
            </a:r>
            <a:endParaRPr lang="zh-CN" altLang="en-US">
              <a:sym typeface="+mn-ea"/>
            </a:endParaRPr>
          </a:p>
          <a:p>
            <a:pPr marL="0" indent="0">
              <a:buNone/>
            </a:pPr>
            <a:r>
              <a:rPr lang="zh-CN" altLang="en-US">
                <a:sym typeface="+mn-ea"/>
              </a:rPr>
              <a:t>a</a:t>
            </a:r>
            <a:r>
              <a:rPr lang="zh-CN" altLang="en-US" baseline="-25000">
                <a:sym typeface="+mn-ea"/>
              </a:rPr>
              <a:t>7</a:t>
            </a:r>
            <a:r>
              <a:rPr lang="zh-CN" altLang="en-US">
                <a:sym typeface="+mn-ea"/>
              </a:rPr>
              <a:t>a</a:t>
            </a:r>
            <a:r>
              <a:rPr lang="zh-CN" altLang="en-US" baseline="-25000">
                <a:sym typeface="+mn-ea"/>
              </a:rPr>
              <a:t>6</a:t>
            </a:r>
            <a:r>
              <a:rPr lang="zh-CN" altLang="en-US">
                <a:sym typeface="+mn-ea"/>
              </a:rPr>
              <a:t>a</a:t>
            </a:r>
            <a:r>
              <a:rPr lang="zh-CN" altLang="en-US" baseline="-25000">
                <a:sym typeface="+mn-ea"/>
              </a:rPr>
              <a:t>5</a:t>
            </a:r>
            <a:r>
              <a:rPr lang="zh-CN" altLang="en-US">
                <a:sym typeface="+mn-ea"/>
              </a:rPr>
              <a:t>a</a:t>
            </a:r>
            <a:r>
              <a:rPr lang="zh-CN" altLang="en-US" baseline="-25000">
                <a:sym typeface="+mn-ea"/>
              </a:rPr>
              <a:t>4</a:t>
            </a:r>
            <a:r>
              <a:rPr lang="en-US" altLang="zh-CN">
                <a:sym typeface="+mn-ea"/>
              </a:rPr>
              <a:t>&lt;</a:t>
            </a:r>
            <a:r>
              <a:rPr lang="zh-CN" altLang="en-US">
                <a:sym typeface="+mn-ea"/>
              </a:rPr>
              <a:t>b</a:t>
            </a:r>
            <a:r>
              <a:rPr lang="zh-CN" altLang="en-US" baseline="-25000">
                <a:sym typeface="+mn-ea"/>
              </a:rPr>
              <a:t>7</a:t>
            </a:r>
            <a:r>
              <a:rPr lang="zh-CN" altLang="en-US">
                <a:sym typeface="+mn-ea"/>
              </a:rPr>
              <a:t>b</a:t>
            </a:r>
            <a:r>
              <a:rPr lang="zh-CN" altLang="en-US" baseline="-25000">
                <a:sym typeface="+mn-ea"/>
              </a:rPr>
              <a:t>6</a:t>
            </a:r>
            <a:r>
              <a:rPr lang="zh-CN" altLang="en-US">
                <a:sym typeface="+mn-ea"/>
              </a:rPr>
              <a:t>b</a:t>
            </a:r>
            <a:r>
              <a:rPr lang="zh-CN" altLang="en-US" baseline="-25000">
                <a:sym typeface="+mn-ea"/>
              </a:rPr>
              <a:t>5</a:t>
            </a:r>
            <a:r>
              <a:rPr lang="zh-CN" altLang="en-US">
                <a:sym typeface="+mn-ea"/>
              </a:rPr>
              <a:t>b</a:t>
            </a:r>
            <a:r>
              <a:rPr lang="zh-CN" altLang="en-US" baseline="-25000">
                <a:sym typeface="+mn-ea"/>
              </a:rPr>
              <a:t>4</a:t>
            </a:r>
            <a:r>
              <a:rPr lang="zh-CN" altLang="en-US">
                <a:sym typeface="+mn-ea"/>
              </a:rPr>
              <a:t>时芯片</a:t>
            </a:r>
            <a:endParaRPr lang="zh-CN" altLang="en-US">
              <a:sym typeface="+mn-ea"/>
            </a:endParaRPr>
          </a:p>
          <a:p>
            <a:pPr marL="0" indent="0">
              <a:buNone/>
            </a:pPr>
            <a:r>
              <a:rPr lang="en-US" altLang="zh-CN">
                <a:sym typeface="+mn-ea"/>
              </a:rPr>
              <a:t>(1)</a:t>
            </a:r>
            <a:r>
              <a:rPr lang="zh-CN" altLang="en-US">
                <a:sym typeface="+mn-ea"/>
              </a:rPr>
              <a:t>的</a:t>
            </a:r>
            <a:r>
              <a:rPr lang="en-US" altLang="zh-CN">
                <a:sym typeface="+mn-ea"/>
              </a:rPr>
              <a:t>A&gt;B</a:t>
            </a:r>
            <a:r>
              <a:rPr lang="zh-CN" altLang="en-US">
                <a:sym typeface="+mn-ea"/>
              </a:rPr>
              <a:t>、</a:t>
            </a:r>
            <a:r>
              <a:rPr lang="en-US" altLang="zh-CN">
                <a:sym typeface="+mn-ea"/>
              </a:rPr>
              <a:t>A&lt;B</a:t>
            </a:r>
            <a:r>
              <a:rPr lang="zh-CN" altLang="en-US">
                <a:sym typeface="+mn-ea"/>
              </a:rPr>
              <a:t>、</a:t>
            </a:r>
            <a:r>
              <a:rPr lang="en-US" altLang="zh-CN">
                <a:sym typeface="+mn-ea"/>
              </a:rPr>
              <a:t>A=B</a:t>
            </a:r>
            <a:r>
              <a:rPr lang="zh-CN" altLang="en-US">
                <a:sym typeface="+mn-ea"/>
              </a:rPr>
              <a:t>不</a:t>
            </a:r>
            <a:endParaRPr lang="zh-CN" altLang="en-US">
              <a:sym typeface="+mn-ea"/>
            </a:endParaRPr>
          </a:p>
          <a:p>
            <a:pPr marL="0" indent="0">
              <a:buNone/>
            </a:pPr>
            <a:r>
              <a:rPr lang="zh-CN" altLang="en-US">
                <a:sym typeface="+mn-ea"/>
              </a:rPr>
              <a:t>影响输出，比较结果由高</a:t>
            </a:r>
            <a:endParaRPr lang="zh-CN" altLang="en-US">
              <a:sym typeface="+mn-ea"/>
            </a:endParaRPr>
          </a:p>
          <a:p>
            <a:pPr marL="0" indent="0">
              <a:buNone/>
            </a:pPr>
            <a:r>
              <a:rPr lang="zh-CN" altLang="en-US">
                <a:sym typeface="+mn-ea"/>
              </a:rPr>
              <a:t>四位决定；</a:t>
            </a:r>
            <a:endParaRPr lang="zh-CN" altLang="en-US">
              <a:sym typeface="+mn-ea"/>
            </a:endParaRPr>
          </a:p>
          <a:p>
            <a:pPr marL="0" indent="0">
              <a:buNone/>
            </a:pPr>
            <a:r>
              <a:rPr lang="zh-CN" altLang="en-US">
                <a:sym typeface="+mn-ea"/>
              </a:rPr>
              <a:t>当a</a:t>
            </a:r>
            <a:r>
              <a:rPr lang="zh-CN" altLang="en-US" baseline="-25000">
                <a:sym typeface="+mn-ea"/>
              </a:rPr>
              <a:t>7</a:t>
            </a:r>
            <a:r>
              <a:rPr lang="zh-CN" altLang="en-US">
                <a:sym typeface="+mn-ea"/>
              </a:rPr>
              <a:t>a</a:t>
            </a:r>
            <a:r>
              <a:rPr lang="zh-CN" altLang="en-US" baseline="-25000">
                <a:sym typeface="+mn-ea"/>
              </a:rPr>
              <a:t>6</a:t>
            </a:r>
            <a:r>
              <a:rPr lang="zh-CN" altLang="en-US">
                <a:sym typeface="+mn-ea"/>
              </a:rPr>
              <a:t>a</a:t>
            </a:r>
            <a:r>
              <a:rPr lang="zh-CN" altLang="en-US" baseline="-25000">
                <a:sym typeface="+mn-ea"/>
              </a:rPr>
              <a:t>5</a:t>
            </a:r>
            <a:r>
              <a:rPr lang="zh-CN" altLang="en-US">
                <a:sym typeface="+mn-ea"/>
              </a:rPr>
              <a:t>a</a:t>
            </a:r>
            <a:r>
              <a:rPr lang="zh-CN" altLang="en-US" baseline="-25000">
                <a:sym typeface="+mn-ea"/>
              </a:rPr>
              <a:t>4</a:t>
            </a:r>
            <a:r>
              <a:rPr lang="en-US" altLang="zh-CN">
                <a:sym typeface="+mn-ea"/>
              </a:rPr>
              <a:t>=</a:t>
            </a:r>
            <a:r>
              <a:rPr lang="zh-CN" altLang="en-US">
                <a:sym typeface="+mn-ea"/>
              </a:rPr>
              <a:t>b</a:t>
            </a:r>
            <a:r>
              <a:rPr lang="zh-CN" altLang="en-US" baseline="-25000">
                <a:sym typeface="+mn-ea"/>
              </a:rPr>
              <a:t>7</a:t>
            </a:r>
            <a:r>
              <a:rPr lang="zh-CN" altLang="en-US">
                <a:sym typeface="+mn-ea"/>
              </a:rPr>
              <a:t>b</a:t>
            </a:r>
            <a:r>
              <a:rPr lang="zh-CN" altLang="en-US" baseline="-25000">
                <a:sym typeface="+mn-ea"/>
              </a:rPr>
              <a:t>6</a:t>
            </a:r>
            <a:r>
              <a:rPr lang="zh-CN" altLang="en-US">
                <a:sym typeface="+mn-ea"/>
              </a:rPr>
              <a:t>b</a:t>
            </a:r>
            <a:r>
              <a:rPr lang="zh-CN" altLang="en-US" baseline="-25000">
                <a:sym typeface="+mn-ea"/>
              </a:rPr>
              <a:t>5</a:t>
            </a:r>
            <a:r>
              <a:rPr lang="zh-CN" altLang="en-US">
                <a:sym typeface="+mn-ea"/>
              </a:rPr>
              <a:t>b</a:t>
            </a:r>
            <a:r>
              <a:rPr lang="zh-CN" altLang="en-US" baseline="-25000">
                <a:sym typeface="+mn-ea"/>
              </a:rPr>
              <a:t>4</a:t>
            </a:r>
            <a:r>
              <a:rPr lang="zh-CN" altLang="en-US">
                <a:sym typeface="+mn-ea"/>
              </a:rPr>
              <a:t>时，</a:t>
            </a:r>
            <a:endParaRPr lang="zh-CN" altLang="en-US">
              <a:sym typeface="+mn-ea"/>
            </a:endParaRPr>
          </a:p>
          <a:p>
            <a:pPr marL="0" indent="0">
              <a:buNone/>
            </a:pPr>
            <a:r>
              <a:rPr lang="zh-CN" altLang="en-US">
                <a:sym typeface="+mn-ea"/>
              </a:rPr>
              <a:t>输出由</a:t>
            </a:r>
            <a:r>
              <a:rPr lang="en-US" altLang="zh-CN">
                <a:sym typeface="+mn-ea"/>
              </a:rPr>
              <a:t>A&gt;B</a:t>
            </a:r>
            <a:r>
              <a:rPr lang="zh-CN" altLang="en-US">
                <a:sym typeface="+mn-ea"/>
              </a:rPr>
              <a:t>、</a:t>
            </a:r>
            <a:r>
              <a:rPr lang="en-US" altLang="zh-CN">
                <a:sym typeface="+mn-ea"/>
              </a:rPr>
              <a:t>A&lt;B</a:t>
            </a:r>
            <a:r>
              <a:rPr lang="zh-CN" altLang="en-US">
                <a:sym typeface="+mn-ea"/>
              </a:rPr>
              <a:t>、</a:t>
            </a:r>
            <a:r>
              <a:rPr lang="en-US" altLang="zh-CN">
                <a:sym typeface="+mn-ea"/>
              </a:rPr>
              <a:t>A=B</a:t>
            </a:r>
            <a:r>
              <a:rPr lang="zh-CN" altLang="en-US">
                <a:sym typeface="+mn-ea"/>
              </a:rPr>
              <a:t>决定，即由芯片</a:t>
            </a:r>
            <a:r>
              <a:rPr lang="en-US" altLang="zh-CN">
                <a:sym typeface="+mn-ea"/>
              </a:rPr>
              <a:t>2</a:t>
            </a:r>
            <a:r>
              <a:rPr lang="zh-CN" altLang="en-US">
                <a:sym typeface="+mn-ea"/>
              </a:rPr>
              <a:t>比较结果（即低四位比较结果）决定。</a:t>
            </a:r>
            <a:endParaRPr lang="zh-CN" altLang="en-US">
              <a:sym typeface="+mn-ea"/>
            </a:endParaRPr>
          </a:p>
        </p:txBody>
      </p:sp>
      <p:pic>
        <p:nvPicPr>
          <p:cNvPr id="1073743412" name="图片 1073743411" descr="C:\Users\Administrator.PC-20121218WXTY\AppData\Roaming\Tencent\Users\467413181\QQ\WinTemp\RichOle\(7405D[T9C6RU4`S}$LW))Q.png"/>
          <p:cNvPicPr>
            <a:picLocks noChangeAspect="1"/>
          </p:cNvPicPr>
          <p:nvPr/>
        </p:nvPicPr>
        <p:blipFill>
          <a:blip r:embed="rId1" r:link="rId2"/>
          <a:stretch>
            <a:fillRect/>
          </a:stretch>
        </p:blipFill>
        <p:spPr>
          <a:xfrm>
            <a:off x="4470400" y="365125"/>
            <a:ext cx="7658100" cy="4152900"/>
          </a:xfrm>
          <a:prstGeom prst="rect">
            <a:avLst/>
          </a:prstGeom>
          <a:noFill/>
          <a:ln w="9525">
            <a:noFill/>
          </a:ln>
        </p:spPr>
      </p:pic>
      <p:sp>
        <p:nvSpPr>
          <p:cNvPr id="3" name="乘号 2"/>
          <p:cNvSpPr/>
          <p:nvPr/>
        </p:nvSpPr>
        <p:spPr>
          <a:xfrm>
            <a:off x="8274685" y="3183255"/>
            <a:ext cx="1056005" cy="749935"/>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1073743412"/>
                                        </p:tgtEl>
                                        <p:attrNameLst>
                                          <p:attrName>style.visibility</p:attrName>
                                        </p:attrNameLst>
                                      </p:cBhvr>
                                      <p:to>
                                        <p:strVal val="visible"/>
                                      </p:to>
                                    </p:set>
                                    <p:animEffect transition="in" filter="checkerboard(across)">
                                      <p:cBhvr>
                                        <p:cTn id="7" dur="500"/>
                                        <p:tgtEl>
                                          <p:spTgt spid="107374341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 calcmode="lin" valueType="num">
                                      <p:cBhvr additive="base">
                                        <p:cTn id="12"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4" end="4"/>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
                                            <p:txEl>
                                              <p:pRg st="5" end="5"/>
                                            </p:txEl>
                                          </p:spTgt>
                                        </p:tgtEl>
                                        <p:attrNameLst>
                                          <p:attrName>style.visibility</p:attrName>
                                        </p:attrNameLst>
                                      </p:cBhvr>
                                      <p:to>
                                        <p:strVal val="visible"/>
                                      </p:to>
                                    </p:set>
                                    <p:anim calcmode="lin" valueType="num">
                                      <p:cBhvr additive="base">
                                        <p:cTn id="16"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
                                            <p:txEl>
                                              <p:pRg st="5" end="5"/>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2">
                                            <p:txEl>
                                              <p:pRg st="6" end="6"/>
                                            </p:txEl>
                                          </p:spTgt>
                                        </p:tgtEl>
                                        <p:attrNameLst>
                                          <p:attrName>style.visibility</p:attrName>
                                        </p:attrNameLst>
                                      </p:cBhvr>
                                      <p:to>
                                        <p:strVal val="visible"/>
                                      </p:to>
                                    </p:set>
                                    <p:anim calcmode="lin" valueType="num">
                                      <p:cBhvr additive="base">
                                        <p:cTn id="20"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
                                            <p:txEl>
                                              <p:pRg st="6" end="6"/>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
                                            <p:txEl>
                                              <p:pRg st="7" end="7"/>
                                            </p:txEl>
                                          </p:spTgt>
                                        </p:tgtEl>
                                        <p:attrNameLst>
                                          <p:attrName>style.visibility</p:attrName>
                                        </p:attrNameLst>
                                      </p:cBhvr>
                                      <p:to>
                                        <p:strVal val="visible"/>
                                      </p:to>
                                    </p:set>
                                    <p:anim calcmode="lin" valueType="num">
                                      <p:cBhvr additive="base">
                                        <p:cTn id="24"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
                                            <p:txEl>
                                              <p:pRg st="7" end="7"/>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2">
                                            <p:txEl>
                                              <p:pRg st="8" end="8"/>
                                            </p:txEl>
                                          </p:spTgt>
                                        </p:tgtEl>
                                        <p:attrNameLst>
                                          <p:attrName>style.visibility</p:attrName>
                                        </p:attrNameLst>
                                      </p:cBhvr>
                                      <p:to>
                                        <p:strVal val="visible"/>
                                      </p:to>
                                    </p:set>
                                    <p:anim calcmode="lin" valueType="num">
                                      <p:cBhvr additive="base">
                                        <p:cTn id="28"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
                                            <p:txEl>
                                              <p:pRg st="8" end="8"/>
                                            </p:txEl>
                                          </p:spTgt>
                                        </p:tgtEl>
                                        <p:attrNameLst>
                                          <p:attrName>ppt_y</p:attrName>
                                        </p:attrNameLst>
                                      </p:cBhvr>
                                      <p:tavLst>
                                        <p:tav tm="0">
                                          <p:val>
                                            <p:strVal val="1+#ppt_h/2"/>
                                          </p:val>
                                        </p:tav>
                                        <p:tav tm="100000">
                                          <p:val>
                                            <p:strVal val="#ppt_y"/>
                                          </p:val>
                                        </p:tav>
                                      </p:tavLst>
                                    </p:anim>
                                  </p:childTnLst>
                                </p:cTn>
                              </p:par>
                              <p:par>
                                <p:cTn id="30" presetID="5" presetClass="entr" presetSubtype="10"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checkerboard(across)">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mph" presetSubtype="0" fill="hold" grpId="1" nodeType="clickEffect">
                                  <p:stCondLst>
                                    <p:cond delay="0"/>
                                  </p:stCondLst>
                                  <p:childTnLst>
                                    <p:animRot by="21600000">
                                      <p:cBhvr>
                                        <p:cTn id="36" dur="2000" fill="hold"/>
                                        <p:tgtEl>
                                          <p:spTgt spid="3"/>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2">
                                            <p:txEl>
                                              <p:pRg st="9" end="9"/>
                                            </p:txEl>
                                          </p:spTgt>
                                        </p:tgtEl>
                                        <p:attrNameLst>
                                          <p:attrName>style.visibility</p:attrName>
                                        </p:attrNameLst>
                                      </p:cBhvr>
                                      <p:to>
                                        <p:strVal val="visible"/>
                                      </p:to>
                                    </p:set>
                                    <p:anim calcmode="lin" valueType="num">
                                      <p:cBhvr additive="base">
                                        <p:cTn id="41"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
                                            <p:txEl>
                                              <p:pRg st="9" end="9"/>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
                                            <p:txEl>
                                              <p:pRg st="10" end="10"/>
                                            </p:txEl>
                                          </p:spTgt>
                                        </p:tgtEl>
                                        <p:attrNameLst>
                                          <p:attrName>style.visibility</p:attrName>
                                        </p:attrNameLst>
                                      </p:cBhvr>
                                      <p:to>
                                        <p:strVal val="visible"/>
                                      </p:to>
                                    </p:set>
                                    <p:anim calcmode="lin" valueType="num">
                                      <p:cBhvr additive="base">
                                        <p:cTn id="45"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
                                            <p:txEl>
                                              <p:pRg st="10" end="10"/>
                                            </p:txEl>
                                          </p:spTgt>
                                        </p:tgtEl>
                                        <p:attrNameLst>
                                          <p:attrName>ppt_y</p:attrName>
                                        </p:attrNameLst>
                                      </p:cBhvr>
                                      <p:tavLst>
                                        <p:tav tm="0">
                                          <p:val>
                                            <p:strVal val="1+#ppt_h/2"/>
                                          </p:val>
                                        </p:tav>
                                        <p:tav tm="100000">
                                          <p:val>
                                            <p:strVal val="#ppt_y"/>
                                          </p:val>
                                        </p:tav>
                                      </p:tavLst>
                                    </p:anim>
                                  </p:childTnLst>
                                </p:cTn>
                              </p:par>
                              <p:par>
                                <p:cTn id="47" presetID="3" presetClass="exit" presetSubtype="10" fill="hold" grpId="2" nodeType="withEffect">
                                  <p:stCondLst>
                                    <p:cond delay="0"/>
                                  </p:stCondLst>
                                  <p:childTnLst>
                                    <p:animEffect transition="out" filter="blinds(horizontal)">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3.4.3</a:t>
            </a:r>
            <a:r>
              <a:rPr lang="zh-CN" altLang="en-US"/>
              <a:t>数据选择器</a:t>
            </a:r>
            <a:endParaRPr lang="zh-CN" altLang="en-US"/>
          </a:p>
          <a:p>
            <a:pPr marL="0" indent="0">
              <a:buNone/>
            </a:pPr>
            <a:r>
              <a:rPr lang="zh-CN" altLang="en-US"/>
              <a:t>      从一组输入信号中选出其中一个，实现这种功能的组合逻辑电路称为数据选择器又称多路选择器或多路开关。</a:t>
            </a:r>
            <a:endParaRPr lang="zh-CN" altLang="en-US"/>
          </a:p>
          <a:p>
            <a:pPr marL="0" indent="0">
              <a:buNone/>
            </a:pPr>
            <a:r>
              <a:rPr lang="zh-CN" altLang="en-US"/>
              <a:t>        74LS151芯片是8选1选择器。其中</a:t>
            </a:r>
            <a:r>
              <a:rPr lang="en-US" altLang="zh-CN"/>
              <a:t>D</a:t>
            </a:r>
            <a:r>
              <a:rPr lang="en-US" altLang="zh-CN" baseline="-25000"/>
              <a:t>7</a:t>
            </a:r>
            <a:r>
              <a:rPr lang="en-US" altLang="zh-CN"/>
              <a:t>-D</a:t>
            </a:r>
            <a:r>
              <a:rPr lang="en-US" altLang="zh-CN" baseline="-25000"/>
              <a:t>0</a:t>
            </a:r>
            <a:r>
              <a:rPr lang="zh-CN" altLang="en-US"/>
              <a:t>输入信号，</a:t>
            </a:r>
            <a:endParaRPr lang="zh-CN" altLang="en-US"/>
          </a:p>
          <a:p>
            <a:pPr marL="0" indent="0">
              <a:buNone/>
            </a:pPr>
            <a:r>
              <a:rPr lang="en-US" altLang="zh-CN"/>
              <a:t>A</a:t>
            </a:r>
            <a:r>
              <a:rPr lang="en-US" altLang="zh-CN" baseline="-25000"/>
              <a:t>2</a:t>
            </a:r>
            <a:r>
              <a:rPr lang="en-US" altLang="zh-CN"/>
              <a:t>A</a:t>
            </a:r>
            <a:r>
              <a:rPr lang="en-US" altLang="zh-CN" baseline="-25000"/>
              <a:t>1</a:t>
            </a:r>
            <a:r>
              <a:rPr lang="en-US" altLang="zh-CN"/>
              <a:t>A</a:t>
            </a:r>
            <a:r>
              <a:rPr lang="en-US" altLang="zh-CN" baseline="-25000"/>
              <a:t>0</a:t>
            </a:r>
            <a:r>
              <a:rPr lang="zh-CN" altLang="en-US"/>
              <a:t>数据选择控制端，</a:t>
            </a:r>
            <a:r>
              <a:rPr lang="en-US" altLang="zh-CN"/>
              <a:t>EN</a:t>
            </a:r>
            <a:r>
              <a:rPr lang="zh-CN" altLang="en-US"/>
              <a:t>使能端，</a:t>
            </a:r>
            <a:r>
              <a:rPr lang="en-US" altLang="zh-CN"/>
              <a:t>Y</a:t>
            </a:r>
            <a:r>
              <a:rPr lang="zh-CN" altLang="en-US"/>
              <a:t>输出。</a:t>
            </a:r>
            <a:endParaRPr lang="en-US" altLang="zh-CN"/>
          </a:p>
          <a:p>
            <a:pPr marL="0" indent="0">
              <a:buNone/>
            </a:pPr>
            <a:r>
              <a:rPr lang="zh-CN" altLang="en-US"/>
              <a:t>功能表：</a:t>
            </a:r>
            <a:endParaRPr lang="zh-CN" altLang="en-US"/>
          </a:p>
        </p:txBody>
      </p:sp>
      <p:pic>
        <p:nvPicPr>
          <p:cNvPr id="1073743413" name="图片 1073743412"/>
          <p:cNvPicPr>
            <a:picLocks noChangeAspect="1"/>
          </p:cNvPicPr>
          <p:nvPr/>
        </p:nvPicPr>
        <p:blipFill>
          <a:blip r:embed="rId1"/>
          <a:stretch>
            <a:fillRect/>
          </a:stretch>
        </p:blipFill>
        <p:spPr>
          <a:xfrm>
            <a:off x="9341485" y="1369695"/>
            <a:ext cx="2743835" cy="3964940"/>
          </a:xfrm>
          <a:prstGeom prst="rect">
            <a:avLst/>
          </a:prstGeom>
          <a:noFill/>
          <a:ln w="9525">
            <a:noFill/>
          </a:ln>
        </p:spPr>
      </p:pic>
      <p:graphicFrame>
        <p:nvGraphicFramePr>
          <p:cNvPr id="0" name="表格 -1"/>
          <p:cNvGraphicFramePr/>
          <p:nvPr/>
        </p:nvGraphicFramePr>
        <p:xfrm>
          <a:off x="2252345" y="2788285"/>
          <a:ext cx="6791325" cy="3890645"/>
        </p:xfrm>
        <a:graphic>
          <a:graphicData uri="http://schemas.openxmlformats.org/drawingml/2006/table">
            <a:tbl>
              <a:tblPr firstRow="1" bandRow="1">
                <a:tableStyleId>{5940675A-B579-460E-94D1-54222C63F5DA}</a:tableStyleId>
              </a:tblPr>
              <a:tblGrid>
                <a:gridCol w="903605"/>
                <a:gridCol w="387350"/>
                <a:gridCol w="493395"/>
                <a:gridCol w="436880"/>
                <a:gridCol w="438150"/>
                <a:gridCol w="471170"/>
                <a:gridCol w="471805"/>
                <a:gridCol w="471170"/>
                <a:gridCol w="471170"/>
                <a:gridCol w="471170"/>
                <a:gridCol w="471170"/>
                <a:gridCol w="471170"/>
                <a:gridCol w="833120"/>
              </a:tblGrid>
              <a:tr h="353695">
                <a:tc>
                  <a:txBody>
                    <a:bodyPr/>
                    <a:p>
                      <a:pPr algn="ctr">
                        <a:buNone/>
                      </a:pPr>
                      <a:r>
                        <a:rPr lang="zh-CN" altLang="en-US" sz="2000">
                          <a:latin typeface="宋体" panose="02010600030101010101" pitchFamily="2" charset="-122"/>
                          <a:ea typeface="宋体" panose="02010600030101010101" pitchFamily="2" charset="-122"/>
                          <a:cs typeface="宋体" panose="02010600030101010101" pitchFamily="2" charset="-122"/>
                        </a:rPr>
                        <a:t>使能端</a:t>
                      </a: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algn="ctr">
                        <a:buNone/>
                      </a:pPr>
                      <a:r>
                        <a:rPr lang="zh-CN" altLang="en-US" sz="2000">
                          <a:latin typeface="宋体" panose="02010600030101010101" pitchFamily="2" charset="-122"/>
                          <a:ea typeface="宋体" panose="02010600030101010101" pitchFamily="2" charset="-122"/>
                          <a:cs typeface="宋体" panose="02010600030101010101" pitchFamily="2" charset="-122"/>
                        </a:rPr>
                        <a:t>选择控制端</a:t>
                      </a: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tcPr>
                </a:tc>
                <a:tc gridSpan="8">
                  <a:txBody>
                    <a:bodyPr/>
                    <a:p>
                      <a:pPr algn="ctr">
                        <a:buNone/>
                      </a:pPr>
                      <a:r>
                        <a:rPr lang="zh-CN" altLang="en-US" sz="2000">
                          <a:latin typeface="宋体" panose="02010600030101010101" pitchFamily="2" charset="-122"/>
                          <a:ea typeface="宋体" panose="02010600030101010101" pitchFamily="2" charset="-122"/>
                          <a:cs typeface="宋体" panose="02010600030101010101" pitchFamily="2" charset="-122"/>
                        </a:rPr>
                        <a:t>数据输入端</a:t>
                      </a: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zh-CN" altLang="en-US" sz="2000">
                          <a:latin typeface="宋体" panose="02010600030101010101" pitchFamily="2" charset="-122"/>
                          <a:ea typeface="宋体" panose="02010600030101010101" pitchFamily="2" charset="-122"/>
                          <a:cs typeface="宋体" panose="02010600030101010101" pitchFamily="2" charset="-122"/>
                        </a:rPr>
                        <a:t>输出端</a:t>
                      </a: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3695">
                <a:tc>
                  <a:txBody>
                    <a:bodyPr/>
                    <a:p>
                      <a:pPr algn="ctr">
                        <a:buNone/>
                      </a:pPr>
                      <a:r>
                        <a:rPr lang="en-US" altLang="zh-CN" sz="2000">
                          <a:latin typeface="Times New Roman" panose="02020603050405020304" charset="0"/>
                          <a:cs typeface="Times New Roman" panose="02020603050405020304" charset="0"/>
                        </a:rPr>
                        <a:t>EN</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A</a:t>
                      </a:r>
                      <a:r>
                        <a:rPr lang="en-US" altLang="zh-CN" sz="2000" baseline="-25000">
                          <a:latin typeface="Times New Roman" panose="02020603050405020304" charset="0"/>
                          <a:cs typeface="Times New Roman" panose="02020603050405020304" charset="0"/>
                        </a:rPr>
                        <a:t>2</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A</a:t>
                      </a:r>
                      <a:r>
                        <a:rPr lang="en-US" altLang="zh-CN" sz="2000" baseline="-25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A</a:t>
                      </a:r>
                      <a:r>
                        <a:rPr lang="en-US" altLang="zh-CN" sz="2000" baseline="-25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a:t>
                      </a:r>
                      <a:r>
                        <a:rPr lang="en-US" altLang="zh-CN" sz="2000" baseline="-25000">
                          <a:latin typeface="Times New Roman" panose="02020603050405020304" charset="0"/>
                          <a:cs typeface="Times New Roman" panose="02020603050405020304" charset="0"/>
                        </a:rPr>
                        <a:t>7</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a:t>
                      </a:r>
                      <a:r>
                        <a:rPr lang="en-US" altLang="zh-CN" sz="2000" baseline="-25000">
                          <a:latin typeface="Times New Roman" panose="02020603050405020304" charset="0"/>
                          <a:cs typeface="Times New Roman" panose="02020603050405020304" charset="0"/>
                        </a:rPr>
                        <a:t>6</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a:t>
                      </a:r>
                      <a:r>
                        <a:rPr lang="en-US" altLang="zh-CN" sz="2000" baseline="-25000">
                          <a:latin typeface="Times New Roman" panose="02020603050405020304" charset="0"/>
                          <a:cs typeface="Times New Roman" panose="02020603050405020304" charset="0"/>
                        </a:rPr>
                        <a:t>5</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a:t>
                      </a:r>
                      <a:r>
                        <a:rPr lang="en-US" altLang="zh-CN" sz="2000" baseline="-25000">
                          <a:latin typeface="Times New Roman" panose="02020603050405020304" charset="0"/>
                          <a:cs typeface="Times New Roman" panose="02020603050405020304" charset="0"/>
                        </a:rPr>
                        <a:t>4</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a:t>
                      </a:r>
                      <a:r>
                        <a:rPr lang="en-US" altLang="zh-CN" sz="2000" baseline="-25000">
                          <a:latin typeface="Times New Roman" panose="02020603050405020304" charset="0"/>
                          <a:cs typeface="Times New Roman" panose="02020603050405020304" charset="0"/>
                        </a:rPr>
                        <a:t>3</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a:t>
                      </a:r>
                      <a:r>
                        <a:rPr lang="en-US" altLang="zh-CN" sz="2000" baseline="-25000">
                          <a:latin typeface="Times New Roman" panose="02020603050405020304" charset="0"/>
                          <a:cs typeface="Times New Roman" panose="02020603050405020304" charset="0"/>
                        </a:rPr>
                        <a:t>2</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a:t>
                      </a:r>
                      <a:r>
                        <a:rPr lang="en-US" altLang="zh-CN" sz="2000" baseline="-25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a:t>
                      </a:r>
                      <a:r>
                        <a:rPr lang="en-US" altLang="zh-CN" sz="2000" baseline="-25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Y</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53695">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53695">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53695">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53695">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D2</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D2</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53695">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D3</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D3</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53695">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D4</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D4</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53695">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D5</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D5</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53695">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D6</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D6</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53695">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D7</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D7</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anim calcmode="lin" valueType="num">
                                      <p:cBhvr additive="base">
                                        <p:cTn id="1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3" presetID="5" presetClass="entr" presetSubtype="10" fill="hold" nodeType="withEffect">
                                  <p:stCondLst>
                                    <p:cond delay="0"/>
                                  </p:stCondLst>
                                  <p:childTnLst>
                                    <p:set>
                                      <p:cBhvr>
                                        <p:cTn id="14" dur="1" fill="hold">
                                          <p:stCondLst>
                                            <p:cond delay="0"/>
                                          </p:stCondLst>
                                        </p:cTn>
                                        <p:tgtEl>
                                          <p:spTgt spid="1073743413"/>
                                        </p:tgtEl>
                                        <p:attrNameLst>
                                          <p:attrName>style.visibility</p:attrName>
                                        </p:attrNameLst>
                                      </p:cBhvr>
                                      <p:to>
                                        <p:strVal val="visible"/>
                                      </p:to>
                                    </p:set>
                                    <p:animEffect transition="in" filter="checkerboard(across)">
                                      <p:cBhvr>
                                        <p:cTn id="15" dur="500"/>
                                        <p:tgtEl>
                                          <p:spTgt spid="1073743413"/>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
                                            <p:txEl>
                                              <p:pRg st="4" end="4"/>
                                            </p:txEl>
                                          </p:spTgt>
                                        </p:tgtEl>
                                        <p:attrNameLst>
                                          <p:attrName>style.visibility</p:attrName>
                                        </p:attrNameLst>
                                      </p:cBhvr>
                                      <p:to>
                                        <p:strVal val="visible"/>
                                      </p:to>
                                    </p:set>
                                    <p:anim calcmode="lin" valueType="num">
                                      <p:cBhvr additive="base">
                                        <p:cTn id="20"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2" presetID="5" presetClass="entr" presetSubtype="10" fill="hold" nodeType="withEffect">
                                  <p:stCondLst>
                                    <p:cond delay="0"/>
                                  </p:stCondLst>
                                  <p:childTnLst>
                                    <p:set>
                                      <p:cBhvr>
                                        <p:cTn id="23" dur="1" fill="hold">
                                          <p:stCondLst>
                                            <p:cond delay="0"/>
                                          </p:stCondLst>
                                        </p:cTn>
                                        <p:tgtEl>
                                          <p:spTgt spid="0"/>
                                        </p:tgtEl>
                                        <p:attrNameLst>
                                          <p:attrName>style.visibility</p:attrName>
                                        </p:attrNameLst>
                                      </p:cBhvr>
                                      <p:to>
                                        <p:strVal val="visible"/>
                                      </p:to>
                                    </p:set>
                                    <p:animEffect transition="in" filter="checkerboard(across)">
                                      <p:cBhvr>
                                        <p:cTn id="24" dur="500"/>
                                        <p:tgtEl>
                                          <p:spTgt spid="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a:t>由功能表可得函数：                                 </a:t>
            </a:r>
            <a:endParaRPr lang="zh-CN" altLang="en-US"/>
          </a:p>
          <a:p>
            <a:pPr marL="0" indent="0">
              <a:buNone/>
            </a:pPr>
            <a:endParaRPr lang="zh-CN" altLang="en-US"/>
          </a:p>
          <a:p>
            <a:pPr marL="0" indent="0">
              <a:buNone/>
            </a:pPr>
            <a:endParaRPr lang="zh-CN" altLang="en-US"/>
          </a:p>
          <a:p>
            <a:pPr marL="0" indent="0">
              <a:buNone/>
            </a:pPr>
            <a:r>
              <a:rPr lang="zh-CN" altLang="en-US"/>
              <a:t>（其中</a:t>
            </a:r>
            <a:r>
              <a:rPr lang="en-US" altLang="zh-CN" i="1">
                <a:latin typeface="Times New Roman" panose="02020603050405020304" charset="0"/>
              </a:rPr>
              <a:t>m</a:t>
            </a:r>
            <a:r>
              <a:rPr lang="en-US" altLang="zh-CN" i="1" baseline="-25000">
                <a:latin typeface="Times New Roman" panose="02020603050405020304" charset="0"/>
              </a:rPr>
              <a:t>i</a:t>
            </a:r>
            <a:r>
              <a:rPr lang="zh-CN" altLang="en-US"/>
              <a:t>是由选择控制端</a:t>
            </a:r>
            <a:r>
              <a:rPr lang="en-US" altLang="zh-CN">
                <a:sym typeface="+mn-ea"/>
              </a:rPr>
              <a:t>A</a:t>
            </a:r>
            <a:r>
              <a:rPr lang="en-US" altLang="zh-CN" baseline="-25000">
                <a:sym typeface="+mn-ea"/>
              </a:rPr>
              <a:t>2</a:t>
            </a:r>
            <a:r>
              <a:rPr lang="en-US" altLang="zh-CN">
                <a:sym typeface="+mn-ea"/>
              </a:rPr>
              <a:t>A</a:t>
            </a:r>
            <a:r>
              <a:rPr lang="en-US" altLang="zh-CN" baseline="-25000">
                <a:sym typeface="+mn-ea"/>
              </a:rPr>
              <a:t>1</a:t>
            </a:r>
            <a:r>
              <a:rPr lang="en-US" altLang="zh-CN">
                <a:sym typeface="+mn-ea"/>
              </a:rPr>
              <a:t>A</a:t>
            </a:r>
            <a:r>
              <a:rPr lang="en-US" altLang="zh-CN" baseline="-25000">
                <a:sym typeface="+mn-ea"/>
              </a:rPr>
              <a:t>0</a:t>
            </a:r>
            <a:r>
              <a:rPr lang="zh-CN" altLang="en-US">
                <a:sym typeface="+mn-ea"/>
              </a:rPr>
              <a:t>三个变量组成的最小项</a:t>
            </a:r>
            <a:r>
              <a:rPr lang="zh-CN" altLang="en-US"/>
              <a:t>）</a:t>
            </a:r>
            <a:endParaRPr lang="zh-CN" altLang="en-US"/>
          </a:p>
          <a:p>
            <a:pPr marL="0" indent="0">
              <a:buNone/>
            </a:pPr>
            <a:r>
              <a:rPr lang="zh-CN" altLang="en-US"/>
              <a:t>        例、试用74LS151实现逻辑函数</a:t>
            </a:r>
            <a:endParaRPr lang="zh-CN" altLang="en-US"/>
          </a:p>
          <a:p>
            <a:pPr marL="0" indent="0">
              <a:buNone/>
            </a:pPr>
            <a:r>
              <a:rPr lang="zh-CN" altLang="en-US"/>
              <a:t>        分析：因为</a:t>
            </a:r>
            <a:r>
              <a:rPr lang="zh-CN" altLang="en-US">
                <a:sym typeface="+mn-ea"/>
              </a:rPr>
              <a:t>74LS151的功能函数为：</a:t>
            </a:r>
            <a:endParaRPr lang="zh-CN" altLang="en-US">
              <a:sym typeface="+mn-ea"/>
            </a:endParaRPr>
          </a:p>
          <a:p>
            <a:pPr marL="0" indent="0">
              <a:buNone/>
            </a:pPr>
            <a:r>
              <a:rPr lang="zh-CN" altLang="en-US">
                <a:sym typeface="+mn-ea"/>
              </a:rPr>
              <a:t>                               </a:t>
            </a:r>
            <a:endParaRPr lang="zh-CN" altLang="en-US">
              <a:sym typeface="+mn-ea"/>
            </a:endParaRPr>
          </a:p>
          <a:p>
            <a:pPr marL="0" indent="0">
              <a:buNone/>
            </a:pPr>
            <a:endParaRPr lang="zh-CN" altLang="en-US">
              <a:sym typeface="+mn-ea"/>
            </a:endParaRPr>
          </a:p>
          <a:p>
            <a:pPr marL="0" indent="0">
              <a:buNone/>
            </a:pPr>
            <a:r>
              <a:rPr lang="zh-CN" altLang="en-US">
                <a:sym typeface="+mn-ea"/>
              </a:rPr>
              <a:t>                   所以对函数</a:t>
            </a:r>
            <a:r>
              <a:rPr lang="en-US" altLang="zh-CN" i="1">
                <a:latin typeface="Times New Roman" panose="02020603050405020304" charset="0"/>
                <a:sym typeface="+mn-ea"/>
              </a:rPr>
              <a:t>F</a:t>
            </a:r>
            <a:r>
              <a:rPr lang="zh-CN" altLang="en-US">
                <a:sym typeface="+mn-ea"/>
              </a:rPr>
              <a:t>进行变换：</a:t>
            </a:r>
            <a:endParaRPr lang="zh-CN" altLang="en-US">
              <a:sym typeface="+mn-ea"/>
            </a:endParaRPr>
          </a:p>
          <a:p>
            <a:pPr marL="0" indent="0">
              <a:buNone/>
            </a:pPr>
            <a:r>
              <a:rPr lang="zh-CN" altLang="en-US">
                <a:sym typeface="+mn-ea"/>
              </a:rPr>
              <a:t>                      </a:t>
            </a:r>
            <a:endParaRPr lang="zh-CN" altLang="en-US">
              <a:sym typeface="+mn-ea"/>
            </a:endParaRPr>
          </a:p>
          <a:p>
            <a:pPr marL="0" indent="0">
              <a:buNone/>
            </a:pPr>
            <a:r>
              <a:rPr lang="zh-CN" altLang="en-US">
                <a:sym typeface="+mn-ea"/>
              </a:rPr>
              <a:t>                    </a:t>
            </a:r>
            <a:endParaRPr lang="zh-CN" altLang="en-US">
              <a:sym typeface="+mn-ea"/>
            </a:endParaRPr>
          </a:p>
        </p:txBody>
      </p:sp>
      <p:graphicFrame>
        <p:nvGraphicFramePr>
          <p:cNvPr id="3" name="对象 64"/>
          <p:cNvGraphicFramePr>
            <a:graphicFrameLocks noChangeAspect="1"/>
          </p:cNvGraphicFramePr>
          <p:nvPr/>
        </p:nvGraphicFramePr>
        <p:xfrm>
          <a:off x="4567555" y="365125"/>
          <a:ext cx="1788160" cy="1013460"/>
        </p:xfrm>
        <a:graphic>
          <a:graphicData uri="http://schemas.openxmlformats.org/presentationml/2006/ole">
            <mc:AlternateContent xmlns:mc="http://schemas.openxmlformats.org/markup-compatibility/2006">
              <mc:Choice xmlns:v="urn:schemas-microsoft-com:vml" Requires="v">
                <p:oleObj spid="_x0000_s3076" name="" r:id="rId1" imgW="761365" imgH="431800" progId="Equation.DSMT4">
                  <p:embed/>
                </p:oleObj>
              </mc:Choice>
              <mc:Fallback>
                <p:oleObj name="" r:id="rId1" imgW="761365" imgH="431800" progId="Equation.DSMT4">
                  <p:embed/>
                  <p:pic>
                    <p:nvPicPr>
                      <p:cNvPr id="0" name="图片 3075"/>
                      <p:cNvPicPr/>
                      <p:nvPr/>
                    </p:nvPicPr>
                    <p:blipFill>
                      <a:blip r:embed="rId2"/>
                      <a:stretch>
                        <a:fillRect/>
                      </a:stretch>
                    </p:blipFill>
                    <p:spPr>
                      <a:xfrm>
                        <a:off x="4567555" y="365125"/>
                        <a:ext cx="1788160" cy="1013460"/>
                      </a:xfrm>
                      <a:prstGeom prst="rect">
                        <a:avLst/>
                      </a:prstGeom>
                      <a:noFill/>
                      <a:ln w="38100">
                        <a:noFill/>
                        <a:miter/>
                      </a:ln>
                    </p:spPr>
                  </p:pic>
                </p:oleObj>
              </mc:Fallback>
            </mc:AlternateContent>
          </a:graphicData>
        </a:graphic>
      </p:graphicFrame>
      <p:graphicFrame>
        <p:nvGraphicFramePr>
          <p:cNvPr id="4" name="对象 65"/>
          <p:cNvGraphicFramePr>
            <a:graphicFrameLocks noChangeAspect="1"/>
          </p:cNvGraphicFramePr>
          <p:nvPr/>
        </p:nvGraphicFramePr>
        <p:xfrm>
          <a:off x="5998210" y="2143125"/>
          <a:ext cx="1972310" cy="429895"/>
        </p:xfrm>
        <a:graphic>
          <a:graphicData uri="http://schemas.openxmlformats.org/presentationml/2006/ole">
            <mc:AlternateContent xmlns:mc="http://schemas.openxmlformats.org/markup-compatibility/2006">
              <mc:Choice xmlns:v="urn:schemas-microsoft-com:vml" Requires="v">
                <p:oleObj spid="_x0000_s5" name="" r:id="rId3" imgW="989330" imgH="215900" progId="Equation.DSMT4">
                  <p:embed/>
                </p:oleObj>
              </mc:Choice>
              <mc:Fallback>
                <p:oleObj name="" r:id="rId3" imgW="989330" imgH="215900" progId="Equation.DSMT4">
                  <p:embed/>
                  <p:pic>
                    <p:nvPicPr>
                      <p:cNvPr id="0" name="图片 2"/>
                      <p:cNvPicPr/>
                      <p:nvPr/>
                    </p:nvPicPr>
                    <p:blipFill>
                      <a:blip r:embed="rId4"/>
                      <a:stretch>
                        <a:fillRect/>
                      </a:stretch>
                    </p:blipFill>
                    <p:spPr>
                      <a:xfrm>
                        <a:off x="5998210" y="2143125"/>
                        <a:ext cx="1972310" cy="429895"/>
                      </a:xfrm>
                      <a:prstGeom prst="rect">
                        <a:avLst/>
                      </a:prstGeom>
                      <a:noFill/>
                      <a:ln w="38100">
                        <a:noFill/>
                        <a:miter/>
                      </a:ln>
                    </p:spPr>
                  </p:pic>
                </p:oleObj>
              </mc:Fallback>
            </mc:AlternateContent>
          </a:graphicData>
        </a:graphic>
      </p:graphicFrame>
      <p:graphicFrame>
        <p:nvGraphicFramePr>
          <p:cNvPr id="6" name="对象 64"/>
          <p:cNvGraphicFramePr>
            <a:graphicFrameLocks noChangeAspect="1"/>
          </p:cNvGraphicFramePr>
          <p:nvPr/>
        </p:nvGraphicFramePr>
        <p:xfrm>
          <a:off x="4021455" y="2922270"/>
          <a:ext cx="1788160" cy="1013460"/>
        </p:xfrm>
        <a:graphic>
          <a:graphicData uri="http://schemas.openxmlformats.org/presentationml/2006/ole">
            <mc:AlternateContent xmlns:mc="http://schemas.openxmlformats.org/markup-compatibility/2006">
              <mc:Choice xmlns:v="urn:schemas-microsoft-com:vml" Requires="v">
                <p:oleObj spid="_x0000_s7" name="" r:id="rId5" imgW="761365" imgH="431800" progId="Equation.DSMT4">
                  <p:embed/>
                </p:oleObj>
              </mc:Choice>
              <mc:Fallback>
                <p:oleObj name="" r:id="rId5" imgW="761365" imgH="431800" progId="Equation.DSMT4">
                  <p:embed/>
                  <p:pic>
                    <p:nvPicPr>
                      <p:cNvPr id="0" name="图片 3075"/>
                      <p:cNvPicPr/>
                      <p:nvPr/>
                    </p:nvPicPr>
                    <p:blipFill>
                      <a:blip r:embed="rId2"/>
                      <a:stretch>
                        <a:fillRect/>
                      </a:stretch>
                    </p:blipFill>
                    <p:spPr>
                      <a:xfrm>
                        <a:off x="4021455" y="2922270"/>
                        <a:ext cx="1788160" cy="1013460"/>
                      </a:xfrm>
                      <a:prstGeom prst="rect">
                        <a:avLst/>
                      </a:prstGeom>
                      <a:noFill/>
                      <a:ln w="38100">
                        <a:noFill/>
                        <a:miter/>
                      </a:ln>
                    </p:spPr>
                  </p:pic>
                </p:oleObj>
              </mc:Fallback>
            </mc:AlternateContent>
          </a:graphicData>
        </a:graphic>
      </p:graphicFrame>
      <p:graphicFrame>
        <p:nvGraphicFramePr>
          <p:cNvPr id="8" name="对象 69"/>
          <p:cNvGraphicFramePr>
            <a:graphicFrameLocks noChangeAspect="1"/>
          </p:cNvGraphicFramePr>
          <p:nvPr/>
        </p:nvGraphicFramePr>
        <p:xfrm>
          <a:off x="3718560" y="4399280"/>
          <a:ext cx="3485515" cy="1562735"/>
        </p:xfrm>
        <a:graphic>
          <a:graphicData uri="http://schemas.openxmlformats.org/presentationml/2006/ole">
            <mc:AlternateContent xmlns:mc="http://schemas.openxmlformats.org/markup-compatibility/2006">
              <mc:Choice xmlns:v="urn:schemas-microsoft-com:vml" Requires="v">
                <p:oleObj spid="_x0000_s9" name="" r:id="rId6" imgW="1472565" imgH="660400" progId="Equation.DSMT4">
                  <p:embed/>
                </p:oleObj>
              </mc:Choice>
              <mc:Fallback>
                <p:oleObj name="" r:id="rId6" imgW="1472565" imgH="660400" progId="Equation.DSMT4">
                  <p:embed/>
                  <p:pic>
                    <p:nvPicPr>
                      <p:cNvPr id="0" name="图片 5"/>
                      <p:cNvPicPr/>
                      <p:nvPr/>
                    </p:nvPicPr>
                    <p:blipFill>
                      <a:blip r:embed="rId7"/>
                      <a:stretch>
                        <a:fillRect/>
                      </a:stretch>
                    </p:blipFill>
                    <p:spPr>
                      <a:xfrm>
                        <a:off x="3718560" y="4399280"/>
                        <a:ext cx="3485515" cy="1562735"/>
                      </a:xfrm>
                      <a:prstGeom prst="rect">
                        <a:avLst/>
                      </a:prstGeom>
                      <a:noFill/>
                      <a:ln w="38100">
                        <a:noFill/>
                        <a:miter/>
                      </a:ln>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 calcmode="lin" valueType="num">
                                      <p:cBhvr additive="base">
                                        <p:cTn id="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par>
                                <p:cTn id="15" presetID="3" presetClass="entr" presetSubtype="1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 calcmode="lin" valueType="num">
                                      <p:cBhvr additive="base">
                                        <p:cTn id="22"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4" presetID="5" presetClass="entr" presetSubtype="1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checkerboard(across)">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anim calcmode="lin" valueType="num">
                                      <p:cBhvr additive="base">
                                        <p:cTn id="31"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8" end="8"/>
                                            </p:txEl>
                                          </p:spTgt>
                                        </p:tgtEl>
                                        <p:attrNameLst>
                                          <p:attrName>ppt_y</p:attrName>
                                        </p:attrNameLst>
                                      </p:cBhvr>
                                      <p:tavLst>
                                        <p:tav tm="0">
                                          <p:val>
                                            <p:strVal val="1+#ppt_h/2"/>
                                          </p:val>
                                        </p:tav>
                                        <p:tav tm="100000">
                                          <p:val>
                                            <p:strVal val="#ppt_y"/>
                                          </p:val>
                                        </p:tav>
                                      </p:tavLst>
                                    </p:anim>
                                  </p:childTnLst>
                                </p:cTn>
                              </p:par>
                              <p:par>
                                <p:cTn id="33" presetID="5" presetClass="entr" presetSubtype="10"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checkerboard(across)">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a:t>若要使</a:t>
            </a:r>
            <a:r>
              <a:rPr lang="en-US" altLang="zh-CN" i="1">
                <a:latin typeface="Times New Roman" panose="02020603050405020304" charset="0"/>
              </a:rPr>
              <a:t>F=Y</a:t>
            </a:r>
            <a:r>
              <a:rPr lang="zh-CN" altLang="en-US">
                <a:latin typeface="Times New Roman" panose="02020603050405020304" charset="0"/>
              </a:rPr>
              <a:t>即要求mi=</a:t>
            </a:r>
            <a:r>
              <a:rPr lang="zh-CN" altLang="en-US" i="1">
                <a:latin typeface="Times New Roman" panose="02020603050405020304" charset="0"/>
              </a:rPr>
              <a:t>mi</a:t>
            </a:r>
            <a:r>
              <a:rPr lang="zh-CN" altLang="en-US">
                <a:latin typeface="Times New Roman" panose="02020603050405020304" charset="0"/>
              </a:rPr>
              <a:t>且mi和</a:t>
            </a:r>
            <a:r>
              <a:rPr lang="zh-CN" altLang="en-US" i="1">
                <a:latin typeface="Times New Roman" panose="02020603050405020304" charset="0"/>
              </a:rPr>
              <a:t>mi</a:t>
            </a:r>
            <a:r>
              <a:rPr lang="zh-CN" altLang="en-US">
                <a:latin typeface="Times New Roman" panose="02020603050405020304" charset="0"/>
              </a:rPr>
              <a:t>的系数也要相等，即</a:t>
            </a:r>
            <a:endParaRPr lang="zh-CN" altLang="en-US">
              <a:latin typeface="Times New Roman" panose="02020603050405020304" charset="0"/>
            </a:endParaRPr>
          </a:p>
          <a:p>
            <a:pPr marL="0" indent="0">
              <a:buNone/>
            </a:pPr>
            <a:r>
              <a:rPr lang="zh-CN" altLang="en-US">
                <a:latin typeface="Times New Roman" panose="02020603050405020304" charset="0"/>
              </a:rPr>
              <a:t>      </a:t>
            </a:r>
            <a:endParaRPr lang="zh-CN" altLang="en-US">
              <a:latin typeface="Times New Roman" panose="02020603050405020304" charset="0"/>
            </a:endParaRPr>
          </a:p>
          <a:p>
            <a:pPr marL="0" indent="0">
              <a:buNone/>
            </a:pPr>
            <a:endParaRPr lang="zh-CN" altLang="en-US">
              <a:latin typeface="Times New Roman" panose="02020603050405020304" charset="0"/>
            </a:endParaRPr>
          </a:p>
          <a:p>
            <a:pPr marL="0" indent="0">
              <a:buNone/>
            </a:pPr>
            <a:endParaRPr lang="zh-CN" altLang="en-US">
              <a:latin typeface="Times New Roman" panose="02020603050405020304" charset="0"/>
            </a:endParaRPr>
          </a:p>
          <a:p>
            <a:pPr marL="0" indent="0">
              <a:buNone/>
            </a:pPr>
            <a:endParaRPr lang="zh-CN" altLang="en-US">
              <a:latin typeface="Times New Roman" panose="02020603050405020304" charset="0"/>
            </a:endParaRPr>
          </a:p>
          <a:p>
            <a:pPr marL="0" indent="0">
              <a:buNone/>
            </a:pPr>
            <a:r>
              <a:rPr lang="zh-CN" altLang="en-US">
                <a:latin typeface="Times New Roman" panose="02020603050405020304" charset="0"/>
              </a:rPr>
              <a:t>                逻辑图：</a:t>
            </a:r>
            <a:endParaRPr lang="zh-CN" altLang="en-US">
              <a:latin typeface="Times New Roman" panose="02020603050405020304" charset="0"/>
            </a:endParaRPr>
          </a:p>
        </p:txBody>
      </p:sp>
      <p:graphicFrame>
        <p:nvGraphicFramePr>
          <p:cNvPr id="3" name="对象 -2147482342"/>
          <p:cNvGraphicFramePr>
            <a:graphicFrameLocks noChangeAspect="1"/>
          </p:cNvGraphicFramePr>
          <p:nvPr/>
        </p:nvGraphicFramePr>
        <p:xfrm>
          <a:off x="3582035" y="882650"/>
          <a:ext cx="3836035" cy="487680"/>
        </p:xfrm>
        <a:graphic>
          <a:graphicData uri="http://schemas.openxmlformats.org/presentationml/2006/ole">
            <mc:AlternateContent xmlns:mc="http://schemas.openxmlformats.org/markup-compatibility/2006">
              <mc:Choice xmlns:v="urn:schemas-microsoft-com:vml" Requires="v">
                <p:oleObj spid="_x0000_s3076" name="" r:id="rId1" imgW="1600200" imgH="228600" progId="Equation.DSMT4">
                  <p:embed/>
                </p:oleObj>
              </mc:Choice>
              <mc:Fallback>
                <p:oleObj name="" r:id="rId1" imgW="1600200" imgH="228600" progId="Equation.DSMT4">
                  <p:embed/>
                  <p:pic>
                    <p:nvPicPr>
                      <p:cNvPr id="0" name="图片 3075"/>
                      <p:cNvPicPr/>
                      <p:nvPr/>
                    </p:nvPicPr>
                    <p:blipFill>
                      <a:blip r:embed="rId2"/>
                      <a:stretch>
                        <a:fillRect/>
                      </a:stretch>
                    </p:blipFill>
                    <p:spPr>
                      <a:xfrm>
                        <a:off x="3582035" y="882650"/>
                        <a:ext cx="3836035" cy="487680"/>
                      </a:xfrm>
                      <a:prstGeom prst="rect">
                        <a:avLst/>
                      </a:prstGeom>
                      <a:noFill/>
                      <a:ln w="38100">
                        <a:noFill/>
                        <a:miter/>
                      </a:ln>
                    </p:spPr>
                  </p:pic>
                </p:oleObj>
              </mc:Fallback>
            </mc:AlternateContent>
          </a:graphicData>
        </a:graphic>
      </p:graphicFrame>
      <p:graphicFrame>
        <p:nvGraphicFramePr>
          <p:cNvPr id="4" name="对象 68"/>
          <p:cNvGraphicFramePr>
            <a:graphicFrameLocks noChangeAspect="1"/>
          </p:cNvGraphicFramePr>
          <p:nvPr/>
        </p:nvGraphicFramePr>
        <p:xfrm>
          <a:off x="3582035" y="1471930"/>
          <a:ext cx="3668395" cy="936625"/>
        </p:xfrm>
        <a:graphic>
          <a:graphicData uri="http://schemas.openxmlformats.org/presentationml/2006/ole">
            <mc:AlternateContent xmlns:mc="http://schemas.openxmlformats.org/markup-compatibility/2006">
              <mc:Choice xmlns:v="urn:schemas-microsoft-com:vml" Requires="v">
                <p:oleObj spid="_x0000_s5" name="" r:id="rId3" imgW="1790700" imgH="457200" progId="Equation.DSMT4">
                  <p:embed/>
                </p:oleObj>
              </mc:Choice>
              <mc:Fallback>
                <p:oleObj name="" r:id="rId3" imgW="1790700" imgH="457200" progId="Equation.DSMT4">
                  <p:embed/>
                  <p:pic>
                    <p:nvPicPr>
                      <p:cNvPr id="0" name="图片 2"/>
                      <p:cNvPicPr/>
                      <p:nvPr/>
                    </p:nvPicPr>
                    <p:blipFill>
                      <a:blip r:embed="rId4"/>
                      <a:stretch>
                        <a:fillRect/>
                      </a:stretch>
                    </p:blipFill>
                    <p:spPr>
                      <a:xfrm>
                        <a:off x="3582035" y="1471930"/>
                        <a:ext cx="3668395" cy="936625"/>
                      </a:xfrm>
                      <a:prstGeom prst="rect">
                        <a:avLst/>
                      </a:prstGeom>
                      <a:noFill/>
                      <a:ln w="38100">
                        <a:noFill/>
                        <a:miter/>
                      </a:ln>
                    </p:spPr>
                  </p:pic>
                </p:oleObj>
              </mc:Fallback>
            </mc:AlternateContent>
          </a:graphicData>
        </a:graphic>
      </p:graphicFrame>
      <p:pic>
        <p:nvPicPr>
          <p:cNvPr id="1073743447" name="图片 1073743446" descr="C:\Users\Administrator.PC-20121218WXTY\AppData\Roaming\Tencent\Users\467413181\QQ\WinTemp\RichOle\L[M{S6EL)ZGBK@RUP(ORVYU.png"/>
          <p:cNvPicPr>
            <a:picLocks noChangeAspect="1"/>
          </p:cNvPicPr>
          <p:nvPr/>
        </p:nvPicPr>
        <p:blipFill>
          <a:blip r:embed="rId5" r:link="rId6"/>
          <a:stretch>
            <a:fillRect/>
          </a:stretch>
        </p:blipFill>
        <p:spPr>
          <a:xfrm>
            <a:off x="8325485" y="1707515"/>
            <a:ext cx="3839210" cy="425831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 calcmode="lin" valueType="num">
                                      <p:cBhvr additive="base">
                                        <p:cTn id="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5" end="5"/>
                                            </p:txEl>
                                          </p:spTgt>
                                        </p:tgtEl>
                                        <p:attrNameLst>
                                          <p:attrName>ppt_y</p:attrName>
                                        </p:attrNameLst>
                                      </p:cBhvr>
                                      <p:tavLst>
                                        <p:tav tm="0">
                                          <p:val>
                                            <p:strVal val="1+#ppt_h/2"/>
                                          </p:val>
                                        </p:tav>
                                        <p:tav tm="100000">
                                          <p:val>
                                            <p:strVal val="#ppt_y"/>
                                          </p:val>
                                        </p:tav>
                                      </p:tavLst>
                                    </p:anim>
                                  </p:childTnLst>
                                </p:cTn>
                              </p:par>
                              <p:par>
                                <p:cTn id="9" presetID="5" presetClass="entr" presetSubtype="10" fill="hold" nodeType="withEffect">
                                  <p:stCondLst>
                                    <p:cond delay="0"/>
                                  </p:stCondLst>
                                  <p:childTnLst>
                                    <p:set>
                                      <p:cBhvr>
                                        <p:cTn id="10" dur="1" fill="hold">
                                          <p:stCondLst>
                                            <p:cond delay="0"/>
                                          </p:stCondLst>
                                        </p:cTn>
                                        <p:tgtEl>
                                          <p:spTgt spid="1073743447"/>
                                        </p:tgtEl>
                                        <p:attrNameLst>
                                          <p:attrName>style.visibility</p:attrName>
                                        </p:attrNameLst>
                                      </p:cBhvr>
                                      <p:to>
                                        <p:strVal val="visible"/>
                                      </p:to>
                                    </p:set>
                                    <p:animEffect transition="in" filter="checkerboard(across)">
                                      <p:cBhvr>
                                        <p:cTn id="11" dur="500"/>
                                        <p:tgtEl>
                                          <p:spTgt spid="10737434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例 </a:t>
            </a:r>
            <a:r>
              <a:rPr lang="zh-CN" altLang="en-US"/>
              <a:t>、</a:t>
            </a:r>
            <a:r>
              <a:rPr lang="en-US" altLang="zh-CN"/>
              <a:t>试用两片74LS151实现16选1数据选择器。</a:t>
            </a:r>
            <a:endParaRPr lang="en-US" altLang="zh-CN"/>
          </a:p>
          <a:p>
            <a:pPr marL="0" indent="0">
              <a:buNone/>
            </a:pPr>
            <a:r>
              <a:rPr lang="zh-CN" altLang="en-US"/>
              <a:t>分析：</a:t>
            </a:r>
            <a:r>
              <a:rPr lang="en-US" altLang="zh-CN">
                <a:sym typeface="+mn-ea"/>
              </a:rPr>
              <a:t>74LS151</a:t>
            </a:r>
            <a:r>
              <a:rPr lang="zh-CN" altLang="en-US">
                <a:sym typeface="+mn-ea"/>
              </a:rPr>
              <a:t>实现</a:t>
            </a:r>
            <a:r>
              <a:rPr lang="en-US" altLang="zh-CN">
                <a:sym typeface="+mn-ea"/>
              </a:rPr>
              <a:t>8</a:t>
            </a:r>
            <a:r>
              <a:rPr lang="zh-CN" altLang="en-US">
                <a:sym typeface="+mn-ea"/>
              </a:rPr>
              <a:t>选</a:t>
            </a:r>
            <a:r>
              <a:rPr lang="en-US" altLang="zh-CN">
                <a:sym typeface="+mn-ea"/>
              </a:rPr>
              <a:t>1</a:t>
            </a:r>
            <a:r>
              <a:rPr lang="zh-CN" altLang="en-US">
                <a:sym typeface="+mn-ea"/>
              </a:rPr>
              <a:t>，所以需要进行功能扩展。</a:t>
            </a:r>
            <a:endParaRPr lang="zh-CN" altLang="en-US">
              <a:sym typeface="+mn-ea"/>
            </a:endParaRPr>
          </a:p>
          <a:p>
            <a:pPr marL="0" indent="0">
              <a:buNone/>
            </a:pPr>
            <a:r>
              <a:rPr lang="zh-CN" altLang="en-US">
                <a:sym typeface="+mn-ea"/>
              </a:rPr>
              <a:t>       利用</a:t>
            </a:r>
            <a:r>
              <a:rPr lang="en-US" altLang="zh-CN">
                <a:sym typeface="+mn-ea"/>
              </a:rPr>
              <a:t>EN</a:t>
            </a:r>
            <a:r>
              <a:rPr lang="zh-CN" altLang="en-US">
                <a:sym typeface="+mn-ea"/>
              </a:rPr>
              <a:t>扩展，如图</a:t>
            </a:r>
            <a:endParaRPr lang="zh-CN" altLang="en-US">
              <a:sym typeface="+mn-ea"/>
            </a:endParaRPr>
          </a:p>
          <a:p>
            <a:pPr marL="0" indent="0">
              <a:buNone/>
            </a:pPr>
            <a:r>
              <a:rPr lang="zh-CN" altLang="en-US">
                <a:sym typeface="+mn-ea"/>
              </a:rPr>
              <a:t>       </a:t>
            </a:r>
            <a:r>
              <a:rPr lang="en-US" altLang="zh-CN">
                <a:sym typeface="+mn-ea"/>
              </a:rPr>
              <a:t>EN=0</a:t>
            </a:r>
            <a:r>
              <a:rPr lang="zh-CN" altLang="en-US">
                <a:sym typeface="+mn-ea"/>
              </a:rPr>
              <a:t>时（</a:t>
            </a:r>
            <a:r>
              <a:rPr lang="en-US" altLang="zh-CN">
                <a:sym typeface="+mn-ea"/>
              </a:rPr>
              <a:t>A</a:t>
            </a:r>
            <a:r>
              <a:rPr lang="en-US" altLang="zh-CN" baseline="-25000">
                <a:sym typeface="+mn-ea"/>
              </a:rPr>
              <a:t>0</a:t>
            </a:r>
            <a:r>
              <a:rPr lang="en-US" altLang="zh-CN">
                <a:sym typeface="+mn-ea"/>
              </a:rPr>
              <a:t>=0</a:t>
            </a:r>
            <a:r>
              <a:rPr lang="zh-CN" altLang="en-US">
                <a:sym typeface="+mn-ea"/>
              </a:rPr>
              <a:t>）通过</a:t>
            </a:r>
            <a:r>
              <a:rPr lang="en-US" altLang="zh-CN">
                <a:sym typeface="+mn-ea"/>
              </a:rPr>
              <a:t>A</a:t>
            </a:r>
            <a:r>
              <a:rPr lang="en-US" altLang="zh-CN" baseline="-25000">
                <a:sym typeface="+mn-ea"/>
              </a:rPr>
              <a:t>3</a:t>
            </a:r>
            <a:r>
              <a:rPr lang="en-US" altLang="zh-CN">
                <a:sym typeface="+mn-ea"/>
              </a:rPr>
              <a:t>A</a:t>
            </a:r>
            <a:r>
              <a:rPr lang="en-US" altLang="zh-CN" baseline="-25000">
                <a:sym typeface="+mn-ea"/>
              </a:rPr>
              <a:t>2</a:t>
            </a:r>
            <a:r>
              <a:rPr lang="en-US" altLang="zh-CN">
                <a:sym typeface="+mn-ea"/>
              </a:rPr>
              <a:t>A</a:t>
            </a:r>
            <a:r>
              <a:rPr lang="en-US" altLang="zh-CN" baseline="-25000">
                <a:sym typeface="+mn-ea"/>
              </a:rPr>
              <a:t>1</a:t>
            </a:r>
            <a:r>
              <a:rPr lang="zh-CN" altLang="en-US">
                <a:sym typeface="+mn-ea"/>
              </a:rPr>
              <a:t>在</a:t>
            </a:r>
            <a:r>
              <a:rPr lang="en-US" altLang="zh-CN">
                <a:sym typeface="+mn-ea"/>
              </a:rPr>
              <a:t>D</a:t>
            </a:r>
            <a:r>
              <a:rPr lang="en-US" altLang="zh-CN" baseline="-25000">
                <a:sym typeface="+mn-ea"/>
              </a:rPr>
              <a:t>15</a:t>
            </a:r>
            <a:r>
              <a:rPr lang="en-US" altLang="zh-CN">
                <a:sym typeface="+mn-ea"/>
              </a:rPr>
              <a:t>-D</a:t>
            </a:r>
            <a:r>
              <a:rPr lang="en-US" altLang="zh-CN" baseline="-25000">
                <a:sym typeface="+mn-ea"/>
              </a:rPr>
              <a:t>8</a:t>
            </a:r>
            <a:r>
              <a:rPr lang="zh-CN" altLang="en-US">
                <a:sym typeface="+mn-ea"/>
              </a:rPr>
              <a:t>中选择</a:t>
            </a:r>
            <a:endParaRPr lang="zh-CN" altLang="en-US">
              <a:sym typeface="+mn-ea"/>
            </a:endParaRPr>
          </a:p>
          <a:p>
            <a:pPr marL="0" indent="0">
              <a:buNone/>
            </a:pPr>
            <a:r>
              <a:rPr lang="zh-CN" altLang="en-US">
                <a:sym typeface="+mn-ea"/>
              </a:rPr>
              <a:t>一个信号输出；</a:t>
            </a:r>
            <a:endParaRPr lang="zh-CN" altLang="en-US">
              <a:sym typeface="+mn-ea"/>
            </a:endParaRPr>
          </a:p>
          <a:p>
            <a:pPr marL="0" indent="0">
              <a:buNone/>
            </a:pPr>
            <a:r>
              <a:rPr lang="zh-CN" altLang="en-US">
                <a:sym typeface="+mn-ea"/>
              </a:rPr>
              <a:t>      </a:t>
            </a:r>
            <a:r>
              <a:rPr lang="en-US" altLang="zh-CN">
                <a:sym typeface="+mn-ea"/>
              </a:rPr>
              <a:t>EN=1</a:t>
            </a:r>
            <a:r>
              <a:rPr lang="zh-CN" altLang="en-US">
                <a:sym typeface="+mn-ea"/>
              </a:rPr>
              <a:t>时（</a:t>
            </a:r>
            <a:r>
              <a:rPr lang="en-US" altLang="zh-CN">
                <a:sym typeface="+mn-ea"/>
              </a:rPr>
              <a:t>A</a:t>
            </a:r>
            <a:r>
              <a:rPr lang="en-US" altLang="zh-CN" baseline="-25000">
                <a:sym typeface="+mn-ea"/>
              </a:rPr>
              <a:t>0</a:t>
            </a:r>
            <a:r>
              <a:rPr lang="en-US" altLang="zh-CN">
                <a:sym typeface="+mn-ea"/>
              </a:rPr>
              <a:t>=1</a:t>
            </a:r>
            <a:r>
              <a:rPr lang="zh-CN" altLang="en-US">
                <a:sym typeface="+mn-ea"/>
              </a:rPr>
              <a:t>）通过</a:t>
            </a:r>
            <a:r>
              <a:rPr lang="en-US" altLang="zh-CN">
                <a:sym typeface="+mn-ea"/>
              </a:rPr>
              <a:t>A</a:t>
            </a:r>
            <a:r>
              <a:rPr lang="en-US" altLang="zh-CN" baseline="-25000">
                <a:sym typeface="+mn-ea"/>
              </a:rPr>
              <a:t>3</a:t>
            </a:r>
            <a:r>
              <a:rPr lang="en-US" altLang="zh-CN">
                <a:sym typeface="+mn-ea"/>
              </a:rPr>
              <a:t>A</a:t>
            </a:r>
            <a:r>
              <a:rPr lang="en-US" altLang="zh-CN" baseline="-25000">
                <a:sym typeface="+mn-ea"/>
              </a:rPr>
              <a:t>2</a:t>
            </a:r>
            <a:r>
              <a:rPr lang="en-US" altLang="zh-CN">
                <a:sym typeface="+mn-ea"/>
              </a:rPr>
              <a:t>A</a:t>
            </a:r>
            <a:r>
              <a:rPr lang="en-US" altLang="zh-CN" baseline="-25000">
                <a:sym typeface="+mn-ea"/>
              </a:rPr>
              <a:t>1</a:t>
            </a:r>
            <a:r>
              <a:rPr lang="zh-CN" altLang="en-US">
                <a:sym typeface="+mn-ea"/>
              </a:rPr>
              <a:t>在</a:t>
            </a:r>
            <a:r>
              <a:rPr lang="en-US" altLang="zh-CN">
                <a:sym typeface="+mn-ea"/>
              </a:rPr>
              <a:t>D</a:t>
            </a:r>
            <a:r>
              <a:rPr lang="en-US" altLang="zh-CN" baseline="-25000">
                <a:sym typeface="+mn-ea"/>
              </a:rPr>
              <a:t>7</a:t>
            </a:r>
            <a:r>
              <a:rPr lang="en-US" altLang="zh-CN">
                <a:sym typeface="+mn-ea"/>
              </a:rPr>
              <a:t>-D</a:t>
            </a:r>
            <a:r>
              <a:rPr lang="en-US" altLang="zh-CN" baseline="-25000">
                <a:sym typeface="+mn-ea"/>
              </a:rPr>
              <a:t>0</a:t>
            </a:r>
            <a:r>
              <a:rPr lang="zh-CN" altLang="en-US">
                <a:sym typeface="+mn-ea"/>
              </a:rPr>
              <a:t>中选择</a:t>
            </a:r>
            <a:endParaRPr lang="zh-CN" altLang="en-US">
              <a:sym typeface="+mn-ea"/>
            </a:endParaRPr>
          </a:p>
          <a:p>
            <a:pPr marL="0" indent="0">
              <a:buNone/>
            </a:pPr>
            <a:r>
              <a:rPr lang="zh-CN" altLang="en-US">
                <a:sym typeface="+mn-ea"/>
              </a:rPr>
              <a:t>一个信号输出。</a:t>
            </a:r>
            <a:endParaRPr lang="zh-CN" altLang="en-US">
              <a:sym typeface="+mn-ea"/>
            </a:endParaRPr>
          </a:p>
          <a:p>
            <a:pPr marL="0" indent="0">
              <a:buNone/>
            </a:pPr>
            <a:r>
              <a:rPr lang="zh-CN" altLang="en-US">
                <a:sym typeface="+mn-ea"/>
              </a:rPr>
              <a:t>      整个功能则是通过</a:t>
            </a:r>
            <a:r>
              <a:rPr lang="en-US" altLang="zh-CN">
                <a:sym typeface="+mn-ea"/>
              </a:rPr>
              <a:t>A</a:t>
            </a:r>
            <a:r>
              <a:rPr lang="en-US" altLang="zh-CN" baseline="-25000">
                <a:sym typeface="+mn-ea"/>
              </a:rPr>
              <a:t>3</a:t>
            </a:r>
            <a:r>
              <a:rPr lang="en-US" altLang="zh-CN">
                <a:sym typeface="+mn-ea"/>
              </a:rPr>
              <a:t>A</a:t>
            </a:r>
            <a:r>
              <a:rPr lang="en-US" altLang="zh-CN" baseline="-25000">
                <a:sym typeface="+mn-ea"/>
              </a:rPr>
              <a:t>2</a:t>
            </a:r>
            <a:r>
              <a:rPr lang="en-US" altLang="zh-CN">
                <a:sym typeface="+mn-ea"/>
              </a:rPr>
              <a:t>A</a:t>
            </a:r>
            <a:r>
              <a:rPr lang="en-US" altLang="zh-CN" baseline="-25000">
                <a:sym typeface="+mn-ea"/>
              </a:rPr>
              <a:t>1</a:t>
            </a:r>
            <a:r>
              <a:rPr lang="en-US" altLang="zh-CN">
                <a:sym typeface="+mn-ea"/>
              </a:rPr>
              <a:t>A</a:t>
            </a:r>
            <a:r>
              <a:rPr lang="en-US" altLang="zh-CN" baseline="-25000">
                <a:sym typeface="+mn-ea"/>
              </a:rPr>
              <a:t>0</a:t>
            </a:r>
            <a:r>
              <a:rPr lang="zh-CN" altLang="en-US">
                <a:sym typeface="+mn-ea"/>
              </a:rPr>
              <a:t>在</a:t>
            </a:r>
            <a:r>
              <a:rPr lang="en-US" altLang="zh-CN">
                <a:sym typeface="+mn-ea"/>
              </a:rPr>
              <a:t>D</a:t>
            </a:r>
            <a:r>
              <a:rPr lang="en-US" altLang="zh-CN" baseline="-25000">
                <a:sym typeface="+mn-ea"/>
              </a:rPr>
              <a:t>15</a:t>
            </a:r>
            <a:r>
              <a:rPr lang="en-US" altLang="zh-CN">
                <a:sym typeface="+mn-ea"/>
              </a:rPr>
              <a:t>-D</a:t>
            </a:r>
            <a:r>
              <a:rPr lang="en-US" altLang="zh-CN" baseline="-25000">
                <a:sym typeface="+mn-ea"/>
              </a:rPr>
              <a:t>0</a:t>
            </a:r>
            <a:r>
              <a:rPr lang="zh-CN" altLang="en-US">
                <a:sym typeface="+mn-ea"/>
              </a:rPr>
              <a:t>中选择</a:t>
            </a:r>
            <a:endParaRPr lang="zh-CN" altLang="en-US">
              <a:sym typeface="+mn-ea"/>
            </a:endParaRPr>
          </a:p>
          <a:p>
            <a:pPr marL="0" indent="0">
              <a:buNone/>
            </a:pPr>
            <a:r>
              <a:rPr lang="zh-CN" altLang="en-US">
                <a:sym typeface="+mn-ea"/>
              </a:rPr>
              <a:t>一个信号，实现</a:t>
            </a:r>
            <a:r>
              <a:rPr lang="en-US" altLang="zh-CN">
                <a:sym typeface="+mn-ea"/>
              </a:rPr>
              <a:t>16</a:t>
            </a:r>
            <a:r>
              <a:rPr lang="zh-CN" altLang="en-US">
                <a:sym typeface="+mn-ea"/>
              </a:rPr>
              <a:t>选</a:t>
            </a:r>
            <a:r>
              <a:rPr lang="en-US" altLang="zh-CN">
                <a:sym typeface="+mn-ea"/>
              </a:rPr>
              <a:t>1</a:t>
            </a:r>
            <a:r>
              <a:rPr lang="zh-CN" altLang="en-US">
                <a:sym typeface="+mn-ea"/>
              </a:rPr>
              <a:t>。</a:t>
            </a:r>
            <a:endParaRPr lang="zh-CN" altLang="en-US">
              <a:sym typeface="+mn-ea"/>
            </a:endParaRPr>
          </a:p>
        </p:txBody>
      </p:sp>
      <p:pic>
        <p:nvPicPr>
          <p:cNvPr id="1073743519" name="图片 1073743518" descr="C:\Users\Administrator.PC-20121218WXTY\AppData\Roaming\Tencent\Users\467413181\QQ\WinTemp\RichOle\G{3~L8MP%ZFCYDON{07W7$O.png"/>
          <p:cNvPicPr>
            <a:picLocks noChangeAspect="1"/>
          </p:cNvPicPr>
          <p:nvPr/>
        </p:nvPicPr>
        <p:blipFill>
          <a:blip r:embed="rId1" r:link="rId2"/>
          <a:stretch>
            <a:fillRect/>
          </a:stretch>
        </p:blipFill>
        <p:spPr>
          <a:xfrm>
            <a:off x="7781925" y="86360"/>
            <a:ext cx="4124325" cy="63690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5" presetClass="entr" presetSubtype="10" fill="hold" nodeType="withEffect">
                                  <p:stCondLst>
                                    <p:cond delay="0"/>
                                  </p:stCondLst>
                                  <p:childTnLst>
                                    <p:set>
                                      <p:cBhvr>
                                        <p:cTn id="14" dur="1" fill="hold">
                                          <p:stCondLst>
                                            <p:cond delay="0"/>
                                          </p:stCondLst>
                                        </p:cTn>
                                        <p:tgtEl>
                                          <p:spTgt spid="1073743519"/>
                                        </p:tgtEl>
                                        <p:attrNameLst>
                                          <p:attrName>style.visibility</p:attrName>
                                        </p:attrNameLst>
                                      </p:cBhvr>
                                      <p:to>
                                        <p:strVal val="visible"/>
                                      </p:to>
                                    </p:set>
                                    <p:animEffect transition="in" filter="checkerboard(across)">
                                      <p:cBhvr>
                                        <p:cTn id="15" dur="500"/>
                                        <p:tgtEl>
                                          <p:spTgt spid="1073743519"/>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 calcmode="lin" valueType="num">
                                      <p:cBhvr additive="base">
                                        <p:cTn id="20"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2">
                                            <p:txEl>
                                              <p:pRg st="4" end="4"/>
                                            </p:txEl>
                                          </p:spTgt>
                                        </p:tgtEl>
                                        <p:attrNameLst>
                                          <p:attrName>style.visibility</p:attrName>
                                        </p:attrNameLst>
                                      </p:cBhvr>
                                      <p:to>
                                        <p:strVal val="visible"/>
                                      </p:to>
                                    </p:set>
                                    <p:anim calcmode="lin" valueType="num">
                                      <p:cBhvr additive="base">
                                        <p:cTn id="24"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
                                            <p:txEl>
                                              <p:pRg st="5" end="5"/>
                                            </p:txEl>
                                          </p:spTgt>
                                        </p:tgtEl>
                                        <p:attrNameLst>
                                          <p:attrName>style.visibility</p:attrName>
                                        </p:attrNameLst>
                                      </p:cBhvr>
                                      <p:to>
                                        <p:strVal val="visible"/>
                                      </p:to>
                                    </p:set>
                                    <p:anim calcmode="lin" valueType="num">
                                      <p:cBhvr additive="base">
                                        <p:cTn id="30"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
                                            <p:txEl>
                                              <p:pRg st="5" end="5"/>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2">
                                            <p:txEl>
                                              <p:pRg st="6" end="6"/>
                                            </p:txEl>
                                          </p:spTgt>
                                        </p:tgtEl>
                                        <p:attrNameLst>
                                          <p:attrName>style.visibility</p:attrName>
                                        </p:attrNameLst>
                                      </p:cBhvr>
                                      <p:to>
                                        <p:strVal val="visible"/>
                                      </p:to>
                                    </p:set>
                                    <p:anim calcmode="lin" valueType="num">
                                      <p:cBhvr additive="base">
                                        <p:cTn id="34"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2">
                                            <p:txEl>
                                              <p:pRg st="7" end="7"/>
                                            </p:txEl>
                                          </p:spTgt>
                                        </p:tgtEl>
                                        <p:attrNameLst>
                                          <p:attrName>style.visibility</p:attrName>
                                        </p:attrNameLst>
                                      </p:cBhvr>
                                      <p:to>
                                        <p:strVal val="visible"/>
                                      </p:to>
                                    </p:set>
                                    <p:anim calcmode="lin" valueType="num">
                                      <p:cBhvr additive="base">
                                        <p:cTn id="40"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
                                            <p:txEl>
                                              <p:pRg st="7" end="7"/>
                                            </p:txEl>
                                          </p:spTgt>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2">
                                            <p:txEl>
                                              <p:pRg st="8" end="8"/>
                                            </p:txEl>
                                          </p:spTgt>
                                        </p:tgtEl>
                                        <p:attrNameLst>
                                          <p:attrName>style.visibility</p:attrName>
                                        </p:attrNameLst>
                                      </p:cBhvr>
                                      <p:to>
                                        <p:strVal val="visible"/>
                                      </p:to>
                                    </p:set>
                                    <p:anim calcmode="lin" valueType="num">
                                      <p:cBhvr additive="base">
                                        <p:cTn id="44"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3.4.4</a:t>
            </a:r>
            <a:r>
              <a:rPr lang="zh-CN" altLang="en-US"/>
              <a:t>编码器</a:t>
            </a:r>
            <a:endParaRPr lang="zh-CN" altLang="en-US"/>
          </a:p>
          <a:p>
            <a:pPr marL="0" indent="0">
              <a:buNone/>
            </a:pPr>
            <a:r>
              <a:rPr lang="zh-CN" altLang="en-US"/>
              <a:t>        编码就是用二进制码来表示每个给定的信息符号，实现编码的电路叫编码器。</a:t>
            </a:r>
            <a:endParaRPr lang="zh-CN" altLang="en-US"/>
          </a:p>
          <a:p>
            <a:pPr marL="0" indent="0">
              <a:buNone/>
            </a:pPr>
            <a:r>
              <a:rPr lang="zh-CN" altLang="en-US"/>
              <a:t>    1.普通编码器</a:t>
            </a:r>
            <a:endParaRPr lang="zh-CN" altLang="en-US"/>
          </a:p>
          <a:p>
            <a:pPr marL="0" indent="0">
              <a:buNone/>
            </a:pPr>
            <a:r>
              <a:rPr lang="zh-CN" altLang="en-US"/>
              <a:t>        普通编码器在任何时刻只允许输入一个编码信号，否则输出将发生混乱。</a:t>
            </a:r>
            <a:endParaRPr lang="zh-CN" altLang="en-US"/>
          </a:p>
          <a:p>
            <a:pPr marL="0" indent="0">
              <a:buNone/>
            </a:pPr>
            <a:r>
              <a:rPr lang="zh-CN" altLang="en-US"/>
              <a:t>        如图，</a:t>
            </a:r>
            <a:r>
              <a:rPr lang="en-US" altLang="zh-CN"/>
              <a:t>8</a:t>
            </a:r>
            <a:r>
              <a:rPr lang="zh-CN" altLang="en-US"/>
              <a:t>线</a:t>
            </a:r>
            <a:r>
              <a:rPr lang="en-US" altLang="zh-CN"/>
              <a:t>-3</a:t>
            </a:r>
            <a:r>
              <a:rPr lang="zh-CN" altLang="en-US"/>
              <a:t>线编码器逻辑框图，每次输入</a:t>
            </a:r>
            <a:r>
              <a:rPr lang="en-US" altLang="zh-CN"/>
              <a:t>I</a:t>
            </a:r>
            <a:r>
              <a:rPr lang="en-US" altLang="zh-CN" baseline="-25000"/>
              <a:t>7</a:t>
            </a:r>
            <a:r>
              <a:rPr lang="en-US" altLang="zh-CN"/>
              <a:t>-I</a:t>
            </a:r>
            <a:r>
              <a:rPr lang="en-US" altLang="zh-CN" baseline="-25000"/>
              <a:t>0</a:t>
            </a:r>
            <a:r>
              <a:rPr lang="zh-CN" altLang="en-US"/>
              <a:t>中只有一个</a:t>
            </a:r>
            <a:endParaRPr lang="zh-CN" altLang="en-US"/>
          </a:p>
          <a:p>
            <a:pPr marL="0" indent="0">
              <a:buNone/>
            </a:pPr>
            <a:r>
              <a:rPr lang="zh-CN" altLang="en-US"/>
              <a:t>为</a:t>
            </a:r>
            <a:r>
              <a:rPr lang="en-US" altLang="zh-CN"/>
              <a:t>“1”</a:t>
            </a:r>
            <a:r>
              <a:rPr lang="zh-CN" altLang="en-US"/>
              <a:t>，并且有唯一对应的二进制码输出。</a:t>
            </a:r>
            <a:endParaRPr lang="zh-CN" altLang="en-US"/>
          </a:p>
        </p:txBody>
      </p:sp>
      <p:pic>
        <p:nvPicPr>
          <p:cNvPr id="1073743509" name="图片 1073743508" descr="C:\Users\Administrator.PC-20121218WXTY\AppData\Roaming\Tencent\Users\467413181\QQ\WinTemp\RichOle\V8{I)3M{P8SZQZR{FCC_M%3.png"/>
          <p:cNvPicPr>
            <a:picLocks noChangeAspect="1"/>
          </p:cNvPicPr>
          <p:nvPr/>
        </p:nvPicPr>
        <p:blipFill>
          <a:blip r:embed="rId1" r:link="rId2"/>
          <a:stretch>
            <a:fillRect/>
          </a:stretch>
        </p:blipFill>
        <p:spPr>
          <a:xfrm rot="-16200000">
            <a:off x="9012555" y="3188335"/>
            <a:ext cx="3442335" cy="253492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 calcmode="lin" valueType="num">
                                      <p:cBhvr additive="base">
                                        <p:cTn id="1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4" end="4"/>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 calcmode="lin" valueType="num">
                                      <p:cBhvr additive="base">
                                        <p:cTn id="2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3" presetID="5" presetClass="entr" presetSubtype="10" fill="hold" nodeType="withEffect">
                                  <p:stCondLst>
                                    <p:cond delay="0"/>
                                  </p:stCondLst>
                                  <p:childTnLst>
                                    <p:set>
                                      <p:cBhvr>
                                        <p:cTn id="24" dur="1" fill="hold">
                                          <p:stCondLst>
                                            <p:cond delay="0"/>
                                          </p:stCondLst>
                                        </p:cTn>
                                        <p:tgtEl>
                                          <p:spTgt spid="1073743509"/>
                                        </p:tgtEl>
                                        <p:attrNameLst>
                                          <p:attrName>style.visibility</p:attrName>
                                        </p:attrNameLst>
                                      </p:cBhvr>
                                      <p:to>
                                        <p:strVal val="visible"/>
                                      </p:to>
                                    </p:set>
                                    <p:animEffect transition="in" filter="checkerboard(across)">
                                      <p:cBhvr>
                                        <p:cTn id="25" dur="500"/>
                                        <p:tgtEl>
                                          <p:spTgt spid="1073743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zh-CN" altLang="en-US"/>
              <a:t>功能表</a:t>
            </a:r>
            <a:endParaRPr lang="zh-CN" altLang="en-US"/>
          </a:p>
          <a:p>
            <a:pPr marL="0" indent="0">
              <a:buNone/>
            </a:pPr>
            <a:endParaRPr lang="zh-CN" altLang="en-US"/>
          </a:p>
        </p:txBody>
      </p:sp>
      <p:graphicFrame>
        <p:nvGraphicFramePr>
          <p:cNvPr id="0" name="表格 -1"/>
          <p:cNvGraphicFramePr/>
          <p:nvPr/>
        </p:nvGraphicFramePr>
        <p:xfrm>
          <a:off x="1858645" y="1172210"/>
          <a:ext cx="9108440" cy="4638040"/>
        </p:xfrm>
        <a:graphic>
          <a:graphicData uri="http://schemas.openxmlformats.org/drawingml/2006/table">
            <a:tbl>
              <a:tblPr firstRow="1" bandRow="1">
                <a:tableStyleId>{5940675A-B579-460E-94D1-54222C63F5DA}</a:tableStyleId>
              </a:tblPr>
              <a:tblGrid>
                <a:gridCol w="828040"/>
                <a:gridCol w="828040"/>
                <a:gridCol w="828040"/>
                <a:gridCol w="828040"/>
                <a:gridCol w="828040"/>
                <a:gridCol w="828040"/>
                <a:gridCol w="828040"/>
                <a:gridCol w="828040"/>
                <a:gridCol w="828040"/>
                <a:gridCol w="828040"/>
                <a:gridCol w="828040"/>
              </a:tblGrid>
              <a:tr h="445135">
                <a:tc gridSpan="8">
                  <a:txBody>
                    <a:bodyPr/>
                    <a:p>
                      <a:pPr algn="ctr">
                        <a:buNone/>
                      </a:pPr>
                      <a:r>
                        <a:rPr lang="zh-CN" altLang="en-US" sz="2400">
                          <a:latin typeface="宋体" panose="02010600030101010101" pitchFamily="2" charset="-122"/>
                          <a:ea typeface="宋体" panose="02010600030101010101" pitchFamily="2" charset="-122"/>
                          <a:cs typeface="宋体" panose="02010600030101010101" pitchFamily="2" charset="-122"/>
                        </a:rPr>
                        <a:t>输入</a:t>
                      </a: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3">
                  <a:txBody>
                    <a:bodyPr/>
                    <a:p>
                      <a:pPr algn="ctr">
                        <a:buNone/>
                      </a:pPr>
                      <a:r>
                        <a:rPr lang="zh-CN" altLang="en-US" sz="2400">
                          <a:latin typeface="宋体" panose="02010600030101010101" pitchFamily="2" charset="-122"/>
                          <a:ea typeface="宋体" panose="02010600030101010101" pitchFamily="2" charset="-122"/>
                          <a:cs typeface="宋体" panose="02010600030101010101" pitchFamily="2" charset="-122"/>
                        </a:rPr>
                        <a:t>输出</a:t>
                      </a:r>
                      <a:endParaRPr lang="zh-CN" altLang="en-US" sz="2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66090">
                <a:tc>
                  <a:txBody>
                    <a:bodyPr/>
                    <a:p>
                      <a:pPr algn="ctr">
                        <a:buNone/>
                      </a:pPr>
                      <a:r>
                        <a:rPr lang="en-US" altLang="zh-CN" sz="2400" i="1">
                          <a:latin typeface="Times New Roman" panose="02020603050405020304" charset="0"/>
                          <a:cs typeface="Times New Roman" panose="02020603050405020304" charset="0"/>
                        </a:rPr>
                        <a:t>I</a:t>
                      </a:r>
                      <a:r>
                        <a:rPr lang="en-US" altLang="zh-CN" sz="2400" baseline="-25000">
                          <a:latin typeface="Times New Roman" panose="02020603050405020304" charset="0"/>
                          <a:cs typeface="Times New Roman" panose="02020603050405020304" charset="0"/>
                        </a:rPr>
                        <a:t>0</a:t>
                      </a:r>
                      <a:endParaRPr lang="en-US" altLang="zh-CN" sz="2400" i="1">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i="1">
                          <a:latin typeface="Times New Roman" panose="02020603050405020304" charset="0"/>
                          <a:cs typeface="Times New Roman" panose="02020603050405020304" charset="0"/>
                        </a:rPr>
                        <a:t>I</a:t>
                      </a:r>
                      <a:r>
                        <a:rPr lang="en-US" altLang="zh-CN" sz="2400" baseline="-25000">
                          <a:latin typeface="Times New Roman" panose="02020603050405020304" charset="0"/>
                          <a:cs typeface="Times New Roman" panose="02020603050405020304" charset="0"/>
                        </a:rPr>
                        <a:t>1</a:t>
                      </a:r>
                      <a:endParaRPr lang="en-US" altLang="zh-CN" sz="2400" i="1">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i="1">
                          <a:latin typeface="Times New Roman" panose="02020603050405020304" charset="0"/>
                          <a:cs typeface="Times New Roman" panose="02020603050405020304" charset="0"/>
                        </a:rPr>
                        <a:t>I</a:t>
                      </a:r>
                      <a:r>
                        <a:rPr lang="en-US" altLang="zh-CN" sz="2400" baseline="-25000">
                          <a:latin typeface="Times New Roman" panose="02020603050405020304" charset="0"/>
                          <a:cs typeface="Times New Roman" panose="02020603050405020304" charset="0"/>
                        </a:rPr>
                        <a:t>2</a:t>
                      </a:r>
                      <a:endParaRPr lang="en-US" altLang="zh-CN" sz="2400" i="1">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i="1">
                          <a:latin typeface="Times New Roman" panose="02020603050405020304" charset="0"/>
                          <a:cs typeface="Times New Roman" panose="02020603050405020304" charset="0"/>
                        </a:rPr>
                        <a:t>I</a:t>
                      </a:r>
                      <a:r>
                        <a:rPr lang="en-US" altLang="zh-CN" sz="2400" baseline="-25000">
                          <a:latin typeface="Times New Roman" panose="02020603050405020304" charset="0"/>
                          <a:cs typeface="Times New Roman" panose="02020603050405020304" charset="0"/>
                        </a:rPr>
                        <a:t>3</a:t>
                      </a:r>
                      <a:endParaRPr lang="en-US" altLang="zh-CN" sz="2400" i="1">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i="1">
                          <a:latin typeface="Times New Roman" panose="02020603050405020304" charset="0"/>
                          <a:cs typeface="Times New Roman" panose="02020603050405020304" charset="0"/>
                        </a:rPr>
                        <a:t>I</a:t>
                      </a:r>
                      <a:r>
                        <a:rPr lang="en-US" altLang="zh-CN" sz="2400" baseline="-25000">
                          <a:latin typeface="Times New Roman" panose="02020603050405020304" charset="0"/>
                          <a:cs typeface="Times New Roman" panose="02020603050405020304" charset="0"/>
                        </a:rPr>
                        <a:t>4</a:t>
                      </a:r>
                      <a:endParaRPr lang="en-US" altLang="zh-CN" sz="2400" i="1">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i="1">
                          <a:latin typeface="Times New Roman" panose="02020603050405020304" charset="0"/>
                          <a:cs typeface="Times New Roman" panose="02020603050405020304" charset="0"/>
                        </a:rPr>
                        <a:t>I</a:t>
                      </a:r>
                      <a:r>
                        <a:rPr lang="en-US" altLang="zh-CN" sz="2400" baseline="-25000">
                          <a:latin typeface="Times New Roman" panose="02020603050405020304" charset="0"/>
                          <a:cs typeface="Times New Roman" panose="02020603050405020304" charset="0"/>
                        </a:rPr>
                        <a:t>5</a:t>
                      </a:r>
                      <a:endParaRPr lang="en-US" altLang="zh-CN" sz="2400" i="1">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i="1">
                          <a:latin typeface="Times New Roman" panose="02020603050405020304" charset="0"/>
                          <a:cs typeface="Times New Roman" panose="02020603050405020304" charset="0"/>
                        </a:rPr>
                        <a:t>I</a:t>
                      </a:r>
                      <a:r>
                        <a:rPr lang="en-US" altLang="zh-CN" sz="2400" baseline="-25000">
                          <a:latin typeface="Times New Roman" panose="02020603050405020304" charset="0"/>
                          <a:cs typeface="Times New Roman" panose="02020603050405020304" charset="0"/>
                        </a:rPr>
                        <a:t>6</a:t>
                      </a:r>
                      <a:endParaRPr lang="en-US" altLang="zh-CN" sz="2400" i="1">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i="1">
                          <a:latin typeface="Times New Roman" panose="02020603050405020304" charset="0"/>
                          <a:cs typeface="Times New Roman" panose="02020603050405020304" charset="0"/>
                        </a:rPr>
                        <a:t>I</a:t>
                      </a:r>
                      <a:r>
                        <a:rPr lang="en-US" altLang="zh-CN" sz="2400" baseline="-25000">
                          <a:latin typeface="Times New Roman" panose="02020603050405020304" charset="0"/>
                          <a:cs typeface="Times New Roman" panose="02020603050405020304" charset="0"/>
                        </a:rPr>
                        <a:t>7</a:t>
                      </a:r>
                      <a:endParaRPr lang="en-US" altLang="zh-CN" sz="2400" i="1">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i="1">
                          <a:latin typeface="Times New Roman" panose="02020603050405020304" charset="0"/>
                          <a:cs typeface="Times New Roman" panose="02020603050405020304" charset="0"/>
                        </a:rPr>
                        <a:t>Y</a:t>
                      </a:r>
                      <a:r>
                        <a:rPr lang="en-US" altLang="zh-CN" sz="2400" baseline="-25000">
                          <a:latin typeface="Times New Roman" panose="02020603050405020304" charset="0"/>
                          <a:cs typeface="Times New Roman" panose="02020603050405020304" charset="0"/>
                        </a:rPr>
                        <a:t>2</a:t>
                      </a:r>
                      <a:endParaRPr lang="en-US" altLang="zh-CN" sz="2400" i="1">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i="1">
                          <a:latin typeface="Times New Roman" panose="02020603050405020304" charset="0"/>
                          <a:cs typeface="Times New Roman" panose="02020603050405020304" charset="0"/>
                        </a:rPr>
                        <a:t>Y</a:t>
                      </a:r>
                      <a:r>
                        <a:rPr lang="en-US" altLang="zh-CN" sz="2400" baseline="-25000">
                          <a:latin typeface="Times New Roman" panose="02020603050405020304" charset="0"/>
                          <a:cs typeface="Times New Roman" panose="02020603050405020304" charset="0"/>
                        </a:rPr>
                        <a:t>1</a:t>
                      </a:r>
                      <a:endParaRPr lang="en-US" altLang="zh-CN" sz="2400" i="1">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i="1">
                          <a:latin typeface="Times New Roman" panose="02020603050405020304" charset="0"/>
                          <a:cs typeface="Times New Roman" panose="02020603050405020304" charset="0"/>
                        </a:rPr>
                        <a:t>Y</a:t>
                      </a:r>
                      <a:r>
                        <a:rPr lang="en-US" altLang="zh-CN" sz="2400" baseline="-25000">
                          <a:latin typeface="Times New Roman" panose="02020603050405020304" charset="0"/>
                          <a:cs typeface="Times New Roman" panose="02020603050405020304" charset="0"/>
                        </a:rPr>
                        <a:t>0</a:t>
                      </a:r>
                      <a:endParaRPr lang="en-US" altLang="zh-CN" sz="2400" i="1">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65455">
                <a:tc>
                  <a:txBody>
                    <a:bodyPr/>
                    <a:p>
                      <a:pPr algn="ctr">
                        <a:buNone/>
                      </a:pPr>
                      <a:r>
                        <a:rPr lang="en-US" altLang="zh-CN" sz="2400" b="1">
                          <a:solidFill>
                            <a:srgbClr val="FF0000"/>
                          </a:solidFill>
                          <a:latin typeface="Times New Roman" panose="02020603050405020304" charset="0"/>
                          <a:cs typeface="Times New Roman" panose="02020603050405020304" charset="0"/>
                        </a:rPr>
                        <a:t>1</a:t>
                      </a:r>
                      <a:endParaRPr lang="en-US" altLang="zh-CN" sz="2400" b="1">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466090">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b="1">
                          <a:solidFill>
                            <a:srgbClr val="FF0000"/>
                          </a:solidFill>
                          <a:latin typeface="Times New Roman" panose="02020603050405020304" charset="0"/>
                          <a:cs typeface="Times New Roman" panose="02020603050405020304" charset="0"/>
                        </a:rPr>
                        <a:t>1</a:t>
                      </a:r>
                      <a:endParaRPr lang="en-US" altLang="zh-CN" sz="2400" b="1">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1</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466090">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b="1">
                          <a:solidFill>
                            <a:srgbClr val="FF0000"/>
                          </a:solidFill>
                          <a:latin typeface="Times New Roman" panose="02020603050405020304" charset="0"/>
                          <a:cs typeface="Times New Roman" panose="02020603050405020304" charset="0"/>
                        </a:rPr>
                        <a:t>1</a:t>
                      </a:r>
                      <a:endParaRPr lang="en-US" altLang="zh-CN" sz="2400" b="1">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1</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465455">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b="1">
                          <a:solidFill>
                            <a:srgbClr val="FF0000"/>
                          </a:solidFill>
                          <a:latin typeface="Times New Roman" panose="02020603050405020304" charset="0"/>
                          <a:cs typeface="Times New Roman" panose="02020603050405020304" charset="0"/>
                        </a:rPr>
                        <a:t>1</a:t>
                      </a:r>
                      <a:endParaRPr lang="en-US" altLang="zh-CN" sz="2400" b="1">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1</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1</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466090">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b="1">
                          <a:solidFill>
                            <a:srgbClr val="FF0000"/>
                          </a:solidFill>
                          <a:latin typeface="Times New Roman" panose="02020603050405020304" charset="0"/>
                          <a:cs typeface="Times New Roman" panose="02020603050405020304" charset="0"/>
                        </a:rPr>
                        <a:t>1</a:t>
                      </a:r>
                      <a:endParaRPr lang="en-US" altLang="zh-CN" sz="2400" b="1">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1</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466090">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b="1">
                          <a:solidFill>
                            <a:srgbClr val="FF0000"/>
                          </a:solidFill>
                          <a:latin typeface="Times New Roman" panose="02020603050405020304" charset="0"/>
                          <a:cs typeface="Times New Roman" panose="02020603050405020304" charset="0"/>
                        </a:rPr>
                        <a:t>1</a:t>
                      </a:r>
                      <a:endParaRPr lang="en-US" altLang="zh-CN" sz="2400" b="1">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1</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1</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465455">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b="1">
                          <a:solidFill>
                            <a:srgbClr val="FF0000"/>
                          </a:solidFill>
                          <a:latin typeface="Times New Roman" panose="02020603050405020304" charset="0"/>
                          <a:cs typeface="Times New Roman" panose="02020603050405020304" charset="0"/>
                        </a:rPr>
                        <a:t>1</a:t>
                      </a:r>
                      <a:endParaRPr lang="en-US" altLang="zh-CN" sz="2400" b="1">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1</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1</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466090">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0</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b="1">
                          <a:solidFill>
                            <a:srgbClr val="FF0000"/>
                          </a:solidFill>
                          <a:latin typeface="Times New Roman" panose="02020603050405020304" charset="0"/>
                          <a:cs typeface="Times New Roman" panose="02020603050405020304" charset="0"/>
                        </a:rPr>
                        <a:t>1</a:t>
                      </a:r>
                      <a:endParaRPr lang="en-US" altLang="zh-CN" sz="2400" b="1">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1</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1</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400">
                          <a:latin typeface="Times New Roman" panose="02020603050405020304" charset="0"/>
                          <a:cs typeface="Times New Roman" panose="02020603050405020304" charset="0"/>
                        </a:rPr>
                        <a:t>1</a:t>
                      </a:r>
                      <a:endParaRPr lang="en-US" altLang="zh-CN" sz="2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2</a:t>
            </a:r>
            <a:r>
              <a:rPr lang="zh-CN" altLang="en-US"/>
              <a:t>、优先编码器</a:t>
            </a:r>
            <a:endParaRPr lang="zh-CN" altLang="en-US"/>
          </a:p>
          <a:p>
            <a:pPr marL="0" indent="0">
              <a:buNone/>
            </a:pPr>
            <a:r>
              <a:rPr lang="zh-CN" altLang="en-US"/>
              <a:t>        为了避免输出出现混乱，编码的时候需要对输入信号规定一个先后次序，即优先级别。在识别输入信号的时候，按照输入信号的优先级别依次进行编码的组合逻辑电路称为优先编码器。</a:t>
            </a:r>
            <a:endParaRPr lang="zh-CN" altLang="en-US"/>
          </a:p>
          <a:p>
            <a:pPr marL="0" indent="0">
              <a:buNone/>
            </a:pPr>
            <a:r>
              <a:rPr lang="zh-CN" altLang="en-US"/>
              <a:t>        优先编码器的输入信号可以同时有两个或两个以上有效，但必须规定输入信号的优先级别。</a:t>
            </a:r>
            <a:endParaRPr lang="zh-CN" altLang="en-US"/>
          </a:p>
          <a:p>
            <a:pPr marL="0" indent="0">
              <a:buNone/>
            </a:pPr>
            <a:r>
              <a:rPr lang="zh-CN" altLang="en-US"/>
              <a:t>        如图，优先编码器</a:t>
            </a:r>
            <a:r>
              <a:rPr lang="en-US" altLang="zh-CN"/>
              <a:t>74LS148</a:t>
            </a:r>
            <a:r>
              <a:rPr lang="zh-CN" altLang="en-US"/>
              <a:t>逻辑图</a:t>
            </a:r>
            <a:endParaRPr lang="zh-CN" altLang="en-US"/>
          </a:p>
          <a:p>
            <a:pPr marL="0" indent="0">
              <a:buNone/>
            </a:pPr>
            <a:r>
              <a:rPr lang="zh-CN" altLang="en-US"/>
              <a:t>                                                               都是低电平有效</a:t>
            </a:r>
            <a:endParaRPr lang="zh-CN" altLang="en-US"/>
          </a:p>
          <a:p>
            <a:pPr marL="0" indent="0">
              <a:buNone/>
            </a:pPr>
            <a:endParaRPr lang="zh-CN" altLang="en-US"/>
          </a:p>
        </p:txBody>
      </p:sp>
      <p:pic>
        <p:nvPicPr>
          <p:cNvPr id="3" name="图片 2"/>
          <p:cNvPicPr>
            <a:picLocks noChangeAspect="1"/>
          </p:cNvPicPr>
          <p:nvPr/>
        </p:nvPicPr>
        <p:blipFill>
          <a:blip r:embed="rId1"/>
          <a:stretch>
            <a:fillRect/>
          </a:stretch>
        </p:blipFill>
        <p:spPr>
          <a:xfrm>
            <a:off x="8825865" y="2421255"/>
            <a:ext cx="2771140" cy="3303905"/>
          </a:xfrm>
          <a:prstGeom prst="rect">
            <a:avLst/>
          </a:prstGeom>
        </p:spPr>
      </p:pic>
      <p:graphicFrame>
        <p:nvGraphicFramePr>
          <p:cNvPr id="5" name="对象 4"/>
          <p:cNvGraphicFramePr/>
          <p:nvPr/>
        </p:nvGraphicFramePr>
        <p:xfrm>
          <a:off x="1534795" y="3291205"/>
          <a:ext cx="4500880" cy="601980"/>
        </p:xfrm>
        <a:graphic>
          <a:graphicData uri="http://schemas.openxmlformats.org/presentationml/2006/ole">
            <mc:AlternateContent xmlns:mc="http://schemas.openxmlformats.org/markup-compatibility/2006">
              <mc:Choice xmlns:v="urn:schemas-microsoft-com:vml" Requires="v">
                <p:oleObj spid="_x0000_s6" name="" r:id="rId2" imgW="981075" imgH="572135" progId="Equation.KSEE3">
                  <p:embed/>
                </p:oleObj>
              </mc:Choice>
              <mc:Fallback>
                <p:oleObj name="" r:id="rId2" imgW="981075" imgH="572135" progId="Equation.KSEE3">
                  <p:embed/>
                  <p:pic>
                    <p:nvPicPr>
                      <p:cNvPr id="0" name="图片 5"/>
                      <p:cNvPicPr/>
                      <p:nvPr/>
                    </p:nvPicPr>
                    <p:blipFill>
                      <a:blip r:embed="rId3"/>
                      <a:stretch>
                        <a:fillRect/>
                      </a:stretch>
                    </p:blipFill>
                    <p:spPr>
                      <a:xfrm>
                        <a:off x="1534795" y="3291205"/>
                        <a:ext cx="4500880" cy="601980"/>
                      </a:xfrm>
                      <a:prstGeom prst="rect">
                        <a:avLst/>
                      </a:prstGeom>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5" presetID="5" presetClass="entr" presetSubtype="1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heckerboard(across)">
                                      <p:cBhvr>
                                        <p:cTn id="17" dur="500"/>
                                        <p:tgtEl>
                                          <p:spTgt spid="3"/>
                                        </p:tgtEl>
                                      </p:cBhvr>
                                    </p:animEffect>
                                  </p:childTnLst>
                                </p:cTn>
                              </p:par>
                              <p:par>
                                <p:cTn id="18" presetID="3" presetClass="entr" presetSubtype="1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par>
                                <p:cTn id="21" presetID="2" presetClass="entr" presetSubtype="4" fill="hold"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 calcmode="lin" valueType="num">
                                      <p:cBhvr additive="base">
                                        <p:cTn id="2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zh-CN" altLang="en-US"/>
              <a:t>功能表</a:t>
            </a:r>
            <a:endParaRPr lang="zh-CN" altLang="en-US"/>
          </a:p>
        </p:txBody>
      </p:sp>
      <p:graphicFrame>
        <p:nvGraphicFramePr>
          <p:cNvPr id="0" name="表格 -1"/>
          <p:cNvGraphicFramePr/>
          <p:nvPr/>
        </p:nvGraphicFramePr>
        <p:xfrm>
          <a:off x="2235835" y="692150"/>
          <a:ext cx="8194040" cy="4162425"/>
        </p:xfrm>
        <a:graphic>
          <a:graphicData uri="http://schemas.openxmlformats.org/drawingml/2006/table">
            <a:tbl>
              <a:tblPr firstRow="1" bandRow="1">
                <a:tableStyleId>{5940675A-B579-460E-94D1-54222C63F5DA}</a:tableStyleId>
              </a:tblPr>
              <a:tblGrid>
                <a:gridCol w="555625"/>
                <a:gridCol w="554990"/>
                <a:gridCol w="552450"/>
                <a:gridCol w="556260"/>
                <a:gridCol w="548005"/>
                <a:gridCol w="559435"/>
                <a:gridCol w="555625"/>
                <a:gridCol w="554990"/>
                <a:gridCol w="552450"/>
                <a:gridCol w="556260"/>
                <a:gridCol w="554355"/>
                <a:gridCol w="556260"/>
                <a:gridCol w="579120"/>
                <a:gridCol w="958215"/>
              </a:tblGrid>
              <a:tr h="331470">
                <a:tc gridSpan="9">
                  <a:txBody>
                    <a:bodyPr/>
                    <a:p>
                      <a:pPr algn="ctr">
                        <a:buNone/>
                      </a:pPr>
                      <a:r>
                        <a:rPr lang="zh-CN" altLang="en-US" sz="2000">
                          <a:latin typeface="宋体" panose="02010600030101010101" pitchFamily="2" charset="-122"/>
                          <a:ea typeface="宋体" panose="02010600030101010101" pitchFamily="2" charset="-122"/>
                          <a:cs typeface="宋体" panose="02010600030101010101" pitchFamily="2" charset="-122"/>
                        </a:rPr>
                        <a:t>输入</a:t>
                      </a: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5">
                  <a:txBody>
                    <a:bodyPr/>
                    <a:p>
                      <a:pPr algn="ctr">
                        <a:buNone/>
                      </a:pPr>
                      <a:r>
                        <a:rPr lang="zh-CN" altLang="en-US" sz="2000">
                          <a:latin typeface="宋体" panose="02010600030101010101" pitchFamily="2" charset="-122"/>
                          <a:ea typeface="宋体" panose="02010600030101010101" pitchFamily="2" charset="-122"/>
                          <a:cs typeface="宋体" panose="02010600030101010101" pitchFamily="2" charset="-122"/>
                        </a:rPr>
                        <a:t>输出</a:t>
                      </a: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515620">
                <a:tc>
                  <a:txBody>
                    <a:bodyPr/>
                    <a:p>
                      <a:pP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1470">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32105">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30835">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31470">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32105">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31470">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31470">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31470">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31470">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31470">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3" name="图片 2"/>
          <p:cNvPicPr/>
          <p:nvPr/>
        </p:nvPicPr>
        <p:blipFill>
          <a:blip r:embed="rId1"/>
          <a:stretch>
            <a:fillRect/>
          </a:stretch>
        </p:blipFill>
        <p:spPr>
          <a:xfrm>
            <a:off x="2434273" y="1152525"/>
            <a:ext cx="219075" cy="266700"/>
          </a:xfrm>
          <a:prstGeom prst="rect">
            <a:avLst/>
          </a:prstGeom>
          <a:noFill/>
          <a:ln w="9525">
            <a:noFill/>
          </a:ln>
        </p:spPr>
      </p:pic>
      <p:pic>
        <p:nvPicPr>
          <p:cNvPr id="4" name="图片 3"/>
          <p:cNvPicPr/>
          <p:nvPr/>
        </p:nvPicPr>
        <p:blipFill>
          <a:blip r:embed="rId2"/>
          <a:stretch>
            <a:fillRect/>
          </a:stretch>
        </p:blipFill>
        <p:spPr>
          <a:xfrm>
            <a:off x="3008948" y="1171575"/>
            <a:ext cx="180975" cy="247650"/>
          </a:xfrm>
          <a:prstGeom prst="rect">
            <a:avLst/>
          </a:prstGeom>
          <a:noFill/>
          <a:ln w="9525">
            <a:noFill/>
          </a:ln>
        </p:spPr>
      </p:pic>
      <p:pic>
        <p:nvPicPr>
          <p:cNvPr id="5" name="图片 4"/>
          <p:cNvPicPr/>
          <p:nvPr/>
        </p:nvPicPr>
        <p:blipFill>
          <a:blip r:embed="rId3"/>
          <a:stretch>
            <a:fillRect/>
          </a:stretch>
        </p:blipFill>
        <p:spPr>
          <a:xfrm>
            <a:off x="3551238" y="1171575"/>
            <a:ext cx="171450" cy="247650"/>
          </a:xfrm>
          <a:prstGeom prst="rect">
            <a:avLst/>
          </a:prstGeom>
          <a:noFill/>
          <a:ln w="9525">
            <a:noFill/>
          </a:ln>
        </p:spPr>
      </p:pic>
      <p:pic>
        <p:nvPicPr>
          <p:cNvPr id="6" name="图片 5"/>
          <p:cNvPicPr/>
          <p:nvPr/>
        </p:nvPicPr>
        <p:blipFill>
          <a:blip r:embed="rId4"/>
          <a:stretch>
            <a:fillRect/>
          </a:stretch>
        </p:blipFill>
        <p:spPr>
          <a:xfrm>
            <a:off x="4090987" y="1171575"/>
            <a:ext cx="180975" cy="247650"/>
          </a:xfrm>
          <a:prstGeom prst="rect">
            <a:avLst/>
          </a:prstGeom>
          <a:noFill/>
          <a:ln w="9525">
            <a:noFill/>
          </a:ln>
        </p:spPr>
      </p:pic>
      <p:pic>
        <p:nvPicPr>
          <p:cNvPr id="7" name="图片 6"/>
          <p:cNvPicPr/>
          <p:nvPr/>
        </p:nvPicPr>
        <p:blipFill>
          <a:blip r:embed="rId5"/>
          <a:stretch>
            <a:fillRect/>
          </a:stretch>
        </p:blipFill>
        <p:spPr>
          <a:xfrm>
            <a:off x="4631372" y="1171575"/>
            <a:ext cx="180975" cy="247650"/>
          </a:xfrm>
          <a:prstGeom prst="rect">
            <a:avLst/>
          </a:prstGeom>
          <a:noFill/>
          <a:ln w="9525">
            <a:noFill/>
          </a:ln>
        </p:spPr>
      </p:pic>
      <p:pic>
        <p:nvPicPr>
          <p:cNvPr id="8" name="图片 7"/>
          <p:cNvPicPr/>
          <p:nvPr/>
        </p:nvPicPr>
        <p:blipFill>
          <a:blip r:embed="rId6"/>
          <a:stretch>
            <a:fillRect/>
          </a:stretch>
        </p:blipFill>
        <p:spPr>
          <a:xfrm>
            <a:off x="5172392" y="1171575"/>
            <a:ext cx="180975" cy="247650"/>
          </a:xfrm>
          <a:prstGeom prst="rect">
            <a:avLst/>
          </a:prstGeom>
          <a:noFill/>
          <a:ln w="9525">
            <a:noFill/>
          </a:ln>
        </p:spPr>
      </p:pic>
      <p:pic>
        <p:nvPicPr>
          <p:cNvPr id="9" name="图片 8"/>
          <p:cNvPicPr/>
          <p:nvPr/>
        </p:nvPicPr>
        <p:blipFill>
          <a:blip r:embed="rId7"/>
          <a:stretch>
            <a:fillRect/>
          </a:stretch>
        </p:blipFill>
        <p:spPr>
          <a:xfrm>
            <a:off x="5710238" y="1171575"/>
            <a:ext cx="180975" cy="247650"/>
          </a:xfrm>
          <a:prstGeom prst="rect">
            <a:avLst/>
          </a:prstGeom>
          <a:noFill/>
          <a:ln w="9525">
            <a:noFill/>
          </a:ln>
        </p:spPr>
      </p:pic>
      <p:pic>
        <p:nvPicPr>
          <p:cNvPr id="10" name="图片 9"/>
          <p:cNvPicPr/>
          <p:nvPr/>
        </p:nvPicPr>
        <p:blipFill>
          <a:blip r:embed="rId8"/>
          <a:stretch>
            <a:fillRect/>
          </a:stretch>
        </p:blipFill>
        <p:spPr>
          <a:xfrm>
            <a:off x="6251258" y="1171575"/>
            <a:ext cx="180975" cy="247650"/>
          </a:xfrm>
          <a:prstGeom prst="rect">
            <a:avLst/>
          </a:prstGeom>
          <a:noFill/>
          <a:ln w="9525">
            <a:noFill/>
          </a:ln>
        </p:spPr>
      </p:pic>
      <p:pic>
        <p:nvPicPr>
          <p:cNvPr id="11" name="图片 10"/>
          <p:cNvPicPr/>
          <p:nvPr/>
        </p:nvPicPr>
        <p:blipFill>
          <a:blip r:embed="rId9"/>
          <a:stretch>
            <a:fillRect/>
          </a:stretch>
        </p:blipFill>
        <p:spPr>
          <a:xfrm>
            <a:off x="6789738" y="1171575"/>
            <a:ext cx="180975" cy="247650"/>
          </a:xfrm>
          <a:prstGeom prst="rect">
            <a:avLst/>
          </a:prstGeom>
          <a:noFill/>
          <a:ln w="9525">
            <a:noFill/>
          </a:ln>
        </p:spPr>
      </p:pic>
      <p:pic>
        <p:nvPicPr>
          <p:cNvPr id="12" name="图片 11"/>
          <p:cNvPicPr/>
          <p:nvPr/>
        </p:nvPicPr>
        <p:blipFill>
          <a:blip r:embed="rId10"/>
          <a:stretch>
            <a:fillRect/>
          </a:stretch>
        </p:blipFill>
        <p:spPr>
          <a:xfrm>
            <a:off x="7330122" y="1171575"/>
            <a:ext cx="180975" cy="247650"/>
          </a:xfrm>
          <a:prstGeom prst="rect">
            <a:avLst/>
          </a:prstGeom>
          <a:noFill/>
          <a:ln w="9525">
            <a:noFill/>
          </a:ln>
        </p:spPr>
      </p:pic>
      <p:pic>
        <p:nvPicPr>
          <p:cNvPr id="13" name="图片 12"/>
          <p:cNvPicPr/>
          <p:nvPr/>
        </p:nvPicPr>
        <p:blipFill>
          <a:blip r:embed="rId11"/>
          <a:stretch>
            <a:fillRect/>
          </a:stretch>
        </p:blipFill>
        <p:spPr>
          <a:xfrm>
            <a:off x="7869873" y="1171575"/>
            <a:ext cx="171450" cy="247650"/>
          </a:xfrm>
          <a:prstGeom prst="rect">
            <a:avLst/>
          </a:prstGeom>
          <a:noFill/>
          <a:ln w="9525">
            <a:noFill/>
          </a:ln>
        </p:spPr>
      </p:pic>
      <p:pic>
        <p:nvPicPr>
          <p:cNvPr id="14" name="图片 13"/>
          <p:cNvPicPr/>
          <p:nvPr/>
        </p:nvPicPr>
        <p:blipFill>
          <a:blip r:embed="rId12"/>
          <a:stretch>
            <a:fillRect/>
          </a:stretch>
        </p:blipFill>
        <p:spPr>
          <a:xfrm>
            <a:off x="8503603" y="1171575"/>
            <a:ext cx="180975" cy="247650"/>
          </a:xfrm>
          <a:prstGeom prst="rect">
            <a:avLst/>
          </a:prstGeom>
          <a:noFill/>
          <a:ln w="9525">
            <a:noFill/>
          </a:ln>
        </p:spPr>
      </p:pic>
      <p:pic>
        <p:nvPicPr>
          <p:cNvPr id="15" name="图片 14"/>
          <p:cNvPicPr/>
          <p:nvPr/>
        </p:nvPicPr>
        <p:blipFill>
          <a:blip r:embed="rId13"/>
          <a:stretch>
            <a:fillRect/>
          </a:stretch>
        </p:blipFill>
        <p:spPr>
          <a:xfrm>
            <a:off x="9079547" y="1171575"/>
            <a:ext cx="238125" cy="276225"/>
          </a:xfrm>
          <a:prstGeom prst="rect">
            <a:avLst/>
          </a:prstGeom>
          <a:noFill/>
          <a:ln w="9525">
            <a:noFill/>
          </a:ln>
        </p:spPr>
      </p:pic>
      <p:pic>
        <p:nvPicPr>
          <p:cNvPr id="16" name="图片 15"/>
          <p:cNvPicPr/>
          <p:nvPr/>
        </p:nvPicPr>
        <p:blipFill>
          <a:blip r:embed="rId14"/>
          <a:stretch>
            <a:fillRect/>
          </a:stretch>
        </p:blipFill>
        <p:spPr>
          <a:xfrm>
            <a:off x="9776143" y="1143000"/>
            <a:ext cx="257175" cy="276225"/>
          </a:xfrm>
          <a:prstGeom prst="rect">
            <a:avLst/>
          </a:prstGeom>
          <a:noFill/>
          <a:ln w="9525">
            <a:noFill/>
          </a:ln>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内容占位符 1"/>
          <p:cNvSpPr>
            <a:spLocks noGrp="1"/>
          </p:cNvSpPr>
          <p:nvPr>
            <p:ph/>
          </p:nvPr>
        </p:nvSpPr>
        <p:spPr/>
        <p:txBody>
          <a:bodyPr/>
          <a:p>
            <a:pPr marL="0" indent="0">
              <a:buNone/>
            </a:pPr>
            <a:r>
              <a:rPr lang="en-US" altLang="zh-CN"/>
              <a:t>              </a:t>
            </a:r>
            <a:endParaRPr lang="en-US" altLang="zh-CN"/>
          </a:p>
          <a:p>
            <a:pPr marL="0" indent="0">
              <a:buNone/>
            </a:pPr>
            <a:r>
              <a:rPr lang="en-US" altLang="zh-CN"/>
              <a:t>             </a:t>
            </a:r>
            <a:endParaRPr lang="en-US" altLang="zh-CN"/>
          </a:p>
          <a:p>
            <a:pPr marL="0" indent="0">
              <a:buNone/>
            </a:pPr>
            <a:r>
              <a:rPr lang="en-US" altLang="zh-CN"/>
              <a:t>    </a:t>
            </a:r>
            <a:r>
              <a:rPr lang="en-US" altLang="zh-CN" sz="2000"/>
              <a:t> </a:t>
            </a:r>
            <a:r>
              <a:rPr lang="zh-CN" altLang="en-US" sz="2000"/>
              <a:t>依次代入可得：</a:t>
            </a:r>
            <a:r>
              <a:rPr lang="en-US" altLang="zh-CN"/>
              <a:t>  </a:t>
            </a:r>
            <a:endParaRPr lang="en-US" altLang="zh-CN"/>
          </a:p>
          <a:p>
            <a:pPr marL="0" indent="0">
              <a:buNone/>
            </a:pPr>
            <a:r>
              <a:rPr lang="en-US" altLang="zh-CN"/>
              <a:t>          </a:t>
            </a:r>
            <a:r>
              <a:rPr lang="zh-CN" altLang="en-US" sz="2000"/>
              <a:t>（</a:t>
            </a:r>
            <a:r>
              <a:rPr lang="en-US" altLang="zh-CN" sz="2000"/>
              <a:t>2</a:t>
            </a:r>
            <a:r>
              <a:rPr lang="zh-CN" altLang="en-US" sz="2000"/>
              <a:t>）、逐级逆向写</a:t>
            </a:r>
            <a:endParaRPr lang="zh-CN" altLang="en-US" sz="2000"/>
          </a:p>
          <a:p>
            <a:pPr marL="0" indent="0">
              <a:buNone/>
            </a:pPr>
            <a:r>
              <a:rPr lang="zh-CN" altLang="en-US" sz="2000"/>
              <a:t>                    </a:t>
            </a:r>
            <a:endParaRPr lang="zh-CN" altLang="en-US" sz="2000"/>
          </a:p>
          <a:p>
            <a:pPr marL="0" indent="0">
              <a:buNone/>
            </a:pPr>
            <a:endParaRPr lang="zh-CN" altLang="en-US" sz="2000"/>
          </a:p>
          <a:p>
            <a:pPr marL="0" indent="0">
              <a:buNone/>
            </a:pPr>
            <a:endParaRPr lang="zh-CN" altLang="en-US" sz="2000"/>
          </a:p>
          <a:p>
            <a:pPr marL="0" indent="0">
              <a:buNone/>
            </a:pPr>
            <a:endParaRPr lang="zh-CN" altLang="en-US" sz="2000"/>
          </a:p>
          <a:p>
            <a:pPr marL="0" indent="0">
              <a:buNone/>
            </a:pPr>
            <a:endParaRPr lang="zh-CN" altLang="en-US" sz="2000"/>
          </a:p>
          <a:p>
            <a:pPr marL="0" indent="0">
              <a:buNone/>
            </a:pPr>
            <a:endParaRPr lang="zh-CN" altLang="en-US" sz="2000"/>
          </a:p>
          <a:p>
            <a:pPr marL="0" indent="0">
              <a:buNone/>
            </a:pPr>
            <a:endParaRPr lang="zh-CN" altLang="en-US" sz="2000"/>
          </a:p>
          <a:p>
            <a:pPr marL="0" indent="0">
              <a:buNone/>
            </a:pPr>
            <a:r>
              <a:rPr lang="zh-CN" altLang="en-US" sz="2000"/>
              <a:t>       </a:t>
            </a:r>
            <a:r>
              <a:rPr lang="zh-CN" altLang="en-US" sz="2000">
                <a:sym typeface="+mn-ea"/>
              </a:rPr>
              <a:t>依次代入可得：</a:t>
            </a:r>
            <a:r>
              <a:rPr lang="en-US" altLang="zh-CN" sz="2000">
                <a:sym typeface="+mn-ea"/>
              </a:rPr>
              <a:t> </a:t>
            </a:r>
            <a:endParaRPr lang="en-US" altLang="zh-CN" sz="2000"/>
          </a:p>
          <a:p>
            <a:pPr marL="0" indent="0">
              <a:buNone/>
            </a:pPr>
            <a:r>
              <a:rPr lang="zh-CN" altLang="en-US" sz="2000"/>
              <a:t> </a:t>
            </a:r>
            <a:endParaRPr lang="zh-CN" altLang="en-US" sz="2000"/>
          </a:p>
        </p:txBody>
      </p:sp>
      <p:graphicFrame>
        <p:nvGraphicFramePr>
          <p:cNvPr id="3" name="对象 2">
            <a:hlinkClick r:id="" action="ppaction://ole?verb="/>
          </p:cNvPr>
          <p:cNvGraphicFramePr>
            <a:graphicFrameLocks noChangeAspect="1"/>
          </p:cNvGraphicFramePr>
          <p:nvPr/>
        </p:nvGraphicFramePr>
        <p:xfrm>
          <a:off x="2085975" y="365125"/>
          <a:ext cx="2012315" cy="529590"/>
        </p:xfrm>
        <a:graphic>
          <a:graphicData uri="http://schemas.openxmlformats.org/presentationml/2006/ole">
            <mc:AlternateContent xmlns:mc="http://schemas.openxmlformats.org/markup-compatibility/2006">
              <mc:Choice xmlns:v="urn:schemas-microsoft-com:vml" Requires="v">
                <p:oleObj spid="_x0000_s2049" name="" r:id="rId2" imgW="965200" imgH="254000" progId="Equation.KSEE3">
                  <p:embed/>
                </p:oleObj>
              </mc:Choice>
              <mc:Fallback>
                <p:oleObj name="" r:id="rId2" imgW="965200" imgH="254000" progId="Equation.KSEE3">
                  <p:embed/>
                  <p:pic>
                    <p:nvPicPr>
                      <p:cNvPr id="0" name="图片 2048"/>
                      <p:cNvPicPr/>
                      <p:nvPr/>
                    </p:nvPicPr>
                    <p:blipFill>
                      <a:blip r:embed="rId3"/>
                      <a:stretch>
                        <a:fillRect/>
                      </a:stretch>
                    </p:blipFill>
                    <p:spPr>
                      <a:xfrm>
                        <a:off x="2085975" y="365125"/>
                        <a:ext cx="2012315" cy="52959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2085975" y="817245"/>
          <a:ext cx="879475" cy="532765"/>
        </p:xfrm>
        <a:graphic>
          <a:graphicData uri="http://schemas.openxmlformats.org/presentationml/2006/ole">
            <mc:AlternateContent xmlns:mc="http://schemas.openxmlformats.org/markup-compatibility/2006">
              <mc:Choice xmlns:v="urn:schemas-microsoft-com:vml" Requires="v">
                <p:oleObj spid="_x0000_s2050" name="" r:id="rId4" imgW="419100" imgH="254000" progId="Equation.KSEE3">
                  <p:embed/>
                </p:oleObj>
              </mc:Choice>
              <mc:Fallback>
                <p:oleObj name="" r:id="rId4" imgW="419100" imgH="254000" progId="Equation.KSEE3">
                  <p:embed/>
                  <p:pic>
                    <p:nvPicPr>
                      <p:cNvPr id="0" name="图片 2049"/>
                      <p:cNvPicPr/>
                      <p:nvPr/>
                    </p:nvPicPr>
                    <p:blipFill>
                      <a:blip r:embed="rId5"/>
                      <a:stretch>
                        <a:fillRect/>
                      </a:stretch>
                    </p:blipFill>
                    <p:spPr>
                      <a:xfrm>
                        <a:off x="2085975" y="817245"/>
                        <a:ext cx="879475" cy="532765"/>
                      </a:xfrm>
                      <a:prstGeom prst="rect">
                        <a:avLst/>
                      </a:prstGeom>
                    </p:spPr>
                  </p:pic>
                </p:oleObj>
              </mc:Fallback>
            </mc:AlternateContent>
          </a:graphicData>
        </a:graphic>
      </p:graphicFrame>
      <p:graphicFrame>
        <p:nvGraphicFramePr>
          <p:cNvPr id="5" name="对象 -2147482317"/>
          <p:cNvGraphicFramePr>
            <a:graphicFrameLocks noChangeAspect="1"/>
          </p:cNvGraphicFramePr>
          <p:nvPr/>
        </p:nvGraphicFramePr>
        <p:xfrm>
          <a:off x="3230245" y="1136650"/>
          <a:ext cx="3074670" cy="567690"/>
        </p:xfrm>
        <a:graphic>
          <a:graphicData uri="http://schemas.openxmlformats.org/presentationml/2006/ole">
            <mc:AlternateContent xmlns:mc="http://schemas.openxmlformats.org/markup-compatibility/2006">
              <mc:Choice xmlns:v="urn:schemas-microsoft-com:vml" Requires="v">
                <p:oleObj spid="_x0000_s3076" name="" r:id="rId6" imgW="1649730" imgH="304800" progId="Equation.DSMT4">
                  <p:embed/>
                </p:oleObj>
              </mc:Choice>
              <mc:Fallback>
                <p:oleObj name="" r:id="rId6" imgW="1649730" imgH="304800" progId="Equation.DSMT4">
                  <p:embed/>
                  <p:pic>
                    <p:nvPicPr>
                      <p:cNvPr id="0" name="图片 3075"/>
                      <p:cNvPicPr/>
                      <p:nvPr/>
                    </p:nvPicPr>
                    <p:blipFill>
                      <a:blip r:embed="rId7"/>
                      <a:stretch>
                        <a:fillRect/>
                      </a:stretch>
                    </p:blipFill>
                    <p:spPr>
                      <a:xfrm>
                        <a:off x="3230245" y="1136650"/>
                        <a:ext cx="3074670" cy="567690"/>
                      </a:xfrm>
                      <a:prstGeom prst="rect">
                        <a:avLst/>
                      </a:prstGeom>
                      <a:noFill/>
                      <a:ln w="38100">
                        <a:noFill/>
                        <a:miter/>
                      </a:ln>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2085975" y="2087880"/>
          <a:ext cx="879475" cy="532765"/>
        </p:xfrm>
        <a:graphic>
          <a:graphicData uri="http://schemas.openxmlformats.org/presentationml/2006/ole">
            <mc:AlternateContent xmlns:mc="http://schemas.openxmlformats.org/markup-compatibility/2006">
              <mc:Choice xmlns:v="urn:schemas-microsoft-com:vml" Requires="v">
                <p:oleObj spid="_x0000_s7" name="" r:id="rId8" imgW="419100" imgH="254000" progId="Equation.KSEE3">
                  <p:embed/>
                </p:oleObj>
              </mc:Choice>
              <mc:Fallback>
                <p:oleObj name="" r:id="rId8" imgW="419100" imgH="254000" progId="Equation.KSEE3">
                  <p:embed/>
                  <p:pic>
                    <p:nvPicPr>
                      <p:cNvPr id="0" name="图片 2049"/>
                      <p:cNvPicPr/>
                      <p:nvPr/>
                    </p:nvPicPr>
                    <p:blipFill>
                      <a:blip r:embed="rId5"/>
                      <a:stretch>
                        <a:fillRect/>
                      </a:stretch>
                    </p:blipFill>
                    <p:spPr>
                      <a:xfrm>
                        <a:off x="2085975" y="2087880"/>
                        <a:ext cx="879475" cy="532765"/>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2085975" y="2513965"/>
          <a:ext cx="2012315" cy="529590"/>
        </p:xfrm>
        <a:graphic>
          <a:graphicData uri="http://schemas.openxmlformats.org/presentationml/2006/ole">
            <mc:AlternateContent xmlns:mc="http://schemas.openxmlformats.org/markup-compatibility/2006">
              <mc:Choice xmlns:v="urn:schemas-microsoft-com:vml" Requires="v">
                <p:oleObj spid="_x0000_s9" name="" r:id="rId9" imgW="965200" imgH="254000" progId="Equation.KSEE3">
                  <p:embed/>
                </p:oleObj>
              </mc:Choice>
              <mc:Fallback>
                <p:oleObj name="" r:id="rId9" imgW="965200" imgH="254000" progId="Equation.KSEE3">
                  <p:embed/>
                  <p:pic>
                    <p:nvPicPr>
                      <p:cNvPr id="0" name="图片 2048"/>
                      <p:cNvPicPr/>
                      <p:nvPr/>
                    </p:nvPicPr>
                    <p:blipFill>
                      <a:blip r:embed="rId3"/>
                      <a:stretch>
                        <a:fillRect/>
                      </a:stretch>
                    </p:blipFill>
                    <p:spPr>
                      <a:xfrm>
                        <a:off x="2085975" y="2513965"/>
                        <a:ext cx="2012315" cy="529590"/>
                      </a:xfrm>
                      <a:prstGeom prst="rect">
                        <a:avLst/>
                      </a:prstGeom>
                    </p:spPr>
                  </p:pic>
                </p:oleObj>
              </mc:Fallback>
            </mc:AlternateContent>
          </a:graphicData>
        </a:graphic>
      </p:graphicFrame>
      <p:graphicFrame>
        <p:nvGraphicFramePr>
          <p:cNvPr id="10" name="对象 9">
            <a:hlinkClick r:id="" action="ppaction://ole?verb="/>
          </p:cNvPr>
          <p:cNvGraphicFramePr>
            <a:graphicFrameLocks noChangeAspect="1"/>
          </p:cNvGraphicFramePr>
          <p:nvPr/>
        </p:nvGraphicFramePr>
        <p:xfrm>
          <a:off x="2085340" y="3043555"/>
          <a:ext cx="2012950" cy="1134110"/>
        </p:xfrm>
        <a:graphic>
          <a:graphicData uri="http://schemas.openxmlformats.org/presentationml/2006/ole">
            <mc:AlternateContent xmlns:mc="http://schemas.openxmlformats.org/markup-compatibility/2006">
              <mc:Choice xmlns:v="urn:schemas-microsoft-com:vml" Requires="v">
                <p:oleObj spid="_x0000_s1027" name="" r:id="rId10" imgW="901700" imgH="508000" progId="Equation.KSEE3">
                  <p:embed/>
                </p:oleObj>
              </mc:Choice>
              <mc:Fallback>
                <p:oleObj name="" r:id="rId10" imgW="901700" imgH="508000" progId="Equation.KSEE3">
                  <p:embed/>
                  <p:pic>
                    <p:nvPicPr>
                      <p:cNvPr id="0" name="图片 1026"/>
                      <p:cNvPicPr/>
                      <p:nvPr/>
                    </p:nvPicPr>
                    <p:blipFill>
                      <a:blip r:embed="rId11"/>
                      <a:stretch>
                        <a:fillRect/>
                      </a:stretch>
                    </p:blipFill>
                    <p:spPr>
                      <a:xfrm>
                        <a:off x="2085340" y="3043555"/>
                        <a:ext cx="2012950" cy="1134110"/>
                      </a:xfrm>
                      <a:prstGeom prst="rect">
                        <a:avLst/>
                      </a:prstGeom>
                    </p:spPr>
                  </p:pic>
                </p:oleObj>
              </mc:Fallback>
            </mc:AlternateContent>
          </a:graphicData>
        </a:graphic>
      </p:graphicFrame>
      <p:graphicFrame>
        <p:nvGraphicFramePr>
          <p:cNvPr id="11" name="对象 10">
            <a:hlinkClick r:id="" action="ppaction://ole?verb="/>
          </p:cNvPr>
          <p:cNvGraphicFramePr>
            <a:graphicFrameLocks noChangeAspect="1"/>
          </p:cNvGraphicFramePr>
          <p:nvPr/>
        </p:nvGraphicFramePr>
        <p:xfrm>
          <a:off x="2085975" y="4040505"/>
          <a:ext cx="996950" cy="586105"/>
        </p:xfrm>
        <a:graphic>
          <a:graphicData uri="http://schemas.openxmlformats.org/presentationml/2006/ole">
            <mc:AlternateContent xmlns:mc="http://schemas.openxmlformats.org/markup-compatibility/2006">
              <mc:Choice xmlns:v="urn:schemas-microsoft-com:vml" Requires="v">
                <p:oleObj spid="_x0000_s1025" name="" r:id="rId12" imgW="431800" imgH="254000" progId="Equation.KSEE3">
                  <p:embed/>
                </p:oleObj>
              </mc:Choice>
              <mc:Fallback>
                <p:oleObj name="" r:id="rId12" imgW="431800" imgH="254000" progId="Equation.KSEE3">
                  <p:embed/>
                  <p:pic>
                    <p:nvPicPr>
                      <p:cNvPr id="0" name="图片 1024"/>
                      <p:cNvPicPr/>
                      <p:nvPr/>
                    </p:nvPicPr>
                    <p:blipFill>
                      <a:blip r:embed="rId13"/>
                      <a:stretch>
                        <a:fillRect/>
                      </a:stretch>
                    </p:blipFill>
                    <p:spPr>
                      <a:xfrm>
                        <a:off x="2085975" y="4040505"/>
                        <a:ext cx="996950" cy="586105"/>
                      </a:xfrm>
                      <a:prstGeom prst="rect">
                        <a:avLst/>
                      </a:prstGeom>
                    </p:spPr>
                  </p:pic>
                </p:oleObj>
              </mc:Fallback>
            </mc:AlternateContent>
          </a:graphicData>
        </a:graphic>
      </p:graphicFrame>
      <p:graphicFrame>
        <p:nvGraphicFramePr>
          <p:cNvPr id="12" name="对象 -2147482317"/>
          <p:cNvGraphicFramePr>
            <a:graphicFrameLocks noChangeAspect="1"/>
          </p:cNvGraphicFramePr>
          <p:nvPr/>
        </p:nvGraphicFramePr>
        <p:xfrm>
          <a:off x="3230245" y="5048250"/>
          <a:ext cx="3074670" cy="567690"/>
        </p:xfrm>
        <a:graphic>
          <a:graphicData uri="http://schemas.openxmlformats.org/presentationml/2006/ole">
            <mc:AlternateContent xmlns:mc="http://schemas.openxmlformats.org/markup-compatibility/2006">
              <mc:Choice xmlns:v="urn:schemas-microsoft-com:vml" Requires="v">
                <p:oleObj spid="_x0000_s13" name="" r:id="rId14" imgW="1649730" imgH="304800" progId="Equation.DSMT4">
                  <p:embed/>
                </p:oleObj>
              </mc:Choice>
              <mc:Fallback>
                <p:oleObj name="" r:id="rId14" imgW="1649730" imgH="304800" progId="Equation.DSMT4">
                  <p:embed/>
                  <p:pic>
                    <p:nvPicPr>
                      <p:cNvPr id="0" name="图片 3075"/>
                      <p:cNvPicPr/>
                      <p:nvPr/>
                    </p:nvPicPr>
                    <p:blipFill>
                      <a:blip r:embed="rId7"/>
                      <a:stretch>
                        <a:fillRect/>
                      </a:stretch>
                    </p:blipFill>
                    <p:spPr>
                      <a:xfrm>
                        <a:off x="3230245" y="5048250"/>
                        <a:ext cx="3074670" cy="567690"/>
                      </a:xfrm>
                      <a:prstGeom prst="rect">
                        <a:avLst/>
                      </a:prstGeom>
                      <a:noFill/>
                      <a:ln w="38100">
                        <a:noFill/>
                        <a:miter/>
                      </a:ln>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5" presetID="3" presetClass="entr" presetSubtype="1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 calcmode="lin" valueType="num">
                                      <p:cBhvr additive="base">
                                        <p:cTn id="22"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1+#ppt_w/2"/>
                                          </p:val>
                                        </p:tav>
                                        <p:tav tm="100000">
                                          <p:val>
                                            <p:strVal val="#ppt_x"/>
                                          </p:val>
                                        </p:tav>
                                      </p:tavLst>
                                    </p:anim>
                                    <p:anim calcmode="lin" valueType="num">
                                      <p:cBhvr additive="base">
                                        <p:cTn id="35"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1+#ppt_w/2"/>
                                          </p:val>
                                        </p:tav>
                                        <p:tav tm="100000">
                                          <p:val>
                                            <p:strVal val="#ppt_x"/>
                                          </p:val>
                                        </p:tav>
                                      </p:tavLst>
                                    </p:anim>
                                    <p:anim calcmode="lin" valueType="num">
                                      <p:cBhvr additive="base">
                                        <p:cTn id="41" dur="500" fill="hold"/>
                                        <p:tgtEl>
                                          <p:spTgt spid="10"/>
                                        </p:tgtEl>
                                        <p:attrNameLst>
                                          <p:attrName>ppt_y</p:attrName>
                                        </p:attrNameLst>
                                      </p:cBhvr>
                                      <p:tavLst>
                                        <p:tav tm="0">
                                          <p:val>
                                            <p:strVal val="#ppt_y"/>
                                          </p:val>
                                        </p:tav>
                                        <p:tav tm="100000">
                                          <p:val>
                                            <p:strVal val="#ppt_y"/>
                                          </p:val>
                                        </p:tav>
                                      </p:tavLst>
                                    </p:anim>
                                  </p:childTnLst>
                                </p:cTn>
                              </p:par>
                              <p:par>
                                <p:cTn id="42" presetID="3" presetClass="entr" presetSubtype="10"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blinds(horizontal)">
                                      <p:cBhvr>
                                        <p:cTn id="44" dur="5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
                                            <p:txEl>
                                              <p:pRg st="11" end="11"/>
                                            </p:txEl>
                                          </p:spTgt>
                                        </p:tgtEl>
                                        <p:attrNameLst>
                                          <p:attrName>style.visibility</p:attrName>
                                        </p:attrNameLst>
                                      </p:cBhvr>
                                      <p:to>
                                        <p:strVal val="visible"/>
                                      </p:to>
                                    </p:set>
                                    <p:anim calcmode="lin" valueType="num">
                                      <p:cBhvr additive="base">
                                        <p:cTn id="49" dur="500" fill="hold"/>
                                        <p:tgtEl>
                                          <p:spTgt spid="2">
                                            <p:txEl>
                                              <p:pRg st="11" end="1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11" end="11"/>
                                            </p:txEl>
                                          </p:spTgt>
                                        </p:tgtEl>
                                        <p:attrNameLst>
                                          <p:attrName>ppt_y</p:attrName>
                                        </p:attrNameLst>
                                      </p:cBhvr>
                                      <p:tavLst>
                                        <p:tav tm="0">
                                          <p:val>
                                            <p:strVal val="1+#ppt_h/2"/>
                                          </p:val>
                                        </p:tav>
                                        <p:tav tm="100000">
                                          <p:val>
                                            <p:strVal val="#ppt_y"/>
                                          </p:val>
                                        </p:tav>
                                      </p:tavLst>
                                    </p:anim>
                                  </p:childTnLst>
                                </p:cTn>
                              </p:par>
                              <p:par>
                                <p:cTn id="51" presetID="3" presetClass="entr" presetSubtype="10" fill="hold"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blinds(horizontal)">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a:t>例、试用两片74LS148组成16线-4线优先编码器。</a:t>
            </a:r>
            <a:endParaRPr lang="zh-CN" altLang="en-US"/>
          </a:p>
          <a:p>
            <a:pPr marL="0" indent="0">
              <a:buNone/>
            </a:pPr>
            <a:r>
              <a:rPr lang="zh-CN" altLang="en-US"/>
              <a:t>    分析：如图所示，</a:t>
            </a:r>
            <a:endParaRPr lang="zh-CN" altLang="en-US"/>
          </a:p>
          <a:p>
            <a:pPr marL="0" indent="0">
              <a:buNone/>
            </a:pPr>
            <a:r>
              <a:rPr lang="zh-CN" altLang="en-US"/>
              <a:t>当                中有信号有效时</a:t>
            </a:r>
            <a:endParaRPr lang="zh-CN" altLang="en-US"/>
          </a:p>
          <a:p>
            <a:pPr marL="0" indent="0">
              <a:buNone/>
            </a:pPr>
            <a:r>
              <a:rPr lang="en-US" altLang="zh-CN"/>
              <a:t>74LS148</a:t>
            </a:r>
            <a:r>
              <a:rPr lang="zh-CN" altLang="en-US"/>
              <a:t>（</a:t>
            </a:r>
            <a:r>
              <a:rPr lang="en-US" altLang="zh-CN"/>
              <a:t>2</a:t>
            </a:r>
            <a:r>
              <a:rPr lang="zh-CN" altLang="en-US"/>
              <a:t>）进行优先编码</a:t>
            </a:r>
            <a:endParaRPr lang="zh-CN" altLang="en-US"/>
          </a:p>
          <a:p>
            <a:pPr marL="0" indent="0">
              <a:buNone/>
            </a:pPr>
            <a:r>
              <a:rPr lang="zh-CN" altLang="en-US"/>
              <a:t>此时                         ，所以</a:t>
            </a:r>
            <a:endParaRPr lang="zh-CN" altLang="en-US"/>
          </a:p>
          <a:p>
            <a:pPr marL="0" indent="0">
              <a:buNone/>
            </a:pPr>
            <a:r>
              <a:rPr lang="en-US" altLang="zh-CN">
                <a:sym typeface="+mn-ea"/>
              </a:rPr>
              <a:t>74LS148</a:t>
            </a:r>
            <a:r>
              <a:rPr lang="zh-CN" altLang="en-US">
                <a:sym typeface="+mn-ea"/>
              </a:rPr>
              <a:t>（</a:t>
            </a:r>
            <a:r>
              <a:rPr lang="en-US" altLang="zh-CN">
                <a:sym typeface="+mn-ea"/>
              </a:rPr>
              <a:t>1</a:t>
            </a:r>
            <a:r>
              <a:rPr lang="zh-CN" altLang="en-US">
                <a:sym typeface="+mn-ea"/>
              </a:rPr>
              <a:t>）不能编码；</a:t>
            </a:r>
            <a:endParaRPr lang="zh-CN" altLang="en-US">
              <a:sym typeface="+mn-ea"/>
            </a:endParaRPr>
          </a:p>
          <a:p>
            <a:pPr marL="0" indent="0">
              <a:buNone/>
            </a:pPr>
            <a:r>
              <a:rPr lang="zh-CN" altLang="en-US">
                <a:sym typeface="+mn-ea"/>
              </a:rPr>
              <a:t>当                中无信号有效时</a:t>
            </a:r>
            <a:endParaRPr lang="zh-CN" altLang="en-US"/>
          </a:p>
          <a:p>
            <a:pPr marL="0" indent="0">
              <a:buNone/>
            </a:pPr>
            <a:r>
              <a:rPr lang="en-US" altLang="zh-CN">
                <a:sym typeface="+mn-ea"/>
              </a:rPr>
              <a:t>74LS148</a:t>
            </a:r>
            <a:r>
              <a:rPr lang="zh-CN" altLang="en-US">
                <a:sym typeface="+mn-ea"/>
              </a:rPr>
              <a:t>（</a:t>
            </a:r>
            <a:r>
              <a:rPr lang="en-US" altLang="zh-CN">
                <a:sym typeface="+mn-ea"/>
              </a:rPr>
              <a:t>2</a:t>
            </a:r>
            <a:r>
              <a:rPr lang="zh-CN" altLang="en-US">
                <a:sym typeface="+mn-ea"/>
              </a:rPr>
              <a:t>）进行优先编码</a:t>
            </a:r>
            <a:endParaRPr lang="zh-CN" altLang="en-US"/>
          </a:p>
          <a:p>
            <a:pPr marL="0" indent="0">
              <a:buNone/>
            </a:pPr>
            <a:r>
              <a:rPr lang="zh-CN" altLang="en-US">
                <a:sym typeface="+mn-ea"/>
              </a:rPr>
              <a:t>此时                         ，所以</a:t>
            </a:r>
            <a:endParaRPr lang="zh-CN" altLang="en-US"/>
          </a:p>
          <a:p>
            <a:pPr marL="0" indent="0">
              <a:buNone/>
            </a:pPr>
            <a:r>
              <a:rPr lang="en-US" altLang="zh-CN">
                <a:sym typeface="+mn-ea"/>
              </a:rPr>
              <a:t>74LS148</a:t>
            </a:r>
            <a:r>
              <a:rPr lang="zh-CN" altLang="en-US">
                <a:sym typeface="+mn-ea"/>
              </a:rPr>
              <a:t>（</a:t>
            </a:r>
            <a:r>
              <a:rPr lang="en-US" altLang="zh-CN">
                <a:sym typeface="+mn-ea"/>
              </a:rPr>
              <a:t>1</a:t>
            </a:r>
            <a:r>
              <a:rPr lang="zh-CN" altLang="en-US">
                <a:sym typeface="+mn-ea"/>
              </a:rPr>
              <a:t>）开始优先编码；</a:t>
            </a:r>
            <a:endParaRPr lang="zh-CN" altLang="en-US">
              <a:sym typeface="+mn-ea"/>
            </a:endParaRPr>
          </a:p>
          <a:p>
            <a:pPr marL="0" indent="0">
              <a:buNone/>
            </a:pPr>
            <a:endParaRPr lang="zh-CN" altLang="en-US"/>
          </a:p>
        </p:txBody>
      </p:sp>
      <p:pic>
        <p:nvPicPr>
          <p:cNvPr id="1073743803" name="图片 1073743802" descr="C:\Users\Administrator.PC-20121218WXTY\AppData\Roaming\Tencent\Users\467413181\QQ\WinTemp\RichOle\L%{~0ZZ4N%UK76A9T8SR7ZH.png"/>
          <p:cNvPicPr>
            <a:picLocks noChangeAspect="1"/>
          </p:cNvPicPr>
          <p:nvPr/>
        </p:nvPicPr>
        <p:blipFill>
          <a:blip r:embed="rId1" r:link="rId2"/>
          <a:stretch>
            <a:fillRect/>
          </a:stretch>
        </p:blipFill>
        <p:spPr>
          <a:xfrm>
            <a:off x="4772025" y="896620"/>
            <a:ext cx="7263765" cy="5280660"/>
          </a:xfrm>
          <a:prstGeom prst="rect">
            <a:avLst/>
          </a:prstGeom>
          <a:noFill/>
          <a:ln w="9525">
            <a:noFill/>
          </a:ln>
        </p:spPr>
      </p:pic>
      <p:graphicFrame>
        <p:nvGraphicFramePr>
          <p:cNvPr id="4" name="对象 3"/>
          <p:cNvGraphicFramePr/>
          <p:nvPr/>
        </p:nvGraphicFramePr>
        <p:xfrm>
          <a:off x="1343343" y="1204913"/>
          <a:ext cx="1198880" cy="508635"/>
        </p:xfrm>
        <a:graphic>
          <a:graphicData uri="http://schemas.openxmlformats.org/presentationml/2006/ole">
            <mc:AlternateContent xmlns:mc="http://schemas.openxmlformats.org/markup-compatibility/2006">
              <mc:Choice xmlns:v="urn:schemas-microsoft-com:vml" Requires="v">
                <p:oleObj spid="_x0000_s5" name="" r:id="rId3" imgW="799465" imgH="359410" progId="Equation.KSEE3">
                  <p:embed/>
                </p:oleObj>
              </mc:Choice>
              <mc:Fallback>
                <p:oleObj name="" r:id="rId3" imgW="799465" imgH="359410" progId="Equation.KSEE3">
                  <p:embed/>
                  <p:pic>
                    <p:nvPicPr>
                      <p:cNvPr id="0" name="图片 4"/>
                      <p:cNvPicPr/>
                      <p:nvPr/>
                    </p:nvPicPr>
                    <p:blipFill>
                      <a:blip r:embed="rId4"/>
                      <a:stretch>
                        <a:fillRect/>
                      </a:stretch>
                    </p:blipFill>
                    <p:spPr>
                      <a:xfrm>
                        <a:off x="1343343" y="1204913"/>
                        <a:ext cx="1198880" cy="508635"/>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1671955" y="2139315"/>
          <a:ext cx="1811020" cy="452755"/>
        </p:xfrm>
        <a:graphic>
          <a:graphicData uri="http://schemas.openxmlformats.org/presentationml/2006/ole">
            <mc:AlternateContent xmlns:mc="http://schemas.openxmlformats.org/markup-compatibility/2006">
              <mc:Choice xmlns:v="urn:schemas-microsoft-com:vml" Requires="v">
                <p:oleObj spid="_x0000_s2050" name="" r:id="rId5" imgW="1016000" imgH="254000" progId="Equation.KSEE3">
                  <p:embed/>
                </p:oleObj>
              </mc:Choice>
              <mc:Fallback>
                <p:oleObj name="" r:id="rId5" imgW="1016000" imgH="254000" progId="Equation.KSEE3">
                  <p:embed/>
                  <p:pic>
                    <p:nvPicPr>
                      <p:cNvPr id="0" name="图片 2049"/>
                      <p:cNvPicPr/>
                      <p:nvPr/>
                    </p:nvPicPr>
                    <p:blipFill>
                      <a:blip r:embed="rId6"/>
                      <a:stretch>
                        <a:fillRect/>
                      </a:stretch>
                    </p:blipFill>
                    <p:spPr>
                      <a:xfrm>
                        <a:off x="1671955" y="2139315"/>
                        <a:ext cx="1811020" cy="452755"/>
                      </a:xfrm>
                      <a:prstGeom prst="rect">
                        <a:avLst/>
                      </a:prstGeom>
                    </p:spPr>
                  </p:pic>
                </p:oleObj>
              </mc:Fallback>
            </mc:AlternateContent>
          </a:graphicData>
        </a:graphic>
      </p:graphicFrame>
      <p:graphicFrame>
        <p:nvGraphicFramePr>
          <p:cNvPr id="7" name="对象 6"/>
          <p:cNvGraphicFramePr/>
          <p:nvPr/>
        </p:nvGraphicFramePr>
        <p:xfrm>
          <a:off x="1318895" y="2997835"/>
          <a:ext cx="1223645" cy="469900"/>
        </p:xfrm>
        <a:graphic>
          <a:graphicData uri="http://schemas.openxmlformats.org/presentationml/2006/ole">
            <mc:AlternateContent xmlns:mc="http://schemas.openxmlformats.org/markup-compatibility/2006">
              <mc:Choice xmlns:v="urn:schemas-microsoft-com:vml" Requires="v">
                <p:oleObj spid="_x0000_s8" name="" r:id="rId7" imgW="1198880" imgH="508635" progId="Equation.KSEE3">
                  <p:embed/>
                </p:oleObj>
              </mc:Choice>
              <mc:Fallback>
                <p:oleObj name="" r:id="rId7" imgW="1198880" imgH="508635" progId="Equation.KSEE3">
                  <p:embed/>
                  <p:pic>
                    <p:nvPicPr>
                      <p:cNvPr id="0" name="图片 4"/>
                      <p:cNvPicPr/>
                      <p:nvPr/>
                    </p:nvPicPr>
                    <p:blipFill>
                      <a:blip r:embed="rId8"/>
                      <a:stretch>
                        <a:fillRect/>
                      </a:stretch>
                    </p:blipFill>
                    <p:spPr>
                      <a:xfrm>
                        <a:off x="1318895" y="2997835"/>
                        <a:ext cx="1223645" cy="469900"/>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1649095" y="3857625"/>
          <a:ext cx="1856740" cy="452755"/>
        </p:xfrm>
        <a:graphic>
          <a:graphicData uri="http://schemas.openxmlformats.org/presentationml/2006/ole">
            <mc:AlternateContent xmlns:mc="http://schemas.openxmlformats.org/markup-compatibility/2006">
              <mc:Choice xmlns:v="urn:schemas-microsoft-com:vml" Requires="v">
                <p:oleObj spid="_x0000_s3" name="" r:id="rId9" imgW="1041400" imgH="254000" progId="Equation.KSEE3">
                  <p:embed/>
                </p:oleObj>
              </mc:Choice>
              <mc:Fallback>
                <p:oleObj name="" r:id="rId9" imgW="1041400" imgH="254000" progId="Equation.KSEE3">
                  <p:embed/>
                  <p:pic>
                    <p:nvPicPr>
                      <p:cNvPr id="0" name="图片 2049"/>
                      <p:cNvPicPr/>
                      <p:nvPr/>
                    </p:nvPicPr>
                    <p:blipFill>
                      <a:blip r:embed="rId10"/>
                      <a:stretch>
                        <a:fillRect/>
                      </a:stretch>
                    </p:blipFill>
                    <p:spPr>
                      <a:xfrm>
                        <a:off x="1649095" y="3857625"/>
                        <a:ext cx="1856740" cy="452755"/>
                      </a:xfrm>
                      <a:prstGeom prst="rect">
                        <a:avLst/>
                      </a:prstGeom>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1073743803"/>
                                        </p:tgtEl>
                                        <p:attrNameLst>
                                          <p:attrName>style.visibility</p:attrName>
                                        </p:attrNameLst>
                                      </p:cBhvr>
                                      <p:to>
                                        <p:strVal val="visible"/>
                                      </p:to>
                                    </p:set>
                                    <p:animEffect transition="in" filter="checkerboard(across)">
                                      <p:cBhvr>
                                        <p:cTn id="13" dur="500"/>
                                        <p:tgtEl>
                                          <p:spTgt spid="107374380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 calcmode="lin" valueType="num">
                                      <p:cBhvr additive="base">
                                        <p:cTn id="18"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
                                            <p:txEl>
                                              <p:pRg st="2" end="2"/>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 calcmode="lin" valueType="num">
                                      <p:cBhvr additive="base">
                                        <p:cTn id="22"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2">
                                            <p:txEl>
                                              <p:pRg st="4" end="4"/>
                                            </p:txEl>
                                          </p:spTgt>
                                        </p:tgtEl>
                                        <p:attrNameLst>
                                          <p:attrName>style.visibility</p:attrName>
                                        </p:attrNameLst>
                                      </p:cBhvr>
                                      <p:to>
                                        <p:strVal val="visible"/>
                                      </p:to>
                                    </p:set>
                                    <p:anim calcmode="lin" valueType="num">
                                      <p:cBhvr additive="base">
                                        <p:cTn id="26"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2">
                                            <p:txEl>
                                              <p:pRg st="5" end="5"/>
                                            </p:txEl>
                                          </p:spTgt>
                                        </p:tgtEl>
                                        <p:attrNameLst>
                                          <p:attrName>style.visibility</p:attrName>
                                        </p:attrNameLst>
                                      </p:cBhvr>
                                      <p:to>
                                        <p:strVal val="visible"/>
                                      </p:to>
                                    </p:set>
                                    <p:anim calcmode="lin" valueType="num">
                                      <p:cBhvr additive="base">
                                        <p:cTn id="30"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
                                            <p:txEl>
                                              <p:pRg st="5" end="5"/>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ppt_x"/>
                                          </p:val>
                                        </p:tav>
                                        <p:tav tm="100000">
                                          <p:val>
                                            <p:strVal val="#ppt_x"/>
                                          </p:val>
                                        </p:tav>
                                      </p:tavLst>
                                    </p:anim>
                                    <p:anim calcmode="lin" valueType="num">
                                      <p:cBhvr additive="base">
                                        <p:cTn id="35" dur="500" fill="hold"/>
                                        <p:tgtEl>
                                          <p:spTgt spid="4"/>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ppt_x"/>
                                          </p:val>
                                        </p:tav>
                                        <p:tav tm="100000">
                                          <p:val>
                                            <p:strVal val="#ppt_x"/>
                                          </p:val>
                                        </p:tav>
                                      </p:tavLst>
                                    </p:anim>
                                    <p:anim calcmode="lin" valueType="num">
                                      <p:cBhvr additive="base">
                                        <p:cTn id="3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2">
                                            <p:txEl>
                                              <p:pRg st="6" end="6"/>
                                            </p:txEl>
                                          </p:spTgt>
                                        </p:tgtEl>
                                        <p:attrNameLst>
                                          <p:attrName>style.visibility</p:attrName>
                                        </p:attrNameLst>
                                      </p:cBhvr>
                                      <p:to>
                                        <p:strVal val="visible"/>
                                      </p:to>
                                    </p:set>
                                    <p:anim calcmode="lin" valueType="num">
                                      <p:cBhvr additive="base">
                                        <p:cTn id="44"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2">
                                            <p:txEl>
                                              <p:pRg st="6" end="6"/>
                                            </p:txEl>
                                          </p:spTgt>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2">
                                            <p:txEl>
                                              <p:pRg st="7" end="7"/>
                                            </p:txEl>
                                          </p:spTgt>
                                        </p:tgtEl>
                                        <p:attrNameLst>
                                          <p:attrName>style.visibility</p:attrName>
                                        </p:attrNameLst>
                                      </p:cBhvr>
                                      <p:to>
                                        <p:strVal val="visible"/>
                                      </p:to>
                                    </p:set>
                                    <p:anim calcmode="lin" valueType="num">
                                      <p:cBhvr additive="base">
                                        <p:cTn id="48"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2">
                                            <p:txEl>
                                              <p:pRg st="7" end="7"/>
                                            </p:txEl>
                                          </p:spTgt>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2">
                                            <p:txEl>
                                              <p:pRg st="8" end="8"/>
                                            </p:txEl>
                                          </p:spTgt>
                                        </p:tgtEl>
                                        <p:attrNameLst>
                                          <p:attrName>style.visibility</p:attrName>
                                        </p:attrNameLst>
                                      </p:cBhvr>
                                      <p:to>
                                        <p:strVal val="visible"/>
                                      </p:to>
                                    </p:set>
                                    <p:anim calcmode="lin" valueType="num">
                                      <p:cBhvr additive="base">
                                        <p:cTn id="52"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2">
                                            <p:txEl>
                                              <p:pRg st="8" end="8"/>
                                            </p:txEl>
                                          </p:spTgt>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2">
                                            <p:txEl>
                                              <p:pRg st="9" end="9"/>
                                            </p:txEl>
                                          </p:spTgt>
                                        </p:tgtEl>
                                        <p:attrNameLst>
                                          <p:attrName>style.visibility</p:attrName>
                                        </p:attrNameLst>
                                      </p:cBhvr>
                                      <p:to>
                                        <p:strVal val="visible"/>
                                      </p:to>
                                    </p:set>
                                    <p:anim calcmode="lin" valueType="num">
                                      <p:cBhvr additive="base">
                                        <p:cTn id="56"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2">
                                            <p:txEl>
                                              <p:pRg st="9" end="9"/>
                                            </p:txEl>
                                          </p:spTgt>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500" fill="hold"/>
                                        <p:tgtEl>
                                          <p:spTgt spid="7"/>
                                        </p:tgtEl>
                                        <p:attrNameLst>
                                          <p:attrName>ppt_x</p:attrName>
                                        </p:attrNameLst>
                                      </p:cBhvr>
                                      <p:tavLst>
                                        <p:tav tm="0">
                                          <p:val>
                                            <p:strVal val="#ppt_x"/>
                                          </p:val>
                                        </p:tav>
                                        <p:tav tm="100000">
                                          <p:val>
                                            <p:strVal val="#ppt_x"/>
                                          </p:val>
                                        </p:tav>
                                      </p:tavLst>
                                    </p:anim>
                                    <p:anim calcmode="lin" valueType="num">
                                      <p:cBhvr additive="base">
                                        <p:cTn id="61" dur="500" fill="hold"/>
                                        <p:tgtEl>
                                          <p:spTgt spid="7"/>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500" fill="hold"/>
                                        <p:tgtEl>
                                          <p:spTgt spid="9"/>
                                        </p:tgtEl>
                                        <p:attrNameLst>
                                          <p:attrName>ppt_x</p:attrName>
                                        </p:attrNameLst>
                                      </p:cBhvr>
                                      <p:tavLst>
                                        <p:tav tm="0">
                                          <p:val>
                                            <p:strVal val="#ppt_x"/>
                                          </p:val>
                                        </p:tav>
                                        <p:tav tm="100000">
                                          <p:val>
                                            <p:strVal val="#ppt_x"/>
                                          </p:val>
                                        </p:tav>
                                      </p:tavLst>
                                    </p:anim>
                                    <p:anim calcmode="lin" valueType="num">
                                      <p:cBhvr additive="base">
                                        <p:cTn id="6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3.4.5</a:t>
            </a:r>
            <a:r>
              <a:rPr lang="zh-CN" altLang="en-US"/>
              <a:t>译码器</a:t>
            </a:r>
            <a:endParaRPr lang="zh-CN" altLang="en-US"/>
          </a:p>
          <a:p>
            <a:pPr marL="0" indent="0">
              <a:buNone/>
            </a:pPr>
            <a:r>
              <a:rPr lang="zh-CN" altLang="en-US"/>
              <a:t>    译码是编码的逆过程，即把二进制数码还原成给定的信息符号，完成译码功能的电路叫译码器。</a:t>
            </a:r>
            <a:endParaRPr lang="zh-CN" altLang="en-US"/>
          </a:p>
          <a:p>
            <a:pPr marL="0" indent="0">
              <a:buNone/>
            </a:pPr>
            <a:r>
              <a:rPr lang="zh-CN" altLang="en-US"/>
              <a:t>        1.二进制译码器</a:t>
            </a:r>
            <a:endParaRPr lang="zh-CN" altLang="en-US"/>
          </a:p>
          <a:p>
            <a:pPr marL="0" indent="0">
              <a:buNone/>
            </a:pPr>
            <a:r>
              <a:rPr lang="zh-CN" altLang="en-US"/>
              <a:t>         如图所示，中规模集成电路3线-8线译码器74LS138</a:t>
            </a:r>
            <a:endParaRPr lang="zh-CN" altLang="en-US"/>
          </a:p>
          <a:p>
            <a:pPr marL="0" indent="0">
              <a:buNone/>
            </a:pPr>
            <a:r>
              <a:rPr lang="zh-CN" altLang="en-US"/>
              <a:t>  逻辑图。</a:t>
            </a:r>
            <a:endParaRPr lang="zh-CN" altLang="en-US"/>
          </a:p>
          <a:p>
            <a:pPr marL="0" indent="0">
              <a:buNone/>
            </a:pPr>
            <a:r>
              <a:rPr lang="zh-CN" altLang="en-US"/>
              <a:t>                     为输入端；          为低电平有效的输出端；</a:t>
            </a:r>
            <a:endParaRPr lang="zh-CN" altLang="en-US"/>
          </a:p>
          <a:p>
            <a:pPr marL="0" indent="0">
              <a:buNone/>
            </a:pPr>
            <a:r>
              <a:rPr lang="zh-CN" altLang="en-US"/>
              <a:t>             为使能端，且          为低电平有效，    高电平有</a:t>
            </a:r>
            <a:endParaRPr lang="zh-CN" altLang="en-US"/>
          </a:p>
          <a:p>
            <a:pPr marL="0" indent="0">
              <a:buNone/>
            </a:pPr>
            <a:r>
              <a:rPr lang="zh-CN" altLang="en-US"/>
              <a:t>效。</a:t>
            </a:r>
            <a:endParaRPr lang="zh-CN" altLang="en-US"/>
          </a:p>
        </p:txBody>
      </p:sp>
      <p:pic>
        <p:nvPicPr>
          <p:cNvPr id="1073743835" name="图片 1073743834" descr="C:\Users\Administrator.PC-20121218WXTY\AppData\Roaming\Tencent\Users\467413181\QQ\WinTemp\RichOle\8UNB)[F`(M3W6RG@6YR`3(2.png"/>
          <p:cNvPicPr>
            <a:picLocks noChangeAspect="1"/>
          </p:cNvPicPr>
          <p:nvPr/>
        </p:nvPicPr>
        <p:blipFill>
          <a:blip r:embed="rId1" r:link="rId2"/>
          <a:stretch>
            <a:fillRect/>
          </a:stretch>
        </p:blipFill>
        <p:spPr>
          <a:xfrm>
            <a:off x="8849995" y="1440180"/>
            <a:ext cx="2794000" cy="3662045"/>
          </a:xfrm>
          <a:prstGeom prst="rect">
            <a:avLst/>
          </a:prstGeom>
          <a:noFill/>
          <a:ln w="9525">
            <a:noFill/>
          </a:ln>
        </p:spPr>
      </p:pic>
      <p:graphicFrame>
        <p:nvGraphicFramePr>
          <p:cNvPr id="3" name="对象 2">
            <a:hlinkClick r:id="" action="ppaction://ole?verb="/>
          </p:cNvPr>
          <p:cNvGraphicFramePr>
            <a:graphicFrameLocks noChangeAspect="1"/>
          </p:cNvGraphicFramePr>
          <p:nvPr/>
        </p:nvGraphicFramePr>
        <p:xfrm>
          <a:off x="1810385" y="2901315"/>
          <a:ext cx="889000" cy="410210"/>
        </p:xfrm>
        <a:graphic>
          <a:graphicData uri="http://schemas.openxmlformats.org/presentationml/2006/ole">
            <mc:AlternateContent xmlns:mc="http://schemas.openxmlformats.org/markup-compatibility/2006">
              <mc:Choice xmlns:v="urn:schemas-microsoft-com:vml" Requires="v">
                <p:oleObj spid="_x0000_s1025" name="" r:id="rId3" imgW="495300" imgH="228600" progId="Equation.KSEE3">
                  <p:embed/>
                </p:oleObj>
              </mc:Choice>
              <mc:Fallback>
                <p:oleObj name="" r:id="rId3" imgW="495300" imgH="228600" progId="Equation.KSEE3">
                  <p:embed/>
                  <p:pic>
                    <p:nvPicPr>
                      <p:cNvPr id="0" name="图片 1024"/>
                      <p:cNvPicPr/>
                      <p:nvPr/>
                    </p:nvPicPr>
                    <p:blipFill>
                      <a:blip r:embed="rId4"/>
                      <a:stretch>
                        <a:fillRect/>
                      </a:stretch>
                    </p:blipFill>
                    <p:spPr>
                      <a:xfrm>
                        <a:off x="1810385" y="2901315"/>
                        <a:ext cx="889000" cy="41021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4163060" y="2857500"/>
          <a:ext cx="920750" cy="497840"/>
        </p:xfrm>
        <a:graphic>
          <a:graphicData uri="http://schemas.openxmlformats.org/presentationml/2006/ole">
            <mc:AlternateContent xmlns:mc="http://schemas.openxmlformats.org/markup-compatibility/2006">
              <mc:Choice xmlns:v="urn:schemas-microsoft-com:vml" Requires="v">
                <p:oleObj spid="_x0000_s1026" name="" r:id="rId5" imgW="469900" imgH="254000" progId="Equation.KSEE3">
                  <p:embed/>
                </p:oleObj>
              </mc:Choice>
              <mc:Fallback>
                <p:oleObj name="" r:id="rId5" imgW="469900" imgH="254000" progId="Equation.KSEE3">
                  <p:embed/>
                  <p:pic>
                    <p:nvPicPr>
                      <p:cNvPr id="0" name="图片 1025"/>
                      <p:cNvPicPr/>
                      <p:nvPr/>
                    </p:nvPicPr>
                    <p:blipFill>
                      <a:blip r:embed="rId6"/>
                      <a:stretch>
                        <a:fillRect/>
                      </a:stretch>
                    </p:blipFill>
                    <p:spPr>
                      <a:xfrm>
                        <a:off x="4163060" y="2857500"/>
                        <a:ext cx="920750" cy="497840"/>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1015365" y="3355340"/>
          <a:ext cx="1072515" cy="612775"/>
        </p:xfrm>
        <a:graphic>
          <a:graphicData uri="http://schemas.openxmlformats.org/presentationml/2006/ole">
            <mc:AlternateContent xmlns:mc="http://schemas.openxmlformats.org/markup-compatibility/2006">
              <mc:Choice xmlns:v="urn:schemas-microsoft-com:vml" Requires="v">
                <p:oleObj spid="_x0000_s1027" name="" r:id="rId7" imgW="444500" imgH="254000" progId="Equation.KSEE3">
                  <p:embed/>
                </p:oleObj>
              </mc:Choice>
              <mc:Fallback>
                <p:oleObj name="" r:id="rId7" imgW="444500" imgH="254000" progId="Equation.KSEE3">
                  <p:embed/>
                  <p:pic>
                    <p:nvPicPr>
                      <p:cNvPr id="0" name="图片 1026"/>
                      <p:cNvPicPr/>
                      <p:nvPr/>
                    </p:nvPicPr>
                    <p:blipFill>
                      <a:blip r:embed="rId8"/>
                      <a:stretch>
                        <a:fillRect/>
                      </a:stretch>
                    </p:blipFill>
                    <p:spPr>
                      <a:xfrm>
                        <a:off x="1015365" y="3355340"/>
                        <a:ext cx="1072515" cy="612775"/>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3926205" y="3355340"/>
          <a:ext cx="796925" cy="612775"/>
        </p:xfrm>
        <a:graphic>
          <a:graphicData uri="http://schemas.openxmlformats.org/presentationml/2006/ole">
            <mc:AlternateContent xmlns:mc="http://schemas.openxmlformats.org/markup-compatibility/2006">
              <mc:Choice xmlns:v="urn:schemas-microsoft-com:vml" Requires="v">
                <p:oleObj spid="_x0000_s7" name="" r:id="rId9" imgW="330200" imgH="254000" progId="Equation.KSEE3">
                  <p:embed/>
                </p:oleObj>
              </mc:Choice>
              <mc:Fallback>
                <p:oleObj name="" r:id="rId9" imgW="330200" imgH="254000" progId="Equation.KSEE3">
                  <p:embed/>
                  <p:pic>
                    <p:nvPicPr>
                      <p:cNvPr id="0" name="图片 1026"/>
                      <p:cNvPicPr/>
                      <p:nvPr/>
                    </p:nvPicPr>
                    <p:blipFill>
                      <a:blip r:embed="rId10"/>
                      <a:stretch>
                        <a:fillRect/>
                      </a:stretch>
                    </p:blipFill>
                    <p:spPr>
                      <a:xfrm>
                        <a:off x="3926205" y="3355340"/>
                        <a:ext cx="796925" cy="612775"/>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6766878" y="3311525"/>
          <a:ext cx="398780" cy="551815"/>
        </p:xfrm>
        <a:graphic>
          <a:graphicData uri="http://schemas.openxmlformats.org/presentationml/2006/ole">
            <mc:AlternateContent xmlns:mc="http://schemas.openxmlformats.org/markup-compatibility/2006">
              <mc:Choice xmlns:v="urn:schemas-microsoft-com:vml" Requires="v">
                <p:oleObj spid="_x0000_s9" name="" r:id="rId11" imgW="165100" imgH="228600" progId="Equation.KSEE3">
                  <p:embed/>
                </p:oleObj>
              </mc:Choice>
              <mc:Fallback>
                <p:oleObj name="" r:id="rId11" imgW="165100" imgH="228600" progId="Equation.KSEE3">
                  <p:embed/>
                  <p:pic>
                    <p:nvPicPr>
                      <p:cNvPr id="0" name="图片 1026"/>
                      <p:cNvPicPr/>
                      <p:nvPr/>
                    </p:nvPicPr>
                    <p:blipFill>
                      <a:blip r:embed="rId12"/>
                      <a:stretch>
                        <a:fillRect/>
                      </a:stretch>
                    </p:blipFill>
                    <p:spPr>
                      <a:xfrm>
                        <a:off x="6766878" y="3311525"/>
                        <a:ext cx="398780" cy="551815"/>
                      </a:xfrm>
                      <a:prstGeom prst="rect">
                        <a:avLst/>
                      </a:prstGeom>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 calcmode="lin" valueType="num">
                                      <p:cBhvr additive="base">
                                        <p:cTn id="1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4" end="4"/>
                                            </p:txEl>
                                          </p:spTgt>
                                        </p:tgtEl>
                                        <p:attrNameLst>
                                          <p:attrName>ppt_y</p:attrName>
                                        </p:attrNameLst>
                                      </p:cBhvr>
                                      <p:tavLst>
                                        <p:tav tm="0">
                                          <p:val>
                                            <p:strVal val="1+#ppt_h/2"/>
                                          </p:val>
                                        </p:tav>
                                        <p:tav tm="100000">
                                          <p:val>
                                            <p:strVal val="#ppt_y"/>
                                          </p:val>
                                        </p:tav>
                                      </p:tavLst>
                                    </p:anim>
                                  </p:childTnLst>
                                </p:cTn>
                              </p:par>
                              <p:par>
                                <p:cTn id="19" presetID="5" presetClass="entr" presetSubtype="10" fill="hold" nodeType="withEffect">
                                  <p:stCondLst>
                                    <p:cond delay="0"/>
                                  </p:stCondLst>
                                  <p:childTnLst>
                                    <p:set>
                                      <p:cBhvr>
                                        <p:cTn id="20" dur="1" fill="hold">
                                          <p:stCondLst>
                                            <p:cond delay="0"/>
                                          </p:stCondLst>
                                        </p:cTn>
                                        <p:tgtEl>
                                          <p:spTgt spid="1073743835"/>
                                        </p:tgtEl>
                                        <p:attrNameLst>
                                          <p:attrName>style.visibility</p:attrName>
                                        </p:attrNameLst>
                                      </p:cBhvr>
                                      <p:to>
                                        <p:strVal val="visible"/>
                                      </p:to>
                                    </p:set>
                                    <p:animEffect transition="in" filter="checkerboard(across)">
                                      <p:cBhvr>
                                        <p:cTn id="21" dur="500"/>
                                        <p:tgtEl>
                                          <p:spTgt spid="107374383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
                                            <p:txEl>
                                              <p:pRg st="5" end="5"/>
                                            </p:txEl>
                                          </p:spTgt>
                                        </p:tgtEl>
                                        <p:attrNameLst>
                                          <p:attrName>style.visibility</p:attrName>
                                        </p:attrNameLst>
                                      </p:cBhvr>
                                      <p:to>
                                        <p:strVal val="visible"/>
                                      </p:to>
                                    </p:set>
                                    <p:anim calcmode="lin" valueType="num">
                                      <p:cBhvr additive="base">
                                        <p:cTn id="26"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2">
                                            <p:txEl>
                                              <p:pRg st="6" end="6"/>
                                            </p:txEl>
                                          </p:spTgt>
                                        </p:tgtEl>
                                        <p:attrNameLst>
                                          <p:attrName>style.visibility</p:attrName>
                                        </p:attrNameLst>
                                      </p:cBhvr>
                                      <p:to>
                                        <p:strVal val="visible"/>
                                      </p:to>
                                    </p:set>
                                    <p:anim calcmode="lin" valueType="num">
                                      <p:cBhvr additive="base">
                                        <p:cTn id="30"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
                                            <p:txEl>
                                              <p:pRg st="6" end="6"/>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2">
                                            <p:txEl>
                                              <p:pRg st="7" end="7"/>
                                            </p:txEl>
                                          </p:spTgt>
                                        </p:tgtEl>
                                        <p:attrNameLst>
                                          <p:attrName>style.visibility</p:attrName>
                                        </p:attrNameLst>
                                      </p:cBhvr>
                                      <p:to>
                                        <p:strVal val="visible"/>
                                      </p:to>
                                    </p:set>
                                    <p:anim calcmode="lin" valueType="num">
                                      <p:cBhvr additive="base">
                                        <p:cTn id="34"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
                                            <p:txEl>
                                              <p:pRg st="7" end="7"/>
                                            </p:txEl>
                                          </p:spTgt>
                                        </p:tgtEl>
                                        <p:attrNameLst>
                                          <p:attrName>ppt_y</p:attrName>
                                        </p:attrNameLst>
                                      </p:cBhvr>
                                      <p:tavLst>
                                        <p:tav tm="0">
                                          <p:val>
                                            <p:strVal val="1+#ppt_h/2"/>
                                          </p:val>
                                        </p:tav>
                                        <p:tav tm="100000">
                                          <p:val>
                                            <p:strVal val="#ppt_y"/>
                                          </p:val>
                                        </p:tav>
                                      </p:tavLst>
                                    </p:anim>
                                  </p:childTnLst>
                                </p:cTn>
                              </p:par>
                              <p:par>
                                <p:cTn id="36" presetID="3" presetClass="entr" presetSubtype="10"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blinds(horizontal)">
                                      <p:cBhvr>
                                        <p:cTn id="38" dur="500"/>
                                        <p:tgtEl>
                                          <p:spTgt spid="3"/>
                                        </p:tgtEl>
                                      </p:cBhvr>
                                    </p:animEffect>
                                  </p:childTnLst>
                                </p:cTn>
                              </p:par>
                              <p:par>
                                <p:cTn id="39" presetID="3" presetClass="entr" presetSubtype="10" fill="hold"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blinds(horizontal)">
                                      <p:cBhvr>
                                        <p:cTn id="41" dur="500"/>
                                        <p:tgtEl>
                                          <p:spTgt spid="4"/>
                                        </p:tgtEl>
                                      </p:cBhvr>
                                    </p:animEffect>
                                  </p:childTnLst>
                                </p:cTn>
                              </p:par>
                              <p:par>
                                <p:cTn id="42" presetID="3" presetClass="entr" presetSubtype="10" fill="hold" nodeType="with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blinds(horizontal)">
                                      <p:cBhvr>
                                        <p:cTn id="44" dur="500"/>
                                        <p:tgtEl>
                                          <p:spTgt spid="5"/>
                                        </p:tgtEl>
                                      </p:cBhvr>
                                    </p:animEffect>
                                  </p:childTnLst>
                                </p:cTn>
                              </p:par>
                              <p:par>
                                <p:cTn id="45" presetID="3" presetClass="entr" presetSubtype="1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blinds(horizontal)">
                                      <p:cBhvr>
                                        <p:cTn id="47" dur="500"/>
                                        <p:tgtEl>
                                          <p:spTgt spid="6"/>
                                        </p:tgtEl>
                                      </p:cBhvr>
                                    </p:animEffect>
                                  </p:childTnLst>
                                </p:cTn>
                              </p:par>
                              <p:par>
                                <p:cTn id="48" presetID="3" presetClass="entr" presetSubtype="10" fill="hold"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blinds(horizontal)">
                                      <p:cBhvr>
                                        <p:cTn id="5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a:t>功能表</a:t>
            </a:r>
            <a:endParaRPr lang="zh-CN" altLang="en-US"/>
          </a:p>
        </p:txBody>
      </p:sp>
      <p:graphicFrame>
        <p:nvGraphicFramePr>
          <p:cNvPr id="0" name="表格 -1"/>
          <p:cNvGraphicFramePr/>
          <p:nvPr/>
        </p:nvGraphicFramePr>
        <p:xfrm>
          <a:off x="2078355" y="1111250"/>
          <a:ext cx="8672195" cy="4961255"/>
        </p:xfrm>
        <a:graphic>
          <a:graphicData uri="http://schemas.openxmlformats.org/drawingml/2006/table">
            <a:tbl>
              <a:tblPr firstRow="1" bandRow="1">
                <a:tableStyleId>{5940675A-B579-460E-94D1-54222C63F5DA}</a:tableStyleId>
              </a:tblPr>
              <a:tblGrid>
                <a:gridCol w="620395"/>
                <a:gridCol w="617855"/>
                <a:gridCol w="621030"/>
                <a:gridCol w="616585"/>
                <a:gridCol w="621030"/>
                <a:gridCol w="619760"/>
                <a:gridCol w="618490"/>
                <a:gridCol w="620395"/>
                <a:gridCol w="617220"/>
                <a:gridCol w="620395"/>
                <a:gridCol w="619760"/>
                <a:gridCol w="618490"/>
                <a:gridCol w="620395"/>
                <a:gridCol w="620395"/>
              </a:tblGrid>
              <a:tr h="381635">
                <a:tc gridSpan="6">
                  <a:txBody>
                    <a:bodyPr/>
                    <a:p>
                      <a:pPr algn="ctr">
                        <a:buNone/>
                      </a:pPr>
                      <a:r>
                        <a:rPr lang="zh-CN" altLang="en-US" sz="2000">
                          <a:latin typeface="宋体" panose="02010600030101010101" pitchFamily="2" charset="-122"/>
                          <a:ea typeface="宋体" panose="02010600030101010101" pitchFamily="2" charset="-122"/>
                          <a:cs typeface="宋体" panose="02010600030101010101" pitchFamily="2" charset="-122"/>
                        </a:rPr>
                        <a:t>输入</a:t>
                      </a: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8">
                  <a:txBody>
                    <a:bodyPr/>
                    <a:p>
                      <a:pPr algn="ctr">
                        <a:buNone/>
                      </a:pPr>
                      <a:r>
                        <a:rPr lang="zh-CN" altLang="en-US" sz="2000">
                          <a:latin typeface="宋体" panose="02010600030101010101" pitchFamily="2" charset="-122"/>
                          <a:ea typeface="宋体" panose="02010600030101010101" pitchFamily="2" charset="-122"/>
                          <a:cs typeface="宋体" panose="02010600030101010101" pitchFamily="2" charset="-122"/>
                        </a:rPr>
                        <a:t>输出</a:t>
                      </a: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81635">
                <a:tc>
                  <a:txBody>
                    <a:bodyPr/>
                    <a:p>
                      <a:pPr algn="ct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S</a:t>
                      </a:r>
                      <a:r>
                        <a:rPr lang="en-US" altLang="zh-CN" sz="2000" baseline="-25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A</a:t>
                      </a:r>
                      <a:r>
                        <a:rPr lang="en-US" altLang="zh-CN" sz="2000" baseline="-25000">
                          <a:latin typeface="Times New Roman" panose="02020603050405020304" charset="0"/>
                          <a:cs typeface="Times New Roman" panose="02020603050405020304" charset="0"/>
                        </a:rPr>
                        <a:t>2</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A</a:t>
                      </a:r>
                      <a:r>
                        <a:rPr lang="en-US" altLang="zh-CN" sz="2000" baseline="-25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A</a:t>
                      </a:r>
                      <a:r>
                        <a:rPr lang="en-US" altLang="zh-CN" sz="2000" baseline="-25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endParaRPr lang="zh-CN" altLang="en-US" sz="20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81635">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81635">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81635">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81635">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81635">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ea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81635">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81635">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81635">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81635">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81635">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81635">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pSp>
        <p:nvGrpSpPr>
          <p:cNvPr id="13" name="组合 12"/>
          <p:cNvGrpSpPr/>
          <p:nvPr/>
        </p:nvGrpSpPr>
        <p:grpSpPr>
          <a:xfrm>
            <a:off x="2302510" y="1490980"/>
            <a:ext cx="8336280" cy="316230"/>
            <a:chOff x="5336" y="3310"/>
            <a:chExt cx="8262" cy="330"/>
          </a:xfrm>
        </p:grpSpPr>
        <p:pic>
          <p:nvPicPr>
            <p:cNvPr id="3" name="图片 2"/>
            <p:cNvPicPr/>
            <p:nvPr/>
          </p:nvPicPr>
          <p:blipFill>
            <a:blip r:embed="rId1"/>
            <a:stretch>
              <a:fillRect/>
            </a:stretch>
          </p:blipFill>
          <p:spPr>
            <a:xfrm>
              <a:off x="5336" y="3310"/>
              <a:ext cx="345" cy="330"/>
            </a:xfrm>
            <a:prstGeom prst="rect">
              <a:avLst/>
            </a:prstGeom>
            <a:noFill/>
            <a:ln w="9525">
              <a:noFill/>
            </a:ln>
          </p:spPr>
        </p:pic>
        <p:pic>
          <p:nvPicPr>
            <p:cNvPr id="4" name="图片 3"/>
            <p:cNvPicPr/>
            <p:nvPr/>
          </p:nvPicPr>
          <p:blipFill>
            <a:blip r:embed="rId2"/>
            <a:stretch>
              <a:fillRect/>
            </a:stretch>
          </p:blipFill>
          <p:spPr>
            <a:xfrm>
              <a:off x="5945" y="3310"/>
              <a:ext cx="345" cy="330"/>
            </a:xfrm>
            <a:prstGeom prst="rect">
              <a:avLst/>
            </a:prstGeom>
            <a:noFill/>
            <a:ln w="9525">
              <a:noFill/>
            </a:ln>
          </p:spPr>
        </p:pic>
        <p:pic>
          <p:nvPicPr>
            <p:cNvPr id="5" name="图片 4"/>
            <p:cNvPicPr/>
            <p:nvPr/>
          </p:nvPicPr>
          <p:blipFill>
            <a:blip r:embed="rId3"/>
            <a:stretch>
              <a:fillRect/>
            </a:stretch>
          </p:blipFill>
          <p:spPr>
            <a:xfrm>
              <a:off x="8990" y="3310"/>
              <a:ext cx="345" cy="330"/>
            </a:xfrm>
            <a:prstGeom prst="rect">
              <a:avLst/>
            </a:prstGeom>
            <a:noFill/>
            <a:ln w="9525">
              <a:noFill/>
            </a:ln>
          </p:spPr>
        </p:pic>
        <p:pic>
          <p:nvPicPr>
            <p:cNvPr id="6" name="图片 5"/>
            <p:cNvPicPr/>
            <p:nvPr/>
          </p:nvPicPr>
          <p:blipFill>
            <a:blip r:embed="rId4"/>
            <a:stretch>
              <a:fillRect/>
            </a:stretch>
          </p:blipFill>
          <p:spPr>
            <a:xfrm>
              <a:off x="9599" y="3310"/>
              <a:ext cx="300" cy="330"/>
            </a:xfrm>
            <a:prstGeom prst="rect">
              <a:avLst/>
            </a:prstGeom>
            <a:noFill/>
            <a:ln w="9525">
              <a:noFill/>
            </a:ln>
          </p:spPr>
        </p:pic>
        <p:pic>
          <p:nvPicPr>
            <p:cNvPr id="7" name="图片 6"/>
            <p:cNvPicPr/>
            <p:nvPr/>
          </p:nvPicPr>
          <p:blipFill>
            <a:blip r:embed="rId5"/>
            <a:stretch>
              <a:fillRect/>
            </a:stretch>
          </p:blipFill>
          <p:spPr>
            <a:xfrm>
              <a:off x="10208" y="3310"/>
              <a:ext cx="345" cy="330"/>
            </a:xfrm>
            <a:prstGeom prst="rect">
              <a:avLst/>
            </a:prstGeom>
            <a:noFill/>
            <a:ln w="9525">
              <a:noFill/>
            </a:ln>
          </p:spPr>
        </p:pic>
        <p:pic>
          <p:nvPicPr>
            <p:cNvPr id="8" name="图片 7"/>
            <p:cNvPicPr/>
            <p:nvPr/>
          </p:nvPicPr>
          <p:blipFill>
            <a:blip r:embed="rId6"/>
            <a:stretch>
              <a:fillRect/>
            </a:stretch>
          </p:blipFill>
          <p:spPr>
            <a:xfrm>
              <a:off x="10817" y="3310"/>
              <a:ext cx="330" cy="330"/>
            </a:xfrm>
            <a:prstGeom prst="rect">
              <a:avLst/>
            </a:prstGeom>
            <a:noFill/>
            <a:ln w="9525">
              <a:noFill/>
            </a:ln>
          </p:spPr>
        </p:pic>
        <p:pic>
          <p:nvPicPr>
            <p:cNvPr id="9" name="图片 8"/>
            <p:cNvPicPr/>
            <p:nvPr/>
          </p:nvPicPr>
          <p:blipFill>
            <a:blip r:embed="rId7"/>
            <a:stretch>
              <a:fillRect/>
            </a:stretch>
          </p:blipFill>
          <p:spPr>
            <a:xfrm>
              <a:off x="11426" y="3310"/>
              <a:ext cx="345" cy="330"/>
            </a:xfrm>
            <a:prstGeom prst="rect">
              <a:avLst/>
            </a:prstGeom>
            <a:noFill/>
            <a:ln w="9525">
              <a:noFill/>
            </a:ln>
          </p:spPr>
        </p:pic>
        <p:pic>
          <p:nvPicPr>
            <p:cNvPr id="10" name="图片 9"/>
            <p:cNvPicPr/>
            <p:nvPr/>
          </p:nvPicPr>
          <p:blipFill>
            <a:blip r:embed="rId8"/>
            <a:stretch>
              <a:fillRect/>
            </a:stretch>
          </p:blipFill>
          <p:spPr>
            <a:xfrm>
              <a:off x="12035" y="3310"/>
              <a:ext cx="330" cy="330"/>
            </a:xfrm>
            <a:prstGeom prst="rect">
              <a:avLst/>
            </a:prstGeom>
            <a:noFill/>
            <a:ln w="9525">
              <a:noFill/>
            </a:ln>
          </p:spPr>
        </p:pic>
        <p:pic>
          <p:nvPicPr>
            <p:cNvPr id="11" name="图片 10"/>
            <p:cNvPicPr/>
            <p:nvPr/>
          </p:nvPicPr>
          <p:blipFill>
            <a:blip r:embed="rId9"/>
            <a:stretch>
              <a:fillRect/>
            </a:stretch>
          </p:blipFill>
          <p:spPr>
            <a:xfrm>
              <a:off x="12644" y="3310"/>
              <a:ext cx="345" cy="330"/>
            </a:xfrm>
            <a:prstGeom prst="rect">
              <a:avLst/>
            </a:prstGeom>
            <a:noFill/>
            <a:ln w="9525">
              <a:noFill/>
            </a:ln>
          </p:spPr>
        </p:pic>
        <p:pic>
          <p:nvPicPr>
            <p:cNvPr id="12" name="图片 11"/>
            <p:cNvPicPr/>
            <p:nvPr/>
          </p:nvPicPr>
          <p:blipFill>
            <a:blip r:embed="rId10"/>
            <a:stretch>
              <a:fillRect/>
            </a:stretch>
          </p:blipFill>
          <p:spPr>
            <a:xfrm>
              <a:off x="13254" y="3310"/>
              <a:ext cx="345" cy="330"/>
            </a:xfrm>
            <a:prstGeom prst="rect">
              <a:avLst/>
            </a:prstGeom>
            <a:noFill/>
            <a:ln w="9525">
              <a:noFill/>
            </a:ln>
          </p:spPr>
        </p:pic>
      </p:gr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a:t>根据功能表，在使能端全部有效时可以写出</a:t>
            </a:r>
            <a:r>
              <a:rPr lang="en-US" altLang="zh-CN"/>
              <a:t>3-8</a:t>
            </a:r>
            <a:r>
              <a:rPr lang="zh-CN" altLang="en-US"/>
              <a:t>译码器的功能函数：</a:t>
            </a:r>
            <a:endParaRPr lang="zh-CN" altLang="en-US"/>
          </a:p>
          <a:p>
            <a:pPr marL="0" indent="0">
              <a:buNone/>
            </a:pPr>
            <a:r>
              <a:rPr lang="zh-CN" altLang="en-US"/>
              <a:t>                                                </a:t>
            </a:r>
            <a:endParaRPr lang="zh-CN" altLang="en-US"/>
          </a:p>
          <a:p>
            <a:pPr marL="0" indent="0">
              <a:buNone/>
            </a:pPr>
            <a:endParaRPr lang="zh-CN" altLang="en-US"/>
          </a:p>
          <a:p>
            <a:pPr marL="0" indent="0">
              <a:buNone/>
            </a:pPr>
            <a:endParaRPr lang="zh-CN" altLang="en-US"/>
          </a:p>
          <a:p>
            <a:pPr marL="0" indent="0">
              <a:buNone/>
            </a:pPr>
            <a:r>
              <a:rPr lang="zh-CN" altLang="en-US"/>
              <a:t>                                                      即     </a:t>
            </a:r>
            <a:endParaRPr lang="zh-CN" altLang="en-US"/>
          </a:p>
          <a:p>
            <a:pPr marL="0" indent="0">
              <a:buNone/>
            </a:pPr>
            <a:r>
              <a:rPr lang="zh-CN" altLang="en-US"/>
              <a:t>                 </a:t>
            </a:r>
            <a:endParaRPr lang="zh-CN" altLang="en-US"/>
          </a:p>
        </p:txBody>
      </p:sp>
      <p:graphicFrame>
        <p:nvGraphicFramePr>
          <p:cNvPr id="3" name="对象 -2147482342"/>
          <p:cNvGraphicFramePr>
            <a:graphicFrameLocks noChangeAspect="1"/>
          </p:cNvGraphicFramePr>
          <p:nvPr/>
        </p:nvGraphicFramePr>
        <p:xfrm>
          <a:off x="2679700" y="935355"/>
          <a:ext cx="1857375" cy="2499360"/>
        </p:xfrm>
        <a:graphic>
          <a:graphicData uri="http://schemas.openxmlformats.org/presentationml/2006/ole">
            <mc:AlternateContent xmlns:mc="http://schemas.openxmlformats.org/markup-compatibility/2006">
              <mc:Choice xmlns:v="urn:schemas-microsoft-com:vml" Requires="v">
                <p:oleObj spid="_x0000_s3076" name="" r:id="rId1" imgW="774065" imgH="1040765" progId="Equation.DSMT4">
                  <p:embed/>
                </p:oleObj>
              </mc:Choice>
              <mc:Fallback>
                <p:oleObj name="" r:id="rId1" imgW="774065" imgH="1040765" progId="Equation.DSMT4">
                  <p:embed/>
                  <p:pic>
                    <p:nvPicPr>
                      <p:cNvPr id="0" name="图片 3075"/>
                      <p:cNvPicPr/>
                      <p:nvPr/>
                    </p:nvPicPr>
                    <p:blipFill>
                      <a:blip r:embed="rId2"/>
                      <a:stretch>
                        <a:fillRect/>
                      </a:stretch>
                    </p:blipFill>
                    <p:spPr>
                      <a:xfrm>
                        <a:off x="2679700" y="935355"/>
                        <a:ext cx="1857375" cy="2499360"/>
                      </a:xfrm>
                      <a:prstGeom prst="rect">
                        <a:avLst/>
                      </a:prstGeom>
                      <a:noFill/>
                      <a:ln w="38100">
                        <a:noFill/>
                        <a:miter/>
                      </a:ln>
                    </p:spPr>
                  </p:pic>
                </p:oleObj>
              </mc:Fallback>
            </mc:AlternateContent>
          </a:graphicData>
        </a:graphic>
      </p:graphicFrame>
      <p:graphicFrame>
        <p:nvGraphicFramePr>
          <p:cNvPr id="4" name="对象 185"/>
          <p:cNvGraphicFramePr>
            <a:graphicFrameLocks noChangeAspect="1"/>
          </p:cNvGraphicFramePr>
          <p:nvPr/>
        </p:nvGraphicFramePr>
        <p:xfrm>
          <a:off x="6488430" y="1987550"/>
          <a:ext cx="1188085" cy="641985"/>
        </p:xfrm>
        <a:graphic>
          <a:graphicData uri="http://schemas.openxmlformats.org/presentationml/2006/ole">
            <mc:AlternateContent xmlns:mc="http://schemas.openxmlformats.org/markup-compatibility/2006">
              <mc:Choice xmlns:v="urn:schemas-microsoft-com:vml" Requires="v">
                <p:oleObj spid="_x0000_s5" name="" r:id="rId3" imgW="469265" imgH="254000" progId="Equation.DSMT4">
                  <p:embed/>
                </p:oleObj>
              </mc:Choice>
              <mc:Fallback>
                <p:oleObj name="" r:id="rId3" imgW="469265" imgH="254000" progId="Equation.DSMT4">
                  <p:embed/>
                  <p:pic>
                    <p:nvPicPr>
                      <p:cNvPr id="0" name="图片 2"/>
                      <p:cNvPicPr/>
                      <p:nvPr/>
                    </p:nvPicPr>
                    <p:blipFill>
                      <a:blip r:embed="rId4"/>
                      <a:stretch>
                        <a:fillRect/>
                      </a:stretch>
                    </p:blipFill>
                    <p:spPr>
                      <a:xfrm>
                        <a:off x="6488430" y="1987550"/>
                        <a:ext cx="1188085" cy="641985"/>
                      </a:xfrm>
                      <a:prstGeom prst="rect">
                        <a:avLst/>
                      </a:prstGeom>
                      <a:noFill/>
                      <a:ln w="38100">
                        <a:noFill/>
                        <a:miter/>
                      </a:ln>
                    </p:spPr>
                  </p:pic>
                </p:oleObj>
              </mc:Fallback>
            </mc:AlternateContent>
          </a:graphicData>
        </a:graphic>
      </p:graphicFrame>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矩形 8"/>
          <p:cNvSpPr/>
          <p:nvPr/>
        </p:nvSpPr>
        <p:spPr>
          <a:xfrm>
            <a:off x="3136265" y="3844925"/>
            <a:ext cx="1652270" cy="764540"/>
          </a:xfrm>
          <a:prstGeom prst="rect">
            <a:avLst/>
          </a:prstGeom>
          <a:solidFill>
            <a:schemeClr val="bg1"/>
          </a:solidFill>
          <a:ln w="38100">
            <a:solidFill>
              <a:srgbClr val="FF0000"/>
            </a:solidFill>
          </a:ln>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
        <p:nvSpPr>
          <p:cNvPr id="10" name="矩形 9"/>
          <p:cNvSpPr/>
          <p:nvPr/>
        </p:nvSpPr>
        <p:spPr>
          <a:xfrm>
            <a:off x="5447665" y="977900"/>
            <a:ext cx="1330325" cy="764540"/>
          </a:xfrm>
          <a:prstGeom prst="rect">
            <a:avLst/>
          </a:prstGeom>
          <a:solidFill>
            <a:schemeClr val="bg1"/>
          </a:solidFill>
          <a:ln w="38100">
            <a:solidFill>
              <a:srgbClr val="FF0000"/>
            </a:solidFill>
          </a:ln>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
        <p:nvSpPr>
          <p:cNvPr id="2" name="内容占位符 1"/>
          <p:cNvSpPr>
            <a:spLocks noGrp="1"/>
          </p:cNvSpPr>
          <p:nvPr>
            <p:ph/>
          </p:nvPr>
        </p:nvSpPr>
        <p:spPr/>
        <p:txBody>
          <a:bodyPr/>
          <a:p>
            <a:pPr marL="0" indent="0">
              <a:buNone/>
            </a:pPr>
            <a:r>
              <a:rPr lang="zh-CN" altLang="en-US"/>
              <a:t>例、用74LS138芯片实现逻辑函数                     。</a:t>
            </a:r>
            <a:endParaRPr lang="zh-CN" altLang="en-US"/>
          </a:p>
          <a:p>
            <a:pPr marL="0" indent="0">
              <a:buNone/>
            </a:pPr>
            <a:r>
              <a:rPr lang="zh-CN" altLang="en-US"/>
              <a:t>        分析：</a:t>
            </a:r>
            <a:endParaRPr lang="zh-CN" altLang="en-US"/>
          </a:p>
          <a:p>
            <a:pPr marL="0" indent="0">
              <a:buNone/>
            </a:pPr>
            <a:r>
              <a:rPr lang="zh-CN" altLang="en-US"/>
              <a:t>         因为</a:t>
            </a:r>
            <a:r>
              <a:rPr lang="zh-CN" altLang="en-US">
                <a:sym typeface="+mn-ea"/>
              </a:rPr>
              <a:t>74LS138的功能函数为：</a:t>
            </a:r>
            <a:endParaRPr lang="zh-CN" altLang="en-US">
              <a:sym typeface="+mn-ea"/>
            </a:endParaRPr>
          </a:p>
          <a:p>
            <a:pPr marL="0" indent="0">
              <a:buNone/>
            </a:pPr>
            <a:r>
              <a:rPr lang="zh-CN" altLang="en-US">
                <a:sym typeface="+mn-ea"/>
              </a:rPr>
              <a:t>         所以需要将逻辑函数</a:t>
            </a:r>
            <a:r>
              <a:rPr lang="en-US" altLang="zh-CN">
                <a:latin typeface="Times New Roman" panose="02020603050405020304" charset="0"/>
                <a:sym typeface="+mn-ea"/>
              </a:rPr>
              <a:t>L</a:t>
            </a:r>
            <a:r>
              <a:rPr lang="zh-CN" altLang="en-US">
                <a:latin typeface="Times New Roman" panose="02020603050405020304" charset="0"/>
                <a:sym typeface="+mn-ea"/>
              </a:rPr>
              <a:t>变换为</a:t>
            </a:r>
            <a:r>
              <a:rPr lang="zh-CN" altLang="en-US">
                <a:sym typeface="+mn-ea"/>
              </a:rPr>
              <a:t>74LS138的功能函数类似的形式。</a:t>
            </a:r>
            <a:endParaRPr lang="zh-CN" altLang="en-US">
              <a:sym typeface="+mn-ea"/>
            </a:endParaRPr>
          </a:p>
          <a:p>
            <a:pPr marL="0" indent="0">
              <a:buNone/>
            </a:pPr>
            <a:endParaRPr lang="zh-CN" altLang="en-US">
              <a:sym typeface="+mn-ea"/>
            </a:endParaRPr>
          </a:p>
          <a:p>
            <a:pPr marL="0" indent="0">
              <a:buNone/>
            </a:pPr>
            <a:endParaRPr lang="zh-CN" altLang="en-US">
              <a:sym typeface="+mn-ea"/>
            </a:endParaRPr>
          </a:p>
          <a:p>
            <a:pPr marL="0" indent="0">
              <a:buNone/>
            </a:pPr>
            <a:endParaRPr lang="zh-CN" altLang="en-US">
              <a:sym typeface="+mn-ea"/>
            </a:endParaRPr>
          </a:p>
          <a:p>
            <a:pPr marL="0" indent="0">
              <a:buNone/>
            </a:pPr>
            <a:endParaRPr lang="zh-CN" altLang="en-US">
              <a:sym typeface="+mn-ea"/>
            </a:endParaRPr>
          </a:p>
          <a:p>
            <a:pPr marL="0" indent="0">
              <a:buNone/>
            </a:pPr>
            <a:endParaRPr lang="zh-CN" altLang="en-US">
              <a:sym typeface="+mn-ea"/>
            </a:endParaRPr>
          </a:p>
          <a:p>
            <a:pPr marL="0" indent="0">
              <a:buNone/>
            </a:pPr>
            <a:endParaRPr lang="zh-CN" altLang="en-US">
              <a:sym typeface="+mn-ea"/>
            </a:endParaRPr>
          </a:p>
          <a:p>
            <a:pPr marL="0" indent="0">
              <a:buNone/>
            </a:pPr>
            <a:r>
              <a:rPr lang="zh-CN" altLang="en-US">
                <a:sym typeface="+mn-ea"/>
              </a:rPr>
              <a:t>         若              则可以用74LS138的输出端（即    ）替代</a:t>
            </a:r>
            <a:endParaRPr lang="en-US" altLang="zh-CN" baseline="-25000">
              <a:sym typeface="+mn-ea"/>
            </a:endParaRPr>
          </a:p>
          <a:p>
            <a:pPr marL="0" indent="0">
              <a:buNone/>
            </a:pPr>
            <a:r>
              <a:rPr lang="zh-CN" altLang="en-US">
                <a:sym typeface="+mn-ea"/>
              </a:rPr>
              <a:t>          即：                                          时有</a:t>
            </a:r>
            <a:endParaRPr lang="zh-CN" altLang="en-US">
              <a:sym typeface="+mn-ea"/>
            </a:endParaRPr>
          </a:p>
          <a:p>
            <a:pPr marL="0" indent="0">
              <a:buNone/>
            </a:pPr>
            <a:r>
              <a:rPr lang="zh-CN" altLang="en-US">
                <a:sym typeface="+mn-ea"/>
              </a:rPr>
              <a:t>                      </a:t>
            </a:r>
            <a:endParaRPr lang="zh-CN" altLang="en-US">
              <a:sym typeface="+mn-ea"/>
            </a:endParaRPr>
          </a:p>
        </p:txBody>
      </p:sp>
      <p:graphicFrame>
        <p:nvGraphicFramePr>
          <p:cNvPr id="3" name="对象 196"/>
          <p:cNvGraphicFramePr>
            <a:graphicFrameLocks noChangeAspect="1"/>
          </p:cNvGraphicFramePr>
          <p:nvPr/>
        </p:nvGraphicFramePr>
        <p:xfrm>
          <a:off x="5581015" y="365125"/>
          <a:ext cx="1595755" cy="447675"/>
        </p:xfrm>
        <a:graphic>
          <a:graphicData uri="http://schemas.openxmlformats.org/presentationml/2006/ole">
            <mc:AlternateContent xmlns:mc="http://schemas.openxmlformats.org/markup-compatibility/2006">
              <mc:Choice xmlns:v="urn:schemas-microsoft-com:vml" Requires="v">
                <p:oleObj spid="_x0000_s3076" name="" r:id="rId1" imgW="723265" imgH="203200" progId="Equation.DSMT4">
                  <p:embed/>
                </p:oleObj>
              </mc:Choice>
              <mc:Fallback>
                <p:oleObj name="" r:id="rId1" imgW="723265" imgH="203200" progId="Equation.DSMT4">
                  <p:embed/>
                  <p:pic>
                    <p:nvPicPr>
                      <p:cNvPr id="0" name="图片 3075"/>
                      <p:cNvPicPr/>
                      <p:nvPr/>
                    </p:nvPicPr>
                    <p:blipFill>
                      <a:blip r:embed="rId2"/>
                      <a:stretch>
                        <a:fillRect/>
                      </a:stretch>
                    </p:blipFill>
                    <p:spPr>
                      <a:xfrm>
                        <a:off x="5581015" y="365125"/>
                        <a:ext cx="1595755" cy="447675"/>
                      </a:xfrm>
                      <a:prstGeom prst="rect">
                        <a:avLst/>
                      </a:prstGeom>
                      <a:noFill/>
                      <a:ln w="38100">
                        <a:noFill/>
                        <a:miter/>
                      </a:ln>
                    </p:spPr>
                  </p:pic>
                </p:oleObj>
              </mc:Fallback>
            </mc:AlternateContent>
          </a:graphicData>
        </a:graphic>
      </p:graphicFrame>
      <p:graphicFrame>
        <p:nvGraphicFramePr>
          <p:cNvPr id="4" name="对象 185"/>
          <p:cNvGraphicFramePr>
            <a:graphicFrameLocks noChangeAspect="1"/>
          </p:cNvGraphicFramePr>
          <p:nvPr/>
        </p:nvGraphicFramePr>
        <p:xfrm>
          <a:off x="5501640" y="1039495"/>
          <a:ext cx="1188085" cy="641985"/>
        </p:xfrm>
        <a:graphic>
          <a:graphicData uri="http://schemas.openxmlformats.org/presentationml/2006/ole">
            <mc:AlternateContent xmlns:mc="http://schemas.openxmlformats.org/markup-compatibility/2006">
              <mc:Choice xmlns:v="urn:schemas-microsoft-com:vml" Requires="v">
                <p:oleObj spid="_x0000_s5" name="" r:id="rId3" imgW="469265" imgH="254000" progId="Equation.DSMT4">
                  <p:embed/>
                </p:oleObj>
              </mc:Choice>
              <mc:Fallback>
                <p:oleObj name="" r:id="rId3" imgW="469265" imgH="254000" progId="Equation.DSMT4">
                  <p:embed/>
                  <p:pic>
                    <p:nvPicPr>
                      <p:cNvPr id="0" name="图片 2"/>
                      <p:cNvPicPr/>
                      <p:nvPr/>
                    </p:nvPicPr>
                    <p:blipFill>
                      <a:blip r:embed="rId4"/>
                      <a:stretch>
                        <a:fillRect/>
                      </a:stretch>
                    </p:blipFill>
                    <p:spPr>
                      <a:xfrm>
                        <a:off x="5501640" y="1039495"/>
                        <a:ext cx="1188085" cy="641985"/>
                      </a:xfrm>
                      <a:prstGeom prst="rect">
                        <a:avLst/>
                      </a:prstGeom>
                      <a:solidFill>
                        <a:schemeClr val="accent3"/>
                      </a:solidFill>
                      <a:ln w="38100">
                        <a:noFill/>
                        <a:miter/>
                      </a:ln>
                    </p:spPr>
                  </p:pic>
                </p:oleObj>
              </mc:Fallback>
            </mc:AlternateContent>
          </a:graphicData>
        </a:graphic>
      </p:graphicFrame>
      <p:graphicFrame>
        <p:nvGraphicFramePr>
          <p:cNvPr id="6" name="对象 -2147482340"/>
          <p:cNvGraphicFramePr>
            <a:graphicFrameLocks noChangeAspect="1"/>
          </p:cNvGraphicFramePr>
          <p:nvPr/>
        </p:nvGraphicFramePr>
        <p:xfrm>
          <a:off x="2635885" y="2079625"/>
          <a:ext cx="4142105" cy="2285365"/>
        </p:xfrm>
        <a:graphic>
          <a:graphicData uri="http://schemas.openxmlformats.org/presentationml/2006/ole">
            <mc:AlternateContent xmlns:mc="http://schemas.openxmlformats.org/markup-compatibility/2006">
              <mc:Choice xmlns:v="urn:schemas-microsoft-com:vml" Requires="v">
                <p:oleObj spid="_x0000_s7" name="" r:id="rId5" imgW="1841500" imgH="1016000" progId="Equation.DSMT4">
                  <p:embed/>
                </p:oleObj>
              </mc:Choice>
              <mc:Fallback>
                <p:oleObj name="" r:id="rId5" imgW="1841500" imgH="1016000" progId="Equation.DSMT4">
                  <p:embed/>
                  <p:pic>
                    <p:nvPicPr>
                      <p:cNvPr id="0" name="图片 6"/>
                      <p:cNvPicPr/>
                      <p:nvPr/>
                    </p:nvPicPr>
                    <p:blipFill>
                      <a:blip r:embed="rId6"/>
                      <a:stretch>
                        <a:fillRect/>
                      </a:stretch>
                    </p:blipFill>
                    <p:spPr>
                      <a:xfrm>
                        <a:off x="2635885" y="2079625"/>
                        <a:ext cx="4142105" cy="2285365"/>
                      </a:xfrm>
                      <a:prstGeom prst="rect">
                        <a:avLst/>
                      </a:prstGeom>
                      <a:noFill/>
                      <a:ln w="38100">
                        <a:noFill/>
                        <a:miter/>
                      </a:ln>
                    </p:spPr>
                  </p:pic>
                </p:oleObj>
              </mc:Fallback>
            </mc:AlternateContent>
          </a:graphicData>
        </a:graphic>
      </p:graphicFrame>
      <p:graphicFrame>
        <p:nvGraphicFramePr>
          <p:cNvPr id="11" name="对象 10">
            <a:hlinkClick r:id="" action="ppaction://ole?verb="/>
          </p:cNvPr>
          <p:cNvGraphicFramePr>
            <a:graphicFrameLocks noChangeAspect="1"/>
          </p:cNvGraphicFramePr>
          <p:nvPr/>
        </p:nvGraphicFramePr>
        <p:xfrm>
          <a:off x="2002790" y="4692015"/>
          <a:ext cx="1133475" cy="509905"/>
        </p:xfrm>
        <a:graphic>
          <a:graphicData uri="http://schemas.openxmlformats.org/presentationml/2006/ole">
            <mc:AlternateContent xmlns:mc="http://schemas.openxmlformats.org/markup-compatibility/2006">
              <mc:Choice xmlns:v="urn:schemas-microsoft-com:vml" Requires="v">
                <p:oleObj spid="_x0000_s2049" name="" r:id="rId7" imgW="508000" imgH="228600" progId="Equation.KSEE3">
                  <p:embed/>
                </p:oleObj>
              </mc:Choice>
              <mc:Fallback>
                <p:oleObj name="" r:id="rId7" imgW="508000" imgH="228600" progId="Equation.KSEE3">
                  <p:embed/>
                  <p:pic>
                    <p:nvPicPr>
                      <p:cNvPr id="0" name="图片 2048"/>
                      <p:cNvPicPr/>
                      <p:nvPr/>
                    </p:nvPicPr>
                    <p:blipFill>
                      <a:blip r:embed="rId8"/>
                      <a:stretch>
                        <a:fillRect/>
                      </a:stretch>
                    </p:blipFill>
                    <p:spPr>
                      <a:xfrm>
                        <a:off x="2002790" y="4692015"/>
                        <a:ext cx="1133475" cy="509905"/>
                      </a:xfrm>
                      <a:prstGeom prst="rect">
                        <a:avLst/>
                      </a:prstGeom>
                    </p:spPr>
                  </p:pic>
                </p:oleObj>
              </mc:Fallback>
            </mc:AlternateContent>
          </a:graphicData>
        </a:graphic>
      </p:graphicFrame>
      <p:graphicFrame>
        <p:nvGraphicFramePr>
          <p:cNvPr id="12" name="对象 11">
            <a:hlinkClick r:id="" action="ppaction://ole?verb="/>
          </p:cNvPr>
          <p:cNvGraphicFramePr>
            <a:graphicFrameLocks noChangeAspect="1"/>
          </p:cNvGraphicFramePr>
          <p:nvPr/>
        </p:nvGraphicFramePr>
        <p:xfrm>
          <a:off x="7456805" y="4705350"/>
          <a:ext cx="325120" cy="542290"/>
        </p:xfrm>
        <a:graphic>
          <a:graphicData uri="http://schemas.openxmlformats.org/presentationml/2006/ole">
            <mc:AlternateContent xmlns:mc="http://schemas.openxmlformats.org/markup-compatibility/2006">
              <mc:Choice xmlns:v="urn:schemas-microsoft-com:vml" Requires="v">
                <p:oleObj spid="_x0000_s2050" name="" r:id="rId9" imgW="152400" imgH="254000" progId="Equation.KSEE3">
                  <p:embed/>
                </p:oleObj>
              </mc:Choice>
              <mc:Fallback>
                <p:oleObj name="" r:id="rId9" imgW="152400" imgH="254000" progId="Equation.KSEE3">
                  <p:embed/>
                  <p:pic>
                    <p:nvPicPr>
                      <p:cNvPr id="0" name="图片 2049"/>
                      <p:cNvPicPr/>
                      <p:nvPr/>
                    </p:nvPicPr>
                    <p:blipFill>
                      <a:blip r:embed="rId10"/>
                      <a:stretch>
                        <a:fillRect/>
                      </a:stretch>
                    </p:blipFill>
                    <p:spPr>
                      <a:xfrm>
                        <a:off x="7456805" y="4705350"/>
                        <a:ext cx="325120" cy="542290"/>
                      </a:xfrm>
                      <a:prstGeom prst="rect">
                        <a:avLst/>
                      </a:prstGeom>
                    </p:spPr>
                  </p:pic>
                </p:oleObj>
              </mc:Fallback>
            </mc:AlternateContent>
          </a:graphicData>
        </a:graphic>
      </p:graphicFrame>
      <p:graphicFrame>
        <p:nvGraphicFramePr>
          <p:cNvPr id="13" name="对象 12">
            <a:hlinkClick r:id="" action="ppaction://ole?verb="/>
          </p:cNvPr>
          <p:cNvGraphicFramePr>
            <a:graphicFrameLocks noChangeAspect="1"/>
          </p:cNvGraphicFramePr>
          <p:nvPr/>
        </p:nvGraphicFramePr>
        <p:xfrm>
          <a:off x="8717280" y="4726305"/>
          <a:ext cx="447675" cy="475615"/>
        </p:xfrm>
        <a:graphic>
          <a:graphicData uri="http://schemas.openxmlformats.org/presentationml/2006/ole">
            <mc:AlternateContent xmlns:mc="http://schemas.openxmlformats.org/markup-compatibility/2006">
              <mc:Choice xmlns:v="urn:schemas-microsoft-com:vml" Requires="v">
                <p:oleObj spid="_x0000_s2051" name="" r:id="rId11" imgW="203200" imgH="215900" progId="Equation.KSEE3">
                  <p:embed/>
                </p:oleObj>
              </mc:Choice>
              <mc:Fallback>
                <p:oleObj name="" r:id="rId11" imgW="203200" imgH="215900" progId="Equation.KSEE3">
                  <p:embed/>
                  <p:pic>
                    <p:nvPicPr>
                      <p:cNvPr id="0" name="图片 2050"/>
                      <p:cNvPicPr/>
                      <p:nvPr/>
                    </p:nvPicPr>
                    <p:blipFill>
                      <a:blip r:embed="rId12"/>
                      <a:stretch>
                        <a:fillRect/>
                      </a:stretch>
                    </p:blipFill>
                    <p:spPr>
                      <a:xfrm>
                        <a:off x="8717280" y="4726305"/>
                        <a:ext cx="447675" cy="475615"/>
                      </a:xfrm>
                      <a:prstGeom prst="rect">
                        <a:avLst/>
                      </a:prstGeom>
                    </p:spPr>
                  </p:pic>
                </p:oleObj>
              </mc:Fallback>
            </mc:AlternateContent>
          </a:graphicData>
        </a:graphic>
      </p:graphicFrame>
      <p:graphicFrame>
        <p:nvGraphicFramePr>
          <p:cNvPr id="14" name="对象 13">
            <a:hlinkClick r:id="" action="ppaction://ole?verb="/>
          </p:cNvPr>
          <p:cNvGraphicFramePr>
            <a:graphicFrameLocks noChangeAspect="1"/>
          </p:cNvGraphicFramePr>
          <p:nvPr/>
        </p:nvGraphicFramePr>
        <p:xfrm>
          <a:off x="2260600" y="5247640"/>
          <a:ext cx="3319780" cy="520700"/>
        </p:xfrm>
        <a:graphic>
          <a:graphicData uri="http://schemas.openxmlformats.org/presentationml/2006/ole">
            <mc:AlternateContent xmlns:mc="http://schemas.openxmlformats.org/markup-compatibility/2006">
              <mc:Choice xmlns:v="urn:schemas-microsoft-com:vml" Requires="v">
                <p:oleObj spid="_x0000_s2052" name="" r:id="rId13" imgW="1459865" imgH="228600" progId="Equation.KSEE3">
                  <p:embed/>
                </p:oleObj>
              </mc:Choice>
              <mc:Fallback>
                <p:oleObj name="" r:id="rId13" imgW="1459865" imgH="228600" progId="Equation.KSEE3">
                  <p:embed/>
                  <p:pic>
                    <p:nvPicPr>
                      <p:cNvPr id="0" name="图片 2051"/>
                      <p:cNvPicPr/>
                      <p:nvPr/>
                    </p:nvPicPr>
                    <p:blipFill>
                      <a:blip r:embed="rId14"/>
                      <a:stretch>
                        <a:fillRect/>
                      </a:stretch>
                    </p:blipFill>
                    <p:spPr>
                      <a:xfrm>
                        <a:off x="2260600" y="5247640"/>
                        <a:ext cx="3319780" cy="520700"/>
                      </a:xfrm>
                      <a:prstGeom prst="rect">
                        <a:avLst/>
                      </a:prstGeom>
                    </p:spPr>
                  </p:pic>
                </p:oleObj>
              </mc:Fallback>
            </mc:AlternateContent>
          </a:graphicData>
        </a:graphic>
      </p:graphicFrame>
      <p:graphicFrame>
        <p:nvGraphicFramePr>
          <p:cNvPr id="15" name="对象 14">
            <a:hlinkClick r:id="" action="ppaction://ole?verb="/>
          </p:cNvPr>
          <p:cNvGraphicFramePr>
            <a:graphicFrameLocks noChangeAspect="1"/>
          </p:cNvGraphicFramePr>
          <p:nvPr/>
        </p:nvGraphicFramePr>
        <p:xfrm>
          <a:off x="6854825" y="5247323"/>
          <a:ext cx="1984375" cy="598805"/>
        </p:xfrm>
        <a:graphic>
          <a:graphicData uri="http://schemas.openxmlformats.org/presentationml/2006/ole">
            <mc:AlternateContent xmlns:mc="http://schemas.openxmlformats.org/markup-compatibility/2006">
              <mc:Choice xmlns:v="urn:schemas-microsoft-com:vml" Requires="v">
                <p:oleObj spid="_x0000_s2053" name="" r:id="rId15" imgW="927100" imgH="279400" progId="Equation.KSEE3">
                  <p:embed/>
                </p:oleObj>
              </mc:Choice>
              <mc:Fallback>
                <p:oleObj name="" r:id="rId15" imgW="927100" imgH="279400" progId="Equation.KSEE3">
                  <p:embed/>
                  <p:pic>
                    <p:nvPicPr>
                      <p:cNvPr id="0" name="图片 2052"/>
                      <p:cNvPicPr/>
                      <p:nvPr/>
                    </p:nvPicPr>
                    <p:blipFill>
                      <a:blip r:embed="rId16"/>
                      <a:stretch>
                        <a:fillRect/>
                      </a:stretch>
                    </p:blipFill>
                    <p:spPr>
                      <a:xfrm>
                        <a:off x="6854825" y="5247323"/>
                        <a:ext cx="1984375" cy="598805"/>
                      </a:xfrm>
                      <a:prstGeom prst="rect">
                        <a:avLst/>
                      </a:prstGeom>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5" presetID="3" presetClass="entr" presetSubtype="1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 calcmode="lin" valueType="num">
                                      <p:cBhvr additive="base">
                                        <p:cTn id="22"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4" presetID="3" presetClass="entr" presetSubtype="1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linds(horizontal)">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checkerboard(across)">
                                      <p:cBhvr>
                                        <p:cTn id="31" dur="500"/>
                                        <p:tgtEl>
                                          <p:spTgt spid="10"/>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checkerboard(across)">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2">
                                            <p:txEl>
                                              <p:pRg st="10" end="10"/>
                                            </p:txEl>
                                          </p:spTgt>
                                        </p:tgtEl>
                                        <p:attrNameLst>
                                          <p:attrName>style.visibility</p:attrName>
                                        </p:attrNameLst>
                                      </p:cBhvr>
                                      <p:to>
                                        <p:strVal val="visible"/>
                                      </p:to>
                                    </p:set>
                                    <p:anim calcmode="lin" valueType="num">
                                      <p:cBhvr additive="base">
                                        <p:cTn id="39"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
                                            <p:txEl>
                                              <p:pRg st="10" end="10"/>
                                            </p:txEl>
                                          </p:spTgt>
                                        </p:tgtEl>
                                        <p:attrNameLst>
                                          <p:attrName>ppt_y</p:attrName>
                                        </p:attrNameLst>
                                      </p:cBhvr>
                                      <p:tavLst>
                                        <p:tav tm="0">
                                          <p:val>
                                            <p:strVal val="1+#ppt_h/2"/>
                                          </p:val>
                                        </p:tav>
                                        <p:tav tm="100000">
                                          <p:val>
                                            <p:strVal val="#ppt_y"/>
                                          </p:val>
                                        </p:tav>
                                      </p:tavLst>
                                    </p:anim>
                                  </p:childTnLst>
                                </p:cTn>
                              </p:par>
                              <p:par>
                                <p:cTn id="41" presetID="3" presetClass="entr" presetSubtype="1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blinds(horizontal)">
                                      <p:cBhvr>
                                        <p:cTn id="43" dur="500"/>
                                        <p:tgtEl>
                                          <p:spTgt spid="11"/>
                                        </p:tgtEl>
                                      </p:cBhvr>
                                    </p:animEffect>
                                  </p:childTnLst>
                                </p:cTn>
                              </p:par>
                              <p:par>
                                <p:cTn id="44" presetID="3" presetClass="entr" presetSubtype="10"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blinds(horizontal)">
                                      <p:cBhvr>
                                        <p:cTn id="46" dur="500"/>
                                        <p:tgtEl>
                                          <p:spTgt spid="12"/>
                                        </p:tgtEl>
                                      </p:cBhvr>
                                    </p:animEffect>
                                  </p:childTnLst>
                                </p:cTn>
                              </p:par>
                              <p:par>
                                <p:cTn id="47" presetID="3" presetClass="entr" presetSubtype="10"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blinds(horizontal)">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2">
                                            <p:txEl>
                                              <p:pRg st="11" end="11"/>
                                            </p:txEl>
                                          </p:spTgt>
                                        </p:tgtEl>
                                        <p:attrNameLst>
                                          <p:attrName>style.visibility</p:attrName>
                                        </p:attrNameLst>
                                      </p:cBhvr>
                                      <p:to>
                                        <p:strVal val="visible"/>
                                      </p:to>
                                    </p:set>
                                    <p:anim calcmode="lin" valueType="num">
                                      <p:cBhvr additive="base">
                                        <p:cTn id="54" dur="500" fill="hold"/>
                                        <p:tgtEl>
                                          <p:spTgt spid="2">
                                            <p:txEl>
                                              <p:pRg st="11" end="11"/>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2">
                                            <p:txEl>
                                              <p:pRg st="11" end="11"/>
                                            </p:txEl>
                                          </p:spTgt>
                                        </p:tgtEl>
                                        <p:attrNameLst>
                                          <p:attrName>ppt_y</p:attrName>
                                        </p:attrNameLst>
                                      </p:cBhvr>
                                      <p:tavLst>
                                        <p:tav tm="0">
                                          <p:val>
                                            <p:strVal val="1+#ppt_h/2"/>
                                          </p:val>
                                        </p:tav>
                                        <p:tav tm="100000">
                                          <p:val>
                                            <p:strVal val="#ppt_y"/>
                                          </p:val>
                                        </p:tav>
                                      </p:tavLst>
                                    </p:anim>
                                  </p:childTnLst>
                                </p:cTn>
                              </p:par>
                              <p:par>
                                <p:cTn id="56" presetID="3" presetClass="entr" presetSubtype="10" fill="hold"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blinds(horizontal)">
                                      <p:cBhvr>
                                        <p:cTn id="58" dur="500"/>
                                        <p:tgtEl>
                                          <p:spTgt spid="14"/>
                                        </p:tgtEl>
                                      </p:cBhvr>
                                    </p:animEffect>
                                  </p:childTnLst>
                                </p:cTn>
                              </p:par>
                              <p:par>
                                <p:cTn id="59" presetID="3" presetClass="entr" presetSubtype="10" fill="hold"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linds(horizontal)">
                                      <p:cBhvr>
                                        <p:cTn id="6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a:t>逻辑图</a:t>
            </a:r>
            <a:endParaRPr lang="zh-CN" altLang="en-US"/>
          </a:p>
          <a:p>
            <a:pPr marL="0" indent="0">
              <a:buNone/>
            </a:pPr>
            <a:endParaRPr lang="zh-CN" altLang="en-US"/>
          </a:p>
        </p:txBody>
      </p:sp>
      <p:pic>
        <p:nvPicPr>
          <p:cNvPr id="1073743815" name="图片 1073743814" descr="C:\Users\Administrator.PC-20121218WXTY\AppData\Roaming\Tencent\Users\467413181\QQ\WinTemp\RichOle\)$V3IX{G78[JZJIL]AWKLMC.png"/>
          <p:cNvPicPr>
            <a:picLocks noChangeAspect="1"/>
          </p:cNvPicPr>
          <p:nvPr/>
        </p:nvPicPr>
        <p:blipFill>
          <a:blip r:embed="rId1" r:link="rId2"/>
          <a:stretch>
            <a:fillRect/>
          </a:stretch>
        </p:blipFill>
        <p:spPr>
          <a:xfrm>
            <a:off x="3347085" y="857250"/>
            <a:ext cx="5956935" cy="3867150"/>
          </a:xfrm>
          <a:prstGeom prst="rect">
            <a:avLst/>
          </a:prstGeom>
          <a:noFill/>
          <a:ln w="9525">
            <a:noFill/>
          </a:ln>
        </p:spPr>
      </p:pic>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a:t>例 、试用两片74LS138实现4线-16线译码器，</a:t>
            </a:r>
            <a:endParaRPr lang="zh-CN" altLang="en-US"/>
          </a:p>
          <a:p>
            <a:pPr marL="0" indent="0">
              <a:buNone/>
            </a:pPr>
            <a:r>
              <a:rPr lang="zh-CN" altLang="en-US"/>
              <a:t>将输入二进制代码D</a:t>
            </a:r>
            <a:r>
              <a:rPr lang="zh-CN" altLang="en-US" baseline="-25000"/>
              <a:t>3</a:t>
            </a:r>
            <a:r>
              <a:rPr lang="zh-CN" altLang="en-US"/>
              <a:t>、D</a:t>
            </a:r>
            <a:r>
              <a:rPr lang="zh-CN" altLang="en-US" baseline="-25000"/>
              <a:t>2</a:t>
            </a:r>
            <a:r>
              <a:rPr lang="zh-CN" altLang="en-US"/>
              <a:t>、D</a:t>
            </a:r>
            <a:r>
              <a:rPr lang="zh-CN" altLang="en-US" baseline="-25000"/>
              <a:t>1</a:t>
            </a:r>
            <a:r>
              <a:rPr lang="zh-CN" altLang="en-US"/>
              <a:t>、D</a:t>
            </a:r>
            <a:r>
              <a:rPr lang="zh-CN" altLang="en-US" baseline="-25000"/>
              <a:t>0</a:t>
            </a:r>
            <a:r>
              <a:rPr lang="zh-CN" altLang="en-US"/>
              <a:t>译码为16个</a:t>
            </a:r>
            <a:endParaRPr lang="zh-CN" altLang="en-US"/>
          </a:p>
          <a:p>
            <a:pPr marL="0" indent="0">
              <a:buNone/>
            </a:pPr>
            <a:r>
              <a:rPr lang="zh-CN" altLang="en-US"/>
              <a:t>高、低电平信号      </a:t>
            </a:r>
            <a:r>
              <a:rPr lang="en-US" altLang="zh-CN"/>
              <a:t>-</a:t>
            </a:r>
            <a:r>
              <a:rPr lang="zh-CN" altLang="en-US"/>
              <a:t>      。</a:t>
            </a:r>
            <a:endParaRPr lang="zh-CN" altLang="en-US"/>
          </a:p>
          <a:p>
            <a:pPr marL="0" indent="0">
              <a:buNone/>
            </a:pPr>
            <a:r>
              <a:rPr lang="zh-CN" altLang="en-US"/>
              <a:t>      分析：</a:t>
            </a:r>
            <a:r>
              <a:rPr lang="zh-CN" altLang="en-US">
                <a:sym typeface="+mn-ea"/>
              </a:rPr>
              <a:t>74LS138只有</a:t>
            </a:r>
            <a:r>
              <a:rPr lang="en-US" altLang="zh-CN">
                <a:sym typeface="+mn-ea"/>
              </a:rPr>
              <a:t>3</a:t>
            </a:r>
            <a:r>
              <a:rPr lang="zh-CN" altLang="en-US">
                <a:sym typeface="+mn-ea"/>
              </a:rPr>
              <a:t>个译码输入端，若要</a:t>
            </a:r>
            <a:endParaRPr lang="zh-CN" altLang="en-US">
              <a:sym typeface="+mn-ea"/>
            </a:endParaRPr>
          </a:p>
          <a:p>
            <a:pPr marL="0" indent="0">
              <a:buNone/>
            </a:pPr>
            <a:r>
              <a:rPr lang="zh-CN" altLang="en-US">
                <a:sym typeface="+mn-ea"/>
              </a:rPr>
              <a:t>实现</a:t>
            </a:r>
            <a:r>
              <a:rPr lang="en-US" altLang="zh-CN">
                <a:sym typeface="+mn-ea"/>
              </a:rPr>
              <a:t>4</a:t>
            </a:r>
            <a:r>
              <a:rPr lang="zh-CN" altLang="en-US">
                <a:sym typeface="+mn-ea"/>
              </a:rPr>
              <a:t>位二进制代码的译码则需要功能扩展。利</a:t>
            </a:r>
            <a:endParaRPr lang="zh-CN" altLang="en-US">
              <a:sym typeface="+mn-ea"/>
            </a:endParaRPr>
          </a:p>
          <a:p>
            <a:pPr marL="0" indent="0">
              <a:buNone/>
            </a:pPr>
            <a:r>
              <a:rPr lang="zh-CN" altLang="en-US">
                <a:sym typeface="+mn-ea"/>
              </a:rPr>
              <a:t>用</a:t>
            </a:r>
            <a:r>
              <a:rPr lang="en-US" altLang="zh-CN">
                <a:sym typeface="+mn-ea"/>
              </a:rPr>
              <a:t>3-8</a:t>
            </a:r>
            <a:r>
              <a:rPr lang="zh-CN" altLang="en-US">
                <a:sym typeface="+mn-ea"/>
              </a:rPr>
              <a:t>译码器的使能端对功能进行扩展。如：用</a:t>
            </a:r>
            <a:endParaRPr lang="zh-CN" altLang="en-US">
              <a:sym typeface="+mn-ea"/>
            </a:endParaRPr>
          </a:p>
          <a:p>
            <a:pPr marL="0" indent="0">
              <a:buNone/>
            </a:pPr>
            <a:r>
              <a:rPr lang="en-US" altLang="zh-CN">
                <a:sym typeface="+mn-ea"/>
              </a:rPr>
              <a:t>D</a:t>
            </a:r>
            <a:r>
              <a:rPr lang="en-US" altLang="zh-CN" baseline="-25000">
                <a:sym typeface="+mn-ea"/>
              </a:rPr>
              <a:t>3</a:t>
            </a:r>
            <a:r>
              <a:rPr lang="zh-CN" altLang="en-US">
                <a:sym typeface="+mn-ea"/>
              </a:rPr>
              <a:t>和      分别连接两个74LS138的使能端</a:t>
            </a:r>
            <a:r>
              <a:rPr lang="en-US" altLang="zh-CN">
                <a:sym typeface="+mn-ea"/>
              </a:rPr>
              <a:t>S</a:t>
            </a:r>
            <a:r>
              <a:rPr lang="en-US" altLang="zh-CN" baseline="-25000">
                <a:sym typeface="+mn-ea"/>
              </a:rPr>
              <a:t>1</a:t>
            </a:r>
            <a:r>
              <a:rPr lang="zh-CN" altLang="en-US">
                <a:sym typeface="+mn-ea"/>
              </a:rPr>
              <a:t>如图</a:t>
            </a:r>
            <a:endParaRPr lang="zh-CN" altLang="en-US">
              <a:sym typeface="+mn-ea"/>
            </a:endParaRPr>
          </a:p>
          <a:p>
            <a:pPr marL="0" indent="0">
              <a:buNone/>
            </a:pPr>
            <a:r>
              <a:rPr lang="zh-CN" altLang="en-US">
                <a:sym typeface="+mn-ea"/>
              </a:rPr>
              <a:t>所示。</a:t>
            </a:r>
            <a:endParaRPr lang="zh-CN" altLang="en-US">
              <a:sym typeface="+mn-ea"/>
            </a:endParaRPr>
          </a:p>
          <a:p>
            <a:pPr marL="0" indent="0">
              <a:buNone/>
            </a:pPr>
            <a:r>
              <a:rPr lang="zh-CN" altLang="en-US">
                <a:sym typeface="+mn-ea"/>
              </a:rPr>
              <a:t>    </a:t>
            </a:r>
            <a:r>
              <a:rPr lang="en-US" altLang="zh-CN">
                <a:sym typeface="+mn-ea"/>
              </a:rPr>
              <a:t>D</a:t>
            </a:r>
            <a:r>
              <a:rPr lang="en-US" altLang="zh-CN" baseline="-25000">
                <a:sym typeface="+mn-ea"/>
              </a:rPr>
              <a:t>3</a:t>
            </a:r>
            <a:r>
              <a:rPr lang="en-US" altLang="zh-CN">
                <a:sym typeface="+mn-ea"/>
              </a:rPr>
              <a:t>=1</a:t>
            </a:r>
            <a:r>
              <a:rPr lang="zh-CN" altLang="en-US">
                <a:sym typeface="+mn-ea"/>
              </a:rPr>
              <a:t>时：</a:t>
            </a:r>
            <a:endParaRPr lang="zh-CN" altLang="en-US">
              <a:sym typeface="+mn-ea"/>
            </a:endParaRPr>
          </a:p>
          <a:p>
            <a:pPr marL="0" indent="0">
              <a:buNone/>
            </a:pPr>
            <a:endParaRPr lang="zh-CN" altLang="en-US">
              <a:sym typeface="+mn-ea"/>
            </a:endParaRPr>
          </a:p>
          <a:p>
            <a:pPr marL="0" indent="0">
              <a:buNone/>
            </a:pPr>
            <a:endParaRPr lang="zh-CN" altLang="en-US">
              <a:sym typeface="+mn-ea"/>
            </a:endParaRPr>
          </a:p>
          <a:p>
            <a:pPr marL="0" indent="0">
              <a:buNone/>
            </a:pPr>
            <a:r>
              <a:rPr lang="zh-CN" altLang="en-US">
                <a:sym typeface="+mn-ea"/>
              </a:rPr>
              <a:t>                                        即</a:t>
            </a:r>
            <a:endParaRPr lang="zh-CN" altLang="en-US">
              <a:sym typeface="+mn-ea"/>
            </a:endParaRPr>
          </a:p>
          <a:p>
            <a:pPr marL="0" indent="0">
              <a:buNone/>
            </a:pPr>
            <a:endParaRPr lang="zh-CN" altLang="en-US">
              <a:sym typeface="+mn-ea"/>
            </a:endParaRPr>
          </a:p>
        </p:txBody>
      </p:sp>
      <p:graphicFrame>
        <p:nvGraphicFramePr>
          <p:cNvPr id="3" name="对象 201"/>
          <p:cNvGraphicFramePr>
            <a:graphicFrameLocks noChangeAspect="1"/>
          </p:cNvGraphicFramePr>
          <p:nvPr/>
        </p:nvGraphicFramePr>
        <p:xfrm>
          <a:off x="3037840" y="1322705"/>
          <a:ext cx="422910" cy="356235"/>
        </p:xfrm>
        <a:graphic>
          <a:graphicData uri="http://schemas.openxmlformats.org/presentationml/2006/ole">
            <mc:AlternateContent xmlns:mc="http://schemas.openxmlformats.org/markup-compatibility/2006">
              <mc:Choice xmlns:v="urn:schemas-microsoft-com:vml" Requires="v">
                <p:oleObj spid="_x0000_s3076" name="" r:id="rId1" imgW="241300" imgH="203200" progId="Equation.DSMT4">
                  <p:embed/>
                </p:oleObj>
              </mc:Choice>
              <mc:Fallback>
                <p:oleObj name="" r:id="rId1" imgW="241300" imgH="203200" progId="Equation.DSMT4">
                  <p:embed/>
                  <p:pic>
                    <p:nvPicPr>
                      <p:cNvPr id="0" name="图片 3075"/>
                      <p:cNvPicPr/>
                      <p:nvPr/>
                    </p:nvPicPr>
                    <p:blipFill>
                      <a:blip r:embed="rId2"/>
                      <a:stretch>
                        <a:fillRect/>
                      </a:stretch>
                    </p:blipFill>
                    <p:spPr>
                      <a:xfrm>
                        <a:off x="3037840" y="1322705"/>
                        <a:ext cx="422910" cy="356235"/>
                      </a:xfrm>
                      <a:prstGeom prst="rect">
                        <a:avLst/>
                      </a:prstGeom>
                      <a:noFill/>
                      <a:ln w="38100">
                        <a:noFill/>
                        <a:miter/>
                      </a:ln>
                    </p:spPr>
                  </p:pic>
                </p:oleObj>
              </mc:Fallback>
            </mc:AlternateContent>
          </a:graphicData>
        </a:graphic>
      </p:graphicFrame>
      <p:graphicFrame>
        <p:nvGraphicFramePr>
          <p:cNvPr id="4" name="对象 202"/>
          <p:cNvGraphicFramePr>
            <a:graphicFrameLocks noChangeAspect="1"/>
          </p:cNvGraphicFramePr>
          <p:nvPr/>
        </p:nvGraphicFramePr>
        <p:xfrm>
          <a:off x="3754120" y="1322705"/>
          <a:ext cx="378460" cy="356235"/>
        </p:xfrm>
        <a:graphic>
          <a:graphicData uri="http://schemas.openxmlformats.org/presentationml/2006/ole">
            <mc:AlternateContent xmlns:mc="http://schemas.openxmlformats.org/markup-compatibility/2006">
              <mc:Choice xmlns:v="urn:schemas-microsoft-com:vml" Requires="v">
                <p:oleObj spid="_x0000_s5" name="" r:id="rId3" imgW="215900" imgH="203200" progId="Equation.DSMT4">
                  <p:embed/>
                </p:oleObj>
              </mc:Choice>
              <mc:Fallback>
                <p:oleObj name="" r:id="rId3" imgW="215900" imgH="203200" progId="Equation.DSMT4">
                  <p:embed/>
                  <p:pic>
                    <p:nvPicPr>
                      <p:cNvPr id="0" name="图片 2"/>
                      <p:cNvPicPr/>
                      <p:nvPr/>
                    </p:nvPicPr>
                    <p:blipFill>
                      <a:blip r:embed="rId4"/>
                      <a:stretch>
                        <a:fillRect/>
                      </a:stretch>
                    </p:blipFill>
                    <p:spPr>
                      <a:xfrm>
                        <a:off x="3754120" y="1322705"/>
                        <a:ext cx="378460" cy="356235"/>
                      </a:xfrm>
                      <a:prstGeom prst="rect">
                        <a:avLst/>
                      </a:prstGeom>
                      <a:noFill/>
                      <a:ln w="38100">
                        <a:noFill/>
                        <a:miter/>
                      </a:ln>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1582420" y="2999105"/>
          <a:ext cx="462280" cy="544830"/>
        </p:xfrm>
        <a:graphic>
          <a:graphicData uri="http://schemas.openxmlformats.org/presentationml/2006/ole">
            <mc:AlternateContent xmlns:mc="http://schemas.openxmlformats.org/markup-compatibility/2006">
              <mc:Choice xmlns:v="urn:schemas-microsoft-com:vml" Requires="v">
                <p:oleObj spid="_x0000_s1025" name="" r:id="rId5" imgW="215900" imgH="254000" progId="Equation.KSEE3">
                  <p:embed/>
                </p:oleObj>
              </mc:Choice>
              <mc:Fallback>
                <p:oleObj name="" r:id="rId5" imgW="215900" imgH="254000" progId="Equation.KSEE3">
                  <p:embed/>
                  <p:pic>
                    <p:nvPicPr>
                      <p:cNvPr id="0" name="图片 1024"/>
                      <p:cNvPicPr/>
                      <p:nvPr/>
                    </p:nvPicPr>
                    <p:blipFill>
                      <a:blip r:embed="rId6"/>
                      <a:stretch>
                        <a:fillRect/>
                      </a:stretch>
                    </p:blipFill>
                    <p:spPr>
                      <a:xfrm>
                        <a:off x="1582420" y="2999105"/>
                        <a:ext cx="462280" cy="544830"/>
                      </a:xfrm>
                      <a:prstGeom prst="rect">
                        <a:avLst/>
                      </a:prstGeom>
                    </p:spPr>
                  </p:pic>
                </p:oleObj>
              </mc:Fallback>
            </mc:AlternateContent>
          </a:graphicData>
        </a:graphic>
      </p:graphicFrame>
      <p:graphicFrame>
        <p:nvGraphicFramePr>
          <p:cNvPr id="7" name="对象 6"/>
          <p:cNvGraphicFramePr/>
          <p:nvPr/>
        </p:nvGraphicFramePr>
        <p:xfrm>
          <a:off x="7583170" y="365125"/>
          <a:ext cx="4229735" cy="6252210"/>
        </p:xfrm>
        <a:graphic>
          <a:graphicData uri="http://schemas.openxmlformats.org/presentationml/2006/ole">
            <mc:AlternateContent xmlns:mc="http://schemas.openxmlformats.org/markup-compatibility/2006">
              <mc:Choice xmlns:v="urn:schemas-microsoft-com:vml" Requires="v">
                <p:oleObj spid="_x0000_s8" name="" r:id="rId7" imgW="2438400" imgH="3190875" progId="Paint.Picture">
                  <p:embed/>
                </p:oleObj>
              </mc:Choice>
              <mc:Fallback>
                <p:oleObj name="" r:id="rId7" imgW="2438400" imgH="3190875" progId="Paint.Picture">
                  <p:embed/>
                  <p:pic>
                    <p:nvPicPr>
                      <p:cNvPr id="0" name="图片 5"/>
                      <p:cNvPicPr/>
                      <p:nvPr/>
                    </p:nvPicPr>
                    <p:blipFill>
                      <a:blip r:embed="rId8"/>
                      <a:stretch>
                        <a:fillRect/>
                      </a:stretch>
                    </p:blipFill>
                    <p:spPr>
                      <a:xfrm>
                        <a:off x="7583170" y="365125"/>
                        <a:ext cx="4229735" cy="6252210"/>
                      </a:xfrm>
                      <a:prstGeom prst="rect">
                        <a:avLst/>
                      </a:prstGeom>
                    </p:spPr>
                  </p:pic>
                </p:oleObj>
              </mc:Fallback>
            </mc:AlternateContent>
          </a:graphicData>
        </a:graphic>
      </p:graphicFrame>
      <p:graphicFrame>
        <p:nvGraphicFramePr>
          <p:cNvPr id="9" name="对象 8"/>
          <p:cNvGraphicFramePr/>
          <p:nvPr/>
        </p:nvGraphicFramePr>
        <p:xfrm>
          <a:off x="1868488" y="4306570"/>
          <a:ext cx="1748155" cy="2101215"/>
        </p:xfrm>
        <a:graphic>
          <a:graphicData uri="http://schemas.openxmlformats.org/presentationml/2006/ole">
            <mc:AlternateContent xmlns:mc="http://schemas.openxmlformats.org/markup-compatibility/2006">
              <mc:Choice xmlns:v="urn:schemas-microsoft-com:vml" Requires="v">
                <p:oleObj spid="_x0000_s10" name="" r:id="rId9" imgW="1799590" imgH="2051685" progId="Equation.KSEE3">
                  <p:embed/>
                </p:oleObj>
              </mc:Choice>
              <mc:Fallback>
                <p:oleObj name="" r:id="rId9" imgW="1799590" imgH="2051685" progId="Equation.KSEE3">
                  <p:embed/>
                  <p:pic>
                    <p:nvPicPr>
                      <p:cNvPr id="0" name="图片 8"/>
                      <p:cNvPicPr/>
                      <p:nvPr/>
                    </p:nvPicPr>
                    <p:blipFill>
                      <a:blip r:embed="rId10"/>
                      <a:stretch>
                        <a:fillRect/>
                      </a:stretch>
                    </p:blipFill>
                    <p:spPr>
                      <a:xfrm>
                        <a:off x="1868488" y="4306570"/>
                        <a:ext cx="1748155" cy="2101215"/>
                      </a:xfrm>
                      <a:prstGeom prst="rect">
                        <a:avLst/>
                      </a:prstGeom>
                    </p:spPr>
                  </p:pic>
                </p:oleObj>
              </mc:Fallback>
            </mc:AlternateContent>
          </a:graphicData>
        </a:graphic>
      </p:graphicFrame>
      <p:graphicFrame>
        <p:nvGraphicFramePr>
          <p:cNvPr id="11" name="对象 10"/>
          <p:cNvGraphicFramePr/>
          <p:nvPr/>
        </p:nvGraphicFramePr>
        <p:xfrm>
          <a:off x="5341620" y="4304348"/>
          <a:ext cx="2059940" cy="2105025"/>
        </p:xfrm>
        <a:graphic>
          <a:graphicData uri="http://schemas.openxmlformats.org/presentationml/2006/ole">
            <mc:AlternateContent xmlns:mc="http://schemas.openxmlformats.org/markup-compatibility/2006">
              <mc:Choice xmlns:v="urn:schemas-microsoft-com:vml" Requires="v">
                <p:oleObj spid="_x0000_s12" name="" r:id="rId11" imgW="1091565" imgH="990600" progId="Equation.KSEE3">
                  <p:embed/>
                </p:oleObj>
              </mc:Choice>
              <mc:Fallback>
                <p:oleObj name="" r:id="rId11" imgW="1091565" imgH="990600" progId="Equation.KSEE3">
                  <p:embed/>
                  <p:pic>
                    <p:nvPicPr>
                      <p:cNvPr id="0" name="图片 8"/>
                      <p:cNvPicPr/>
                      <p:nvPr/>
                    </p:nvPicPr>
                    <p:blipFill>
                      <a:blip r:embed="rId12"/>
                      <a:stretch>
                        <a:fillRect/>
                      </a:stretch>
                    </p:blipFill>
                    <p:spPr>
                      <a:xfrm>
                        <a:off x="5341620" y="4304348"/>
                        <a:ext cx="2059940" cy="2105025"/>
                      </a:xfrm>
                      <a:prstGeom prst="rect">
                        <a:avLst/>
                      </a:prstGeom>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 calcmode="lin" valueType="num">
                                      <p:cBhvr additive="base">
                                        <p:cTn id="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anim calcmode="lin" valueType="num">
                                      <p:cBhvr additive="base">
                                        <p:cTn id="1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 calcmode="lin" valueType="num">
                                      <p:cBhvr additive="base">
                                        <p:cTn id="1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5" end="5"/>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par>
                                <p:cTn id="21" presetID="3" presetClass="entr" presetSubtype="1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par>
                                <p:cTn id="24" presetID="2" presetClass="entr" presetSubtype="4" fill="hold" nodeType="withEffect">
                                  <p:stCondLst>
                                    <p:cond delay="0"/>
                                  </p:stCondLst>
                                  <p:childTnLst>
                                    <p:set>
                                      <p:cBhvr>
                                        <p:cTn id="25" dur="1" fill="hold">
                                          <p:stCondLst>
                                            <p:cond delay="0"/>
                                          </p:stCondLst>
                                        </p:cTn>
                                        <p:tgtEl>
                                          <p:spTgt spid="2">
                                            <p:txEl>
                                              <p:pRg st="7" end="7"/>
                                            </p:txEl>
                                          </p:spTgt>
                                        </p:tgtEl>
                                        <p:attrNameLst>
                                          <p:attrName>style.visibility</p:attrName>
                                        </p:attrNameLst>
                                      </p:cBhvr>
                                      <p:to>
                                        <p:strVal val="visible"/>
                                      </p:to>
                                    </p:set>
                                    <p:anim calcmode="lin" valueType="num">
                                      <p:cBhvr additive="base">
                                        <p:cTn id="26"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
                                            <p:txEl>
                                              <p:pRg st="8" end="8"/>
                                            </p:txEl>
                                          </p:spTgt>
                                        </p:tgtEl>
                                        <p:attrNameLst>
                                          <p:attrName>style.visibility</p:attrName>
                                        </p:attrNameLst>
                                      </p:cBhvr>
                                      <p:to>
                                        <p:strVal val="visible"/>
                                      </p:to>
                                    </p:set>
                                    <p:anim calcmode="lin" valueType="num">
                                      <p:cBhvr additive="base">
                                        <p:cTn id="32"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2">
                                            <p:txEl>
                                              <p:pRg st="8" end="8"/>
                                            </p:txEl>
                                          </p:spTgt>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2">
                                            <p:txEl>
                                              <p:pRg st="11" end="11"/>
                                            </p:txEl>
                                          </p:spTgt>
                                        </p:tgtEl>
                                        <p:attrNameLst>
                                          <p:attrName>style.visibility</p:attrName>
                                        </p:attrNameLst>
                                      </p:cBhvr>
                                      <p:to>
                                        <p:strVal val="visible"/>
                                      </p:to>
                                    </p:set>
                                    <p:anim calcmode="lin" valueType="num">
                                      <p:cBhvr additive="base">
                                        <p:cTn id="36" dur="500" fill="hold"/>
                                        <p:tgtEl>
                                          <p:spTgt spid="2">
                                            <p:txEl>
                                              <p:pRg st="11" end="11"/>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2">
                                            <p:txEl>
                                              <p:pRg st="11" end="11"/>
                                            </p:txEl>
                                          </p:spTgt>
                                        </p:tgtEl>
                                        <p:attrNameLst>
                                          <p:attrName>ppt_y</p:attrName>
                                        </p:attrNameLst>
                                      </p:cBhvr>
                                      <p:tavLst>
                                        <p:tav tm="0">
                                          <p:val>
                                            <p:strVal val="1+#ppt_h/2"/>
                                          </p:val>
                                        </p:tav>
                                        <p:tav tm="100000">
                                          <p:val>
                                            <p:strVal val="#ppt_y"/>
                                          </p:val>
                                        </p:tav>
                                      </p:tavLst>
                                    </p:anim>
                                  </p:childTnLst>
                                </p:cTn>
                              </p:par>
                              <p:par>
                                <p:cTn id="38" presetID="3" presetClass="entr" presetSubtype="1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linds(horizontal)">
                                      <p:cBhvr>
                                        <p:cTn id="40" dur="500"/>
                                        <p:tgtEl>
                                          <p:spTgt spid="9"/>
                                        </p:tgtEl>
                                      </p:cBhvr>
                                    </p:animEffect>
                                  </p:childTnLst>
                                </p:cTn>
                              </p:par>
                              <p:par>
                                <p:cTn id="41" presetID="3" presetClass="entr" presetSubtype="1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blinds(horizontal)">
                                      <p:cBhvr>
                                        <p:cTn id="4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a:t>当</a:t>
            </a:r>
            <a:r>
              <a:rPr lang="en-US" altLang="zh-CN"/>
              <a:t>D</a:t>
            </a:r>
            <a:r>
              <a:rPr lang="en-US" altLang="zh-CN" baseline="-25000"/>
              <a:t>3</a:t>
            </a:r>
            <a:r>
              <a:rPr lang="en-US" altLang="zh-CN"/>
              <a:t>=0</a:t>
            </a:r>
            <a:r>
              <a:rPr lang="zh-CN" altLang="en-US"/>
              <a:t>时：</a:t>
            </a:r>
            <a:endParaRPr lang="zh-CN" altLang="en-US"/>
          </a:p>
          <a:p>
            <a:pPr marL="0" indent="0">
              <a:buNone/>
            </a:pPr>
            <a:endParaRPr lang="zh-CN" altLang="en-US"/>
          </a:p>
          <a:p>
            <a:pPr marL="0" indent="0">
              <a:buNone/>
            </a:pPr>
            <a:endParaRPr lang="zh-CN" altLang="en-US"/>
          </a:p>
          <a:p>
            <a:pPr marL="0" indent="0">
              <a:buNone/>
            </a:pPr>
            <a:r>
              <a:rPr lang="zh-CN" altLang="en-US"/>
              <a:t>                                              即</a:t>
            </a:r>
            <a:endParaRPr lang="zh-CN" altLang="en-US"/>
          </a:p>
          <a:p>
            <a:pPr marL="0" indent="0">
              <a:buNone/>
            </a:pPr>
            <a:endParaRPr lang="zh-CN" altLang="en-US"/>
          </a:p>
          <a:p>
            <a:pPr marL="0" indent="0">
              <a:buNone/>
            </a:pPr>
            <a:endParaRPr lang="zh-CN" altLang="en-US"/>
          </a:p>
          <a:p>
            <a:pPr marL="0" indent="0">
              <a:buNone/>
            </a:pPr>
            <a:r>
              <a:rPr lang="zh-CN" altLang="en-US"/>
              <a:t>如上图所示：</a:t>
            </a: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r>
              <a:rPr lang="zh-CN" altLang="en-US"/>
              <a:t>          即</a:t>
            </a:r>
            <a:endParaRPr lang="zh-CN" altLang="en-US"/>
          </a:p>
        </p:txBody>
      </p:sp>
      <p:graphicFrame>
        <p:nvGraphicFramePr>
          <p:cNvPr id="8" name="对象 7"/>
          <p:cNvGraphicFramePr/>
          <p:nvPr/>
        </p:nvGraphicFramePr>
        <p:xfrm>
          <a:off x="2414905" y="965518"/>
          <a:ext cx="1908810" cy="2082800"/>
        </p:xfrm>
        <a:graphic>
          <a:graphicData uri="http://schemas.openxmlformats.org/presentationml/2006/ole">
            <mc:AlternateContent xmlns:mc="http://schemas.openxmlformats.org/markup-compatibility/2006">
              <mc:Choice xmlns:v="urn:schemas-microsoft-com:vml" Requires="v">
                <p:oleObj spid="_x0000_s9" name="" r:id="rId1" imgW="927100" imgH="990600" progId="Equation.KSEE3">
                  <p:embed/>
                </p:oleObj>
              </mc:Choice>
              <mc:Fallback>
                <p:oleObj name="" r:id="rId1" imgW="927100" imgH="990600" progId="Equation.KSEE3">
                  <p:embed/>
                  <p:pic>
                    <p:nvPicPr>
                      <p:cNvPr id="0" name="图片 8"/>
                      <p:cNvPicPr/>
                      <p:nvPr/>
                    </p:nvPicPr>
                    <p:blipFill>
                      <a:blip r:embed="rId2"/>
                      <a:stretch>
                        <a:fillRect/>
                      </a:stretch>
                    </p:blipFill>
                    <p:spPr>
                      <a:xfrm>
                        <a:off x="2414905" y="965518"/>
                        <a:ext cx="1908810" cy="2082800"/>
                      </a:xfrm>
                      <a:prstGeom prst="rect">
                        <a:avLst/>
                      </a:prstGeom>
                    </p:spPr>
                  </p:pic>
                </p:oleObj>
              </mc:Fallback>
            </mc:AlternateContent>
          </a:graphicData>
        </a:graphic>
      </p:graphicFrame>
      <p:graphicFrame>
        <p:nvGraphicFramePr>
          <p:cNvPr id="3" name="对象 2"/>
          <p:cNvGraphicFramePr/>
          <p:nvPr/>
        </p:nvGraphicFramePr>
        <p:xfrm>
          <a:off x="5678488" y="938848"/>
          <a:ext cx="2275205" cy="2136140"/>
        </p:xfrm>
        <a:graphic>
          <a:graphicData uri="http://schemas.openxmlformats.org/presentationml/2006/ole">
            <mc:AlternateContent xmlns:mc="http://schemas.openxmlformats.org/markup-compatibility/2006">
              <mc:Choice xmlns:v="urn:schemas-microsoft-com:vml" Requires="v">
                <p:oleObj spid="_x0000_s4" name="" r:id="rId3" imgW="1104900" imgH="1016000" progId="Equation.KSEE3">
                  <p:embed/>
                </p:oleObj>
              </mc:Choice>
              <mc:Fallback>
                <p:oleObj name="" r:id="rId3" imgW="1104900" imgH="1016000" progId="Equation.KSEE3">
                  <p:embed/>
                  <p:pic>
                    <p:nvPicPr>
                      <p:cNvPr id="0" name="图片 8"/>
                      <p:cNvPicPr/>
                      <p:nvPr/>
                    </p:nvPicPr>
                    <p:blipFill>
                      <a:blip r:embed="rId4"/>
                      <a:stretch>
                        <a:fillRect/>
                      </a:stretch>
                    </p:blipFill>
                    <p:spPr>
                      <a:xfrm>
                        <a:off x="5678488" y="938848"/>
                        <a:ext cx="2275205" cy="2136140"/>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2571115" y="3526790"/>
          <a:ext cx="4126865" cy="1196340"/>
        </p:xfrm>
        <a:graphic>
          <a:graphicData uri="http://schemas.openxmlformats.org/presentationml/2006/ole">
            <mc:AlternateContent xmlns:mc="http://schemas.openxmlformats.org/markup-compatibility/2006">
              <mc:Choice xmlns:v="urn:schemas-microsoft-com:vml" Requires="v">
                <p:oleObj spid="_x0000_s2049" name="" r:id="rId5" imgW="1752600" imgH="508000" progId="Equation.KSEE3">
                  <p:embed/>
                </p:oleObj>
              </mc:Choice>
              <mc:Fallback>
                <p:oleObj name="" r:id="rId5" imgW="1752600" imgH="508000" progId="Equation.KSEE3">
                  <p:embed/>
                  <p:pic>
                    <p:nvPicPr>
                      <p:cNvPr id="0" name="图片 2048"/>
                      <p:cNvPicPr/>
                      <p:nvPr/>
                    </p:nvPicPr>
                    <p:blipFill>
                      <a:blip r:embed="rId6"/>
                      <a:stretch>
                        <a:fillRect/>
                      </a:stretch>
                    </p:blipFill>
                    <p:spPr>
                      <a:xfrm>
                        <a:off x="2571115" y="3526790"/>
                        <a:ext cx="4126865" cy="1196340"/>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2571750" y="5017770"/>
          <a:ext cx="6724650" cy="690245"/>
        </p:xfrm>
        <a:graphic>
          <a:graphicData uri="http://schemas.openxmlformats.org/presentationml/2006/ole">
            <mc:AlternateContent xmlns:mc="http://schemas.openxmlformats.org/markup-compatibility/2006">
              <mc:Choice xmlns:v="urn:schemas-microsoft-com:vml" Requires="v">
                <p:oleObj spid="_x0000_s2050" name="" r:id="rId7" imgW="2540000" imgH="279400" progId="Equation.KSEE3">
                  <p:embed/>
                </p:oleObj>
              </mc:Choice>
              <mc:Fallback>
                <p:oleObj name="" r:id="rId7" imgW="2540000" imgH="279400" progId="Equation.KSEE3">
                  <p:embed/>
                  <p:pic>
                    <p:nvPicPr>
                      <p:cNvPr id="0" name="图片 2049"/>
                      <p:cNvPicPr/>
                      <p:nvPr/>
                    </p:nvPicPr>
                    <p:blipFill>
                      <a:blip r:embed="rId8"/>
                      <a:stretch>
                        <a:fillRect/>
                      </a:stretch>
                    </p:blipFill>
                    <p:spPr>
                      <a:xfrm>
                        <a:off x="2571750" y="5017770"/>
                        <a:ext cx="6724650" cy="690245"/>
                      </a:xfrm>
                      <a:prstGeom prst="rect">
                        <a:avLst/>
                      </a:prstGeom>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 calcmode="lin" valueType="num">
                                      <p:cBhvr additive="base">
                                        <p:cTn id="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6" end="6"/>
                                            </p:txEl>
                                          </p:spTgt>
                                        </p:tgtEl>
                                        <p:attrNameLst>
                                          <p:attrName>ppt_y</p:attrName>
                                        </p:attrNameLst>
                                      </p:cBhvr>
                                      <p:tavLst>
                                        <p:tav tm="0">
                                          <p:val>
                                            <p:strVal val="1+#ppt_h/2"/>
                                          </p:val>
                                        </p:tav>
                                        <p:tav tm="100000">
                                          <p:val>
                                            <p:strVal val="#ppt_y"/>
                                          </p:val>
                                        </p:tav>
                                      </p:tavLst>
                                    </p:anim>
                                  </p:childTnLst>
                                </p:cTn>
                              </p:par>
                              <p:par>
                                <p:cTn id="9" presetID="5" presetClass="entr" presetSubtype="1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heckerboard(across)">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
                                            <p:txEl>
                                              <p:pRg st="11" end="11"/>
                                            </p:txEl>
                                          </p:spTgt>
                                        </p:tgtEl>
                                        <p:attrNameLst>
                                          <p:attrName>style.visibility</p:attrName>
                                        </p:attrNameLst>
                                      </p:cBhvr>
                                      <p:to>
                                        <p:strVal val="visible"/>
                                      </p:to>
                                    </p:set>
                                    <p:anim calcmode="lin" valueType="num">
                                      <p:cBhvr additive="base">
                                        <p:cTn id="16" dur="500" fill="hold"/>
                                        <p:tgtEl>
                                          <p:spTgt spid="2">
                                            <p:txEl>
                                              <p:pRg st="11" end="1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a:t>2.二-十进制译码器</a:t>
            </a:r>
            <a:endParaRPr lang="zh-CN" altLang="en-US"/>
          </a:p>
          <a:p>
            <a:pPr marL="0" indent="0">
              <a:buNone/>
            </a:pPr>
            <a:r>
              <a:rPr lang="zh-CN" altLang="en-US"/>
              <a:t>     二-十进制译码器的逻辑功能是将输入的BCD码的10个代码译成10个高、低电平输出信号。74LS42是中规模集成电路二-十进制译码器。</a:t>
            </a:r>
            <a:endParaRPr lang="zh-CN" altLang="en-US"/>
          </a:p>
          <a:p>
            <a:pPr marL="0" indent="0">
              <a:buNone/>
            </a:pPr>
            <a:r>
              <a:rPr lang="zh-CN" altLang="en-US"/>
              <a:t>功能表：</a:t>
            </a:r>
            <a:endParaRPr lang="en-US" altLang="zh-CN"/>
          </a:p>
        </p:txBody>
      </p:sp>
      <p:pic>
        <p:nvPicPr>
          <p:cNvPr id="1073743830" name="图片 1073743829" descr="C:\Users\Administrator.PC-20121218WXTY\AppData\Roaming\Tencent\Users\467413181\QQ\WinTemp\RichOle\]}1(`N}C%DA$V6WI1NO~{$2.png"/>
          <p:cNvPicPr>
            <a:picLocks noChangeAspect="1"/>
          </p:cNvPicPr>
          <p:nvPr/>
        </p:nvPicPr>
        <p:blipFill>
          <a:blip r:embed="rId1" r:link="rId2"/>
          <a:stretch>
            <a:fillRect/>
          </a:stretch>
        </p:blipFill>
        <p:spPr>
          <a:xfrm>
            <a:off x="8601075" y="1773555"/>
            <a:ext cx="3257550" cy="3543935"/>
          </a:xfrm>
          <a:prstGeom prst="rect">
            <a:avLst/>
          </a:prstGeom>
          <a:noFill/>
          <a:ln w="9525">
            <a:noFill/>
          </a:ln>
        </p:spPr>
      </p:pic>
      <p:graphicFrame>
        <p:nvGraphicFramePr>
          <p:cNvPr id="0" name="表格 -1"/>
          <p:cNvGraphicFramePr/>
          <p:nvPr/>
        </p:nvGraphicFramePr>
        <p:xfrm>
          <a:off x="2436495" y="1708150"/>
          <a:ext cx="5782945" cy="4880610"/>
        </p:xfrm>
        <a:graphic>
          <a:graphicData uri="http://schemas.openxmlformats.org/drawingml/2006/table">
            <a:tbl>
              <a:tblPr firstRow="1" bandRow="1">
                <a:tableStyleId>{5940675A-B579-460E-94D1-54222C63F5DA}</a:tableStyleId>
              </a:tblPr>
              <a:tblGrid>
                <a:gridCol w="413385"/>
                <a:gridCol w="412750"/>
                <a:gridCol w="413385"/>
                <a:gridCol w="411480"/>
                <a:gridCol w="414020"/>
                <a:gridCol w="413385"/>
                <a:gridCol w="412115"/>
                <a:gridCol w="414020"/>
                <a:gridCol w="411480"/>
                <a:gridCol w="413385"/>
                <a:gridCol w="414020"/>
                <a:gridCol w="412115"/>
                <a:gridCol w="414020"/>
                <a:gridCol w="413385"/>
              </a:tblGrid>
              <a:tr h="271145">
                <a:tc gridSpan="4">
                  <a:txBody>
                    <a:bodyPr/>
                    <a:p>
                      <a:pPr algn="ctr">
                        <a:buNone/>
                      </a:pPr>
                      <a:r>
                        <a:rPr lang="zh-CN" altLang="en-US" sz="1400">
                          <a:latin typeface="宋体" panose="02010600030101010101" pitchFamily="2" charset="-122"/>
                          <a:ea typeface="宋体" panose="02010600030101010101" pitchFamily="2" charset="-122"/>
                          <a:cs typeface="宋体" panose="02010600030101010101" pitchFamily="2" charset="-122"/>
                        </a:rPr>
                        <a:t>输入</a:t>
                      </a: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10">
                  <a:txBody>
                    <a:bodyPr/>
                    <a:p>
                      <a:pPr algn="ctr">
                        <a:buNone/>
                      </a:pPr>
                      <a:r>
                        <a:rPr lang="zh-CN" altLang="en-US" sz="1400">
                          <a:latin typeface="宋体" panose="02010600030101010101" pitchFamily="2" charset="-122"/>
                          <a:ea typeface="宋体" panose="02010600030101010101" pitchFamily="2" charset="-122"/>
                          <a:cs typeface="宋体" panose="02010600030101010101" pitchFamily="2" charset="-122"/>
                        </a:rPr>
                        <a:t>输出</a:t>
                      </a: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271145">
                <a:tc>
                  <a:txBody>
                    <a:bodyPr/>
                    <a:p>
                      <a:pPr algn="ctr">
                        <a:buNone/>
                      </a:pPr>
                      <a:r>
                        <a:rPr lang="en-US" altLang="zh-CN" sz="1400">
                          <a:latin typeface="Times New Roman" panose="02020603050405020304" charset="0"/>
                          <a:cs typeface="Times New Roman" panose="02020603050405020304" charset="0"/>
                        </a:rPr>
                        <a:t>A</a:t>
                      </a:r>
                      <a:r>
                        <a:rPr lang="en-US" altLang="zh-CN" sz="1400" baseline="-25000">
                          <a:latin typeface="Times New Roman" panose="02020603050405020304" charset="0"/>
                          <a:cs typeface="Times New Roman" panose="02020603050405020304" charset="0"/>
                        </a:rPr>
                        <a:t>3</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A</a:t>
                      </a:r>
                      <a:r>
                        <a:rPr lang="en-US" altLang="zh-CN" sz="1400" baseline="-25000">
                          <a:latin typeface="Times New Roman" panose="02020603050405020304" charset="0"/>
                          <a:cs typeface="Times New Roman" panose="02020603050405020304" charset="0"/>
                        </a:rPr>
                        <a:t>2</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A</a:t>
                      </a:r>
                      <a:r>
                        <a:rPr lang="en-US" altLang="zh-CN" sz="1400" baseline="-250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A</a:t>
                      </a:r>
                      <a:r>
                        <a:rPr lang="en-US" altLang="zh-CN" sz="1400" baseline="-250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1145">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0</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1145">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0</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1145">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0</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1145">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0</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1145">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0</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1145">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0</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1145">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0</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1145">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0</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1145">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0</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1145">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1</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0</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1145">
                <a:tc>
                  <a:txBody>
                    <a:bodyPr/>
                    <a:p>
                      <a:pPr algn="ctr">
                        <a:buNone/>
                      </a:pPr>
                      <a:r>
                        <a:rPr lang="en-US" altLang="zh-CN" sz="1400">
                          <a:solidFill>
                            <a:srgbClr val="FF0000"/>
                          </a:solidFill>
                          <a:latin typeface="Times New Roman" panose="02020603050405020304" charset="0"/>
                          <a:cs typeface="Times New Roman" panose="02020603050405020304" charset="0"/>
                        </a:rPr>
                        <a:t>1</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Times New Roman" panose="02020603050405020304" charset="0"/>
                          <a:cs typeface="Times New Roman" panose="02020603050405020304" charset="0"/>
                        </a:rPr>
                        <a:t>0</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Times New Roman" panose="02020603050405020304" charset="0"/>
                          <a:cs typeface="Times New Roman" panose="02020603050405020304" charset="0"/>
                        </a:rPr>
                        <a:t>1</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Times New Roman" panose="02020603050405020304" charset="0"/>
                          <a:cs typeface="Times New Roman" panose="02020603050405020304" charset="0"/>
                        </a:rPr>
                        <a:t>0</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1145">
                <a:tc>
                  <a:txBody>
                    <a:bodyPr/>
                    <a:p>
                      <a:pPr algn="ctr">
                        <a:buNone/>
                      </a:pPr>
                      <a:r>
                        <a:rPr lang="en-US" altLang="zh-CN" sz="1400">
                          <a:solidFill>
                            <a:srgbClr val="FF0000"/>
                          </a:solidFill>
                          <a:latin typeface="Times New Roman" panose="02020603050405020304" charset="0"/>
                          <a:cs typeface="Times New Roman" panose="02020603050405020304" charset="0"/>
                        </a:rPr>
                        <a:t>1</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Times New Roman" panose="02020603050405020304" charset="0"/>
                          <a:cs typeface="Times New Roman" panose="02020603050405020304" charset="0"/>
                        </a:rPr>
                        <a:t>0</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Times New Roman" panose="02020603050405020304" charset="0"/>
                          <a:cs typeface="Times New Roman" panose="02020603050405020304" charset="0"/>
                        </a:rPr>
                        <a:t>1</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Times New Roman" panose="02020603050405020304" charset="0"/>
                          <a:cs typeface="Times New Roman" panose="02020603050405020304" charset="0"/>
                        </a:rPr>
                        <a:t>1</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1145">
                <a:tc>
                  <a:txBody>
                    <a:bodyPr/>
                    <a:p>
                      <a:pPr algn="ctr">
                        <a:buNone/>
                      </a:pPr>
                      <a:r>
                        <a:rPr lang="en-US" altLang="zh-CN" sz="1400">
                          <a:solidFill>
                            <a:srgbClr val="FF0000"/>
                          </a:solidFill>
                          <a:latin typeface="Times New Roman" panose="02020603050405020304" charset="0"/>
                          <a:cs typeface="Times New Roman" panose="02020603050405020304" charset="0"/>
                        </a:rPr>
                        <a:t>1</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Times New Roman" panose="02020603050405020304" charset="0"/>
                          <a:cs typeface="Times New Roman" panose="02020603050405020304" charset="0"/>
                        </a:rPr>
                        <a:t>1</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Times New Roman" panose="02020603050405020304" charset="0"/>
                          <a:cs typeface="Times New Roman" panose="02020603050405020304" charset="0"/>
                        </a:rPr>
                        <a:t>0</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Times New Roman" panose="02020603050405020304" charset="0"/>
                          <a:cs typeface="Times New Roman" panose="02020603050405020304" charset="0"/>
                        </a:rPr>
                        <a:t>0</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1145">
                <a:tc>
                  <a:txBody>
                    <a:bodyPr/>
                    <a:p>
                      <a:pPr algn="ctr">
                        <a:buNone/>
                      </a:pPr>
                      <a:r>
                        <a:rPr lang="en-US" altLang="zh-CN" sz="1400">
                          <a:solidFill>
                            <a:srgbClr val="FF0000"/>
                          </a:solidFill>
                          <a:latin typeface="Times New Roman" panose="02020603050405020304" charset="0"/>
                          <a:cs typeface="Times New Roman" panose="02020603050405020304" charset="0"/>
                        </a:rPr>
                        <a:t>1</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Times New Roman" panose="02020603050405020304" charset="0"/>
                          <a:cs typeface="Times New Roman" panose="02020603050405020304" charset="0"/>
                        </a:rPr>
                        <a:t>1</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Times New Roman" panose="02020603050405020304" charset="0"/>
                          <a:cs typeface="Times New Roman" panose="02020603050405020304" charset="0"/>
                        </a:rPr>
                        <a:t>0</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Times New Roman" panose="02020603050405020304" charset="0"/>
                          <a:cs typeface="Times New Roman" panose="02020603050405020304" charset="0"/>
                        </a:rPr>
                        <a:t>1</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1145">
                <a:tc>
                  <a:txBody>
                    <a:bodyPr/>
                    <a:p>
                      <a:pPr algn="ctr">
                        <a:buNone/>
                      </a:pPr>
                      <a:r>
                        <a:rPr lang="en-US" altLang="zh-CN" sz="1400">
                          <a:solidFill>
                            <a:srgbClr val="FF0000"/>
                          </a:solidFill>
                          <a:latin typeface="Times New Roman" panose="02020603050405020304" charset="0"/>
                          <a:cs typeface="Times New Roman" panose="02020603050405020304" charset="0"/>
                        </a:rPr>
                        <a:t>1</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Times New Roman" panose="02020603050405020304" charset="0"/>
                          <a:cs typeface="Times New Roman" panose="02020603050405020304" charset="0"/>
                        </a:rPr>
                        <a:t>1</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Times New Roman" panose="02020603050405020304" charset="0"/>
                          <a:cs typeface="Times New Roman" panose="02020603050405020304" charset="0"/>
                        </a:rPr>
                        <a:t>1</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Times New Roman" panose="02020603050405020304" charset="0"/>
                          <a:cs typeface="Times New Roman" panose="02020603050405020304" charset="0"/>
                        </a:rPr>
                        <a:t>0</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1145">
                <a:tc>
                  <a:txBody>
                    <a:bodyPr/>
                    <a:p>
                      <a:pPr algn="ctr">
                        <a:buNone/>
                      </a:pPr>
                      <a:r>
                        <a:rPr lang="en-US" altLang="zh-CN" sz="1400">
                          <a:solidFill>
                            <a:srgbClr val="FF0000"/>
                          </a:solidFill>
                          <a:latin typeface="Times New Roman" panose="02020603050405020304" charset="0"/>
                          <a:cs typeface="Times New Roman" panose="02020603050405020304" charset="0"/>
                        </a:rPr>
                        <a:t>1</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Times New Roman" panose="02020603050405020304" charset="0"/>
                          <a:cs typeface="Times New Roman" panose="02020603050405020304" charset="0"/>
                        </a:rPr>
                        <a:t>1</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Times New Roman" panose="02020603050405020304" charset="0"/>
                          <a:cs typeface="Times New Roman" panose="02020603050405020304" charset="0"/>
                        </a:rPr>
                        <a:t>1</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Times New Roman" panose="02020603050405020304" charset="0"/>
                          <a:cs typeface="Times New Roman" panose="02020603050405020304" charset="0"/>
                        </a:rPr>
                        <a:t>1</a:t>
                      </a:r>
                      <a:endParaRPr lang="en-US" altLang="zh-CN" sz="1400">
                        <a:solidFill>
                          <a:srgbClr val="FF0000"/>
                        </a:solidFill>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rPr>
                        <a:t>1</a:t>
                      </a:r>
                      <a:endParaRPr lang="en-US" altLang="zh-CN" sz="140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pSp>
        <p:nvGrpSpPr>
          <p:cNvPr id="19" name="组合 18"/>
          <p:cNvGrpSpPr/>
          <p:nvPr/>
        </p:nvGrpSpPr>
        <p:grpSpPr>
          <a:xfrm>
            <a:off x="4119880" y="1957070"/>
            <a:ext cx="4053840" cy="321310"/>
            <a:chOff x="7748" y="2360"/>
            <a:chExt cx="5782" cy="330"/>
          </a:xfrm>
        </p:grpSpPr>
        <p:pic>
          <p:nvPicPr>
            <p:cNvPr id="4" name="图片 3"/>
            <p:cNvPicPr/>
            <p:nvPr/>
          </p:nvPicPr>
          <p:blipFill>
            <a:blip r:embed="rId3"/>
            <a:stretch>
              <a:fillRect/>
            </a:stretch>
          </p:blipFill>
          <p:spPr>
            <a:xfrm>
              <a:off x="8381" y="2360"/>
              <a:ext cx="285" cy="330"/>
            </a:xfrm>
            <a:prstGeom prst="rect">
              <a:avLst/>
            </a:prstGeom>
            <a:noFill/>
            <a:ln w="9525">
              <a:noFill/>
            </a:ln>
          </p:spPr>
        </p:pic>
        <p:pic>
          <p:nvPicPr>
            <p:cNvPr id="5" name="图片 4"/>
            <p:cNvPicPr/>
            <p:nvPr/>
          </p:nvPicPr>
          <p:blipFill>
            <a:blip r:embed="rId4"/>
            <a:stretch>
              <a:fillRect/>
            </a:stretch>
          </p:blipFill>
          <p:spPr>
            <a:xfrm>
              <a:off x="8990" y="2360"/>
              <a:ext cx="300" cy="330"/>
            </a:xfrm>
            <a:prstGeom prst="rect">
              <a:avLst/>
            </a:prstGeom>
            <a:noFill/>
            <a:ln w="9525">
              <a:noFill/>
            </a:ln>
          </p:spPr>
        </p:pic>
        <p:pic>
          <p:nvPicPr>
            <p:cNvPr id="6" name="图片 5"/>
            <p:cNvPicPr/>
            <p:nvPr/>
          </p:nvPicPr>
          <p:blipFill>
            <a:blip r:embed="rId5"/>
            <a:stretch>
              <a:fillRect/>
            </a:stretch>
          </p:blipFill>
          <p:spPr>
            <a:xfrm>
              <a:off x="9599" y="2360"/>
              <a:ext cx="300" cy="330"/>
            </a:xfrm>
            <a:prstGeom prst="rect">
              <a:avLst/>
            </a:prstGeom>
            <a:noFill/>
            <a:ln w="9525">
              <a:noFill/>
            </a:ln>
          </p:spPr>
        </p:pic>
        <p:pic>
          <p:nvPicPr>
            <p:cNvPr id="7" name="图片 6"/>
            <p:cNvPicPr/>
            <p:nvPr/>
          </p:nvPicPr>
          <p:blipFill>
            <a:blip r:embed="rId6"/>
            <a:stretch>
              <a:fillRect/>
            </a:stretch>
          </p:blipFill>
          <p:spPr>
            <a:xfrm>
              <a:off x="10208" y="2360"/>
              <a:ext cx="300" cy="330"/>
            </a:xfrm>
            <a:prstGeom prst="rect">
              <a:avLst/>
            </a:prstGeom>
            <a:noFill/>
            <a:ln w="9525">
              <a:noFill/>
            </a:ln>
          </p:spPr>
        </p:pic>
        <p:pic>
          <p:nvPicPr>
            <p:cNvPr id="13" name="图片 12"/>
            <p:cNvPicPr/>
            <p:nvPr/>
          </p:nvPicPr>
          <p:blipFill>
            <a:blip r:embed="rId7"/>
            <a:stretch>
              <a:fillRect/>
            </a:stretch>
          </p:blipFill>
          <p:spPr>
            <a:xfrm>
              <a:off x="7748" y="2360"/>
              <a:ext cx="300" cy="330"/>
            </a:xfrm>
            <a:prstGeom prst="rect">
              <a:avLst/>
            </a:prstGeom>
            <a:noFill/>
            <a:ln w="9525">
              <a:noFill/>
            </a:ln>
          </p:spPr>
        </p:pic>
        <p:pic>
          <p:nvPicPr>
            <p:cNvPr id="14" name="图片 13"/>
            <p:cNvPicPr/>
            <p:nvPr/>
          </p:nvPicPr>
          <p:blipFill>
            <a:blip r:embed="rId8"/>
            <a:stretch>
              <a:fillRect/>
            </a:stretch>
          </p:blipFill>
          <p:spPr>
            <a:xfrm>
              <a:off x="10793" y="2360"/>
              <a:ext cx="300" cy="330"/>
            </a:xfrm>
            <a:prstGeom prst="rect">
              <a:avLst/>
            </a:prstGeom>
            <a:noFill/>
            <a:ln w="9525">
              <a:noFill/>
            </a:ln>
          </p:spPr>
        </p:pic>
        <p:pic>
          <p:nvPicPr>
            <p:cNvPr id="15" name="图片 14"/>
            <p:cNvPicPr/>
            <p:nvPr/>
          </p:nvPicPr>
          <p:blipFill>
            <a:blip r:embed="rId9"/>
            <a:stretch>
              <a:fillRect/>
            </a:stretch>
          </p:blipFill>
          <p:spPr>
            <a:xfrm>
              <a:off x="11402" y="2360"/>
              <a:ext cx="300" cy="330"/>
            </a:xfrm>
            <a:prstGeom prst="rect">
              <a:avLst/>
            </a:prstGeom>
            <a:noFill/>
            <a:ln w="9525">
              <a:noFill/>
            </a:ln>
          </p:spPr>
        </p:pic>
        <p:pic>
          <p:nvPicPr>
            <p:cNvPr id="16" name="图片 15"/>
            <p:cNvPicPr/>
            <p:nvPr/>
          </p:nvPicPr>
          <p:blipFill>
            <a:blip r:embed="rId10"/>
            <a:stretch>
              <a:fillRect/>
            </a:stretch>
          </p:blipFill>
          <p:spPr>
            <a:xfrm>
              <a:off x="12011" y="2360"/>
              <a:ext cx="330" cy="330"/>
            </a:xfrm>
            <a:prstGeom prst="rect">
              <a:avLst/>
            </a:prstGeom>
            <a:noFill/>
            <a:ln w="9525">
              <a:noFill/>
            </a:ln>
          </p:spPr>
        </p:pic>
        <p:pic>
          <p:nvPicPr>
            <p:cNvPr id="17" name="图片 16"/>
            <p:cNvPicPr/>
            <p:nvPr/>
          </p:nvPicPr>
          <p:blipFill>
            <a:blip r:embed="rId11"/>
            <a:stretch>
              <a:fillRect/>
            </a:stretch>
          </p:blipFill>
          <p:spPr>
            <a:xfrm>
              <a:off x="12620" y="2360"/>
              <a:ext cx="300" cy="330"/>
            </a:xfrm>
            <a:prstGeom prst="rect">
              <a:avLst/>
            </a:prstGeom>
            <a:noFill/>
            <a:ln w="9525">
              <a:noFill/>
            </a:ln>
          </p:spPr>
        </p:pic>
        <p:pic>
          <p:nvPicPr>
            <p:cNvPr id="18" name="图片 17"/>
            <p:cNvPicPr/>
            <p:nvPr/>
          </p:nvPicPr>
          <p:blipFill>
            <a:blip r:embed="rId12"/>
            <a:stretch>
              <a:fillRect/>
            </a:stretch>
          </p:blipFill>
          <p:spPr>
            <a:xfrm>
              <a:off x="13230" y="2360"/>
              <a:ext cx="300" cy="330"/>
            </a:xfrm>
            <a:prstGeom prst="rect">
              <a:avLst/>
            </a:prstGeom>
            <a:noFill/>
            <a:ln w="9525">
              <a:noFill/>
            </a:ln>
          </p:spPr>
        </p:pic>
      </p:grpSp>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a:t>3.七段显示译码器</a:t>
            </a: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p:txBody>
      </p:sp>
      <p:pic>
        <p:nvPicPr>
          <p:cNvPr id="1073743656" name="图片 1073743655"/>
          <p:cNvPicPr>
            <a:picLocks noChangeAspect="1"/>
          </p:cNvPicPr>
          <p:nvPr/>
        </p:nvPicPr>
        <p:blipFill>
          <a:blip r:embed="rId1"/>
          <a:stretch>
            <a:fillRect/>
          </a:stretch>
        </p:blipFill>
        <p:spPr>
          <a:xfrm>
            <a:off x="9348470" y="59055"/>
            <a:ext cx="2295525" cy="4048760"/>
          </a:xfrm>
          <a:prstGeom prst="rect">
            <a:avLst/>
          </a:prstGeom>
          <a:noFill/>
          <a:ln w="9525">
            <a:noFill/>
          </a:ln>
        </p:spPr>
      </p:pic>
      <p:pic>
        <p:nvPicPr>
          <p:cNvPr id="3" name="图片 2"/>
          <p:cNvPicPr>
            <a:picLocks noChangeAspect="1"/>
          </p:cNvPicPr>
          <p:nvPr/>
        </p:nvPicPr>
        <p:blipFill>
          <a:blip r:embed="rId2"/>
          <a:stretch>
            <a:fillRect/>
          </a:stretch>
        </p:blipFill>
        <p:spPr>
          <a:xfrm>
            <a:off x="2033270" y="763270"/>
            <a:ext cx="6503035" cy="3252470"/>
          </a:xfrm>
          <a:prstGeom prst="rect">
            <a:avLst/>
          </a:prstGeom>
        </p:spPr>
      </p:pic>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endParaRPr lang="en-US" altLang="zh-CN"/>
          </a:p>
          <a:p>
            <a:pPr marL="0" indent="0">
              <a:buNone/>
            </a:pPr>
            <a:r>
              <a:rPr lang="en-US" altLang="zh-CN" sz="2000"/>
              <a:t> 2</a:t>
            </a:r>
            <a:r>
              <a:rPr lang="zh-CN" altLang="en-US" sz="2000"/>
              <a:t>、化简逻辑函数</a:t>
            </a:r>
            <a:endParaRPr lang="zh-CN" altLang="en-US" sz="2000"/>
          </a:p>
          <a:p>
            <a:pPr marL="0" indent="0">
              <a:buNone/>
            </a:pPr>
            <a:r>
              <a:rPr lang="zh-CN" altLang="en-US" sz="2000"/>
              <a:t>              </a:t>
            </a:r>
            <a:endParaRPr lang="zh-CN" altLang="en-US" sz="2000"/>
          </a:p>
          <a:p>
            <a:pPr marL="0" indent="0">
              <a:buNone/>
            </a:pPr>
            <a:endParaRPr lang="zh-CN" altLang="en-US" sz="2000"/>
          </a:p>
          <a:p>
            <a:pPr marL="0" indent="0">
              <a:buNone/>
            </a:pPr>
            <a:r>
              <a:rPr lang="zh-CN" altLang="en-US" sz="2000"/>
              <a:t>      </a:t>
            </a:r>
            <a:r>
              <a:rPr lang="en-US" altLang="zh-CN" sz="2000"/>
              <a:t>3</a:t>
            </a:r>
            <a:r>
              <a:rPr lang="zh-CN" altLang="en-US" sz="2000"/>
              <a:t>、列真值表</a:t>
            </a:r>
            <a:endParaRPr lang="zh-CN" altLang="en-US" sz="2000"/>
          </a:p>
          <a:p>
            <a:pPr marL="0" indent="0">
              <a:buNone/>
            </a:pPr>
            <a:r>
              <a:rPr lang="zh-CN" altLang="en-US" sz="2000"/>
              <a:t>      </a:t>
            </a:r>
            <a:r>
              <a:rPr lang="en-US" altLang="zh-CN" sz="2000"/>
              <a:t>4</a:t>
            </a:r>
            <a:r>
              <a:rPr lang="zh-CN" altLang="en-US" sz="2000"/>
              <a:t>、电路逻辑功能：由真值表可以看出，输出Y只与</a:t>
            </a:r>
            <a:endParaRPr lang="zh-CN" altLang="en-US" sz="2000"/>
          </a:p>
          <a:p>
            <a:pPr marL="0" indent="0">
              <a:buNone/>
            </a:pPr>
            <a:r>
              <a:rPr lang="zh-CN" altLang="en-US" sz="2000"/>
              <a:t>输入A、B有关，而与输入C无关。只有当A、B全为“1”</a:t>
            </a:r>
            <a:endParaRPr lang="zh-CN" altLang="en-US" sz="2000"/>
          </a:p>
          <a:p>
            <a:pPr marL="0" indent="0">
              <a:buNone/>
            </a:pPr>
            <a:r>
              <a:rPr lang="zh-CN" altLang="en-US" sz="2000"/>
              <a:t>时，输出Y才为“0”，满足与非逻辑运算规律，所以Y</a:t>
            </a:r>
            <a:endParaRPr lang="zh-CN" altLang="en-US" sz="2000"/>
          </a:p>
          <a:p>
            <a:pPr marL="0" indent="0">
              <a:buNone/>
            </a:pPr>
            <a:r>
              <a:rPr lang="zh-CN" altLang="en-US" sz="2000"/>
              <a:t>和A、B是与非运算的关系。</a:t>
            </a:r>
            <a:endParaRPr lang="zh-CN" altLang="en-US" sz="2000"/>
          </a:p>
          <a:p>
            <a:pPr marL="0" indent="0">
              <a:buNone/>
            </a:pPr>
            <a:endParaRPr lang="zh-CN" altLang="en-US" sz="2000"/>
          </a:p>
          <a:p>
            <a:pPr marL="0" indent="0">
              <a:buNone/>
            </a:pPr>
            <a:endParaRPr lang="zh-CN" altLang="en-US" sz="2000"/>
          </a:p>
          <a:p>
            <a:pPr marL="0" indent="0">
              <a:buNone/>
            </a:pPr>
            <a:endParaRPr lang="zh-CN" altLang="en-US" sz="2000"/>
          </a:p>
        </p:txBody>
      </p:sp>
      <p:pic>
        <p:nvPicPr>
          <p:cNvPr id="1073743529" name="图片 1073743528" descr="C:\Users\Administrator.PC-20121218WXTY\AppData\Roaming\Tencent\Users\467413181\QQ\WinTemp\RichOle\GAGHIAUR9U1DX~$D{XT0))S.png"/>
          <p:cNvPicPr>
            <a:picLocks noChangeAspect="1"/>
          </p:cNvPicPr>
          <p:nvPr/>
        </p:nvPicPr>
        <p:blipFill>
          <a:blip r:embed="rId1" r:link="rId2"/>
          <a:stretch>
            <a:fillRect/>
          </a:stretch>
        </p:blipFill>
        <p:spPr>
          <a:xfrm>
            <a:off x="5209540" y="365125"/>
            <a:ext cx="3350260" cy="1723390"/>
          </a:xfrm>
          <a:prstGeom prst="rect">
            <a:avLst/>
          </a:prstGeom>
          <a:noFill/>
          <a:ln w="9525">
            <a:noFill/>
          </a:ln>
        </p:spPr>
      </p:pic>
      <p:graphicFrame>
        <p:nvGraphicFramePr>
          <p:cNvPr id="3" name="对象 -2147482598"/>
          <p:cNvGraphicFramePr>
            <a:graphicFrameLocks noChangeAspect="1"/>
          </p:cNvGraphicFramePr>
          <p:nvPr/>
        </p:nvGraphicFramePr>
        <p:xfrm>
          <a:off x="1979930" y="1353185"/>
          <a:ext cx="1359535" cy="418465"/>
        </p:xfrm>
        <a:graphic>
          <a:graphicData uri="http://schemas.openxmlformats.org/presentationml/2006/ole">
            <mc:AlternateContent xmlns:mc="http://schemas.openxmlformats.org/markup-compatibility/2006">
              <mc:Choice xmlns:v="urn:schemas-microsoft-com:vml" Requires="v">
                <p:oleObj spid="_x0000_s3076" name="" r:id="rId3" imgW="659765" imgH="203200" progId="Equation.DSMT4">
                  <p:embed/>
                </p:oleObj>
              </mc:Choice>
              <mc:Fallback>
                <p:oleObj name="" r:id="rId3" imgW="659765" imgH="203200" progId="Equation.DSMT4">
                  <p:embed/>
                  <p:pic>
                    <p:nvPicPr>
                      <p:cNvPr id="0" name="图片 3075"/>
                      <p:cNvPicPr/>
                      <p:nvPr/>
                    </p:nvPicPr>
                    <p:blipFill>
                      <a:blip r:embed="rId4"/>
                      <a:stretch>
                        <a:fillRect/>
                      </a:stretch>
                    </p:blipFill>
                    <p:spPr>
                      <a:xfrm>
                        <a:off x="1979930" y="1353185"/>
                        <a:ext cx="1359535" cy="418465"/>
                      </a:xfrm>
                      <a:prstGeom prst="rect">
                        <a:avLst/>
                      </a:prstGeom>
                      <a:noFill/>
                      <a:ln w="38100">
                        <a:noFill/>
                        <a:miter/>
                      </a:ln>
                    </p:spPr>
                  </p:pic>
                </p:oleObj>
              </mc:Fallback>
            </mc:AlternateContent>
          </a:graphicData>
        </a:graphic>
      </p:graphicFrame>
      <p:graphicFrame>
        <p:nvGraphicFramePr>
          <p:cNvPr id="4" name="表格 3"/>
          <p:cNvGraphicFramePr/>
          <p:nvPr/>
        </p:nvGraphicFramePr>
        <p:xfrm>
          <a:off x="7598410" y="2342515"/>
          <a:ext cx="3224530" cy="3834765"/>
        </p:xfrm>
        <a:graphic>
          <a:graphicData uri="http://schemas.openxmlformats.org/drawingml/2006/table">
            <a:tbl>
              <a:tblPr firstRow="1" bandRow="1">
                <a:tableStyleId>{5940675A-B579-460E-94D1-54222C63F5DA}</a:tableStyleId>
              </a:tblPr>
              <a:tblGrid>
                <a:gridCol w="807720"/>
                <a:gridCol w="805180"/>
                <a:gridCol w="807085"/>
                <a:gridCol w="804545"/>
              </a:tblGrid>
              <a:tr h="426085">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A</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B</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C</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Y</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26085">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426085">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426085">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426085">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426085">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426085">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426085">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426085">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3" presetClass="entr" presetSubtype="1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2" fill="hold" nodeType="clickEffect">
                                  <p:stCondLst>
                                    <p:cond delay="0"/>
                                  </p:stCondLst>
                                  <p:childTnLst>
                                    <p:set>
                                      <p:cBhvr>
                                        <p:cTn id="15" dur="1" fill="hold">
                                          <p:stCondLst>
                                            <p:cond delay="0"/>
                                          </p:stCondLst>
                                        </p:cTn>
                                        <p:tgtEl>
                                          <p:spTgt spid="1073743529"/>
                                        </p:tgtEl>
                                        <p:attrNameLst>
                                          <p:attrName>style.visibility</p:attrName>
                                        </p:attrNameLst>
                                      </p:cBhvr>
                                      <p:to>
                                        <p:strVal val="visible"/>
                                      </p:to>
                                    </p:set>
                                    <p:anim calcmode="lin" valueType="num">
                                      <p:cBhvr additive="base">
                                        <p:cTn id="16" dur="500" fill="hold"/>
                                        <p:tgtEl>
                                          <p:spTgt spid="1073743529"/>
                                        </p:tgtEl>
                                        <p:attrNameLst>
                                          <p:attrName>ppt_x</p:attrName>
                                        </p:attrNameLst>
                                      </p:cBhvr>
                                      <p:tavLst>
                                        <p:tav tm="0">
                                          <p:val>
                                            <p:strVal val="1+#ppt_w/2"/>
                                          </p:val>
                                        </p:tav>
                                        <p:tav tm="100000">
                                          <p:val>
                                            <p:strVal val="#ppt_x"/>
                                          </p:val>
                                        </p:tav>
                                      </p:tavLst>
                                    </p:anim>
                                    <p:anim calcmode="lin" valueType="num">
                                      <p:cBhvr additive="base">
                                        <p:cTn id="17" dur="500" fill="hold"/>
                                        <p:tgtEl>
                                          <p:spTgt spid="1073743529"/>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 calcmode="lin" valueType="num">
                                      <p:cBhvr additive="base">
                                        <p:cTn id="22"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4" presetID="3" presetClass="entr" presetSubtype="1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linds(horizontal)">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 calcmode="lin" valueType="num">
                                      <p:cBhvr additive="base">
                                        <p:cTn id="3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
                                            <p:txEl>
                                              <p:pRg st="7" end="7"/>
                                            </p:txEl>
                                          </p:spTgt>
                                        </p:tgtEl>
                                        <p:attrNameLst>
                                          <p:attrName>style.visibility</p:attrName>
                                        </p:attrNameLst>
                                      </p:cBhvr>
                                      <p:to>
                                        <p:strVal val="visible"/>
                                      </p:to>
                                    </p:set>
                                    <p:anim calcmode="lin" valueType="num">
                                      <p:cBhvr additive="base">
                                        <p:cTn id="3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
                                            <p:txEl>
                                              <p:pRg st="8" end="8"/>
                                            </p:txEl>
                                          </p:spTgt>
                                        </p:tgtEl>
                                        <p:attrNameLst>
                                          <p:attrName>style.visibility</p:attrName>
                                        </p:attrNameLst>
                                      </p:cBhvr>
                                      <p:to>
                                        <p:strVal val="visible"/>
                                      </p:to>
                                    </p:set>
                                    <p:anim calcmode="lin" valueType="num">
                                      <p:cBhvr additive="base">
                                        <p:cTn id="43"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a:xfrm>
            <a:off x="838200" y="365125"/>
            <a:ext cx="10515600" cy="5811838"/>
          </a:xfrm>
        </p:spPr>
        <p:txBody>
          <a:bodyPr/>
          <a:p>
            <a:pPr marL="0" indent="0">
              <a:buNone/>
            </a:pPr>
            <a:r>
              <a:rPr lang="zh-CN" altLang="en-US">
                <a:sym typeface="+mn-ea"/>
              </a:rPr>
              <a:t>74LS48是常见的七段显示译码器</a:t>
            </a:r>
            <a:endParaRPr lang="zh-CN" altLang="en-US">
              <a:sym typeface="+mn-ea"/>
            </a:endParaRPr>
          </a:p>
          <a:p>
            <a:pPr marL="0" indent="0">
              <a:buNone/>
            </a:pPr>
            <a:r>
              <a:rPr lang="zh-CN" altLang="en-US">
                <a:sym typeface="+mn-ea"/>
              </a:rPr>
              <a:t>功能表：</a:t>
            </a:r>
            <a:endParaRPr lang="zh-CN" altLang="en-US">
              <a:sym typeface="+mn-ea"/>
            </a:endParaRPr>
          </a:p>
          <a:p>
            <a:pPr marL="0" indent="0">
              <a:buNone/>
            </a:pPr>
            <a:endParaRPr lang="zh-CN" altLang="en-US"/>
          </a:p>
        </p:txBody>
      </p:sp>
      <p:pic>
        <p:nvPicPr>
          <p:cNvPr id="1073743670" name="图片 1073743669" descr="C:\Users\Administrator.PC-20121218WXTY\AppData\Roaming\Tencent\Users\467413181\QQ\WinTemp\RichOle\6PLV8Y_4[}Y1BHS0EGKO1MV.png"/>
          <p:cNvPicPr>
            <a:picLocks noChangeAspect="1"/>
          </p:cNvPicPr>
          <p:nvPr/>
        </p:nvPicPr>
        <p:blipFill>
          <a:blip r:embed="rId1" r:link="rId2"/>
          <a:stretch>
            <a:fillRect/>
          </a:stretch>
        </p:blipFill>
        <p:spPr>
          <a:xfrm>
            <a:off x="9220835" y="365125"/>
            <a:ext cx="2957830" cy="3442335"/>
          </a:xfrm>
          <a:prstGeom prst="rect">
            <a:avLst/>
          </a:prstGeom>
          <a:noFill/>
          <a:ln w="9525">
            <a:noFill/>
          </a:ln>
        </p:spPr>
      </p:pic>
      <p:graphicFrame>
        <p:nvGraphicFramePr>
          <p:cNvPr id="0" name="表格 -1"/>
          <p:cNvGraphicFramePr/>
          <p:nvPr/>
        </p:nvGraphicFramePr>
        <p:xfrm>
          <a:off x="545465" y="1365885"/>
          <a:ext cx="8393430" cy="5236210"/>
        </p:xfrm>
        <a:graphic>
          <a:graphicData uri="http://schemas.openxmlformats.org/drawingml/2006/table">
            <a:tbl>
              <a:tblPr firstRow="1" bandRow="1">
                <a:tableStyleId>{5940675A-B579-460E-94D1-54222C63F5DA}</a:tableStyleId>
              </a:tblPr>
              <a:tblGrid>
                <a:gridCol w="986155"/>
                <a:gridCol w="492760"/>
                <a:gridCol w="593090"/>
                <a:gridCol w="407035"/>
                <a:gridCol w="408305"/>
                <a:gridCol w="405130"/>
                <a:gridCol w="408305"/>
                <a:gridCol w="1071245"/>
                <a:gridCol w="433705"/>
                <a:gridCol w="431165"/>
                <a:gridCol w="433070"/>
                <a:gridCol w="430530"/>
                <a:gridCol w="433705"/>
                <a:gridCol w="431165"/>
                <a:gridCol w="433070"/>
                <a:gridCol w="594995"/>
              </a:tblGrid>
              <a:tr h="209550">
                <a:tc rowSpan="2">
                  <a:txBody>
                    <a:bodyPr/>
                    <a:p>
                      <a:pPr algn="ctr">
                        <a:buNone/>
                      </a:pPr>
                      <a:r>
                        <a:rPr lang="zh-CN" altLang="en-US" sz="1400">
                          <a:latin typeface="宋体" panose="02010600030101010101" pitchFamily="2" charset="-122"/>
                          <a:ea typeface="宋体" panose="02010600030101010101" pitchFamily="2" charset="-122"/>
                          <a:cs typeface="宋体" panose="02010600030101010101" pitchFamily="2" charset="-122"/>
                        </a:rPr>
                        <a:t>十进制数或功能</a:t>
                      </a: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c gridSpan="6">
                  <a:txBody>
                    <a:bodyPr/>
                    <a:p>
                      <a:pPr algn="ctr">
                        <a:buNone/>
                      </a:pPr>
                      <a:r>
                        <a:rPr lang="zh-CN" altLang="en-US" sz="1400">
                          <a:latin typeface="宋体" panose="02010600030101010101" pitchFamily="2" charset="-122"/>
                          <a:ea typeface="宋体" panose="02010600030101010101" pitchFamily="2" charset="-122"/>
                          <a:cs typeface="宋体" panose="02010600030101010101" pitchFamily="2" charset="-122"/>
                        </a:rPr>
                        <a:t>输入</a:t>
                      </a: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 </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gridSpan="7">
                  <a:txBody>
                    <a:bodyPr/>
                    <a:p>
                      <a:pPr algn="ctr">
                        <a:buNone/>
                      </a:pPr>
                      <a:r>
                        <a:rPr lang="zh-CN" altLang="en-US" sz="1400">
                          <a:latin typeface="宋体" panose="02010600030101010101" pitchFamily="2" charset="-122"/>
                          <a:ea typeface="宋体" panose="02010600030101010101" pitchFamily="2" charset="-122"/>
                          <a:cs typeface="宋体" panose="02010600030101010101" pitchFamily="2" charset="-122"/>
                        </a:rPr>
                        <a:t>输出</a:t>
                      </a: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rowSpan="2">
                  <a:txBody>
                    <a:bodyPr/>
                    <a:p>
                      <a:pPr algn="ctr">
                        <a:buNone/>
                      </a:pPr>
                      <a:r>
                        <a:rPr lang="zh-CN" altLang="en-US" sz="1400">
                          <a:latin typeface="宋体" panose="02010600030101010101" pitchFamily="2" charset="-122"/>
                          <a:ea typeface="宋体" panose="02010600030101010101" pitchFamily="2" charset="-122"/>
                          <a:cs typeface="宋体" panose="02010600030101010101" pitchFamily="2" charset="-122"/>
                        </a:rPr>
                        <a:t>字形</a:t>
                      </a: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cap="flat">
                      <a:noFill/>
                    </a:lnB>
                    <a:lnTlToBr>
                      <a:noFill/>
                    </a:lnTlToBr>
                    <a:lnBlToTr>
                      <a:noFill/>
                    </a:lnBlToTr>
                    <a:noFill/>
                  </a:tcPr>
                </a:tc>
              </a:tr>
              <a:tr h="2508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cap="flat">
                      <a:noFill/>
                    </a:lnB>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D</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C</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B</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A</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Y</a:t>
                      </a:r>
                      <a:r>
                        <a:rPr lang="en-US" altLang="zh-CN" sz="1400" baseline="-25000">
                          <a:latin typeface="Times New Roman" panose="02020603050405020304" charset="0"/>
                          <a:cs typeface="Times New Roman" panose="02020603050405020304" charset="0"/>
                        </a:rPr>
                        <a:t>a</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Y</a:t>
                      </a:r>
                      <a:r>
                        <a:rPr lang="en-US" altLang="zh-CN" sz="1400" baseline="-25000">
                          <a:latin typeface="Times New Roman" panose="02020603050405020304" charset="0"/>
                          <a:cs typeface="Times New Roman" panose="02020603050405020304" charset="0"/>
                        </a:rPr>
                        <a:t>b</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Y</a:t>
                      </a:r>
                      <a:r>
                        <a:rPr lang="en-US" altLang="zh-CN" sz="1400" baseline="-25000">
                          <a:latin typeface="Times New Roman" panose="02020603050405020304" charset="0"/>
                          <a:cs typeface="Times New Roman" panose="02020603050405020304" charset="0"/>
                        </a:rPr>
                        <a:t>c</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Y</a:t>
                      </a:r>
                      <a:r>
                        <a:rPr lang="en-US" altLang="zh-CN" sz="1400" baseline="-25000">
                          <a:latin typeface="Times New Roman" panose="02020603050405020304" charset="0"/>
                          <a:cs typeface="Times New Roman" panose="02020603050405020304" charset="0"/>
                        </a:rPr>
                        <a:t>d</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Y</a:t>
                      </a:r>
                      <a:r>
                        <a:rPr lang="en-US" altLang="zh-CN" sz="1400" baseline="-25000">
                          <a:latin typeface="Times New Roman" panose="02020603050405020304" charset="0"/>
                          <a:cs typeface="Times New Roman" panose="02020603050405020304" charset="0"/>
                        </a:rPr>
                        <a:t>e</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Y</a:t>
                      </a:r>
                      <a:r>
                        <a:rPr lang="en-US" altLang="zh-CN" sz="1400" baseline="-25000">
                          <a:latin typeface="Times New Roman" panose="02020603050405020304" charset="0"/>
                          <a:cs typeface="Times New Roman" panose="02020603050405020304" charset="0"/>
                        </a:rPr>
                        <a:t>f</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Y</a:t>
                      </a:r>
                      <a:r>
                        <a:rPr lang="en-US" altLang="zh-CN" sz="1400" baseline="-25000">
                          <a:latin typeface="Times New Roman" panose="02020603050405020304" charset="0"/>
                          <a:cs typeface="Times New Roman" panose="02020603050405020304" charset="0"/>
                        </a:rPr>
                        <a:t>g</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B cap="flat">
                      <a:noFill/>
                    </a:lnB>
                  </a:tcPr>
                </a:tc>
              </a:tr>
              <a:tr h="251460">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cap="flat">
                      <a:noFill/>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cap="flat">
                      <a:noFill/>
                    </a:lnT>
                    <a:lnB w="9525" cap="flat" cmpd="sng">
                      <a:solidFill>
                        <a:srgbClr val="000000"/>
                      </a:solidFill>
                      <a:prstDash val="solid"/>
                      <a:headEnd type="none" w="med" len="med"/>
                      <a:tailEnd type="none" w="med" len="med"/>
                    </a:lnB>
                    <a:lnTlToBr>
                      <a:noFill/>
                    </a:lnTlToBr>
                    <a:lnBlToTr>
                      <a:noFill/>
                    </a:lnBlToTr>
                    <a:noFill/>
                  </a:tcPr>
                </a:tc>
              </a:tr>
              <a:tr h="250825">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251460">
                <a:tc>
                  <a:txBody>
                    <a:bodyPr/>
                    <a:p>
                      <a:pPr algn="ctr">
                        <a:buNone/>
                      </a:pPr>
                      <a:r>
                        <a:rPr lang="en-US" altLang="zh-CN" sz="1400">
                          <a:latin typeface="Times New Roman" panose="02020603050405020304" charset="0"/>
                          <a:cs typeface="Times New Roman" panose="02020603050405020304" charset="0"/>
                        </a:rPr>
                        <a:t>2</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250825">
                <a:tc>
                  <a:txBody>
                    <a:bodyPr/>
                    <a:p>
                      <a:pPr algn="ctr">
                        <a:buNone/>
                      </a:pPr>
                      <a:r>
                        <a:rPr lang="en-US" altLang="zh-CN" sz="1400">
                          <a:latin typeface="Times New Roman" panose="02020603050405020304" charset="0"/>
                          <a:cs typeface="Times New Roman" panose="02020603050405020304" charset="0"/>
                        </a:rPr>
                        <a:t>3</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251460">
                <a:tc>
                  <a:txBody>
                    <a:bodyPr/>
                    <a:p>
                      <a:pPr algn="ctr">
                        <a:buNone/>
                      </a:pPr>
                      <a:r>
                        <a:rPr lang="en-US" altLang="zh-CN" sz="1400">
                          <a:latin typeface="Times New Roman" panose="02020603050405020304" charset="0"/>
                          <a:cs typeface="Times New Roman" panose="02020603050405020304" charset="0"/>
                        </a:rPr>
                        <a:t>4</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250825">
                <a:tc>
                  <a:txBody>
                    <a:bodyPr/>
                    <a:p>
                      <a:pPr algn="ctr">
                        <a:buNone/>
                      </a:pPr>
                      <a:r>
                        <a:rPr lang="en-US" altLang="zh-CN" sz="1400">
                          <a:latin typeface="Times New Roman" panose="02020603050405020304" charset="0"/>
                          <a:cs typeface="Times New Roman" panose="02020603050405020304" charset="0"/>
                        </a:rPr>
                        <a:t>5</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251460">
                <a:tc>
                  <a:txBody>
                    <a:bodyPr/>
                    <a:p>
                      <a:pPr algn="ctr">
                        <a:buNone/>
                      </a:pPr>
                      <a:r>
                        <a:rPr lang="en-US" altLang="zh-CN" sz="1400">
                          <a:latin typeface="Times New Roman" panose="02020603050405020304" charset="0"/>
                          <a:cs typeface="Times New Roman" panose="02020603050405020304" charset="0"/>
                        </a:rPr>
                        <a:t>6</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250825">
                <a:tc>
                  <a:txBody>
                    <a:bodyPr/>
                    <a:p>
                      <a:pPr algn="ctr">
                        <a:buNone/>
                      </a:pPr>
                      <a:r>
                        <a:rPr lang="en-US" altLang="zh-CN" sz="1400">
                          <a:latin typeface="Times New Roman" panose="02020603050405020304" charset="0"/>
                          <a:cs typeface="Times New Roman" panose="02020603050405020304" charset="0"/>
                        </a:rPr>
                        <a:t>7</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251460">
                <a:tc>
                  <a:txBody>
                    <a:bodyPr/>
                    <a:p>
                      <a:pPr algn="ctr">
                        <a:buNone/>
                      </a:pPr>
                      <a:r>
                        <a:rPr lang="en-US" altLang="zh-CN" sz="1400">
                          <a:latin typeface="Times New Roman" panose="02020603050405020304" charset="0"/>
                          <a:cs typeface="Times New Roman" panose="02020603050405020304" charset="0"/>
                        </a:rPr>
                        <a:t>8</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250825">
                <a:tc>
                  <a:txBody>
                    <a:bodyPr/>
                    <a:p>
                      <a:pPr algn="ctr">
                        <a:buNone/>
                      </a:pPr>
                      <a:r>
                        <a:rPr lang="en-US" altLang="zh-CN" sz="1400">
                          <a:latin typeface="Times New Roman" panose="02020603050405020304" charset="0"/>
                          <a:cs typeface="Times New Roman" panose="02020603050405020304" charset="0"/>
                        </a:rPr>
                        <a:t>9</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251460">
                <a:tc>
                  <a:txBody>
                    <a:bodyPr/>
                    <a:p>
                      <a:pPr algn="ctr">
                        <a:buNone/>
                      </a:pPr>
                      <a:r>
                        <a:rPr lang="en-US" altLang="zh-CN" sz="1400">
                          <a:latin typeface="Times New Roman" panose="02020603050405020304" charset="0"/>
                          <a:cs typeface="Times New Roman" panose="02020603050405020304" charset="0"/>
                        </a:rPr>
                        <a:t>10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250825">
                <a:tc>
                  <a:txBody>
                    <a:bodyPr/>
                    <a:p>
                      <a:pPr algn="ctr">
                        <a:buNone/>
                      </a:pPr>
                      <a:r>
                        <a:rPr lang="en-US" altLang="zh-CN" sz="1400">
                          <a:latin typeface="Times New Roman" panose="02020603050405020304" charset="0"/>
                          <a:cs typeface="Times New Roman" panose="02020603050405020304" charset="0"/>
                        </a:rPr>
                        <a:t>11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251460">
                <a:tc>
                  <a:txBody>
                    <a:bodyPr/>
                    <a:p>
                      <a:pPr algn="ctr">
                        <a:buNone/>
                      </a:pPr>
                      <a:r>
                        <a:rPr lang="en-US" altLang="zh-CN" sz="1400">
                          <a:latin typeface="Times New Roman" panose="02020603050405020304" charset="0"/>
                          <a:cs typeface="Times New Roman" panose="02020603050405020304" charset="0"/>
                        </a:rPr>
                        <a:t>12</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250825">
                <a:tc>
                  <a:txBody>
                    <a:bodyPr/>
                    <a:p>
                      <a:pPr algn="ctr">
                        <a:buNone/>
                      </a:pPr>
                      <a:r>
                        <a:rPr lang="en-US" altLang="zh-CN" sz="1400">
                          <a:latin typeface="Times New Roman" panose="02020603050405020304" charset="0"/>
                          <a:cs typeface="Times New Roman" panose="02020603050405020304" charset="0"/>
                        </a:rPr>
                        <a:t>13</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251460">
                <a:tc>
                  <a:txBody>
                    <a:bodyPr/>
                    <a:p>
                      <a:pPr algn="ctr">
                        <a:buNone/>
                      </a:pPr>
                      <a:r>
                        <a:rPr lang="en-US" altLang="zh-CN" sz="1400">
                          <a:latin typeface="Times New Roman" panose="02020603050405020304" charset="0"/>
                          <a:cs typeface="Times New Roman" panose="02020603050405020304" charset="0"/>
                        </a:rPr>
                        <a:t>14</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250825">
                <a:tc>
                  <a:txBody>
                    <a:bodyPr/>
                    <a:p>
                      <a:pPr algn="ctr">
                        <a:buNone/>
                      </a:pPr>
                      <a:r>
                        <a:rPr lang="en-US" altLang="zh-CN" sz="1400">
                          <a:latin typeface="Times New Roman" panose="02020603050405020304" charset="0"/>
                          <a:cs typeface="Times New Roman" panose="02020603050405020304" charset="0"/>
                        </a:rPr>
                        <a:t>15</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 </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dash"/>
                      <a:headEnd type="none" w="med" len="med"/>
                      <a:tailEnd type="none" w="med" len="med"/>
                    </a:lnB>
                    <a:lnTlToBr>
                      <a:noFill/>
                    </a:lnTlToBr>
                    <a:lnBlToTr>
                      <a:noFill/>
                    </a:lnBlToTr>
                    <a:noFill/>
                  </a:tcPr>
                </a:tc>
              </a:tr>
              <a:tr h="251460">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 </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dash"/>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250825">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宋体" panose="02010600030101010101" pitchFamily="2" charset="-122"/>
                          <a:ea typeface="宋体" panose="02010600030101010101" pitchFamily="2" charset="-122"/>
                          <a:cs typeface="宋体" panose="02010600030101010101" pitchFamily="2" charset="-122"/>
                        </a:rPr>
                        <a:t> </a:t>
                      </a:r>
                      <a:endParaRPr lang="en-US" altLang="zh-CN"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251460">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0</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X</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altLang="zh-CN" sz="1400">
                          <a:latin typeface="Times New Roman" panose="02020603050405020304" charset="0"/>
                          <a:cs typeface="Times New Roman" panose="02020603050405020304" charset="0"/>
                        </a:rPr>
                        <a:t>1</a:t>
                      </a:r>
                      <a:endParaRPr lang="en-US" altLang="zh-CN" sz="1400">
                        <a:latin typeface="Times New Roman" panose="02020603050405020304" charset="0"/>
                        <a:ea typeface="Times New Roman" panose="02020603050405020304" charset="0"/>
                        <a:cs typeface="Times New Roman" panose="02020603050405020304" charset="0"/>
                      </a:endParaRPr>
                    </a:p>
                  </a:txBody>
                  <a:tcPr marL="0" marR="0" marT="0" marB="1" vert="horz"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endParaRPr lang="zh-CN" altLang="en-US" sz="140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3" name="图片 2"/>
          <p:cNvPicPr/>
          <p:nvPr/>
        </p:nvPicPr>
        <p:blipFill>
          <a:blip r:embed="rId3"/>
          <a:stretch>
            <a:fillRect/>
          </a:stretch>
        </p:blipFill>
        <p:spPr>
          <a:xfrm>
            <a:off x="1648143" y="1636395"/>
            <a:ext cx="247650" cy="190500"/>
          </a:xfrm>
          <a:prstGeom prst="rect">
            <a:avLst/>
          </a:prstGeom>
          <a:noFill/>
          <a:ln w="9525">
            <a:noFill/>
          </a:ln>
        </p:spPr>
      </p:pic>
      <p:pic>
        <p:nvPicPr>
          <p:cNvPr id="4" name="图片 3"/>
          <p:cNvPicPr/>
          <p:nvPr/>
        </p:nvPicPr>
        <p:blipFill>
          <a:blip r:embed="rId4"/>
          <a:stretch>
            <a:fillRect/>
          </a:stretch>
        </p:blipFill>
        <p:spPr>
          <a:xfrm>
            <a:off x="2069783" y="1636395"/>
            <a:ext cx="304800" cy="190500"/>
          </a:xfrm>
          <a:prstGeom prst="rect">
            <a:avLst/>
          </a:prstGeom>
          <a:noFill/>
          <a:ln w="9525">
            <a:noFill/>
          </a:ln>
        </p:spPr>
      </p:pic>
      <p:pic>
        <p:nvPicPr>
          <p:cNvPr id="5" name="图片 4"/>
          <p:cNvPicPr/>
          <p:nvPr/>
        </p:nvPicPr>
        <p:blipFill>
          <a:blip r:embed="rId5"/>
          <a:stretch>
            <a:fillRect/>
          </a:stretch>
        </p:blipFill>
        <p:spPr>
          <a:xfrm>
            <a:off x="4437697" y="1476375"/>
            <a:ext cx="609600" cy="209550"/>
          </a:xfrm>
          <a:prstGeom prst="rect">
            <a:avLst/>
          </a:prstGeom>
          <a:noFill/>
          <a:ln w="9525">
            <a:noFill/>
          </a:ln>
        </p:spPr>
      </p:pic>
      <p:pic>
        <p:nvPicPr>
          <p:cNvPr id="6" name="图片 5"/>
          <p:cNvPicPr/>
          <p:nvPr/>
        </p:nvPicPr>
        <p:blipFill>
          <a:blip r:embed="rId6"/>
          <a:stretch>
            <a:fillRect/>
          </a:stretch>
        </p:blipFill>
        <p:spPr>
          <a:xfrm>
            <a:off x="8572182" y="1826895"/>
            <a:ext cx="161925" cy="161925"/>
          </a:xfrm>
          <a:prstGeom prst="rect">
            <a:avLst/>
          </a:prstGeom>
          <a:noFill/>
          <a:ln w="9525">
            <a:noFill/>
          </a:ln>
        </p:spPr>
      </p:pic>
      <p:pic>
        <p:nvPicPr>
          <p:cNvPr id="7" name="图片 6"/>
          <p:cNvPicPr/>
          <p:nvPr/>
        </p:nvPicPr>
        <p:blipFill>
          <a:blip r:embed="rId7"/>
          <a:stretch>
            <a:fillRect/>
          </a:stretch>
        </p:blipFill>
        <p:spPr>
          <a:xfrm>
            <a:off x="8606472" y="2101215"/>
            <a:ext cx="85725" cy="190500"/>
          </a:xfrm>
          <a:prstGeom prst="rect">
            <a:avLst/>
          </a:prstGeom>
          <a:noFill/>
          <a:ln w="9525">
            <a:noFill/>
          </a:ln>
        </p:spPr>
      </p:pic>
      <p:pic>
        <p:nvPicPr>
          <p:cNvPr id="8" name="图片 7"/>
          <p:cNvPicPr/>
          <p:nvPr/>
        </p:nvPicPr>
        <p:blipFill>
          <a:blip r:embed="rId8"/>
          <a:stretch>
            <a:fillRect/>
          </a:stretch>
        </p:blipFill>
        <p:spPr>
          <a:xfrm>
            <a:off x="8591232" y="2352675"/>
            <a:ext cx="180975" cy="180975"/>
          </a:xfrm>
          <a:prstGeom prst="rect">
            <a:avLst/>
          </a:prstGeom>
          <a:noFill/>
          <a:ln w="9525">
            <a:noFill/>
          </a:ln>
        </p:spPr>
      </p:pic>
      <p:pic>
        <p:nvPicPr>
          <p:cNvPr id="9" name="图片 8"/>
          <p:cNvPicPr/>
          <p:nvPr/>
        </p:nvPicPr>
        <p:blipFill>
          <a:blip r:embed="rId9"/>
          <a:stretch>
            <a:fillRect/>
          </a:stretch>
        </p:blipFill>
        <p:spPr>
          <a:xfrm>
            <a:off x="8591232" y="2594610"/>
            <a:ext cx="161925" cy="180975"/>
          </a:xfrm>
          <a:prstGeom prst="rect">
            <a:avLst/>
          </a:prstGeom>
          <a:noFill/>
          <a:ln w="9525">
            <a:noFill/>
          </a:ln>
        </p:spPr>
      </p:pic>
      <p:pic>
        <p:nvPicPr>
          <p:cNvPr id="10" name="图片 9"/>
          <p:cNvPicPr/>
          <p:nvPr/>
        </p:nvPicPr>
        <p:blipFill>
          <a:blip r:embed="rId10"/>
          <a:stretch>
            <a:fillRect/>
          </a:stretch>
        </p:blipFill>
        <p:spPr>
          <a:xfrm>
            <a:off x="8558212" y="2886710"/>
            <a:ext cx="161925" cy="180975"/>
          </a:xfrm>
          <a:prstGeom prst="rect">
            <a:avLst/>
          </a:prstGeom>
          <a:noFill/>
          <a:ln w="9525">
            <a:noFill/>
          </a:ln>
        </p:spPr>
      </p:pic>
      <p:pic>
        <p:nvPicPr>
          <p:cNvPr id="11" name="图片 10"/>
          <p:cNvPicPr/>
          <p:nvPr/>
        </p:nvPicPr>
        <p:blipFill>
          <a:blip r:embed="rId11"/>
          <a:stretch>
            <a:fillRect/>
          </a:stretch>
        </p:blipFill>
        <p:spPr>
          <a:xfrm>
            <a:off x="8558212" y="3128645"/>
            <a:ext cx="171450" cy="200025"/>
          </a:xfrm>
          <a:prstGeom prst="rect">
            <a:avLst/>
          </a:prstGeom>
          <a:noFill/>
          <a:ln w="9525">
            <a:noFill/>
          </a:ln>
        </p:spPr>
      </p:pic>
      <p:pic>
        <p:nvPicPr>
          <p:cNvPr id="12" name="图片 11"/>
          <p:cNvPicPr/>
          <p:nvPr/>
        </p:nvPicPr>
        <p:blipFill>
          <a:blip r:embed="rId12"/>
          <a:stretch>
            <a:fillRect/>
          </a:stretch>
        </p:blipFill>
        <p:spPr>
          <a:xfrm>
            <a:off x="8572182" y="3328670"/>
            <a:ext cx="161925" cy="200025"/>
          </a:xfrm>
          <a:prstGeom prst="rect">
            <a:avLst/>
          </a:prstGeom>
          <a:noFill/>
          <a:ln w="9525">
            <a:noFill/>
          </a:ln>
        </p:spPr>
      </p:pic>
      <p:pic>
        <p:nvPicPr>
          <p:cNvPr id="13" name="图片 12"/>
          <p:cNvPicPr/>
          <p:nvPr/>
        </p:nvPicPr>
        <p:blipFill>
          <a:blip r:embed="rId13"/>
          <a:stretch>
            <a:fillRect/>
          </a:stretch>
        </p:blipFill>
        <p:spPr>
          <a:xfrm>
            <a:off x="8562657" y="3626485"/>
            <a:ext cx="161925" cy="180975"/>
          </a:xfrm>
          <a:prstGeom prst="rect">
            <a:avLst/>
          </a:prstGeom>
          <a:noFill/>
          <a:ln w="9525">
            <a:noFill/>
          </a:ln>
        </p:spPr>
      </p:pic>
      <p:pic>
        <p:nvPicPr>
          <p:cNvPr id="14" name="图片 13"/>
          <p:cNvPicPr/>
          <p:nvPr/>
        </p:nvPicPr>
        <p:blipFill>
          <a:blip r:embed="rId14"/>
          <a:stretch>
            <a:fillRect/>
          </a:stretch>
        </p:blipFill>
        <p:spPr>
          <a:xfrm>
            <a:off x="8572182" y="6407785"/>
            <a:ext cx="180975" cy="171450"/>
          </a:xfrm>
          <a:prstGeom prst="rect">
            <a:avLst/>
          </a:prstGeom>
          <a:noFill/>
          <a:ln w="9525">
            <a:noFill/>
          </a:ln>
        </p:spPr>
      </p:pic>
      <p:pic>
        <p:nvPicPr>
          <p:cNvPr id="15" name="图片 14"/>
          <p:cNvPicPr/>
          <p:nvPr/>
        </p:nvPicPr>
        <p:blipFill>
          <a:blip r:embed="rId15"/>
          <a:stretch>
            <a:fillRect/>
          </a:stretch>
        </p:blipFill>
        <p:spPr>
          <a:xfrm>
            <a:off x="8593137" y="4130675"/>
            <a:ext cx="161925" cy="190500"/>
          </a:xfrm>
          <a:prstGeom prst="rect">
            <a:avLst/>
          </a:prstGeom>
          <a:noFill/>
          <a:ln w="9525">
            <a:noFill/>
          </a:ln>
        </p:spPr>
      </p:pic>
      <p:pic>
        <p:nvPicPr>
          <p:cNvPr id="16" name="图片 15"/>
          <p:cNvPicPr/>
          <p:nvPr/>
        </p:nvPicPr>
        <p:blipFill>
          <a:blip r:embed="rId16"/>
          <a:stretch>
            <a:fillRect/>
          </a:stretch>
        </p:blipFill>
        <p:spPr>
          <a:xfrm>
            <a:off x="8576627" y="4397375"/>
            <a:ext cx="190500" cy="171450"/>
          </a:xfrm>
          <a:prstGeom prst="rect">
            <a:avLst/>
          </a:prstGeom>
          <a:noFill/>
          <a:ln w="9525">
            <a:noFill/>
          </a:ln>
        </p:spPr>
      </p:pic>
      <p:pic>
        <p:nvPicPr>
          <p:cNvPr id="17" name="图片 16"/>
          <p:cNvPicPr/>
          <p:nvPr/>
        </p:nvPicPr>
        <p:blipFill>
          <a:blip r:embed="rId17"/>
          <a:stretch>
            <a:fillRect/>
          </a:stretch>
        </p:blipFill>
        <p:spPr>
          <a:xfrm>
            <a:off x="8606472" y="4654550"/>
            <a:ext cx="190500" cy="142875"/>
          </a:xfrm>
          <a:prstGeom prst="rect">
            <a:avLst/>
          </a:prstGeom>
          <a:noFill/>
          <a:ln w="9525">
            <a:noFill/>
          </a:ln>
        </p:spPr>
      </p:pic>
      <p:pic>
        <p:nvPicPr>
          <p:cNvPr id="18" name="图片 17"/>
          <p:cNvPicPr/>
          <p:nvPr/>
        </p:nvPicPr>
        <p:blipFill>
          <a:blip r:embed="rId18"/>
          <a:stretch>
            <a:fillRect/>
          </a:stretch>
        </p:blipFill>
        <p:spPr>
          <a:xfrm>
            <a:off x="8591232" y="4913630"/>
            <a:ext cx="180975" cy="161925"/>
          </a:xfrm>
          <a:prstGeom prst="rect">
            <a:avLst/>
          </a:prstGeom>
          <a:noFill/>
          <a:ln w="9525">
            <a:noFill/>
          </a:ln>
        </p:spPr>
      </p:pic>
      <p:pic>
        <p:nvPicPr>
          <p:cNvPr id="19" name="图片 18"/>
          <p:cNvPicPr/>
          <p:nvPr/>
        </p:nvPicPr>
        <p:blipFill>
          <a:blip r:embed="rId19"/>
          <a:stretch>
            <a:fillRect/>
          </a:stretch>
        </p:blipFill>
        <p:spPr>
          <a:xfrm>
            <a:off x="8606472" y="5121275"/>
            <a:ext cx="180975" cy="190500"/>
          </a:xfrm>
          <a:prstGeom prst="rect">
            <a:avLst/>
          </a:prstGeom>
          <a:noFill/>
          <a:ln w="9525">
            <a:noFill/>
          </a:ln>
        </p:spPr>
      </p:pic>
      <p:pic>
        <p:nvPicPr>
          <p:cNvPr id="20" name="图片 19"/>
          <p:cNvPicPr/>
          <p:nvPr/>
        </p:nvPicPr>
        <p:blipFill>
          <a:blip r:embed="rId20"/>
          <a:stretch>
            <a:fillRect/>
          </a:stretch>
        </p:blipFill>
        <p:spPr>
          <a:xfrm>
            <a:off x="8591232" y="5424805"/>
            <a:ext cx="180975" cy="161925"/>
          </a:xfrm>
          <a:prstGeom prst="rect">
            <a:avLst/>
          </a:prstGeom>
          <a:noFill/>
          <a:ln w="9525">
            <a:noFill/>
          </a:ln>
        </p:spPr>
      </p:pic>
      <p:pic>
        <p:nvPicPr>
          <p:cNvPr id="21" name="图片 20"/>
          <p:cNvPicPr/>
          <p:nvPr/>
        </p:nvPicPr>
        <p:blipFill>
          <a:blip r:embed="rId21"/>
          <a:stretch>
            <a:fillRect/>
          </a:stretch>
        </p:blipFill>
        <p:spPr>
          <a:xfrm>
            <a:off x="837883" y="5862320"/>
            <a:ext cx="209550" cy="190500"/>
          </a:xfrm>
          <a:prstGeom prst="rect">
            <a:avLst/>
          </a:prstGeom>
          <a:noFill/>
          <a:ln w="9525">
            <a:noFill/>
          </a:ln>
        </p:spPr>
      </p:pic>
      <p:pic>
        <p:nvPicPr>
          <p:cNvPr id="22" name="图片 21"/>
          <p:cNvPicPr/>
          <p:nvPr/>
        </p:nvPicPr>
        <p:blipFill>
          <a:blip r:embed="rId4"/>
          <a:stretch>
            <a:fillRect/>
          </a:stretch>
        </p:blipFill>
        <p:spPr>
          <a:xfrm>
            <a:off x="790258" y="6131560"/>
            <a:ext cx="304800" cy="190500"/>
          </a:xfrm>
          <a:prstGeom prst="rect">
            <a:avLst/>
          </a:prstGeom>
          <a:noFill/>
          <a:ln w="9525">
            <a:noFill/>
          </a:ln>
        </p:spPr>
      </p:pic>
      <p:pic>
        <p:nvPicPr>
          <p:cNvPr id="23" name="图片 22"/>
          <p:cNvPicPr/>
          <p:nvPr/>
        </p:nvPicPr>
        <p:blipFill>
          <a:blip r:embed="rId3"/>
          <a:stretch>
            <a:fillRect/>
          </a:stretch>
        </p:blipFill>
        <p:spPr>
          <a:xfrm>
            <a:off x="790258" y="6392545"/>
            <a:ext cx="247650" cy="190500"/>
          </a:xfrm>
          <a:prstGeom prst="rect">
            <a:avLst/>
          </a:prstGeom>
          <a:noFill/>
          <a:ln w="9525">
            <a:noFill/>
          </a:ln>
        </p:spPr>
      </p:pic>
      <p:pic>
        <p:nvPicPr>
          <p:cNvPr id="24" name="图片 23"/>
          <p:cNvPicPr/>
          <p:nvPr/>
        </p:nvPicPr>
        <p:blipFill>
          <a:blip r:embed="rId14"/>
          <a:stretch>
            <a:fillRect/>
          </a:stretch>
        </p:blipFill>
        <p:spPr>
          <a:xfrm>
            <a:off x="8581707" y="3898265"/>
            <a:ext cx="180975" cy="171450"/>
          </a:xfrm>
          <a:prstGeom prst="rect">
            <a:avLst/>
          </a:prstGeom>
          <a:noFill/>
          <a:ln w="9525">
            <a:noFill/>
          </a:ln>
        </p:spPr>
      </p:pic>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endParaRPr lang="zh-CN" altLang="en-US"/>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a:xfrm>
            <a:off x="838200" y="395605"/>
            <a:ext cx="10515600" cy="5811838"/>
          </a:xfrm>
        </p:spPr>
        <p:txBody>
          <a:bodyPr>
            <a:normAutofit fontScale="90000" lnSpcReduction="10000"/>
          </a:bodyPr>
          <a:p>
            <a:pPr marL="0" indent="0">
              <a:buNone/>
            </a:pPr>
            <a:r>
              <a:rPr lang="en-US" altLang="zh-CN"/>
              <a:t>        </a:t>
            </a:r>
            <a:r>
              <a:rPr lang="zh-CN" altLang="en-US" sz="2000"/>
              <a:t>例：组合逻辑电路如图所示，分析该电路的逻辑功能。</a:t>
            </a:r>
            <a:endParaRPr lang="zh-CN" altLang="en-US" sz="2000"/>
          </a:p>
          <a:p>
            <a:pPr marL="0" indent="0">
              <a:buNone/>
            </a:pPr>
            <a:r>
              <a:rPr lang="zh-CN" altLang="en-US" sz="2000"/>
              <a:t>           分析：</a:t>
            </a:r>
            <a:r>
              <a:rPr lang="en-US" altLang="zh-CN" sz="2000"/>
              <a:t>1</a:t>
            </a:r>
            <a:r>
              <a:rPr lang="zh-CN" altLang="en-US" sz="2000"/>
              <a:t>、根据逻辑图写出对应逻辑函数</a:t>
            </a:r>
            <a:endParaRPr lang="zh-CN" altLang="en-US" sz="2000"/>
          </a:p>
          <a:p>
            <a:pPr marL="0" indent="0">
              <a:buNone/>
            </a:pPr>
            <a:r>
              <a:rPr lang="zh-CN" altLang="en-US" sz="2000"/>
              <a:t>                        </a:t>
            </a:r>
            <a:endParaRPr lang="zh-CN" altLang="en-US" sz="2000"/>
          </a:p>
          <a:p>
            <a:pPr marL="0" indent="0">
              <a:buNone/>
            </a:pPr>
            <a:r>
              <a:rPr lang="zh-CN" altLang="en-US" sz="2000"/>
              <a:t>                             </a:t>
            </a:r>
            <a:endParaRPr lang="zh-CN" altLang="en-US" sz="2000"/>
          </a:p>
          <a:p>
            <a:pPr marL="0" indent="0">
              <a:buNone/>
            </a:pPr>
            <a:r>
              <a:rPr lang="zh-CN" altLang="en-US" sz="2000"/>
              <a:t>                       </a:t>
            </a:r>
            <a:endParaRPr lang="zh-CN" altLang="en-US" sz="2000"/>
          </a:p>
          <a:p>
            <a:pPr marL="0" indent="0">
              <a:buNone/>
            </a:pPr>
            <a:r>
              <a:rPr lang="zh-CN" altLang="en-US" sz="2000"/>
              <a:t>                       </a:t>
            </a:r>
            <a:endParaRPr lang="zh-CN" altLang="en-US" sz="2000"/>
          </a:p>
          <a:p>
            <a:pPr marL="0" indent="0">
              <a:buNone/>
            </a:pPr>
            <a:r>
              <a:rPr lang="zh-CN" altLang="en-US" sz="2000"/>
              <a:t>                         </a:t>
            </a:r>
            <a:r>
              <a:rPr lang="en-US" altLang="zh-CN" sz="2000"/>
              <a:t>2</a:t>
            </a:r>
            <a:r>
              <a:rPr lang="zh-CN" altLang="en-US" sz="2000"/>
              <a:t>、函数化简                    </a:t>
            </a:r>
            <a:endParaRPr lang="zh-CN" altLang="en-US" sz="2000"/>
          </a:p>
          <a:p>
            <a:pPr marL="0" indent="0">
              <a:buNone/>
            </a:pPr>
            <a:endParaRPr lang="zh-CN" altLang="en-US" sz="2000"/>
          </a:p>
          <a:p>
            <a:pPr marL="0" indent="0">
              <a:buNone/>
            </a:pPr>
            <a:endParaRPr lang="zh-CN" altLang="en-US" sz="2000"/>
          </a:p>
          <a:p>
            <a:pPr marL="0" indent="0">
              <a:buNone/>
            </a:pPr>
            <a:endParaRPr lang="zh-CN" altLang="en-US" sz="2000"/>
          </a:p>
          <a:p>
            <a:pPr marL="0" indent="0">
              <a:buNone/>
            </a:pPr>
            <a:r>
              <a:rPr lang="zh-CN" altLang="en-US" sz="2000"/>
              <a:t>                         </a:t>
            </a:r>
            <a:endParaRPr lang="zh-CN" altLang="en-US" sz="2000"/>
          </a:p>
          <a:p>
            <a:pPr marL="0" indent="0">
              <a:buNone/>
            </a:pPr>
            <a:r>
              <a:rPr lang="zh-CN" altLang="en-US" sz="2000"/>
              <a:t>                         </a:t>
            </a:r>
            <a:endParaRPr lang="zh-CN" altLang="en-US" sz="2000"/>
          </a:p>
          <a:p>
            <a:pPr marL="0" indent="0">
              <a:buNone/>
            </a:pPr>
            <a:endParaRPr lang="zh-CN" altLang="en-US" sz="2000"/>
          </a:p>
          <a:p>
            <a:pPr marL="0" indent="0">
              <a:buNone/>
            </a:pPr>
            <a:r>
              <a:rPr lang="zh-CN" altLang="en-US" sz="2000"/>
              <a:t>                          </a:t>
            </a:r>
            <a:r>
              <a:rPr lang="en-US" altLang="zh-CN" sz="2000"/>
              <a:t>3</a:t>
            </a:r>
            <a:r>
              <a:rPr lang="zh-CN" altLang="en-US" sz="2000"/>
              <a:t>、列真值表    </a:t>
            </a:r>
            <a:endParaRPr lang="zh-CN" altLang="en-US" sz="2000"/>
          </a:p>
          <a:p>
            <a:pPr marL="0" indent="0">
              <a:buNone/>
            </a:pPr>
            <a:r>
              <a:rPr lang="zh-CN" altLang="en-US" sz="2000"/>
              <a:t>                          </a:t>
            </a:r>
            <a:r>
              <a:rPr lang="en-US" altLang="zh-CN" sz="2000"/>
              <a:t>4</a:t>
            </a:r>
            <a:r>
              <a:rPr lang="zh-CN" altLang="en-US" sz="2000"/>
              <a:t>、分析功能</a:t>
            </a:r>
            <a:endParaRPr lang="zh-CN" altLang="en-US" sz="2000"/>
          </a:p>
          <a:p>
            <a:pPr marL="0" indent="0">
              <a:buNone/>
            </a:pPr>
            <a:r>
              <a:rPr lang="zh-CN" altLang="en-US" sz="2000"/>
              <a:t>                            根据真值表输入、输出变化规律可得，当A、B、C三个变量</a:t>
            </a:r>
            <a:endParaRPr lang="zh-CN" altLang="en-US" sz="2000"/>
          </a:p>
          <a:p>
            <a:pPr marL="0" indent="0">
              <a:buNone/>
            </a:pPr>
            <a:r>
              <a:rPr lang="zh-CN" altLang="en-US" sz="2000"/>
              <a:t>              不一致时，电路输出L为“1”，否则电路输出L为“0”，所以这个</a:t>
            </a:r>
            <a:endParaRPr lang="zh-CN" altLang="en-US" sz="2000"/>
          </a:p>
          <a:p>
            <a:pPr marL="0" indent="0">
              <a:buNone/>
            </a:pPr>
            <a:r>
              <a:rPr lang="zh-CN" altLang="en-US" sz="2000"/>
              <a:t>              电路我们可以称为“不一致电路”。    </a:t>
            </a:r>
            <a:endParaRPr lang="zh-CN" altLang="en-US" sz="2000"/>
          </a:p>
        </p:txBody>
      </p:sp>
      <p:pic>
        <p:nvPicPr>
          <p:cNvPr id="1073743175" name="图片 1073743174"/>
          <p:cNvPicPr>
            <a:picLocks noChangeAspect="1"/>
          </p:cNvPicPr>
          <p:nvPr/>
        </p:nvPicPr>
        <p:blipFill>
          <a:blip r:embed="rId1"/>
          <a:stretch>
            <a:fillRect/>
          </a:stretch>
        </p:blipFill>
        <p:spPr>
          <a:xfrm>
            <a:off x="7320915" y="798195"/>
            <a:ext cx="4203700" cy="2001520"/>
          </a:xfrm>
          <a:prstGeom prst="rect">
            <a:avLst/>
          </a:prstGeom>
          <a:noFill/>
          <a:ln w="9525">
            <a:noFill/>
          </a:ln>
        </p:spPr>
      </p:pic>
      <p:graphicFrame>
        <p:nvGraphicFramePr>
          <p:cNvPr id="3" name="对象 2">
            <a:hlinkClick r:id="" action="ppaction://ole?verb="/>
          </p:cNvPr>
          <p:cNvGraphicFramePr>
            <a:graphicFrameLocks noChangeAspect="1"/>
          </p:cNvGraphicFramePr>
          <p:nvPr/>
        </p:nvGraphicFramePr>
        <p:xfrm>
          <a:off x="2453640" y="972820"/>
          <a:ext cx="1040765" cy="368300"/>
        </p:xfrm>
        <a:graphic>
          <a:graphicData uri="http://schemas.openxmlformats.org/presentationml/2006/ole">
            <mc:AlternateContent xmlns:mc="http://schemas.openxmlformats.org/markup-compatibility/2006">
              <mc:Choice xmlns:v="urn:schemas-microsoft-com:vml" Requires="v">
                <p:oleObj spid="_x0000_s4097" name="" r:id="rId2" imgW="609600" imgH="215900" progId="Equation.KSEE3">
                  <p:embed/>
                </p:oleObj>
              </mc:Choice>
              <mc:Fallback>
                <p:oleObj name="" r:id="rId2" imgW="609600" imgH="215900" progId="Equation.KSEE3">
                  <p:embed/>
                  <p:pic>
                    <p:nvPicPr>
                      <p:cNvPr id="0" name="图片 4096"/>
                      <p:cNvPicPr/>
                      <p:nvPr/>
                    </p:nvPicPr>
                    <p:blipFill>
                      <a:blip r:embed="rId3"/>
                      <a:stretch>
                        <a:fillRect/>
                      </a:stretch>
                    </p:blipFill>
                    <p:spPr>
                      <a:xfrm>
                        <a:off x="2453640" y="972820"/>
                        <a:ext cx="1040765" cy="36830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2453640" y="1341120"/>
          <a:ext cx="2145030" cy="328930"/>
        </p:xfrm>
        <a:graphic>
          <a:graphicData uri="http://schemas.openxmlformats.org/presentationml/2006/ole">
            <mc:AlternateContent xmlns:mc="http://schemas.openxmlformats.org/markup-compatibility/2006">
              <mc:Choice xmlns:v="urn:schemas-microsoft-com:vml" Requires="v">
                <p:oleObj spid="_x0000_s4098" name="" r:id="rId4" imgW="1155700" imgH="177165" progId="Equation.KSEE3">
                  <p:embed/>
                </p:oleObj>
              </mc:Choice>
              <mc:Fallback>
                <p:oleObj name="" r:id="rId4" imgW="1155700" imgH="177165" progId="Equation.KSEE3">
                  <p:embed/>
                  <p:pic>
                    <p:nvPicPr>
                      <p:cNvPr id="0" name="图片 4097"/>
                      <p:cNvPicPr/>
                      <p:nvPr/>
                    </p:nvPicPr>
                    <p:blipFill>
                      <a:blip r:embed="rId5"/>
                      <a:stretch>
                        <a:fillRect/>
                      </a:stretch>
                    </p:blipFill>
                    <p:spPr>
                      <a:xfrm>
                        <a:off x="2453640" y="1341120"/>
                        <a:ext cx="2145030" cy="328930"/>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2453640" y="1580515"/>
          <a:ext cx="3679825" cy="437515"/>
        </p:xfrm>
        <a:graphic>
          <a:graphicData uri="http://schemas.openxmlformats.org/presentationml/2006/ole">
            <mc:AlternateContent xmlns:mc="http://schemas.openxmlformats.org/markup-compatibility/2006">
              <mc:Choice xmlns:v="urn:schemas-microsoft-com:vml" Requires="v">
                <p:oleObj spid="_x0000_s4099" name="" r:id="rId6" imgW="1816100" imgH="215900" progId="Equation.KSEE3">
                  <p:embed/>
                </p:oleObj>
              </mc:Choice>
              <mc:Fallback>
                <p:oleObj name="" r:id="rId6" imgW="1816100" imgH="215900" progId="Equation.KSEE3">
                  <p:embed/>
                  <p:pic>
                    <p:nvPicPr>
                      <p:cNvPr id="0" name="图片 4098"/>
                      <p:cNvPicPr/>
                      <p:nvPr/>
                    </p:nvPicPr>
                    <p:blipFill>
                      <a:blip r:embed="rId7"/>
                      <a:stretch>
                        <a:fillRect/>
                      </a:stretch>
                    </p:blipFill>
                    <p:spPr>
                      <a:xfrm>
                        <a:off x="2453640" y="1580515"/>
                        <a:ext cx="3679825" cy="437515"/>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2453640" y="2669540"/>
          <a:ext cx="3679825" cy="1519555"/>
        </p:xfrm>
        <a:graphic>
          <a:graphicData uri="http://schemas.openxmlformats.org/presentationml/2006/ole">
            <mc:AlternateContent xmlns:mc="http://schemas.openxmlformats.org/markup-compatibility/2006">
              <mc:Choice xmlns:v="urn:schemas-microsoft-com:vml" Requires="v">
                <p:oleObj spid="_x0000_s7" name="" r:id="rId8" imgW="1816100" imgH="749300" progId="Equation.KSEE3">
                  <p:embed/>
                </p:oleObj>
              </mc:Choice>
              <mc:Fallback>
                <p:oleObj name="" r:id="rId8" imgW="1816100" imgH="749300" progId="Equation.KSEE3">
                  <p:embed/>
                  <p:pic>
                    <p:nvPicPr>
                      <p:cNvPr id="0" name="图片 4098"/>
                      <p:cNvPicPr/>
                      <p:nvPr/>
                    </p:nvPicPr>
                    <p:blipFill>
                      <a:blip r:embed="rId9"/>
                      <a:stretch>
                        <a:fillRect/>
                      </a:stretch>
                    </p:blipFill>
                    <p:spPr>
                      <a:xfrm>
                        <a:off x="2453640" y="2669540"/>
                        <a:ext cx="3679825" cy="1519555"/>
                      </a:xfrm>
                      <a:prstGeom prst="rect">
                        <a:avLst/>
                      </a:prstGeom>
                    </p:spPr>
                  </p:pic>
                </p:oleObj>
              </mc:Fallback>
            </mc:AlternateContent>
          </a:graphicData>
        </a:graphic>
      </p:graphicFrame>
      <p:graphicFrame>
        <p:nvGraphicFramePr>
          <p:cNvPr id="8" name="表格 7"/>
          <p:cNvGraphicFramePr/>
          <p:nvPr/>
        </p:nvGraphicFramePr>
        <p:xfrm>
          <a:off x="9467850" y="2942590"/>
          <a:ext cx="2056765" cy="3086100"/>
        </p:xfrm>
        <a:graphic>
          <a:graphicData uri="http://schemas.openxmlformats.org/drawingml/2006/table">
            <a:tbl>
              <a:tblPr firstRow="1" bandRow="1">
                <a:tableStyleId>{5940675A-B579-460E-94D1-54222C63F5DA}</a:tableStyleId>
              </a:tblPr>
              <a:tblGrid>
                <a:gridCol w="514985"/>
                <a:gridCol w="513715"/>
                <a:gridCol w="515620"/>
                <a:gridCol w="512445"/>
              </a:tblGrid>
              <a:tr h="342900">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A</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B</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C</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L</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4290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4290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4290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4290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4290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4290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4290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4290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anim calcmode="lin" valueType="num">
                                      <p:cBhvr additive="base">
                                        <p:cTn id="31"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13" end="13"/>
                                            </p:txEl>
                                          </p:spTgt>
                                        </p:tgtEl>
                                        <p:attrNameLst>
                                          <p:attrName>style.visibility</p:attrName>
                                        </p:attrNameLst>
                                      </p:cBhvr>
                                      <p:to>
                                        <p:strVal val="visible"/>
                                      </p:to>
                                    </p:set>
                                    <p:anim calcmode="lin" valueType="num">
                                      <p:cBhvr additive="base">
                                        <p:cTn id="43" dur="500" fill="hold"/>
                                        <p:tgtEl>
                                          <p:spTgt spid="2">
                                            <p:txEl>
                                              <p:pRg st="13" end="1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13" end="13"/>
                                            </p:txEl>
                                          </p:spTgt>
                                        </p:tgtEl>
                                        <p:attrNameLst>
                                          <p:attrName>ppt_y</p:attrName>
                                        </p:attrNameLst>
                                      </p:cBhvr>
                                      <p:tavLst>
                                        <p:tav tm="0">
                                          <p:val>
                                            <p:strVal val="1+#ppt_h/2"/>
                                          </p:val>
                                        </p:tav>
                                        <p:tav tm="100000">
                                          <p:val>
                                            <p:strVal val="#ppt_y"/>
                                          </p:val>
                                        </p:tav>
                                      </p:tavLst>
                                    </p:anim>
                                  </p:childTnLst>
                                </p:cTn>
                              </p:par>
                              <p:par>
                                <p:cTn id="45" presetID="5" presetClass="entr" presetSubtype="1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checkerboard(across)">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2">
                                            <p:txEl>
                                              <p:pRg st="14" end="14"/>
                                            </p:txEl>
                                          </p:spTgt>
                                        </p:tgtEl>
                                        <p:attrNameLst>
                                          <p:attrName>style.visibility</p:attrName>
                                        </p:attrNameLst>
                                      </p:cBhvr>
                                      <p:to>
                                        <p:strVal val="visible"/>
                                      </p:to>
                                    </p:set>
                                    <p:anim calcmode="lin" valueType="num">
                                      <p:cBhvr additive="base">
                                        <p:cTn id="52" dur="500" fill="hold"/>
                                        <p:tgtEl>
                                          <p:spTgt spid="2">
                                            <p:txEl>
                                              <p:pRg st="14" end="14"/>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2">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2">
                                            <p:txEl>
                                              <p:pRg st="15" end="15"/>
                                            </p:txEl>
                                          </p:spTgt>
                                        </p:tgtEl>
                                        <p:attrNameLst>
                                          <p:attrName>style.visibility</p:attrName>
                                        </p:attrNameLst>
                                      </p:cBhvr>
                                      <p:to>
                                        <p:strVal val="visible"/>
                                      </p:to>
                                    </p:set>
                                    <p:anim calcmode="lin" valueType="num">
                                      <p:cBhvr additive="base">
                                        <p:cTn id="58" dur="500" fill="hold"/>
                                        <p:tgtEl>
                                          <p:spTgt spid="2">
                                            <p:txEl>
                                              <p:pRg st="15" end="15"/>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2">
                                            <p:txEl>
                                              <p:pRg st="15" end="15"/>
                                            </p:txEl>
                                          </p:spTgt>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2">
                                            <p:txEl>
                                              <p:pRg st="16" end="16"/>
                                            </p:txEl>
                                          </p:spTgt>
                                        </p:tgtEl>
                                        <p:attrNameLst>
                                          <p:attrName>style.visibility</p:attrName>
                                        </p:attrNameLst>
                                      </p:cBhvr>
                                      <p:to>
                                        <p:strVal val="visible"/>
                                      </p:to>
                                    </p:set>
                                    <p:anim calcmode="lin" valueType="num">
                                      <p:cBhvr additive="base">
                                        <p:cTn id="62" dur="500" fill="hold"/>
                                        <p:tgtEl>
                                          <p:spTgt spid="2">
                                            <p:txEl>
                                              <p:pRg st="16" end="16"/>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2">
                                            <p:txEl>
                                              <p:pRg st="16" end="16"/>
                                            </p:txEl>
                                          </p:spTgt>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0"/>
                                  </p:stCondLst>
                                  <p:childTnLst>
                                    <p:set>
                                      <p:cBhvr>
                                        <p:cTn id="65" dur="1" fill="hold">
                                          <p:stCondLst>
                                            <p:cond delay="0"/>
                                          </p:stCondLst>
                                        </p:cTn>
                                        <p:tgtEl>
                                          <p:spTgt spid="2">
                                            <p:txEl>
                                              <p:pRg st="17" end="17"/>
                                            </p:txEl>
                                          </p:spTgt>
                                        </p:tgtEl>
                                        <p:attrNameLst>
                                          <p:attrName>style.visibility</p:attrName>
                                        </p:attrNameLst>
                                      </p:cBhvr>
                                      <p:to>
                                        <p:strVal val="visible"/>
                                      </p:to>
                                    </p:set>
                                    <p:anim calcmode="lin" valueType="num">
                                      <p:cBhvr additive="base">
                                        <p:cTn id="66" dur="500" fill="hold"/>
                                        <p:tgtEl>
                                          <p:spTgt spid="2">
                                            <p:txEl>
                                              <p:pRg st="17" end="17"/>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2">
                                            <p:txEl>
                                              <p:pRg st="17" end="1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sz="2000"/>
              <a:t>例、如图所示，一个双输入、双输出的组合逻辑电路，分析该电路逻辑功能。</a:t>
            </a:r>
            <a:endParaRPr lang="zh-CN" altLang="en-US" sz="2000"/>
          </a:p>
          <a:p>
            <a:pPr marL="0" indent="0">
              <a:buNone/>
            </a:pPr>
            <a:r>
              <a:rPr lang="zh-CN" altLang="en-US" sz="2000"/>
              <a:t>             分析：</a:t>
            </a:r>
            <a:r>
              <a:rPr lang="en-US" altLang="zh-CN" sz="2000"/>
              <a:t>1</a:t>
            </a:r>
            <a:r>
              <a:rPr lang="zh-CN" altLang="en-US" sz="2000"/>
              <a:t>、写出逻辑函数</a:t>
            </a:r>
            <a:endParaRPr lang="zh-CN" altLang="en-US" sz="2000"/>
          </a:p>
          <a:p>
            <a:pPr marL="0" indent="0">
              <a:buNone/>
            </a:pPr>
            <a:r>
              <a:rPr lang="zh-CN" altLang="en-US" sz="2000"/>
              <a:t>                               </a:t>
            </a:r>
            <a:endParaRPr lang="zh-CN" altLang="en-US" sz="2000"/>
          </a:p>
          <a:p>
            <a:pPr marL="0" indent="0">
              <a:buNone/>
            </a:pPr>
            <a:endParaRPr lang="zh-CN" altLang="en-US" sz="2000"/>
          </a:p>
          <a:p>
            <a:pPr marL="0" indent="0">
              <a:buNone/>
            </a:pPr>
            <a:endParaRPr lang="zh-CN" altLang="en-US" sz="2000"/>
          </a:p>
          <a:p>
            <a:pPr marL="0" indent="0">
              <a:buNone/>
            </a:pPr>
            <a:r>
              <a:rPr lang="zh-CN" altLang="en-US" sz="2000"/>
              <a:t>                                                                   </a:t>
            </a:r>
            <a:endParaRPr lang="zh-CN" altLang="en-US" sz="2000"/>
          </a:p>
          <a:p>
            <a:pPr marL="0" indent="0">
              <a:buNone/>
            </a:pPr>
            <a:endParaRPr lang="zh-CN" altLang="en-US" sz="2000"/>
          </a:p>
          <a:p>
            <a:pPr marL="0" indent="0">
              <a:buNone/>
            </a:pPr>
            <a:r>
              <a:rPr lang="zh-CN" altLang="en-US" sz="2000"/>
              <a:t>                                                即</a:t>
            </a:r>
            <a:endParaRPr lang="zh-CN" altLang="en-US" sz="2000"/>
          </a:p>
          <a:p>
            <a:pPr marL="0" indent="0">
              <a:buNone/>
            </a:pPr>
            <a:endParaRPr lang="zh-CN" altLang="en-US" sz="2000"/>
          </a:p>
          <a:p>
            <a:pPr marL="0" indent="0">
              <a:buNone/>
            </a:pPr>
            <a:r>
              <a:rPr lang="zh-CN" altLang="en-US" sz="2000"/>
              <a:t>                           </a:t>
            </a:r>
            <a:r>
              <a:rPr lang="en-US" altLang="zh-CN" sz="2000"/>
              <a:t>2</a:t>
            </a:r>
            <a:r>
              <a:rPr lang="zh-CN" altLang="en-US" sz="2000"/>
              <a:t>、函数化简</a:t>
            </a:r>
            <a:endParaRPr lang="zh-CN" altLang="en-US" sz="2000"/>
          </a:p>
          <a:p>
            <a:pPr marL="0" indent="0">
              <a:buNone/>
            </a:pPr>
            <a:r>
              <a:rPr lang="zh-CN" altLang="en-US" sz="2000"/>
              <a:t>                                   </a:t>
            </a:r>
            <a:endParaRPr lang="zh-CN" altLang="en-US" sz="2000"/>
          </a:p>
          <a:p>
            <a:pPr marL="0" indent="0">
              <a:buNone/>
            </a:pPr>
            <a:r>
              <a:rPr lang="zh-CN" altLang="en-US" sz="2000"/>
              <a:t>                                 </a:t>
            </a:r>
            <a:endParaRPr lang="zh-CN" altLang="en-US" sz="2000"/>
          </a:p>
          <a:p>
            <a:pPr marL="0" indent="0">
              <a:buNone/>
            </a:pPr>
            <a:r>
              <a:rPr lang="zh-CN" altLang="en-US" sz="2000"/>
              <a:t>                                </a:t>
            </a:r>
            <a:endParaRPr lang="zh-CN" altLang="en-US" sz="2000"/>
          </a:p>
        </p:txBody>
      </p:sp>
      <p:pic>
        <p:nvPicPr>
          <p:cNvPr id="1073743176" name="图片 1073743175" descr="C:\Users\Administrator.PC-20121218WXTY\AppData\Roaming\Tencent\Users\467413181\QQ\WinTemp\RichOle\IGKL8$0]{8A1FMXP)V)S~J5.png"/>
          <p:cNvPicPr>
            <a:picLocks noChangeAspect="1"/>
          </p:cNvPicPr>
          <p:nvPr/>
        </p:nvPicPr>
        <p:blipFill>
          <a:blip r:embed="rId1" r:link="rId2">
            <a:lum bright="17999" contrast="18000"/>
          </a:blip>
          <a:stretch>
            <a:fillRect/>
          </a:stretch>
        </p:blipFill>
        <p:spPr>
          <a:xfrm>
            <a:off x="7880350" y="917575"/>
            <a:ext cx="3738245" cy="3194050"/>
          </a:xfrm>
          <a:prstGeom prst="rect">
            <a:avLst/>
          </a:prstGeom>
          <a:noFill/>
          <a:ln w="9525">
            <a:noFill/>
          </a:ln>
        </p:spPr>
      </p:pic>
      <p:graphicFrame>
        <p:nvGraphicFramePr>
          <p:cNvPr id="3" name="对象 2">
            <a:hlinkClick r:id="" action="ppaction://ole?verb="/>
          </p:cNvPr>
          <p:cNvGraphicFramePr>
            <a:graphicFrameLocks noChangeAspect="1"/>
          </p:cNvGraphicFramePr>
          <p:nvPr/>
        </p:nvGraphicFramePr>
        <p:xfrm>
          <a:off x="2181225" y="1189990"/>
          <a:ext cx="1096010" cy="485140"/>
        </p:xfrm>
        <a:graphic>
          <a:graphicData uri="http://schemas.openxmlformats.org/presentationml/2006/ole">
            <mc:AlternateContent xmlns:mc="http://schemas.openxmlformats.org/markup-compatibility/2006">
              <mc:Choice xmlns:v="urn:schemas-microsoft-com:vml" Requires="v">
                <p:oleObj spid="_x0000_s5121" name="" r:id="rId3" imgW="545465" imgH="241300" progId="Equation.KSEE3">
                  <p:embed/>
                </p:oleObj>
              </mc:Choice>
              <mc:Fallback>
                <p:oleObj name="" r:id="rId3" imgW="545465" imgH="241300" progId="Equation.KSEE3">
                  <p:embed/>
                  <p:pic>
                    <p:nvPicPr>
                      <p:cNvPr id="0" name="图片 5120"/>
                      <p:cNvPicPr/>
                      <p:nvPr/>
                    </p:nvPicPr>
                    <p:blipFill>
                      <a:blip r:embed="rId4"/>
                      <a:stretch>
                        <a:fillRect/>
                      </a:stretch>
                    </p:blipFill>
                    <p:spPr>
                      <a:xfrm>
                        <a:off x="2181225" y="1189990"/>
                        <a:ext cx="1096010" cy="48514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2181225" y="1675130"/>
          <a:ext cx="1233805" cy="1028065"/>
        </p:xfrm>
        <a:graphic>
          <a:graphicData uri="http://schemas.openxmlformats.org/presentationml/2006/ole">
            <mc:AlternateContent xmlns:mc="http://schemas.openxmlformats.org/markup-compatibility/2006">
              <mc:Choice xmlns:v="urn:schemas-microsoft-com:vml" Requires="v">
                <p:oleObj spid="_x0000_s5122" name="" r:id="rId5" imgW="609600" imgH="508000" progId="Equation.KSEE3">
                  <p:embed/>
                </p:oleObj>
              </mc:Choice>
              <mc:Fallback>
                <p:oleObj name="" r:id="rId5" imgW="609600" imgH="508000" progId="Equation.KSEE3">
                  <p:embed/>
                  <p:pic>
                    <p:nvPicPr>
                      <p:cNvPr id="0" name="图片 5121"/>
                      <p:cNvPicPr/>
                      <p:nvPr/>
                    </p:nvPicPr>
                    <p:blipFill>
                      <a:blip r:embed="rId6"/>
                      <a:stretch>
                        <a:fillRect/>
                      </a:stretch>
                    </p:blipFill>
                    <p:spPr>
                      <a:xfrm>
                        <a:off x="2181225" y="1675130"/>
                        <a:ext cx="1233805" cy="1028065"/>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2181225" y="2703195"/>
          <a:ext cx="1233170" cy="1049655"/>
        </p:xfrm>
        <a:graphic>
          <a:graphicData uri="http://schemas.openxmlformats.org/presentationml/2006/ole">
            <mc:AlternateContent xmlns:mc="http://schemas.openxmlformats.org/markup-compatibility/2006">
              <mc:Choice xmlns:v="urn:schemas-microsoft-com:vml" Requires="v">
                <p:oleObj spid="_x0000_s5123" name="" r:id="rId7" imgW="596900" imgH="508000" progId="Equation.KSEE3">
                  <p:embed/>
                </p:oleObj>
              </mc:Choice>
              <mc:Fallback>
                <p:oleObj name="" r:id="rId7" imgW="596900" imgH="508000" progId="Equation.KSEE3">
                  <p:embed/>
                  <p:pic>
                    <p:nvPicPr>
                      <p:cNvPr id="0" name="图片 5122"/>
                      <p:cNvPicPr/>
                      <p:nvPr/>
                    </p:nvPicPr>
                    <p:blipFill>
                      <a:blip r:embed="rId8"/>
                      <a:stretch>
                        <a:fillRect/>
                      </a:stretch>
                    </p:blipFill>
                    <p:spPr>
                      <a:xfrm>
                        <a:off x="2181225" y="2703195"/>
                        <a:ext cx="1233170" cy="1049655"/>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5150803" y="2596515"/>
          <a:ext cx="1890395" cy="1156335"/>
        </p:xfrm>
        <a:graphic>
          <a:graphicData uri="http://schemas.openxmlformats.org/presentationml/2006/ole">
            <mc:AlternateContent xmlns:mc="http://schemas.openxmlformats.org/markup-compatibility/2006">
              <mc:Choice xmlns:v="urn:schemas-microsoft-com:vml" Requires="v">
                <p:oleObj spid="_x0000_s6" name="" r:id="rId9" imgW="914400" imgH="558800" progId="Equation.KSEE3">
                  <p:embed/>
                </p:oleObj>
              </mc:Choice>
              <mc:Fallback>
                <p:oleObj name="" r:id="rId9" imgW="914400" imgH="558800" progId="Equation.KSEE3">
                  <p:embed/>
                  <p:pic>
                    <p:nvPicPr>
                      <p:cNvPr id="0" name="图片 5122"/>
                      <p:cNvPicPr/>
                      <p:nvPr/>
                    </p:nvPicPr>
                    <p:blipFill>
                      <a:blip r:embed="rId10"/>
                      <a:stretch>
                        <a:fillRect/>
                      </a:stretch>
                    </p:blipFill>
                    <p:spPr>
                      <a:xfrm>
                        <a:off x="5150803" y="2596515"/>
                        <a:ext cx="1890395" cy="1156335"/>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2180908" y="4466908"/>
          <a:ext cx="2152015" cy="1443990"/>
        </p:xfrm>
        <a:graphic>
          <a:graphicData uri="http://schemas.openxmlformats.org/presentationml/2006/ole">
            <mc:AlternateContent xmlns:mc="http://schemas.openxmlformats.org/markup-compatibility/2006">
              <mc:Choice xmlns:v="urn:schemas-microsoft-com:vml" Requires="v">
                <p:oleObj spid="_x0000_s9" name="" r:id="rId11" imgW="1041400" imgH="698500" progId="Equation.KSEE3">
                  <p:embed/>
                </p:oleObj>
              </mc:Choice>
              <mc:Fallback>
                <p:oleObj name="" r:id="rId11" imgW="1041400" imgH="698500" progId="Equation.KSEE3">
                  <p:embed/>
                  <p:pic>
                    <p:nvPicPr>
                      <p:cNvPr id="0" name="图片 5122"/>
                      <p:cNvPicPr/>
                      <p:nvPr/>
                    </p:nvPicPr>
                    <p:blipFill>
                      <a:blip r:embed="rId12"/>
                      <a:stretch>
                        <a:fillRect/>
                      </a:stretch>
                    </p:blipFill>
                    <p:spPr>
                      <a:xfrm>
                        <a:off x="2180908" y="4466908"/>
                        <a:ext cx="2152015" cy="1443990"/>
                      </a:xfrm>
                      <a:prstGeom prst="rect">
                        <a:avLst/>
                      </a:prstGeom>
                    </p:spPr>
                  </p:pic>
                </p:oleObj>
              </mc:Fallback>
            </mc:AlternateContent>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 calcmode="lin" valueType="num">
                                      <p:cBhvr additive="base">
                                        <p:cTn id="31" dur="500" fill="hold"/>
                                        <p:tgtEl>
                                          <p:spTgt spid="2">
                                            <p:txEl>
                                              <p:pRg st="7" end="7"/>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2">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anim calcmode="lin" valueType="num">
                                      <p:cBhvr additive="base">
                                        <p:cTn id="43"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en-US" altLang="zh-CN" sz="2000"/>
              <a:t>3</a:t>
            </a:r>
            <a:r>
              <a:rPr lang="zh-CN" altLang="en-US" sz="2000"/>
              <a:t>、列真值表</a:t>
            </a:r>
            <a:endParaRPr lang="zh-CN" altLang="en-US" sz="2000"/>
          </a:p>
          <a:p>
            <a:pPr marL="0" indent="0">
              <a:buNone/>
            </a:pPr>
            <a:r>
              <a:rPr lang="zh-CN" altLang="en-US" sz="2000"/>
              <a:t>                     4. 分析逻辑功能：</a:t>
            </a:r>
            <a:endParaRPr lang="zh-CN" altLang="en-US" sz="2000"/>
          </a:p>
          <a:p>
            <a:pPr marL="0" indent="0">
              <a:buNone/>
            </a:pPr>
            <a:r>
              <a:rPr lang="zh-CN" altLang="en-US" sz="2000"/>
              <a:t>                    根据真值表输入、输出变化规律可得，输入A、B和输出C、S</a:t>
            </a:r>
            <a:endParaRPr lang="zh-CN" altLang="en-US" sz="2000"/>
          </a:p>
          <a:p>
            <a:pPr marL="0" indent="0">
              <a:buNone/>
            </a:pPr>
            <a:r>
              <a:rPr lang="zh-CN" altLang="en-US" sz="2000"/>
              <a:t>            满足两个1位二进制相加的逻辑关系，并且C为高位进位，S为本位，</a:t>
            </a:r>
            <a:endParaRPr lang="zh-CN" altLang="en-US" sz="2000"/>
          </a:p>
          <a:p>
            <a:pPr marL="0" indent="0">
              <a:buNone/>
            </a:pPr>
            <a:r>
              <a:rPr lang="zh-CN" altLang="en-US" sz="2000"/>
              <a:t>            上图所示电路为半加器。</a:t>
            </a:r>
            <a:endParaRPr lang="zh-CN" altLang="en-US" sz="2000"/>
          </a:p>
        </p:txBody>
      </p:sp>
      <p:graphicFrame>
        <p:nvGraphicFramePr>
          <p:cNvPr id="0" name="表格 -1"/>
          <p:cNvGraphicFramePr/>
          <p:nvPr/>
        </p:nvGraphicFramePr>
        <p:xfrm>
          <a:off x="9664065" y="532765"/>
          <a:ext cx="1596390" cy="1965960"/>
        </p:xfrm>
        <a:graphic>
          <a:graphicData uri="http://schemas.openxmlformats.org/drawingml/2006/table">
            <a:tbl>
              <a:tblPr firstRow="1" bandRow="1">
                <a:tableStyleId>{5940675A-B579-460E-94D1-54222C63F5DA}</a:tableStyleId>
              </a:tblPr>
              <a:tblGrid>
                <a:gridCol w="400050"/>
                <a:gridCol w="398780"/>
                <a:gridCol w="399415"/>
                <a:gridCol w="398145"/>
              </a:tblGrid>
              <a:tr h="381000">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A</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B</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C</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i="1">
                          <a:latin typeface="宋体" panose="02010600030101010101" pitchFamily="2" charset="-122"/>
                          <a:ea typeface="宋体" panose="02010600030101010101" pitchFamily="2" charset="-122"/>
                          <a:cs typeface="宋体" panose="02010600030101010101" pitchFamily="2" charset="-122"/>
                        </a:rPr>
                        <a:t>S</a:t>
                      </a:r>
                      <a:endParaRPr lang="en-US" altLang="zh-CN" sz="2000" b="0" i="1">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8100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8100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8100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441960">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1</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zh-CN" sz="2000" b="0">
                          <a:latin typeface="宋体" panose="02010600030101010101" pitchFamily="2" charset="-122"/>
                          <a:ea typeface="宋体" panose="02010600030101010101" pitchFamily="2" charset="-122"/>
                          <a:cs typeface="宋体" panose="02010600030101010101" pitchFamily="2" charset="-122"/>
                        </a:rPr>
                        <a:t>0</a:t>
                      </a:r>
                      <a:endParaRPr lang="en-US" altLang="zh-CN" sz="2000" b="0">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 calcmode="lin" valueType="num">
                                      <p:cBhvr additive="base">
                                        <p:cTn id="1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 calcmode="lin" valueType="num">
                                      <p:cBhvr additive="base">
                                        <p:cTn id="2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normAutofit fontScale="90000" lnSpcReduction="20000"/>
          </a:bodyPr>
          <a:p>
            <a:r>
              <a:rPr lang="zh-CN" altLang="en-US"/>
              <a:t>3.2组合逻辑电路的设计</a:t>
            </a:r>
            <a:endParaRPr lang="zh-CN" altLang="en-US"/>
          </a:p>
          <a:p>
            <a:pPr marL="0" indent="0">
              <a:buNone/>
            </a:pPr>
            <a:r>
              <a:rPr lang="zh-CN" altLang="en-US"/>
              <a:t>         </a:t>
            </a:r>
            <a:r>
              <a:rPr lang="zh-CN" altLang="en-US" sz="2000"/>
              <a:t>步骤：</a:t>
            </a:r>
            <a:endParaRPr lang="zh-CN" altLang="en-US" sz="2000"/>
          </a:p>
          <a:p>
            <a:pPr marL="0" indent="0">
              <a:buNone/>
            </a:pPr>
            <a:endParaRPr lang="zh-CN" altLang="en-US" sz="2000"/>
          </a:p>
          <a:p>
            <a:pPr marL="0" indent="0">
              <a:buNone/>
            </a:pPr>
            <a:endParaRPr lang="zh-CN" altLang="en-US" sz="2000"/>
          </a:p>
          <a:p>
            <a:pPr marL="0" indent="0">
              <a:buNone/>
            </a:pPr>
            <a:endParaRPr lang="zh-CN" altLang="en-US" sz="2000"/>
          </a:p>
          <a:p>
            <a:pPr marL="0" indent="0">
              <a:buNone/>
            </a:pPr>
            <a:r>
              <a:rPr lang="zh-CN" altLang="en-US" sz="2000"/>
              <a:t>（1）根据给定的逻辑要求规定逻辑状态，列出真值表。</a:t>
            </a:r>
            <a:endParaRPr lang="zh-CN" altLang="en-US" sz="2000"/>
          </a:p>
          <a:p>
            <a:pPr marL="0" indent="0">
              <a:buNone/>
            </a:pPr>
            <a:r>
              <a:rPr lang="zh-CN" altLang="en-US" sz="2000"/>
              <a:t>           </a:t>
            </a:r>
            <a:r>
              <a:rPr lang="en-US" altLang="zh-CN" sz="2000"/>
              <a:t>a</a:t>
            </a:r>
            <a:r>
              <a:rPr lang="zh-CN" altLang="en-US" sz="2000"/>
              <a:t>、假设变量：根据逻辑关系的条件和结果的状态数分别假设恰当个数的条件变量和结果变量。</a:t>
            </a:r>
            <a:endParaRPr lang="zh-CN" altLang="en-US" sz="2000"/>
          </a:p>
          <a:p>
            <a:pPr marL="0" indent="0">
              <a:buNone/>
            </a:pPr>
            <a:r>
              <a:rPr lang="zh-CN" altLang="en-US" sz="2000"/>
              <a:t>              </a:t>
            </a:r>
            <a:r>
              <a:rPr lang="zh-CN" altLang="en-US" sz="2000">
                <a:solidFill>
                  <a:srgbClr val="FF0000"/>
                </a:solidFill>
              </a:rPr>
              <a:t>（注意：变量对应的二进制编码个数一定要大于或等于状态数，否则变量不足以表示所有状</a:t>
            </a:r>
            <a:endParaRPr lang="zh-CN" altLang="en-US" sz="2000">
              <a:solidFill>
                <a:srgbClr val="FF0000"/>
              </a:solidFill>
            </a:endParaRPr>
          </a:p>
          <a:p>
            <a:pPr marL="0" indent="0">
              <a:buNone/>
            </a:pPr>
            <a:r>
              <a:rPr lang="zh-CN" altLang="en-US" sz="2000">
                <a:solidFill>
                  <a:srgbClr val="FF0000"/>
                </a:solidFill>
              </a:rPr>
              <a:t>                  态）</a:t>
            </a:r>
            <a:endParaRPr lang="zh-CN" altLang="en-US" sz="2000">
              <a:solidFill>
                <a:srgbClr val="FF0000"/>
              </a:solidFill>
            </a:endParaRPr>
          </a:p>
          <a:p>
            <a:pPr marL="0" indent="0">
              <a:buNone/>
            </a:pPr>
            <a:r>
              <a:rPr lang="zh-CN" altLang="en-US" sz="2000"/>
              <a:t>           </a:t>
            </a:r>
            <a:r>
              <a:rPr lang="en-US" altLang="zh-CN" sz="2000"/>
              <a:t>b</a:t>
            </a:r>
            <a:r>
              <a:rPr lang="zh-CN" altLang="en-US" sz="2000"/>
              <a:t>、规定逻辑状态：将条件和结果变量对应的二进制编码跟条件和结果的状态进行对应。</a:t>
            </a:r>
            <a:endParaRPr lang="zh-CN" altLang="en-US" sz="2000"/>
          </a:p>
          <a:p>
            <a:pPr marL="0" indent="0">
              <a:buNone/>
            </a:pPr>
            <a:r>
              <a:rPr lang="zh-CN" altLang="en-US" sz="2000"/>
              <a:t>              </a:t>
            </a:r>
            <a:r>
              <a:rPr lang="zh-CN" altLang="en-US" sz="2000">
                <a:solidFill>
                  <a:srgbClr val="FF0000"/>
                </a:solidFill>
              </a:rPr>
              <a:t>（注意：二进制编码和状态的对应关系可以任意，但是不同的二进制编码一定要对应不同的状态，否则会</a:t>
            </a:r>
            <a:endParaRPr lang="zh-CN" altLang="en-US" sz="2000">
              <a:solidFill>
                <a:srgbClr val="FF0000"/>
              </a:solidFill>
            </a:endParaRPr>
          </a:p>
          <a:p>
            <a:pPr marL="0" indent="0">
              <a:buNone/>
            </a:pPr>
            <a:r>
              <a:rPr lang="zh-CN" altLang="en-US" sz="2000">
                <a:solidFill>
                  <a:srgbClr val="FF0000"/>
                </a:solidFill>
              </a:rPr>
              <a:t>                  出现逻辑混乱）</a:t>
            </a:r>
            <a:endParaRPr lang="zh-CN" altLang="en-US" sz="2000">
              <a:solidFill>
                <a:srgbClr val="FF0000"/>
              </a:solidFill>
            </a:endParaRPr>
          </a:p>
          <a:p>
            <a:pPr marL="0" indent="0">
              <a:buNone/>
            </a:pPr>
            <a:r>
              <a:rPr lang="zh-CN" altLang="en-US" sz="2000"/>
              <a:t>           </a:t>
            </a:r>
            <a:r>
              <a:rPr lang="en-US" altLang="zh-CN" sz="2000"/>
              <a:t>c</a:t>
            </a:r>
            <a:r>
              <a:rPr lang="zh-CN" altLang="en-US" sz="2000"/>
              <a:t>、列真值表：根据</a:t>
            </a:r>
            <a:r>
              <a:rPr lang="en-US" altLang="zh-CN" sz="2000"/>
              <a:t>a</a:t>
            </a:r>
            <a:r>
              <a:rPr lang="zh-CN" altLang="en-US" sz="2000"/>
              <a:t>、</a:t>
            </a:r>
            <a:r>
              <a:rPr lang="en-US" altLang="zh-CN" sz="2000"/>
              <a:t>b</a:t>
            </a:r>
            <a:r>
              <a:rPr lang="zh-CN" altLang="en-US" sz="2000"/>
              <a:t>以及逻辑关系列出真值表。</a:t>
            </a:r>
            <a:endParaRPr lang="zh-CN" altLang="en-US" sz="2000"/>
          </a:p>
          <a:p>
            <a:pPr marL="0" indent="0">
              <a:buNone/>
            </a:pPr>
            <a:r>
              <a:rPr lang="zh-CN" altLang="en-US" sz="2000"/>
              <a:t>              </a:t>
            </a:r>
            <a:r>
              <a:rPr lang="zh-CN" altLang="en-US" sz="2000">
                <a:solidFill>
                  <a:srgbClr val="FF0000"/>
                </a:solidFill>
              </a:rPr>
              <a:t>（注意：无关项的处理）</a:t>
            </a:r>
            <a:endParaRPr lang="zh-CN" altLang="en-US" sz="2000">
              <a:solidFill>
                <a:srgbClr val="FF0000"/>
              </a:solidFill>
            </a:endParaRPr>
          </a:p>
          <a:p>
            <a:pPr marL="0" indent="0">
              <a:buNone/>
            </a:pPr>
            <a:r>
              <a:rPr lang="zh-CN" altLang="en-US" sz="2000"/>
              <a:t> （</a:t>
            </a:r>
            <a:r>
              <a:rPr lang="en-US" altLang="zh-CN" sz="2000"/>
              <a:t>2</a:t>
            </a:r>
            <a:r>
              <a:rPr lang="zh-CN" altLang="en-US" sz="2000"/>
              <a:t>）根据真值表写出逻辑函数。</a:t>
            </a:r>
            <a:endParaRPr lang="zh-CN" altLang="en-US" sz="2000"/>
          </a:p>
          <a:p>
            <a:pPr marL="0" indent="0">
              <a:buNone/>
            </a:pPr>
            <a:r>
              <a:rPr lang="en-US" altLang="zh-CN" sz="2000"/>
              <a:t> </a:t>
            </a:r>
            <a:r>
              <a:rPr lang="zh-CN" altLang="en-US" sz="2000"/>
              <a:t>（</a:t>
            </a:r>
            <a:r>
              <a:rPr lang="en-US" altLang="zh-CN" sz="2000"/>
              <a:t>3</a:t>
            </a:r>
            <a:r>
              <a:rPr lang="zh-CN" altLang="en-US" sz="2000"/>
              <a:t>）逻辑函数化简或变换：公式法或者卡洛图法。</a:t>
            </a:r>
            <a:endParaRPr lang="zh-CN" altLang="en-US" sz="2000"/>
          </a:p>
          <a:p>
            <a:pPr marL="0" indent="0">
              <a:buNone/>
            </a:pPr>
            <a:r>
              <a:rPr lang="zh-CN" altLang="en-US" sz="2000"/>
              <a:t>         </a:t>
            </a:r>
            <a:r>
              <a:rPr lang="zh-CN" altLang="en-US" sz="2000">
                <a:solidFill>
                  <a:srgbClr val="FF0000"/>
                </a:solidFill>
              </a:rPr>
              <a:t>（注意：化简的目的是使电路更简单。如果需要使用特定器件，则需要根据器件功能对函数进行变换）</a:t>
            </a:r>
            <a:endParaRPr lang="zh-CN" altLang="en-US" sz="2000">
              <a:solidFill>
                <a:srgbClr val="FF0000"/>
              </a:solidFill>
            </a:endParaRPr>
          </a:p>
          <a:p>
            <a:pPr marL="0" indent="0">
              <a:buNone/>
            </a:pPr>
            <a:r>
              <a:rPr lang="zh-CN" altLang="en-US" sz="2000"/>
              <a:t> （</a:t>
            </a:r>
            <a:r>
              <a:rPr lang="en-US" altLang="zh-CN" sz="2000"/>
              <a:t>4</a:t>
            </a:r>
            <a:r>
              <a:rPr lang="zh-CN" altLang="en-US" sz="2000"/>
              <a:t>）画出逻辑图</a:t>
            </a:r>
            <a:endParaRPr lang="zh-CN" altLang="en-US" sz="2000"/>
          </a:p>
        </p:txBody>
      </p:sp>
      <p:pic>
        <p:nvPicPr>
          <p:cNvPr id="1073743192" name="图片 1073743191" descr="C:\Users\Administrator.PC-20121218WXTY\AppData\Roaming\Tencent\Users\467413181\QQ\WinTemp\RichOle\%E34YJW})278AK[K$98UY%B.png"/>
          <p:cNvPicPr>
            <a:picLocks noChangeAspect="1"/>
          </p:cNvPicPr>
          <p:nvPr/>
        </p:nvPicPr>
        <p:blipFill>
          <a:blip r:embed="rId1" r:link="rId2"/>
          <a:stretch>
            <a:fillRect/>
          </a:stretch>
        </p:blipFill>
        <p:spPr>
          <a:xfrm>
            <a:off x="2202180" y="1290955"/>
            <a:ext cx="7787640" cy="98488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clickPar">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073743192"/>
                                        </p:tgtEl>
                                        <p:attrNameLst>
                                          <p:attrName>style.visibility</p:attrName>
                                        </p:attrNameLst>
                                      </p:cBhvr>
                                      <p:to>
                                        <p:strVal val="visible"/>
                                      </p:to>
                                    </p:set>
                                    <p:anim calcmode="lin" valueType="num">
                                      <p:cBhvr additive="base">
                                        <p:cTn id="13" dur="500" fill="hold"/>
                                        <p:tgtEl>
                                          <p:spTgt spid="1073743192"/>
                                        </p:tgtEl>
                                        <p:attrNameLst>
                                          <p:attrName>ppt_x</p:attrName>
                                        </p:attrNameLst>
                                      </p:cBhvr>
                                      <p:tavLst>
                                        <p:tav tm="0">
                                          <p:val>
                                            <p:strVal val="1+#ppt_w/2"/>
                                          </p:val>
                                        </p:tav>
                                        <p:tav tm="100000">
                                          <p:val>
                                            <p:strVal val="#ppt_x"/>
                                          </p:val>
                                        </p:tav>
                                      </p:tavLst>
                                    </p:anim>
                                    <p:anim calcmode="lin" valueType="num">
                                      <p:cBhvr additive="base">
                                        <p:cTn id="14" dur="500" fill="hold"/>
                                        <p:tgtEl>
                                          <p:spTgt spid="107374319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 calcmode="lin" valueType="num">
                                      <p:cBhvr additive="base">
                                        <p:cTn id="2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blinds(horizontal)">
                                      <p:cBhvr>
                                        <p:cTn id="31" dur="500"/>
                                        <p:tgtEl>
                                          <p:spTgt spid="2">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Par">
                                  <p:stCondLst>
                                    <p:cond delay="0"/>
                                  </p:stCondLst>
                                  <p:childTnLst>
                                    <p:set>
                                      <p:cBhvr>
                                        <p:cTn id="35" dur="1" fill="hold">
                                          <p:stCondLst>
                                            <p:cond delay="0"/>
                                          </p:stCondLst>
                                        </p:cTn>
                                        <p:tgtEl>
                                          <p:spTgt spid="2">
                                            <p:txEl>
                                              <p:pRg st="8" end="8"/>
                                            </p:txEl>
                                          </p:spTgt>
                                        </p:tgtEl>
                                        <p:attrNameLst>
                                          <p:attrName>style.visibility</p:attrName>
                                        </p:attrNameLst>
                                      </p:cBhvr>
                                      <p:to>
                                        <p:strVal val="visible"/>
                                      </p:to>
                                    </p:set>
                                    <p:animEffect transition="in" filter="blinds(horizontal)">
                                      <p:cBhvr>
                                        <p:cTn id="36" dur="500"/>
                                        <p:tgtEl>
                                          <p:spTgt spid="2">
                                            <p:txEl>
                                              <p:pRg st="8" end="8"/>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2">
                                            <p:txEl>
                                              <p:pRg st="9" end="9"/>
                                            </p:txEl>
                                          </p:spTgt>
                                        </p:tgtEl>
                                        <p:attrNameLst>
                                          <p:attrName>style.visibility</p:attrName>
                                        </p:attrNameLst>
                                      </p:cBhvr>
                                      <p:to>
                                        <p:strVal val="visible"/>
                                      </p:to>
                                    </p:set>
                                    <p:anim calcmode="lin" valueType="num">
                                      <p:cBhvr additive="base">
                                        <p:cTn id="41"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2">
                                            <p:txEl>
                                              <p:pRg st="10" end="10"/>
                                            </p:txEl>
                                          </p:spTgt>
                                        </p:tgtEl>
                                        <p:attrNameLst>
                                          <p:attrName>style.visibility</p:attrName>
                                        </p:attrNameLst>
                                      </p:cBhvr>
                                      <p:to>
                                        <p:strVal val="visible"/>
                                      </p:to>
                                    </p:set>
                                    <p:animEffect transition="in" filter="blinds(horizontal)">
                                      <p:cBhvr>
                                        <p:cTn id="47" dur="2000"/>
                                        <p:tgtEl>
                                          <p:spTgt spid="2">
                                            <p:txEl>
                                              <p:pRg st="10" end="1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2">
                                            <p:txEl>
                                              <p:pRg st="11" end="11"/>
                                            </p:txEl>
                                          </p:spTgt>
                                        </p:tgtEl>
                                        <p:attrNameLst>
                                          <p:attrName>style.visibility</p:attrName>
                                        </p:attrNameLst>
                                      </p:cBhvr>
                                      <p:to>
                                        <p:strVal val="visible"/>
                                      </p:to>
                                    </p:set>
                                    <p:animEffect transition="in" filter="blinds(horizontal)">
                                      <p:cBhvr>
                                        <p:cTn id="52" dur="2000"/>
                                        <p:tgtEl>
                                          <p:spTgt spid="2">
                                            <p:txEl>
                                              <p:pRg st="11" end="1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2">
                                            <p:txEl>
                                              <p:pRg st="12" end="12"/>
                                            </p:txEl>
                                          </p:spTgt>
                                        </p:tgtEl>
                                        <p:attrNameLst>
                                          <p:attrName>style.visibility</p:attrName>
                                        </p:attrNameLst>
                                      </p:cBhvr>
                                      <p:to>
                                        <p:strVal val="visible"/>
                                      </p:to>
                                    </p:set>
                                    <p:anim calcmode="lin" valueType="num">
                                      <p:cBhvr additive="base">
                                        <p:cTn id="57" dur="500" fill="hold"/>
                                        <p:tgtEl>
                                          <p:spTgt spid="2">
                                            <p:txEl>
                                              <p:pRg st="12" end="12"/>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2">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nodeType="clickEffect">
                                  <p:stCondLst>
                                    <p:cond delay="0"/>
                                  </p:stCondLst>
                                  <p:childTnLst>
                                    <p:set>
                                      <p:cBhvr>
                                        <p:cTn id="62" dur="1" fill="hold">
                                          <p:stCondLst>
                                            <p:cond delay="0"/>
                                          </p:stCondLst>
                                        </p:cTn>
                                        <p:tgtEl>
                                          <p:spTgt spid="2">
                                            <p:txEl>
                                              <p:pRg st="13" end="13"/>
                                            </p:txEl>
                                          </p:spTgt>
                                        </p:tgtEl>
                                        <p:attrNameLst>
                                          <p:attrName>style.visibility</p:attrName>
                                        </p:attrNameLst>
                                      </p:cBhvr>
                                      <p:to>
                                        <p:strVal val="visible"/>
                                      </p:to>
                                    </p:set>
                                    <p:animEffect transition="in" filter="blinds(horizontal)">
                                      <p:cBhvr>
                                        <p:cTn id="63" dur="2000"/>
                                        <p:tgtEl>
                                          <p:spTgt spid="2">
                                            <p:txEl>
                                              <p:pRg st="13" end="13"/>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nodeType="clickEffect">
                                  <p:stCondLst>
                                    <p:cond delay="0"/>
                                  </p:stCondLst>
                                  <p:childTnLst>
                                    <p:set>
                                      <p:cBhvr>
                                        <p:cTn id="67" dur="1" fill="hold">
                                          <p:stCondLst>
                                            <p:cond delay="0"/>
                                          </p:stCondLst>
                                        </p:cTn>
                                        <p:tgtEl>
                                          <p:spTgt spid="2">
                                            <p:txEl>
                                              <p:pRg st="14" end="14"/>
                                            </p:txEl>
                                          </p:spTgt>
                                        </p:tgtEl>
                                        <p:attrNameLst>
                                          <p:attrName>style.visibility</p:attrName>
                                        </p:attrNameLst>
                                      </p:cBhvr>
                                      <p:to>
                                        <p:strVal val="visible"/>
                                      </p:to>
                                    </p:set>
                                    <p:anim calcmode="lin" valueType="num">
                                      <p:cBhvr additive="base">
                                        <p:cTn id="68" dur="500" fill="hold"/>
                                        <p:tgtEl>
                                          <p:spTgt spid="2">
                                            <p:txEl>
                                              <p:pRg st="14" end="14"/>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2">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nodeType="clickEffect">
                                  <p:stCondLst>
                                    <p:cond delay="0"/>
                                  </p:stCondLst>
                                  <p:childTnLst>
                                    <p:set>
                                      <p:cBhvr>
                                        <p:cTn id="73" dur="1" fill="hold">
                                          <p:stCondLst>
                                            <p:cond delay="0"/>
                                          </p:stCondLst>
                                        </p:cTn>
                                        <p:tgtEl>
                                          <p:spTgt spid="2">
                                            <p:txEl>
                                              <p:pRg st="15" end="15"/>
                                            </p:txEl>
                                          </p:spTgt>
                                        </p:tgtEl>
                                        <p:attrNameLst>
                                          <p:attrName>style.visibility</p:attrName>
                                        </p:attrNameLst>
                                      </p:cBhvr>
                                      <p:to>
                                        <p:strVal val="visible"/>
                                      </p:to>
                                    </p:set>
                                    <p:anim calcmode="lin" valueType="num">
                                      <p:cBhvr additive="base">
                                        <p:cTn id="74" dur="500" fill="hold"/>
                                        <p:tgtEl>
                                          <p:spTgt spid="2">
                                            <p:txEl>
                                              <p:pRg st="15" end="15"/>
                                            </p:txEl>
                                          </p:spTgt>
                                        </p:tgtEl>
                                        <p:attrNameLst>
                                          <p:attrName>ppt_x</p:attrName>
                                        </p:attrNameLst>
                                      </p:cBhvr>
                                      <p:tavLst>
                                        <p:tav tm="0">
                                          <p:val>
                                            <p:strVal val="#ppt_x"/>
                                          </p:val>
                                        </p:tav>
                                        <p:tav tm="100000">
                                          <p:val>
                                            <p:strVal val="#ppt_x"/>
                                          </p:val>
                                        </p:tav>
                                      </p:tavLst>
                                    </p:anim>
                                    <p:anim calcmode="lin" valueType="num">
                                      <p:cBhvr additive="base">
                                        <p:cTn id="75" dur="500" fill="hold"/>
                                        <p:tgtEl>
                                          <p:spTgt spid="2">
                                            <p:txEl>
                                              <p:pRg st="15" end="15"/>
                                            </p:txEl>
                                          </p:spTgt>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3" presetClass="entr" presetSubtype="10" fill="hold" nodeType="clickEffect">
                                  <p:stCondLst>
                                    <p:cond delay="0"/>
                                  </p:stCondLst>
                                  <p:childTnLst>
                                    <p:set>
                                      <p:cBhvr>
                                        <p:cTn id="79" dur="1" fill="hold">
                                          <p:stCondLst>
                                            <p:cond delay="0"/>
                                          </p:stCondLst>
                                        </p:cTn>
                                        <p:tgtEl>
                                          <p:spTgt spid="2">
                                            <p:txEl>
                                              <p:pRg st="16" end="16"/>
                                            </p:txEl>
                                          </p:spTgt>
                                        </p:tgtEl>
                                        <p:attrNameLst>
                                          <p:attrName>style.visibility</p:attrName>
                                        </p:attrNameLst>
                                      </p:cBhvr>
                                      <p:to>
                                        <p:strVal val="visible"/>
                                      </p:to>
                                    </p:set>
                                    <p:animEffect transition="in" filter="blinds(horizontal)">
                                      <p:cBhvr>
                                        <p:cTn id="80" dur="2000"/>
                                        <p:tgtEl>
                                          <p:spTgt spid="2">
                                            <p:txEl>
                                              <p:pRg st="16" end="16"/>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2">
                                            <p:txEl>
                                              <p:pRg st="17" end="17"/>
                                            </p:txEl>
                                          </p:spTgt>
                                        </p:tgtEl>
                                        <p:attrNameLst>
                                          <p:attrName>style.visibility</p:attrName>
                                        </p:attrNameLst>
                                      </p:cBhvr>
                                      <p:to>
                                        <p:strVal val="visible"/>
                                      </p:to>
                                    </p:set>
                                    <p:anim calcmode="lin" valueType="num">
                                      <p:cBhvr additive="base">
                                        <p:cTn id="85" dur="500" fill="hold"/>
                                        <p:tgtEl>
                                          <p:spTgt spid="2">
                                            <p:txEl>
                                              <p:pRg st="17" end="17"/>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2">
                                            <p:txEl>
                                              <p:pRg st="17" end="1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经营指数">
  <a:themeElements>
    <a:clrScheme name="">
      <a:dk1>
        <a:srgbClr val="000000"/>
      </a:dk1>
      <a:lt1>
        <a:srgbClr val="FFFFFF"/>
      </a:lt1>
      <a:dk2>
        <a:srgbClr val="000000"/>
      </a:dk2>
      <a:lt2>
        <a:srgbClr val="808080"/>
      </a:lt2>
      <a:accent1>
        <a:srgbClr val="B1E4FF"/>
      </a:accent1>
      <a:accent2>
        <a:srgbClr val="0099CC"/>
      </a:accent2>
      <a:accent3>
        <a:srgbClr val="FFFFFF"/>
      </a:accent3>
      <a:accent4>
        <a:srgbClr val="000000"/>
      </a:accent4>
      <a:accent5>
        <a:srgbClr val="D4EFFF"/>
      </a:accent5>
      <a:accent6>
        <a:srgbClr val="0089B7"/>
      </a:accent6>
      <a:hlink>
        <a:srgbClr val="003399"/>
      </a:hlink>
      <a:folHlink>
        <a:srgbClr val="61C2FF"/>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B1E4FF"/>
        </a:accent1>
        <a:accent2>
          <a:srgbClr val="0099CC"/>
        </a:accent2>
        <a:accent3>
          <a:srgbClr val="FFFFFF"/>
        </a:accent3>
        <a:accent4>
          <a:srgbClr val="000000"/>
        </a:accent4>
        <a:accent5>
          <a:srgbClr val="D4EFFF"/>
        </a:accent5>
        <a:accent6>
          <a:srgbClr val="0089B7"/>
        </a:accent6>
        <a:hlink>
          <a:srgbClr val="003399"/>
        </a:hlink>
        <a:folHlink>
          <a:srgbClr val="61C2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11359</Words>
  <Application>WPS 演示</Application>
  <PresentationFormat>宽屏</PresentationFormat>
  <Paragraphs>3989</Paragraphs>
  <Slides>51</Slides>
  <Notes>0</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89</vt:i4>
      </vt:variant>
      <vt:variant>
        <vt:lpstr>幻灯片标题</vt:lpstr>
      </vt:variant>
      <vt:variant>
        <vt:i4>51</vt:i4>
      </vt:variant>
    </vt:vector>
  </HeadingPairs>
  <TitlesOfParts>
    <vt:vector size="149" baseType="lpstr">
      <vt:lpstr>Arial</vt:lpstr>
      <vt:lpstr>宋体</vt:lpstr>
      <vt:lpstr>Wingdings</vt:lpstr>
      <vt:lpstr>黑体</vt:lpstr>
      <vt:lpstr>微软雅黑</vt:lpstr>
      <vt:lpstr>Arial Unicode MS</vt:lpstr>
      <vt:lpstr>Calibri</vt:lpstr>
      <vt:lpstr>Times New Roman</vt:lpstr>
      <vt:lpstr>经营指数</vt:lpstr>
      <vt:lpstr>Equation.DSMT4</vt:lpstr>
      <vt:lpstr>Equation.KSEE3</vt:lpstr>
      <vt:lpstr>Equation.DSMT4</vt:lpstr>
      <vt:lpstr>Equation.DSMT4</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Equation.DSMT4</vt:lpstr>
      <vt:lpstr>Equation.DSMT4</vt:lpstr>
      <vt:lpstr>Equation.DSMT4</vt:lpstr>
      <vt:lpstr>Equation.DSMT4</vt:lpstr>
      <vt:lpstr>Equation.DSMT4</vt:lpstr>
      <vt:lpstr>Equation.DSMT4</vt:lpstr>
      <vt:lpstr>Equation.KSEE3</vt:lpstr>
      <vt:lpstr>Equation.DSMT4</vt:lpstr>
      <vt:lpstr>Equation.DSMT4</vt:lpstr>
      <vt:lpstr>Equation.DSMT4</vt:lpstr>
      <vt:lpstr>Equation.DSMT4</vt:lpstr>
      <vt:lpstr>Equation.DSMT4</vt:lpstr>
      <vt:lpstr>Equation.DSMT4</vt:lpstr>
      <vt:lpstr>Equation.KSEE3</vt:lpstr>
      <vt:lpstr>Equation.KSEE3</vt:lpstr>
      <vt:lpstr>Equation.KSEE3</vt:lpstr>
      <vt:lpstr>Equation.KSEE3</vt:lpstr>
      <vt:lpstr>Equation.KSEE3</vt:lpstr>
      <vt:lpstr>Equation.DSMT4</vt:lpstr>
      <vt:lpstr>Equation.KSEE3</vt:lpstr>
      <vt:lpstr>Equation.KSEE3</vt:lpstr>
      <vt:lpstr>Equation.KSEE3</vt:lpstr>
      <vt:lpstr>Equation.KSEE3</vt:lpstr>
      <vt:lpstr>Equation.KSEE3</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Equation.DSMT4</vt:lpstr>
      <vt:lpstr>Equation.DSMT4</vt:lpstr>
      <vt:lpstr>Equation.DSMT4</vt:lpstr>
      <vt:lpstr>Equation.DSMT4</vt:lpstr>
      <vt:lpstr>Equation.DSMT4</vt:lpstr>
      <vt:lpstr>Equation.KSEE3</vt:lpstr>
      <vt:lpstr>Equation.KSEE3</vt:lpstr>
      <vt:lpstr>Equation.KSEE3</vt:lpstr>
      <vt:lpstr>Equation.KSEE3</vt:lpstr>
      <vt:lpstr>Equation.KSEE3</vt:lpstr>
      <vt:lpstr>Equation.KSEE3</vt:lpstr>
      <vt:lpstr>Equation.DSMT4</vt:lpstr>
      <vt:lpstr>Equation.DSMT4</vt:lpstr>
      <vt:lpstr>Equation.KSEE3</vt:lpstr>
      <vt:lpstr>Paint.Picture</vt:lpstr>
      <vt:lpstr>Equation.KSEE3</vt:lpstr>
      <vt:lpstr>Equation.KSEE3</vt:lpstr>
      <vt:lpstr>Equation.KSEE3</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qhd</dc:creator>
  <cp:lastModifiedBy>qhd</cp:lastModifiedBy>
  <cp:revision>47</cp:revision>
  <dcterms:created xsi:type="dcterms:W3CDTF">2017-08-07T06:05:00Z</dcterms:created>
  <dcterms:modified xsi:type="dcterms:W3CDTF">2017-09-03T11:36:07Z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2052-10.1.0.6747</vt:lpwstr>
  </property>
</Properties>
</file>