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7"/>
    <p:sldId id="311" r:id="rId58"/>
    <p:sldId id="312" r:id="rId59"/>
    <p:sldId id="313" r:id="rId60"/>
    <p:sldId id="314" r:id="rId61"/>
    <p:sldId id="315" r:id="rId62"/>
    <p:sldId id="316" r:id="rId63"/>
    <p:sldId id="317" r:id="rId64"/>
    <p:sldId id="318" r:id="rId65"/>
    <p:sldId id="319" r:id="rId66"/>
    <p:sldId id="320" r:id="rId6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0" Type="http://schemas.openxmlformats.org/officeDocument/2006/relationships/tableStyles" Target="tableStyles.xml"/><Relationship Id="rId7" Type="http://schemas.openxmlformats.org/officeDocument/2006/relationships/slide" Target="slides/slide5.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notesMaster" Target="notesMasters/notesMaster1.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13.vml.rels><?xml version="1.0" encoding="UTF-8" standalone="yes"?>
<Relationships xmlns="http://schemas.openxmlformats.org/package/2006/relationships"><Relationship Id="rId5" Type="http://schemas.openxmlformats.org/officeDocument/2006/relationships/image" Target="../media/image54.wmf"/><Relationship Id="rId4" Type="http://schemas.openxmlformats.org/officeDocument/2006/relationships/image" Target="../media/image53.wmf"/><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s>
</file>

<file path=ppt/drawings/_rels/vmlDrawing15.vml.rels><?xml version="1.0" encoding="UTF-8" standalone="yes"?>
<Relationships xmlns="http://schemas.openxmlformats.org/package/2006/relationships"><Relationship Id="rId5" Type="http://schemas.openxmlformats.org/officeDocument/2006/relationships/image" Target="../media/image62.wmf"/><Relationship Id="rId4" Type="http://schemas.openxmlformats.org/officeDocument/2006/relationships/image" Target="../media/image61.wmf"/><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s>
</file>

<file path=ppt/drawings/_rels/vmlDrawing16.vml.rels><?xml version="1.0" encoding="UTF-8" standalone="yes"?>
<Relationships xmlns="http://schemas.openxmlformats.org/package/2006/relationships"><Relationship Id="rId7" Type="http://schemas.openxmlformats.org/officeDocument/2006/relationships/image" Target="../media/image69.wmf"/><Relationship Id="rId6" Type="http://schemas.openxmlformats.org/officeDocument/2006/relationships/image" Target="../media/image68.wmf"/><Relationship Id="rId5" Type="http://schemas.openxmlformats.org/officeDocument/2006/relationships/image" Target="../media/image67.wmf"/><Relationship Id="rId4" Type="http://schemas.openxmlformats.org/officeDocument/2006/relationships/image" Target="../media/image66.wmf"/><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72.wmf"/><Relationship Id="rId1" Type="http://schemas.openxmlformats.org/officeDocument/2006/relationships/image" Target="../media/image71.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74.wmf"/><Relationship Id="rId1" Type="http://schemas.openxmlformats.org/officeDocument/2006/relationships/image" Target="../media/image7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79.wmf"/><Relationship Id="rId1" Type="http://schemas.openxmlformats.org/officeDocument/2006/relationships/image" Target="../media/image78.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86.wmf"/><Relationship Id="rId1" Type="http://schemas.openxmlformats.org/officeDocument/2006/relationships/image" Target="../media/image85.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89.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image" Target="../media/image90.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image" Target="../media/image96.wmf"/><Relationship Id="rId1" Type="http://schemas.openxmlformats.org/officeDocument/2006/relationships/image" Target="../media/image94.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8.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04.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0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slide" Target="slide59.xml"/><Relationship Id="rId5" Type="http://schemas.openxmlformats.org/officeDocument/2006/relationships/slide" Target="slide39.xml"/><Relationship Id="rId4" Type="http://schemas.openxmlformats.org/officeDocument/2006/relationships/slide" Target="slide22.xml"/><Relationship Id="rId3" Type="http://schemas.openxmlformats.org/officeDocument/2006/relationships/slide" Target="slide17.xml"/><Relationship Id="rId2" Type="http://schemas.openxmlformats.org/officeDocument/2006/relationships/slide" Target="slide6.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10.xml"/><Relationship Id="rId3" Type="http://schemas.openxmlformats.org/officeDocument/2006/relationships/image" Target="../media/image7.wmf"/><Relationship Id="rId2" Type="http://schemas.openxmlformats.org/officeDocument/2006/relationships/oleObject" Target="../embeddings/oleObject6.bin"/><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6.vml"/><Relationship Id="rId4" Type="http://schemas.openxmlformats.org/officeDocument/2006/relationships/slideLayout" Target="../slideLayouts/slideLayout10.xml"/><Relationship Id="rId3" Type="http://schemas.openxmlformats.org/officeDocument/2006/relationships/image" Target="../media/image9.png"/><Relationship Id="rId2" Type="http://schemas.openxmlformats.org/officeDocument/2006/relationships/image" Target="../media/image8.wmf"/><Relationship Id="rId1" Type="http://schemas.openxmlformats.org/officeDocument/2006/relationships/oleObject" Target="../embeddings/oleObject7.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10.xml"/><Relationship Id="rId5" Type="http://schemas.openxmlformats.org/officeDocument/2006/relationships/image" Target="../media/image17.wmf"/><Relationship Id="rId4" Type="http://schemas.openxmlformats.org/officeDocument/2006/relationships/oleObject" Target="../embeddings/oleObject9.bin"/><Relationship Id="rId3" Type="http://schemas.openxmlformats.org/officeDocument/2006/relationships/image" Target="../media/image16.png"/><Relationship Id="rId2" Type="http://schemas.openxmlformats.org/officeDocument/2006/relationships/image" Target="../media/image15.wmf"/><Relationship Id="rId1" Type="http://schemas.openxmlformats.org/officeDocument/2006/relationships/oleObject" Target="../embeddings/oleObject8.bin"/></Relationships>
</file>

<file path=ppt/slides/_rels/slide29.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10.xml"/><Relationship Id="rId4" Type="http://schemas.openxmlformats.org/officeDocument/2006/relationships/image" Target="../media/image20.png"/><Relationship Id="rId3" Type="http://schemas.openxmlformats.org/officeDocument/2006/relationships/image" Target="../media/image19.wmf"/><Relationship Id="rId2" Type="http://schemas.openxmlformats.org/officeDocument/2006/relationships/oleObject" Target="../embeddings/oleObject10.bin"/><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10.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wmf"/><Relationship Id="rId1" Type="http://schemas.openxmlformats.org/officeDocument/2006/relationships/oleObject" Target="../embeddings/oleObject11.bin"/></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9.png"/></Relationships>
</file>

<file path=ppt/slides/_rels/slide36.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10.xml"/><Relationship Id="rId4" Type="http://schemas.openxmlformats.org/officeDocument/2006/relationships/image" Target="../media/image41.wmf"/><Relationship Id="rId3" Type="http://schemas.openxmlformats.org/officeDocument/2006/relationships/oleObject" Target="../embeddings/oleObject13.bin"/><Relationship Id="rId2" Type="http://schemas.openxmlformats.org/officeDocument/2006/relationships/image" Target="../media/image40.wmf"/><Relationship Id="rId1" Type="http://schemas.openxmlformats.org/officeDocument/2006/relationships/oleObject" Target="../embeddings/oleObject12.bin"/></Relationships>
</file>

<file path=ppt/slides/_rels/slide37.xml.rels><?xml version="1.0" encoding="UTF-8" standalone="yes"?>
<Relationships xmlns="http://schemas.openxmlformats.org/package/2006/relationships"><Relationship Id="rId7" Type="http://schemas.openxmlformats.org/officeDocument/2006/relationships/vmlDrawing" Target="../drawings/vmlDrawing11.vml"/><Relationship Id="rId6" Type="http://schemas.openxmlformats.org/officeDocument/2006/relationships/slideLayout" Target="../slideLayouts/slideLayout10.xml"/><Relationship Id="rId5" Type="http://schemas.openxmlformats.org/officeDocument/2006/relationships/image" Target="../media/image44.wmf"/><Relationship Id="rId4" Type="http://schemas.openxmlformats.org/officeDocument/2006/relationships/oleObject" Target="../embeddings/oleObject15.bin"/><Relationship Id="rId3" Type="http://schemas.openxmlformats.org/officeDocument/2006/relationships/image" Target="../media/image43.png"/><Relationship Id="rId2" Type="http://schemas.openxmlformats.org/officeDocument/2006/relationships/image" Target="../media/image42.wmf"/><Relationship Id="rId1" Type="http://schemas.openxmlformats.org/officeDocument/2006/relationships/oleObject" Target="../embeddings/oleObject14.bin"/></Relationships>
</file>

<file path=ppt/slides/_rels/slide38.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10.xml"/><Relationship Id="rId4" Type="http://schemas.openxmlformats.org/officeDocument/2006/relationships/image" Target="../media/image47.png"/><Relationship Id="rId3" Type="http://schemas.openxmlformats.org/officeDocument/2006/relationships/image" Target="../media/image46.png"/><Relationship Id="rId2" Type="http://schemas.openxmlformats.org/officeDocument/2006/relationships/image" Target="../media/image45.wmf"/><Relationship Id="rId1" Type="http://schemas.openxmlformats.org/officeDocument/2006/relationships/oleObject" Target="../embeddings/oleObject16.bin"/></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9" Type="http://schemas.openxmlformats.org/officeDocument/2006/relationships/oleObject" Target="../embeddings/oleObject20.bin"/><Relationship Id="rId8" Type="http://schemas.openxmlformats.org/officeDocument/2006/relationships/image" Target="../media/image52.wmf"/><Relationship Id="rId7" Type="http://schemas.openxmlformats.org/officeDocument/2006/relationships/oleObject" Target="../embeddings/oleObject19.bin"/><Relationship Id="rId6" Type="http://schemas.openxmlformats.org/officeDocument/2006/relationships/image" Target="../media/image51.wmf"/><Relationship Id="rId5" Type="http://schemas.openxmlformats.org/officeDocument/2006/relationships/oleObject" Target="../embeddings/oleObject18.bin"/><Relationship Id="rId4" Type="http://schemas.openxmlformats.org/officeDocument/2006/relationships/image" Target="../media/image50.wmf"/><Relationship Id="rId3" Type="http://schemas.openxmlformats.org/officeDocument/2006/relationships/oleObject" Target="../embeddings/oleObject17.bin"/><Relationship Id="rId2" Type="http://schemas.openxmlformats.org/officeDocument/2006/relationships/image" Target="../media/image49.png"/><Relationship Id="rId14" Type="http://schemas.openxmlformats.org/officeDocument/2006/relationships/vmlDrawing" Target="../drawings/vmlDrawing13.vml"/><Relationship Id="rId13" Type="http://schemas.openxmlformats.org/officeDocument/2006/relationships/slideLayout" Target="../slideLayouts/slideLayout10.xml"/><Relationship Id="rId12" Type="http://schemas.openxmlformats.org/officeDocument/2006/relationships/image" Target="../media/image54.wmf"/><Relationship Id="rId11" Type="http://schemas.openxmlformats.org/officeDocument/2006/relationships/oleObject" Target="../embeddings/oleObject21.bin"/><Relationship Id="rId10" Type="http://schemas.openxmlformats.org/officeDocument/2006/relationships/image" Target="../media/image53.wmf"/><Relationship Id="rId1" Type="http://schemas.openxmlformats.org/officeDocument/2006/relationships/image" Target="../media/image48.png"/></Relationships>
</file>

<file path=ppt/slides/_rels/slide41.xml.rels><?xml version="1.0" encoding="UTF-8" standalone="yes"?>
<Relationships xmlns="http://schemas.openxmlformats.org/package/2006/relationships"><Relationship Id="rId8" Type="http://schemas.openxmlformats.org/officeDocument/2006/relationships/vmlDrawing" Target="../drawings/vmlDrawing14.vml"/><Relationship Id="rId7" Type="http://schemas.openxmlformats.org/officeDocument/2006/relationships/slideLayout" Target="../slideLayouts/slideLayout10.xml"/><Relationship Id="rId6" Type="http://schemas.openxmlformats.org/officeDocument/2006/relationships/image" Target="../media/image57.wmf"/><Relationship Id="rId5" Type="http://schemas.openxmlformats.org/officeDocument/2006/relationships/oleObject" Target="../embeddings/oleObject24.bin"/><Relationship Id="rId4" Type="http://schemas.openxmlformats.org/officeDocument/2006/relationships/image" Target="../media/image56.wmf"/><Relationship Id="rId3" Type="http://schemas.openxmlformats.org/officeDocument/2006/relationships/oleObject" Target="../embeddings/oleObject23.bin"/><Relationship Id="rId2" Type="http://schemas.openxmlformats.org/officeDocument/2006/relationships/image" Target="../media/image55.wmf"/><Relationship Id="rId1" Type="http://schemas.openxmlformats.org/officeDocument/2006/relationships/oleObject" Target="../embeddings/oleObject22.bin"/></Relationships>
</file>

<file path=ppt/slides/_rels/slide42.xml.rels><?xml version="1.0" encoding="UTF-8" standalone="yes"?>
<Relationships xmlns="http://schemas.openxmlformats.org/package/2006/relationships"><Relationship Id="rId9" Type="http://schemas.openxmlformats.org/officeDocument/2006/relationships/oleObject" Target="../embeddings/oleObject29.bin"/><Relationship Id="rId8" Type="http://schemas.openxmlformats.org/officeDocument/2006/relationships/image" Target="../media/image61.wmf"/><Relationship Id="rId7" Type="http://schemas.openxmlformats.org/officeDocument/2006/relationships/oleObject" Target="../embeddings/oleObject28.bin"/><Relationship Id="rId6" Type="http://schemas.openxmlformats.org/officeDocument/2006/relationships/image" Target="../media/image60.wmf"/><Relationship Id="rId5" Type="http://schemas.openxmlformats.org/officeDocument/2006/relationships/oleObject" Target="../embeddings/oleObject27.bin"/><Relationship Id="rId4" Type="http://schemas.openxmlformats.org/officeDocument/2006/relationships/image" Target="../media/image59.wmf"/><Relationship Id="rId3" Type="http://schemas.openxmlformats.org/officeDocument/2006/relationships/oleObject" Target="../embeddings/oleObject26.bin"/><Relationship Id="rId2" Type="http://schemas.openxmlformats.org/officeDocument/2006/relationships/image" Target="../media/image58.wmf"/><Relationship Id="rId12" Type="http://schemas.openxmlformats.org/officeDocument/2006/relationships/vmlDrawing" Target="../drawings/vmlDrawing15.vml"/><Relationship Id="rId11" Type="http://schemas.openxmlformats.org/officeDocument/2006/relationships/slideLayout" Target="../slideLayouts/slideLayout10.xml"/><Relationship Id="rId10" Type="http://schemas.openxmlformats.org/officeDocument/2006/relationships/image" Target="../media/image62.wmf"/><Relationship Id="rId1" Type="http://schemas.openxmlformats.org/officeDocument/2006/relationships/oleObject" Target="../embeddings/oleObject25.bin"/></Relationships>
</file>

<file path=ppt/slides/_rels/slide43.xml.rels><?xml version="1.0" encoding="UTF-8" standalone="yes"?>
<Relationships xmlns="http://schemas.openxmlformats.org/package/2006/relationships"><Relationship Id="rId9" Type="http://schemas.openxmlformats.org/officeDocument/2006/relationships/oleObject" Target="../embeddings/oleObject34.bin"/><Relationship Id="rId8" Type="http://schemas.openxmlformats.org/officeDocument/2006/relationships/image" Target="../media/image66.wmf"/><Relationship Id="rId7" Type="http://schemas.openxmlformats.org/officeDocument/2006/relationships/oleObject" Target="../embeddings/oleObject33.bin"/><Relationship Id="rId6" Type="http://schemas.openxmlformats.org/officeDocument/2006/relationships/image" Target="../media/image65.wmf"/><Relationship Id="rId5" Type="http://schemas.openxmlformats.org/officeDocument/2006/relationships/oleObject" Target="../embeddings/oleObject32.bin"/><Relationship Id="rId4" Type="http://schemas.openxmlformats.org/officeDocument/2006/relationships/image" Target="../media/image64.wmf"/><Relationship Id="rId3" Type="http://schemas.openxmlformats.org/officeDocument/2006/relationships/oleObject" Target="../embeddings/oleObject31.bin"/><Relationship Id="rId2" Type="http://schemas.openxmlformats.org/officeDocument/2006/relationships/image" Target="../media/image63.wmf"/><Relationship Id="rId16" Type="http://schemas.openxmlformats.org/officeDocument/2006/relationships/vmlDrawing" Target="../drawings/vmlDrawing16.vml"/><Relationship Id="rId15" Type="http://schemas.openxmlformats.org/officeDocument/2006/relationships/slideLayout" Target="../slideLayouts/slideLayout10.xml"/><Relationship Id="rId14" Type="http://schemas.openxmlformats.org/officeDocument/2006/relationships/image" Target="../media/image69.wmf"/><Relationship Id="rId13" Type="http://schemas.openxmlformats.org/officeDocument/2006/relationships/oleObject" Target="../embeddings/oleObject36.bin"/><Relationship Id="rId12" Type="http://schemas.openxmlformats.org/officeDocument/2006/relationships/image" Target="../media/image68.wmf"/><Relationship Id="rId11" Type="http://schemas.openxmlformats.org/officeDocument/2006/relationships/oleObject" Target="../embeddings/oleObject35.bin"/><Relationship Id="rId10" Type="http://schemas.openxmlformats.org/officeDocument/2006/relationships/image" Target="../media/image67.wmf"/><Relationship Id="rId1" Type="http://schemas.openxmlformats.org/officeDocument/2006/relationships/oleObject" Target="../embeddings/oleObject30.bin"/></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4" Type="http://schemas.openxmlformats.org/officeDocument/2006/relationships/vmlDrawing" Target="../drawings/vmlDrawing17.vml"/><Relationship Id="rId3" Type="http://schemas.openxmlformats.org/officeDocument/2006/relationships/slideLayout" Target="../slideLayouts/slideLayout10.xml"/><Relationship Id="rId2" Type="http://schemas.openxmlformats.org/officeDocument/2006/relationships/image" Target="../media/image70.wmf"/><Relationship Id="rId1" Type="http://schemas.openxmlformats.org/officeDocument/2006/relationships/oleObject" Target="../embeddings/oleObject37.bin"/></Relationships>
</file>

<file path=ppt/slides/_rels/slide46.xml.rels><?xml version="1.0" encoding="UTF-8" standalone="yes"?>
<Relationships xmlns="http://schemas.openxmlformats.org/package/2006/relationships"><Relationship Id="rId6" Type="http://schemas.openxmlformats.org/officeDocument/2006/relationships/vmlDrawing" Target="../drawings/vmlDrawing18.vml"/><Relationship Id="rId5" Type="http://schemas.openxmlformats.org/officeDocument/2006/relationships/slideLayout" Target="../slideLayouts/slideLayout10.xml"/><Relationship Id="rId4" Type="http://schemas.openxmlformats.org/officeDocument/2006/relationships/image" Target="../media/image72.wmf"/><Relationship Id="rId3" Type="http://schemas.openxmlformats.org/officeDocument/2006/relationships/oleObject" Target="../embeddings/oleObject39.bin"/><Relationship Id="rId2" Type="http://schemas.openxmlformats.org/officeDocument/2006/relationships/image" Target="../media/image71.wmf"/><Relationship Id="rId1" Type="http://schemas.openxmlformats.org/officeDocument/2006/relationships/oleObject" Target="../embeddings/oleObject38.bin"/></Relationships>
</file>

<file path=ppt/slides/_rels/slide47.xml.rels><?xml version="1.0" encoding="UTF-8" standalone="yes"?>
<Relationships xmlns="http://schemas.openxmlformats.org/package/2006/relationships"><Relationship Id="rId6" Type="http://schemas.openxmlformats.org/officeDocument/2006/relationships/vmlDrawing" Target="../drawings/vmlDrawing19.vml"/><Relationship Id="rId5" Type="http://schemas.openxmlformats.org/officeDocument/2006/relationships/slideLayout" Target="../slideLayouts/slideLayout10.xml"/><Relationship Id="rId4" Type="http://schemas.openxmlformats.org/officeDocument/2006/relationships/image" Target="../media/image74.wmf"/><Relationship Id="rId3" Type="http://schemas.openxmlformats.org/officeDocument/2006/relationships/oleObject" Target="../embeddings/oleObject41.bin"/><Relationship Id="rId2" Type="http://schemas.openxmlformats.org/officeDocument/2006/relationships/image" Target="../media/image73.wmf"/><Relationship Id="rId1" Type="http://schemas.openxmlformats.org/officeDocument/2006/relationships/oleObject" Target="../embeddings/oleObject40.bin"/></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75.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77.png"/><Relationship Id="rId1" Type="http://schemas.openxmlformats.org/officeDocument/2006/relationships/image" Target="../media/image7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9" Type="http://schemas.openxmlformats.org/officeDocument/2006/relationships/image" Target="../media/image84.wmf"/><Relationship Id="rId8" Type="http://schemas.openxmlformats.org/officeDocument/2006/relationships/image" Target="../media/image83.wmf"/><Relationship Id="rId7" Type="http://schemas.openxmlformats.org/officeDocument/2006/relationships/image" Target="../media/image82.wmf"/><Relationship Id="rId6" Type="http://schemas.openxmlformats.org/officeDocument/2006/relationships/image" Target="../media/image81.wmf"/><Relationship Id="rId5" Type="http://schemas.openxmlformats.org/officeDocument/2006/relationships/image" Target="../media/image80.wmf"/><Relationship Id="rId4" Type="http://schemas.openxmlformats.org/officeDocument/2006/relationships/image" Target="../media/image79.wmf"/><Relationship Id="rId3" Type="http://schemas.openxmlformats.org/officeDocument/2006/relationships/oleObject" Target="../embeddings/oleObject43.bin"/><Relationship Id="rId2" Type="http://schemas.openxmlformats.org/officeDocument/2006/relationships/image" Target="../media/image78.wmf"/><Relationship Id="rId11" Type="http://schemas.openxmlformats.org/officeDocument/2006/relationships/vmlDrawing" Target="../drawings/vmlDrawing20.vml"/><Relationship Id="rId10" Type="http://schemas.openxmlformats.org/officeDocument/2006/relationships/slideLayout" Target="../slideLayouts/slideLayout10.xml"/><Relationship Id="rId1" Type="http://schemas.openxmlformats.org/officeDocument/2006/relationships/oleObject" Target="../embeddings/oleObject42.bin"/></Relationships>
</file>

<file path=ppt/slides/_rels/slide51.xml.rels><?xml version="1.0" encoding="UTF-8" standalone="yes"?>
<Relationships xmlns="http://schemas.openxmlformats.org/package/2006/relationships"><Relationship Id="rId7" Type="http://schemas.openxmlformats.org/officeDocument/2006/relationships/vmlDrawing" Target="../drawings/vmlDrawing21.vml"/><Relationship Id="rId6" Type="http://schemas.openxmlformats.org/officeDocument/2006/relationships/slideLayout" Target="../slideLayouts/slideLayout10.xml"/><Relationship Id="rId5" Type="http://schemas.openxmlformats.org/officeDocument/2006/relationships/image" Target="../media/image87.png"/><Relationship Id="rId4" Type="http://schemas.openxmlformats.org/officeDocument/2006/relationships/image" Target="../media/image86.wmf"/><Relationship Id="rId3" Type="http://schemas.openxmlformats.org/officeDocument/2006/relationships/oleObject" Target="../embeddings/oleObject45.bin"/><Relationship Id="rId2" Type="http://schemas.openxmlformats.org/officeDocument/2006/relationships/image" Target="../media/image85.wmf"/><Relationship Id="rId1" Type="http://schemas.openxmlformats.org/officeDocument/2006/relationships/oleObject" Target="../embeddings/oleObject44.bin"/></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8.pn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vmlDrawing" Target="../drawings/vmlDrawing22.vml"/><Relationship Id="rId4" Type="http://schemas.openxmlformats.org/officeDocument/2006/relationships/slideLayout" Target="../slideLayouts/slideLayout10.xml"/><Relationship Id="rId3" Type="http://schemas.openxmlformats.org/officeDocument/2006/relationships/oleObject" Target="../embeddings/oleObject47.bin"/><Relationship Id="rId2" Type="http://schemas.openxmlformats.org/officeDocument/2006/relationships/image" Target="../media/image89.wmf"/><Relationship Id="rId1" Type="http://schemas.openxmlformats.org/officeDocument/2006/relationships/oleObject" Target="../embeddings/oleObject46.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9" Type="http://schemas.openxmlformats.org/officeDocument/2006/relationships/vmlDrawing" Target="../drawings/vmlDrawing23.vml"/><Relationship Id="rId8" Type="http://schemas.openxmlformats.org/officeDocument/2006/relationships/slideLayout" Target="../slideLayouts/slideLayout10.xml"/><Relationship Id="rId7" Type="http://schemas.openxmlformats.org/officeDocument/2006/relationships/image" Target="../media/image93.wmf"/><Relationship Id="rId6" Type="http://schemas.openxmlformats.org/officeDocument/2006/relationships/oleObject" Target="../embeddings/oleObject50.bin"/><Relationship Id="rId5" Type="http://schemas.openxmlformats.org/officeDocument/2006/relationships/image" Target="../media/image92.wmf"/><Relationship Id="rId4" Type="http://schemas.openxmlformats.org/officeDocument/2006/relationships/oleObject" Target="../embeddings/oleObject49.bin"/><Relationship Id="rId3" Type="http://schemas.openxmlformats.org/officeDocument/2006/relationships/image" Target="../media/image91.png"/><Relationship Id="rId2" Type="http://schemas.openxmlformats.org/officeDocument/2006/relationships/image" Target="../media/image90.wmf"/><Relationship Id="rId1" Type="http://schemas.openxmlformats.org/officeDocument/2006/relationships/oleObject" Target="../embeddings/oleObject48.bin"/></Relationships>
</file>

<file path=ppt/slides/_rels/slide56.xml.rels><?xml version="1.0" encoding="UTF-8" standalone="yes"?>
<Relationships xmlns="http://schemas.openxmlformats.org/package/2006/relationships"><Relationship Id="rId9" Type="http://schemas.openxmlformats.org/officeDocument/2006/relationships/vmlDrawing" Target="../drawings/vmlDrawing24.vml"/><Relationship Id="rId8" Type="http://schemas.openxmlformats.org/officeDocument/2006/relationships/slideLayout" Target="../slideLayouts/slideLayout10.xml"/><Relationship Id="rId7" Type="http://schemas.openxmlformats.org/officeDocument/2006/relationships/image" Target="../media/image97.wmf"/><Relationship Id="rId6" Type="http://schemas.openxmlformats.org/officeDocument/2006/relationships/oleObject" Target="../embeddings/oleObject53.bin"/><Relationship Id="rId5" Type="http://schemas.openxmlformats.org/officeDocument/2006/relationships/image" Target="../media/image96.wmf"/><Relationship Id="rId4" Type="http://schemas.openxmlformats.org/officeDocument/2006/relationships/oleObject" Target="../embeddings/oleObject52.bin"/><Relationship Id="rId3" Type="http://schemas.openxmlformats.org/officeDocument/2006/relationships/image" Target="../media/image95.png"/><Relationship Id="rId2" Type="http://schemas.openxmlformats.org/officeDocument/2006/relationships/image" Target="../media/image94.wmf"/><Relationship Id="rId1" Type="http://schemas.openxmlformats.org/officeDocument/2006/relationships/oleObject" Target="../embeddings/oleObject51.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9" Type="http://schemas.openxmlformats.org/officeDocument/2006/relationships/vmlDrawing" Target="../drawings/vmlDrawing25.vml"/><Relationship Id="rId8" Type="http://schemas.openxmlformats.org/officeDocument/2006/relationships/slideLayout" Target="../slideLayouts/slideLayout10.xml"/><Relationship Id="rId7" Type="http://schemas.openxmlformats.org/officeDocument/2006/relationships/image" Target="../media/image101.wmf"/><Relationship Id="rId6" Type="http://schemas.openxmlformats.org/officeDocument/2006/relationships/oleObject" Target="../embeddings/oleObject56.bin"/><Relationship Id="rId5" Type="http://schemas.openxmlformats.org/officeDocument/2006/relationships/image" Target="../media/image100.wmf"/><Relationship Id="rId4" Type="http://schemas.openxmlformats.org/officeDocument/2006/relationships/oleObject" Target="../embeddings/oleObject55.bin"/><Relationship Id="rId3" Type="http://schemas.openxmlformats.org/officeDocument/2006/relationships/image" Target="../media/image99.png"/><Relationship Id="rId2" Type="http://schemas.openxmlformats.org/officeDocument/2006/relationships/image" Target="../media/image98.wmf"/><Relationship Id="rId1" Type="http://schemas.openxmlformats.org/officeDocument/2006/relationships/oleObject" Target="../embeddings/oleObject54.bin"/></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0.xml"/><Relationship Id="rId2" Type="http://schemas.openxmlformats.org/officeDocument/2006/relationships/image" Target="../media/image1.wmf"/><Relationship Id="rId1" Type="http://schemas.openxmlformats.org/officeDocument/2006/relationships/oleObject" Target="../embeddings/oleObject1.bin"/></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2.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3.png"/></Relationships>
</file>

<file path=ppt/slides/_rels/slide63.xml.rels><?xml version="1.0" encoding="UTF-8" standalone="yes"?>
<Relationships xmlns="http://schemas.openxmlformats.org/package/2006/relationships"><Relationship Id="rId5" Type="http://schemas.openxmlformats.org/officeDocument/2006/relationships/vmlDrawing" Target="../drawings/vmlDrawing26.vml"/><Relationship Id="rId4" Type="http://schemas.openxmlformats.org/officeDocument/2006/relationships/slideLayout" Target="../slideLayouts/slideLayout10.xml"/><Relationship Id="rId3" Type="http://schemas.openxmlformats.org/officeDocument/2006/relationships/image" Target="../media/image105.png"/><Relationship Id="rId2" Type="http://schemas.openxmlformats.org/officeDocument/2006/relationships/image" Target="../media/image104.wmf"/><Relationship Id="rId1" Type="http://schemas.openxmlformats.org/officeDocument/2006/relationships/oleObject" Target="../embeddings/oleObject57.bin"/></Relationships>
</file>

<file path=ppt/slides/_rels/slide64.xml.rels><?xml version="1.0" encoding="UTF-8" standalone="yes"?>
<Relationships xmlns="http://schemas.openxmlformats.org/package/2006/relationships"><Relationship Id="rId4" Type="http://schemas.openxmlformats.org/officeDocument/2006/relationships/vmlDrawing" Target="../drawings/vmlDrawing27.vml"/><Relationship Id="rId3" Type="http://schemas.openxmlformats.org/officeDocument/2006/relationships/slideLayout" Target="../slideLayouts/slideLayout10.xml"/><Relationship Id="rId2" Type="http://schemas.openxmlformats.org/officeDocument/2006/relationships/image" Target="../media/image106.wmf"/><Relationship Id="rId1" Type="http://schemas.openxmlformats.org/officeDocument/2006/relationships/oleObject" Target="../embeddings/oleObject58.bin"/></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10.xml"/><Relationship Id="rId2" Type="http://schemas.openxmlformats.org/officeDocument/2006/relationships/image" Target="../media/image2.wmf"/><Relationship Id="rId1"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10.xml"/><Relationship Id="rId3" Type="http://schemas.openxmlformats.org/officeDocument/2006/relationships/oleObject" Target="../embeddings/oleObject4.bin"/><Relationship Id="rId2" Type="http://schemas.openxmlformats.org/officeDocument/2006/relationships/image" Target="../media/image2.wmf"/><Relationship Id="rId1"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10.xml"/><Relationship Id="rId2" Type="http://schemas.openxmlformats.org/officeDocument/2006/relationships/image" Target="../media/image3.emf"/><Relationship Id="rId1"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内容占位符 3"/>
          <p:cNvSpPr>
            <a:spLocks noGrp="1"/>
          </p:cNvSpPr>
          <p:nvPr>
            <p:ph/>
          </p:nvPr>
        </p:nvSpPr>
        <p:spPr>
          <a:xfrm>
            <a:off x="255270" y="207010"/>
            <a:ext cx="11793220" cy="6443980"/>
          </a:xfrm>
        </p:spPr>
        <p:txBody>
          <a:bodyPr>
            <a:normAutofit/>
          </a:bodyPr>
          <a:p>
            <a:pPr marL="0" indent="0">
              <a:buNone/>
            </a:pPr>
            <a:r>
              <a:rPr lang="zh-CN" altLang="en-US">
                <a:latin typeface="黑体" panose="02010609060101010101" charset="-122"/>
                <a:ea typeface="黑体" panose="02010609060101010101" charset="-122"/>
              </a:rPr>
              <a:t>第一章数字逻辑基础数字电子技术基础</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1.1 </a:t>
            </a:r>
            <a:r>
              <a:rPr lang="zh-CN" altLang="en-US">
                <a:latin typeface="黑体" panose="02010609060101010101" charset="-122"/>
                <a:ea typeface="黑体" panose="02010609060101010101" charset="-122"/>
                <a:hlinkClick r:id="rId1" tooltip="" action="ppaction://hlinksldjump"/>
              </a:rPr>
              <a:t>概述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1.2 </a:t>
            </a:r>
            <a:r>
              <a:rPr lang="zh-CN" altLang="en-US">
                <a:latin typeface="黑体" panose="02010609060101010101" charset="-122"/>
                <a:ea typeface="黑体" panose="02010609060101010101" charset="-122"/>
                <a:hlinkClick r:id="rId2" tooltip="" action="ppaction://hlinksldjump"/>
              </a:rPr>
              <a:t>数制与数制间的转换</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1.3 </a:t>
            </a:r>
            <a:r>
              <a:rPr lang="zh-CN" altLang="en-US">
                <a:latin typeface="黑体" panose="02010609060101010101" charset="-122"/>
                <a:ea typeface="黑体" panose="02010609060101010101" charset="-122"/>
                <a:hlinkClick r:id="rId3" tooltip="" action="ppaction://hlinksldjump"/>
              </a:rPr>
              <a:t>编码</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1.4 </a:t>
            </a:r>
            <a:r>
              <a:rPr lang="zh-CN" altLang="en-US">
                <a:latin typeface="黑体" panose="02010609060101010101" charset="-122"/>
                <a:ea typeface="黑体" panose="02010609060101010101" charset="-122"/>
                <a:hlinkClick r:id="rId4" tooltip="" action="ppaction://hlinksldjump"/>
              </a:rPr>
              <a:t>逻辑代数基础</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1.5 </a:t>
            </a:r>
            <a:r>
              <a:rPr lang="zh-CN" altLang="en-US">
                <a:latin typeface="黑体" panose="02010609060101010101" charset="-122"/>
                <a:ea typeface="黑体" panose="02010609060101010101" charset="-122"/>
                <a:hlinkClick r:id="rId5" tooltip="" action="ppaction://hlinksldjump"/>
              </a:rPr>
              <a:t>逻辑函数的化简</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1.6 </a:t>
            </a:r>
            <a:r>
              <a:rPr lang="zh-CN" altLang="en-US">
                <a:latin typeface="黑体" panose="02010609060101010101" charset="-122"/>
                <a:ea typeface="黑体" panose="02010609060101010101" charset="-122"/>
                <a:hlinkClick r:id="rId6" tooltip="" action="ppaction://hlinksldjump"/>
              </a:rPr>
              <a:t>逻辑函数表达形式之间的转换</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endParaRPr lang="zh-CN" altLang="en-US">
              <a:latin typeface="黑体" panose="02010609060101010101" charset="-122"/>
              <a:ea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fontScale="90000"/>
          </a:bodyPr>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例：将十进制小数(0.1)</a:t>
            </a:r>
            <a:r>
              <a:rPr lang="zh-CN" altLang="en-US" baseline="-25000">
                <a:latin typeface="黑体" panose="02010609060101010101" charset="-122"/>
                <a:ea typeface="黑体" panose="02010609060101010101" charset="-122"/>
              </a:rPr>
              <a:t>10</a:t>
            </a:r>
            <a:r>
              <a:rPr lang="zh-CN" altLang="en-US">
                <a:latin typeface="黑体" panose="02010609060101010101" charset="-122"/>
                <a:ea typeface="黑体" panose="02010609060101010101" charset="-122"/>
              </a:rPr>
              <a:t>。转换为二进制小数，要求误差不大于2</a:t>
            </a:r>
            <a:r>
              <a:rPr lang="zh-CN" altLang="en-US" baseline="30000">
                <a:latin typeface="黑体" panose="02010609060101010101" charset="-122"/>
                <a:ea typeface="黑体" panose="02010609060101010101" charset="-122"/>
              </a:rPr>
              <a:t>-10</a:t>
            </a:r>
            <a:r>
              <a:rPr lang="zh-CN" altLang="en-US">
                <a:latin typeface="黑体" panose="02010609060101010101" charset="-122"/>
                <a:ea typeface="黑体" panose="02010609060101010101" charset="-122"/>
              </a:rPr>
              <a:t>。</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解：如下</a:t>
            </a:r>
            <a:r>
              <a:rPr lang="zh-CN" altLang="en-US">
                <a:latin typeface="黑体" panose="02010609060101010101" charset="-122"/>
                <a:ea typeface="黑体" panose="02010609060101010101" charset="-122"/>
              </a:rPr>
              <a:t>   </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0.1×2=0.2  ……取整0      最高位</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0.2×2=0.4  ……取整0</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0.4×2=0.8  ……取整0</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0.8×2=1.6  ……取整1</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0.6×2=1.2  ……取整1                 所以</a:t>
            </a:r>
            <a:r>
              <a:rPr lang="zh-CN" altLang="en-US">
                <a:latin typeface="黑体" panose="02010609060101010101" charset="-122"/>
                <a:ea typeface="黑体" panose="02010609060101010101" charset="-122"/>
                <a:sym typeface="+mn-ea"/>
              </a:rPr>
              <a:t>(0.1)</a:t>
            </a:r>
            <a:r>
              <a:rPr lang="en-US" altLang="zh-CN" baseline="-25000">
                <a:latin typeface="黑体" panose="02010609060101010101" charset="-122"/>
                <a:ea typeface="黑体" panose="02010609060101010101" charset="-122"/>
                <a:sym typeface="+mn-ea"/>
              </a:rPr>
              <a:t>10</a:t>
            </a:r>
            <a:r>
              <a:rPr lang="en-US" altLang="zh-CN">
                <a:latin typeface="黑体" panose="02010609060101010101" charset="-122"/>
                <a:ea typeface="黑体" panose="02010609060101010101" charset="-122"/>
                <a:sym typeface="+mn-ea"/>
              </a:rPr>
              <a:t>=</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0.000110011</a:t>
            </a:r>
            <a:r>
              <a:rPr lang="zh-CN" altLang="en-US">
                <a:latin typeface="黑体" panose="02010609060101010101" charset="-122"/>
                <a:ea typeface="黑体" panose="02010609060101010101" charset="-122"/>
                <a:sym typeface="+mn-ea"/>
              </a:rPr>
              <a:t>）</a:t>
            </a:r>
            <a:r>
              <a:rPr lang="en-US" altLang="zh-CN" baseline="-25000">
                <a:latin typeface="黑体" panose="02010609060101010101" charset="-122"/>
                <a:ea typeface="黑体" panose="02010609060101010101" charset="-122"/>
                <a:sym typeface="+mn-ea"/>
              </a:rPr>
              <a:t>2</a:t>
            </a:r>
            <a:endParaRPr lang="en-US" altLang="zh-CN" baseline="-25000">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rPr>
              <a:t>0.2×2=0.4  ……取整0</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0.4×2=0.8  ……取整0</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0.8×2=1.6  ……取整1</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0.6×2=1.2  ……取整1       最低位</a:t>
            </a:r>
            <a:endParaRPr lang="zh-CN" altLang="en-US">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 calcmode="lin" valueType="num">
                                      <p:cBhvr additive="base">
                                        <p:cTn id="2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 calcmode="lin" valueType="num">
                                      <p:cBhvr additive="base">
                                        <p:cTn id="3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anim calcmode="lin" valueType="num">
                                      <p:cBhvr additive="base">
                                        <p:cTn id="3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
                                            <p:txEl>
                                              <p:pRg st="8" end="8"/>
                                            </p:txEl>
                                          </p:spTgt>
                                        </p:tgtEl>
                                        <p:attrNameLst>
                                          <p:attrName>style.visibility</p:attrName>
                                        </p:attrNameLst>
                                      </p:cBhvr>
                                      <p:to>
                                        <p:strVal val="visible"/>
                                      </p:to>
                                    </p:set>
                                    <p:anim calcmode="lin" valueType="num">
                                      <p:cBhvr additive="base">
                                        <p:cTn id="43"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
                                            <p:txEl>
                                              <p:pRg st="9" end="9"/>
                                            </p:txEl>
                                          </p:spTgt>
                                        </p:tgtEl>
                                        <p:attrNameLst>
                                          <p:attrName>style.visibility</p:attrName>
                                        </p:attrNameLst>
                                      </p:cBhvr>
                                      <p:to>
                                        <p:strVal val="visible"/>
                                      </p:to>
                                    </p:set>
                                    <p:anim calcmode="lin" valueType="num">
                                      <p:cBhvr additive="base">
                                        <p:cTn id="47"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
                                            <p:txEl>
                                              <p:pRg st="10" end="10"/>
                                            </p:txEl>
                                          </p:spTgt>
                                        </p:tgtEl>
                                        <p:attrNameLst>
                                          <p:attrName>style.visibility</p:attrName>
                                        </p:attrNameLst>
                                      </p:cBhvr>
                                      <p:to>
                                        <p:strVal val="visible"/>
                                      </p:to>
                                    </p:set>
                                    <p:anim calcmode="lin" valueType="num">
                                      <p:cBhvr additive="base">
                                        <p:cTn id="51"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例、将十进制数44.375转换为二进制数。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解：整数部分                      小数部分</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即   （</a:t>
            </a:r>
            <a:r>
              <a:rPr lang="en-US" altLang="zh-CN">
                <a:latin typeface="黑体" panose="02010609060101010101" charset="-122"/>
                <a:ea typeface="黑体" panose="02010609060101010101" charset="-122"/>
              </a:rPr>
              <a:t>44.375</a:t>
            </a:r>
            <a:r>
              <a:rPr lang="zh-CN" altLang="en-US">
                <a:latin typeface="黑体" panose="02010609060101010101" charset="-122"/>
                <a:ea typeface="黑体" panose="02010609060101010101" charset="-122"/>
              </a:rPr>
              <a:t>）</a:t>
            </a:r>
            <a:r>
              <a:rPr lang="en-US" altLang="zh-CN" baseline="-25000">
                <a:latin typeface="黑体" panose="02010609060101010101" charset="-122"/>
                <a:ea typeface="黑体" panose="02010609060101010101" charset="-122"/>
              </a:rPr>
              <a:t>10</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a:t>
            </a:r>
            <a:r>
              <a:rPr lang="en-US" altLang="zh-CN">
                <a:latin typeface="黑体" panose="02010609060101010101" charset="-122"/>
                <a:ea typeface="黑体" panose="02010609060101010101" charset="-122"/>
              </a:rPr>
              <a:t>101100.011</a:t>
            </a:r>
            <a:r>
              <a:rPr lang="zh-CN" altLang="en-US">
                <a:latin typeface="黑体" panose="02010609060101010101" charset="-122"/>
                <a:ea typeface="黑体" panose="02010609060101010101" charset="-122"/>
              </a:rPr>
              <a:t>）</a:t>
            </a:r>
            <a:r>
              <a:rPr lang="en-US" altLang="zh-CN" baseline="-25000">
                <a:latin typeface="黑体" panose="02010609060101010101" charset="-122"/>
                <a:ea typeface="黑体" panose="02010609060101010101" charset="-122"/>
              </a:rPr>
              <a:t>2</a:t>
            </a:r>
            <a:endParaRPr lang="en-US" altLang="zh-CN" baseline="-25000">
              <a:latin typeface="黑体" panose="02010609060101010101" charset="-122"/>
              <a:ea typeface="黑体" panose="02010609060101010101" charset="-122"/>
            </a:endParaRPr>
          </a:p>
        </p:txBody>
      </p:sp>
      <p:pic>
        <p:nvPicPr>
          <p:cNvPr id="3" name="图片 -2147482618"/>
          <p:cNvPicPr>
            <a:picLocks noChangeAspect="1"/>
          </p:cNvPicPr>
          <p:nvPr/>
        </p:nvPicPr>
        <p:blipFill>
          <a:blip r:embed="rId1"/>
          <a:stretch>
            <a:fillRect/>
          </a:stretch>
        </p:blipFill>
        <p:spPr>
          <a:xfrm>
            <a:off x="1880235" y="1667510"/>
            <a:ext cx="4333875" cy="3406140"/>
          </a:xfrm>
          <a:prstGeom prst="rect">
            <a:avLst/>
          </a:prstGeom>
          <a:noFill/>
          <a:ln w="9525">
            <a:noFill/>
          </a:ln>
        </p:spPr>
      </p:pic>
      <p:pic>
        <p:nvPicPr>
          <p:cNvPr id="4" name="图片 -2147482617"/>
          <p:cNvPicPr>
            <a:picLocks noChangeAspect="1"/>
          </p:cNvPicPr>
          <p:nvPr/>
        </p:nvPicPr>
        <p:blipFill>
          <a:blip r:embed="rId2"/>
          <a:stretch>
            <a:fillRect/>
          </a:stretch>
        </p:blipFill>
        <p:spPr>
          <a:xfrm>
            <a:off x="6854190" y="1667510"/>
            <a:ext cx="4117975" cy="3405505"/>
          </a:xfrm>
          <a:prstGeom prst="rect">
            <a:avLst/>
          </a:prstGeom>
          <a:noFill/>
          <a:ln w="9525">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zh-CN" altLang="en-US">
                <a:latin typeface="黑体" panose="02010609060101010101" charset="-122"/>
                <a:ea typeface="黑体" panose="02010609060101010101" charset="-122"/>
              </a:rPr>
              <a:t>（2）二进制数转换成十进制数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将二进制数用位权法展开计算可得对应的十进制数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例：将二进制数(10111.10）转换为十进制数。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解：</a:t>
            </a:r>
            <a:r>
              <a:rPr lang="zh-CN" altLang="en-US">
                <a:latin typeface="黑体" panose="02010609060101010101" charset="-122"/>
                <a:ea typeface="黑体" panose="02010609060101010101" charset="-122"/>
                <a:sym typeface="+mn-ea"/>
              </a:rPr>
              <a:t>(10111.10）</a:t>
            </a:r>
            <a:r>
              <a:rPr lang="en-US" altLang="zh-CN" baseline="-25000">
                <a:latin typeface="黑体" panose="02010609060101010101" charset="-122"/>
                <a:ea typeface="黑体" panose="02010609060101010101" charset="-122"/>
                <a:sym typeface="+mn-ea"/>
              </a:rPr>
              <a:t>2</a:t>
            </a:r>
            <a:endParaRPr lang="en-US" altLang="zh-CN" baseline="-25000">
              <a:latin typeface="黑体" panose="02010609060101010101" charset="-122"/>
              <a:ea typeface="黑体" panose="02010609060101010101" charset="-122"/>
              <a:sym typeface="+mn-ea"/>
            </a:endParaRPr>
          </a:p>
          <a:p>
            <a:pPr marL="0" indent="0">
              <a:buNone/>
            </a:pPr>
            <a:r>
              <a:rPr lang="en-US" altLang="zh-CN" baseline="-25000">
                <a:latin typeface="黑体" panose="02010609060101010101" charset="-122"/>
                <a:ea typeface="黑体" panose="02010609060101010101" charset="-122"/>
                <a:sym typeface="+mn-ea"/>
              </a:rPr>
              <a:t>              </a:t>
            </a:r>
            <a:r>
              <a:rPr lang="en-US" altLang="zh-CN">
                <a:latin typeface="黑体" panose="02010609060101010101" charset="-122"/>
                <a:ea typeface="黑体" panose="02010609060101010101" charset="-122"/>
                <a:sym typeface="+mn-ea"/>
              </a:rPr>
              <a:t>=l×2</a:t>
            </a:r>
            <a:r>
              <a:rPr lang="en-US" altLang="zh-CN" baseline="30000">
                <a:latin typeface="黑体" panose="02010609060101010101" charset="-122"/>
                <a:ea typeface="黑体" panose="02010609060101010101" charset="-122"/>
                <a:sym typeface="+mn-ea"/>
              </a:rPr>
              <a:t>4</a:t>
            </a:r>
            <a:r>
              <a:rPr lang="en-US" altLang="zh-CN">
                <a:latin typeface="黑体" panose="02010609060101010101" charset="-122"/>
                <a:ea typeface="黑体" panose="02010609060101010101" charset="-122"/>
                <a:sym typeface="+mn-ea"/>
              </a:rPr>
              <a:t>+0×2</a:t>
            </a:r>
            <a:r>
              <a:rPr lang="en-US" altLang="zh-CN" baseline="30000">
                <a:latin typeface="黑体" panose="02010609060101010101" charset="-122"/>
                <a:ea typeface="黑体" panose="02010609060101010101" charset="-122"/>
                <a:sym typeface="+mn-ea"/>
              </a:rPr>
              <a:t>3</a:t>
            </a:r>
            <a:r>
              <a:rPr lang="en-US" altLang="zh-CN">
                <a:latin typeface="黑体" panose="02010609060101010101" charset="-122"/>
                <a:ea typeface="黑体" panose="02010609060101010101" charset="-122"/>
                <a:sym typeface="+mn-ea"/>
              </a:rPr>
              <a:t>+1×2</a:t>
            </a:r>
            <a:r>
              <a:rPr lang="en-US" altLang="zh-CN" baseline="30000">
                <a:latin typeface="黑体" panose="02010609060101010101" charset="-122"/>
                <a:ea typeface="黑体" panose="02010609060101010101" charset="-122"/>
                <a:sym typeface="+mn-ea"/>
              </a:rPr>
              <a:t>2</a:t>
            </a:r>
            <a:r>
              <a:rPr lang="en-US" altLang="zh-CN">
                <a:latin typeface="黑体" panose="02010609060101010101" charset="-122"/>
                <a:ea typeface="黑体" panose="02010609060101010101" charset="-122"/>
                <a:sym typeface="+mn-ea"/>
              </a:rPr>
              <a:t>+l×2</a:t>
            </a:r>
            <a:r>
              <a:rPr lang="en-US" altLang="zh-CN" baseline="30000">
                <a:latin typeface="黑体" panose="02010609060101010101" charset="-122"/>
                <a:ea typeface="黑体" panose="02010609060101010101" charset="-122"/>
                <a:sym typeface="+mn-ea"/>
              </a:rPr>
              <a:t>1</a:t>
            </a:r>
            <a:r>
              <a:rPr lang="en-US" altLang="zh-CN">
                <a:latin typeface="黑体" panose="02010609060101010101" charset="-122"/>
                <a:ea typeface="黑体" panose="02010609060101010101" charset="-122"/>
                <a:sym typeface="+mn-ea"/>
              </a:rPr>
              <a:t>+1×2</a:t>
            </a:r>
            <a:r>
              <a:rPr lang="en-US" altLang="zh-CN" baseline="30000">
                <a:latin typeface="黑体" panose="02010609060101010101" charset="-122"/>
                <a:ea typeface="黑体" panose="02010609060101010101" charset="-122"/>
                <a:sym typeface="+mn-ea"/>
              </a:rPr>
              <a:t>0</a:t>
            </a:r>
            <a:r>
              <a:rPr lang="en-US" altLang="zh-CN">
                <a:latin typeface="黑体" panose="02010609060101010101" charset="-122"/>
                <a:ea typeface="黑体" panose="02010609060101010101" charset="-122"/>
                <a:sym typeface="+mn-ea"/>
              </a:rPr>
              <a:t>+1×2</a:t>
            </a:r>
            <a:r>
              <a:rPr lang="en-US" altLang="zh-CN" baseline="30000">
                <a:latin typeface="黑体" panose="02010609060101010101" charset="-122"/>
                <a:ea typeface="黑体" panose="02010609060101010101" charset="-122"/>
                <a:sym typeface="+mn-ea"/>
              </a:rPr>
              <a:t>-1</a:t>
            </a:r>
            <a:r>
              <a:rPr lang="en-US" altLang="zh-CN">
                <a:latin typeface="黑体" panose="02010609060101010101" charset="-122"/>
                <a:ea typeface="黑体" panose="02010609060101010101" charset="-122"/>
                <a:sym typeface="+mn-ea"/>
              </a:rPr>
              <a:t>+0×2</a:t>
            </a:r>
            <a:r>
              <a:rPr lang="en-US" altLang="zh-CN" baseline="30000">
                <a:latin typeface="黑体" panose="02010609060101010101" charset="-122"/>
                <a:ea typeface="黑体" panose="02010609060101010101" charset="-122"/>
                <a:sym typeface="+mn-ea"/>
              </a:rPr>
              <a:t>-2</a:t>
            </a:r>
            <a:endParaRPr lang="en-US" altLang="zh-CN" baseline="30000">
              <a:latin typeface="黑体" panose="02010609060101010101" charset="-122"/>
              <a:ea typeface="黑体" panose="02010609060101010101" charset="-122"/>
              <a:sym typeface="+mn-ea"/>
            </a:endParaRPr>
          </a:p>
          <a:p>
            <a:pPr marL="0" indent="0">
              <a:buNone/>
            </a:pPr>
            <a:r>
              <a:rPr lang="en-US" altLang="zh-CN">
                <a:latin typeface="黑体" panose="02010609060101010101" charset="-122"/>
                <a:ea typeface="黑体" panose="02010609060101010101" charset="-122"/>
                <a:sym typeface="+mn-ea"/>
              </a:rPr>
              <a:t>         =16+0+4+2+1+0.5+0</a:t>
            </a:r>
            <a:endParaRPr lang="en-US" altLang="zh-CN">
              <a:latin typeface="黑体" panose="02010609060101010101" charset="-122"/>
              <a:ea typeface="黑体" panose="02010609060101010101" charset="-122"/>
              <a:sym typeface="+mn-ea"/>
            </a:endParaRPr>
          </a:p>
          <a:p>
            <a:pPr marL="0" indent="0">
              <a:buNone/>
            </a:pPr>
            <a:r>
              <a:rPr lang="en-US" altLang="zh-CN">
                <a:latin typeface="黑体" panose="02010609060101010101" charset="-122"/>
                <a:ea typeface="黑体" panose="02010609060101010101" charset="-122"/>
                <a:sym typeface="+mn-ea"/>
              </a:rPr>
              <a:t>         =</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23.5</a:t>
            </a:r>
            <a:r>
              <a:rPr lang="zh-CN" altLang="en-US">
                <a:latin typeface="黑体" panose="02010609060101010101" charset="-122"/>
                <a:ea typeface="黑体" panose="02010609060101010101" charset="-122"/>
                <a:sym typeface="+mn-ea"/>
              </a:rPr>
              <a:t>）</a:t>
            </a:r>
            <a:r>
              <a:rPr lang="en-US" altLang="zh-CN" baseline="-25000">
                <a:latin typeface="黑体" panose="02010609060101010101" charset="-122"/>
                <a:ea typeface="黑体" panose="02010609060101010101" charset="-122"/>
                <a:sym typeface="+mn-ea"/>
              </a:rPr>
              <a:t>10</a:t>
            </a:r>
            <a:endParaRPr lang="en-US" altLang="zh-CN" baseline="-25000">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 calcmode="lin" valueType="num">
                                      <p:cBhvr additive="base">
                                        <p:cTn id="2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593725" y="166370"/>
            <a:ext cx="10944860" cy="6530340"/>
          </a:xfrm>
        </p:spPr>
        <p:txBody>
          <a:bodyPr>
            <a:normAutofit fontScale="80000"/>
          </a:bodyPr>
          <a:p>
            <a:pPr marL="0" indent="0" algn="l">
              <a:buNone/>
            </a:pPr>
            <a:r>
              <a:rPr lang="en-US" altLang="zh-CN"/>
              <a:t>2</a:t>
            </a:r>
            <a:r>
              <a:rPr lang="zh-CN" altLang="en-US"/>
              <a:t>、</a:t>
            </a:r>
            <a:r>
              <a:rPr lang="zh-CN" altLang="en-US">
                <a:latin typeface="黑体" panose="02010609060101010101" charset="-122"/>
                <a:ea typeface="黑体" panose="02010609060101010101" charset="-122"/>
              </a:rPr>
              <a:t>二进制数与八进制以及十六进制数之间的转换</a:t>
            </a:r>
            <a:endParaRPr lang="zh-CN" altLang="en-US">
              <a:latin typeface="黑体" panose="02010609060101010101" charset="-122"/>
              <a:ea typeface="黑体" panose="02010609060101010101" charset="-122"/>
            </a:endParaRPr>
          </a:p>
          <a:p>
            <a:pPr marL="0" indent="0" algn="l">
              <a:buNone/>
            </a:pPr>
            <a:r>
              <a:rPr lang="zh-CN" altLang="en-US"/>
              <a:t>       </a:t>
            </a:r>
            <a:r>
              <a:rPr lang="en-US" altLang="zh-CN"/>
              <a:t>2</a:t>
            </a:r>
            <a:r>
              <a:rPr lang="en-US" altLang="zh-CN" baseline="30000"/>
              <a:t>3</a:t>
            </a:r>
            <a:r>
              <a:rPr lang="en-US" altLang="zh-CN"/>
              <a:t>=8      2</a:t>
            </a:r>
            <a:r>
              <a:rPr lang="en-US" altLang="zh-CN" baseline="30000"/>
              <a:t>4</a:t>
            </a:r>
            <a:r>
              <a:rPr lang="en-US" altLang="zh-CN"/>
              <a:t>=16</a:t>
            </a:r>
            <a:endParaRPr lang="en-US" altLang="zh-CN"/>
          </a:p>
          <a:p>
            <a:pPr marL="0" indent="0" algn="l">
              <a:buNone/>
            </a:pPr>
            <a:r>
              <a:rPr lang="en-US" altLang="zh-CN"/>
              <a:t>      </a:t>
            </a:r>
            <a:r>
              <a:rPr lang="zh-CN" altLang="en-US">
                <a:latin typeface="黑体" panose="02010609060101010101" charset="-122"/>
                <a:ea typeface="黑体" panose="02010609060101010101" charset="-122"/>
              </a:rPr>
              <a:t>三位的二进制数和一位八进制数一一对应，四位的二进制数和</a:t>
            </a:r>
            <a:endParaRPr lang="zh-CN" altLang="en-US">
              <a:latin typeface="黑体" panose="02010609060101010101" charset="-122"/>
              <a:ea typeface="黑体" panose="02010609060101010101" charset="-122"/>
            </a:endParaRPr>
          </a:p>
          <a:p>
            <a:pPr marL="0" indent="0" algn="l">
              <a:buNone/>
            </a:pPr>
            <a:r>
              <a:rPr lang="zh-CN" altLang="en-US">
                <a:latin typeface="黑体" panose="02010609060101010101" charset="-122"/>
                <a:ea typeface="黑体" panose="02010609060101010101" charset="-122"/>
              </a:rPr>
              <a:t>一位的十六进制数也是一一对应。它们之间相互转换时可以直接用</a:t>
            </a:r>
            <a:endParaRPr lang="zh-CN" altLang="en-US">
              <a:latin typeface="黑体" panose="02010609060101010101" charset="-122"/>
              <a:ea typeface="黑体" panose="02010609060101010101" charset="-122"/>
            </a:endParaRPr>
          </a:p>
          <a:p>
            <a:pPr marL="0" indent="0" algn="l">
              <a:buNone/>
            </a:pPr>
            <a:r>
              <a:rPr lang="zh-CN" altLang="en-US">
                <a:latin typeface="黑体" panose="02010609060101010101" charset="-122"/>
                <a:ea typeface="黑体" panose="02010609060101010101" charset="-122"/>
              </a:rPr>
              <a:t>一位的八进制数替换三位的二进制数，或者用一位十六进制数替换四位的二进制数，反之亦可。</a:t>
            </a:r>
            <a:endParaRPr lang="zh-CN" altLang="en-US">
              <a:latin typeface="黑体" panose="02010609060101010101" charset="-122"/>
              <a:ea typeface="黑体" panose="02010609060101010101" charset="-122"/>
            </a:endParaRPr>
          </a:p>
          <a:p>
            <a:pPr marL="0" indent="0" algn="l">
              <a:buNone/>
            </a:pPr>
            <a:r>
              <a:rPr lang="zh-CN" altLang="en-US">
                <a:latin typeface="黑体" panose="02010609060101010101" charset="-122"/>
                <a:ea typeface="黑体" panose="02010609060101010101" charset="-122"/>
              </a:rPr>
              <a:t>      例：将二进制数(001011010100.00110110)</a:t>
            </a:r>
            <a:r>
              <a:rPr lang="zh-CN" altLang="en-US" baseline="-25000">
                <a:latin typeface="黑体" panose="02010609060101010101" charset="-122"/>
                <a:ea typeface="黑体" panose="02010609060101010101" charset="-122"/>
              </a:rPr>
              <a:t>2</a:t>
            </a:r>
            <a:r>
              <a:rPr lang="zh-CN" altLang="en-US">
                <a:latin typeface="黑体" panose="02010609060101010101" charset="-122"/>
                <a:ea typeface="黑体" panose="02010609060101010101" charset="-122"/>
              </a:rPr>
              <a:t>转换成八进制数以及十六进制数。</a:t>
            </a:r>
            <a:endParaRPr lang="zh-CN" altLang="en-US">
              <a:latin typeface="黑体" panose="02010609060101010101" charset="-122"/>
              <a:ea typeface="黑体" panose="02010609060101010101" charset="-122"/>
            </a:endParaRPr>
          </a:p>
          <a:p>
            <a:pPr marL="0" indent="0" algn="l">
              <a:buNone/>
            </a:pPr>
            <a:r>
              <a:rPr lang="zh-CN" altLang="en-US">
                <a:latin typeface="黑体" panose="02010609060101010101" charset="-122"/>
                <a:ea typeface="黑体" panose="02010609060101010101" charset="-122"/>
              </a:rPr>
              <a:t>      解：以小数点为分界，分别向两边每三位用分隔符隔开，不够位数在整数前或小数后补</a:t>
            </a:r>
            <a:r>
              <a:rPr lang="en-US" altLang="zh-CN">
                <a:latin typeface="黑体" panose="02010609060101010101" charset="-122"/>
                <a:ea typeface="黑体" panose="02010609060101010101" charset="-122"/>
              </a:rPr>
              <a:t>“0”</a:t>
            </a:r>
            <a:r>
              <a:rPr lang="zh-CN" altLang="en-US">
                <a:latin typeface="黑体" panose="02010609060101010101" charset="-122"/>
                <a:ea typeface="黑体" panose="02010609060101010101" charset="-122"/>
              </a:rPr>
              <a:t>。</a:t>
            </a:r>
            <a:endParaRPr lang="zh-CN" altLang="en-US">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sym typeface="+mn-ea"/>
              </a:rPr>
              <a:t>      (001011010100.00110110)</a:t>
            </a:r>
            <a:r>
              <a:rPr lang="zh-CN" altLang="en-US" baseline="-25000">
                <a:latin typeface="黑体" panose="02010609060101010101" charset="-122"/>
                <a:ea typeface="黑体" panose="02010609060101010101" charset="-122"/>
                <a:sym typeface="+mn-ea"/>
              </a:rPr>
              <a:t>2</a:t>
            </a:r>
            <a:endParaRPr lang="zh-CN" altLang="en-US" baseline="-25000">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sym typeface="+mn-ea"/>
              </a:rPr>
              <a:t>(001</a:t>
            </a:r>
            <a:r>
              <a:rPr lang="zh-CN" altLang="en-US" u="sng">
                <a:solidFill>
                  <a:srgbClr val="FF0000"/>
                </a:solidFill>
                <a:latin typeface="宋体" panose="02010600030101010101" pitchFamily="2" charset="-122"/>
                <a:ea typeface="宋体" panose="02010600030101010101" pitchFamily="2" charset="-122"/>
                <a:sym typeface="+mn-ea"/>
              </a:rPr>
              <a:t>‚</a:t>
            </a:r>
            <a:r>
              <a:rPr lang="zh-CN" altLang="en-US">
                <a:latin typeface="黑体" panose="02010609060101010101" charset="-122"/>
                <a:ea typeface="黑体" panose="02010609060101010101" charset="-122"/>
                <a:sym typeface="+mn-ea"/>
              </a:rPr>
              <a:t>011</a:t>
            </a:r>
            <a:r>
              <a:rPr lang="zh-CN" altLang="en-US" u="sng">
                <a:solidFill>
                  <a:srgbClr val="FF0000"/>
                </a:solidFill>
                <a:latin typeface="宋体" panose="02010600030101010101" pitchFamily="2" charset="-122"/>
                <a:ea typeface="宋体" panose="02010600030101010101" pitchFamily="2" charset="-122"/>
                <a:sym typeface="+mn-ea"/>
              </a:rPr>
              <a:t>‚</a:t>
            </a:r>
            <a:r>
              <a:rPr lang="zh-CN" altLang="en-US">
                <a:latin typeface="黑体" panose="02010609060101010101" charset="-122"/>
                <a:ea typeface="黑体" panose="02010609060101010101" charset="-122"/>
                <a:sym typeface="+mn-ea"/>
              </a:rPr>
              <a:t>010</a:t>
            </a:r>
            <a:r>
              <a:rPr lang="zh-CN" altLang="en-US" u="sng">
                <a:solidFill>
                  <a:srgbClr val="FF0000"/>
                </a:solidFill>
                <a:latin typeface="宋体" panose="02010600030101010101" pitchFamily="2" charset="-122"/>
                <a:ea typeface="宋体" panose="02010600030101010101" pitchFamily="2" charset="-122"/>
                <a:sym typeface="+mn-ea"/>
              </a:rPr>
              <a:t>‚</a:t>
            </a:r>
            <a:r>
              <a:rPr lang="zh-CN" altLang="en-US">
                <a:latin typeface="黑体" panose="02010609060101010101" charset="-122"/>
                <a:ea typeface="黑体" panose="02010609060101010101" charset="-122"/>
                <a:sym typeface="+mn-ea"/>
              </a:rPr>
              <a:t>100.001</a:t>
            </a:r>
            <a:r>
              <a:rPr lang="zh-CN" altLang="en-US" u="sng">
                <a:solidFill>
                  <a:srgbClr val="FF0000"/>
                </a:solidFill>
                <a:latin typeface="宋体" panose="02010600030101010101" pitchFamily="2" charset="-122"/>
                <a:ea typeface="宋体" panose="02010600030101010101" pitchFamily="2" charset="-122"/>
                <a:sym typeface="+mn-ea"/>
              </a:rPr>
              <a:t>‚</a:t>
            </a:r>
            <a:r>
              <a:rPr lang="zh-CN" altLang="en-US">
                <a:latin typeface="黑体" panose="02010609060101010101" charset="-122"/>
                <a:ea typeface="黑体" panose="02010609060101010101" charset="-122"/>
                <a:sym typeface="+mn-ea"/>
              </a:rPr>
              <a:t>101</a:t>
            </a:r>
            <a:r>
              <a:rPr lang="zh-CN" altLang="en-US" u="sng">
                <a:solidFill>
                  <a:srgbClr val="FF0000"/>
                </a:solidFill>
                <a:latin typeface="宋体" panose="02010600030101010101" pitchFamily="2" charset="-122"/>
                <a:ea typeface="宋体" panose="02010600030101010101" pitchFamily="2" charset="-122"/>
                <a:sym typeface="+mn-ea"/>
              </a:rPr>
              <a:t>‚</a:t>
            </a:r>
            <a:r>
              <a:rPr lang="zh-CN" altLang="en-US">
                <a:latin typeface="黑体" panose="02010609060101010101" charset="-122"/>
                <a:ea typeface="黑体" panose="02010609060101010101" charset="-122"/>
                <a:sym typeface="+mn-ea"/>
              </a:rPr>
              <a:t>10</a:t>
            </a:r>
            <a:r>
              <a:rPr lang="en-US" altLang="zh-CN">
                <a:solidFill>
                  <a:srgbClr val="FF0000"/>
                </a:solidFill>
                <a:latin typeface="黑体" panose="02010609060101010101" charset="-122"/>
                <a:ea typeface="黑体" panose="02010609060101010101" charset="-122"/>
                <a:sym typeface="+mn-ea"/>
              </a:rPr>
              <a:t>0</a:t>
            </a:r>
            <a:r>
              <a:rPr lang="zh-CN" altLang="en-US">
                <a:latin typeface="黑体" panose="02010609060101010101" charset="-122"/>
                <a:ea typeface="黑体" panose="02010609060101010101" charset="-122"/>
                <a:sym typeface="+mn-ea"/>
              </a:rPr>
              <a:t>)</a:t>
            </a:r>
            <a:r>
              <a:rPr lang="zh-CN" altLang="en-US" baseline="-25000">
                <a:latin typeface="黑体" panose="02010609060101010101" charset="-122"/>
                <a:ea typeface="黑体" panose="02010609060101010101" charset="-122"/>
                <a:sym typeface="+mn-ea"/>
              </a:rPr>
              <a:t>2</a:t>
            </a:r>
            <a:endParaRPr lang="zh-CN" altLang="en-US" baseline="-25000">
              <a:latin typeface="黑体" panose="02010609060101010101" charset="-122"/>
              <a:ea typeface="黑体" panose="02010609060101010101" charset="-122"/>
              <a:sym typeface="+mn-ea"/>
            </a:endParaRPr>
          </a:p>
          <a:p>
            <a:pPr marL="0" indent="0">
              <a:buNone/>
            </a:pPr>
            <a:r>
              <a:rPr lang="en-US" altLang="zh-CN" baseline="-25000">
                <a:latin typeface="黑体" panose="02010609060101010101" charset="-122"/>
                <a:ea typeface="黑体" panose="02010609060101010101" charset="-122"/>
                <a:sym typeface="+mn-ea"/>
              </a:rPr>
              <a:t> </a:t>
            </a:r>
            <a:r>
              <a:rPr lang="en-US" altLang="zh-CN">
                <a:latin typeface="黑体" panose="02010609060101010101" charset="-122"/>
                <a:ea typeface="黑体" panose="02010609060101010101" charset="-122"/>
                <a:sym typeface="+mn-ea"/>
              </a:rPr>
              <a:t>      </a:t>
            </a:r>
            <a:endParaRPr lang="en-US" altLang="zh-CN">
              <a:latin typeface="黑体" panose="02010609060101010101" charset="-122"/>
              <a:ea typeface="黑体" panose="02010609060101010101" charset="-122"/>
              <a:sym typeface="+mn-ea"/>
            </a:endParaRPr>
          </a:p>
          <a:p>
            <a:pPr marL="0" indent="0">
              <a:buNone/>
            </a:pPr>
            <a:r>
              <a:rPr lang="en-US" altLang="zh-CN">
                <a:latin typeface="黑体" panose="02010609060101010101" charset="-122"/>
                <a:ea typeface="黑体" panose="02010609060101010101" charset="-122"/>
                <a:sym typeface="+mn-ea"/>
              </a:rPr>
              <a:t>       =</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1   3   2   1 . 1   5   4</a:t>
            </a:r>
            <a:r>
              <a:rPr lang="zh-CN" altLang="en-US">
                <a:latin typeface="黑体" panose="02010609060101010101" charset="-122"/>
                <a:ea typeface="黑体" panose="02010609060101010101" charset="-122"/>
                <a:sym typeface="+mn-ea"/>
              </a:rPr>
              <a:t>）</a:t>
            </a:r>
            <a:r>
              <a:rPr lang="en-US" altLang="zh-CN" baseline="-25000">
                <a:latin typeface="黑体" panose="02010609060101010101" charset="-122"/>
                <a:ea typeface="黑体" panose="02010609060101010101" charset="-122"/>
                <a:sym typeface="+mn-ea"/>
              </a:rPr>
              <a:t>8</a:t>
            </a:r>
            <a:endParaRPr lang="en-US" altLang="zh-CN" baseline="-25000">
              <a:latin typeface="黑体" panose="02010609060101010101" charset="-122"/>
              <a:ea typeface="黑体" panose="02010609060101010101" charset="-122"/>
              <a:sym typeface="+mn-ea"/>
            </a:endParaRPr>
          </a:p>
          <a:p>
            <a:pPr marL="0" indent="0">
              <a:buNone/>
            </a:pPr>
            <a:r>
              <a:rPr lang="en-US" altLang="zh-CN">
                <a:latin typeface="黑体" panose="02010609060101010101" charset="-122"/>
                <a:ea typeface="黑体" panose="02010609060101010101" charset="-122"/>
              </a:rPr>
              <a:t> </a:t>
            </a:r>
            <a:endParaRPr lang="en-US" altLang="zh-CN">
              <a:latin typeface="黑体" panose="02010609060101010101" charset="-122"/>
              <a:ea typeface="黑体" panose="02010609060101010101" charset="-122"/>
            </a:endParaRPr>
          </a:p>
        </p:txBody>
      </p:sp>
      <p:grpSp>
        <p:nvGrpSpPr>
          <p:cNvPr id="12" name="组合 11"/>
          <p:cNvGrpSpPr/>
          <p:nvPr/>
        </p:nvGrpSpPr>
        <p:grpSpPr>
          <a:xfrm>
            <a:off x="2156460" y="4751705"/>
            <a:ext cx="3374390" cy="260350"/>
            <a:chOff x="4383" y="7749"/>
            <a:chExt cx="6760" cy="626"/>
          </a:xfrm>
        </p:grpSpPr>
        <p:cxnSp>
          <p:nvCxnSpPr>
            <p:cNvPr id="13" name="直接箭头连接符 12"/>
            <p:cNvCxnSpPr/>
            <p:nvPr/>
          </p:nvCxnSpPr>
          <p:spPr>
            <a:xfrm>
              <a:off x="4383" y="7749"/>
              <a:ext cx="0" cy="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11143" y="7749"/>
              <a:ext cx="0" cy="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5558" y="7749"/>
              <a:ext cx="0" cy="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6733" y="7749"/>
              <a:ext cx="0" cy="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7863" y="7749"/>
              <a:ext cx="0" cy="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8883" y="7749"/>
              <a:ext cx="0" cy="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10071" y="7749"/>
              <a:ext cx="0" cy="62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 calcmode="lin" valueType="num">
                                      <p:cBhvr additive="base">
                                        <p:cTn id="3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animEffect transition="in" filter="blinds(horizontal)">
                                      <p:cBhvr>
                                        <p:cTn id="39" dur="500"/>
                                        <p:tgtEl>
                                          <p:spTgt spid="2">
                                            <p:txEl>
                                              <p:pRg st="7" end="7"/>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2">
                                            <p:txEl>
                                              <p:pRg st="8" end="8"/>
                                            </p:txEl>
                                          </p:spTgt>
                                        </p:tgtEl>
                                        <p:attrNameLst>
                                          <p:attrName>style.visibility</p:attrName>
                                        </p:attrNameLst>
                                      </p:cBhvr>
                                      <p:to>
                                        <p:strVal val="visible"/>
                                      </p:to>
                                    </p:set>
                                    <p:animEffect transition="in" filter="blinds(horizontal)">
                                      <p:cBhvr>
                                        <p:cTn id="42" dur="500"/>
                                        <p:tgtEl>
                                          <p:spTgt spid="2">
                                            <p:txEl>
                                              <p:pRg st="8" end="8"/>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2">
                                            <p:txEl>
                                              <p:pRg st="9" end="9"/>
                                            </p:txEl>
                                          </p:spTgt>
                                        </p:tgtEl>
                                        <p:attrNameLst>
                                          <p:attrName>style.visibility</p:attrName>
                                        </p:attrNameLst>
                                      </p:cBhvr>
                                      <p:to>
                                        <p:strVal val="visible"/>
                                      </p:to>
                                    </p:set>
                                    <p:animEffect transition="in" filter="blinds(horizontal)">
                                      <p:cBhvr>
                                        <p:cTn id="45" dur="500"/>
                                        <p:tgtEl>
                                          <p:spTgt spid="2">
                                            <p:txEl>
                                              <p:pRg st="9" end="9"/>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2">
                                            <p:txEl>
                                              <p:pRg st="10" end="10"/>
                                            </p:txEl>
                                          </p:spTgt>
                                        </p:tgtEl>
                                        <p:attrNameLst>
                                          <p:attrName>style.visibility</p:attrName>
                                        </p:attrNameLst>
                                      </p:cBhvr>
                                      <p:to>
                                        <p:strVal val="visible"/>
                                      </p:to>
                                    </p:set>
                                    <p:animEffect transition="in" filter="blinds(horizontal)">
                                      <p:cBhvr>
                                        <p:cTn id="48" dur="500"/>
                                        <p:tgtEl>
                                          <p:spTgt spid="2">
                                            <p:txEl>
                                              <p:pRg st="10" end="10"/>
                                            </p:txEl>
                                          </p:spTgt>
                                        </p:tgtEl>
                                      </p:cBhvr>
                                    </p:animEffect>
                                  </p:childTnLst>
                                </p:cTn>
                              </p:par>
                              <p:par>
                                <p:cTn id="49" presetID="3" presetClass="entr" presetSubtype="10"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linds(horizontal)">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sym typeface="+mn-ea"/>
              </a:rPr>
              <a:t>    </a:t>
            </a:r>
            <a:r>
              <a:rPr lang="zh-CN" altLang="en-US">
                <a:latin typeface="黑体" panose="02010609060101010101" charset="-122"/>
                <a:ea typeface="黑体" panose="02010609060101010101" charset="-122"/>
                <a:sym typeface="+mn-ea"/>
              </a:rPr>
              <a:t>以小数点为分界，分别向两边每三位用分隔符隔开，不够位数在整数前或小数后补</a:t>
            </a:r>
            <a:r>
              <a:rPr lang="en-US" altLang="zh-CN">
                <a:latin typeface="黑体" panose="02010609060101010101" charset="-122"/>
                <a:ea typeface="黑体" panose="02010609060101010101" charset="-122"/>
                <a:sym typeface="+mn-ea"/>
              </a:rPr>
              <a:t>“0”</a:t>
            </a:r>
            <a:r>
              <a:rPr lang="zh-CN" altLang="en-US">
                <a:latin typeface="黑体" panose="02010609060101010101" charset="-122"/>
                <a:ea typeface="黑体" panose="02010609060101010101" charset="-122"/>
                <a:sym typeface="+mn-ea"/>
              </a:rPr>
              <a:t>。</a:t>
            </a:r>
            <a:endParaRPr lang="zh-CN" altLang="en-US">
              <a:latin typeface="黑体" panose="02010609060101010101" charset="-122"/>
              <a:ea typeface="黑体" panose="02010609060101010101" charset="-122"/>
              <a:sym typeface="+mn-ea"/>
            </a:endParaRPr>
          </a:p>
          <a:p>
            <a:pPr marL="0" indent="0">
              <a:buNone/>
            </a:pPr>
            <a:r>
              <a:rPr lang="zh-CN" altLang="en-US"/>
              <a:t>         </a:t>
            </a:r>
            <a:r>
              <a:rPr lang="zh-CN" altLang="en-US">
                <a:latin typeface="黑体" panose="02010609060101010101" charset="-122"/>
                <a:ea typeface="黑体" panose="02010609060101010101" charset="-122"/>
                <a:sym typeface="+mn-ea"/>
              </a:rPr>
              <a:t>(001011010100.00110110)</a:t>
            </a:r>
            <a:r>
              <a:rPr lang="zh-CN" altLang="en-US" baseline="-25000">
                <a:latin typeface="黑体" panose="02010609060101010101" charset="-122"/>
                <a:ea typeface="黑体" panose="02010609060101010101" charset="-122"/>
                <a:sym typeface="+mn-ea"/>
              </a:rPr>
              <a:t>2</a:t>
            </a:r>
            <a:endParaRPr lang="zh-CN" altLang="en-US" baseline="-25000">
              <a:latin typeface="黑体" panose="02010609060101010101" charset="-122"/>
              <a:ea typeface="黑体" panose="02010609060101010101" charset="-122"/>
              <a:sym typeface="+mn-ea"/>
            </a:endParaRPr>
          </a:p>
          <a:p>
            <a:pPr marL="0" indent="0">
              <a:buNone/>
            </a:pPr>
            <a:r>
              <a:rPr lang="zh-CN" altLang="en-US"/>
              <a:t>          </a:t>
            </a:r>
            <a:r>
              <a:rPr lang="en-US" altLang="zh-CN"/>
              <a:t>=</a:t>
            </a:r>
            <a:r>
              <a:rPr lang="zh-CN" altLang="en-US">
                <a:latin typeface="黑体" panose="02010609060101010101" charset="-122"/>
                <a:ea typeface="黑体" panose="02010609060101010101" charset="-122"/>
                <a:sym typeface="+mn-ea"/>
              </a:rPr>
              <a:t>(0010</a:t>
            </a:r>
            <a:r>
              <a:rPr lang="zh-CN" altLang="en-US" u="sng">
                <a:solidFill>
                  <a:srgbClr val="FF0000"/>
                </a:solidFill>
                <a:latin typeface="宋体" panose="02010600030101010101" pitchFamily="2" charset="-122"/>
                <a:ea typeface="宋体" panose="02010600030101010101" pitchFamily="2" charset="-122"/>
                <a:sym typeface="+mn-ea"/>
              </a:rPr>
              <a:t>‚</a:t>
            </a:r>
            <a:r>
              <a:rPr lang="zh-CN" altLang="en-US">
                <a:latin typeface="黑体" panose="02010609060101010101" charset="-122"/>
                <a:ea typeface="黑体" panose="02010609060101010101" charset="-122"/>
                <a:sym typeface="+mn-ea"/>
              </a:rPr>
              <a:t>1101</a:t>
            </a:r>
            <a:r>
              <a:rPr lang="zh-CN" altLang="en-US" u="sng">
                <a:solidFill>
                  <a:srgbClr val="FF0000"/>
                </a:solidFill>
                <a:latin typeface="宋体" panose="02010600030101010101" pitchFamily="2" charset="-122"/>
                <a:ea typeface="宋体" panose="02010600030101010101" pitchFamily="2" charset="-122"/>
                <a:sym typeface="+mn-ea"/>
              </a:rPr>
              <a:t>‚</a:t>
            </a:r>
            <a:r>
              <a:rPr lang="zh-CN" altLang="en-US">
                <a:latin typeface="黑体" panose="02010609060101010101" charset="-122"/>
                <a:ea typeface="黑体" panose="02010609060101010101" charset="-122"/>
                <a:sym typeface="+mn-ea"/>
              </a:rPr>
              <a:t>0100.0011</a:t>
            </a:r>
            <a:r>
              <a:rPr lang="zh-CN" altLang="en-US" u="sng">
                <a:solidFill>
                  <a:srgbClr val="FF0000"/>
                </a:solidFill>
                <a:latin typeface="宋体" panose="02010600030101010101" pitchFamily="2" charset="-122"/>
                <a:ea typeface="宋体" panose="02010600030101010101" pitchFamily="2" charset="-122"/>
                <a:sym typeface="+mn-ea"/>
              </a:rPr>
              <a:t>‚</a:t>
            </a:r>
            <a:r>
              <a:rPr lang="zh-CN" altLang="en-US">
                <a:latin typeface="黑体" panose="02010609060101010101" charset="-122"/>
                <a:ea typeface="黑体" panose="02010609060101010101" charset="-122"/>
                <a:sym typeface="+mn-ea"/>
              </a:rPr>
              <a:t>0110)</a:t>
            </a:r>
            <a:r>
              <a:rPr lang="zh-CN" altLang="en-US" baseline="-25000">
                <a:latin typeface="黑体" panose="02010609060101010101" charset="-122"/>
                <a:ea typeface="黑体" panose="02010609060101010101" charset="-122"/>
                <a:sym typeface="+mn-ea"/>
              </a:rPr>
              <a:t>2</a:t>
            </a:r>
            <a:endParaRPr lang="zh-CN" altLang="en-US" baseline="-25000">
              <a:latin typeface="黑体" panose="02010609060101010101" charset="-122"/>
              <a:ea typeface="黑体" panose="02010609060101010101" charset="-122"/>
              <a:sym typeface="+mn-ea"/>
            </a:endParaRPr>
          </a:p>
          <a:p>
            <a:pPr marL="0" indent="0">
              <a:buNone/>
            </a:pPr>
            <a:r>
              <a:rPr lang="en-US" altLang="zh-CN"/>
              <a:t>          </a:t>
            </a:r>
            <a:endParaRPr lang="en-US" altLang="zh-CN"/>
          </a:p>
          <a:p>
            <a:pPr marL="0" indent="0">
              <a:buNone/>
            </a:pPr>
            <a:r>
              <a:rPr lang="en-US" altLang="zh-CN"/>
              <a:t>          =</a:t>
            </a:r>
            <a:r>
              <a:rPr lang="zh-CN" altLang="en-US"/>
              <a:t>（ </a:t>
            </a:r>
            <a:r>
              <a:rPr lang="en-US" altLang="zh-CN"/>
              <a:t>2         D        4    .     3         6  </a:t>
            </a:r>
            <a:r>
              <a:rPr lang="zh-CN" altLang="en-US"/>
              <a:t>）</a:t>
            </a:r>
            <a:r>
              <a:rPr lang="en-US" altLang="zh-CN" baseline="-25000"/>
              <a:t>16</a:t>
            </a:r>
            <a:endParaRPr lang="en-US" altLang="zh-CN"/>
          </a:p>
          <a:p>
            <a:pPr marL="0" indent="0">
              <a:buNone/>
            </a:pPr>
            <a:r>
              <a:rPr lang="zh-CN" altLang="en-US">
                <a:latin typeface="黑体" panose="02010609060101010101" charset="-122"/>
                <a:ea typeface="黑体" panose="02010609060101010101" charset="-122"/>
              </a:rPr>
              <a:t>例：将十六进制数(72E.05)</a:t>
            </a:r>
            <a:r>
              <a:rPr lang="zh-CN" altLang="en-US" baseline="-25000">
                <a:latin typeface="黑体" panose="02010609060101010101" charset="-122"/>
                <a:ea typeface="黑体" panose="02010609060101010101" charset="-122"/>
              </a:rPr>
              <a:t>16</a:t>
            </a:r>
            <a:r>
              <a:rPr lang="zh-CN" altLang="en-US">
                <a:latin typeface="黑体" panose="02010609060101010101" charset="-122"/>
                <a:ea typeface="黑体" panose="02010609060101010101" charset="-122"/>
              </a:rPr>
              <a:t>转换为对应的二进制数。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解：</a:t>
            </a:r>
            <a:r>
              <a:rPr lang="zh-CN" altLang="en-US">
                <a:latin typeface="黑体" panose="02010609060101010101" charset="-122"/>
                <a:ea typeface="黑体" panose="02010609060101010101" charset="-122"/>
                <a:sym typeface="+mn-ea"/>
              </a:rPr>
              <a:t>(7    2    E .  0   5)</a:t>
            </a:r>
            <a:r>
              <a:rPr lang="zh-CN" altLang="en-US" baseline="-25000">
                <a:latin typeface="黑体" panose="02010609060101010101" charset="-122"/>
                <a:ea typeface="黑体" panose="02010609060101010101" charset="-122"/>
                <a:sym typeface="+mn-ea"/>
              </a:rPr>
              <a:t>16</a:t>
            </a:r>
            <a:endParaRPr lang="zh-CN" altLang="en-US">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sym typeface="+mn-ea"/>
              </a:rPr>
              <a:t>      </a:t>
            </a:r>
            <a:endParaRPr lang="zh-CN" altLang="en-US">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sym typeface="+mn-ea"/>
              </a:rPr>
              <a:t>    </a:t>
            </a:r>
            <a:r>
              <a:rPr lang="en-US" altLang="zh-CN">
                <a:latin typeface="黑体" panose="02010609060101010101" charset="-122"/>
                <a:ea typeface="黑体" panose="02010609060101010101" charset="-122"/>
                <a:sym typeface="+mn-ea"/>
              </a:rPr>
              <a:t>=</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0111 0010 1110. 0000 0101 </a:t>
            </a:r>
            <a:r>
              <a:rPr lang="zh-CN" altLang="en-US">
                <a:latin typeface="黑体" panose="02010609060101010101" charset="-122"/>
                <a:ea typeface="黑体" panose="02010609060101010101" charset="-122"/>
                <a:sym typeface="+mn-ea"/>
              </a:rPr>
              <a:t>）</a:t>
            </a:r>
            <a:r>
              <a:rPr lang="en-US" altLang="zh-CN" baseline="-25000">
                <a:latin typeface="黑体" panose="02010609060101010101" charset="-122"/>
                <a:ea typeface="黑体" panose="02010609060101010101" charset="-122"/>
                <a:sym typeface="+mn-ea"/>
              </a:rPr>
              <a:t>2</a:t>
            </a:r>
            <a:endParaRPr lang="en-US" altLang="zh-CN" baseline="-25000">
              <a:latin typeface="黑体" panose="02010609060101010101" charset="-122"/>
              <a:ea typeface="黑体" panose="02010609060101010101" charset="-122"/>
              <a:sym typeface="+mn-ea"/>
            </a:endParaRPr>
          </a:p>
        </p:txBody>
      </p:sp>
      <p:grpSp>
        <p:nvGrpSpPr>
          <p:cNvPr id="3" name="组合 2"/>
          <p:cNvGrpSpPr/>
          <p:nvPr/>
        </p:nvGrpSpPr>
        <p:grpSpPr>
          <a:xfrm>
            <a:off x="2462530" y="2380615"/>
            <a:ext cx="3652520" cy="260350"/>
            <a:chOff x="3396" y="7483"/>
            <a:chExt cx="3537" cy="410"/>
          </a:xfrm>
        </p:grpSpPr>
        <p:cxnSp>
          <p:nvCxnSpPr>
            <p:cNvPr id="13" name="直接箭头连接符 12"/>
            <p:cNvCxnSpPr/>
            <p:nvPr/>
          </p:nvCxnSpPr>
          <p:spPr>
            <a:xfrm>
              <a:off x="3396"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320"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5243"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6132"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6933"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584450" y="4343400"/>
            <a:ext cx="3438525" cy="260350"/>
            <a:chOff x="3396" y="7483"/>
            <a:chExt cx="3537" cy="410"/>
          </a:xfrm>
        </p:grpSpPr>
        <p:cxnSp>
          <p:nvCxnSpPr>
            <p:cNvPr id="5" name="直接箭头连接符 4"/>
            <p:cNvCxnSpPr/>
            <p:nvPr/>
          </p:nvCxnSpPr>
          <p:spPr>
            <a:xfrm>
              <a:off x="3396"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4320"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5243"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6132"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933" y="7483"/>
              <a:ext cx="0" cy="41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blinds(horizontal)">
                                      <p:cBhvr>
                                        <p:cTn id="13" dur="500"/>
                                        <p:tgtEl>
                                          <p:spTgt spid="2">
                                            <p:txEl>
                                              <p:pRg st="1" end="1"/>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blinds(horizontal)">
                                      <p:cBhvr>
                                        <p:cTn id="16" dur="500"/>
                                        <p:tgtEl>
                                          <p:spTgt spid="2">
                                            <p:txEl>
                                              <p:pRg st="2" end="2"/>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500"/>
                                        <p:tgtEl>
                                          <p:spTgt spid="2">
                                            <p:txEl>
                                              <p:pRg st="3" end="3"/>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500"/>
                                        <p:tgtEl>
                                          <p:spTgt spid="2">
                                            <p:txEl>
                                              <p:pRg st="4" end="4"/>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 calcmode="lin" valueType="num">
                                      <p:cBhvr additive="base">
                                        <p:cTn id="30"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2">
                                            <p:txEl>
                                              <p:pRg st="6" end="6"/>
                                            </p:txEl>
                                          </p:spTgt>
                                        </p:tgtEl>
                                        <p:attrNameLst>
                                          <p:attrName>style.visibility</p:attrName>
                                        </p:attrNameLst>
                                      </p:cBhvr>
                                      <p:to>
                                        <p:strVal val="visible"/>
                                      </p:to>
                                    </p:set>
                                    <p:animEffect transition="in" filter="blinds(horizontal)">
                                      <p:cBhvr>
                                        <p:cTn id="36" dur="500"/>
                                        <p:tgtEl>
                                          <p:spTgt spid="2">
                                            <p:txEl>
                                              <p:pRg st="6" end="6"/>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animEffect transition="in" filter="blinds(horizontal)">
                                      <p:cBhvr>
                                        <p:cTn id="39" dur="500"/>
                                        <p:tgtEl>
                                          <p:spTgt spid="2">
                                            <p:txEl>
                                              <p:pRg st="7" end="7"/>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2">
                                            <p:txEl>
                                              <p:pRg st="8" end="8"/>
                                            </p:txEl>
                                          </p:spTgt>
                                        </p:tgtEl>
                                        <p:attrNameLst>
                                          <p:attrName>style.visibility</p:attrName>
                                        </p:attrNameLst>
                                      </p:cBhvr>
                                      <p:to>
                                        <p:strVal val="visible"/>
                                      </p:to>
                                    </p:set>
                                    <p:animEffect transition="in" filter="blinds(horizontal)">
                                      <p:cBhvr>
                                        <p:cTn id="42" dur="500"/>
                                        <p:tgtEl>
                                          <p:spTgt spid="2">
                                            <p:txEl>
                                              <p:pRg st="8" end="8"/>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lnSpcReduction="10000"/>
          </a:bodyPr>
          <a:p>
            <a:pPr marL="0" indent="0">
              <a:buNone/>
            </a:pPr>
            <a:r>
              <a:rPr lang="en-US" altLang="zh-CN">
                <a:latin typeface="黑体" panose="02010609060101010101" charset="-122"/>
                <a:ea typeface="黑体" panose="02010609060101010101" charset="-122"/>
              </a:rPr>
              <a:t>    3</a:t>
            </a:r>
            <a:r>
              <a:rPr lang="zh-CN" altLang="en-US">
                <a:latin typeface="黑体" panose="02010609060101010101" charset="-122"/>
                <a:ea typeface="黑体" panose="02010609060101010101" charset="-122"/>
              </a:rPr>
              <a:t>、十进制数转和八进制以及十六进制数的相互转换</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1</a:t>
            </a:r>
            <a:r>
              <a:rPr lang="zh-CN" altLang="en-US">
                <a:latin typeface="黑体" panose="02010609060101010101" charset="-122"/>
                <a:ea typeface="黑体" panose="02010609060101010101" charset="-122"/>
                <a:sym typeface="+mn-ea"/>
              </a:rPr>
              <a:t>）十进制数转换成八进制数以及十六进制数</a:t>
            </a:r>
            <a:endParaRPr lang="zh-CN" altLang="en-US">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sym typeface="+mn-ea"/>
              </a:rPr>
              <a:t>         整数部分：采用“除</a:t>
            </a:r>
            <a:r>
              <a:rPr lang="en-US" altLang="zh-CN">
                <a:latin typeface="黑体" panose="02010609060101010101" charset="-122"/>
                <a:ea typeface="黑体" panose="02010609060101010101" charset="-122"/>
                <a:sym typeface="+mn-ea"/>
              </a:rPr>
              <a:t>8</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16</a:t>
            </a:r>
            <a:r>
              <a:rPr lang="zh-CN" altLang="en-US">
                <a:latin typeface="黑体" panose="02010609060101010101" charset="-122"/>
                <a:ea typeface="黑体" panose="02010609060101010101" charset="-122"/>
                <a:sym typeface="+mn-ea"/>
              </a:rPr>
              <a:t>）取余法”，先得到的余数为低位，后得到的余数为高位。</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sym typeface="+mn-ea"/>
              </a:rPr>
              <a:t>         小数部分：采用“乘</a:t>
            </a:r>
            <a:r>
              <a:rPr lang="en-US" altLang="zh-CN">
                <a:latin typeface="黑体" panose="02010609060101010101" charset="-122"/>
                <a:ea typeface="黑体" panose="02010609060101010101" charset="-122"/>
                <a:sym typeface="+mn-ea"/>
              </a:rPr>
              <a:t>8</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16</a:t>
            </a:r>
            <a:r>
              <a:rPr lang="zh-CN" altLang="en-US">
                <a:latin typeface="黑体" panose="02010609060101010101" charset="-122"/>
                <a:ea typeface="黑体" panose="02010609060101010101" charset="-122"/>
                <a:sym typeface="+mn-ea"/>
              </a:rPr>
              <a:t>）取整法”，先得到的整数为高位，后得到的整数为低位。</a:t>
            </a:r>
            <a:endParaRPr lang="zh-CN" altLang="en-US">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rPr>
              <a:t>   例：将十进制数44.375转换为八进制数以及十六进制数。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整数部分：                   小数部分：</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zh-CN" altLang="en-US">
                <a:latin typeface="黑体" panose="02010609060101010101" charset="-122"/>
                <a:ea typeface="黑体" panose="02010609060101010101" charset="-122"/>
                <a:sym typeface="+mn-ea"/>
              </a:rPr>
              <a:t>44.375）</a:t>
            </a:r>
            <a:r>
              <a:rPr lang="en-US" altLang="zh-CN" baseline="-25000">
                <a:latin typeface="黑体" panose="02010609060101010101" charset="-122"/>
                <a:ea typeface="黑体" panose="02010609060101010101" charset="-122"/>
                <a:sym typeface="+mn-ea"/>
              </a:rPr>
              <a:t>10</a:t>
            </a:r>
            <a:r>
              <a:rPr lang="en-US" altLang="zh-CN">
                <a:latin typeface="黑体" panose="02010609060101010101" charset="-122"/>
                <a:ea typeface="黑体" panose="02010609060101010101" charset="-122"/>
                <a:sym typeface="+mn-ea"/>
              </a:rPr>
              <a:t>=</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54.3</a:t>
            </a:r>
            <a:r>
              <a:rPr lang="zh-CN" altLang="en-US">
                <a:latin typeface="黑体" panose="02010609060101010101" charset="-122"/>
                <a:ea typeface="黑体" panose="02010609060101010101" charset="-122"/>
                <a:sym typeface="+mn-ea"/>
              </a:rPr>
              <a:t>）</a:t>
            </a:r>
            <a:r>
              <a:rPr lang="en-US" altLang="zh-CN" baseline="-25000">
                <a:latin typeface="黑体" panose="02010609060101010101" charset="-122"/>
                <a:ea typeface="黑体" panose="02010609060101010101" charset="-122"/>
                <a:sym typeface="+mn-ea"/>
              </a:rPr>
              <a:t>8</a:t>
            </a:r>
            <a:endParaRPr lang="en-US" altLang="zh-CN" baseline="-25000">
              <a:latin typeface="黑体" panose="02010609060101010101" charset="-122"/>
              <a:ea typeface="黑体" panose="02010609060101010101" charset="-122"/>
              <a:sym typeface="+mn-ea"/>
            </a:endParaRPr>
          </a:p>
        </p:txBody>
      </p:sp>
      <p:pic>
        <p:nvPicPr>
          <p:cNvPr id="14" name="图片 13"/>
          <p:cNvPicPr>
            <a:picLocks noChangeAspect="1"/>
          </p:cNvPicPr>
          <p:nvPr/>
        </p:nvPicPr>
        <p:blipFill>
          <a:blip r:embed="rId1"/>
          <a:stretch>
            <a:fillRect/>
          </a:stretch>
        </p:blipFill>
        <p:spPr>
          <a:xfrm>
            <a:off x="2698115" y="3387725"/>
            <a:ext cx="2733040" cy="1451610"/>
          </a:xfrm>
          <a:prstGeom prst="rect">
            <a:avLst/>
          </a:prstGeom>
        </p:spPr>
      </p:pic>
      <p:graphicFrame>
        <p:nvGraphicFramePr>
          <p:cNvPr id="15" name="对象 14">
            <a:hlinkClick r:id="" action="ppaction://ole?verb="/>
          </p:cNvPr>
          <p:cNvGraphicFramePr>
            <a:graphicFrameLocks noChangeAspect="1"/>
          </p:cNvGraphicFramePr>
          <p:nvPr/>
        </p:nvGraphicFramePr>
        <p:xfrm>
          <a:off x="7938135" y="3410585"/>
          <a:ext cx="2927350" cy="1405255"/>
        </p:xfrm>
        <a:graphic>
          <a:graphicData uri="http://schemas.openxmlformats.org/presentationml/2006/ole">
            <mc:AlternateContent xmlns:mc="http://schemas.openxmlformats.org/markup-compatibility/2006">
              <mc:Choice xmlns:v="urn:schemas-microsoft-com:vml" Requires="v">
                <p:oleObj spid="_x0000_s2049" name="" r:id="rId2" imgW="1028700" imgH="660400" progId="Equation.KSEE3">
                  <p:embed/>
                </p:oleObj>
              </mc:Choice>
              <mc:Fallback>
                <p:oleObj name="" r:id="rId2" imgW="1028700" imgH="660400" progId="Equation.KSEE3">
                  <p:embed/>
                  <p:pic>
                    <p:nvPicPr>
                      <p:cNvPr id="0" name="图片 2048"/>
                      <p:cNvPicPr/>
                      <p:nvPr/>
                    </p:nvPicPr>
                    <p:blipFill>
                      <a:blip r:embed="rId3"/>
                      <a:stretch>
                        <a:fillRect/>
                      </a:stretch>
                    </p:blipFill>
                    <p:spPr>
                      <a:xfrm>
                        <a:off x="7938135" y="3410585"/>
                        <a:ext cx="2927350" cy="140525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3" presetID="3" presetClass="entr" presetSubtype="1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500"/>
                                        <p:tgtEl>
                                          <p:spTgt spid="14"/>
                                        </p:tgtEl>
                                      </p:cBhvr>
                                    </p:animEffect>
                                  </p:childTnLst>
                                </p:cTn>
                              </p:par>
                              <p:par>
                                <p:cTn id="36" presetID="3" presetClass="entr" presetSubtype="1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anim calcmode="lin" valueType="num">
                                      <p:cBhvr additive="base">
                                        <p:cTn id="4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zh-CN" altLang="en-US">
                <a:latin typeface="黑体" panose="02010609060101010101" charset="-122"/>
                <a:ea typeface="黑体" panose="02010609060101010101" charset="-122"/>
              </a:rPr>
              <a:t>整数部分：                  小数部分：</a:t>
            </a:r>
            <a:endParaRPr lang="zh-CN" altLang="en-US">
              <a:latin typeface="黑体" panose="02010609060101010101" charset="-122"/>
              <a:ea typeface="黑体" panose="02010609060101010101" charset="-122"/>
            </a:endParaRPr>
          </a:p>
          <a:p>
            <a:pPr marL="0" indent="0">
              <a:buNone/>
            </a:pPr>
            <a:endParaRPr lang="en-US" altLang="zh-CN">
              <a:latin typeface="黑体" panose="02010609060101010101" charset="-122"/>
              <a:ea typeface="黑体" panose="02010609060101010101" charset="-122"/>
            </a:endParaRPr>
          </a:p>
          <a:p>
            <a:pPr marL="0" indent="0">
              <a:buNone/>
            </a:pPr>
            <a:endParaRPr lang="en-US" altLang="zh-CN">
              <a:latin typeface="黑体" panose="02010609060101010101" charset="-122"/>
              <a:ea typeface="黑体" panose="02010609060101010101" charset="-122"/>
            </a:endParaRPr>
          </a:p>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zh-CN" altLang="en-US">
                <a:latin typeface="黑体" panose="02010609060101010101" charset="-122"/>
                <a:ea typeface="黑体" panose="02010609060101010101" charset="-122"/>
                <a:sym typeface="+mn-ea"/>
              </a:rPr>
              <a:t>（44.375）</a:t>
            </a:r>
            <a:r>
              <a:rPr lang="en-US" altLang="zh-CN" baseline="-25000">
                <a:latin typeface="黑体" panose="02010609060101010101" charset="-122"/>
                <a:ea typeface="黑体" panose="02010609060101010101" charset="-122"/>
                <a:sym typeface="+mn-ea"/>
              </a:rPr>
              <a:t>10</a:t>
            </a:r>
            <a:r>
              <a:rPr lang="en-US" altLang="zh-CN">
                <a:latin typeface="黑体" panose="02010609060101010101" charset="-122"/>
                <a:ea typeface="黑体" panose="02010609060101010101" charset="-122"/>
                <a:sym typeface="+mn-ea"/>
              </a:rPr>
              <a:t>=</a:t>
            </a:r>
            <a:r>
              <a:rPr lang="zh-CN" altLang="en-US">
                <a:latin typeface="黑体" panose="02010609060101010101" charset="-122"/>
                <a:ea typeface="黑体" panose="02010609060101010101" charset="-122"/>
                <a:sym typeface="+mn-ea"/>
              </a:rPr>
              <a:t>（</a:t>
            </a:r>
            <a:r>
              <a:rPr lang="en-US" altLang="zh-CN">
                <a:latin typeface="黑体" panose="02010609060101010101" charset="-122"/>
                <a:ea typeface="黑体" panose="02010609060101010101" charset="-122"/>
                <a:sym typeface="+mn-ea"/>
              </a:rPr>
              <a:t>2C.6</a:t>
            </a:r>
            <a:r>
              <a:rPr lang="zh-CN" altLang="en-US">
                <a:latin typeface="黑体" panose="02010609060101010101" charset="-122"/>
                <a:ea typeface="黑体" panose="02010609060101010101" charset="-122"/>
                <a:sym typeface="+mn-ea"/>
              </a:rPr>
              <a:t>）</a:t>
            </a:r>
            <a:r>
              <a:rPr lang="en-US" altLang="zh-CN" baseline="-25000">
                <a:latin typeface="黑体" panose="02010609060101010101" charset="-122"/>
                <a:ea typeface="黑体" panose="02010609060101010101" charset="-122"/>
                <a:sym typeface="+mn-ea"/>
              </a:rPr>
              <a:t>16</a:t>
            </a:r>
            <a:endParaRPr lang="en-US" altLang="zh-CN" baseline="-25000">
              <a:latin typeface="黑体" panose="02010609060101010101" charset="-122"/>
              <a:ea typeface="黑体" panose="02010609060101010101" charset="-122"/>
              <a:sym typeface="+mn-ea"/>
            </a:endParaRPr>
          </a:p>
          <a:p>
            <a:pPr marL="0" indent="0">
              <a:buNone/>
            </a:pPr>
            <a:endParaRPr lang="en-US" altLang="zh-CN"/>
          </a:p>
        </p:txBody>
      </p:sp>
      <p:graphicFrame>
        <p:nvGraphicFramePr>
          <p:cNvPr id="15" name="对象 14">
            <a:hlinkClick r:id="" action="ppaction://ole?verb="/>
          </p:cNvPr>
          <p:cNvGraphicFramePr>
            <a:graphicFrameLocks noChangeAspect="1"/>
          </p:cNvGraphicFramePr>
          <p:nvPr/>
        </p:nvGraphicFramePr>
        <p:xfrm>
          <a:off x="7881620" y="364808"/>
          <a:ext cx="2624455" cy="2999740"/>
        </p:xfrm>
        <a:graphic>
          <a:graphicData uri="http://schemas.openxmlformats.org/presentationml/2006/ole">
            <mc:AlternateContent xmlns:mc="http://schemas.openxmlformats.org/markup-compatibility/2006">
              <mc:Choice xmlns:v="urn:schemas-microsoft-com:vml" Requires="v">
                <p:oleObj spid="_x0000_s2049" name="" r:id="rId1" imgW="977900" imgH="1117600" progId="Equation.KSEE3">
                  <p:embed/>
                </p:oleObj>
              </mc:Choice>
              <mc:Fallback>
                <p:oleObj name="" r:id="rId1" imgW="977900" imgH="1117600" progId="Equation.KSEE3">
                  <p:embed/>
                  <p:pic>
                    <p:nvPicPr>
                      <p:cNvPr id="0" name="图片 2048"/>
                      <p:cNvPicPr/>
                      <p:nvPr/>
                    </p:nvPicPr>
                    <p:blipFill>
                      <a:blip r:embed="rId2"/>
                      <a:stretch>
                        <a:fillRect/>
                      </a:stretch>
                    </p:blipFill>
                    <p:spPr>
                      <a:xfrm>
                        <a:off x="7881620" y="364808"/>
                        <a:ext cx="2624455" cy="2999740"/>
                      </a:xfrm>
                      <a:prstGeom prst="rect">
                        <a:avLst/>
                      </a:prstGeom>
                    </p:spPr>
                  </p:pic>
                </p:oleObj>
              </mc:Fallback>
            </mc:AlternateContent>
          </a:graphicData>
        </a:graphic>
      </p:graphicFrame>
      <p:pic>
        <p:nvPicPr>
          <p:cNvPr id="17" name="图片 16"/>
          <p:cNvPicPr>
            <a:picLocks noChangeAspect="1"/>
          </p:cNvPicPr>
          <p:nvPr/>
        </p:nvPicPr>
        <p:blipFill>
          <a:blip r:embed="rId3"/>
          <a:stretch>
            <a:fillRect/>
          </a:stretch>
        </p:blipFill>
        <p:spPr>
          <a:xfrm>
            <a:off x="2717165" y="365125"/>
            <a:ext cx="2961640" cy="1588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blinds(horizontal)">
                                      <p:cBhvr>
                                        <p:cTn id="11" dur="500"/>
                                        <p:tgtEl>
                                          <p:spTgt spid="17"/>
                                        </p:tgtEl>
                                      </p:cBhvr>
                                    </p:animEffect>
                                  </p:childTnLst>
                                </p:cTn>
                              </p:par>
                              <p:par>
                                <p:cTn id="12" presetID="3" presetClass="entr" presetSubtype="1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  </a:t>
            </a:r>
            <a:r>
              <a:rPr lang="en-US" altLang="zh-CN" b="1">
                <a:latin typeface="黑体" panose="02010609060101010101" charset="-122"/>
                <a:ea typeface="黑体" panose="02010609060101010101" charset="-122"/>
              </a:rPr>
              <a:t>1.3</a:t>
            </a:r>
            <a:r>
              <a:rPr lang="zh-CN" altLang="en-US" b="1">
                <a:latin typeface="黑体" panose="02010609060101010101" charset="-122"/>
                <a:ea typeface="黑体" panose="02010609060101010101" charset="-122"/>
              </a:rPr>
              <a:t>编码</a:t>
            </a:r>
            <a:endParaRPr lang="zh-CN" altLang="en-US" b="1">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当数码不再表示数量大小的差别，而只是代表不同事物时，这些数码称为代码。编制代码时遵循的一定规则，称为码制。</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在数字系统中，无论是数字信息还是文字或符号信息都要采用由0和l组成的序列来表示，即必须采用二进制数据对需要处理的对象进行编码。</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1.3.1二-十进制编码（BCD码）</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采用</a:t>
            </a:r>
            <a:r>
              <a:rPr lang="en-US" altLang="zh-CN">
                <a:solidFill>
                  <a:srgbClr val="FF0000"/>
                </a:solidFill>
                <a:latin typeface="黑体" panose="02010609060101010101" charset="-122"/>
                <a:ea typeface="黑体" panose="02010609060101010101" charset="-122"/>
              </a:rPr>
              <a:t>４</a:t>
            </a:r>
            <a:r>
              <a:rPr lang="en-US" altLang="zh-CN">
                <a:latin typeface="黑体" panose="02010609060101010101" charset="-122"/>
                <a:ea typeface="黑体" panose="02010609060101010101" charset="-122"/>
              </a:rPr>
              <a:t>位二进制码对</a:t>
            </a:r>
            <a:r>
              <a:rPr lang="en-US" altLang="zh-CN">
                <a:solidFill>
                  <a:srgbClr val="FF0000"/>
                </a:solidFill>
                <a:latin typeface="黑体" panose="02010609060101010101" charset="-122"/>
                <a:ea typeface="黑体" panose="02010609060101010101" charset="-122"/>
              </a:rPr>
              <a:t>１</a:t>
            </a:r>
            <a:r>
              <a:rPr lang="en-US" altLang="zh-CN">
                <a:latin typeface="黑体" panose="02010609060101010101" charset="-122"/>
                <a:ea typeface="黑体" panose="02010609060101010101" charset="-122"/>
              </a:rPr>
              <a:t>位十进制数码进行编码，称为二-十进制编码，也称为BCD(Binary Coded Decimal)码.</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4位二进制数有16种不同状态，可从这16种状态中选择10种状态分别来表示十进制的0～9十个数。由16种状态中选哪10种状态，有多种方案，这就形成了不同的BCD编码。</a:t>
            </a:r>
            <a:endParaRPr lang="en-US" altLang="zh-CN">
              <a:latin typeface="黑体" panose="02010609060101010101" charset="-122"/>
              <a:ea typeface="黑体" panose="02010609060101010101"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5948680"/>
          </a:xfrm>
        </p:spPr>
        <p:txBody>
          <a:bodyPr>
            <a:normAutofit/>
          </a:bodyPr>
          <a:p>
            <a:pPr marL="0" indent="0" fontAlgn="auto">
              <a:lnSpc>
                <a:spcPct val="100000"/>
              </a:lnSpc>
              <a:buNone/>
            </a:pPr>
            <a:r>
              <a:rPr lang="en-US" altLang="zh-CN">
                <a:latin typeface="黑体" panose="02010609060101010101" charset="-122"/>
                <a:ea typeface="黑体" panose="02010609060101010101" charset="-122"/>
              </a:rPr>
              <a:t>   </a:t>
            </a:r>
            <a:r>
              <a:rPr lang="zh-CN" altLang="en-US" sz="2400">
                <a:latin typeface="黑体" panose="02010609060101010101" charset="-122"/>
                <a:ea typeface="黑体" panose="02010609060101010101" charset="-122"/>
              </a:rPr>
              <a:t>1. 8421BCD码</a:t>
            </a:r>
            <a:endParaRPr lang="zh-CN" altLang="en-US" sz="2400">
              <a:latin typeface="黑体" panose="02010609060101010101" charset="-122"/>
              <a:ea typeface="黑体" panose="02010609060101010101" charset="-122"/>
            </a:endParaRPr>
          </a:p>
          <a:p>
            <a:pPr marL="0" indent="0" fontAlgn="auto">
              <a:lnSpc>
                <a:spcPct val="100000"/>
              </a:lnSpc>
              <a:buNone/>
            </a:pPr>
            <a:r>
              <a:rPr lang="zh-CN" altLang="en-US" sz="2400">
                <a:latin typeface="黑体" panose="02010609060101010101" charset="-122"/>
                <a:ea typeface="黑体" panose="02010609060101010101" charset="-122"/>
              </a:rPr>
              <a:t>   8421</a:t>
            </a:r>
            <a:r>
              <a:rPr lang="en-US" altLang="zh-CN" sz="2400">
                <a:latin typeface="黑体" panose="02010609060101010101" charset="-122"/>
                <a:ea typeface="黑体" panose="02010609060101010101" charset="-122"/>
              </a:rPr>
              <a:t>BCD</a:t>
            </a:r>
            <a:r>
              <a:rPr lang="zh-CN" altLang="en-US" sz="2400">
                <a:latin typeface="黑体" panose="02010609060101010101" charset="-122"/>
                <a:ea typeface="黑体" panose="02010609060101010101" charset="-122"/>
              </a:rPr>
              <a:t>码是BCD代码中最常用的一种。</a:t>
            </a:r>
            <a:r>
              <a:rPr lang="en-US" altLang="zh-CN" sz="2400">
                <a:latin typeface="黑体" panose="02010609060101010101" charset="-122"/>
                <a:ea typeface="黑体" panose="02010609060101010101" charset="-122"/>
              </a:rPr>
              <a:t>8</a:t>
            </a:r>
            <a:r>
              <a:rPr lang="zh-CN" altLang="en-US" sz="2400">
                <a:latin typeface="黑体" panose="02010609060101010101" charset="-122"/>
                <a:ea typeface="黑体" panose="02010609060101010101" charset="-122"/>
              </a:rPr>
              <a:t>、</a:t>
            </a:r>
            <a:r>
              <a:rPr lang="en-US" altLang="zh-CN" sz="2400">
                <a:latin typeface="黑体" panose="02010609060101010101" charset="-122"/>
                <a:ea typeface="黑体" panose="02010609060101010101" charset="-122"/>
              </a:rPr>
              <a:t>4</a:t>
            </a:r>
            <a:r>
              <a:rPr lang="zh-CN" altLang="en-US" sz="2400">
                <a:latin typeface="黑体" panose="02010609060101010101" charset="-122"/>
                <a:ea typeface="黑体" panose="02010609060101010101" charset="-122"/>
              </a:rPr>
              <a:t>、</a:t>
            </a:r>
            <a:r>
              <a:rPr lang="en-US" altLang="zh-CN" sz="2400">
                <a:latin typeface="黑体" panose="02010609060101010101" charset="-122"/>
                <a:ea typeface="黑体" panose="02010609060101010101" charset="-122"/>
              </a:rPr>
              <a:t>2</a:t>
            </a:r>
            <a:r>
              <a:rPr lang="zh-CN" altLang="en-US" sz="2400">
                <a:latin typeface="黑体" panose="02010609060101010101" charset="-122"/>
                <a:ea typeface="黑体" panose="02010609060101010101" charset="-122"/>
              </a:rPr>
              <a:t>、</a:t>
            </a:r>
            <a:r>
              <a:rPr lang="en-US" altLang="zh-CN" sz="2400">
                <a:latin typeface="黑体" panose="02010609060101010101" charset="-122"/>
                <a:ea typeface="黑体" panose="02010609060101010101" charset="-122"/>
              </a:rPr>
              <a:t>1</a:t>
            </a:r>
            <a:r>
              <a:rPr lang="zh-CN" altLang="en-US" sz="2400">
                <a:latin typeface="黑体" panose="02010609060101010101" charset="-122"/>
                <a:ea typeface="黑体" panose="02010609060101010101" charset="-122"/>
              </a:rPr>
              <a:t>分别是四位二进制码的位权，故</a:t>
            </a:r>
            <a:r>
              <a:rPr lang="en-US" altLang="zh-CN" sz="2400">
                <a:latin typeface="黑体" panose="02010609060101010101" charset="-122"/>
                <a:ea typeface="黑体" panose="02010609060101010101" charset="-122"/>
              </a:rPr>
              <a:t>8421BCD</a:t>
            </a:r>
            <a:r>
              <a:rPr lang="zh-CN" altLang="en-US" sz="2400">
                <a:latin typeface="黑体" panose="02010609060101010101" charset="-122"/>
                <a:ea typeface="黑体" panose="02010609060101010101" charset="-122"/>
              </a:rPr>
              <a:t>码是有权码。</a:t>
            </a:r>
            <a:endParaRPr lang="zh-CN" altLang="en-US" sz="2400">
              <a:latin typeface="黑体" panose="02010609060101010101" charset="-122"/>
              <a:ea typeface="黑体" panose="02010609060101010101" charset="-122"/>
            </a:endParaRPr>
          </a:p>
          <a:p>
            <a:pPr marL="0" indent="0" fontAlgn="auto">
              <a:lnSpc>
                <a:spcPct val="100000"/>
              </a:lnSpc>
              <a:buNone/>
            </a:pPr>
            <a:r>
              <a:rPr lang="zh-CN" altLang="en-US" sz="2400">
                <a:latin typeface="黑体" panose="02010609060101010101" charset="-122"/>
                <a:ea typeface="黑体" panose="02010609060101010101" charset="-122"/>
              </a:rPr>
              <a:t>   例：（</a:t>
            </a:r>
            <a:r>
              <a:rPr lang="en-US" altLang="zh-CN" sz="2400">
                <a:latin typeface="黑体" panose="02010609060101010101" charset="-122"/>
                <a:ea typeface="黑体" panose="02010609060101010101" charset="-122"/>
              </a:rPr>
              <a:t>01000110</a:t>
            </a:r>
            <a:r>
              <a:rPr lang="zh-CN" altLang="en-US" sz="2400">
                <a:latin typeface="黑体" panose="02010609060101010101" charset="-122"/>
                <a:ea typeface="黑体" panose="02010609060101010101" charset="-122"/>
              </a:rPr>
              <a:t>）</a:t>
            </a:r>
            <a:r>
              <a:rPr lang="en-US" altLang="zh-CN" sz="2400" baseline="-25000">
                <a:latin typeface="黑体" panose="02010609060101010101" charset="-122"/>
                <a:ea typeface="黑体" panose="02010609060101010101" charset="-122"/>
              </a:rPr>
              <a:t>8421BCD</a:t>
            </a:r>
            <a:endParaRPr lang="en-US" altLang="zh-CN" sz="2400">
              <a:latin typeface="黑体" panose="02010609060101010101" charset="-122"/>
              <a:ea typeface="黑体" panose="02010609060101010101" charset="-122"/>
            </a:endParaRPr>
          </a:p>
          <a:p>
            <a:pPr marL="0" indent="0" fontAlgn="auto">
              <a:lnSpc>
                <a:spcPct val="100000"/>
              </a:lnSpc>
              <a:buNone/>
            </a:pPr>
            <a:r>
              <a:rPr lang="en-US" altLang="zh-CN" sz="2400">
                <a:latin typeface="黑体" panose="02010609060101010101" charset="-122"/>
                <a:ea typeface="黑体" panose="02010609060101010101" charset="-122"/>
              </a:rPr>
              <a:t>      =</a:t>
            </a:r>
            <a:r>
              <a:rPr lang="zh-CN" altLang="en-US" sz="2400">
                <a:latin typeface="黑体" panose="02010609060101010101" charset="-122"/>
                <a:ea typeface="黑体" panose="02010609060101010101" charset="-122"/>
                <a:sym typeface="+mn-ea"/>
              </a:rPr>
              <a:t>（</a:t>
            </a:r>
            <a:r>
              <a:rPr lang="en-US" altLang="zh-CN" sz="2400">
                <a:latin typeface="黑体" panose="02010609060101010101" charset="-122"/>
                <a:ea typeface="黑体" panose="02010609060101010101" charset="-122"/>
                <a:sym typeface="+mn-ea"/>
              </a:rPr>
              <a:t>0100</a:t>
            </a:r>
            <a:r>
              <a:rPr lang="zh-CN" altLang="en-US" sz="2400">
                <a:solidFill>
                  <a:srgbClr val="FF0000"/>
                </a:solidFill>
                <a:latin typeface="黑体" panose="02010609060101010101" charset="-122"/>
                <a:ea typeface="黑体" panose="02010609060101010101" charset="-122"/>
                <a:sym typeface="+mn-ea"/>
              </a:rPr>
              <a:t>，</a:t>
            </a:r>
            <a:r>
              <a:rPr lang="en-US" altLang="zh-CN" sz="2400">
                <a:latin typeface="黑体" panose="02010609060101010101" charset="-122"/>
                <a:ea typeface="黑体" panose="02010609060101010101" charset="-122"/>
                <a:sym typeface="+mn-ea"/>
              </a:rPr>
              <a:t>0110</a:t>
            </a:r>
            <a:r>
              <a:rPr lang="zh-CN" altLang="en-US" sz="2400">
                <a:latin typeface="黑体" panose="02010609060101010101" charset="-122"/>
                <a:ea typeface="黑体" panose="02010609060101010101" charset="-122"/>
                <a:sym typeface="+mn-ea"/>
              </a:rPr>
              <a:t>）</a:t>
            </a:r>
            <a:r>
              <a:rPr lang="en-US" altLang="zh-CN" sz="2400" baseline="-25000">
                <a:latin typeface="黑体" panose="02010609060101010101" charset="-122"/>
                <a:ea typeface="黑体" panose="02010609060101010101" charset="-122"/>
                <a:sym typeface="+mn-ea"/>
              </a:rPr>
              <a:t>8421BCD</a:t>
            </a:r>
            <a:endParaRPr lang="en-US" altLang="zh-CN" sz="2400">
              <a:latin typeface="黑体" panose="02010609060101010101" charset="-122"/>
              <a:ea typeface="黑体" panose="02010609060101010101" charset="-122"/>
              <a:sym typeface="+mn-ea"/>
            </a:endParaRPr>
          </a:p>
          <a:p>
            <a:pPr marL="0" indent="0" fontAlgn="auto">
              <a:lnSpc>
                <a:spcPct val="100000"/>
              </a:lnSpc>
              <a:buNone/>
            </a:pPr>
            <a:r>
              <a:rPr lang="en-US" altLang="zh-CN" sz="2400">
                <a:latin typeface="黑体" panose="02010609060101010101" charset="-122"/>
                <a:ea typeface="黑体" panose="02010609060101010101" charset="-122"/>
                <a:sym typeface="+mn-ea"/>
              </a:rPr>
              <a:t>      =0</a:t>
            </a:r>
            <a:r>
              <a:rPr lang="en-US" altLang="zh-CN" sz="2400">
                <a:latin typeface="Arial" panose="020B0604020202020204" pitchFamily="34" charset="0"/>
                <a:ea typeface="黑体" panose="02010609060101010101" charset="-122"/>
                <a:sym typeface="+mn-ea"/>
              </a:rPr>
              <a:t>×8+1×4+0×2+0×1</a:t>
            </a:r>
            <a:r>
              <a:rPr lang="zh-CN" altLang="en-US" sz="2400">
                <a:solidFill>
                  <a:srgbClr val="FF0000"/>
                </a:solidFill>
                <a:latin typeface="黑体" panose="02010609060101010101" charset="-122"/>
                <a:ea typeface="黑体" panose="02010609060101010101" charset="-122"/>
                <a:sym typeface="+mn-ea"/>
              </a:rPr>
              <a:t>，</a:t>
            </a:r>
            <a:r>
              <a:rPr lang="en-US" altLang="zh-CN" sz="2400">
                <a:solidFill>
                  <a:srgbClr val="FF0000"/>
                </a:solidFill>
                <a:latin typeface="黑体" panose="02010609060101010101" charset="-122"/>
                <a:ea typeface="黑体" panose="02010609060101010101" charset="-122"/>
                <a:sym typeface="+mn-ea"/>
              </a:rPr>
              <a:t>0</a:t>
            </a:r>
            <a:r>
              <a:rPr lang="en-US" altLang="zh-CN" sz="2400">
                <a:latin typeface="Arial" panose="020B0604020202020204" pitchFamily="34" charset="0"/>
                <a:ea typeface="黑体" panose="02010609060101010101" charset="-122"/>
                <a:sym typeface="+mn-ea"/>
              </a:rPr>
              <a:t>×8+1×4+1×2+0×1</a:t>
            </a:r>
            <a:endParaRPr lang="en-US" altLang="zh-CN" sz="2400">
              <a:latin typeface="Arial" panose="020B0604020202020204" pitchFamily="34" charset="0"/>
              <a:ea typeface="黑体" panose="02010609060101010101" charset="-122"/>
              <a:sym typeface="+mn-ea"/>
            </a:endParaRPr>
          </a:p>
          <a:p>
            <a:pPr marL="0" indent="0" fontAlgn="auto">
              <a:lnSpc>
                <a:spcPct val="100000"/>
              </a:lnSpc>
              <a:buNone/>
            </a:pPr>
            <a:r>
              <a:rPr lang="en-US" altLang="zh-CN" sz="2400">
                <a:latin typeface="Arial" panose="020B0604020202020204" pitchFamily="34" charset="0"/>
                <a:ea typeface="黑体" panose="02010609060101010101" charset="-122"/>
                <a:sym typeface="+mn-ea"/>
              </a:rPr>
              <a:t>           =</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46</a:t>
            </a:r>
            <a:r>
              <a:rPr lang="zh-CN" altLang="en-US" sz="2400">
                <a:latin typeface="Arial" panose="020B0604020202020204" pitchFamily="34" charset="0"/>
                <a:ea typeface="黑体" panose="02010609060101010101" charset="-122"/>
                <a:sym typeface="+mn-ea"/>
              </a:rPr>
              <a:t>）</a:t>
            </a:r>
            <a:r>
              <a:rPr lang="en-US" altLang="zh-CN" sz="2400" baseline="-25000">
                <a:latin typeface="Arial" panose="020B0604020202020204" pitchFamily="34" charset="0"/>
                <a:ea typeface="黑体" panose="02010609060101010101" charset="-122"/>
                <a:sym typeface="+mn-ea"/>
              </a:rPr>
              <a:t>10</a:t>
            </a:r>
            <a:endParaRPr lang="en-US" altLang="zh-CN" sz="2400">
              <a:latin typeface="Arial" panose="020B0604020202020204" pitchFamily="34" charset="0"/>
              <a:ea typeface="黑体" panose="02010609060101010101" charset="-122"/>
              <a:sym typeface="+mn-ea"/>
            </a:endParaRPr>
          </a:p>
          <a:p>
            <a:pPr marL="0" indent="0" fontAlgn="auto">
              <a:lnSpc>
                <a:spcPct val="100000"/>
              </a:lnSpc>
              <a:buNone/>
            </a:pPr>
            <a:r>
              <a:rPr lang="en-US" altLang="zh-CN" sz="2400">
                <a:latin typeface="Arial" panose="020B0604020202020204" pitchFamily="34" charset="0"/>
                <a:ea typeface="黑体" panose="02010609060101010101" charset="-122"/>
                <a:sym typeface="+mn-ea"/>
              </a:rPr>
              <a:t>     2. 5421BCD码和2421BCD码</a:t>
            </a:r>
            <a:endParaRPr lang="en-US" altLang="zh-CN" sz="2400">
              <a:latin typeface="Arial" panose="020B0604020202020204" pitchFamily="34" charset="0"/>
              <a:ea typeface="黑体" panose="02010609060101010101" charset="-122"/>
              <a:sym typeface="+mn-ea"/>
            </a:endParaRPr>
          </a:p>
          <a:p>
            <a:pPr marL="0" indent="0" fontAlgn="auto">
              <a:lnSpc>
                <a:spcPct val="100000"/>
              </a:lnSpc>
              <a:buNone/>
            </a:pPr>
            <a:r>
              <a:rPr lang="en-US" altLang="zh-CN" sz="2400">
                <a:latin typeface="Arial" panose="020B0604020202020204" pitchFamily="34" charset="0"/>
                <a:ea typeface="黑体" panose="02010609060101010101" charset="-122"/>
                <a:sym typeface="+mn-ea"/>
              </a:rPr>
              <a:t>      5421BCD码和2421BCD码</a:t>
            </a:r>
            <a:r>
              <a:rPr lang="zh-CN" altLang="en-US" sz="2400">
                <a:latin typeface="Arial" panose="020B0604020202020204" pitchFamily="34" charset="0"/>
                <a:ea typeface="黑体" panose="02010609060101010101" charset="-122"/>
                <a:sym typeface="+mn-ea"/>
              </a:rPr>
              <a:t>也是有权码，位权分别是</a:t>
            </a:r>
            <a:r>
              <a:rPr lang="en-US" altLang="zh-CN" sz="2400">
                <a:latin typeface="Arial" panose="020B0604020202020204" pitchFamily="34" charset="0"/>
                <a:ea typeface="黑体" panose="02010609060101010101" charset="-122"/>
                <a:sym typeface="+mn-ea"/>
              </a:rPr>
              <a:t>5</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4</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2</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1</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2</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4</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2</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1</a:t>
            </a:r>
            <a:endParaRPr lang="en-US" altLang="zh-CN" sz="2400">
              <a:latin typeface="Arial" panose="020B0604020202020204" pitchFamily="34" charset="0"/>
              <a:ea typeface="黑体" panose="02010609060101010101" charset="-122"/>
              <a:sym typeface="+mn-ea"/>
            </a:endParaRPr>
          </a:p>
          <a:p>
            <a:pPr marL="0" indent="0" fontAlgn="auto">
              <a:lnSpc>
                <a:spcPct val="100000"/>
              </a:lnSpc>
              <a:buNone/>
            </a:pPr>
            <a:r>
              <a:rPr lang="en-US" altLang="zh-CN" sz="2400">
                <a:latin typeface="Arial" panose="020B0604020202020204" pitchFamily="34" charset="0"/>
                <a:ea typeface="黑体" panose="02010609060101010101" charset="-122"/>
                <a:sym typeface="+mn-ea"/>
              </a:rPr>
              <a:t>      </a:t>
            </a:r>
            <a:r>
              <a:rPr lang="zh-CN" altLang="en-US" sz="2400">
                <a:latin typeface="Arial" panose="020B0604020202020204" pitchFamily="34" charset="0"/>
                <a:ea typeface="黑体" panose="02010609060101010101" charset="-122"/>
                <a:sym typeface="+mn-ea"/>
              </a:rPr>
              <a:t>这两种编码在表示十进制数码时根据位权计算有可能出现不同的编码。例如表示十进制数码</a:t>
            </a:r>
            <a:r>
              <a:rPr lang="en-US" altLang="zh-CN" sz="2400">
                <a:latin typeface="Arial" panose="020B0604020202020204" pitchFamily="34" charset="0"/>
                <a:ea typeface="黑体" panose="02010609060101010101" charset="-122"/>
                <a:sym typeface="+mn-ea"/>
              </a:rPr>
              <a:t>“5”</a:t>
            </a:r>
            <a:r>
              <a:rPr lang="zh-CN" altLang="en-US" sz="2400">
                <a:latin typeface="Arial" panose="020B0604020202020204" pitchFamily="34" charset="0"/>
                <a:ea typeface="黑体" panose="02010609060101010101" charset="-122"/>
                <a:sym typeface="+mn-ea"/>
              </a:rPr>
              <a:t>时，</a:t>
            </a:r>
            <a:r>
              <a:rPr lang="en-US" altLang="zh-CN" sz="2400">
                <a:latin typeface="Arial" panose="020B0604020202020204" pitchFamily="34" charset="0"/>
                <a:ea typeface="黑体" panose="02010609060101010101" charset="-122"/>
                <a:sym typeface="+mn-ea"/>
              </a:rPr>
              <a:t>5421BCD码</a:t>
            </a:r>
            <a:r>
              <a:rPr lang="zh-CN" altLang="en-US" sz="2400">
                <a:latin typeface="Arial" panose="020B0604020202020204" pitchFamily="34" charset="0"/>
                <a:ea typeface="黑体" panose="02010609060101010101" charset="-122"/>
                <a:sym typeface="+mn-ea"/>
              </a:rPr>
              <a:t>可以为</a:t>
            </a:r>
            <a:r>
              <a:rPr lang="en-US" altLang="zh-CN" sz="2400">
                <a:latin typeface="Arial" panose="020B0604020202020204" pitchFamily="34" charset="0"/>
                <a:ea typeface="黑体" panose="02010609060101010101" charset="-122"/>
                <a:sym typeface="+mn-ea"/>
              </a:rPr>
              <a:t>“1000”</a:t>
            </a:r>
            <a:r>
              <a:rPr lang="zh-CN" altLang="en-US" sz="2400">
                <a:latin typeface="Arial" panose="020B0604020202020204" pitchFamily="34" charset="0"/>
                <a:ea typeface="黑体" panose="02010609060101010101" charset="-122"/>
                <a:sym typeface="+mn-ea"/>
              </a:rPr>
              <a:t>或者</a:t>
            </a:r>
            <a:r>
              <a:rPr lang="en-US" altLang="zh-CN" sz="2400">
                <a:latin typeface="Arial" panose="020B0604020202020204" pitchFamily="34" charset="0"/>
                <a:ea typeface="黑体" panose="02010609060101010101" charset="-122"/>
                <a:sym typeface="+mn-ea"/>
              </a:rPr>
              <a:t>“0101”</a:t>
            </a:r>
            <a:r>
              <a:rPr lang="zh-CN" altLang="en-US" sz="2400">
                <a:latin typeface="Arial" panose="020B0604020202020204" pitchFamily="34" charset="0"/>
                <a:ea typeface="黑体" panose="02010609060101010101" charset="-122"/>
                <a:sym typeface="+mn-ea"/>
              </a:rPr>
              <a:t>；</a:t>
            </a:r>
            <a:r>
              <a:rPr lang="en-US" altLang="zh-CN" sz="2400">
                <a:latin typeface="Arial" panose="020B0604020202020204" pitchFamily="34" charset="0"/>
                <a:ea typeface="黑体" panose="02010609060101010101" charset="-122"/>
                <a:sym typeface="+mn-ea"/>
              </a:rPr>
              <a:t>2421BCD码</a:t>
            </a:r>
            <a:r>
              <a:rPr lang="zh-CN" altLang="en-US" sz="2400">
                <a:latin typeface="Arial" panose="020B0604020202020204" pitchFamily="34" charset="0"/>
                <a:ea typeface="黑体" panose="02010609060101010101" charset="-122"/>
                <a:sym typeface="+mn-ea"/>
              </a:rPr>
              <a:t>可以为</a:t>
            </a:r>
            <a:r>
              <a:rPr lang="en-US" altLang="zh-CN" sz="2400">
                <a:latin typeface="Arial" panose="020B0604020202020204" pitchFamily="34" charset="0"/>
                <a:ea typeface="黑体" panose="02010609060101010101" charset="-122"/>
                <a:sym typeface="+mn-ea"/>
              </a:rPr>
              <a:t>“1011”</a:t>
            </a:r>
            <a:r>
              <a:rPr lang="zh-CN" altLang="en-US" sz="2400">
                <a:latin typeface="Arial" panose="020B0604020202020204" pitchFamily="34" charset="0"/>
                <a:ea typeface="黑体" panose="02010609060101010101" charset="-122"/>
                <a:sym typeface="+mn-ea"/>
              </a:rPr>
              <a:t>或者</a:t>
            </a:r>
            <a:r>
              <a:rPr lang="en-US" altLang="zh-CN" sz="2400">
                <a:latin typeface="Arial" panose="020B0604020202020204" pitchFamily="34" charset="0"/>
                <a:ea typeface="黑体" panose="02010609060101010101" charset="-122"/>
                <a:sym typeface="+mn-ea"/>
              </a:rPr>
              <a:t>“0101” </a:t>
            </a:r>
            <a:r>
              <a:rPr lang="zh-CN" altLang="en-US" sz="2400">
                <a:latin typeface="Arial" panose="020B0604020202020204" pitchFamily="34" charset="0"/>
                <a:ea typeface="黑体" panose="02010609060101010101" charset="-122"/>
                <a:sym typeface="+mn-ea"/>
              </a:rPr>
              <a:t>。说明这两种编码的编码方式不唯一</a:t>
            </a:r>
            <a:endParaRPr lang="zh-CN" altLang="en-US" sz="2400">
              <a:latin typeface="Arial" panose="020B0604020202020204" pitchFamily="34" charset="0"/>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clickPar">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Par">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Par">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blinds(horizontal)">
                                      <p:cBhvr>
                                        <p:cTn id="19" dur="500"/>
                                        <p:tgtEl>
                                          <p:spTgt spid="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Par">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Effect transition="in" filter="blinds(horizontal)">
                                      <p:cBhvr>
                                        <p:cTn id="24" dur="500"/>
                                        <p:tgtEl>
                                          <p:spTgt spid="2">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Par">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blinds(horizontal)">
                                      <p:cBhvr>
                                        <p:cTn id="29" dur="500"/>
                                        <p:tgtEl>
                                          <p:spTgt spid="2">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Par">
                                  <p:stCondLst>
                                    <p:cond delay="0"/>
                                  </p:stCondLst>
                                  <p:childTnLst>
                                    <p:set>
                                      <p:cBhvr>
                                        <p:cTn id="33" dur="1" fill="hold">
                                          <p:stCondLst>
                                            <p:cond delay="0"/>
                                          </p:stCondLst>
                                        </p:cTn>
                                        <p:tgtEl>
                                          <p:spTgt spid="2">
                                            <p:txEl>
                                              <p:pRg st="5" end="5"/>
                                            </p:txEl>
                                          </p:spTgt>
                                        </p:tgtEl>
                                        <p:attrNameLst>
                                          <p:attrName>style.visibility</p:attrName>
                                        </p:attrNameLst>
                                      </p:cBhvr>
                                      <p:to>
                                        <p:strVal val="visible"/>
                                      </p:to>
                                    </p:set>
                                    <p:animEffect transition="in" filter="blinds(horizontal)">
                                      <p:cBhvr>
                                        <p:cTn id="34" dur="500"/>
                                        <p:tgtEl>
                                          <p:spTgt spid="2">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Par">
                                  <p:stCondLst>
                                    <p:cond delay="0"/>
                                  </p:stCondLst>
                                  <p:childTnLst>
                                    <p:set>
                                      <p:cBhvr>
                                        <p:cTn id="38" dur="1" fill="hold">
                                          <p:stCondLst>
                                            <p:cond delay="0"/>
                                          </p:stCondLst>
                                        </p:cTn>
                                        <p:tgtEl>
                                          <p:spTgt spid="2">
                                            <p:txEl>
                                              <p:pRg st="6" end="6"/>
                                            </p:txEl>
                                          </p:spTgt>
                                        </p:tgtEl>
                                        <p:attrNameLst>
                                          <p:attrName>style.visibility</p:attrName>
                                        </p:attrNameLst>
                                      </p:cBhvr>
                                      <p:to>
                                        <p:strVal val="visible"/>
                                      </p:to>
                                    </p:set>
                                    <p:anim calcmode="lin" valueType="num">
                                      <p:cBhvr additive="base">
                                        <p:cTn id="3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Par">
                                  <p:stCondLst>
                                    <p:cond delay="0"/>
                                  </p:stCondLst>
                                  <p:childTnLst>
                                    <p:set>
                                      <p:cBhvr>
                                        <p:cTn id="44" dur="1" fill="hold">
                                          <p:stCondLst>
                                            <p:cond delay="0"/>
                                          </p:stCondLst>
                                        </p:cTn>
                                        <p:tgtEl>
                                          <p:spTgt spid="2">
                                            <p:txEl>
                                              <p:pRg st="7" end="7"/>
                                            </p:txEl>
                                          </p:spTgt>
                                        </p:tgtEl>
                                        <p:attrNameLst>
                                          <p:attrName>style.visibility</p:attrName>
                                        </p:attrNameLst>
                                      </p:cBhvr>
                                      <p:to>
                                        <p:strVal val="visible"/>
                                      </p:to>
                                    </p:set>
                                    <p:anim calcmode="lin" valueType="num">
                                      <p:cBhvr additive="base">
                                        <p:cTn id="4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
                                            <p:txEl>
                                              <p:pRg st="8" end="8"/>
                                            </p:txEl>
                                          </p:spTgt>
                                        </p:tgtEl>
                                        <p:attrNameLst>
                                          <p:attrName>style.visibility</p:attrName>
                                        </p:attrNameLst>
                                      </p:cBhvr>
                                      <p:to>
                                        <p:strVal val="visible"/>
                                      </p:to>
                                    </p:set>
                                    <p:animEffect transition="in" filter="blinds(horizontal)">
                                      <p:cBhvr>
                                        <p:cTn id="51"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 余3码</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无权码，编码方式是在</a:t>
            </a:r>
            <a:r>
              <a:rPr lang="en-US" altLang="zh-CN">
                <a:latin typeface="黑体" panose="02010609060101010101" charset="-122"/>
                <a:ea typeface="黑体" panose="02010609060101010101" charset="-122"/>
              </a:rPr>
              <a:t>8421BCD</a:t>
            </a:r>
            <a:r>
              <a:rPr lang="zh-CN" altLang="en-US">
                <a:latin typeface="黑体" panose="02010609060101010101" charset="-122"/>
                <a:ea typeface="黑体" panose="02010609060101010101" charset="-122"/>
              </a:rPr>
              <a:t>码基础上加</a:t>
            </a: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a:t>
            </a:r>
            <a:endParaRPr lang="zh-CN" altLang="en-US">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4. 余3循环码也是一种无权码，其特点是每两个相邻编码之间只有一位码元不同。这一特点使数据在形成和传输时不易出现错误。</a:t>
            </a:r>
            <a:endParaRPr lang="en-US" altLang="zh-CN">
              <a:latin typeface="黑体" panose="02010609060101010101" charset="-122"/>
              <a:ea typeface="黑体" panose="02010609060101010101" charset="-122"/>
            </a:endParaRPr>
          </a:p>
        </p:txBody>
      </p:sp>
      <p:graphicFrame>
        <p:nvGraphicFramePr>
          <p:cNvPr id="0" name="表格 -1"/>
          <p:cNvGraphicFramePr/>
          <p:nvPr/>
        </p:nvGraphicFramePr>
        <p:xfrm>
          <a:off x="2694940" y="2339340"/>
          <a:ext cx="7259955" cy="4194810"/>
        </p:xfrm>
        <a:graphic>
          <a:graphicData uri="http://schemas.openxmlformats.org/drawingml/2006/table">
            <a:tbl>
              <a:tblPr firstRow="1" bandRow="1">
                <a:tableStyleId>{5940675A-B579-460E-94D1-54222C63F5DA}</a:tableStyleId>
              </a:tblPr>
              <a:tblGrid>
                <a:gridCol w="1451610"/>
                <a:gridCol w="1208405"/>
                <a:gridCol w="1198245"/>
                <a:gridCol w="1064260"/>
                <a:gridCol w="1066800"/>
                <a:gridCol w="1270635"/>
              </a:tblGrid>
              <a:tr h="391795">
                <a:tc>
                  <a:txBody>
                    <a:bodyPr/>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十进制数</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8424</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码</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2421</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码</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5421</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码</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余</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码</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余</a:t>
                      </a:r>
                      <a:r>
                        <a:rPr lang="en-US" altLang="zh-CN" sz="2000" b="0">
                          <a:solidFill>
                            <a:srgbClr val="000000"/>
                          </a:solidFill>
                          <a:latin typeface="Times New Roman" panose="02020603050405020304" charset="0"/>
                          <a:cs typeface="Times New Roman" panose="02020603050405020304" charset="0"/>
                        </a:rPr>
                        <a:t>3</a:t>
                      </a:r>
                      <a:r>
                        <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循环码</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2430">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795">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2430">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1315">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0011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795">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2430">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795">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4005">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0111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2430">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91795">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9</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1001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1111</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1100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1010</a:t>
                      </a:r>
                      <a:endPar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b="1">
                <a:latin typeface="黑体" panose="02010609060101010101" charset="-122"/>
                <a:ea typeface="黑体" panose="02010609060101010101" charset="-122"/>
              </a:rPr>
              <a:t>1</a:t>
            </a:r>
            <a:r>
              <a:rPr lang="zh-CN" altLang="en-US" b="1">
                <a:latin typeface="黑体" panose="02010609060101010101" charset="-122"/>
                <a:ea typeface="黑体" panose="02010609060101010101" charset="-122"/>
              </a:rPr>
              <a:t>、概述</a:t>
            </a:r>
            <a:endParaRPr lang="zh-CN" altLang="en-US" b="1">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1.1模拟和数字信号及系统</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1.1.1  模拟信号与数字信号</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电子系统分类：数字系统；模拟系统</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电子电路信号分类：数字信号；模拟信号</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模拟信号：时间上和数值上都连续的信号。如：电压、电流、速度、</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压力、温度等     </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数字信号：时间上和幅值上都不连续的信号。如：子表的秒信号、</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生产流水线上记录零件个数的计数信号等</a:t>
            </a:r>
            <a:endParaRPr lang="zh-CN" altLang="en-US">
              <a:latin typeface="黑体" panose="02010609060101010101" charset="-122"/>
              <a:ea typeface="黑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    5. 格雷码</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无权码，格雷码的特点是：任意两个相邻码组之间只有一位不同（0和最大数之间也只有一位不同），因此格雷码也称为循环码。</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p:txBody>
      </p:sp>
      <p:graphicFrame>
        <p:nvGraphicFramePr>
          <p:cNvPr id="0" name="表格 -1"/>
          <p:cNvGraphicFramePr/>
          <p:nvPr/>
        </p:nvGraphicFramePr>
        <p:xfrm>
          <a:off x="2026920" y="1779270"/>
          <a:ext cx="8046085" cy="5181600"/>
        </p:xfrm>
        <a:graphic>
          <a:graphicData uri="http://schemas.openxmlformats.org/drawingml/2006/table">
            <a:tbl>
              <a:tblPr firstRow="1" bandRow="1">
                <a:tableStyleId>{5940675A-B579-460E-94D1-54222C63F5DA}</a:tableStyleId>
              </a:tblPr>
              <a:tblGrid>
                <a:gridCol w="2681605"/>
                <a:gridCol w="2680335"/>
                <a:gridCol w="2684145"/>
              </a:tblGrid>
              <a:tr h="304800">
                <a:tc>
                  <a:txBody>
                    <a:bodyPr/>
                    <a:p>
                      <a:pPr indent="0" algn="ctr">
                        <a:buNone/>
                      </a:pPr>
                      <a:r>
                        <a:rPr lang="zh-CN" altLang="en-US" sz="2000" b="0">
                          <a:solidFill>
                            <a:srgbClr val="000000"/>
                          </a:solidFill>
                          <a:latin typeface="黑体" panose="02010609060101010101" charset="-122"/>
                          <a:ea typeface="黑体" panose="02010609060101010101" charset="-122"/>
                          <a:cs typeface="宋体" panose="02010600030101010101" pitchFamily="2" charset="-122"/>
                        </a:rPr>
                        <a:t>十进制数</a:t>
                      </a:r>
                      <a:endParaRPr lang="zh-CN" altLang="en-US"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0">
                          <a:solidFill>
                            <a:srgbClr val="000000"/>
                          </a:solidFill>
                          <a:latin typeface="黑体" panose="02010609060101010101" charset="-122"/>
                          <a:ea typeface="黑体" panose="02010609060101010101" charset="-122"/>
                          <a:cs typeface="宋体" panose="02010600030101010101" pitchFamily="2" charset="-122"/>
                        </a:rPr>
                        <a:t>二进制数</a:t>
                      </a:r>
                      <a:endParaRPr lang="zh-CN" altLang="en-US"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000" b="0">
                          <a:solidFill>
                            <a:srgbClr val="000000"/>
                          </a:solidFill>
                          <a:latin typeface="黑体" panose="02010609060101010101" charset="-122"/>
                          <a:ea typeface="黑体" panose="02010609060101010101" charset="-122"/>
                          <a:cs typeface="宋体" panose="02010600030101010101" pitchFamily="2" charset="-122"/>
                        </a:rPr>
                        <a:t>格雷码</a:t>
                      </a:r>
                      <a:endParaRPr lang="zh-CN" altLang="en-US"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0000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0000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0001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0001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2</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0010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0011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3</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0011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0010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4</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0100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0110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5</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0101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0111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6</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0110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0101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7</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0111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0100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8</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1000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1100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9</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1001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1101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12</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1100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13</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1101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14</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1110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1001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4800">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15</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1111</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000" b="0">
                          <a:solidFill>
                            <a:srgbClr val="000000"/>
                          </a:solidFill>
                          <a:latin typeface="黑体" panose="02010609060101010101" charset="-122"/>
                          <a:ea typeface="黑体" panose="02010609060101010101" charset="-122"/>
                          <a:cs typeface="宋体" panose="02010600030101010101" pitchFamily="2" charset="-122"/>
                        </a:rPr>
                        <a:t>1000</a:t>
                      </a:r>
                      <a:endParaRPr lang="en-US" altLang="zh-CN" sz="2000" b="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1.3.2 字符编码</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数字系统处理、存储及显示的信息，包括数字，文字符号，字母和特殊符号等都必须用二进制数进行编码。目前常用有美国标准信息交换码，即ASCII(American Standard Code for Inforomation Interchange)码和Unicode码。</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ASCII码是采用7位二进制对数字、字母、符号的一种编码方法</a:t>
            </a:r>
            <a:endParaRPr lang="zh-CN" altLang="en-US">
              <a:latin typeface="黑体" panose="02010609060101010101" charset="-122"/>
              <a:ea typeface="黑体" panose="0201060906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6101080"/>
          </a:xfrm>
        </p:spPr>
        <p:txBody>
          <a:bodyPr>
            <a:normAutofit lnSpcReduction="10000"/>
          </a:bodyPr>
          <a:p>
            <a:pPr marL="0" indent="0">
              <a:buNone/>
            </a:pPr>
            <a:r>
              <a:rPr lang="en-US" altLang="zh-CN" sz="2400" b="1">
                <a:latin typeface="黑体" panose="02010609060101010101" charset="-122"/>
                <a:ea typeface="黑体" panose="02010609060101010101" charset="-122"/>
              </a:rPr>
              <a:t>1.4</a:t>
            </a:r>
            <a:r>
              <a:rPr lang="zh-CN" altLang="en-US" sz="2400" b="1">
                <a:latin typeface="黑体" panose="02010609060101010101" charset="-122"/>
                <a:ea typeface="黑体" panose="02010609060101010101" charset="-122"/>
              </a:rPr>
              <a:t>逻辑代数基础</a:t>
            </a:r>
            <a:endParaRPr lang="zh-CN" altLang="en-US" sz="2400" b="1">
              <a:latin typeface="黑体" panose="02010609060101010101" charset="-122"/>
              <a:ea typeface="黑体" panose="02010609060101010101" charset="-122"/>
            </a:endParaRPr>
          </a:p>
          <a:p>
            <a:pPr marL="0" indent="0">
              <a:buNone/>
            </a:pPr>
            <a:r>
              <a:rPr lang="en-US" altLang="zh-CN" sz="2400">
                <a:latin typeface="黑体" panose="02010609060101010101" charset="-122"/>
                <a:ea typeface="黑体" panose="02010609060101010101" charset="-122"/>
              </a:rPr>
              <a:t>1.4.1</a:t>
            </a:r>
            <a:r>
              <a:rPr lang="zh-CN" altLang="en-US" sz="2400">
                <a:latin typeface="黑体" panose="02010609060101010101" charset="-122"/>
                <a:ea typeface="黑体" panose="02010609060101010101" charset="-122"/>
              </a:rPr>
              <a:t>逻辑代数基本概念</a:t>
            </a:r>
            <a:endParaRPr lang="zh-CN" altLang="en-US" sz="2400">
              <a:latin typeface="黑体" panose="02010609060101010101" charset="-122"/>
              <a:ea typeface="黑体" panose="02010609060101010101" charset="-122"/>
            </a:endParaRPr>
          </a:p>
          <a:p>
            <a:pPr marL="0" indent="0">
              <a:buNone/>
            </a:pPr>
            <a:r>
              <a:rPr lang="zh-CN" altLang="en-US" sz="2400">
                <a:latin typeface="黑体" panose="02010609060101010101" charset="-122"/>
                <a:ea typeface="黑体" panose="02010609060101010101" charset="-122"/>
              </a:rPr>
              <a:t>    逻辑关系：物的因果关系，或者说条件和结果的关系。这些因果关系可以用逻辑运算来表示，也就是用逻辑代数来描述 。</a:t>
            </a:r>
            <a:endParaRPr lang="zh-CN" altLang="en-US" sz="2400">
              <a:latin typeface="黑体" panose="02010609060101010101" charset="-122"/>
              <a:ea typeface="黑体" panose="02010609060101010101" charset="-122"/>
            </a:endParaRPr>
          </a:p>
          <a:p>
            <a:pPr marL="0" indent="0">
              <a:buNone/>
            </a:pPr>
            <a:r>
              <a:rPr lang="zh-CN" altLang="en-US" sz="2400">
                <a:latin typeface="黑体" panose="02010609060101010101" charset="-122"/>
                <a:ea typeface="黑体" panose="02010609060101010101" charset="-122"/>
              </a:rPr>
              <a:t>    逻辑变量：逻辑代数中的变量。一般用大写英文字母表示</a:t>
            </a:r>
            <a:endParaRPr lang="zh-CN" altLang="en-US" sz="2400">
              <a:latin typeface="黑体" panose="02010609060101010101" charset="-122"/>
              <a:ea typeface="黑体" panose="02010609060101010101" charset="-122"/>
            </a:endParaRPr>
          </a:p>
          <a:p>
            <a:pPr marL="0" indent="0">
              <a:buNone/>
            </a:pPr>
            <a:r>
              <a:rPr lang="zh-CN" altLang="en-US" sz="2400">
                <a:latin typeface="黑体" panose="02010609060101010101" charset="-122"/>
                <a:ea typeface="黑体" panose="02010609060101010101" charset="-122"/>
              </a:rPr>
              <a:t>    逻辑代数：研究逻辑变量关系与运算规律的科学  </a:t>
            </a:r>
            <a:endParaRPr lang="zh-CN" altLang="en-US" sz="2400">
              <a:latin typeface="黑体" panose="02010609060101010101" charset="-122"/>
              <a:ea typeface="黑体" panose="02010609060101010101" charset="-122"/>
            </a:endParaRPr>
          </a:p>
          <a:p>
            <a:pPr marL="0" indent="0">
              <a:buNone/>
            </a:pPr>
            <a:r>
              <a:rPr lang="en-US" altLang="zh-CN" sz="2400">
                <a:latin typeface="黑体" panose="02010609060101010101" charset="-122"/>
                <a:ea typeface="黑体" panose="02010609060101010101" charset="-122"/>
              </a:rPr>
              <a:t>1.4.2</a:t>
            </a:r>
            <a:r>
              <a:rPr lang="zh-CN" altLang="en-US" sz="2400">
                <a:latin typeface="黑体" panose="02010609060101010101" charset="-122"/>
                <a:ea typeface="黑体" panose="02010609060101010101" charset="-122"/>
              </a:rPr>
              <a:t>逻辑运算</a:t>
            </a:r>
            <a:endParaRPr lang="zh-CN" altLang="en-US" sz="2400">
              <a:latin typeface="黑体" panose="02010609060101010101" charset="-122"/>
              <a:ea typeface="黑体" panose="02010609060101010101" charset="-122"/>
            </a:endParaRPr>
          </a:p>
          <a:p>
            <a:pPr marL="0" indent="0">
              <a:buNone/>
            </a:pPr>
            <a:r>
              <a:rPr lang="zh-CN" altLang="en-US" sz="2400">
                <a:latin typeface="黑体" panose="02010609060101010101" charset="-122"/>
                <a:ea typeface="黑体" panose="02010609060101010101" charset="-122"/>
              </a:rPr>
              <a:t>    基本逻辑运算</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与</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或</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非</a:t>
            </a:r>
            <a:r>
              <a:rPr lang="en-US" altLang="zh-CN" sz="2400">
                <a:latin typeface="黑体" panose="02010609060101010101" charset="-122"/>
                <a:ea typeface="黑体" panose="02010609060101010101" charset="-122"/>
              </a:rPr>
              <a:t>”  </a:t>
            </a:r>
            <a:endParaRPr lang="en-US" altLang="zh-CN" sz="2400">
              <a:latin typeface="黑体" panose="02010609060101010101" charset="-122"/>
              <a:ea typeface="黑体" panose="02010609060101010101" charset="-122"/>
            </a:endParaRPr>
          </a:p>
          <a:p>
            <a:pPr marL="0" indent="0">
              <a:buNone/>
            </a:pPr>
            <a:r>
              <a:rPr lang="en-US" altLang="zh-CN" sz="2400">
                <a:latin typeface="黑体" panose="02010609060101010101" charset="-122"/>
                <a:ea typeface="黑体" panose="02010609060101010101" charset="-122"/>
              </a:rPr>
              <a:t>    1</a:t>
            </a:r>
            <a:r>
              <a:rPr lang="zh-CN" altLang="en-US" sz="2400">
                <a:latin typeface="黑体" panose="02010609060101010101" charset="-122"/>
                <a:ea typeface="黑体" panose="02010609060101010101" charset="-122"/>
              </a:rPr>
              <a:t>、</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与</a:t>
            </a:r>
            <a:r>
              <a:rPr lang="en-US" altLang="zh-CN" sz="2400">
                <a:latin typeface="黑体" panose="02010609060101010101" charset="-122"/>
                <a:ea typeface="黑体" panose="02010609060101010101" charset="-122"/>
              </a:rPr>
              <a:t>”</a:t>
            </a:r>
            <a:endParaRPr lang="en-US" altLang="zh-CN" sz="2400">
              <a:latin typeface="黑体" panose="02010609060101010101" charset="-122"/>
              <a:ea typeface="黑体" panose="02010609060101010101" charset="-122"/>
            </a:endParaRPr>
          </a:p>
          <a:p>
            <a:pPr marL="0" indent="0">
              <a:buNone/>
            </a:pPr>
            <a:r>
              <a:rPr lang="en-US" altLang="zh-CN" sz="2400">
                <a:latin typeface="黑体" panose="02010609060101010101" charset="-122"/>
                <a:ea typeface="黑体" panose="02010609060101010101" charset="-122"/>
              </a:rPr>
              <a:t>    </a:t>
            </a:r>
            <a:r>
              <a:rPr lang="zh-CN" altLang="en-US" sz="2400">
                <a:latin typeface="黑体" panose="02010609060101010101" charset="-122"/>
                <a:ea typeface="黑体" panose="02010609060101010101" charset="-122"/>
              </a:rPr>
              <a:t>如图，与逻辑可以用串联开关电路来表示</a:t>
            </a:r>
            <a:endParaRPr lang="zh-CN" altLang="en-US" sz="2400">
              <a:latin typeface="黑体" panose="02010609060101010101" charset="-122"/>
              <a:ea typeface="黑体" panose="02010609060101010101" charset="-122"/>
            </a:endParaRPr>
          </a:p>
          <a:p>
            <a:pPr marL="0" indent="0">
              <a:buNone/>
            </a:pPr>
            <a:r>
              <a:rPr lang="en-US" altLang="zh-CN" sz="2400">
                <a:latin typeface="黑体" panose="02010609060101010101" charset="-122"/>
                <a:ea typeface="黑体" panose="02010609060101010101" charset="-122"/>
              </a:rPr>
              <a:t>    只有当开关A和B同时闭合时，电灯Y</a:t>
            </a:r>
            <a:endParaRPr lang="en-US" altLang="zh-CN" sz="2400">
              <a:latin typeface="黑体" panose="02010609060101010101" charset="-122"/>
              <a:ea typeface="黑体" panose="02010609060101010101" charset="-122"/>
            </a:endParaRPr>
          </a:p>
          <a:p>
            <a:pPr marL="0" indent="0">
              <a:buNone/>
            </a:pPr>
            <a:r>
              <a:rPr lang="en-US" altLang="zh-CN" sz="2400">
                <a:latin typeface="黑体" panose="02010609060101010101" charset="-122"/>
                <a:ea typeface="黑体" panose="02010609060101010101" charset="-122"/>
              </a:rPr>
              <a:t>才会亮。当开关A或B中有一个断开，或开</a:t>
            </a:r>
            <a:endParaRPr lang="en-US" altLang="zh-CN" sz="2400">
              <a:latin typeface="黑体" panose="02010609060101010101" charset="-122"/>
              <a:ea typeface="黑体" panose="02010609060101010101" charset="-122"/>
            </a:endParaRPr>
          </a:p>
          <a:p>
            <a:pPr marL="0" indent="0">
              <a:buNone/>
            </a:pPr>
            <a:r>
              <a:rPr lang="en-US" altLang="zh-CN" sz="2400">
                <a:latin typeface="黑体" panose="02010609060101010101" charset="-122"/>
                <a:ea typeface="黑体" panose="02010609060101010101" charset="-122"/>
              </a:rPr>
              <a:t>关A和B都断开时，电灯Y都是灭的。</a:t>
            </a:r>
            <a:endParaRPr lang="en-US" altLang="zh-CN" sz="2400">
              <a:latin typeface="黑体" panose="02010609060101010101" charset="-122"/>
              <a:ea typeface="黑体" panose="02010609060101010101" charset="-122"/>
            </a:endParaRPr>
          </a:p>
          <a:p>
            <a:pPr marL="0" indent="0">
              <a:buNone/>
            </a:pPr>
            <a:endParaRPr lang="en-US" altLang="zh-CN" sz="2400">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742555" y="4495800"/>
            <a:ext cx="2741295" cy="13569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 calcmode="lin" valueType="num">
                                      <p:cBhvr additive="base">
                                        <p:cTn id="3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additive="base">
                                        <p:cTn id="3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
                                            <p:txEl>
                                              <p:pRg st="8" end="8"/>
                                            </p:txEl>
                                          </p:spTgt>
                                        </p:tgtEl>
                                        <p:attrNameLst>
                                          <p:attrName>style.visibility</p:attrName>
                                        </p:attrNameLst>
                                      </p:cBhvr>
                                      <p:to>
                                        <p:strVal val="visible"/>
                                      </p:to>
                                    </p:set>
                                    <p:anim calcmode="lin" valueType="num">
                                      <p:cBhvr additive="base">
                                        <p:cTn id="4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
                                            <p:txEl>
                                              <p:pRg st="8" end="8"/>
                                            </p:txEl>
                                          </p:spTgt>
                                        </p:tgtEl>
                                        <p:attrNameLst>
                                          <p:attrName>ppt_y</p:attrName>
                                        </p:attrNameLst>
                                      </p:cBhvr>
                                      <p:tavLst>
                                        <p:tav tm="0">
                                          <p:val>
                                            <p:strVal val="1+#ppt_h/2"/>
                                          </p:val>
                                        </p:tav>
                                        <p:tav tm="100000">
                                          <p:val>
                                            <p:strVal val="#ppt_y"/>
                                          </p:val>
                                        </p:tav>
                                      </p:tavLst>
                                    </p:anim>
                                  </p:childTnLst>
                                </p:cTn>
                              </p:par>
                              <p:par>
                                <p:cTn id="43" presetID="3" presetClass="entr" presetSubtype="10" fill="hold" nodeType="with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blinds(horizontal)">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2">
                                            <p:txEl>
                                              <p:pRg st="9" end="9"/>
                                            </p:txEl>
                                          </p:spTgt>
                                        </p:tgtEl>
                                        <p:attrNameLst>
                                          <p:attrName>style.visibility</p:attrName>
                                        </p:attrNameLst>
                                      </p:cBhvr>
                                      <p:to>
                                        <p:strVal val="visible"/>
                                      </p:to>
                                    </p:set>
                                    <p:animEffect transition="in" filter="blinds(horizontal)">
                                      <p:cBhvr>
                                        <p:cTn id="50" dur="500"/>
                                        <p:tgtEl>
                                          <p:spTgt spid="2">
                                            <p:txEl>
                                              <p:pRg st="9" end="9"/>
                                            </p:txEl>
                                          </p:spTgt>
                                        </p:tgtEl>
                                      </p:cBhvr>
                                    </p:animEffect>
                                  </p:childTnLst>
                                </p:cTn>
                              </p:par>
                              <p:par>
                                <p:cTn id="51" presetID="3" presetClass="entr" presetSubtype="10" fill="hold" nodeType="withEffect">
                                  <p:stCondLst>
                                    <p:cond delay="0"/>
                                  </p:stCondLst>
                                  <p:childTnLst>
                                    <p:set>
                                      <p:cBhvr>
                                        <p:cTn id="52" dur="1" fill="hold">
                                          <p:stCondLst>
                                            <p:cond delay="0"/>
                                          </p:stCondLst>
                                        </p:cTn>
                                        <p:tgtEl>
                                          <p:spTgt spid="2">
                                            <p:txEl>
                                              <p:pRg st="10" end="10"/>
                                            </p:txEl>
                                          </p:spTgt>
                                        </p:tgtEl>
                                        <p:attrNameLst>
                                          <p:attrName>style.visibility</p:attrName>
                                        </p:attrNameLst>
                                      </p:cBhvr>
                                      <p:to>
                                        <p:strVal val="visible"/>
                                      </p:to>
                                    </p:set>
                                    <p:animEffect transition="in" filter="blinds(horizontal)">
                                      <p:cBhvr>
                                        <p:cTn id="53" dur="500"/>
                                        <p:tgtEl>
                                          <p:spTgt spid="2">
                                            <p:txEl>
                                              <p:pRg st="10" end="10"/>
                                            </p:txEl>
                                          </p:spTgt>
                                        </p:tgtEl>
                                      </p:cBhvr>
                                    </p:animEffect>
                                  </p:childTnLst>
                                </p:cTn>
                              </p:par>
                              <p:par>
                                <p:cTn id="54" presetID="3" presetClass="entr" presetSubtype="10" fill="hold" nodeType="withEffect">
                                  <p:stCondLst>
                                    <p:cond delay="0"/>
                                  </p:stCondLst>
                                  <p:childTnLst>
                                    <p:set>
                                      <p:cBhvr>
                                        <p:cTn id="55" dur="1" fill="hold">
                                          <p:stCondLst>
                                            <p:cond delay="0"/>
                                          </p:stCondLst>
                                        </p:cTn>
                                        <p:tgtEl>
                                          <p:spTgt spid="2">
                                            <p:txEl>
                                              <p:pRg st="11" end="11"/>
                                            </p:txEl>
                                          </p:spTgt>
                                        </p:tgtEl>
                                        <p:attrNameLst>
                                          <p:attrName>style.visibility</p:attrName>
                                        </p:attrNameLst>
                                      </p:cBhvr>
                                      <p:to>
                                        <p:strVal val="visible"/>
                                      </p:to>
                                    </p:set>
                                    <p:animEffect transition="in" filter="blinds(horizontal)">
                                      <p:cBhvr>
                                        <p:cTn id="56"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latin typeface="黑体" panose="02010609060101010101" charset="-122"/>
                <a:ea typeface="黑体" panose="02010609060101010101" charset="-122"/>
              </a:rPr>
              <a:t>得到电路逻辑功能表</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如果把开关断开用逻辑0表示，开关闭合用</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表示；同时灯灭用0表示，灯亮用1表示。得到真值表</a:t>
            </a:r>
            <a:endParaRPr lang="zh-CN" altLang="en-US">
              <a:latin typeface="黑体" panose="02010609060101010101" charset="-122"/>
              <a:ea typeface="黑体" panose="02010609060101010101" charset="-122"/>
            </a:endParaRPr>
          </a:p>
        </p:txBody>
      </p:sp>
      <p:graphicFrame>
        <p:nvGraphicFramePr>
          <p:cNvPr id="0" name="表格 -1"/>
          <p:cNvGraphicFramePr/>
          <p:nvPr/>
        </p:nvGraphicFramePr>
        <p:xfrm>
          <a:off x="2813050" y="874395"/>
          <a:ext cx="5999480" cy="1828800"/>
        </p:xfrm>
        <a:graphic>
          <a:graphicData uri="http://schemas.openxmlformats.org/drawingml/2006/table">
            <a:tbl>
              <a:tblPr firstRow="1" bandRow="1">
                <a:tableStyleId>{5940675A-B579-460E-94D1-54222C63F5DA}</a:tableStyleId>
              </a:tblPr>
              <a:tblGrid>
                <a:gridCol w="1998980"/>
                <a:gridCol w="2001520"/>
                <a:gridCol w="1998980"/>
              </a:tblGrid>
              <a:tr h="36576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B</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Y</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断开</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断开</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灭</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断开</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闭合</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灭</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闭合</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断开</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灭</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闭合</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闭合</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亮</a:t>
                      </a:r>
                      <a:endParaRPr lang="zh-CN"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2813050" y="3982085"/>
          <a:ext cx="5998845" cy="1828800"/>
        </p:xfrm>
        <a:graphic>
          <a:graphicData uri="http://schemas.openxmlformats.org/drawingml/2006/table">
            <a:tbl>
              <a:tblPr firstRow="1" bandRow="1">
                <a:tableStyleId>{5940675A-B579-460E-94D1-54222C63F5DA}</a:tableStyleId>
              </a:tblPr>
              <a:tblGrid>
                <a:gridCol w="1999615"/>
                <a:gridCol w="1999615"/>
                <a:gridCol w="1999615"/>
              </a:tblGrid>
              <a:tr h="36576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B</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Y</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576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 calcmode="lin" valueType="num">
                                      <p:cBhvr additive="base">
                                        <p:cTn id="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lnSpcReduction="10000"/>
          </a:bodyPr>
          <a:p>
            <a:pPr marL="0" indent="0">
              <a:buNone/>
            </a:pP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与</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运算的逻辑表达式可以写为：</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Y=A·B  或  </a:t>
            </a:r>
            <a:r>
              <a:rPr lang="zh-CN" altLang="en-US">
                <a:latin typeface="黑体" panose="02010609060101010101" charset="-122"/>
                <a:ea typeface="黑体" panose="02010609060101010101" charset="-122"/>
                <a:sym typeface="+mn-ea"/>
              </a:rPr>
              <a:t>Y=A×B   或  Y=AB</a:t>
            </a:r>
            <a:endParaRPr lang="zh-CN" altLang="en-US">
              <a:latin typeface="黑体" panose="02010609060101010101" charset="-122"/>
              <a:ea typeface="黑体" panose="02010609060101010101" charset="-122"/>
              <a:sym typeface="+mn-ea"/>
            </a:endParaRPr>
          </a:p>
          <a:p>
            <a:pPr marL="0" indent="0">
              <a:buNone/>
            </a:pPr>
            <a:r>
              <a:rPr lang="en-US" altLang="zh-CN">
                <a:latin typeface="黑体" panose="02010609060101010101" charset="-122"/>
                <a:ea typeface="黑体" panose="02010609060101010101" charset="-122"/>
                <a:sym typeface="+mn-ea"/>
              </a:rPr>
              <a:t>“</a:t>
            </a:r>
            <a:r>
              <a:rPr lang="zh-CN" altLang="en-US">
                <a:latin typeface="黑体" panose="02010609060101010101" charset="-122"/>
                <a:ea typeface="黑体" panose="02010609060101010101" charset="-122"/>
                <a:sym typeface="+mn-ea"/>
              </a:rPr>
              <a:t>与</a:t>
            </a:r>
            <a:r>
              <a:rPr lang="en-US" altLang="zh-CN">
                <a:latin typeface="黑体" panose="02010609060101010101" charset="-122"/>
                <a:ea typeface="黑体" panose="02010609060101010101" charset="-122"/>
                <a:sym typeface="+mn-ea"/>
              </a:rPr>
              <a:t>”</a:t>
            </a:r>
            <a:r>
              <a:rPr lang="zh-CN" altLang="en-US">
                <a:latin typeface="黑体" panose="02010609060101010101" charset="-122"/>
                <a:ea typeface="黑体" panose="02010609060101010101" charset="-122"/>
                <a:sym typeface="+mn-ea"/>
              </a:rPr>
              <a:t>运算的逻辑符号：</a:t>
            </a:r>
            <a:endParaRPr lang="zh-CN" altLang="en-US">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sym typeface="+mn-ea"/>
              </a:rPr>
              <a:t>                             </a:t>
            </a:r>
            <a:endParaRPr lang="zh-CN" altLang="en-US">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rPr>
              <a:t> </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由真值表可以得到与运算的逻辑功能：当所有条件变量为</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时，结果才为</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；只要条件变量出现</a:t>
            </a:r>
            <a:r>
              <a:rPr lang="en-US" altLang="zh-CN">
                <a:latin typeface="黑体" panose="02010609060101010101" charset="-122"/>
                <a:ea typeface="黑体" panose="02010609060101010101" charset="-122"/>
              </a:rPr>
              <a:t>“0”</a:t>
            </a:r>
            <a:r>
              <a:rPr lang="zh-CN" altLang="en-US">
                <a:latin typeface="黑体" panose="02010609060101010101" charset="-122"/>
                <a:ea typeface="黑体" panose="02010609060101010101" charset="-122"/>
              </a:rPr>
              <a:t>，结果即为</a:t>
            </a:r>
            <a:r>
              <a:rPr lang="en-US" altLang="zh-CN">
                <a:latin typeface="黑体" panose="02010609060101010101" charset="-122"/>
                <a:ea typeface="黑体" panose="02010609060101010101" charset="-122"/>
              </a:rPr>
              <a:t>“0”.</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常见恒等式：</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0·0=0, 0·1=0, 1·0=0, 1·1=1, 1·A=A, 0·A=0  </a:t>
            </a:r>
            <a:endParaRPr lang="zh-CN" altLang="en-US">
              <a:latin typeface="黑体" panose="02010609060101010101" charset="-122"/>
              <a:ea typeface="黑体" panose="02010609060101010101" charset="-122"/>
            </a:endParaRPr>
          </a:p>
          <a:p>
            <a:pPr marL="0" indent="0">
              <a:buNone/>
            </a:pPr>
            <a:endParaRPr lang="en-US" altLang="zh-CN">
              <a:latin typeface="黑体" panose="02010609060101010101" charset="-122"/>
              <a:ea typeface="黑体" panose="02010609060101010101" charset="-122"/>
            </a:endParaRPr>
          </a:p>
        </p:txBody>
      </p:sp>
      <p:pic>
        <p:nvPicPr>
          <p:cNvPr id="4" name="图片 3"/>
          <p:cNvPicPr>
            <a:picLocks noChangeAspect="1"/>
          </p:cNvPicPr>
          <p:nvPr/>
        </p:nvPicPr>
        <p:blipFill>
          <a:blip r:embed="rId1"/>
          <a:stretch>
            <a:fillRect/>
          </a:stretch>
        </p:blipFill>
        <p:spPr>
          <a:xfrm>
            <a:off x="3128010" y="1921510"/>
            <a:ext cx="2659380" cy="11188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calcmode="lin" valueType="num">
                                      <p:cBhvr additive="base">
                                        <p:cTn id="12"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anim calcmode="lin" valueType="num">
                                      <p:cBhvr additive="base">
                                        <p:cTn id="2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animEffect transition="in" filter="blinds(horizontal)">
                                      <p:cBhvr>
                                        <p:cTn id="29" dur="500"/>
                                        <p:tgtEl>
                                          <p:spTgt spid="2">
                                            <p:txEl>
                                              <p:pRg st="8" end="8"/>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2">
                                            <p:txEl>
                                              <p:pRg st="9" end="9"/>
                                            </p:txEl>
                                          </p:spTgt>
                                        </p:tgtEl>
                                        <p:attrNameLst>
                                          <p:attrName>style.visibility</p:attrName>
                                        </p:attrNameLst>
                                      </p:cBhvr>
                                      <p:to>
                                        <p:strVal val="visible"/>
                                      </p:to>
                                    </p:set>
                                    <p:animEffect transition="in" filter="blinds(horizontal)">
                                      <p:cBhvr>
                                        <p:cTn id="32"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2</a:t>
            </a:r>
            <a:r>
              <a:rPr lang="zh-CN" altLang="en-US">
                <a:latin typeface="黑体" panose="02010609060101010101" charset="-122"/>
                <a:ea typeface="黑体" panose="02010609060101010101" charset="-122"/>
              </a:rPr>
              <a:t>、</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或</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如图，逻辑或运算可以用并联开关电路来表示</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开关A和B中有一个闭合，或者A、B同时闭合，</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电灯Y都会亮。而当开关A和B同时断开时，电</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灯Y不亮。</a:t>
            </a:r>
            <a:endParaRPr lang="zh-CN" altLang="en-US">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如果</a:t>
            </a:r>
            <a:r>
              <a:rPr lang="zh-CN" altLang="en-US">
                <a:latin typeface="黑体" panose="02010609060101010101" charset="-122"/>
                <a:ea typeface="黑体" panose="02010609060101010101" charset="-122"/>
              </a:rPr>
              <a:t>规定</a:t>
            </a:r>
            <a:r>
              <a:rPr lang="en-US" altLang="zh-CN">
                <a:latin typeface="黑体" panose="02010609060101010101" charset="-122"/>
                <a:ea typeface="黑体" panose="02010609060101010101" charset="-122"/>
              </a:rPr>
              <a:t>开关断开用逻辑0表示，开关闭合用l表示；同时灯灭用0表示，灯亮用1表示，</a:t>
            </a:r>
            <a:r>
              <a:rPr lang="zh-CN" altLang="en-US">
                <a:latin typeface="黑体" panose="02010609060101010101" charset="-122"/>
                <a:ea typeface="黑体" panose="02010609060101010101" charset="-122"/>
              </a:rPr>
              <a:t>可得到真值表</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p:txBody>
      </p:sp>
      <p:pic>
        <p:nvPicPr>
          <p:cNvPr id="4" name="图片 3"/>
          <p:cNvPicPr>
            <a:picLocks noChangeAspect="1"/>
          </p:cNvPicPr>
          <p:nvPr/>
        </p:nvPicPr>
        <p:blipFill>
          <a:blip r:embed="rId1"/>
          <a:stretch>
            <a:fillRect/>
          </a:stretch>
        </p:blipFill>
        <p:spPr>
          <a:xfrm>
            <a:off x="8298180" y="1179830"/>
            <a:ext cx="2780030" cy="1634490"/>
          </a:xfrm>
          <a:prstGeom prst="rect">
            <a:avLst/>
          </a:prstGeom>
        </p:spPr>
      </p:pic>
      <p:graphicFrame>
        <p:nvGraphicFramePr>
          <p:cNvPr id="0" name="表格 -1"/>
          <p:cNvGraphicFramePr/>
          <p:nvPr/>
        </p:nvGraphicFramePr>
        <p:xfrm>
          <a:off x="2385060" y="3981450"/>
          <a:ext cx="6021705" cy="2022475"/>
        </p:xfrm>
        <a:graphic>
          <a:graphicData uri="http://schemas.openxmlformats.org/drawingml/2006/table">
            <a:tbl>
              <a:tblPr firstRow="1" bandRow="1">
                <a:tableStyleId>{5940675A-B579-460E-94D1-54222C63F5DA}</a:tableStyleId>
              </a:tblPr>
              <a:tblGrid>
                <a:gridCol w="2007235"/>
                <a:gridCol w="2007235"/>
                <a:gridCol w="2007235"/>
              </a:tblGrid>
              <a:tr h="404495">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B</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Y</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4495">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4495">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4495">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04495">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 calcmode="lin" valueType="num">
                                      <p:cBhvr additive="base">
                                        <p:cTn id="1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blinds(horizontal)">
                                      <p:cBhvr>
                                        <p:cTn id="21" dur="500"/>
                                        <p:tgtEl>
                                          <p:spTgt spid="2">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0"/>
                                        </p:tgtEl>
                                        <p:attrNameLst>
                                          <p:attrName>style.visibility</p:attrName>
                                        </p:attrNameLst>
                                      </p:cBhvr>
                                      <p:to>
                                        <p:strVal val="visible"/>
                                      </p:to>
                                    </p:set>
                                    <p:animEffect transition="in" filter="blinds(horizontal)">
                                      <p:cBhvr>
                                        <p:cTn id="26" dur="500"/>
                                        <p:tgtEl>
                                          <p:spTgt spid="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latin typeface="黑体" panose="02010609060101010101" charset="-122"/>
                <a:ea typeface="黑体" panose="02010609060101010101" charset="-122"/>
              </a:rPr>
              <a:t>或运算逻辑表达式：Y=A+B </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或运算逻辑符号：</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由真值表可以得到或运算逻辑功能：当所有条件变量都为</a:t>
            </a:r>
            <a:r>
              <a:rPr lang="en-US" altLang="zh-CN">
                <a:latin typeface="黑体" panose="02010609060101010101" charset="-122"/>
                <a:ea typeface="黑体" panose="02010609060101010101" charset="-122"/>
              </a:rPr>
              <a:t>“0”</a:t>
            </a:r>
            <a:r>
              <a:rPr lang="zh-CN" altLang="en-US">
                <a:latin typeface="黑体" panose="02010609060101010101" charset="-122"/>
                <a:ea typeface="黑体" panose="02010609060101010101" charset="-122"/>
              </a:rPr>
              <a:t>时，结果为</a:t>
            </a:r>
            <a:r>
              <a:rPr lang="en-US" altLang="zh-CN">
                <a:latin typeface="黑体" panose="02010609060101010101" charset="-122"/>
                <a:ea typeface="黑体" panose="02010609060101010101" charset="-122"/>
              </a:rPr>
              <a:t>“0”</a:t>
            </a:r>
            <a:r>
              <a:rPr lang="zh-CN" altLang="en-US">
                <a:latin typeface="黑体" panose="02010609060101010101" charset="-122"/>
                <a:ea typeface="黑体" panose="02010609060101010101" charset="-122"/>
              </a:rPr>
              <a:t>；只要条件变量中出现</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，结果即为</a:t>
            </a:r>
            <a:r>
              <a:rPr lang="en-US" altLang="zh-CN">
                <a:latin typeface="黑体" panose="02010609060101010101" charset="-122"/>
                <a:ea typeface="黑体" panose="02010609060101010101" charset="-122"/>
              </a:rPr>
              <a:t>“1”.</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常见恒等式：</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0+0=0， 0+1=1，1+0=1， 1+1=1，1+A=1， 0+A=A </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a:p>
            <a:pPr marL="0" indent="0">
              <a:buNone/>
            </a:pPr>
            <a:endParaRPr lang="zh-CN" altLang="en-US"/>
          </a:p>
        </p:txBody>
      </p:sp>
      <p:pic>
        <p:nvPicPr>
          <p:cNvPr id="3" name="图片 2"/>
          <p:cNvPicPr>
            <a:picLocks noChangeAspect="1"/>
          </p:cNvPicPr>
          <p:nvPr/>
        </p:nvPicPr>
        <p:blipFill>
          <a:blip r:embed="rId1"/>
          <a:stretch>
            <a:fillRect/>
          </a:stretch>
        </p:blipFill>
        <p:spPr>
          <a:xfrm>
            <a:off x="3383915" y="1385570"/>
            <a:ext cx="2982595" cy="13900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blinds(horizontal)">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blinds(horizontal)">
                                      <p:cBhvr>
                                        <p:cTn id="12" dur="500"/>
                                        <p:tgtEl>
                                          <p:spTgt spid="2">
                                            <p:txEl>
                                              <p:pRg st="6" end="6"/>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
                                            <p:txEl>
                                              <p:pRg st="7" end="7"/>
                                            </p:txEl>
                                          </p:spTgt>
                                        </p:tgtEl>
                                        <p:attrNameLst>
                                          <p:attrName>style.visibility</p:attrName>
                                        </p:attrNameLst>
                                      </p:cBhvr>
                                      <p:to>
                                        <p:strVal val="visible"/>
                                      </p:to>
                                    </p:set>
                                    <p:animEffect transition="in" filter="blinds(horizontal)">
                                      <p:cBhvr>
                                        <p:cTn id="1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非</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如图，非逻辑用开关电路表示</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当开关A断开时，电灯Y才会亮；当</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开关A闭合时，电灯Y反而是灭的。</a:t>
            </a:r>
            <a:endParaRPr lang="zh-CN" altLang="en-US">
              <a:latin typeface="黑体" panose="02010609060101010101" charset="-122"/>
              <a:ea typeface="黑体" panose="02010609060101010101" charset="-122"/>
            </a:endParaRPr>
          </a:p>
          <a:p>
            <a:pPr marL="0" indent="0">
              <a:buNone/>
            </a:pPr>
            <a:r>
              <a:rPr lang="en-US" altLang="zh-CN">
                <a:latin typeface="黑体" panose="02010609060101010101" charset="-122"/>
                <a:ea typeface="黑体" panose="02010609060101010101" charset="-122"/>
              </a:rPr>
              <a:t>    如果</a:t>
            </a:r>
            <a:r>
              <a:rPr lang="zh-CN" altLang="en-US">
                <a:latin typeface="黑体" panose="02010609060101010101" charset="-122"/>
                <a:ea typeface="黑体" panose="02010609060101010101" charset="-122"/>
              </a:rPr>
              <a:t>规定开关闭合</a:t>
            </a:r>
            <a:r>
              <a:rPr lang="en-US" altLang="zh-CN">
                <a:latin typeface="黑体" panose="02010609060101010101" charset="-122"/>
                <a:ea typeface="黑体" panose="02010609060101010101" charset="-122"/>
              </a:rPr>
              <a:t>逻辑1表示，</a:t>
            </a:r>
            <a:r>
              <a:rPr lang="zh-CN" altLang="en-US">
                <a:latin typeface="黑体" panose="02010609060101010101" charset="-122"/>
                <a:ea typeface="黑体" panose="02010609060101010101" charset="-122"/>
              </a:rPr>
              <a:t>开关断开</a:t>
            </a:r>
            <a:r>
              <a:rPr lang="en-US" altLang="zh-CN">
                <a:latin typeface="黑体" panose="02010609060101010101" charset="-122"/>
                <a:ea typeface="黑体" panose="02010609060101010101" charset="-122"/>
              </a:rPr>
              <a:t>用逻辑0表示，</a:t>
            </a:r>
            <a:r>
              <a:rPr lang="zh-CN" altLang="en-US">
                <a:latin typeface="黑体" panose="02010609060101010101" charset="-122"/>
                <a:ea typeface="黑体" panose="02010609060101010101" charset="-122"/>
              </a:rPr>
              <a:t>灯亮</a:t>
            </a:r>
            <a:r>
              <a:rPr lang="en-US" altLang="zh-CN">
                <a:latin typeface="黑体" panose="02010609060101010101" charset="-122"/>
                <a:ea typeface="黑体" panose="02010609060101010101" charset="-122"/>
              </a:rPr>
              <a:t>表示为1，</a:t>
            </a:r>
            <a:r>
              <a:rPr lang="zh-CN" altLang="en-US">
                <a:latin typeface="黑体" panose="02010609060101010101" charset="-122"/>
                <a:ea typeface="黑体" panose="02010609060101010101" charset="-122"/>
              </a:rPr>
              <a:t>等不亮</a:t>
            </a:r>
            <a:r>
              <a:rPr lang="en-US" altLang="zh-CN">
                <a:latin typeface="黑体" panose="02010609060101010101" charset="-122"/>
                <a:ea typeface="黑体" panose="02010609060101010101" charset="-122"/>
              </a:rPr>
              <a:t>表示为0</a:t>
            </a:r>
            <a:r>
              <a:rPr lang="zh-CN" altLang="en-US">
                <a:latin typeface="黑体" panose="02010609060101010101" charset="-122"/>
                <a:ea typeface="黑体" panose="02010609060101010101" charset="-122"/>
              </a:rPr>
              <a:t>。得到真值表</a:t>
            </a:r>
            <a:endParaRPr lang="zh-CN" altLang="en-US">
              <a:latin typeface="黑体" panose="02010609060101010101" charset="-122"/>
              <a:ea typeface="黑体" panose="02010609060101010101" charset="-122"/>
            </a:endParaRPr>
          </a:p>
          <a:p>
            <a:pPr marL="0" indent="0">
              <a:buNone/>
            </a:pPr>
            <a:endParaRPr lang="zh-CN" altLang="en-US">
              <a:latin typeface="黑体" panose="02010609060101010101" charset="-122"/>
              <a:ea typeface="黑体" panose="02010609060101010101" charset="-122"/>
            </a:endParaRPr>
          </a:p>
        </p:txBody>
      </p:sp>
      <p:pic>
        <p:nvPicPr>
          <p:cNvPr id="3" name="图片 2"/>
          <p:cNvPicPr>
            <a:picLocks noChangeAspect="1"/>
          </p:cNvPicPr>
          <p:nvPr/>
        </p:nvPicPr>
        <p:blipFill>
          <a:blip r:embed="rId1"/>
          <a:stretch>
            <a:fillRect/>
          </a:stretch>
        </p:blipFill>
        <p:spPr>
          <a:xfrm>
            <a:off x="7687310" y="716915"/>
            <a:ext cx="3421380" cy="1732915"/>
          </a:xfrm>
          <a:prstGeom prst="rect">
            <a:avLst/>
          </a:prstGeom>
        </p:spPr>
      </p:pic>
      <p:graphicFrame>
        <p:nvGraphicFramePr>
          <p:cNvPr id="0" name="表格 -1"/>
          <p:cNvGraphicFramePr/>
          <p:nvPr/>
        </p:nvGraphicFramePr>
        <p:xfrm>
          <a:off x="3235325" y="3483610"/>
          <a:ext cx="5408930" cy="1870710"/>
        </p:xfrm>
        <a:graphic>
          <a:graphicData uri="http://schemas.openxmlformats.org/drawingml/2006/table">
            <a:tbl>
              <a:tblPr firstRow="1" bandRow="1">
                <a:tableStyleId>{5940675A-B579-460E-94D1-54222C63F5DA}</a:tableStyleId>
              </a:tblPr>
              <a:tblGrid>
                <a:gridCol w="2704465"/>
                <a:gridCol w="2704465"/>
              </a:tblGrid>
              <a:tr h="62357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A</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Y</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28575"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357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3570">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zh-CN"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28575"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additive="base">
                                        <p:cTn id="1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blinds(horizontal)">
                                      <p:cBhvr>
                                        <p:cTn id="17" dur="500"/>
                                        <p:tgtEl>
                                          <p:spTgt spid="2">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0"/>
                                        </p:tgtEl>
                                        <p:attrNameLst>
                                          <p:attrName>style.visibility</p:attrName>
                                        </p:attrNameLst>
                                      </p:cBhvr>
                                      <p:to>
                                        <p:strVal val="visible"/>
                                      </p:to>
                                    </p:set>
                                    <p:animEffect transition="in" filter="blinds(horizontal)">
                                      <p:cBhvr>
                                        <p:cTn id="20" dur="500"/>
                                        <p:tgtEl>
                                          <p:spTgt spid="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非</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运算逻辑表达式：</a:t>
            </a:r>
            <a:endParaRPr lang="zh-CN" altLang="en-US">
              <a:latin typeface="黑体" panose="02010609060101010101" charset="-122"/>
              <a:ea typeface="黑体" panose="02010609060101010101" charset="-122"/>
            </a:endParaRPr>
          </a:p>
          <a:p>
            <a:pPr marL="0" indent="0">
              <a:buNone/>
            </a:pPr>
            <a:r>
              <a:rPr lang="en-US" altLang="zh-CN"/>
              <a:t>                              Y= </a:t>
            </a:r>
            <a:endParaRPr lang="en-US" altLang="zh-CN"/>
          </a:p>
          <a:p>
            <a:pPr marL="0" indent="0">
              <a:buNone/>
            </a:pPr>
            <a:r>
              <a:rPr lang="en-US" altLang="zh-CN"/>
              <a:t>        </a:t>
            </a:r>
            <a:r>
              <a:rPr lang="zh-CN" altLang="en-US">
                <a:latin typeface="黑体" panose="02010609060101010101" charset="-122"/>
                <a:ea typeface="黑体" panose="02010609060101010101" charset="-122"/>
              </a:rPr>
              <a:t>逻辑符号</a:t>
            </a:r>
            <a:endParaRPr lang="zh-CN" altLang="en-US">
              <a:latin typeface="黑体" panose="02010609060101010101" charset="-122"/>
              <a:ea typeface="黑体" panose="02010609060101010101" charset="-122"/>
            </a:endParaRPr>
          </a:p>
          <a:p>
            <a:pPr marL="0" indent="0">
              <a:buNone/>
            </a:pPr>
            <a:endParaRPr lang="zh-CN" altLang="en-US"/>
          </a:p>
          <a:p>
            <a:pPr marL="0" indent="0">
              <a:buNone/>
            </a:pPr>
            <a:endParaRPr lang="zh-CN" altLang="en-US"/>
          </a:p>
          <a:p>
            <a:pPr marL="0" indent="0">
              <a:buNone/>
            </a:pPr>
            <a:r>
              <a:rPr lang="zh-CN" altLang="en-US"/>
              <a:t>        </a:t>
            </a:r>
            <a:r>
              <a:rPr lang="zh-CN" altLang="en-US">
                <a:latin typeface="黑体" panose="02010609060101010101" charset="-122"/>
                <a:ea typeface="黑体" panose="02010609060101010101" charset="-122"/>
              </a:rPr>
              <a:t>由真值表可以得到非运算的逻辑功能：条件变量为</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结果为</a:t>
            </a:r>
            <a:r>
              <a:rPr lang="en-US" altLang="zh-CN">
                <a:latin typeface="黑体" panose="02010609060101010101" charset="-122"/>
                <a:ea typeface="黑体" panose="02010609060101010101" charset="-122"/>
              </a:rPr>
              <a:t>“0”</a:t>
            </a:r>
            <a:r>
              <a:rPr lang="zh-CN" altLang="en-US">
                <a:latin typeface="黑体" panose="02010609060101010101" charset="-122"/>
                <a:ea typeface="黑体" panose="02010609060101010101" charset="-122"/>
              </a:rPr>
              <a:t>；条件变量为</a:t>
            </a:r>
            <a:r>
              <a:rPr lang="en-US" altLang="zh-CN">
                <a:latin typeface="黑体" panose="02010609060101010101" charset="-122"/>
                <a:ea typeface="黑体" panose="02010609060101010101" charset="-122"/>
              </a:rPr>
              <a:t>“0”</a:t>
            </a:r>
            <a:r>
              <a:rPr lang="zh-CN" altLang="en-US">
                <a:latin typeface="黑体" panose="02010609060101010101" charset="-122"/>
                <a:ea typeface="黑体" panose="02010609060101010101" charset="-122"/>
              </a:rPr>
              <a:t>结果为</a:t>
            </a:r>
            <a:r>
              <a:rPr lang="en-US" altLang="zh-CN">
                <a:latin typeface="黑体" panose="02010609060101010101" charset="-122"/>
                <a:ea typeface="黑体" panose="02010609060101010101" charset="-122"/>
              </a:rPr>
              <a:t>“1”</a:t>
            </a:r>
            <a:endParaRPr lang="en-US" altLang="zh-CN">
              <a:latin typeface="黑体" panose="02010609060101010101" charset="-122"/>
              <a:ea typeface="黑体" panose="02010609060101010101" charset="-122"/>
            </a:endParaRPr>
          </a:p>
          <a:p>
            <a:pPr marL="0" indent="0">
              <a:buNone/>
            </a:pPr>
            <a:r>
              <a:rPr lang="en-US" altLang="zh-CN"/>
              <a:t>          </a:t>
            </a:r>
            <a:r>
              <a:rPr lang="zh-CN" altLang="en-US">
                <a:latin typeface="黑体" panose="02010609060101010101" charset="-122"/>
                <a:ea typeface="黑体" panose="02010609060101010101" charset="-122"/>
              </a:rPr>
              <a:t>常见恒等式：</a:t>
            </a:r>
            <a:endParaRPr lang="zh-CN" altLang="en-US">
              <a:latin typeface="黑体" panose="02010609060101010101" charset="-122"/>
              <a:ea typeface="黑体" panose="02010609060101010101" charset="-122"/>
            </a:endParaRPr>
          </a:p>
          <a:p>
            <a:pPr marL="0" indent="0">
              <a:buNone/>
            </a:pPr>
            <a:r>
              <a:rPr lang="zh-CN" altLang="en-US"/>
              <a:t>                </a:t>
            </a:r>
            <a:endParaRPr lang="zh-CN" altLang="en-US"/>
          </a:p>
        </p:txBody>
      </p:sp>
      <p:graphicFrame>
        <p:nvGraphicFramePr>
          <p:cNvPr id="3" name="对象 1237"/>
          <p:cNvGraphicFramePr>
            <a:graphicFrameLocks noChangeAspect="1"/>
          </p:cNvGraphicFramePr>
          <p:nvPr/>
        </p:nvGraphicFramePr>
        <p:xfrm>
          <a:off x="3822700" y="777240"/>
          <a:ext cx="400685" cy="534035"/>
        </p:xfrm>
        <a:graphic>
          <a:graphicData uri="http://schemas.openxmlformats.org/presentationml/2006/ole">
            <mc:AlternateContent xmlns:mc="http://schemas.openxmlformats.org/markup-compatibility/2006">
              <mc:Choice xmlns:v="urn:schemas-microsoft-com:vml" Requires="v">
                <p:oleObj spid="_x0000_s3076" name="" r:id="rId1" imgW="165100" imgH="220345" progId="Equation.KSEE3">
                  <p:embed/>
                </p:oleObj>
              </mc:Choice>
              <mc:Fallback>
                <p:oleObj name="" r:id="rId1" imgW="165100" imgH="220345" progId="Equation.KSEE3">
                  <p:embed/>
                  <p:pic>
                    <p:nvPicPr>
                      <p:cNvPr id="0" name="图片 3075"/>
                      <p:cNvPicPr/>
                      <p:nvPr/>
                    </p:nvPicPr>
                    <p:blipFill>
                      <a:blip r:embed="rId2"/>
                      <a:stretch>
                        <a:fillRect/>
                      </a:stretch>
                    </p:blipFill>
                    <p:spPr>
                      <a:xfrm>
                        <a:off x="3822700" y="777240"/>
                        <a:ext cx="400685" cy="534035"/>
                      </a:xfrm>
                      <a:prstGeom prst="rect">
                        <a:avLst/>
                      </a:prstGeom>
                      <a:noFill/>
                      <a:ln w="38100">
                        <a:noFill/>
                        <a:miter/>
                      </a:ln>
                    </p:spPr>
                  </p:pic>
                </p:oleObj>
              </mc:Fallback>
            </mc:AlternateContent>
          </a:graphicData>
        </a:graphic>
      </p:graphicFrame>
      <p:pic>
        <p:nvPicPr>
          <p:cNvPr id="4" name="图片 3"/>
          <p:cNvPicPr>
            <a:picLocks noChangeAspect="1"/>
          </p:cNvPicPr>
          <p:nvPr/>
        </p:nvPicPr>
        <p:blipFill>
          <a:blip r:embed="rId3"/>
          <a:stretch>
            <a:fillRect/>
          </a:stretch>
        </p:blipFill>
        <p:spPr>
          <a:xfrm>
            <a:off x="3144520" y="1311275"/>
            <a:ext cx="5591175" cy="1520825"/>
          </a:xfrm>
          <a:prstGeom prst="rect">
            <a:avLst/>
          </a:prstGeom>
        </p:spPr>
      </p:pic>
      <p:graphicFrame>
        <p:nvGraphicFramePr>
          <p:cNvPr id="5" name="对象 4">
            <a:hlinkClick r:id="" action="ppaction://ole?verb="/>
          </p:cNvPr>
          <p:cNvGraphicFramePr>
            <a:graphicFrameLocks noChangeAspect="1"/>
          </p:cNvGraphicFramePr>
          <p:nvPr/>
        </p:nvGraphicFramePr>
        <p:xfrm>
          <a:off x="3822700" y="3681730"/>
          <a:ext cx="3733165" cy="675640"/>
        </p:xfrm>
        <a:graphic>
          <a:graphicData uri="http://schemas.openxmlformats.org/presentationml/2006/ole">
            <mc:AlternateContent xmlns:mc="http://schemas.openxmlformats.org/markup-compatibility/2006">
              <mc:Choice xmlns:v="urn:schemas-microsoft-com:vml" Requires="v">
                <p:oleObj spid="_x0000_s1025" name="" r:id="rId4" imgW="1333500" imgH="241300" progId="Equation.KSEE3">
                  <p:embed/>
                </p:oleObj>
              </mc:Choice>
              <mc:Fallback>
                <p:oleObj name="" r:id="rId4" imgW="1333500" imgH="241300" progId="Equation.KSEE3">
                  <p:embed/>
                  <p:pic>
                    <p:nvPicPr>
                      <p:cNvPr id="0" name="图片 1024"/>
                      <p:cNvPicPr/>
                      <p:nvPr/>
                    </p:nvPicPr>
                    <p:blipFill>
                      <a:blip r:embed="rId5"/>
                      <a:stretch>
                        <a:fillRect/>
                      </a:stretch>
                    </p:blipFill>
                    <p:spPr>
                      <a:xfrm>
                        <a:off x="3822700" y="3681730"/>
                        <a:ext cx="3733165" cy="675640"/>
                      </a:xfrm>
                      <a:prstGeom prst="rect">
                        <a:avLst/>
                      </a:prstGeom>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4</a:t>
            </a:r>
            <a:r>
              <a:rPr lang="zh-CN" altLang="en-US">
                <a:latin typeface="黑体" panose="02010609060101010101" charset="-122"/>
                <a:ea typeface="黑体" panose="02010609060101010101" charset="-122"/>
              </a:rPr>
              <a:t>、组合逻辑运算</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又称符合逻辑运算，含有两种或两种以上逻辑运算。</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如图：分别为</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与非</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或非</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a:t>
            </a:r>
            <a:r>
              <a:rPr lang="en-US" altLang="zh-CN">
                <a:latin typeface="黑体" panose="02010609060101010101" charset="-122"/>
                <a:ea typeface="黑体" panose="02010609060101010101" charset="-122"/>
              </a:rPr>
              <a:t>“</a:t>
            </a:r>
            <a:r>
              <a:rPr lang="zh-CN" altLang="en-US">
                <a:latin typeface="黑体" panose="02010609060101010101" charset="-122"/>
                <a:ea typeface="黑体" panose="02010609060101010101" charset="-122"/>
              </a:rPr>
              <a:t>与或非</a:t>
            </a:r>
            <a:r>
              <a:rPr lang="en-US" altLang="zh-CN">
                <a:latin typeface="黑体" panose="02010609060101010101" charset="-122"/>
                <a:ea typeface="黑体" panose="02010609060101010101" charset="-122"/>
              </a:rPr>
              <a:t>”</a:t>
            </a:r>
            <a:endParaRPr lang="en-US" altLang="zh-CN">
              <a:latin typeface="黑体" panose="02010609060101010101" charset="-122"/>
              <a:ea typeface="黑体" panose="02010609060101010101" charset="-122"/>
            </a:endParaRPr>
          </a:p>
          <a:p>
            <a:pPr marL="0" indent="0">
              <a:buNone/>
            </a:pPr>
            <a:endParaRPr lang="en-US" altLang="zh-CN">
              <a:latin typeface="黑体" panose="02010609060101010101" charset="-122"/>
              <a:ea typeface="黑体" panose="02010609060101010101" charset="-122"/>
            </a:endParaRPr>
          </a:p>
          <a:p>
            <a:pPr marL="0" indent="0">
              <a:buNone/>
            </a:pPr>
            <a:endParaRPr lang="en-US" altLang="zh-CN"/>
          </a:p>
          <a:p>
            <a:pPr marL="0" indent="0">
              <a:buNone/>
            </a:pPr>
            <a:endParaRPr lang="en-US" altLang="zh-CN"/>
          </a:p>
          <a:p>
            <a:pPr marL="0" indent="0">
              <a:buNone/>
            </a:pPr>
            <a:r>
              <a:rPr lang="en-US" altLang="zh-CN"/>
              <a:t>          </a:t>
            </a:r>
            <a:endParaRPr lang="en-US" altLang="zh-CN"/>
          </a:p>
          <a:p>
            <a:pPr marL="0" indent="0">
              <a:buNone/>
            </a:pPr>
            <a:r>
              <a:rPr lang="zh-CN" altLang="en-US">
                <a:latin typeface="黑体" panose="02010609060101010101" charset="-122"/>
                <a:ea typeface="黑体" panose="02010609060101010101" charset="-122"/>
              </a:rPr>
              <a:t>异或：</a:t>
            </a:r>
            <a:endParaRPr lang="zh-CN" altLang="en-US">
              <a:latin typeface="黑体" panose="02010609060101010101" charset="-122"/>
              <a:ea typeface="黑体" panose="02010609060101010101" charset="-122"/>
            </a:endParaRPr>
          </a:p>
          <a:p>
            <a:pPr marL="0" indent="0">
              <a:buNone/>
            </a:pPr>
            <a:r>
              <a:rPr lang="zh-CN" altLang="en-US"/>
              <a:t>  </a:t>
            </a:r>
            <a:r>
              <a:rPr lang="zh-CN" altLang="en-US">
                <a:latin typeface="黑体" panose="02010609060101010101" charset="-122"/>
                <a:ea typeface="黑体" panose="02010609060101010101" charset="-122"/>
              </a:rPr>
              <a:t>逻辑符号：</a:t>
            </a:r>
            <a:r>
              <a:rPr lang="zh-CN" altLang="en-US"/>
              <a:t>    </a:t>
            </a:r>
            <a:endParaRPr lang="zh-CN" altLang="en-US"/>
          </a:p>
        </p:txBody>
      </p:sp>
      <p:pic>
        <p:nvPicPr>
          <p:cNvPr id="3" name="图片 2"/>
          <p:cNvPicPr>
            <a:picLocks noChangeAspect="1"/>
          </p:cNvPicPr>
          <p:nvPr/>
        </p:nvPicPr>
        <p:blipFill>
          <a:blip r:embed="rId1"/>
          <a:stretch>
            <a:fillRect/>
          </a:stretch>
        </p:blipFill>
        <p:spPr>
          <a:xfrm>
            <a:off x="1306830" y="1860550"/>
            <a:ext cx="9578340" cy="1901825"/>
          </a:xfrm>
          <a:prstGeom prst="rect">
            <a:avLst/>
          </a:prstGeom>
        </p:spPr>
      </p:pic>
      <p:graphicFrame>
        <p:nvGraphicFramePr>
          <p:cNvPr id="4" name="对象 3">
            <a:hlinkClick r:id="" action="ppaction://ole?verb="/>
          </p:cNvPr>
          <p:cNvGraphicFramePr>
            <a:graphicFrameLocks noChangeAspect="1"/>
          </p:cNvGraphicFramePr>
          <p:nvPr/>
        </p:nvGraphicFramePr>
        <p:xfrm>
          <a:off x="2030730" y="3923030"/>
          <a:ext cx="3468370" cy="546100"/>
        </p:xfrm>
        <a:graphic>
          <a:graphicData uri="http://schemas.openxmlformats.org/presentationml/2006/ole">
            <mc:AlternateContent xmlns:mc="http://schemas.openxmlformats.org/markup-compatibility/2006">
              <mc:Choice xmlns:v="urn:schemas-microsoft-com:vml" Requires="v">
                <p:oleObj spid="_x0000_s2049" name="" r:id="rId2" imgW="1371600" imgH="215900" progId="Equation.KSEE3">
                  <p:embed/>
                </p:oleObj>
              </mc:Choice>
              <mc:Fallback>
                <p:oleObj name="" r:id="rId2" imgW="1371600" imgH="215900" progId="Equation.KSEE3">
                  <p:embed/>
                  <p:pic>
                    <p:nvPicPr>
                      <p:cNvPr id="0" name="图片 2048"/>
                      <p:cNvPicPr/>
                      <p:nvPr/>
                    </p:nvPicPr>
                    <p:blipFill>
                      <a:blip r:embed="rId3"/>
                      <a:stretch>
                        <a:fillRect/>
                      </a:stretch>
                    </p:blipFill>
                    <p:spPr>
                      <a:xfrm>
                        <a:off x="2030730" y="3923030"/>
                        <a:ext cx="3468370" cy="546100"/>
                      </a:xfrm>
                      <a:prstGeom prst="rect">
                        <a:avLst/>
                      </a:prstGeom>
                    </p:spPr>
                  </p:pic>
                </p:oleObj>
              </mc:Fallback>
            </mc:AlternateContent>
          </a:graphicData>
        </a:graphic>
      </p:graphicFrame>
      <p:pic>
        <p:nvPicPr>
          <p:cNvPr id="5" name="图片 4"/>
          <p:cNvPicPr>
            <a:picLocks noChangeAspect="1"/>
          </p:cNvPicPr>
          <p:nvPr/>
        </p:nvPicPr>
        <p:blipFill>
          <a:blip r:embed="rId4"/>
          <a:stretch>
            <a:fillRect/>
          </a:stretch>
        </p:blipFill>
        <p:spPr>
          <a:xfrm>
            <a:off x="3049905" y="4718050"/>
            <a:ext cx="2171065" cy="13354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zh-CN" altLang="en-US">
                <a:latin typeface="黑体" panose="02010609060101010101" charset="-122"/>
                <a:ea typeface="黑体" panose="02010609060101010101" charset="-122"/>
              </a:rPr>
              <a:t>数字信号具有的特点：</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(1)信号只有两个电压值，即相对较高的电压和相对较低的电压。在数字电路中，常常把高电压称为高电平，低电压称为低电平。两个电压值常称为两个逻辑电平。</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(2)正逻辑表示方法，用1表示高电平，用0表示低电平，而负逻辑则相反。除特别情况外，数字系统一般都采用正逻辑来表示。</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(3) 信号从高电平变为低电平，或者从低电平变为高电平是一个突然变化的过程，发生在某些离散的时刻。</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(4) 数字脉冲信号可以对应为一个二进制数字量。</a:t>
            </a:r>
            <a:endParaRPr lang="zh-CN" altLang="en-US">
              <a:latin typeface="黑体" panose="02010609060101010101" charset="-122"/>
              <a:ea typeface="黑体" panose="02010609060101010101"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lnSpcReduction="10000"/>
          </a:bodyPr>
          <a:p>
            <a:pPr marL="0" indent="0">
              <a:buNone/>
            </a:pPr>
            <a:r>
              <a:rPr lang="en-US" altLang="zh-CN"/>
              <a:t>    </a:t>
            </a:r>
            <a:r>
              <a:rPr lang="zh-CN" altLang="en-US"/>
              <a:t>同或：</a:t>
            </a:r>
            <a:endParaRPr lang="zh-CN" altLang="en-US"/>
          </a:p>
          <a:p>
            <a:pPr marL="0" indent="0">
              <a:buNone/>
            </a:pPr>
            <a:r>
              <a:rPr lang="zh-CN" altLang="en-US"/>
              <a:t>   </a:t>
            </a:r>
            <a:endParaRPr lang="zh-CN" altLang="en-US"/>
          </a:p>
          <a:p>
            <a:pPr marL="0" indent="0">
              <a:buNone/>
            </a:pPr>
            <a:r>
              <a:rPr lang="zh-CN" altLang="en-US"/>
              <a:t>     逻辑符号：</a:t>
            </a:r>
            <a:endParaRPr lang="zh-CN" altLang="en-US"/>
          </a:p>
          <a:p>
            <a:pPr marL="0" indent="0">
              <a:buNone/>
            </a:pPr>
            <a:endParaRPr lang="zh-CN" altLang="en-US"/>
          </a:p>
          <a:p>
            <a:pPr marL="0" indent="0">
              <a:buNone/>
            </a:pPr>
            <a:r>
              <a:rPr lang="zh-CN" altLang="en-US"/>
              <a:t>    真值表：</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sym typeface="+mn-ea"/>
            </a:endParaRPr>
          </a:p>
          <a:p>
            <a:pPr marL="0" indent="0">
              <a:buNone/>
            </a:pPr>
            <a:r>
              <a:rPr lang="zh-CN" altLang="en-US">
                <a:sym typeface="+mn-ea"/>
              </a:rPr>
              <a:t>注意：从真值表可见，两个变量的异或和同或是互反的。验证下三个变量的同或和异或的结果。</a:t>
            </a:r>
            <a:endParaRPr lang="zh-CN" altLang="en-US"/>
          </a:p>
        </p:txBody>
      </p:sp>
      <p:graphicFrame>
        <p:nvGraphicFramePr>
          <p:cNvPr id="3" name="对象 2">
            <a:hlinkClick r:id="" action="ppaction://ole?verb="/>
          </p:cNvPr>
          <p:cNvGraphicFramePr>
            <a:graphicFrameLocks noChangeAspect="1"/>
          </p:cNvGraphicFramePr>
          <p:nvPr/>
        </p:nvGraphicFramePr>
        <p:xfrm>
          <a:off x="2355850" y="365125"/>
          <a:ext cx="4173220" cy="650875"/>
        </p:xfrm>
        <a:graphic>
          <a:graphicData uri="http://schemas.openxmlformats.org/presentationml/2006/ole">
            <mc:AlternateContent xmlns:mc="http://schemas.openxmlformats.org/markup-compatibility/2006">
              <mc:Choice xmlns:v="urn:schemas-microsoft-com:vml" Requires="v">
                <p:oleObj spid="_x0000_s3073" name="" r:id="rId1" imgW="1384300" imgH="215900" progId="Equation.KSEE3">
                  <p:embed/>
                </p:oleObj>
              </mc:Choice>
              <mc:Fallback>
                <p:oleObj name="" r:id="rId1" imgW="1384300" imgH="215900" progId="Equation.KSEE3">
                  <p:embed/>
                  <p:pic>
                    <p:nvPicPr>
                      <p:cNvPr id="0" name="图片 3072"/>
                      <p:cNvPicPr/>
                      <p:nvPr/>
                    </p:nvPicPr>
                    <p:blipFill>
                      <a:blip r:embed="rId2"/>
                      <a:stretch>
                        <a:fillRect/>
                      </a:stretch>
                    </p:blipFill>
                    <p:spPr>
                      <a:xfrm>
                        <a:off x="2355850" y="365125"/>
                        <a:ext cx="4173220" cy="650875"/>
                      </a:xfrm>
                      <a:prstGeom prst="rect">
                        <a:avLst/>
                      </a:prstGeom>
                    </p:spPr>
                  </p:pic>
                </p:oleObj>
              </mc:Fallback>
            </mc:AlternateContent>
          </a:graphicData>
        </a:graphic>
      </p:graphicFrame>
      <p:pic>
        <p:nvPicPr>
          <p:cNvPr id="4" name="图片 3"/>
          <p:cNvPicPr>
            <a:picLocks noChangeAspect="1"/>
          </p:cNvPicPr>
          <p:nvPr/>
        </p:nvPicPr>
        <p:blipFill>
          <a:blip r:embed="rId3"/>
          <a:stretch>
            <a:fillRect/>
          </a:stretch>
        </p:blipFill>
        <p:spPr>
          <a:xfrm>
            <a:off x="3340100" y="1016000"/>
            <a:ext cx="2538730" cy="1173480"/>
          </a:xfrm>
          <a:prstGeom prst="rect">
            <a:avLst/>
          </a:prstGeom>
        </p:spPr>
      </p:pic>
      <p:pic>
        <p:nvPicPr>
          <p:cNvPr id="7" name="图片 6"/>
          <p:cNvPicPr>
            <a:picLocks noChangeAspect="1"/>
          </p:cNvPicPr>
          <p:nvPr/>
        </p:nvPicPr>
        <p:blipFill>
          <a:blip r:embed="rId4"/>
          <a:stretch>
            <a:fillRect/>
          </a:stretch>
        </p:blipFill>
        <p:spPr>
          <a:xfrm>
            <a:off x="2841625" y="2020570"/>
            <a:ext cx="7597775" cy="2817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mph" presetSubtype="0" fill="hold" nodeType="clickEffect">
                                  <p:stCondLst>
                                    <p:cond delay="0"/>
                                  </p:stCondLst>
                                  <p:childTnLst>
                                    <p:anim calcmode="discrete" valueType="str">
                                      <p:cBhvr override="childStyle">
                                        <p:cTn id="6" dur="2000" fill="hold"/>
                                        <p:tgtEl>
                                          <p:spTgt spid="2">
                                            <p:txEl>
                                              <p:pRg st="10" end="1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a:latin typeface="黑体" panose="02010609060101010101" charset="-122"/>
                <a:ea typeface="黑体" panose="02010609060101010101" charset="-122"/>
              </a:rPr>
              <a:t>1.4.3 </a:t>
            </a:r>
            <a:r>
              <a:rPr lang="zh-CN" altLang="en-US">
                <a:latin typeface="黑体" panose="02010609060101010101" charset="-122"/>
                <a:ea typeface="黑体" panose="02010609060101010101" charset="-122"/>
              </a:rPr>
              <a:t>逻辑代数的公式和规则</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、逻辑代数的基本公式和规律</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或公式                </a:t>
            </a:r>
            <a:r>
              <a:rPr lang="zh-CN" altLang="en-US">
                <a:latin typeface="黑体" panose="02010609060101010101" charset="-122"/>
                <a:ea typeface="黑体" panose="02010609060101010101" charset="-122"/>
                <a:sym typeface="+mn-ea"/>
              </a:rPr>
              <a:t>与公式</a:t>
            </a:r>
            <a:endParaRPr lang="zh-CN" altLang="en-US">
              <a:latin typeface="黑体" panose="02010609060101010101" charset="-122"/>
              <a:ea typeface="黑体" panose="02010609060101010101" charset="-122"/>
              <a:sym typeface="+mn-ea"/>
            </a:endParaRPr>
          </a:p>
          <a:p>
            <a:pPr marL="0" indent="0">
              <a:buNone/>
            </a:pPr>
            <a:endParaRPr lang="zh-CN" altLang="en-US"/>
          </a:p>
          <a:p>
            <a:endParaRPr lang="zh-CN" altLang="en-US">
              <a:sym typeface="+mn-ea"/>
            </a:endParaRPr>
          </a:p>
          <a:p>
            <a:pPr marL="0" indent="0">
              <a:buNone/>
            </a:pPr>
            <a:r>
              <a:rPr lang="zh-CN" altLang="en-US">
                <a:sym typeface="+mn-ea"/>
              </a:rPr>
              <a:t>                </a:t>
            </a:r>
            <a:r>
              <a:rPr lang="zh-CN" altLang="en-US">
                <a:latin typeface="黑体" panose="02010609060101010101" charset="-122"/>
                <a:ea typeface="黑体" panose="02010609060101010101" charset="-122"/>
                <a:sym typeface="+mn-ea"/>
              </a:rPr>
              <a:t>非公式</a:t>
            </a:r>
            <a:endParaRPr lang="zh-CN" altLang="en-US">
              <a:latin typeface="黑体" panose="02010609060101010101" charset="-122"/>
              <a:ea typeface="黑体" panose="02010609060101010101" charset="-122"/>
              <a:sym typeface="+mn-ea"/>
            </a:endParaRPr>
          </a:p>
          <a:p>
            <a:endParaRPr lang="zh-CN" altLang="en-US"/>
          </a:p>
          <a:p>
            <a:endParaRPr lang="zh-CN" altLang="en-US"/>
          </a:p>
          <a:p>
            <a:endParaRPr lang="zh-CN" altLang="en-US"/>
          </a:p>
          <a:p>
            <a:r>
              <a:rPr lang="zh-CN" altLang="en-US">
                <a:sym typeface="+mn-ea"/>
              </a:rPr>
              <a:t> </a:t>
            </a:r>
            <a:r>
              <a:rPr lang="zh-CN" altLang="en-US">
                <a:latin typeface="黑体" panose="02010609060101010101" charset="-122"/>
                <a:ea typeface="黑体" panose="02010609060101010101" charset="-122"/>
                <a:sym typeface="+mn-ea"/>
              </a:rPr>
              <a:t>以上在三种基本运算逻辑功能中以表述。</a:t>
            </a:r>
            <a:endParaRPr lang="zh-CN" altLang="en-US">
              <a:latin typeface="黑体" panose="02010609060101010101" charset="-122"/>
              <a:ea typeface="黑体" panose="02010609060101010101" charset="-122"/>
              <a:sym typeface="+mn-ea"/>
            </a:endParaRPr>
          </a:p>
        </p:txBody>
      </p:sp>
      <p:pic>
        <p:nvPicPr>
          <p:cNvPr id="3" name="图片 2"/>
          <p:cNvPicPr>
            <a:picLocks noChangeAspect="1"/>
          </p:cNvPicPr>
          <p:nvPr/>
        </p:nvPicPr>
        <p:blipFill>
          <a:blip r:embed="rId1"/>
          <a:stretch>
            <a:fillRect/>
          </a:stretch>
        </p:blipFill>
        <p:spPr>
          <a:xfrm>
            <a:off x="3389630" y="1316355"/>
            <a:ext cx="1922780" cy="1413510"/>
          </a:xfrm>
          <a:prstGeom prst="rect">
            <a:avLst/>
          </a:prstGeom>
        </p:spPr>
      </p:pic>
      <p:pic>
        <p:nvPicPr>
          <p:cNvPr id="4" name="图片 3"/>
          <p:cNvPicPr>
            <a:picLocks noChangeAspect="1"/>
          </p:cNvPicPr>
          <p:nvPr/>
        </p:nvPicPr>
        <p:blipFill>
          <a:blip r:embed="rId2"/>
          <a:stretch>
            <a:fillRect/>
          </a:stretch>
        </p:blipFill>
        <p:spPr>
          <a:xfrm>
            <a:off x="7625080" y="1099820"/>
            <a:ext cx="1589405" cy="1434465"/>
          </a:xfrm>
          <a:prstGeom prst="rect">
            <a:avLst/>
          </a:prstGeom>
        </p:spPr>
      </p:pic>
      <p:pic>
        <p:nvPicPr>
          <p:cNvPr id="5" name="图片 4"/>
          <p:cNvPicPr>
            <a:picLocks noChangeAspect="1"/>
          </p:cNvPicPr>
          <p:nvPr/>
        </p:nvPicPr>
        <p:blipFill>
          <a:blip r:embed="rId3"/>
          <a:stretch>
            <a:fillRect/>
          </a:stretch>
        </p:blipFill>
        <p:spPr>
          <a:xfrm>
            <a:off x="3450590" y="2867025"/>
            <a:ext cx="1682115" cy="15875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r>
              <a:rPr lang="en-US" altLang="zh-CN"/>
              <a:t>       </a:t>
            </a:r>
            <a:r>
              <a:rPr lang="zh-CN" altLang="en-US"/>
              <a:t>交换律</a:t>
            </a:r>
            <a:endParaRPr lang="zh-CN" altLang="en-US"/>
          </a:p>
          <a:p>
            <a:endParaRPr lang="zh-CN" altLang="en-US"/>
          </a:p>
          <a:p>
            <a:r>
              <a:rPr lang="zh-CN" altLang="en-US"/>
              <a:t>       结合律</a:t>
            </a:r>
            <a:endParaRPr lang="zh-CN" altLang="en-US"/>
          </a:p>
          <a:p>
            <a:endParaRPr lang="zh-CN" altLang="en-US"/>
          </a:p>
          <a:p>
            <a:r>
              <a:rPr lang="zh-CN" altLang="en-US"/>
              <a:t>       </a:t>
            </a:r>
            <a:endParaRPr lang="zh-CN" altLang="en-US"/>
          </a:p>
          <a:p>
            <a:r>
              <a:rPr lang="zh-CN" altLang="en-US"/>
              <a:t>        分配律</a:t>
            </a:r>
            <a:endParaRPr lang="zh-CN" altLang="en-US"/>
          </a:p>
          <a:p>
            <a:r>
              <a:rPr lang="zh-CN" altLang="en-US"/>
              <a:t>        反演律   </a:t>
            </a:r>
            <a:endParaRPr lang="zh-CN" altLang="en-US"/>
          </a:p>
        </p:txBody>
      </p:sp>
      <p:pic>
        <p:nvPicPr>
          <p:cNvPr id="3" name="图片 2"/>
          <p:cNvPicPr>
            <a:picLocks noChangeAspect="1"/>
          </p:cNvPicPr>
          <p:nvPr/>
        </p:nvPicPr>
        <p:blipFill>
          <a:blip r:embed="rId1"/>
          <a:stretch>
            <a:fillRect/>
          </a:stretch>
        </p:blipFill>
        <p:spPr>
          <a:xfrm>
            <a:off x="3068955" y="365125"/>
            <a:ext cx="2614295" cy="1019175"/>
          </a:xfrm>
          <a:prstGeom prst="rect">
            <a:avLst/>
          </a:prstGeom>
        </p:spPr>
      </p:pic>
      <p:pic>
        <p:nvPicPr>
          <p:cNvPr id="4" name="图片 3"/>
          <p:cNvPicPr>
            <a:picLocks noChangeAspect="1"/>
          </p:cNvPicPr>
          <p:nvPr/>
        </p:nvPicPr>
        <p:blipFill>
          <a:blip r:embed="rId2"/>
          <a:stretch>
            <a:fillRect/>
          </a:stretch>
        </p:blipFill>
        <p:spPr>
          <a:xfrm>
            <a:off x="3068955" y="1384300"/>
            <a:ext cx="7038340" cy="1351280"/>
          </a:xfrm>
          <a:prstGeom prst="rect">
            <a:avLst/>
          </a:prstGeom>
        </p:spPr>
      </p:pic>
      <p:pic>
        <p:nvPicPr>
          <p:cNvPr id="5" name="图片 4"/>
          <p:cNvPicPr>
            <a:picLocks noChangeAspect="1"/>
          </p:cNvPicPr>
          <p:nvPr/>
        </p:nvPicPr>
        <p:blipFill>
          <a:blip r:embed="rId3"/>
          <a:stretch>
            <a:fillRect/>
          </a:stretch>
        </p:blipFill>
        <p:spPr>
          <a:xfrm>
            <a:off x="3068955" y="2860040"/>
            <a:ext cx="3873500" cy="478790"/>
          </a:xfrm>
          <a:prstGeom prst="rect">
            <a:avLst/>
          </a:prstGeom>
        </p:spPr>
      </p:pic>
      <p:pic>
        <p:nvPicPr>
          <p:cNvPr id="6" name="图片 5"/>
          <p:cNvPicPr>
            <a:picLocks noChangeAspect="1"/>
          </p:cNvPicPr>
          <p:nvPr/>
        </p:nvPicPr>
        <p:blipFill>
          <a:blip r:embed="rId4"/>
          <a:stretch>
            <a:fillRect/>
          </a:stretch>
        </p:blipFill>
        <p:spPr>
          <a:xfrm>
            <a:off x="3068955" y="3338830"/>
            <a:ext cx="4632325" cy="118427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吸收率 </a:t>
            </a:r>
            <a:endParaRPr lang="zh-CN" altLang="en-US"/>
          </a:p>
        </p:txBody>
      </p:sp>
      <p:pic>
        <p:nvPicPr>
          <p:cNvPr id="4" name="图片 3"/>
          <p:cNvPicPr>
            <a:picLocks noChangeAspect="1"/>
          </p:cNvPicPr>
          <p:nvPr/>
        </p:nvPicPr>
        <p:blipFill>
          <a:blip r:embed="rId1"/>
          <a:stretch>
            <a:fillRect/>
          </a:stretch>
        </p:blipFill>
        <p:spPr>
          <a:xfrm>
            <a:off x="3270250" y="365125"/>
            <a:ext cx="3540125" cy="3138170"/>
          </a:xfrm>
          <a:prstGeom prst="rect">
            <a:avLst/>
          </a:prstGeom>
        </p:spPr>
      </p:pic>
      <p:pic>
        <p:nvPicPr>
          <p:cNvPr id="5" name="图片 4"/>
          <p:cNvPicPr>
            <a:picLocks noChangeAspect="1"/>
          </p:cNvPicPr>
          <p:nvPr/>
        </p:nvPicPr>
        <p:blipFill>
          <a:blip r:embed="rId2"/>
          <a:stretch>
            <a:fillRect/>
          </a:stretch>
        </p:blipFill>
        <p:spPr>
          <a:xfrm>
            <a:off x="1391285" y="3919220"/>
            <a:ext cx="8469630" cy="442595"/>
          </a:xfrm>
          <a:prstGeom prst="rect">
            <a:avLst/>
          </a:prstGeom>
        </p:spPr>
      </p:pic>
      <p:pic>
        <p:nvPicPr>
          <p:cNvPr id="6" name="图片 5"/>
          <p:cNvPicPr>
            <a:picLocks noChangeAspect="1"/>
          </p:cNvPicPr>
          <p:nvPr/>
        </p:nvPicPr>
        <p:blipFill>
          <a:blip r:embed="rId3"/>
          <a:stretch>
            <a:fillRect/>
          </a:stretch>
        </p:blipFill>
        <p:spPr>
          <a:xfrm>
            <a:off x="1391285" y="4361815"/>
            <a:ext cx="6129655" cy="555625"/>
          </a:xfrm>
          <a:prstGeom prst="rect">
            <a:avLst/>
          </a:prstGeom>
        </p:spPr>
      </p:pic>
      <p:pic>
        <p:nvPicPr>
          <p:cNvPr id="7" name="图片 6"/>
          <p:cNvPicPr>
            <a:picLocks noChangeAspect="1"/>
          </p:cNvPicPr>
          <p:nvPr/>
        </p:nvPicPr>
        <p:blipFill>
          <a:blip r:embed="rId4"/>
          <a:stretch>
            <a:fillRect/>
          </a:stretch>
        </p:blipFill>
        <p:spPr>
          <a:xfrm>
            <a:off x="1391285" y="5051425"/>
            <a:ext cx="4474210" cy="462280"/>
          </a:xfrm>
          <a:prstGeom prst="rect">
            <a:avLst/>
          </a:prstGeom>
        </p:spPr>
      </p:pic>
      <p:pic>
        <p:nvPicPr>
          <p:cNvPr id="8" name="图片 7"/>
          <p:cNvPicPr>
            <a:picLocks noChangeAspect="1"/>
          </p:cNvPicPr>
          <p:nvPr/>
        </p:nvPicPr>
        <p:blipFill>
          <a:blip r:embed="rId5"/>
          <a:stretch>
            <a:fillRect/>
          </a:stretch>
        </p:blipFill>
        <p:spPr>
          <a:xfrm>
            <a:off x="1391285" y="5741035"/>
            <a:ext cx="6553835" cy="48577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r>
              <a:rPr lang="en-US" altLang="zh-CN"/>
              <a:t> </a:t>
            </a:r>
            <a:endParaRPr lang="en-US" altLang="zh-CN"/>
          </a:p>
          <a:p>
            <a:endParaRPr lang="en-US" altLang="zh-CN"/>
          </a:p>
          <a:p>
            <a:endParaRPr lang="en-US" altLang="zh-CN"/>
          </a:p>
          <a:p>
            <a:endParaRPr lang="en-US" altLang="zh-CN"/>
          </a:p>
          <a:p>
            <a:endParaRPr lang="en-US" altLang="zh-CN"/>
          </a:p>
          <a:p>
            <a:endParaRPr lang="en-US" altLang="zh-CN"/>
          </a:p>
          <a:p>
            <a:r>
              <a:rPr lang="en-US" altLang="zh-CN"/>
              <a:t>    </a:t>
            </a:r>
            <a:r>
              <a:rPr lang="zh-CN" altLang="en-US">
                <a:latin typeface="黑体" panose="02010609060101010101" charset="-122"/>
                <a:ea typeface="黑体" panose="02010609060101010101" charset="-122"/>
              </a:rPr>
              <a:t>多余项律：</a:t>
            </a:r>
            <a:r>
              <a:rPr lang="en-US" altLang="zh-CN"/>
              <a:t>                      </a:t>
            </a:r>
            <a:endParaRPr lang="en-US" altLang="zh-CN"/>
          </a:p>
        </p:txBody>
      </p:sp>
      <p:pic>
        <p:nvPicPr>
          <p:cNvPr id="3" name="图片 2"/>
          <p:cNvPicPr>
            <a:picLocks noChangeAspect="1"/>
          </p:cNvPicPr>
          <p:nvPr/>
        </p:nvPicPr>
        <p:blipFill>
          <a:blip r:embed="rId1"/>
          <a:stretch>
            <a:fillRect/>
          </a:stretch>
        </p:blipFill>
        <p:spPr>
          <a:xfrm>
            <a:off x="2106930" y="365125"/>
            <a:ext cx="4614545" cy="459740"/>
          </a:xfrm>
          <a:prstGeom prst="rect">
            <a:avLst/>
          </a:prstGeom>
        </p:spPr>
      </p:pic>
      <p:pic>
        <p:nvPicPr>
          <p:cNvPr id="4" name="图片 3"/>
          <p:cNvPicPr>
            <a:picLocks noChangeAspect="1"/>
          </p:cNvPicPr>
          <p:nvPr/>
        </p:nvPicPr>
        <p:blipFill>
          <a:blip r:embed="rId2"/>
          <a:stretch>
            <a:fillRect/>
          </a:stretch>
        </p:blipFill>
        <p:spPr>
          <a:xfrm>
            <a:off x="2106930" y="965835"/>
            <a:ext cx="6456045" cy="1740535"/>
          </a:xfrm>
          <a:prstGeom prst="rect">
            <a:avLst/>
          </a:prstGeom>
        </p:spPr>
      </p:pic>
      <p:pic>
        <p:nvPicPr>
          <p:cNvPr id="5" name="图片 4"/>
          <p:cNvPicPr>
            <a:picLocks noChangeAspect="1"/>
          </p:cNvPicPr>
          <p:nvPr/>
        </p:nvPicPr>
        <p:blipFill>
          <a:blip r:embed="rId3"/>
          <a:stretch>
            <a:fillRect/>
          </a:stretch>
        </p:blipFill>
        <p:spPr>
          <a:xfrm>
            <a:off x="3147695" y="3427730"/>
            <a:ext cx="5302250" cy="38608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p:nvPr>
            <p:ph/>
          </p:nvPr>
        </p:nvSpPr>
        <p:spPr>
          <a:xfrm>
            <a:off x="838200" y="522605"/>
            <a:ext cx="10515600" cy="5811838"/>
          </a:xfrm>
        </p:spPr>
        <p:txBody>
          <a:bodyPr/>
          <a:p>
            <a:pPr marL="0" indent="0">
              <a:buNone/>
            </a:pPr>
            <a:endParaRPr lang="zh-CN" altLang="en-US"/>
          </a:p>
        </p:txBody>
      </p:sp>
      <p:pic>
        <p:nvPicPr>
          <p:cNvPr id="4" name="内容占位符 5"/>
          <p:cNvPicPr>
            <a:picLocks noChangeAspect="1"/>
          </p:cNvPicPr>
          <p:nvPr/>
        </p:nvPicPr>
        <p:blipFill>
          <a:blip r:embed="rId1"/>
          <a:stretch>
            <a:fillRect/>
          </a:stretch>
        </p:blipFill>
        <p:spPr>
          <a:xfrm>
            <a:off x="1165860" y="1120140"/>
            <a:ext cx="9860915" cy="313055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2</a:t>
            </a:r>
            <a:r>
              <a:rPr lang="zh-CN" altLang="en-US">
                <a:latin typeface="黑体" panose="02010609060101010101" charset="-122"/>
                <a:ea typeface="黑体" panose="02010609060101010101" charset="-122"/>
              </a:rPr>
              <a:t>、逻辑代数运算的基本规则</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三大规则：代入规则、反演规则、对偶规则</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）代入规则：任何一个含有变量</a:t>
            </a:r>
            <a:r>
              <a:rPr lang="en-US" altLang="zh-CN">
                <a:latin typeface="黑体" panose="02010609060101010101" charset="-122"/>
                <a:ea typeface="黑体" panose="02010609060101010101" charset="-122"/>
              </a:rPr>
              <a:t>A</a:t>
            </a:r>
            <a:r>
              <a:rPr lang="zh-CN" altLang="en-US">
                <a:latin typeface="黑体" panose="02010609060101010101" charset="-122"/>
                <a:ea typeface="黑体" panose="02010609060101010101" charset="-122"/>
              </a:rPr>
              <a:t>的等式，如果将所有出现</a:t>
            </a:r>
            <a:r>
              <a:rPr lang="en-US" altLang="zh-CN">
                <a:latin typeface="黑体" panose="02010609060101010101" charset="-122"/>
                <a:ea typeface="黑体" panose="02010609060101010101" charset="-122"/>
              </a:rPr>
              <a:t>A</a:t>
            </a:r>
            <a:r>
              <a:rPr lang="zh-CN" altLang="en-US">
                <a:latin typeface="黑体" panose="02010609060101010101" charset="-122"/>
                <a:ea typeface="黑体" panose="02010609060101010101" charset="-122"/>
              </a:rPr>
              <a:t>的位置都用同一个逻辑函数代替，等式仍然成立。</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例：</a:t>
            </a:r>
            <a:endParaRPr lang="zh-CN" altLang="en-US">
              <a:latin typeface="黑体" panose="02010609060101010101" charset="-122"/>
              <a:ea typeface="黑体" panose="02010609060101010101" charset="-122"/>
            </a:endParaRPr>
          </a:p>
          <a:p>
            <a:pPr marL="0" indent="0">
              <a:buNone/>
            </a:pPr>
            <a:r>
              <a:rPr lang="zh-CN" altLang="en-US"/>
              <a:t>                                                       </a:t>
            </a:r>
            <a:r>
              <a:rPr lang="zh-CN" altLang="en-US">
                <a:latin typeface="黑体" panose="02010609060101010101" charset="-122"/>
                <a:ea typeface="黑体" panose="02010609060101010101" charset="-122"/>
              </a:rPr>
              <a:t>成立</a:t>
            </a:r>
            <a:endParaRPr lang="zh-CN" altLang="en-US">
              <a:latin typeface="黑体" panose="02010609060101010101" charset="-122"/>
              <a:ea typeface="黑体" panose="02010609060101010101" charset="-122"/>
            </a:endParaRPr>
          </a:p>
          <a:p>
            <a:pPr marL="0" indent="0">
              <a:buNone/>
            </a:pPr>
            <a:r>
              <a:rPr lang="zh-CN" altLang="en-US"/>
              <a:t>                 则                                                    </a:t>
            </a:r>
            <a:r>
              <a:rPr lang="zh-CN" altLang="en-US">
                <a:latin typeface="黑体" panose="02010609060101010101" charset="-122"/>
                <a:ea typeface="黑体" panose="02010609060101010101" charset="-122"/>
              </a:rPr>
              <a:t>也成立</a:t>
            </a:r>
            <a:endParaRPr lang="zh-CN" altLang="en-US">
              <a:latin typeface="黑体" panose="02010609060101010101" charset="-122"/>
              <a:ea typeface="黑体" panose="02010609060101010101" charset="-122"/>
            </a:endParaRPr>
          </a:p>
        </p:txBody>
      </p:sp>
      <p:graphicFrame>
        <p:nvGraphicFramePr>
          <p:cNvPr id="3" name="对象 2">
            <a:hlinkClick r:id="" action="ppaction://ole?verb="/>
          </p:cNvPr>
          <p:cNvGraphicFramePr>
            <a:graphicFrameLocks noChangeAspect="1"/>
          </p:cNvGraphicFramePr>
          <p:nvPr/>
        </p:nvGraphicFramePr>
        <p:xfrm>
          <a:off x="2466340" y="2667635"/>
          <a:ext cx="2299970" cy="533400"/>
        </p:xfrm>
        <a:graphic>
          <a:graphicData uri="http://schemas.openxmlformats.org/presentationml/2006/ole">
            <mc:AlternateContent xmlns:mc="http://schemas.openxmlformats.org/markup-compatibility/2006">
              <mc:Choice xmlns:v="urn:schemas-microsoft-com:vml" Requires="v">
                <p:oleObj spid="_x0000_s2049" name="" r:id="rId1" imgW="876300" imgH="203200" progId="Equation.KSEE3">
                  <p:embed/>
                </p:oleObj>
              </mc:Choice>
              <mc:Fallback>
                <p:oleObj name="" r:id="rId1" imgW="876300" imgH="203200" progId="Equation.KSEE3">
                  <p:embed/>
                  <p:pic>
                    <p:nvPicPr>
                      <p:cNvPr id="0" name="图片 2048"/>
                      <p:cNvPicPr/>
                      <p:nvPr/>
                    </p:nvPicPr>
                    <p:blipFill>
                      <a:blip r:embed="rId2"/>
                      <a:stretch>
                        <a:fillRect/>
                      </a:stretch>
                    </p:blipFill>
                    <p:spPr>
                      <a:xfrm>
                        <a:off x="2466340" y="2667635"/>
                        <a:ext cx="2299970" cy="53340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3067050" y="3321050"/>
          <a:ext cx="3625215" cy="545465"/>
        </p:xfrm>
        <a:graphic>
          <a:graphicData uri="http://schemas.openxmlformats.org/presentationml/2006/ole">
            <mc:AlternateContent xmlns:mc="http://schemas.openxmlformats.org/markup-compatibility/2006">
              <mc:Choice xmlns:v="urn:schemas-microsoft-com:vml" Requires="v">
                <p:oleObj spid="_x0000_s2050" name="" r:id="rId3" imgW="1435100" imgH="215900" progId="Equation.KSEE3">
                  <p:embed/>
                </p:oleObj>
              </mc:Choice>
              <mc:Fallback>
                <p:oleObj name="" r:id="rId3" imgW="1435100" imgH="215900" progId="Equation.KSEE3">
                  <p:embed/>
                  <p:pic>
                    <p:nvPicPr>
                      <p:cNvPr id="0" name="图片 2049"/>
                      <p:cNvPicPr/>
                      <p:nvPr/>
                    </p:nvPicPr>
                    <p:blipFill>
                      <a:blip r:embed="rId4"/>
                      <a:stretch>
                        <a:fillRect/>
                      </a:stretch>
                    </p:blipFill>
                    <p:spPr>
                      <a:xfrm>
                        <a:off x="3067050" y="3321050"/>
                        <a:ext cx="3625215" cy="54546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linds(horizontal)">
                                      <p:cBhvr>
                                        <p:cTn id="13" dur="500"/>
                                        <p:tgtEl>
                                          <p:spTgt spid="2">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linds(horizontal)">
                                      <p:cBhvr>
                                        <p:cTn id="16" dur="500"/>
                                        <p:tgtEl>
                                          <p:spTgt spid="2">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blinds(horizontal)">
                                      <p:cBhvr>
                                        <p:cTn id="19" dur="500"/>
                                        <p:tgtEl>
                                          <p:spTgt spid="2">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par>
                                <p:cTn id="23" presetID="3"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linds(horizontal)">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5811838"/>
          </a:xfrm>
        </p:spPr>
        <p:txBody>
          <a:bodyPr/>
          <a:p>
            <a:pPr marL="0" indent="0">
              <a:buNone/>
            </a:pPr>
            <a:r>
              <a:rPr lang="en-US" altLang="zh-CN"/>
              <a:t> </a:t>
            </a:r>
            <a:r>
              <a:rPr lang="zh-CN" altLang="en-US"/>
              <a:t>（</a:t>
            </a:r>
            <a:r>
              <a:rPr lang="en-US" altLang="zh-CN">
                <a:latin typeface="黑体" panose="02010609060101010101" charset="-122"/>
                <a:ea typeface="黑体" panose="02010609060101010101" charset="-122"/>
              </a:rPr>
              <a:t>2</a:t>
            </a:r>
            <a:r>
              <a:rPr lang="zh-CN" altLang="en-US">
                <a:latin typeface="黑体" panose="02010609060101010101" charset="-122"/>
                <a:ea typeface="黑体" panose="02010609060101010101" charset="-122"/>
              </a:rPr>
              <a:t>）反演规则：</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对于任意一个逻辑函数式Y，如果对式中作如下替换：</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(1) 所有的“·”换成“+”、所有的“+”换成“·”。</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(2) 所有的“0”按成“l”、所有的“l”换成“0”。</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(3) 所有的原变量换成反变量、反变量换成原变量。</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得到的函数即为</a:t>
            </a:r>
            <a:r>
              <a:rPr lang="en-US" altLang="zh-CN">
                <a:latin typeface="黑体" panose="02010609060101010101" charset="-122"/>
                <a:ea typeface="黑体" panose="02010609060101010101" charset="-122"/>
              </a:rPr>
              <a:t>Y</a:t>
            </a:r>
            <a:r>
              <a:rPr lang="zh-CN" altLang="en-US">
                <a:latin typeface="黑体" panose="02010609060101010101" charset="-122"/>
                <a:ea typeface="黑体" panose="02010609060101010101" charset="-122"/>
              </a:rPr>
              <a:t>函数的反函数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注意：</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、在以上变换过程中不能改变原函数中各变量之间的运算顺序。</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2</a:t>
            </a:r>
            <a:r>
              <a:rPr lang="zh-CN" altLang="en-US">
                <a:latin typeface="黑体" panose="02010609060101010101" charset="-122"/>
                <a:ea typeface="黑体" panose="02010609060101010101" charset="-122"/>
              </a:rPr>
              <a:t>、当非号下面出现多个变量时，非号保持不变。</a:t>
            </a:r>
            <a:endParaRPr lang="zh-CN" altLang="en-US">
              <a:latin typeface="黑体" panose="02010609060101010101" charset="-122"/>
              <a:ea typeface="黑体" panose="02010609060101010101" charset="-122"/>
            </a:endParaRPr>
          </a:p>
          <a:p>
            <a:pPr marL="0" indent="0">
              <a:buNone/>
            </a:pPr>
            <a:r>
              <a:rPr lang="zh-CN" altLang="en-US"/>
              <a:t>  </a:t>
            </a:r>
            <a:r>
              <a:rPr lang="zh-CN" altLang="en-US">
                <a:latin typeface="黑体" panose="02010609060101010101" charset="-122"/>
                <a:ea typeface="黑体" panose="02010609060101010101" charset="-122"/>
              </a:rPr>
              <a:t> 例：</a:t>
            </a:r>
            <a:endParaRPr lang="zh-CN" altLang="en-US">
              <a:latin typeface="黑体" panose="02010609060101010101" charset="-122"/>
              <a:ea typeface="黑体" panose="02010609060101010101" charset="-122"/>
            </a:endParaRPr>
          </a:p>
        </p:txBody>
      </p:sp>
      <p:graphicFrame>
        <p:nvGraphicFramePr>
          <p:cNvPr id="3" name="对象 2">
            <a:hlinkClick r:id="" action="ppaction://ole?verb="/>
          </p:cNvPr>
          <p:cNvGraphicFramePr>
            <a:graphicFrameLocks noChangeAspect="1"/>
          </p:cNvGraphicFramePr>
          <p:nvPr/>
        </p:nvGraphicFramePr>
        <p:xfrm>
          <a:off x="5861050" y="2828290"/>
          <a:ext cx="362585" cy="447675"/>
        </p:xfrm>
        <a:graphic>
          <a:graphicData uri="http://schemas.openxmlformats.org/presentationml/2006/ole">
            <mc:AlternateContent xmlns:mc="http://schemas.openxmlformats.org/markup-compatibility/2006">
              <mc:Choice xmlns:v="urn:schemas-microsoft-com:vml" Requires="v">
                <p:oleObj spid="_x0000_s3073" name="" r:id="rId1" imgW="165100" imgH="203200" progId="Equation.KSEE3">
                  <p:embed/>
                </p:oleObj>
              </mc:Choice>
              <mc:Fallback>
                <p:oleObj name="" r:id="rId1" imgW="165100" imgH="203200" progId="Equation.KSEE3">
                  <p:embed/>
                  <p:pic>
                    <p:nvPicPr>
                      <p:cNvPr id="0" name="图片 3072"/>
                      <p:cNvPicPr/>
                      <p:nvPr/>
                    </p:nvPicPr>
                    <p:blipFill>
                      <a:blip r:embed="rId2"/>
                      <a:stretch>
                        <a:fillRect/>
                      </a:stretch>
                    </p:blipFill>
                    <p:spPr>
                      <a:xfrm>
                        <a:off x="5861050" y="2828290"/>
                        <a:ext cx="362585" cy="447675"/>
                      </a:xfrm>
                      <a:prstGeom prst="rect">
                        <a:avLst/>
                      </a:prstGeom>
                    </p:spPr>
                  </p:pic>
                </p:oleObj>
              </mc:Fallback>
            </mc:AlternateContent>
          </a:graphicData>
        </a:graphic>
      </p:graphicFrame>
      <p:pic>
        <p:nvPicPr>
          <p:cNvPr id="4" name="图片 3"/>
          <p:cNvPicPr>
            <a:picLocks noChangeAspect="1"/>
          </p:cNvPicPr>
          <p:nvPr/>
        </p:nvPicPr>
        <p:blipFill>
          <a:blip r:embed="rId3"/>
          <a:stretch>
            <a:fillRect/>
          </a:stretch>
        </p:blipFill>
        <p:spPr>
          <a:xfrm>
            <a:off x="2090420" y="4850130"/>
            <a:ext cx="6539865" cy="478155"/>
          </a:xfrm>
          <a:prstGeom prst="rect">
            <a:avLst/>
          </a:prstGeom>
        </p:spPr>
      </p:pic>
      <p:graphicFrame>
        <p:nvGraphicFramePr>
          <p:cNvPr id="6" name="对象 5">
            <a:hlinkClick r:id="" action="ppaction://ole?verb="/>
          </p:cNvPr>
          <p:cNvGraphicFramePr>
            <a:graphicFrameLocks noChangeAspect="1"/>
          </p:cNvGraphicFramePr>
          <p:nvPr/>
        </p:nvGraphicFramePr>
        <p:xfrm>
          <a:off x="2236470" y="5566410"/>
          <a:ext cx="3512185" cy="501650"/>
        </p:xfrm>
        <a:graphic>
          <a:graphicData uri="http://schemas.openxmlformats.org/presentationml/2006/ole">
            <mc:AlternateContent xmlns:mc="http://schemas.openxmlformats.org/markup-compatibility/2006">
              <mc:Choice xmlns:v="urn:schemas-microsoft-com:vml" Requires="v">
                <p:oleObj spid="_x0000_s9217" name="" r:id="rId4" imgW="1866900" imgH="266700" progId="Equation.KSEE3">
                  <p:embed/>
                </p:oleObj>
              </mc:Choice>
              <mc:Fallback>
                <p:oleObj name="" r:id="rId4" imgW="1866900" imgH="266700" progId="Equation.KSEE3">
                  <p:embed/>
                  <p:pic>
                    <p:nvPicPr>
                      <p:cNvPr id="0" name="图片 9216"/>
                      <p:cNvPicPr/>
                      <p:nvPr/>
                    </p:nvPicPr>
                    <p:blipFill>
                      <a:blip r:embed="rId5"/>
                      <a:stretch>
                        <a:fillRect/>
                      </a:stretch>
                    </p:blipFill>
                    <p:spPr>
                      <a:xfrm>
                        <a:off x="2236470" y="5566410"/>
                        <a:ext cx="3512185" cy="50165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linds(horizontal)">
                                      <p:cBhvr>
                                        <p:cTn id="10" dur="500"/>
                                        <p:tgtEl>
                                          <p:spTgt spid="2">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linds(horizontal)">
                                      <p:cBhvr>
                                        <p:cTn id="13" dur="500"/>
                                        <p:tgtEl>
                                          <p:spTgt spid="2">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linds(horizontal)">
                                      <p:cBhvr>
                                        <p:cTn id="16" dur="500"/>
                                        <p:tgtEl>
                                          <p:spTgt spid="2">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blinds(horizontal)">
                                      <p:cBhvr>
                                        <p:cTn id="19" dur="500"/>
                                        <p:tgtEl>
                                          <p:spTgt spid="2">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blinds(horizontal)">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blinds(horizontal)">
                                      <p:cBhvr>
                                        <p:cTn id="29" dur="500"/>
                                        <p:tgtEl>
                                          <p:spTgt spid="2">
                                            <p:txEl>
                                              <p:pRg st="6" end="6"/>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blinds(horizontal)">
                                      <p:cBhvr>
                                        <p:cTn id="32" dur="500"/>
                                        <p:tgtEl>
                                          <p:spTgt spid="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anim calcmode="lin" valueType="num">
                                      <p:cBhvr additive="base">
                                        <p:cTn id="3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8" end="8"/>
                                            </p:txEl>
                                          </p:spTgt>
                                        </p:tgtEl>
                                        <p:attrNameLst>
                                          <p:attrName>ppt_y</p:attrName>
                                        </p:attrNameLst>
                                      </p:cBhvr>
                                      <p:tavLst>
                                        <p:tav tm="0">
                                          <p:val>
                                            <p:strVal val="1+#ppt_h/2"/>
                                          </p:val>
                                        </p:tav>
                                        <p:tav tm="100000">
                                          <p:val>
                                            <p:strVal val="#ppt_y"/>
                                          </p:val>
                                        </p:tav>
                                      </p:tavLst>
                                    </p:anim>
                                  </p:childTnLst>
                                </p:cTn>
                              </p:par>
                              <p:par>
                                <p:cTn id="39" presetID="3" presetClass="entr" presetSubtype="1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linds(horizontal)">
                                      <p:cBhvr>
                                        <p:cTn id="41" dur="500"/>
                                        <p:tgtEl>
                                          <p:spTgt spid="4"/>
                                        </p:tgtEl>
                                      </p:cBhvr>
                                    </p:animEffect>
                                  </p:childTnLst>
                                </p:cTn>
                              </p:par>
                              <p:par>
                                <p:cTn id="42" presetID="3" presetClass="entr" presetSubtype="10"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blinds(horizontal)">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latin typeface="黑体" panose="02010609060101010101" charset="-122"/>
                <a:ea typeface="黑体" panose="02010609060101010101" charset="-122"/>
              </a:rPr>
              <a:t>（</a:t>
            </a: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）对偶规则：</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对于任何一个逻辑式表达式</a:t>
            </a:r>
            <a:r>
              <a:rPr lang="en-US" altLang="zh-CN">
                <a:latin typeface="黑体" panose="02010609060101010101" charset="-122"/>
                <a:ea typeface="黑体" panose="02010609060101010101" charset="-122"/>
              </a:rPr>
              <a:t>Y</a:t>
            </a:r>
            <a:r>
              <a:rPr lang="zh-CN" altLang="en-US">
                <a:latin typeface="黑体" panose="02010609060101010101" charset="-122"/>
                <a:ea typeface="黑体" panose="02010609060101010101" charset="-122"/>
              </a:rPr>
              <a:t>，如果将其表达式两边做如下代换：</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(1)所有“·”换成“+”、所有“+”换成“·”。</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(2)所有“1”换成“0”、所有“0”换成</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得到</a:t>
            </a:r>
            <a:r>
              <a:rPr lang="en-US" altLang="zh-CN">
                <a:latin typeface="黑体" panose="02010609060101010101" charset="-122"/>
                <a:ea typeface="黑体" panose="02010609060101010101" charset="-122"/>
              </a:rPr>
              <a:t>Y</a:t>
            </a:r>
            <a:r>
              <a:rPr lang="zh-CN" altLang="en-US">
                <a:latin typeface="黑体" panose="02010609060101010101" charset="-122"/>
                <a:ea typeface="黑体" panose="02010609060101010101" charset="-122"/>
              </a:rPr>
              <a:t>的对偶式</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例：</a:t>
            </a:r>
            <a:endParaRPr lang="zh-CN" altLang="en-US">
              <a:latin typeface="黑体" panose="02010609060101010101" charset="-122"/>
              <a:ea typeface="黑体" panose="02010609060101010101" charset="-122"/>
            </a:endParaRPr>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latin typeface="黑体" panose="02010609060101010101" charset="-122"/>
                <a:ea typeface="黑体" panose="02010609060101010101" charset="-122"/>
              </a:rPr>
              <a:t>注意：</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、以上变换过程中原函数变量间运算顺序不能改变；</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2</a:t>
            </a:r>
            <a:r>
              <a:rPr lang="zh-CN" altLang="en-US">
                <a:latin typeface="黑体" panose="02010609060101010101" charset="-122"/>
                <a:ea typeface="黑体" panose="02010609060101010101" charset="-122"/>
              </a:rPr>
              <a:t>、两个函数相等，则它们的对偶函数也相等；</a:t>
            </a:r>
            <a:endParaRPr lang="zh-CN" altLang="en-US">
              <a:latin typeface="黑体" panose="02010609060101010101" charset="-122"/>
              <a:ea typeface="黑体" panose="02010609060101010101" charset="-122"/>
            </a:endParaRPr>
          </a:p>
        </p:txBody>
      </p:sp>
      <p:graphicFrame>
        <p:nvGraphicFramePr>
          <p:cNvPr id="3" name="对象 2">
            <a:hlinkClick r:id="" action="ppaction://ole?verb="/>
          </p:cNvPr>
          <p:cNvGraphicFramePr>
            <a:graphicFrameLocks noChangeAspect="1"/>
          </p:cNvGraphicFramePr>
          <p:nvPr/>
        </p:nvGraphicFramePr>
        <p:xfrm>
          <a:off x="3272155" y="2444115"/>
          <a:ext cx="414020" cy="360045"/>
        </p:xfrm>
        <a:graphic>
          <a:graphicData uri="http://schemas.openxmlformats.org/presentationml/2006/ole">
            <mc:AlternateContent xmlns:mc="http://schemas.openxmlformats.org/markup-compatibility/2006">
              <mc:Choice xmlns:v="urn:schemas-microsoft-com:vml" Requires="v">
                <p:oleObj spid="_x0000_s1025" name="" r:id="rId1" imgW="190500" imgH="165100" progId="Equation.KSEE3">
                  <p:embed/>
                </p:oleObj>
              </mc:Choice>
              <mc:Fallback>
                <p:oleObj name="" r:id="rId1" imgW="190500" imgH="165100" progId="Equation.KSEE3">
                  <p:embed/>
                  <p:pic>
                    <p:nvPicPr>
                      <p:cNvPr id="0" name="图片 1024"/>
                      <p:cNvPicPr/>
                      <p:nvPr/>
                    </p:nvPicPr>
                    <p:blipFill>
                      <a:blip r:embed="rId2"/>
                      <a:stretch>
                        <a:fillRect/>
                      </a:stretch>
                    </p:blipFill>
                    <p:spPr>
                      <a:xfrm>
                        <a:off x="3272155" y="2444115"/>
                        <a:ext cx="414020" cy="360045"/>
                      </a:xfrm>
                      <a:prstGeom prst="rect">
                        <a:avLst/>
                      </a:prstGeom>
                    </p:spPr>
                  </p:pic>
                </p:oleObj>
              </mc:Fallback>
            </mc:AlternateContent>
          </a:graphicData>
        </a:graphic>
      </p:graphicFrame>
      <p:pic>
        <p:nvPicPr>
          <p:cNvPr id="4" name="图片 3"/>
          <p:cNvPicPr>
            <a:picLocks noChangeAspect="1"/>
          </p:cNvPicPr>
          <p:nvPr/>
        </p:nvPicPr>
        <p:blipFill>
          <a:blip r:embed="rId3"/>
          <a:stretch>
            <a:fillRect/>
          </a:stretch>
        </p:blipFill>
        <p:spPr>
          <a:xfrm>
            <a:off x="1922145" y="2967355"/>
            <a:ext cx="5962015" cy="419735"/>
          </a:xfrm>
          <a:prstGeom prst="rect">
            <a:avLst/>
          </a:prstGeom>
        </p:spPr>
      </p:pic>
      <p:pic>
        <p:nvPicPr>
          <p:cNvPr id="5" name="图片 4"/>
          <p:cNvPicPr>
            <a:picLocks noChangeAspect="1"/>
          </p:cNvPicPr>
          <p:nvPr/>
        </p:nvPicPr>
        <p:blipFill>
          <a:blip r:embed="rId4"/>
          <a:stretch>
            <a:fillRect/>
          </a:stretch>
        </p:blipFill>
        <p:spPr>
          <a:xfrm>
            <a:off x="1922145" y="3560445"/>
            <a:ext cx="4124325" cy="5321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linds(horizontal)">
                                      <p:cBhvr>
                                        <p:cTn id="10" dur="500"/>
                                        <p:tgtEl>
                                          <p:spTgt spid="2">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linds(horizontal)">
                                      <p:cBhvr>
                                        <p:cTn id="13" dur="500"/>
                                        <p:tgtEl>
                                          <p:spTgt spid="2">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linds(horizontal)">
                                      <p:cBhvr>
                                        <p:cTn id="16" dur="500"/>
                                        <p:tgtEl>
                                          <p:spTgt spid="2">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blinds(horizontal)">
                                      <p:cBhvr>
                                        <p:cTn id="24" dur="500"/>
                                        <p:tgtEl>
                                          <p:spTgt spid="2">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par>
                                <p:cTn id="28" presetID="3" presetClass="entr" presetSubtype="1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
                                            <p:txEl>
                                              <p:pRg st="9" end="9"/>
                                            </p:txEl>
                                          </p:spTgt>
                                        </p:tgtEl>
                                        <p:attrNameLst>
                                          <p:attrName>style.visibility</p:attrName>
                                        </p:attrNameLst>
                                      </p:cBhvr>
                                      <p:to>
                                        <p:strVal val="visible"/>
                                      </p:to>
                                    </p:set>
                                    <p:animEffect transition="in" filter="blinds(horizontal)">
                                      <p:cBhvr>
                                        <p:cTn id="35" dur="500"/>
                                        <p:tgtEl>
                                          <p:spTgt spid="2">
                                            <p:txEl>
                                              <p:pRg st="9" end="9"/>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2">
                                            <p:txEl>
                                              <p:pRg st="10" end="10"/>
                                            </p:txEl>
                                          </p:spTgt>
                                        </p:tgtEl>
                                        <p:attrNameLst>
                                          <p:attrName>style.visibility</p:attrName>
                                        </p:attrNameLst>
                                      </p:cBhvr>
                                      <p:to>
                                        <p:strVal val="visible"/>
                                      </p:to>
                                    </p:set>
                                    <p:animEffect transition="in" filter="blinds(horizontal)">
                                      <p:cBhvr>
                                        <p:cTn id="38"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b="1"/>
              <a:t>1.5</a:t>
            </a:r>
            <a:r>
              <a:rPr lang="zh-CN" altLang="en-US" b="1"/>
              <a:t>逻辑函数的化简</a:t>
            </a:r>
            <a:endParaRPr lang="zh-CN" altLang="en-US" b="1"/>
          </a:p>
          <a:p>
            <a:pPr marL="0" indent="0">
              <a:buNone/>
            </a:pPr>
            <a:r>
              <a:rPr lang="zh-CN" altLang="en-US"/>
              <a:t>    将比较繁杂的逻辑表达式变换成与之</a:t>
            </a:r>
            <a:r>
              <a:rPr lang="zh-CN" altLang="en-US" b="1">
                <a:solidFill>
                  <a:srgbClr val="FF0000"/>
                </a:solidFill>
              </a:rPr>
              <a:t>等效</a:t>
            </a:r>
            <a:r>
              <a:rPr lang="zh-CN" altLang="en-US"/>
              <a:t>的最简逻辑表达式的过程称为逻辑函数的化简。</a:t>
            </a:r>
            <a:endParaRPr lang="zh-CN" altLang="en-US"/>
          </a:p>
          <a:p>
            <a:pPr marL="0" indent="0">
              <a:buNone/>
            </a:pPr>
            <a:r>
              <a:rPr lang="zh-CN" altLang="en-US"/>
              <a:t>    最简的与或表达式应具备：</a:t>
            </a:r>
            <a:endParaRPr lang="zh-CN" altLang="en-US"/>
          </a:p>
          <a:p>
            <a:pPr marL="0" indent="0">
              <a:buNone/>
            </a:pPr>
            <a:r>
              <a:rPr lang="zh-CN" altLang="en-US"/>
              <a:t>    （1）乘积项(即相与项)的数目最少。</a:t>
            </a:r>
            <a:endParaRPr lang="zh-CN" altLang="en-US"/>
          </a:p>
          <a:p>
            <a:pPr marL="0" indent="0">
              <a:buNone/>
            </a:pPr>
            <a:r>
              <a:rPr lang="zh-CN" altLang="en-US"/>
              <a:t>    （2）在满足乘积项最少的条件下，要求每个乘积项中变量的个数也最少。</a:t>
            </a:r>
            <a:endParaRPr lang="zh-CN" altLang="en-US"/>
          </a:p>
          <a:p>
            <a:pPr marL="0" indent="0">
              <a:buNone/>
            </a:pPr>
            <a:r>
              <a:rPr lang="zh-CN" altLang="en-US"/>
              <a:t>      化简方法：</a:t>
            </a:r>
            <a:endParaRPr lang="zh-CN" altLang="en-US"/>
          </a:p>
          <a:p>
            <a:pPr marL="0" indent="0">
              <a:buNone/>
            </a:pPr>
            <a:r>
              <a:rPr lang="zh-CN" altLang="en-US"/>
              <a:t>              </a:t>
            </a:r>
            <a:r>
              <a:rPr lang="en-US" altLang="zh-CN"/>
              <a:t>1</a:t>
            </a:r>
            <a:r>
              <a:rPr lang="zh-CN" altLang="en-US"/>
              <a:t>、公式法（代数法）</a:t>
            </a:r>
            <a:endParaRPr lang="zh-CN" altLang="en-US"/>
          </a:p>
          <a:p>
            <a:pPr marL="0" indent="0">
              <a:buNone/>
            </a:pPr>
            <a:r>
              <a:rPr lang="zh-CN" altLang="en-US"/>
              <a:t>              </a:t>
            </a:r>
            <a:r>
              <a:rPr lang="en-US" altLang="zh-CN"/>
              <a:t>2</a:t>
            </a:r>
            <a:r>
              <a:rPr lang="zh-CN" altLang="en-US"/>
              <a:t>、卡洛图法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blinds(horizontal)">
                                      <p:cBhvr>
                                        <p:cTn id="10" dur="500"/>
                                        <p:tgtEl>
                                          <p:spTgt spid="2">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blinds(horizontal)">
                                      <p:cBhvr>
                                        <p:cTn id="13" dur="500"/>
                                        <p:tgtEl>
                                          <p:spTgt spid="2">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 calcmode="lin" valueType="num">
                                      <p:cBhvr additive="base">
                                        <p:cTn id="18"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 calcmode="lin" valueType="num">
                                      <p:cBhvr additive="base">
                                        <p:cTn id="22"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6" end="6"/>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
                                            <p:txEl>
                                              <p:pRg st="7" end="7"/>
                                            </p:txEl>
                                          </p:spTgt>
                                        </p:tgtEl>
                                        <p:attrNameLst>
                                          <p:attrName>style.visibility</p:attrName>
                                        </p:attrNameLst>
                                      </p:cBhvr>
                                      <p:to>
                                        <p:strVal val="visible"/>
                                      </p:to>
                                    </p:set>
                                    <p:anim calcmode="lin" valueType="num">
                                      <p:cBhvr additive="base">
                                        <p:cTn id="26"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5811838"/>
          </a:xfrm>
        </p:spPr>
        <p:txBody>
          <a:bodyPr/>
          <a:p>
            <a:pPr marL="0" indent="0">
              <a:buNone/>
            </a:pPr>
            <a:r>
              <a:rPr lang="zh-CN" altLang="en-US">
                <a:latin typeface="黑体" panose="02010609060101010101" charset="-122"/>
                <a:ea typeface="黑体" panose="02010609060101010101" charset="-122"/>
              </a:rPr>
              <a:t>1.1.2  数字电路</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1. 数字电路的特点</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数字电路与模拟电路比较具有以下特点：</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(1) 工作信号是二进制的数字信号，电路上反映低电平和高电平两种状态（即0和1）。</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(2) 主要研究电路的逻辑功能问题，即输入信号状态和输出信号状态之间的关系。</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(3) 对组成数字电路的元器件精度要求不高，只要在工作时能够可靠地区分0和1两种状态即可。</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(4) 数字电路中，半导体器件工作在开关状态，即截止区和饱和区。</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(5) 数字电路的主要分析工具是逻辑代数。</a:t>
            </a:r>
            <a:endParaRPr lang="zh-CN" altLang="en-US">
              <a:latin typeface="黑体" panose="02010609060101010101" charset="-122"/>
              <a:ea typeface="黑体" panose="02010609060101010101"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a:latin typeface="黑体" panose="02010609060101010101" charset="-122"/>
                <a:ea typeface="黑体" panose="02010609060101010101" charset="-122"/>
              </a:rPr>
              <a:t>1.5.2  </a:t>
            </a:r>
            <a:r>
              <a:rPr lang="zh-CN" altLang="en-US">
                <a:latin typeface="黑体" panose="02010609060101010101" charset="-122"/>
                <a:ea typeface="黑体" panose="02010609060101010101" charset="-122"/>
              </a:rPr>
              <a:t>逻辑函数的公式化简法</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、并项法</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利用公式：</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例：</a:t>
            </a:r>
            <a:endParaRPr lang="zh-CN" altLang="en-US">
              <a:latin typeface="黑体" panose="02010609060101010101" charset="-122"/>
              <a:ea typeface="黑体" panose="02010609060101010101" charset="-122"/>
            </a:endParaRPr>
          </a:p>
          <a:p>
            <a:pPr marL="0" indent="0">
              <a:buNone/>
            </a:pPr>
            <a:r>
              <a:rPr lang="zh-CN" altLang="en-US"/>
              <a:t>    </a:t>
            </a:r>
            <a:r>
              <a:rPr lang="zh-CN" altLang="en-US">
                <a:latin typeface="黑体" panose="02010609060101010101" charset="-122"/>
                <a:ea typeface="黑体" panose="02010609060101010101" charset="-122"/>
              </a:rPr>
              <a:t>解：</a:t>
            </a:r>
            <a:endParaRPr lang="zh-CN" altLang="en-US">
              <a:latin typeface="黑体" panose="02010609060101010101" charset="-122"/>
              <a:ea typeface="黑体" panose="02010609060101010101" charset="-122"/>
            </a:endParaRPr>
          </a:p>
          <a:p>
            <a:pPr marL="0" indent="0">
              <a:buNone/>
            </a:pPr>
            <a:r>
              <a:rPr lang="zh-CN" altLang="en-US"/>
              <a:t>                 </a:t>
            </a:r>
            <a:endParaRPr lang="zh-CN" altLang="en-US"/>
          </a:p>
        </p:txBody>
      </p:sp>
      <p:pic>
        <p:nvPicPr>
          <p:cNvPr id="3" name="图片 2"/>
          <p:cNvPicPr>
            <a:picLocks noChangeAspect="1"/>
          </p:cNvPicPr>
          <p:nvPr/>
        </p:nvPicPr>
        <p:blipFill>
          <a:blip r:embed="rId1"/>
          <a:stretch>
            <a:fillRect/>
          </a:stretch>
        </p:blipFill>
        <p:spPr>
          <a:xfrm>
            <a:off x="3858895" y="1321435"/>
            <a:ext cx="3121025" cy="473710"/>
          </a:xfrm>
          <a:prstGeom prst="rect">
            <a:avLst/>
          </a:prstGeom>
        </p:spPr>
      </p:pic>
      <p:pic>
        <p:nvPicPr>
          <p:cNvPr id="4" name="图片 3"/>
          <p:cNvPicPr>
            <a:picLocks noChangeAspect="1"/>
          </p:cNvPicPr>
          <p:nvPr/>
        </p:nvPicPr>
        <p:blipFill>
          <a:blip r:embed="rId2"/>
          <a:stretch>
            <a:fillRect/>
          </a:stretch>
        </p:blipFill>
        <p:spPr>
          <a:xfrm>
            <a:off x="2000250" y="1873885"/>
            <a:ext cx="3154045" cy="481965"/>
          </a:xfrm>
          <a:prstGeom prst="rect">
            <a:avLst/>
          </a:prstGeom>
        </p:spPr>
      </p:pic>
      <p:graphicFrame>
        <p:nvGraphicFramePr>
          <p:cNvPr id="5" name="对象 4">
            <a:hlinkClick r:id="" action="ppaction://ole?verb="/>
          </p:cNvPr>
          <p:cNvGraphicFramePr>
            <a:graphicFrameLocks noChangeAspect="1"/>
          </p:cNvGraphicFramePr>
          <p:nvPr/>
        </p:nvGraphicFramePr>
        <p:xfrm>
          <a:off x="2376170" y="2355850"/>
          <a:ext cx="3519170" cy="539115"/>
        </p:xfrm>
        <a:graphic>
          <a:graphicData uri="http://schemas.openxmlformats.org/presentationml/2006/ole">
            <mc:AlternateContent xmlns:mc="http://schemas.openxmlformats.org/markup-compatibility/2006">
              <mc:Choice xmlns:v="urn:schemas-microsoft-com:vml" Requires="v">
                <p:oleObj spid="_x0000_s2049" name="" r:id="rId3" imgW="1409700" imgH="215900" progId="Equation.KSEE3">
                  <p:embed/>
                </p:oleObj>
              </mc:Choice>
              <mc:Fallback>
                <p:oleObj name="" r:id="rId3" imgW="1409700" imgH="215900" progId="Equation.KSEE3">
                  <p:embed/>
                  <p:pic>
                    <p:nvPicPr>
                      <p:cNvPr id="0" name="图片 2048"/>
                      <p:cNvPicPr/>
                      <p:nvPr/>
                    </p:nvPicPr>
                    <p:blipFill>
                      <a:blip r:embed="rId4"/>
                      <a:stretch>
                        <a:fillRect/>
                      </a:stretch>
                    </p:blipFill>
                    <p:spPr>
                      <a:xfrm>
                        <a:off x="2376170" y="2355850"/>
                        <a:ext cx="3519170" cy="53911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770505" y="2987040"/>
          <a:ext cx="3308985" cy="568325"/>
        </p:xfrm>
        <a:graphic>
          <a:graphicData uri="http://schemas.openxmlformats.org/presentationml/2006/ole">
            <mc:AlternateContent xmlns:mc="http://schemas.openxmlformats.org/markup-compatibility/2006">
              <mc:Choice xmlns:v="urn:schemas-microsoft-com:vml" Requires="v">
                <p:oleObj spid="_x0000_s2050" name="" r:id="rId5" imgW="1257300" imgH="215900" progId="Equation.KSEE3">
                  <p:embed/>
                </p:oleObj>
              </mc:Choice>
              <mc:Fallback>
                <p:oleObj name="" r:id="rId5" imgW="1257300" imgH="215900" progId="Equation.KSEE3">
                  <p:embed/>
                  <p:pic>
                    <p:nvPicPr>
                      <p:cNvPr id="0" name="图片 2049"/>
                      <p:cNvPicPr/>
                      <p:nvPr/>
                    </p:nvPicPr>
                    <p:blipFill>
                      <a:blip r:embed="rId6"/>
                      <a:stretch>
                        <a:fillRect/>
                      </a:stretch>
                    </p:blipFill>
                    <p:spPr>
                      <a:xfrm>
                        <a:off x="2770505" y="2987040"/>
                        <a:ext cx="3308985" cy="56832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770505" y="3568700"/>
          <a:ext cx="1811655" cy="549910"/>
        </p:xfrm>
        <a:graphic>
          <a:graphicData uri="http://schemas.openxmlformats.org/presentationml/2006/ole">
            <mc:AlternateContent xmlns:mc="http://schemas.openxmlformats.org/markup-compatibility/2006">
              <mc:Choice xmlns:v="urn:schemas-microsoft-com:vml" Requires="v">
                <p:oleObj spid="_x0000_s2051" name="" r:id="rId7" imgW="711200" imgH="215900" progId="Equation.KSEE3">
                  <p:embed/>
                </p:oleObj>
              </mc:Choice>
              <mc:Fallback>
                <p:oleObj name="" r:id="rId7" imgW="711200" imgH="215900" progId="Equation.KSEE3">
                  <p:embed/>
                  <p:pic>
                    <p:nvPicPr>
                      <p:cNvPr id="0" name="图片 2050"/>
                      <p:cNvPicPr/>
                      <p:nvPr/>
                    </p:nvPicPr>
                    <p:blipFill>
                      <a:blip r:embed="rId8"/>
                      <a:stretch>
                        <a:fillRect/>
                      </a:stretch>
                    </p:blipFill>
                    <p:spPr>
                      <a:xfrm>
                        <a:off x="2770505" y="3568700"/>
                        <a:ext cx="1811655" cy="54991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770505" y="4076065"/>
          <a:ext cx="1812290" cy="554990"/>
        </p:xfrm>
        <a:graphic>
          <a:graphicData uri="http://schemas.openxmlformats.org/presentationml/2006/ole">
            <mc:AlternateContent xmlns:mc="http://schemas.openxmlformats.org/markup-compatibility/2006">
              <mc:Choice xmlns:v="urn:schemas-microsoft-com:vml" Requires="v">
                <p:oleObj spid="_x0000_s2052" name="" r:id="rId9" imgW="800100" imgH="215900" progId="Equation.KSEE3">
                  <p:embed/>
                </p:oleObj>
              </mc:Choice>
              <mc:Fallback>
                <p:oleObj name="" r:id="rId9" imgW="800100" imgH="215900" progId="Equation.KSEE3">
                  <p:embed/>
                  <p:pic>
                    <p:nvPicPr>
                      <p:cNvPr id="0" name="图片 2051"/>
                      <p:cNvPicPr/>
                      <p:nvPr/>
                    </p:nvPicPr>
                    <p:blipFill>
                      <a:blip r:embed="rId10"/>
                      <a:stretch>
                        <a:fillRect/>
                      </a:stretch>
                    </p:blipFill>
                    <p:spPr>
                      <a:xfrm>
                        <a:off x="2770505" y="4076065"/>
                        <a:ext cx="1812290" cy="55499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2770505" y="4695190"/>
          <a:ext cx="655320" cy="406400"/>
        </p:xfrm>
        <a:graphic>
          <a:graphicData uri="http://schemas.openxmlformats.org/presentationml/2006/ole">
            <mc:AlternateContent xmlns:mc="http://schemas.openxmlformats.org/markup-compatibility/2006">
              <mc:Choice xmlns:v="urn:schemas-microsoft-com:vml" Requires="v">
                <p:oleObj spid="_x0000_s2053" name="" r:id="rId11" imgW="266700" imgH="165100" progId="Equation.KSEE3">
                  <p:embed/>
                </p:oleObj>
              </mc:Choice>
              <mc:Fallback>
                <p:oleObj name="" r:id="rId11" imgW="266700" imgH="165100" progId="Equation.KSEE3">
                  <p:embed/>
                  <p:pic>
                    <p:nvPicPr>
                      <p:cNvPr id="0" name="图片 2052"/>
                      <p:cNvPicPr/>
                      <p:nvPr/>
                    </p:nvPicPr>
                    <p:blipFill>
                      <a:blip r:embed="rId12"/>
                      <a:stretch>
                        <a:fillRect/>
                      </a:stretch>
                    </p:blipFill>
                    <p:spPr>
                      <a:xfrm>
                        <a:off x="2770505" y="4695190"/>
                        <a:ext cx="655320" cy="4064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 calcmode="lin" valueType="num">
                                      <p:cBhvr additive="base">
                                        <p:cTn id="16"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a:latin typeface="黑体" panose="02010609060101010101" charset="-122"/>
                <a:ea typeface="黑体" panose="02010609060101010101" charset="-122"/>
              </a:rPr>
              <a:t> 2</a:t>
            </a:r>
            <a:r>
              <a:rPr lang="zh-CN" altLang="en-US">
                <a:latin typeface="黑体" panose="02010609060101010101" charset="-122"/>
                <a:ea typeface="黑体" panose="02010609060101010101" charset="-122"/>
              </a:rPr>
              <a:t>、吸收法</a:t>
            </a:r>
            <a:endParaRPr lang="zh-CN" altLang="en-US">
              <a:latin typeface="黑体" panose="02010609060101010101" charset="-122"/>
              <a:ea typeface="黑体" panose="02010609060101010101" charset="-122"/>
            </a:endParaRPr>
          </a:p>
          <a:p>
            <a:pPr marL="0" indent="0">
              <a:buNone/>
            </a:pPr>
            <a:r>
              <a:rPr lang="zh-CN" altLang="en-US"/>
              <a:t>         </a:t>
            </a:r>
            <a:r>
              <a:rPr lang="zh-CN" altLang="en-US">
                <a:latin typeface="黑体" panose="02010609060101010101" charset="-122"/>
                <a:ea typeface="黑体" panose="02010609060101010101" charset="-122"/>
              </a:rPr>
              <a:t>  利用公式</a:t>
            </a:r>
            <a:r>
              <a:rPr lang="zh-CN" altLang="en-US"/>
              <a:t>：</a:t>
            </a:r>
            <a:endParaRPr lang="zh-CN" altLang="en-US"/>
          </a:p>
          <a:p>
            <a:pPr marL="0" indent="0">
              <a:buNone/>
            </a:pPr>
            <a:r>
              <a:rPr lang="zh-CN" altLang="en-US"/>
              <a:t>           </a:t>
            </a:r>
            <a:r>
              <a:rPr lang="zh-CN" altLang="en-US">
                <a:latin typeface="黑体" panose="02010609060101010101" charset="-122"/>
                <a:ea typeface="黑体" panose="02010609060101010101" charset="-122"/>
              </a:rPr>
              <a:t> 例</a:t>
            </a:r>
            <a:r>
              <a:rPr lang="zh-CN" altLang="en-US"/>
              <a:t>：</a:t>
            </a:r>
            <a:endParaRPr lang="zh-CN" altLang="en-US"/>
          </a:p>
        </p:txBody>
      </p:sp>
      <p:graphicFrame>
        <p:nvGraphicFramePr>
          <p:cNvPr id="3" name="对象 2">
            <a:hlinkClick r:id="" action="ppaction://ole?verb="/>
          </p:cNvPr>
          <p:cNvGraphicFramePr>
            <a:graphicFrameLocks noChangeAspect="1"/>
          </p:cNvGraphicFramePr>
          <p:nvPr/>
        </p:nvGraphicFramePr>
        <p:xfrm>
          <a:off x="3530600" y="839470"/>
          <a:ext cx="2012315" cy="429260"/>
        </p:xfrm>
        <a:graphic>
          <a:graphicData uri="http://schemas.openxmlformats.org/presentationml/2006/ole">
            <mc:AlternateContent xmlns:mc="http://schemas.openxmlformats.org/markup-compatibility/2006">
              <mc:Choice xmlns:v="urn:schemas-microsoft-com:vml" Requires="v">
                <p:oleObj spid="_x0000_s3073" name="" r:id="rId1" imgW="774065" imgH="165100" progId="Equation.KSEE3">
                  <p:embed/>
                </p:oleObj>
              </mc:Choice>
              <mc:Fallback>
                <p:oleObj name="" r:id="rId1" imgW="774065" imgH="165100" progId="Equation.KSEE3">
                  <p:embed/>
                  <p:pic>
                    <p:nvPicPr>
                      <p:cNvPr id="0" name="图片 3072"/>
                      <p:cNvPicPr/>
                      <p:nvPr/>
                    </p:nvPicPr>
                    <p:blipFill>
                      <a:blip r:embed="rId2"/>
                      <a:stretch>
                        <a:fillRect/>
                      </a:stretch>
                    </p:blipFill>
                    <p:spPr>
                      <a:xfrm>
                        <a:off x="3530600" y="839470"/>
                        <a:ext cx="2012315" cy="42926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630170" y="1483360"/>
          <a:ext cx="4826000" cy="1336675"/>
        </p:xfrm>
        <a:graphic>
          <a:graphicData uri="http://schemas.openxmlformats.org/presentationml/2006/ole">
            <mc:AlternateContent xmlns:mc="http://schemas.openxmlformats.org/markup-compatibility/2006">
              <mc:Choice xmlns:v="urn:schemas-microsoft-com:vml" Requires="v">
                <p:oleObj spid="_x0000_s3074" name="" r:id="rId3" imgW="1651000" imgH="457200" progId="Equation.KSEE3">
                  <p:embed/>
                </p:oleObj>
              </mc:Choice>
              <mc:Fallback>
                <p:oleObj name="" r:id="rId3" imgW="1651000" imgH="457200" progId="Equation.KSEE3">
                  <p:embed/>
                  <p:pic>
                    <p:nvPicPr>
                      <p:cNvPr id="0" name="图片 3073"/>
                      <p:cNvPicPr/>
                      <p:nvPr/>
                    </p:nvPicPr>
                    <p:blipFill>
                      <a:blip r:embed="rId4"/>
                      <a:stretch>
                        <a:fillRect/>
                      </a:stretch>
                    </p:blipFill>
                    <p:spPr>
                      <a:xfrm>
                        <a:off x="2630170" y="1483360"/>
                        <a:ext cx="4826000" cy="133667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2630170" y="3122295"/>
          <a:ext cx="3642995" cy="2796540"/>
        </p:xfrm>
        <a:graphic>
          <a:graphicData uri="http://schemas.openxmlformats.org/presentationml/2006/ole">
            <mc:AlternateContent xmlns:mc="http://schemas.openxmlformats.org/markup-compatibility/2006">
              <mc:Choice xmlns:v="urn:schemas-microsoft-com:vml" Requires="v">
                <p:oleObj spid="_x0000_s3075" name="" r:id="rId5" imgW="1257300" imgH="965200" progId="Equation.KSEE3">
                  <p:embed/>
                </p:oleObj>
              </mc:Choice>
              <mc:Fallback>
                <p:oleObj name="" r:id="rId5" imgW="1257300" imgH="965200" progId="Equation.KSEE3">
                  <p:embed/>
                  <p:pic>
                    <p:nvPicPr>
                      <p:cNvPr id="0" name="图片 3074"/>
                      <p:cNvPicPr/>
                      <p:nvPr/>
                    </p:nvPicPr>
                    <p:blipFill>
                      <a:blip r:embed="rId6"/>
                      <a:stretch>
                        <a:fillRect/>
                      </a:stretch>
                    </p:blipFill>
                    <p:spPr>
                      <a:xfrm>
                        <a:off x="2630170" y="3122295"/>
                        <a:ext cx="3642995" cy="279654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a:latin typeface="黑体" panose="02010609060101010101" charset="-122"/>
                <a:ea typeface="黑体" panose="02010609060101010101" charset="-122"/>
              </a:rPr>
              <a:t>3</a:t>
            </a:r>
            <a:r>
              <a:rPr lang="zh-CN" altLang="en-US">
                <a:latin typeface="黑体" panose="02010609060101010101" charset="-122"/>
                <a:ea typeface="黑体" panose="02010609060101010101" charset="-122"/>
              </a:rPr>
              <a:t>、配项法</a:t>
            </a:r>
            <a:endParaRPr lang="zh-CN" altLang="en-US">
              <a:latin typeface="黑体" panose="02010609060101010101" charset="-122"/>
              <a:ea typeface="黑体" panose="02010609060101010101" charset="-122"/>
            </a:endParaRPr>
          </a:p>
          <a:p>
            <a:pPr marL="0" indent="0">
              <a:buNone/>
            </a:pPr>
            <a:r>
              <a:rPr lang="zh-CN" altLang="en-US"/>
              <a:t>          </a:t>
            </a:r>
            <a:r>
              <a:rPr lang="zh-CN" altLang="en-US">
                <a:latin typeface="黑体" panose="02010609060101010101" charset="-122"/>
                <a:ea typeface="黑体" panose="02010609060101010101" charset="-122"/>
              </a:rPr>
              <a:t>利用公式</a:t>
            </a:r>
            <a:r>
              <a:rPr lang="zh-CN" altLang="en-US"/>
              <a:t>：</a:t>
            </a:r>
            <a:endParaRPr lang="zh-CN" altLang="en-US"/>
          </a:p>
          <a:p>
            <a:pPr marL="0" indent="0">
              <a:buNone/>
            </a:pPr>
            <a:r>
              <a:rPr lang="zh-CN" altLang="en-US"/>
              <a:t>          </a:t>
            </a:r>
            <a:r>
              <a:rPr lang="zh-CN" altLang="en-US">
                <a:latin typeface="黑体" panose="02010609060101010101" charset="-122"/>
                <a:ea typeface="黑体" panose="02010609060101010101" charset="-122"/>
              </a:rPr>
              <a:t> 例</a:t>
            </a:r>
            <a:r>
              <a:rPr lang="zh-CN" altLang="en-US"/>
              <a:t>：</a:t>
            </a:r>
            <a:endParaRPr lang="zh-CN" altLang="en-US"/>
          </a:p>
        </p:txBody>
      </p:sp>
      <p:graphicFrame>
        <p:nvGraphicFramePr>
          <p:cNvPr id="3" name="对象 2">
            <a:hlinkClick r:id="" action="ppaction://ole?verb="/>
          </p:cNvPr>
          <p:cNvGraphicFramePr>
            <a:graphicFrameLocks noChangeAspect="1"/>
          </p:cNvGraphicFramePr>
          <p:nvPr/>
        </p:nvGraphicFramePr>
        <p:xfrm>
          <a:off x="3502660" y="774065"/>
          <a:ext cx="1793240" cy="598170"/>
        </p:xfrm>
        <a:graphic>
          <a:graphicData uri="http://schemas.openxmlformats.org/presentationml/2006/ole">
            <mc:AlternateContent xmlns:mc="http://schemas.openxmlformats.org/markup-compatibility/2006">
              <mc:Choice xmlns:v="urn:schemas-microsoft-com:vml" Requires="v">
                <p:oleObj spid="_x0000_s4097" name="" r:id="rId1" imgW="609600" imgH="203200" progId="Equation.KSEE3">
                  <p:embed/>
                </p:oleObj>
              </mc:Choice>
              <mc:Fallback>
                <p:oleObj name="" r:id="rId1" imgW="609600" imgH="203200" progId="Equation.KSEE3">
                  <p:embed/>
                  <p:pic>
                    <p:nvPicPr>
                      <p:cNvPr id="0" name="图片 4096"/>
                      <p:cNvPicPr/>
                      <p:nvPr/>
                    </p:nvPicPr>
                    <p:blipFill>
                      <a:blip r:embed="rId2"/>
                      <a:stretch>
                        <a:fillRect/>
                      </a:stretch>
                    </p:blipFill>
                    <p:spPr>
                      <a:xfrm>
                        <a:off x="3502660" y="774065"/>
                        <a:ext cx="1793240" cy="59817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564130" y="1372235"/>
          <a:ext cx="3825875" cy="591185"/>
        </p:xfrm>
        <a:graphic>
          <a:graphicData uri="http://schemas.openxmlformats.org/presentationml/2006/ole">
            <mc:AlternateContent xmlns:mc="http://schemas.openxmlformats.org/markup-compatibility/2006">
              <mc:Choice xmlns:v="urn:schemas-microsoft-com:vml" Requires="v">
                <p:oleObj spid="_x0000_s4098" name="" r:id="rId3" imgW="1562100" imgH="241300" progId="Equation.KSEE3">
                  <p:embed/>
                </p:oleObj>
              </mc:Choice>
              <mc:Fallback>
                <p:oleObj name="" r:id="rId3" imgW="1562100" imgH="241300" progId="Equation.KSEE3">
                  <p:embed/>
                  <p:pic>
                    <p:nvPicPr>
                      <p:cNvPr id="0" name="图片 4097"/>
                      <p:cNvPicPr/>
                      <p:nvPr/>
                    </p:nvPicPr>
                    <p:blipFill>
                      <a:blip r:embed="rId4"/>
                      <a:stretch>
                        <a:fillRect/>
                      </a:stretch>
                    </p:blipFill>
                    <p:spPr>
                      <a:xfrm>
                        <a:off x="2564130" y="1372235"/>
                        <a:ext cx="3825875" cy="59118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2982595" y="1963420"/>
          <a:ext cx="6310630" cy="567690"/>
        </p:xfrm>
        <a:graphic>
          <a:graphicData uri="http://schemas.openxmlformats.org/presentationml/2006/ole">
            <mc:AlternateContent xmlns:mc="http://schemas.openxmlformats.org/markup-compatibility/2006">
              <mc:Choice xmlns:v="urn:schemas-microsoft-com:vml" Requires="v">
                <p:oleObj spid="_x0000_s4099" name="" r:id="rId5" imgW="2400300" imgH="215900" progId="Equation.KSEE3">
                  <p:embed/>
                </p:oleObj>
              </mc:Choice>
              <mc:Fallback>
                <p:oleObj name="" r:id="rId5" imgW="2400300" imgH="215900" progId="Equation.KSEE3">
                  <p:embed/>
                  <p:pic>
                    <p:nvPicPr>
                      <p:cNvPr id="0" name="图片 4098"/>
                      <p:cNvPicPr/>
                      <p:nvPr/>
                    </p:nvPicPr>
                    <p:blipFill>
                      <a:blip r:embed="rId6"/>
                      <a:stretch>
                        <a:fillRect/>
                      </a:stretch>
                    </p:blipFill>
                    <p:spPr>
                      <a:xfrm>
                        <a:off x="2982595" y="1963420"/>
                        <a:ext cx="6310630" cy="56769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982595" y="2531110"/>
          <a:ext cx="6551930" cy="568325"/>
        </p:xfrm>
        <a:graphic>
          <a:graphicData uri="http://schemas.openxmlformats.org/presentationml/2006/ole">
            <mc:AlternateContent xmlns:mc="http://schemas.openxmlformats.org/markup-compatibility/2006">
              <mc:Choice xmlns:v="urn:schemas-microsoft-com:vml" Requires="v">
                <p:oleObj spid="_x0000_s4100" name="" r:id="rId7" imgW="2489200" imgH="215900" progId="Equation.KSEE3">
                  <p:embed/>
                </p:oleObj>
              </mc:Choice>
              <mc:Fallback>
                <p:oleObj name="" r:id="rId7" imgW="2489200" imgH="215900" progId="Equation.KSEE3">
                  <p:embed/>
                  <p:pic>
                    <p:nvPicPr>
                      <p:cNvPr id="0" name="图片 4099"/>
                      <p:cNvPicPr/>
                      <p:nvPr/>
                    </p:nvPicPr>
                    <p:blipFill>
                      <a:blip r:embed="rId8"/>
                      <a:stretch>
                        <a:fillRect/>
                      </a:stretch>
                    </p:blipFill>
                    <p:spPr>
                      <a:xfrm>
                        <a:off x="2982595" y="2531110"/>
                        <a:ext cx="6551930" cy="568325"/>
                      </a:xfrm>
                      <a:prstGeom prst="rect">
                        <a:avLst/>
                      </a:prstGeom>
                    </p:spPr>
                  </p:pic>
                </p:oleObj>
              </mc:Fallback>
            </mc:AlternateContent>
          </a:graphicData>
        </a:graphic>
      </p:graphicFrame>
      <p:cxnSp>
        <p:nvCxnSpPr>
          <p:cNvPr id="8" name="直接连接符 7"/>
          <p:cNvCxnSpPr/>
          <p:nvPr/>
        </p:nvCxnSpPr>
        <p:spPr>
          <a:xfrm>
            <a:off x="3322320" y="3274060"/>
            <a:ext cx="704215" cy="0"/>
          </a:xfrm>
          <a:prstGeom prst="line">
            <a:avLst/>
          </a:prstGeom>
          <a:ln w="28575" cmpd="sng">
            <a:solidFill>
              <a:schemeClr val="accent1">
                <a:shade val="50000"/>
              </a:schemeClr>
            </a:solidFill>
            <a:prstDash val="solid"/>
          </a:ln>
        </p:spPr>
        <p:style>
          <a:lnRef idx="3">
            <a:schemeClr val="accent2"/>
          </a:lnRef>
          <a:fillRef idx="0">
            <a:schemeClr val="accent2"/>
          </a:fillRef>
          <a:effectRef idx="2">
            <a:schemeClr val="accent2"/>
          </a:effectRef>
          <a:fontRef idx="minor">
            <a:schemeClr val="tx1"/>
          </a:fontRef>
        </p:style>
      </p:cxnSp>
      <p:cxnSp>
        <p:nvCxnSpPr>
          <p:cNvPr id="9" name="直接连接符 8"/>
          <p:cNvCxnSpPr/>
          <p:nvPr/>
        </p:nvCxnSpPr>
        <p:spPr>
          <a:xfrm>
            <a:off x="5170805" y="3251835"/>
            <a:ext cx="946785" cy="0"/>
          </a:xfrm>
          <a:prstGeom prst="line">
            <a:avLst/>
          </a:prstGeom>
          <a:ln w="28575" cmpd="sng">
            <a:solidFill>
              <a:schemeClr val="accent1">
                <a:shade val="50000"/>
              </a:schemeClr>
            </a:solidFill>
            <a:prstDash val="solid"/>
          </a:ln>
        </p:spPr>
        <p:style>
          <a:lnRef idx="3">
            <a:schemeClr val="accent2"/>
          </a:lnRef>
          <a:fillRef idx="0">
            <a:schemeClr val="accent2"/>
          </a:fillRef>
          <a:effectRef idx="2">
            <a:schemeClr val="accent2"/>
          </a:effectRef>
          <a:fontRef idx="minor">
            <a:schemeClr val="tx1"/>
          </a:fontRef>
        </p:style>
      </p:cxnSp>
      <p:cxnSp>
        <p:nvCxnSpPr>
          <p:cNvPr id="10" name="直接连接符 9"/>
          <p:cNvCxnSpPr/>
          <p:nvPr/>
        </p:nvCxnSpPr>
        <p:spPr>
          <a:xfrm>
            <a:off x="4283710" y="3247390"/>
            <a:ext cx="542290" cy="0"/>
          </a:xfrm>
          <a:prstGeom prst="line">
            <a:avLst/>
          </a:prstGeom>
          <a:ln cmpd="dbl">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682355" y="3175000"/>
            <a:ext cx="795655" cy="0"/>
          </a:xfrm>
          <a:prstGeom prst="line">
            <a:avLst/>
          </a:prstGeom>
          <a:ln cmpd="dbl">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12" name="对象 11">
            <a:hlinkClick r:id="" action="ppaction://ole?verb="/>
          </p:cNvPr>
          <p:cNvGraphicFramePr>
            <a:graphicFrameLocks noChangeAspect="1"/>
          </p:cNvGraphicFramePr>
          <p:nvPr/>
        </p:nvGraphicFramePr>
        <p:xfrm>
          <a:off x="2982595" y="3585210"/>
          <a:ext cx="3083560" cy="624205"/>
        </p:xfrm>
        <a:graphic>
          <a:graphicData uri="http://schemas.openxmlformats.org/presentationml/2006/ole">
            <mc:AlternateContent xmlns:mc="http://schemas.openxmlformats.org/markup-compatibility/2006">
              <mc:Choice xmlns:v="urn:schemas-microsoft-com:vml" Requires="v">
                <p:oleObj spid="_x0000_s4101" name="" r:id="rId9" imgW="1066800" imgH="215900" progId="Equation.KSEE3">
                  <p:embed/>
                </p:oleObj>
              </mc:Choice>
              <mc:Fallback>
                <p:oleObj name="" r:id="rId9" imgW="1066800" imgH="215900" progId="Equation.KSEE3">
                  <p:embed/>
                  <p:pic>
                    <p:nvPicPr>
                      <p:cNvPr id="0" name="图片 4100"/>
                      <p:cNvPicPr/>
                      <p:nvPr/>
                    </p:nvPicPr>
                    <p:blipFill>
                      <a:blip r:embed="rId10"/>
                      <a:stretch>
                        <a:fillRect/>
                      </a:stretch>
                    </p:blipFill>
                    <p:spPr>
                      <a:xfrm>
                        <a:off x="2982595" y="3585210"/>
                        <a:ext cx="3083560" cy="62420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par>
                                <p:cTn id="35" presetID="3" presetClass="entr" presetSubtype="1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6054090"/>
          </a:xfrm>
        </p:spPr>
        <p:txBody>
          <a:bodyPr>
            <a:normAutofit lnSpcReduction="10000"/>
          </a:bodyPr>
          <a:p>
            <a:pPr marL="0" indent="0">
              <a:buNone/>
            </a:pPr>
            <a:r>
              <a:rPr lang="en-US" altLang="zh-CN"/>
              <a:t>    </a:t>
            </a:r>
            <a:r>
              <a:rPr lang="en-US" altLang="zh-CN">
                <a:latin typeface="黑体" panose="02010609060101010101" charset="-122"/>
                <a:ea typeface="黑体" panose="02010609060101010101" charset="-122"/>
              </a:rPr>
              <a:t>4</a:t>
            </a:r>
            <a:r>
              <a:rPr lang="zh-CN" altLang="en-US">
                <a:latin typeface="黑体" panose="02010609060101010101" charset="-122"/>
                <a:ea typeface="黑体" panose="02010609060101010101" charset="-122"/>
              </a:rPr>
              <a:t>、消去法</a:t>
            </a:r>
            <a:endParaRPr lang="zh-CN" altLang="en-US">
              <a:latin typeface="黑体" panose="02010609060101010101" charset="-122"/>
              <a:ea typeface="黑体" panose="02010609060101010101" charset="-122"/>
            </a:endParaRPr>
          </a:p>
          <a:p>
            <a:pPr marL="0" indent="0">
              <a:buNone/>
            </a:pPr>
            <a:r>
              <a:rPr lang="zh-CN" altLang="en-US"/>
              <a:t>         </a:t>
            </a:r>
            <a:r>
              <a:rPr lang="zh-CN" altLang="en-US">
                <a:latin typeface="黑体" panose="02010609060101010101" charset="-122"/>
                <a:ea typeface="黑体" panose="02010609060101010101" charset="-122"/>
              </a:rPr>
              <a:t> 利用公式</a:t>
            </a:r>
            <a:r>
              <a:rPr lang="zh-CN" altLang="en-US"/>
              <a:t>：</a:t>
            </a:r>
            <a:endParaRPr lang="zh-CN" altLang="en-US"/>
          </a:p>
          <a:p>
            <a:pPr marL="0" indent="0">
              <a:buNone/>
            </a:pPr>
            <a:r>
              <a:rPr lang="zh-CN" altLang="en-US"/>
              <a:t>         </a:t>
            </a:r>
            <a:r>
              <a:rPr lang="zh-CN" altLang="en-US">
                <a:latin typeface="黑体" panose="02010609060101010101" charset="-122"/>
                <a:ea typeface="黑体" panose="02010609060101010101" charset="-122"/>
              </a:rPr>
              <a:t> 例</a:t>
            </a:r>
            <a:r>
              <a:rPr lang="zh-CN" altLang="en-US"/>
              <a:t>：</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注意：公式法化简无特定步骤，利用公式化简主要是能在函数中找到公式模型</a:t>
            </a:r>
            <a:endParaRPr lang="zh-CN" altLang="en-US"/>
          </a:p>
        </p:txBody>
      </p:sp>
      <p:graphicFrame>
        <p:nvGraphicFramePr>
          <p:cNvPr id="3" name="对象 2">
            <a:hlinkClick r:id="" action="ppaction://ole?verb="/>
          </p:cNvPr>
          <p:cNvGraphicFramePr>
            <a:graphicFrameLocks noChangeAspect="1"/>
          </p:cNvGraphicFramePr>
          <p:nvPr/>
        </p:nvGraphicFramePr>
        <p:xfrm>
          <a:off x="3592195" y="798830"/>
          <a:ext cx="2628265" cy="532765"/>
        </p:xfrm>
        <a:graphic>
          <a:graphicData uri="http://schemas.openxmlformats.org/presentationml/2006/ole">
            <mc:AlternateContent xmlns:mc="http://schemas.openxmlformats.org/markup-compatibility/2006">
              <mc:Choice xmlns:v="urn:schemas-microsoft-com:vml" Requires="v">
                <p:oleObj spid="_x0000_s5121" name="" r:id="rId1" imgW="1002665" imgH="203200" progId="Equation.KSEE3">
                  <p:embed/>
                </p:oleObj>
              </mc:Choice>
              <mc:Fallback>
                <p:oleObj name="" r:id="rId1" imgW="1002665" imgH="203200" progId="Equation.KSEE3">
                  <p:embed/>
                  <p:pic>
                    <p:nvPicPr>
                      <p:cNvPr id="0" name="图片 5120"/>
                      <p:cNvPicPr/>
                      <p:nvPr/>
                    </p:nvPicPr>
                    <p:blipFill>
                      <a:blip r:embed="rId2"/>
                      <a:stretch>
                        <a:fillRect/>
                      </a:stretch>
                    </p:blipFill>
                    <p:spPr>
                      <a:xfrm>
                        <a:off x="3592195" y="798830"/>
                        <a:ext cx="2628265" cy="532765"/>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425065" y="1472565"/>
          <a:ext cx="4649470" cy="603250"/>
        </p:xfrm>
        <a:graphic>
          <a:graphicData uri="http://schemas.openxmlformats.org/presentationml/2006/ole">
            <mc:AlternateContent xmlns:mc="http://schemas.openxmlformats.org/markup-compatibility/2006">
              <mc:Choice xmlns:v="urn:schemas-microsoft-com:vml" Requires="v">
                <p:oleObj spid="_x0000_s5122" name="" r:id="rId3" imgW="1663700" imgH="215900" progId="Equation.KSEE3">
                  <p:embed/>
                </p:oleObj>
              </mc:Choice>
              <mc:Fallback>
                <p:oleObj name="" r:id="rId3" imgW="1663700" imgH="215900" progId="Equation.KSEE3">
                  <p:embed/>
                  <p:pic>
                    <p:nvPicPr>
                      <p:cNvPr id="0" name="图片 5121"/>
                      <p:cNvPicPr/>
                      <p:nvPr/>
                    </p:nvPicPr>
                    <p:blipFill>
                      <a:blip r:embed="rId4"/>
                      <a:stretch>
                        <a:fillRect/>
                      </a:stretch>
                    </p:blipFill>
                    <p:spPr>
                      <a:xfrm>
                        <a:off x="2425065" y="1472565"/>
                        <a:ext cx="4649470" cy="603250"/>
                      </a:xfrm>
                      <a:prstGeom prst="rect">
                        <a:avLst/>
                      </a:prstGeom>
                    </p:spPr>
                  </p:pic>
                </p:oleObj>
              </mc:Fallback>
            </mc:AlternateContent>
          </a:graphicData>
        </a:graphic>
      </p:graphicFrame>
      <p:cxnSp>
        <p:nvCxnSpPr>
          <p:cNvPr id="5" name="直接连接符 4"/>
          <p:cNvCxnSpPr/>
          <p:nvPr/>
        </p:nvCxnSpPr>
        <p:spPr>
          <a:xfrm>
            <a:off x="4885055" y="2110105"/>
            <a:ext cx="213487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6" name="对象 5">
            <a:hlinkClick r:id="" action="ppaction://ole?verb="/>
          </p:cNvPr>
          <p:cNvGraphicFramePr>
            <a:graphicFrameLocks noChangeAspect="1"/>
          </p:cNvGraphicFramePr>
          <p:nvPr/>
        </p:nvGraphicFramePr>
        <p:xfrm>
          <a:off x="2913380" y="2304415"/>
          <a:ext cx="3900170" cy="552450"/>
        </p:xfrm>
        <a:graphic>
          <a:graphicData uri="http://schemas.openxmlformats.org/presentationml/2006/ole">
            <mc:AlternateContent xmlns:mc="http://schemas.openxmlformats.org/markup-compatibility/2006">
              <mc:Choice xmlns:v="urn:schemas-microsoft-com:vml" Requires="v">
                <p:oleObj spid="_x0000_s5123" name="" r:id="rId5" imgW="1524000" imgH="215900" progId="Equation.KSEE3">
                  <p:embed/>
                </p:oleObj>
              </mc:Choice>
              <mc:Fallback>
                <p:oleObj name="" r:id="rId5" imgW="1524000" imgH="215900" progId="Equation.KSEE3">
                  <p:embed/>
                  <p:pic>
                    <p:nvPicPr>
                      <p:cNvPr id="0" name="图片 5122"/>
                      <p:cNvPicPr/>
                      <p:nvPr/>
                    </p:nvPicPr>
                    <p:blipFill>
                      <a:blip r:embed="rId6"/>
                      <a:stretch>
                        <a:fillRect/>
                      </a:stretch>
                    </p:blipFill>
                    <p:spPr>
                      <a:xfrm>
                        <a:off x="2913380" y="2304415"/>
                        <a:ext cx="3900170" cy="5524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5124" name="" r:id="rId7" imgW="914400" imgH="215900" progId="Equation.KSEE3">
                  <p:embed/>
                </p:oleObj>
              </mc:Choice>
              <mc:Fallback>
                <p:oleObj name="" r:id="rId7" imgW="914400" imgH="215900" progId="Equation.KSEE3">
                  <p:embed/>
                  <p:pic>
                    <p:nvPicPr>
                      <p:cNvPr id="0" name="图片 5123"/>
                      <p:cNvPicPr/>
                      <p:nvPr/>
                    </p:nvPicPr>
                    <p:blipFill>
                      <a:blip r:embed="rId8"/>
                      <a:stretch>
                        <a:fillRect/>
                      </a:stretch>
                    </p:blipFill>
                    <p:spPr>
                      <a:xfrm>
                        <a:off x="5638800" y="3321050"/>
                        <a:ext cx="914400" cy="215900"/>
                      </a:xfrm>
                      <a:prstGeom prst="rect">
                        <a:avLst/>
                      </a:prstGeom>
                    </p:spPr>
                  </p:pic>
                </p:oleObj>
              </mc:Fallback>
            </mc:AlternateContent>
          </a:graphicData>
        </a:graphic>
      </p:graphicFrame>
      <p:cxnSp>
        <p:nvCxnSpPr>
          <p:cNvPr id="8" name="直接连接符 7"/>
          <p:cNvCxnSpPr/>
          <p:nvPr/>
        </p:nvCxnSpPr>
        <p:spPr>
          <a:xfrm>
            <a:off x="4224655" y="2900045"/>
            <a:ext cx="2531110" cy="0"/>
          </a:xfrm>
          <a:prstGeom prst="line">
            <a:avLst/>
          </a:prstGeom>
        </p:spPr>
        <p:style>
          <a:lnRef idx="3">
            <a:schemeClr val="accent2"/>
          </a:lnRef>
          <a:fillRef idx="0">
            <a:schemeClr val="accent2"/>
          </a:fillRef>
          <a:effectRef idx="2">
            <a:schemeClr val="accent2"/>
          </a:effectRef>
          <a:fontRef idx="minor">
            <a:schemeClr val="tx1"/>
          </a:fontRef>
        </p:style>
      </p:cxnSp>
      <p:graphicFrame>
        <p:nvGraphicFramePr>
          <p:cNvPr id="9" name="对象 8">
            <a:hlinkClick r:id="" action="ppaction://ole?verb="/>
          </p:cNvPr>
          <p:cNvGraphicFramePr>
            <a:graphicFrameLocks noChangeAspect="1"/>
          </p:cNvGraphicFramePr>
          <p:nvPr/>
        </p:nvGraphicFramePr>
        <p:xfrm>
          <a:off x="2913380" y="3079750"/>
          <a:ext cx="3341370" cy="610870"/>
        </p:xfrm>
        <a:graphic>
          <a:graphicData uri="http://schemas.openxmlformats.org/presentationml/2006/ole">
            <mc:AlternateContent xmlns:mc="http://schemas.openxmlformats.org/markup-compatibility/2006">
              <mc:Choice xmlns:v="urn:schemas-microsoft-com:vml" Requires="v">
                <p:oleObj spid="_x0000_s5125" name="" r:id="rId9" imgW="1320165" imgH="241300" progId="Equation.KSEE3">
                  <p:embed/>
                </p:oleObj>
              </mc:Choice>
              <mc:Fallback>
                <p:oleObj name="" r:id="rId9" imgW="1320165" imgH="241300" progId="Equation.KSEE3">
                  <p:embed/>
                  <p:pic>
                    <p:nvPicPr>
                      <p:cNvPr id="0" name="图片 5124"/>
                      <p:cNvPicPr/>
                      <p:nvPr/>
                    </p:nvPicPr>
                    <p:blipFill>
                      <a:blip r:embed="rId10"/>
                      <a:stretch>
                        <a:fillRect/>
                      </a:stretch>
                    </p:blipFill>
                    <p:spPr>
                      <a:xfrm>
                        <a:off x="2913380" y="3079750"/>
                        <a:ext cx="3341370" cy="610870"/>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2913380" y="3688715"/>
          <a:ext cx="2725420" cy="608965"/>
        </p:xfrm>
        <a:graphic>
          <a:graphicData uri="http://schemas.openxmlformats.org/presentationml/2006/ole">
            <mc:AlternateContent xmlns:mc="http://schemas.openxmlformats.org/markup-compatibility/2006">
              <mc:Choice xmlns:v="urn:schemas-microsoft-com:vml" Requires="v">
                <p:oleObj spid="_x0000_s5126" name="" r:id="rId11" imgW="1079500" imgH="241300" progId="Equation.KSEE3">
                  <p:embed/>
                </p:oleObj>
              </mc:Choice>
              <mc:Fallback>
                <p:oleObj name="" r:id="rId11" imgW="1079500" imgH="241300" progId="Equation.KSEE3">
                  <p:embed/>
                  <p:pic>
                    <p:nvPicPr>
                      <p:cNvPr id="0" name="图片 5125"/>
                      <p:cNvPicPr/>
                      <p:nvPr/>
                    </p:nvPicPr>
                    <p:blipFill>
                      <a:blip r:embed="rId12"/>
                      <a:stretch>
                        <a:fillRect/>
                      </a:stretch>
                    </p:blipFill>
                    <p:spPr>
                      <a:xfrm>
                        <a:off x="2913380" y="3688715"/>
                        <a:ext cx="2725420" cy="608965"/>
                      </a:xfrm>
                      <a:prstGeom prst="rect">
                        <a:avLst/>
                      </a:prstGeom>
                    </p:spPr>
                  </p:pic>
                </p:oleObj>
              </mc:Fallback>
            </mc:AlternateContent>
          </a:graphicData>
        </a:graphic>
      </p:graphicFrame>
      <p:cxnSp>
        <p:nvCxnSpPr>
          <p:cNvPr id="11" name="直接连接符 10"/>
          <p:cNvCxnSpPr/>
          <p:nvPr/>
        </p:nvCxnSpPr>
        <p:spPr>
          <a:xfrm>
            <a:off x="3300730" y="4354195"/>
            <a:ext cx="572135" cy="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直接连接符 11"/>
          <p:cNvCxnSpPr/>
          <p:nvPr/>
        </p:nvCxnSpPr>
        <p:spPr>
          <a:xfrm flipH="1">
            <a:off x="4752975" y="4354830"/>
            <a:ext cx="814070" cy="0"/>
          </a:xfrm>
          <a:prstGeom prst="line">
            <a:avLst/>
          </a:prstGeom>
        </p:spPr>
        <p:style>
          <a:lnRef idx="3">
            <a:schemeClr val="accent2"/>
          </a:lnRef>
          <a:fillRef idx="0">
            <a:schemeClr val="accent2"/>
          </a:fillRef>
          <a:effectRef idx="2">
            <a:schemeClr val="accent2"/>
          </a:effectRef>
          <a:fontRef idx="minor">
            <a:schemeClr val="tx1"/>
          </a:fontRef>
        </p:style>
      </p:cxnSp>
      <p:graphicFrame>
        <p:nvGraphicFramePr>
          <p:cNvPr id="13" name="对象 12">
            <a:hlinkClick r:id="" action="ppaction://ole?verb="/>
          </p:cNvPr>
          <p:cNvGraphicFramePr>
            <a:graphicFrameLocks noChangeAspect="1"/>
          </p:cNvGraphicFramePr>
          <p:nvPr/>
        </p:nvGraphicFramePr>
        <p:xfrm>
          <a:off x="2913380" y="4473575"/>
          <a:ext cx="2292350" cy="573405"/>
        </p:xfrm>
        <a:graphic>
          <a:graphicData uri="http://schemas.openxmlformats.org/presentationml/2006/ole">
            <mc:AlternateContent xmlns:mc="http://schemas.openxmlformats.org/markup-compatibility/2006">
              <mc:Choice xmlns:v="urn:schemas-microsoft-com:vml" Requires="v">
                <p:oleObj spid="_x0000_s5127" name="" r:id="rId13" imgW="862965" imgH="215900" progId="Equation.KSEE3">
                  <p:embed/>
                </p:oleObj>
              </mc:Choice>
              <mc:Fallback>
                <p:oleObj name="" r:id="rId13" imgW="862965" imgH="215900" progId="Equation.KSEE3">
                  <p:embed/>
                  <p:pic>
                    <p:nvPicPr>
                      <p:cNvPr id="0" name="图片 5126"/>
                      <p:cNvPicPr/>
                      <p:nvPr/>
                    </p:nvPicPr>
                    <p:blipFill>
                      <a:blip r:embed="rId14"/>
                      <a:stretch>
                        <a:fillRect/>
                      </a:stretch>
                    </p:blipFill>
                    <p:spPr>
                      <a:xfrm>
                        <a:off x="2913380" y="4473575"/>
                        <a:ext cx="2292350" cy="57340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linds(horizontal)">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par>
                                <p:cTn id="42" presetID="3" presetClass="entr" presetSubtype="1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blinds(horizont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linds(horizont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
                                            <p:txEl>
                                              <p:pRg st="11" end="11"/>
                                            </p:txEl>
                                          </p:spTgt>
                                        </p:tgtEl>
                                        <p:attrNameLst>
                                          <p:attrName>style.visibility</p:attrName>
                                        </p:attrNameLst>
                                      </p:cBhvr>
                                      <p:to>
                                        <p:strVal val="visible"/>
                                      </p:to>
                                    </p:set>
                                    <p:anim calcmode="lin" valueType="num">
                                      <p:cBhvr additive="base">
                                        <p:cTn id="54"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6430645"/>
          </a:xfrm>
        </p:spPr>
        <p:txBody>
          <a:bodyPr>
            <a:normAutofit lnSpcReduction="20000"/>
          </a:bodyPr>
          <a:p>
            <a:pPr marL="0" indent="0">
              <a:buNone/>
            </a:pPr>
            <a:r>
              <a:rPr lang="en-US" altLang="zh-CN"/>
              <a:t>    1.5.3</a:t>
            </a:r>
            <a:r>
              <a:rPr lang="zh-CN" altLang="en-US"/>
              <a:t>卡洛图化简法</a:t>
            </a:r>
            <a:endParaRPr lang="zh-CN" altLang="en-US"/>
          </a:p>
          <a:p>
            <a:pPr marL="0" indent="0">
              <a:buNone/>
            </a:pPr>
            <a:r>
              <a:rPr lang="en-US" altLang="zh-CN"/>
              <a:t>     </a:t>
            </a:r>
            <a:r>
              <a:rPr lang="zh-CN" altLang="en-US"/>
              <a:t>卡洛图法能帮助我们直观的写出最简式。</a:t>
            </a:r>
            <a:endParaRPr lang="zh-CN" altLang="en-US"/>
          </a:p>
          <a:p>
            <a:pPr marL="0" indent="0">
              <a:buNone/>
            </a:pPr>
            <a:r>
              <a:rPr lang="zh-CN" altLang="en-US"/>
              <a:t>      </a:t>
            </a:r>
            <a:r>
              <a:rPr lang="en-US" altLang="zh-CN" b="1"/>
              <a:t>1</a:t>
            </a:r>
            <a:r>
              <a:rPr lang="zh-CN" altLang="en-US" b="1"/>
              <a:t>、逻辑函数的最小项</a:t>
            </a:r>
            <a:endParaRPr lang="zh-CN" altLang="en-US" b="1"/>
          </a:p>
          <a:p>
            <a:pPr marL="0" indent="0">
              <a:buNone/>
            </a:pPr>
            <a:r>
              <a:rPr lang="zh-CN" altLang="en-US"/>
              <a:t>         （</a:t>
            </a:r>
            <a:r>
              <a:rPr lang="en-US" altLang="zh-CN"/>
              <a:t>1</a:t>
            </a:r>
            <a:r>
              <a:rPr lang="zh-CN" altLang="en-US"/>
              <a:t>）最小项概念和性质</a:t>
            </a:r>
            <a:endParaRPr lang="zh-CN" altLang="en-US"/>
          </a:p>
          <a:p>
            <a:pPr marL="0" indent="0">
              <a:buNone/>
            </a:pPr>
            <a:r>
              <a:rPr lang="zh-CN" altLang="en-US"/>
              <a:t>         最小项：在</a:t>
            </a:r>
            <a:r>
              <a:rPr lang="en-US" altLang="zh-CN"/>
              <a:t>n</a:t>
            </a:r>
            <a:r>
              <a:rPr lang="zh-CN" altLang="en-US"/>
              <a:t>个变量的逻辑函数中</a:t>
            </a:r>
            <a:r>
              <a:rPr lang="en-US" altLang="zh-CN"/>
              <a:t>,</a:t>
            </a:r>
            <a:r>
              <a:rPr lang="zh-CN" altLang="en-US"/>
              <a:t>若 </a:t>
            </a:r>
            <a:r>
              <a:rPr lang="en-US" altLang="zh-CN"/>
              <a:t>m</a:t>
            </a:r>
            <a:r>
              <a:rPr lang="zh-CN" altLang="en-US"/>
              <a:t>为包含</a:t>
            </a:r>
            <a:r>
              <a:rPr lang="en-US" altLang="zh-CN"/>
              <a:t>n</a:t>
            </a:r>
            <a:r>
              <a:rPr lang="zh-CN" altLang="en-US"/>
              <a:t> 个因子的乘积项</a:t>
            </a:r>
            <a:r>
              <a:rPr lang="en-US" altLang="zh-CN"/>
              <a:t>,</a:t>
            </a:r>
            <a:r>
              <a:rPr lang="zh-CN" altLang="en-US"/>
              <a:t>而且每个因子均以原变量或反变量的形式在 </a:t>
            </a:r>
            <a:r>
              <a:rPr lang="en-US" altLang="zh-CN"/>
              <a:t>m</a:t>
            </a:r>
            <a:r>
              <a:rPr lang="zh-CN" altLang="en-US"/>
              <a:t>中出现一次</a:t>
            </a:r>
            <a:r>
              <a:rPr lang="en-US" altLang="zh-CN"/>
              <a:t>,</a:t>
            </a:r>
            <a:r>
              <a:rPr lang="zh-CN" altLang="en-US"/>
              <a:t>则称乘积项 </a:t>
            </a:r>
            <a:r>
              <a:rPr lang="en-US" altLang="zh-CN"/>
              <a:t>m</a:t>
            </a:r>
            <a:r>
              <a:rPr lang="zh-CN" altLang="en-US"/>
              <a:t>为该组变量的一个最小项</a:t>
            </a:r>
            <a:r>
              <a:rPr lang="en-US" altLang="zh-CN"/>
              <a:t>.</a:t>
            </a:r>
            <a:endParaRPr lang="en-US" altLang="zh-CN"/>
          </a:p>
          <a:p>
            <a:pPr marL="0" indent="0">
              <a:buNone/>
            </a:pPr>
            <a:r>
              <a:rPr lang="en-US" altLang="zh-CN"/>
              <a:t>         n</a:t>
            </a:r>
            <a:r>
              <a:rPr lang="zh-CN" altLang="en-US"/>
              <a:t> 个变量共有</a:t>
            </a:r>
            <a:r>
              <a:rPr lang="en-US" altLang="zh-CN"/>
              <a:t>2</a:t>
            </a:r>
            <a:r>
              <a:rPr lang="en-US" altLang="zh-CN" baseline="30000"/>
              <a:t>n</a:t>
            </a:r>
            <a:r>
              <a:rPr lang="zh-CN" altLang="en-US"/>
              <a:t>个不同的组合值</a:t>
            </a:r>
            <a:r>
              <a:rPr lang="en-US" altLang="zh-CN"/>
              <a:t>,</a:t>
            </a:r>
            <a:r>
              <a:rPr lang="zh-CN" altLang="en-US"/>
              <a:t>所以有 </a:t>
            </a:r>
            <a:r>
              <a:rPr lang="en-US" altLang="zh-CN"/>
              <a:t>2</a:t>
            </a:r>
            <a:r>
              <a:rPr lang="en-US" altLang="zh-CN" baseline="30000"/>
              <a:t>n</a:t>
            </a:r>
            <a:r>
              <a:rPr lang="zh-CN" altLang="en-US" baseline="30000"/>
              <a:t> </a:t>
            </a:r>
            <a:r>
              <a:rPr lang="zh-CN" altLang="en-US"/>
              <a:t>个最小项</a:t>
            </a:r>
            <a:r>
              <a:rPr lang="en-US" altLang="zh-CN"/>
              <a:t>.</a:t>
            </a:r>
            <a:endParaRPr lang="en-US" altLang="zh-CN"/>
          </a:p>
          <a:p>
            <a:pPr marL="0" indent="0">
              <a:buNone/>
            </a:pPr>
            <a:r>
              <a:rPr lang="en-US" altLang="zh-CN"/>
              <a:t>         </a:t>
            </a:r>
            <a:r>
              <a:rPr lang="zh-CN" altLang="en-US"/>
              <a:t>最小项：</a:t>
            </a:r>
            <a:r>
              <a:rPr lang="en-US" altLang="zh-CN"/>
              <a:t>1</a:t>
            </a:r>
            <a:r>
              <a:rPr lang="zh-CN" altLang="en-US"/>
              <a:t>、与项</a:t>
            </a:r>
            <a:endParaRPr lang="zh-CN" altLang="en-US"/>
          </a:p>
          <a:p>
            <a:pPr marL="0" indent="0">
              <a:buNone/>
            </a:pPr>
            <a:r>
              <a:rPr lang="zh-CN" altLang="en-US"/>
              <a:t>                           </a:t>
            </a:r>
            <a:r>
              <a:rPr lang="en-US" altLang="zh-CN"/>
              <a:t>2</a:t>
            </a:r>
            <a:r>
              <a:rPr lang="zh-CN" altLang="en-US"/>
              <a:t>、每个变量都出现且出现一次</a:t>
            </a:r>
            <a:endParaRPr lang="zh-CN" altLang="en-US"/>
          </a:p>
          <a:p>
            <a:pPr marL="0" indent="0">
              <a:buNone/>
            </a:pPr>
            <a:r>
              <a:rPr lang="zh-CN" altLang="en-US"/>
              <a:t>         特性：</a:t>
            </a:r>
            <a:r>
              <a:rPr lang="en-US" altLang="zh-CN"/>
              <a:t>1</a:t>
            </a:r>
            <a:r>
              <a:rPr lang="zh-CN" altLang="en-US"/>
              <a:t>、任意一个最小项，输入变量只有一组取值使它的值为</a:t>
            </a:r>
            <a:r>
              <a:rPr lang="en-US" altLang="zh-CN"/>
              <a:t>“1”</a:t>
            </a:r>
            <a:r>
              <a:rPr lang="zh-CN" altLang="en-US"/>
              <a:t>，而在变量取其它各组值时，这个最小项的值都为</a:t>
            </a:r>
            <a:r>
              <a:rPr lang="en-US" altLang="zh-CN"/>
              <a:t>“0”</a:t>
            </a:r>
            <a:r>
              <a:rPr lang="zh-CN" altLang="en-US"/>
              <a:t>。</a:t>
            </a:r>
            <a:endParaRPr lang="zh-CN" altLang="en-US"/>
          </a:p>
          <a:p>
            <a:pPr marL="0" indent="0">
              <a:buNone/>
            </a:pPr>
            <a:r>
              <a:rPr lang="zh-CN" altLang="en-US"/>
              <a:t>                       </a:t>
            </a:r>
            <a:r>
              <a:rPr lang="en-US" altLang="zh-CN"/>
              <a:t>2</a:t>
            </a:r>
            <a:r>
              <a:rPr lang="zh-CN" altLang="en-US"/>
              <a:t>、不同的最小项，使它的值为</a:t>
            </a:r>
            <a:r>
              <a:rPr lang="en-US" altLang="zh-CN"/>
              <a:t>“1”</a:t>
            </a:r>
            <a:r>
              <a:rPr lang="zh-CN" altLang="en-US"/>
              <a:t>的那一组输入变量取值也不同。</a:t>
            </a:r>
            <a:endParaRPr lang="zh-CN" altLang="en-US"/>
          </a:p>
          <a:p>
            <a:pPr marL="0" indent="0">
              <a:buNone/>
            </a:pPr>
            <a:r>
              <a:rPr lang="zh-CN" altLang="en-US"/>
              <a:t>                        </a:t>
            </a:r>
            <a:r>
              <a:rPr lang="en-US" altLang="zh-CN"/>
              <a:t>3</a:t>
            </a:r>
            <a:r>
              <a:rPr lang="zh-CN" altLang="en-US"/>
              <a:t>、对于输入变量的任意一组取值，任意两个最小项</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blinds(horizontal)">
                                      <p:cBhvr>
                                        <p:cTn id="7" dur="500"/>
                                        <p:tgtEl>
                                          <p:spTgt spid="2">
                                            <p:txEl>
                                              <p:pRg st="6" end="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blinds(horizontal)">
                                      <p:cBhvr>
                                        <p:cTn id="10" dur="500"/>
                                        <p:tgtEl>
                                          <p:spTgt spid="2">
                                            <p:txEl>
                                              <p:pRg st="7" end="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animEffect transition="in" filter="blinds(horizontal)">
                                      <p:cBhvr>
                                        <p:cTn id="15" dur="500"/>
                                        <p:tgtEl>
                                          <p:spTgt spid="2">
                                            <p:txEl>
                                              <p:pRg st="8" end="8"/>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
                                            <p:txEl>
                                              <p:pRg st="8" end="8"/>
                                            </p:txEl>
                                          </p:spTgt>
                                        </p:tgtEl>
                                        <p:attrNameLst>
                                          <p:attrName>style.visibility</p:attrName>
                                        </p:attrNameLst>
                                      </p:cBhvr>
                                      <p:to>
                                        <p:strVal val="visible"/>
                                      </p:to>
                                    </p:set>
                                    <p:animEffect transition="in" filter="blinds(horizontal)">
                                      <p:cBhvr>
                                        <p:cTn id="20" dur="500"/>
                                        <p:tgtEl>
                                          <p:spTgt spid="2">
                                            <p:txEl>
                                              <p:pRg st="8" end="8"/>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animEffect transition="in" filter="blinds(horizontal)">
                                      <p:cBhvr>
                                        <p:cTn id="25" dur="500"/>
                                        <p:tgtEl>
                                          <p:spTgt spid="2">
                                            <p:txEl>
                                              <p:pRg st="9" end="9"/>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2">
                                            <p:txEl>
                                              <p:pRg st="10" end="10"/>
                                            </p:txEl>
                                          </p:spTgt>
                                        </p:tgtEl>
                                        <p:attrNameLst>
                                          <p:attrName>style.visibility</p:attrName>
                                        </p:attrNameLst>
                                      </p:cBhvr>
                                      <p:to>
                                        <p:strVal val="visible"/>
                                      </p:to>
                                    </p:set>
                                    <p:animEffect transition="in" filter="blinds(horizontal)">
                                      <p:cBhvr>
                                        <p:cTn id="30"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zh-CN" altLang="en-US"/>
              <a:t>的乘积为</a:t>
            </a:r>
            <a:r>
              <a:rPr lang="en-US" altLang="zh-CN"/>
              <a:t>“0”.</a:t>
            </a:r>
            <a:endParaRPr lang="en-US" altLang="zh-CN"/>
          </a:p>
          <a:p>
            <a:pPr marL="0" indent="0">
              <a:buNone/>
            </a:pPr>
            <a:r>
              <a:rPr lang="en-US" altLang="zh-CN"/>
              <a:t>                      4</a:t>
            </a:r>
            <a:r>
              <a:rPr lang="zh-CN" altLang="en-US"/>
              <a:t>、对于输入变量的任意一组取值，全体最小项之和为</a:t>
            </a:r>
            <a:r>
              <a:rPr lang="en-US" altLang="zh-CN"/>
              <a:t>“1”.</a:t>
            </a:r>
            <a:endParaRPr lang="en-US" altLang="zh-CN"/>
          </a:p>
          <a:p>
            <a:pPr marL="0" indent="0">
              <a:buNone/>
            </a:pPr>
            <a:r>
              <a:rPr lang="en-US" altLang="zh-CN"/>
              <a:t>       </a:t>
            </a:r>
            <a:r>
              <a:rPr lang="zh-CN" altLang="en-US" b="1"/>
              <a:t>最小项的表示方法：</a:t>
            </a:r>
            <a:endParaRPr lang="zh-CN" altLang="en-US" b="1"/>
          </a:p>
          <a:p>
            <a:pPr marL="0" indent="0">
              <a:buNone/>
            </a:pPr>
            <a:r>
              <a:rPr lang="en-US" altLang="zh-CN" b="1"/>
              <a:t>       </a:t>
            </a:r>
            <a:r>
              <a:rPr lang="zh-CN" altLang="en-US"/>
              <a:t>通常最小项：常用符号</a:t>
            </a:r>
            <a:r>
              <a:rPr lang="en-US" altLang="zh-CN"/>
              <a:t>m</a:t>
            </a:r>
            <a:r>
              <a:rPr lang="zh-CN" altLang="en-US" baseline="-25000"/>
              <a:t>i</a:t>
            </a:r>
            <a:r>
              <a:rPr lang="zh-CN" altLang="en-US"/>
              <a:t>来表示最小项。</a:t>
            </a:r>
            <a:endParaRPr lang="zh-CN" altLang="en-US"/>
          </a:p>
          <a:p>
            <a:pPr marL="0" indent="0">
              <a:buNone/>
            </a:pPr>
            <a:r>
              <a:rPr lang="en-US" altLang="zh-CN"/>
              <a:t>       </a:t>
            </a:r>
            <a:r>
              <a:rPr lang="zh-CN" altLang="en-US"/>
              <a:t>下标</a:t>
            </a:r>
            <a:r>
              <a:rPr lang="en-US" altLang="zh-CN"/>
              <a:t>i</a:t>
            </a:r>
            <a:r>
              <a:rPr lang="zh-CN" altLang="en-US"/>
              <a:t>的确定：把最小项中的原变量用</a:t>
            </a:r>
            <a:r>
              <a:rPr lang="en-US" altLang="zh-CN"/>
              <a:t>1</a:t>
            </a:r>
            <a:r>
              <a:rPr lang="zh-CN" altLang="en-US"/>
              <a:t>表示，非变量用</a:t>
            </a:r>
            <a:r>
              <a:rPr lang="en-US" altLang="zh-CN"/>
              <a:t>0</a:t>
            </a:r>
            <a:r>
              <a:rPr lang="zh-CN" altLang="en-US"/>
              <a:t>表示，按照变量顺序排列得到的二进制数值大小即为</a:t>
            </a:r>
            <a:r>
              <a:rPr lang="en-US" altLang="zh-CN"/>
              <a:t>i</a:t>
            </a:r>
            <a:r>
              <a:rPr lang="zh-CN" altLang="en-US"/>
              <a:t>的值。</a:t>
            </a:r>
            <a:endParaRPr lang="zh-CN" altLang="en-US"/>
          </a:p>
          <a:p>
            <a:pPr marL="0" indent="0">
              <a:buNone/>
            </a:pPr>
            <a:r>
              <a:rPr lang="zh-CN" altLang="en-US"/>
              <a:t>        例如：</a:t>
            </a:r>
            <a:endParaRPr lang="zh-CN" altLang="en-US"/>
          </a:p>
        </p:txBody>
      </p:sp>
      <p:graphicFrame>
        <p:nvGraphicFramePr>
          <p:cNvPr id="3" name="对象 2">
            <a:hlinkClick r:id="" action="ppaction://ole?verb="/>
          </p:cNvPr>
          <p:cNvGraphicFramePr>
            <a:graphicFrameLocks noChangeAspect="1"/>
          </p:cNvGraphicFramePr>
          <p:nvPr/>
        </p:nvGraphicFramePr>
        <p:xfrm>
          <a:off x="1513840" y="4298315"/>
          <a:ext cx="8707120" cy="1482090"/>
        </p:xfrm>
        <a:graphic>
          <a:graphicData uri="http://schemas.openxmlformats.org/presentationml/2006/ole">
            <mc:AlternateContent xmlns:mc="http://schemas.openxmlformats.org/markup-compatibility/2006">
              <mc:Choice xmlns:v="urn:schemas-microsoft-com:vml" Requires="v">
                <p:oleObj spid="_x0000_s1025" name="" r:id="rId1" imgW="2984500" imgH="508000" progId="Equation.KSEE3">
                  <p:embed/>
                </p:oleObj>
              </mc:Choice>
              <mc:Fallback>
                <p:oleObj name="" r:id="rId1" imgW="2984500" imgH="508000" progId="Equation.KSEE3">
                  <p:embed/>
                  <p:pic>
                    <p:nvPicPr>
                      <p:cNvPr id="0" name="图片 1024"/>
                      <p:cNvPicPr/>
                      <p:nvPr/>
                    </p:nvPicPr>
                    <p:blipFill>
                      <a:blip r:embed="rId2"/>
                      <a:stretch>
                        <a:fillRect/>
                      </a:stretch>
                    </p:blipFill>
                    <p:spPr>
                      <a:xfrm>
                        <a:off x="1513840" y="4298315"/>
                        <a:ext cx="8707120" cy="148209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linds(horizontal)">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linds(horizontal)">
                                      <p:cBhvr>
                                        <p:cTn id="27" dur="500"/>
                                        <p:tgtEl>
                                          <p:spTgt spid="2">
                                            <p:txEl>
                                              <p:pRg st="5" end="5"/>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618490" y="365125"/>
            <a:ext cx="10932795" cy="5812155"/>
          </a:xfrm>
        </p:spPr>
        <p:txBody>
          <a:bodyPr/>
          <a:p>
            <a:pPr marL="0" indent="0">
              <a:buNone/>
            </a:pPr>
            <a:r>
              <a:rPr lang="en-US" altLang="zh-CN"/>
              <a:t>        </a:t>
            </a:r>
            <a:r>
              <a:rPr lang="zh-CN" altLang="en-US"/>
              <a:t>（</a:t>
            </a:r>
            <a:r>
              <a:rPr lang="en-US" altLang="zh-CN"/>
              <a:t>2</a:t>
            </a:r>
            <a:r>
              <a:rPr lang="zh-CN" altLang="en-US"/>
              <a:t>）</a:t>
            </a:r>
            <a:r>
              <a:rPr lang="zh-CN" altLang="en-US"/>
              <a:t>、最小项表达式</a:t>
            </a:r>
            <a:endParaRPr lang="zh-CN" altLang="en-US"/>
          </a:p>
          <a:p>
            <a:pPr marL="0" indent="0">
              <a:buNone/>
            </a:pPr>
            <a:r>
              <a:rPr lang="zh-CN" altLang="en-US"/>
              <a:t>          每一项都是最小项的与或式。</a:t>
            </a:r>
            <a:endParaRPr lang="zh-CN" altLang="en-US"/>
          </a:p>
          <a:p>
            <a:pPr marL="0" indent="0">
              <a:buNone/>
            </a:pPr>
            <a:r>
              <a:rPr lang="zh-CN" altLang="en-US"/>
              <a:t>         （</a:t>
            </a:r>
            <a:r>
              <a:rPr lang="en-US" altLang="zh-CN"/>
              <a:t>3</a:t>
            </a:r>
            <a:r>
              <a:rPr lang="zh-CN" altLang="en-US"/>
              <a:t>）、最小项表达式求法</a:t>
            </a:r>
            <a:endParaRPr lang="zh-CN" altLang="en-US"/>
          </a:p>
          <a:p>
            <a:pPr marL="0" indent="0">
              <a:buNone/>
            </a:pPr>
            <a:r>
              <a:rPr lang="zh-CN" altLang="en-US"/>
              <a:t>                         </a:t>
            </a:r>
            <a:r>
              <a:rPr lang="en-US" altLang="zh-CN"/>
              <a:t>1</a:t>
            </a:r>
            <a:r>
              <a:rPr lang="zh-CN" altLang="en-US"/>
              <a:t>、配项法                                  </a:t>
            </a:r>
            <a:r>
              <a:rPr lang="en-US"/>
              <a:t>2</a:t>
            </a:r>
            <a:r>
              <a:rPr lang="zh-CN" altLang="en-US"/>
              <a:t>、</a:t>
            </a:r>
            <a:r>
              <a:rPr lang="zh-CN" altLang="en-US"/>
              <a:t>真值表法</a:t>
            </a:r>
            <a:endParaRPr lang="zh-CN" altLang="en-US"/>
          </a:p>
          <a:p>
            <a:pPr marL="0" indent="0">
              <a:buNone/>
            </a:pPr>
            <a:r>
              <a:rPr lang="zh-CN" altLang="en-US" b="1"/>
              <a:t>配项法：</a:t>
            </a:r>
            <a:r>
              <a:rPr lang="zh-CN" altLang="en-US"/>
              <a:t>利用</a:t>
            </a:r>
            <a:r>
              <a:rPr lang="en-US" altLang="zh-CN"/>
              <a:t>“                        ”</a:t>
            </a:r>
            <a:r>
              <a:rPr lang="zh-CN" altLang="en-US"/>
              <a:t>将非最小项表达式转换成最小项表达式。</a:t>
            </a:r>
            <a:endParaRPr lang="zh-CN" altLang="en-US"/>
          </a:p>
          <a:p>
            <a:pPr marL="0" indent="0">
              <a:buNone/>
            </a:pPr>
            <a:r>
              <a:rPr lang="zh-CN" altLang="en-US"/>
              <a:t>         例：</a:t>
            </a:r>
            <a:endParaRPr lang="zh-CN" altLang="en-US"/>
          </a:p>
        </p:txBody>
      </p:sp>
      <p:graphicFrame>
        <p:nvGraphicFramePr>
          <p:cNvPr id="3" name="对象 2">
            <a:hlinkClick r:id="" action="ppaction://ole?verb="/>
          </p:cNvPr>
          <p:cNvGraphicFramePr>
            <a:graphicFrameLocks noChangeAspect="1"/>
          </p:cNvGraphicFramePr>
          <p:nvPr/>
        </p:nvGraphicFramePr>
        <p:xfrm>
          <a:off x="3415030" y="2381250"/>
          <a:ext cx="1466215" cy="488950"/>
        </p:xfrm>
        <a:graphic>
          <a:graphicData uri="http://schemas.openxmlformats.org/presentationml/2006/ole">
            <mc:AlternateContent xmlns:mc="http://schemas.openxmlformats.org/markup-compatibility/2006">
              <mc:Choice xmlns:v="urn:schemas-microsoft-com:vml" Requires="v">
                <p:oleObj spid="_x0000_s1025" name="" r:id="rId1" imgW="609600" imgH="203200" progId="Equation.KSEE3">
                  <p:embed/>
                </p:oleObj>
              </mc:Choice>
              <mc:Fallback>
                <p:oleObj name="" r:id="rId1" imgW="609600" imgH="203200" progId="Equation.KSEE3">
                  <p:embed/>
                  <p:pic>
                    <p:nvPicPr>
                      <p:cNvPr id="0" name="图片 1024"/>
                      <p:cNvPicPr/>
                      <p:nvPr/>
                    </p:nvPicPr>
                    <p:blipFill>
                      <a:blip r:embed="rId2"/>
                      <a:stretch>
                        <a:fillRect/>
                      </a:stretch>
                    </p:blipFill>
                    <p:spPr>
                      <a:xfrm>
                        <a:off x="3415030" y="2381250"/>
                        <a:ext cx="1466215" cy="4889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476818" y="3019425"/>
          <a:ext cx="7781290" cy="3619500"/>
        </p:xfrm>
        <a:graphic>
          <a:graphicData uri="http://schemas.openxmlformats.org/presentationml/2006/ole">
            <mc:AlternateContent xmlns:mc="http://schemas.openxmlformats.org/markup-compatibility/2006">
              <mc:Choice xmlns:v="urn:schemas-microsoft-com:vml" Requires="v">
                <p:oleObj spid="_x0000_s1026" name="" r:id="rId3" imgW="3276600" imgH="1524000" progId="Equation.KSEE3">
                  <p:embed/>
                </p:oleObj>
              </mc:Choice>
              <mc:Fallback>
                <p:oleObj name="" r:id="rId3" imgW="3276600" imgH="1524000" progId="Equation.KSEE3">
                  <p:embed/>
                  <p:pic>
                    <p:nvPicPr>
                      <p:cNvPr id="0" name="图片 1025"/>
                      <p:cNvPicPr/>
                      <p:nvPr/>
                    </p:nvPicPr>
                    <p:blipFill>
                      <a:blip r:embed="rId4"/>
                      <a:stretch>
                        <a:fillRect/>
                      </a:stretch>
                    </p:blipFill>
                    <p:spPr>
                      <a:xfrm>
                        <a:off x="2476818" y="3019425"/>
                        <a:ext cx="7781290" cy="36195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blinds(horizontal)">
                                      <p:cBhvr>
                                        <p:cTn id="19" dur="500"/>
                                        <p:tgtEl>
                                          <p:spTgt spid="2">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 calcmode="lin" valueType="num">
                                      <p:cBhvr additive="base">
                                        <p:cTn id="24"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6" presetID="3" presetClass="entr" presetSubtype="1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linds(horizontal)">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 calcmode="lin" valueType="num">
                                      <p:cBhvr additive="base">
                                        <p:cTn id="3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5" presetID="3" presetClass="entr" presetSubtype="1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b="1"/>
              <a:t>真值表法：</a:t>
            </a:r>
            <a:r>
              <a:rPr lang="zh-CN" altLang="en-US"/>
              <a:t>在逻辑函数</a:t>
            </a:r>
            <a:r>
              <a:rPr lang="en-US" altLang="zh-CN"/>
              <a:t>Y</a:t>
            </a:r>
            <a:r>
              <a:rPr lang="zh-CN" altLang="en-US"/>
              <a:t>的真值表中</a:t>
            </a:r>
            <a:r>
              <a:rPr lang="en-US" altLang="zh-CN"/>
              <a:t>,</a:t>
            </a:r>
            <a:r>
              <a:rPr lang="zh-CN" altLang="en-US"/>
              <a:t>若有 </a:t>
            </a:r>
            <a:r>
              <a:rPr lang="en-US" altLang="zh-CN"/>
              <a:t>K</a:t>
            </a:r>
            <a:r>
              <a:rPr lang="zh-CN" altLang="en-US"/>
              <a:t>组变量取值使 </a:t>
            </a:r>
            <a:r>
              <a:rPr lang="en-US" altLang="zh-CN"/>
              <a:t>Y=1,</a:t>
            </a:r>
            <a:r>
              <a:rPr lang="zh-CN" altLang="en-US"/>
              <a:t>则该函数</a:t>
            </a:r>
            <a:r>
              <a:rPr lang="en-US" altLang="zh-CN"/>
              <a:t>Y</a:t>
            </a:r>
            <a:r>
              <a:rPr lang="zh-CN" altLang="en-US"/>
              <a:t>就是由这</a:t>
            </a:r>
            <a:r>
              <a:rPr lang="en-US" altLang="zh-CN"/>
              <a:t>K</a:t>
            </a:r>
            <a:r>
              <a:rPr lang="zh-CN" altLang="en-US"/>
              <a:t>组变量组合值所对应的最小项之和</a:t>
            </a:r>
            <a:r>
              <a:rPr lang="en-US" altLang="zh-CN"/>
              <a:t>.</a:t>
            </a:r>
            <a:endParaRPr lang="en-US" altLang="zh-CN"/>
          </a:p>
          <a:p>
            <a:pPr marL="0" indent="0">
              <a:buNone/>
            </a:pPr>
            <a:r>
              <a:rPr lang="zh-CN" altLang="en-US"/>
              <a:t>例：</a:t>
            </a:r>
            <a:endParaRPr lang="zh-CN" altLang="en-US"/>
          </a:p>
          <a:p>
            <a:pPr marL="0" indent="0">
              <a:buNone/>
            </a:pPr>
            <a:r>
              <a:rPr lang="zh-CN" altLang="en-US"/>
              <a:t>              真值表：</a:t>
            </a:r>
            <a:endParaRPr lang="zh-CN" altLang="en-US"/>
          </a:p>
          <a:p>
            <a:pPr marL="0" indent="0">
              <a:buNone/>
            </a:pPr>
            <a:r>
              <a:rPr lang="zh-CN" altLang="en-US"/>
              <a:t>         即最小项表达式：</a:t>
            </a:r>
            <a:endParaRPr lang="zh-CN" altLang="en-US"/>
          </a:p>
          <a:p>
            <a:pPr marL="0" indent="0">
              <a:buNone/>
            </a:pPr>
            <a:endParaRPr lang="zh-CN" altLang="en-US"/>
          </a:p>
        </p:txBody>
      </p:sp>
      <p:graphicFrame>
        <p:nvGraphicFramePr>
          <p:cNvPr id="3" name="对象 2"/>
          <p:cNvGraphicFramePr/>
          <p:nvPr/>
        </p:nvGraphicFramePr>
        <p:xfrm>
          <a:off x="1696720" y="1240790"/>
          <a:ext cx="2640965" cy="547370"/>
        </p:xfrm>
        <a:graphic>
          <a:graphicData uri="http://schemas.openxmlformats.org/presentationml/2006/ole">
            <mc:AlternateContent xmlns:mc="http://schemas.openxmlformats.org/markup-compatibility/2006">
              <mc:Choice xmlns:v="urn:schemas-microsoft-com:vml" Requires="v">
                <p:oleObj spid="_x0000_s4" name="" r:id="rId1" imgW="2105660" imgH="573405" progId="Equation.KSEE3">
                  <p:embed/>
                </p:oleObj>
              </mc:Choice>
              <mc:Fallback>
                <p:oleObj name="" r:id="rId1" imgW="2105660" imgH="573405" progId="Equation.KSEE3">
                  <p:embed/>
                  <p:pic>
                    <p:nvPicPr>
                      <p:cNvPr id="0" name="图片 3"/>
                      <p:cNvPicPr/>
                      <p:nvPr/>
                    </p:nvPicPr>
                    <p:blipFill>
                      <a:blip r:embed="rId2"/>
                      <a:stretch>
                        <a:fillRect/>
                      </a:stretch>
                    </p:blipFill>
                    <p:spPr>
                      <a:xfrm>
                        <a:off x="1696720" y="1240790"/>
                        <a:ext cx="2640965" cy="547370"/>
                      </a:xfrm>
                      <a:prstGeom prst="rect">
                        <a:avLst/>
                      </a:prstGeom>
                    </p:spPr>
                  </p:pic>
                </p:oleObj>
              </mc:Fallback>
            </mc:AlternateContent>
          </a:graphicData>
        </a:graphic>
      </p:graphicFrame>
      <p:graphicFrame>
        <p:nvGraphicFramePr>
          <p:cNvPr id="5" name="表格 4"/>
          <p:cNvGraphicFramePr/>
          <p:nvPr/>
        </p:nvGraphicFramePr>
        <p:xfrm>
          <a:off x="7824470" y="1557020"/>
          <a:ext cx="2705100" cy="4623435"/>
        </p:xfrm>
        <a:graphic>
          <a:graphicData uri="http://schemas.openxmlformats.org/drawingml/2006/table">
            <a:tbl>
              <a:tblPr firstRow="1" bandRow="1">
                <a:tableStyleId>{5C22544A-7EE6-4342-B048-85BDC9FD1C3A}</a:tableStyleId>
              </a:tblPr>
              <a:tblGrid>
                <a:gridCol w="676275"/>
                <a:gridCol w="676275"/>
                <a:gridCol w="676275"/>
                <a:gridCol w="676275"/>
              </a:tblGrid>
              <a:tr h="513715">
                <a:tc>
                  <a:txBody>
                    <a:bodyPr/>
                    <a:p>
                      <a:pPr>
                        <a:buNone/>
                      </a:pPr>
                      <a:r>
                        <a:rPr lang="en-US" altLang="zh-CN" sz="2800"/>
                        <a:t>A</a:t>
                      </a:r>
                      <a:endParaRPr lang="en-US" altLang="zh-CN" sz="2800"/>
                    </a:p>
                  </a:txBody>
                  <a:tcPr/>
                </a:tc>
                <a:tc>
                  <a:txBody>
                    <a:bodyPr/>
                    <a:p>
                      <a:pPr>
                        <a:buNone/>
                      </a:pPr>
                      <a:r>
                        <a:rPr lang="en-US" altLang="zh-CN" sz="2800"/>
                        <a:t>B</a:t>
                      </a:r>
                      <a:endParaRPr lang="en-US" altLang="zh-CN" sz="2800"/>
                    </a:p>
                  </a:txBody>
                  <a:tcPr/>
                </a:tc>
                <a:tc>
                  <a:txBody>
                    <a:bodyPr/>
                    <a:p>
                      <a:pPr>
                        <a:buNone/>
                      </a:pPr>
                      <a:r>
                        <a:rPr lang="en-US" altLang="zh-CN" sz="2800"/>
                        <a:t>C</a:t>
                      </a:r>
                      <a:endParaRPr lang="en-US" altLang="zh-CN" sz="2800"/>
                    </a:p>
                  </a:txBody>
                  <a:tcPr/>
                </a:tc>
                <a:tc>
                  <a:txBody>
                    <a:bodyPr/>
                    <a:p>
                      <a:pPr>
                        <a:buNone/>
                      </a:pPr>
                      <a:r>
                        <a:rPr lang="en-US" altLang="zh-CN" sz="2800"/>
                        <a:t>F</a:t>
                      </a:r>
                      <a:endParaRPr lang="en-US" altLang="zh-CN" sz="2800"/>
                    </a:p>
                  </a:txBody>
                  <a:tcPr/>
                </a:tc>
              </a:tr>
              <a:tr h="518160">
                <a:tc>
                  <a:txBody>
                    <a:bodyPr/>
                    <a:p>
                      <a:pPr>
                        <a:buNone/>
                      </a:pPr>
                      <a:r>
                        <a:rPr lang="en-US" altLang="zh-CN" sz="2800">
                          <a:solidFill>
                            <a:srgbClr val="00B050"/>
                          </a:solidFill>
                        </a:rPr>
                        <a:t>0</a:t>
                      </a:r>
                      <a:endParaRPr lang="en-US" altLang="zh-CN" sz="2800">
                        <a:solidFill>
                          <a:srgbClr val="00B050"/>
                        </a:solidFill>
                      </a:endParaRPr>
                    </a:p>
                  </a:txBody>
                  <a:tcPr/>
                </a:tc>
                <a:tc>
                  <a:txBody>
                    <a:bodyPr/>
                    <a:p>
                      <a:pPr>
                        <a:buNone/>
                      </a:pPr>
                      <a:r>
                        <a:rPr lang="en-US" altLang="zh-CN" sz="2800">
                          <a:solidFill>
                            <a:srgbClr val="00B050"/>
                          </a:solidFill>
                        </a:rPr>
                        <a:t>0</a:t>
                      </a:r>
                      <a:endParaRPr lang="en-US" altLang="zh-CN" sz="2800">
                        <a:solidFill>
                          <a:srgbClr val="00B050"/>
                        </a:solidFill>
                      </a:endParaRPr>
                    </a:p>
                  </a:txBody>
                  <a:tcPr/>
                </a:tc>
                <a:tc>
                  <a:txBody>
                    <a:bodyPr/>
                    <a:p>
                      <a:pPr>
                        <a:buNone/>
                      </a:pPr>
                      <a:r>
                        <a:rPr lang="en-US" altLang="zh-CN" sz="2800">
                          <a:solidFill>
                            <a:srgbClr val="00B050"/>
                          </a:solidFill>
                        </a:rPr>
                        <a:t>0</a:t>
                      </a:r>
                      <a:endParaRPr lang="en-US" altLang="zh-CN" sz="2800">
                        <a:solidFill>
                          <a:srgbClr val="00B050"/>
                        </a:solidFill>
                      </a:endParaRPr>
                    </a:p>
                  </a:txBody>
                  <a:tcPr/>
                </a:tc>
                <a:tc>
                  <a:txBody>
                    <a:bodyPr/>
                    <a:p>
                      <a:pPr>
                        <a:buNone/>
                      </a:pPr>
                      <a:r>
                        <a:rPr lang="en-US" altLang="zh-CN" sz="2800">
                          <a:solidFill>
                            <a:srgbClr val="FF0000"/>
                          </a:solidFill>
                        </a:rPr>
                        <a:t>1</a:t>
                      </a:r>
                      <a:endParaRPr lang="en-US" altLang="zh-CN" sz="2800">
                        <a:solidFill>
                          <a:srgbClr val="FF0000"/>
                        </a:solidFill>
                      </a:endParaRPr>
                    </a:p>
                  </a:txBody>
                  <a:tcPr/>
                </a:tc>
              </a:tr>
              <a:tr h="513715">
                <a:tc>
                  <a:txBody>
                    <a:bodyPr/>
                    <a:p>
                      <a:pPr>
                        <a:buNone/>
                      </a:pPr>
                      <a:r>
                        <a:rPr lang="en-US" altLang="zh-CN" sz="2800">
                          <a:solidFill>
                            <a:srgbClr val="00B050"/>
                          </a:solidFill>
                        </a:rPr>
                        <a:t>0</a:t>
                      </a:r>
                      <a:endParaRPr lang="en-US" altLang="zh-CN" sz="2800">
                        <a:solidFill>
                          <a:srgbClr val="00B050"/>
                        </a:solidFill>
                      </a:endParaRPr>
                    </a:p>
                  </a:txBody>
                  <a:tcPr/>
                </a:tc>
                <a:tc>
                  <a:txBody>
                    <a:bodyPr/>
                    <a:p>
                      <a:pPr>
                        <a:buNone/>
                      </a:pPr>
                      <a:r>
                        <a:rPr lang="en-US" altLang="zh-CN" sz="2800">
                          <a:solidFill>
                            <a:srgbClr val="00B050"/>
                          </a:solidFill>
                        </a:rPr>
                        <a:t>0</a:t>
                      </a:r>
                      <a:endParaRPr lang="en-US" altLang="zh-CN" sz="2800">
                        <a:solidFill>
                          <a:srgbClr val="00B050"/>
                        </a:solidFill>
                      </a:endParaRPr>
                    </a:p>
                  </a:txBody>
                  <a:tcPr/>
                </a:tc>
                <a:tc>
                  <a:txBody>
                    <a:bodyPr/>
                    <a:p>
                      <a:pPr>
                        <a:buNone/>
                      </a:pPr>
                      <a:r>
                        <a:rPr lang="en-US" altLang="zh-CN" sz="2800">
                          <a:solidFill>
                            <a:srgbClr val="00B050"/>
                          </a:solidFill>
                        </a:rPr>
                        <a:t>1</a:t>
                      </a:r>
                      <a:endParaRPr lang="en-US" altLang="zh-CN" sz="2800">
                        <a:solidFill>
                          <a:srgbClr val="00B050"/>
                        </a:solidFill>
                      </a:endParaRPr>
                    </a:p>
                  </a:txBody>
                  <a:tcPr/>
                </a:tc>
                <a:tc>
                  <a:txBody>
                    <a:bodyPr/>
                    <a:p>
                      <a:pPr>
                        <a:buNone/>
                      </a:pPr>
                      <a:r>
                        <a:rPr lang="en-US" altLang="zh-CN" sz="2800">
                          <a:solidFill>
                            <a:srgbClr val="FF0000"/>
                          </a:solidFill>
                        </a:rPr>
                        <a:t>1</a:t>
                      </a:r>
                      <a:endParaRPr lang="en-US" altLang="zh-CN" sz="2800">
                        <a:solidFill>
                          <a:srgbClr val="FF0000"/>
                        </a:solidFill>
                      </a:endParaRPr>
                    </a:p>
                  </a:txBody>
                  <a:tcPr/>
                </a:tc>
              </a:tr>
              <a:tr h="513715">
                <a:tc>
                  <a:txBody>
                    <a:bodyPr/>
                    <a:p>
                      <a:pPr>
                        <a:buNone/>
                      </a:pPr>
                      <a:r>
                        <a:rPr lang="en-US" altLang="zh-CN" sz="2800">
                          <a:solidFill>
                            <a:srgbClr val="00B050"/>
                          </a:solidFill>
                        </a:rPr>
                        <a:t>0</a:t>
                      </a:r>
                      <a:endParaRPr lang="en-US" altLang="zh-CN" sz="2800">
                        <a:solidFill>
                          <a:srgbClr val="00B050"/>
                        </a:solidFill>
                      </a:endParaRPr>
                    </a:p>
                  </a:txBody>
                  <a:tcPr/>
                </a:tc>
                <a:tc>
                  <a:txBody>
                    <a:bodyPr/>
                    <a:p>
                      <a:pPr>
                        <a:buNone/>
                      </a:pPr>
                      <a:r>
                        <a:rPr lang="en-US" altLang="zh-CN" sz="2800">
                          <a:solidFill>
                            <a:srgbClr val="00B050"/>
                          </a:solidFill>
                        </a:rPr>
                        <a:t>1</a:t>
                      </a:r>
                      <a:endParaRPr lang="en-US" altLang="zh-CN" sz="2800">
                        <a:solidFill>
                          <a:srgbClr val="00B050"/>
                        </a:solidFill>
                      </a:endParaRPr>
                    </a:p>
                  </a:txBody>
                  <a:tcPr/>
                </a:tc>
                <a:tc>
                  <a:txBody>
                    <a:bodyPr/>
                    <a:p>
                      <a:pPr>
                        <a:buNone/>
                      </a:pPr>
                      <a:r>
                        <a:rPr lang="en-US" altLang="zh-CN" sz="2800">
                          <a:solidFill>
                            <a:srgbClr val="00B050"/>
                          </a:solidFill>
                        </a:rPr>
                        <a:t>0</a:t>
                      </a:r>
                      <a:endParaRPr lang="en-US" altLang="zh-CN" sz="2800">
                        <a:solidFill>
                          <a:srgbClr val="00B050"/>
                        </a:solidFill>
                      </a:endParaRPr>
                    </a:p>
                  </a:txBody>
                  <a:tcPr/>
                </a:tc>
                <a:tc>
                  <a:txBody>
                    <a:bodyPr/>
                    <a:p>
                      <a:pPr>
                        <a:buNone/>
                      </a:pPr>
                      <a:r>
                        <a:rPr lang="en-US" altLang="zh-CN" sz="2800">
                          <a:solidFill>
                            <a:srgbClr val="FF0000"/>
                          </a:solidFill>
                        </a:rPr>
                        <a:t>1</a:t>
                      </a:r>
                      <a:endParaRPr lang="en-US" altLang="zh-CN" sz="2800">
                        <a:solidFill>
                          <a:srgbClr val="FF0000"/>
                        </a:solidFill>
                      </a:endParaRPr>
                    </a:p>
                  </a:txBody>
                  <a:tcPr/>
                </a:tc>
              </a:tr>
              <a:tr h="513715">
                <a:tc>
                  <a:txBody>
                    <a:bodyPr/>
                    <a:p>
                      <a:pPr>
                        <a:buNone/>
                      </a:pPr>
                      <a:r>
                        <a:rPr lang="en-US" altLang="zh-CN" sz="2800"/>
                        <a:t>0</a:t>
                      </a:r>
                      <a:endParaRPr lang="en-US" altLang="zh-CN" sz="2800"/>
                    </a:p>
                  </a:txBody>
                  <a:tcPr/>
                </a:tc>
                <a:tc>
                  <a:txBody>
                    <a:bodyPr/>
                    <a:p>
                      <a:pPr>
                        <a:buNone/>
                      </a:pPr>
                      <a:r>
                        <a:rPr lang="en-US" altLang="zh-CN" sz="2800"/>
                        <a:t>1</a:t>
                      </a:r>
                      <a:endParaRPr lang="en-US" altLang="zh-CN" sz="2800"/>
                    </a:p>
                  </a:txBody>
                  <a:tcPr/>
                </a:tc>
                <a:tc>
                  <a:txBody>
                    <a:bodyPr/>
                    <a:p>
                      <a:pPr>
                        <a:buNone/>
                      </a:pPr>
                      <a:r>
                        <a:rPr lang="en-US" altLang="zh-CN" sz="2800"/>
                        <a:t>1</a:t>
                      </a:r>
                      <a:endParaRPr lang="en-US" altLang="zh-CN" sz="2800"/>
                    </a:p>
                  </a:txBody>
                  <a:tcPr/>
                </a:tc>
                <a:tc>
                  <a:txBody>
                    <a:bodyPr/>
                    <a:p>
                      <a:pPr>
                        <a:buNone/>
                      </a:pPr>
                      <a:r>
                        <a:rPr lang="en-US" altLang="zh-CN" sz="2800"/>
                        <a:t>1</a:t>
                      </a:r>
                      <a:endParaRPr lang="en-US" altLang="zh-CN" sz="2800"/>
                    </a:p>
                  </a:txBody>
                  <a:tcPr/>
                </a:tc>
              </a:tr>
              <a:tr h="513715">
                <a:tc>
                  <a:txBody>
                    <a:bodyPr/>
                    <a:p>
                      <a:pPr>
                        <a:buNone/>
                      </a:pPr>
                      <a:r>
                        <a:rPr lang="en-US" altLang="zh-CN" sz="2800"/>
                        <a:t>1</a:t>
                      </a:r>
                      <a:endParaRPr lang="en-US" altLang="zh-CN" sz="2800"/>
                    </a:p>
                  </a:txBody>
                  <a:tcPr/>
                </a:tc>
                <a:tc>
                  <a:txBody>
                    <a:bodyPr/>
                    <a:p>
                      <a:pPr>
                        <a:buNone/>
                      </a:pPr>
                      <a:r>
                        <a:rPr lang="en-US" altLang="zh-CN" sz="2800"/>
                        <a:t>0</a:t>
                      </a:r>
                      <a:endParaRPr lang="en-US" altLang="zh-CN" sz="2800"/>
                    </a:p>
                  </a:txBody>
                  <a:tcPr/>
                </a:tc>
                <a:tc>
                  <a:txBody>
                    <a:bodyPr/>
                    <a:p>
                      <a:pPr>
                        <a:buNone/>
                      </a:pPr>
                      <a:r>
                        <a:rPr lang="en-US" altLang="zh-CN" sz="2800"/>
                        <a:t>0</a:t>
                      </a:r>
                      <a:endParaRPr lang="en-US" altLang="zh-CN" sz="2800"/>
                    </a:p>
                  </a:txBody>
                  <a:tcPr/>
                </a:tc>
                <a:tc>
                  <a:txBody>
                    <a:bodyPr/>
                    <a:p>
                      <a:pPr>
                        <a:buNone/>
                      </a:pPr>
                      <a:r>
                        <a:rPr lang="en-US" altLang="zh-CN" sz="2800"/>
                        <a:t>0</a:t>
                      </a:r>
                      <a:endParaRPr lang="en-US" altLang="zh-CN" sz="2800"/>
                    </a:p>
                  </a:txBody>
                  <a:tcPr/>
                </a:tc>
              </a:tr>
              <a:tr h="513715">
                <a:tc>
                  <a:txBody>
                    <a:bodyPr/>
                    <a:p>
                      <a:pPr>
                        <a:buNone/>
                      </a:pPr>
                      <a:r>
                        <a:rPr lang="en-US" altLang="zh-CN" sz="2800"/>
                        <a:t>1</a:t>
                      </a:r>
                      <a:endParaRPr lang="en-US" altLang="zh-CN" sz="2800"/>
                    </a:p>
                  </a:txBody>
                  <a:tcPr/>
                </a:tc>
                <a:tc>
                  <a:txBody>
                    <a:bodyPr/>
                    <a:p>
                      <a:pPr>
                        <a:buNone/>
                      </a:pPr>
                      <a:r>
                        <a:rPr lang="en-US" altLang="zh-CN" sz="2800"/>
                        <a:t>0</a:t>
                      </a:r>
                      <a:endParaRPr lang="en-US" altLang="zh-CN" sz="2800"/>
                    </a:p>
                  </a:txBody>
                  <a:tcPr/>
                </a:tc>
                <a:tc>
                  <a:txBody>
                    <a:bodyPr/>
                    <a:p>
                      <a:pPr>
                        <a:buNone/>
                      </a:pPr>
                      <a:r>
                        <a:rPr lang="en-US" altLang="zh-CN" sz="2800"/>
                        <a:t>1</a:t>
                      </a:r>
                      <a:endParaRPr lang="en-US" altLang="zh-CN" sz="2800"/>
                    </a:p>
                  </a:txBody>
                  <a:tcPr/>
                </a:tc>
                <a:tc>
                  <a:txBody>
                    <a:bodyPr/>
                    <a:p>
                      <a:pPr>
                        <a:buNone/>
                      </a:pPr>
                      <a:r>
                        <a:rPr lang="en-US" altLang="zh-CN" sz="2800"/>
                        <a:t>0</a:t>
                      </a:r>
                      <a:endParaRPr lang="en-US" altLang="zh-CN" sz="2800"/>
                    </a:p>
                  </a:txBody>
                  <a:tcPr/>
                </a:tc>
              </a:tr>
              <a:tr h="513715">
                <a:tc>
                  <a:txBody>
                    <a:bodyPr/>
                    <a:p>
                      <a:pPr>
                        <a:buNone/>
                      </a:pPr>
                      <a:r>
                        <a:rPr lang="en-US" altLang="zh-CN" sz="2800"/>
                        <a:t>1</a:t>
                      </a:r>
                      <a:endParaRPr lang="en-US" altLang="zh-CN" sz="2800"/>
                    </a:p>
                  </a:txBody>
                  <a:tcPr/>
                </a:tc>
                <a:tc>
                  <a:txBody>
                    <a:bodyPr/>
                    <a:p>
                      <a:pPr>
                        <a:buNone/>
                      </a:pPr>
                      <a:r>
                        <a:rPr lang="en-US" altLang="zh-CN" sz="2800"/>
                        <a:t>1</a:t>
                      </a:r>
                      <a:endParaRPr lang="en-US" altLang="zh-CN" sz="2800"/>
                    </a:p>
                  </a:txBody>
                  <a:tcPr/>
                </a:tc>
                <a:tc>
                  <a:txBody>
                    <a:bodyPr/>
                    <a:p>
                      <a:pPr>
                        <a:buNone/>
                      </a:pPr>
                      <a:r>
                        <a:rPr lang="en-US" altLang="zh-CN" sz="2800"/>
                        <a:t>0</a:t>
                      </a:r>
                      <a:endParaRPr lang="en-US" altLang="zh-CN" sz="2800"/>
                    </a:p>
                  </a:txBody>
                  <a:tcPr/>
                </a:tc>
                <a:tc>
                  <a:txBody>
                    <a:bodyPr/>
                    <a:p>
                      <a:pPr>
                        <a:buNone/>
                      </a:pPr>
                      <a:r>
                        <a:rPr lang="en-US" altLang="zh-CN" sz="2800"/>
                        <a:t>0</a:t>
                      </a:r>
                      <a:endParaRPr lang="en-US" altLang="zh-CN" sz="2800"/>
                    </a:p>
                  </a:txBody>
                  <a:tcPr/>
                </a:tc>
              </a:tr>
              <a:tr h="513715">
                <a:tc>
                  <a:txBody>
                    <a:bodyPr/>
                    <a:p>
                      <a:pPr>
                        <a:buNone/>
                      </a:pPr>
                      <a:r>
                        <a:rPr lang="en-US" altLang="zh-CN" sz="2800">
                          <a:solidFill>
                            <a:srgbClr val="00B050"/>
                          </a:solidFill>
                        </a:rPr>
                        <a:t>1</a:t>
                      </a:r>
                      <a:endParaRPr lang="en-US" altLang="zh-CN" sz="2800">
                        <a:solidFill>
                          <a:srgbClr val="00B050"/>
                        </a:solidFill>
                      </a:endParaRPr>
                    </a:p>
                  </a:txBody>
                  <a:tcPr/>
                </a:tc>
                <a:tc>
                  <a:txBody>
                    <a:bodyPr/>
                    <a:p>
                      <a:pPr>
                        <a:buNone/>
                      </a:pPr>
                      <a:r>
                        <a:rPr lang="en-US" altLang="zh-CN" sz="2800">
                          <a:solidFill>
                            <a:srgbClr val="00B050"/>
                          </a:solidFill>
                        </a:rPr>
                        <a:t>1</a:t>
                      </a:r>
                      <a:endParaRPr lang="en-US" altLang="zh-CN" sz="2800">
                        <a:solidFill>
                          <a:srgbClr val="00B050"/>
                        </a:solidFill>
                      </a:endParaRPr>
                    </a:p>
                  </a:txBody>
                  <a:tcPr/>
                </a:tc>
                <a:tc>
                  <a:txBody>
                    <a:bodyPr/>
                    <a:p>
                      <a:pPr>
                        <a:buNone/>
                      </a:pPr>
                      <a:r>
                        <a:rPr lang="en-US" altLang="zh-CN" sz="2800">
                          <a:solidFill>
                            <a:srgbClr val="00B050"/>
                          </a:solidFill>
                        </a:rPr>
                        <a:t>1</a:t>
                      </a:r>
                      <a:endParaRPr lang="en-US" altLang="zh-CN" sz="2800">
                        <a:solidFill>
                          <a:srgbClr val="00B050"/>
                        </a:solidFill>
                      </a:endParaRPr>
                    </a:p>
                  </a:txBody>
                  <a:tcPr/>
                </a:tc>
                <a:tc>
                  <a:txBody>
                    <a:bodyPr/>
                    <a:p>
                      <a:pPr>
                        <a:buNone/>
                      </a:pPr>
                      <a:r>
                        <a:rPr lang="en-US" altLang="zh-CN" sz="2800">
                          <a:solidFill>
                            <a:srgbClr val="FF0000"/>
                          </a:solidFill>
                        </a:rPr>
                        <a:t>1</a:t>
                      </a:r>
                      <a:endParaRPr lang="en-US" altLang="zh-CN" sz="2800">
                        <a:solidFill>
                          <a:srgbClr val="FF0000"/>
                        </a:solidFill>
                      </a:endParaRPr>
                    </a:p>
                  </a:txBody>
                  <a:tcPr/>
                </a:tc>
              </a:tr>
            </a:tbl>
          </a:graphicData>
        </a:graphic>
      </p:graphicFrame>
      <p:graphicFrame>
        <p:nvGraphicFramePr>
          <p:cNvPr id="6" name="对象 5"/>
          <p:cNvGraphicFramePr/>
          <p:nvPr/>
        </p:nvGraphicFramePr>
        <p:xfrm>
          <a:off x="177800" y="2802255"/>
          <a:ext cx="7500620" cy="585470"/>
        </p:xfrm>
        <a:graphic>
          <a:graphicData uri="http://schemas.openxmlformats.org/presentationml/2006/ole">
            <mc:AlternateContent xmlns:mc="http://schemas.openxmlformats.org/markup-compatibility/2006">
              <mc:Choice xmlns:v="urn:schemas-microsoft-com:vml" Requires="v">
                <p:oleObj spid="_x0000_s7" name="" r:id="rId3" imgW="4766945" imgH="579120" progId="Equation.KSEE3">
                  <p:embed/>
                </p:oleObj>
              </mc:Choice>
              <mc:Fallback>
                <p:oleObj name="" r:id="rId3" imgW="4766945" imgH="579120" progId="Equation.KSEE3">
                  <p:embed/>
                  <p:pic>
                    <p:nvPicPr>
                      <p:cNvPr id="0" name="图片 6"/>
                      <p:cNvPicPr/>
                      <p:nvPr/>
                    </p:nvPicPr>
                    <p:blipFill>
                      <a:blip r:embed="rId4"/>
                      <a:stretch>
                        <a:fillRect/>
                      </a:stretch>
                    </p:blipFill>
                    <p:spPr>
                      <a:xfrm>
                        <a:off x="177800" y="2802255"/>
                        <a:ext cx="7500620" cy="58547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 calcmode="lin" valueType="num">
                                      <p:cBhvr additive="base">
                                        <p:cTn id="1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 calcmode="lin" valueType="num">
                                      <p:cBhvr additive="base">
                                        <p:cTn id="2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9" presetID="3" presetClass="entr" presetSubtype="1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b="1"/>
              <a:t>2</a:t>
            </a:r>
            <a:r>
              <a:rPr lang="zh-CN" altLang="en-US" b="1"/>
              <a:t>、卡诺图的画法</a:t>
            </a:r>
            <a:endParaRPr lang="zh-CN" altLang="en-US" b="1"/>
          </a:p>
          <a:p>
            <a:pPr marL="0" indent="0">
              <a:buNone/>
            </a:pPr>
            <a:r>
              <a:rPr lang="zh-CN" altLang="en-US"/>
              <a:t>     卡诺图：由表示所有最小项的小方格，按照一定的规律排列的图形。</a:t>
            </a:r>
            <a:endParaRPr lang="zh-CN" altLang="en-US"/>
          </a:p>
          <a:p>
            <a:pPr marL="0" indent="0">
              <a:buNone/>
            </a:pPr>
            <a:r>
              <a:rPr lang="zh-CN" altLang="en-US"/>
              <a:t>       排列规律：几何相邻的小方格所表示的最小项也逻辑相邻。</a:t>
            </a:r>
            <a:endParaRPr lang="zh-CN" altLang="en-US"/>
          </a:p>
          <a:p>
            <a:pPr marL="0" indent="0">
              <a:buNone/>
            </a:pPr>
            <a:r>
              <a:rPr lang="zh-CN" altLang="en-US"/>
              <a:t>       几何相邻：排列位置上相邻</a:t>
            </a:r>
            <a:endParaRPr lang="zh-CN" altLang="en-US"/>
          </a:p>
          <a:p>
            <a:pPr marL="0" indent="0">
              <a:buNone/>
            </a:pPr>
            <a:r>
              <a:rPr lang="zh-CN" altLang="en-US"/>
              <a:t>       逻辑相邻：即逻辑相邻项，只有一个变量不同。</a:t>
            </a:r>
            <a:endParaRPr lang="zh-CN" altLang="en-US"/>
          </a:p>
          <a:p>
            <a:pPr marL="0" indent="0">
              <a:buNone/>
            </a:pPr>
            <a:r>
              <a:rPr lang="zh-CN" altLang="en-US"/>
              <a:t>二变量卡洛图：</a:t>
            </a:r>
            <a:endParaRPr lang="zh-CN" altLang="en-US"/>
          </a:p>
        </p:txBody>
      </p:sp>
      <p:pic>
        <p:nvPicPr>
          <p:cNvPr id="3" name="图片 2"/>
          <p:cNvPicPr>
            <a:picLocks noChangeAspect="1"/>
          </p:cNvPicPr>
          <p:nvPr/>
        </p:nvPicPr>
        <p:blipFill>
          <a:blip r:embed="rId1"/>
          <a:stretch>
            <a:fillRect/>
          </a:stretch>
        </p:blipFill>
        <p:spPr>
          <a:xfrm>
            <a:off x="3634105" y="3456305"/>
            <a:ext cx="6903720" cy="25444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3" presetID="3" presetClass="entr" presetSubtype="1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linds(horizontal)">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三变量卡诺图：                                     四变量卡诺图</a:t>
            </a:r>
            <a:endParaRPr lang="zh-CN" altLang="en-US"/>
          </a:p>
        </p:txBody>
      </p:sp>
      <p:pic>
        <p:nvPicPr>
          <p:cNvPr id="3" name="图片 2"/>
          <p:cNvPicPr>
            <a:picLocks noChangeAspect="1"/>
          </p:cNvPicPr>
          <p:nvPr/>
        </p:nvPicPr>
        <p:blipFill>
          <a:blip r:embed="rId1"/>
          <a:stretch>
            <a:fillRect/>
          </a:stretch>
        </p:blipFill>
        <p:spPr>
          <a:xfrm>
            <a:off x="838200" y="1387475"/>
            <a:ext cx="4210050" cy="2915285"/>
          </a:xfrm>
          <a:prstGeom prst="rect">
            <a:avLst/>
          </a:prstGeom>
        </p:spPr>
      </p:pic>
      <p:pic>
        <p:nvPicPr>
          <p:cNvPr id="4" name="图片 3"/>
          <p:cNvPicPr>
            <a:picLocks noChangeAspect="1"/>
          </p:cNvPicPr>
          <p:nvPr/>
        </p:nvPicPr>
        <p:blipFill>
          <a:blip r:embed="rId2"/>
          <a:stretch>
            <a:fillRect/>
          </a:stretch>
        </p:blipFill>
        <p:spPr>
          <a:xfrm>
            <a:off x="5965190" y="1387475"/>
            <a:ext cx="4572635" cy="358076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zh-CN" altLang="en-US"/>
              <a:t> </a:t>
            </a:r>
            <a:r>
              <a:rPr lang="zh-CN" altLang="en-US">
                <a:latin typeface="黑体" panose="02010609060101010101" charset="-122"/>
                <a:ea typeface="黑体" panose="02010609060101010101" charset="-122"/>
              </a:rPr>
              <a:t>2. 数字电路的分类</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(1) 按集成度分类：数字电路分为小规模（SSI，每片数十器件）、中规模（MSI，每片数百器件）、大规模（LSI，每片数千器件）和超大规模（VLSI，每片器件数目大于1万）数字集成电路。</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(2) 按所用器件制作工艺分类：数字电路分为双极型（TTL型）和单极型（MOS型）两类。</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(3) 按照电路结构和工作原理分类：数字电路分为组合逻辑电路和时序逻辑电路两类。前一种没有记忆功能，其输出信号只与当时的输入信号有关，与电路以前的状态无关。后一种具有记忆功能，其输出信号不仅和当时的输入信号有关，而且与电路以前的状态有关。</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(4) 按应用角度分类：数字电路分为通用型和专用型两大类型。</a:t>
            </a:r>
            <a:endParaRPr lang="zh-CN" altLang="en-US">
              <a:latin typeface="黑体" panose="02010609060101010101" charset="-122"/>
              <a:ea typeface="黑体" panose="02010609060101010101"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b="1"/>
              <a:t> 3</a:t>
            </a:r>
            <a:r>
              <a:rPr lang="zh-CN" altLang="en-US" b="1"/>
              <a:t>、用卡诺图表示逻辑函数</a:t>
            </a:r>
            <a:endParaRPr lang="zh-CN" altLang="en-US" b="1"/>
          </a:p>
          <a:p>
            <a:pPr marL="0" indent="0">
              <a:buNone/>
            </a:pPr>
            <a:r>
              <a:rPr lang="zh-CN" altLang="en-US"/>
              <a:t>        填写卡诺图的原则是：把逻辑函数所包括的全部最小项在卡诺图对应的方格中填入1，将其余位置上填入0或不填。</a:t>
            </a:r>
            <a:endParaRPr lang="zh-CN" altLang="en-US"/>
          </a:p>
          <a:p>
            <a:pPr marL="0" indent="0">
              <a:buNone/>
            </a:pPr>
            <a:r>
              <a:rPr lang="zh-CN" altLang="en-US"/>
              <a:t>         例：用卡诺图表示逻辑函数</a:t>
            </a:r>
            <a:endParaRPr lang="zh-CN" altLang="en-US"/>
          </a:p>
          <a:p>
            <a:pPr marL="0" indent="0">
              <a:buNone/>
            </a:pPr>
            <a:r>
              <a:rPr lang="zh-CN" altLang="en-US"/>
              <a:t>          解：先将函数转换成最小项表达式</a:t>
            </a:r>
            <a:endParaRPr lang="zh-CN" altLang="en-US"/>
          </a:p>
          <a:p>
            <a:pPr marL="0" indent="0">
              <a:buNone/>
            </a:pPr>
            <a:r>
              <a:rPr lang="zh-CN" altLang="en-US"/>
              <a:t>                   </a:t>
            </a:r>
            <a:endParaRPr lang="en-US" altLang="zh-CN"/>
          </a:p>
        </p:txBody>
      </p:sp>
      <p:graphicFrame>
        <p:nvGraphicFramePr>
          <p:cNvPr id="3" name="对象 2">
            <a:hlinkClick r:id="" action="ppaction://ole?verb="/>
          </p:cNvPr>
          <p:cNvGraphicFramePr>
            <a:graphicFrameLocks noChangeAspect="1"/>
          </p:cNvGraphicFramePr>
          <p:nvPr/>
        </p:nvGraphicFramePr>
        <p:xfrm>
          <a:off x="6115685" y="1701165"/>
          <a:ext cx="2270125" cy="539115"/>
        </p:xfrm>
        <a:graphic>
          <a:graphicData uri="http://schemas.openxmlformats.org/presentationml/2006/ole">
            <mc:AlternateContent xmlns:mc="http://schemas.openxmlformats.org/markup-compatibility/2006">
              <mc:Choice xmlns:v="urn:schemas-microsoft-com:vml" Requires="v">
                <p:oleObj spid="_x0000_s2049" name="" r:id="rId1" imgW="1016000" imgH="241300" progId="Equation.KSEE3">
                  <p:embed/>
                </p:oleObj>
              </mc:Choice>
              <mc:Fallback>
                <p:oleObj name="" r:id="rId1" imgW="1016000" imgH="241300" progId="Equation.KSEE3">
                  <p:embed/>
                  <p:pic>
                    <p:nvPicPr>
                      <p:cNvPr id="0" name="图片 2048"/>
                      <p:cNvPicPr/>
                      <p:nvPr/>
                    </p:nvPicPr>
                    <p:blipFill>
                      <a:blip r:embed="rId2"/>
                      <a:stretch>
                        <a:fillRect/>
                      </a:stretch>
                    </p:blipFill>
                    <p:spPr>
                      <a:xfrm>
                        <a:off x="6115685" y="1701165"/>
                        <a:ext cx="2270125" cy="539115"/>
                      </a:xfrm>
                      <a:prstGeom prst="rect">
                        <a:avLst/>
                      </a:prstGeom>
                    </p:spPr>
                  </p:pic>
                </p:oleObj>
              </mc:Fallback>
            </mc:AlternateContent>
          </a:graphicData>
        </a:graphic>
      </p:graphicFrame>
      <p:graphicFrame>
        <p:nvGraphicFramePr>
          <p:cNvPr id="4" name="对象 1401"/>
          <p:cNvGraphicFramePr>
            <a:graphicFrameLocks noChangeAspect="1"/>
          </p:cNvGraphicFramePr>
          <p:nvPr/>
        </p:nvGraphicFramePr>
        <p:xfrm>
          <a:off x="2992120" y="2638425"/>
          <a:ext cx="2433955" cy="635000"/>
        </p:xfrm>
        <a:graphic>
          <a:graphicData uri="http://schemas.openxmlformats.org/presentationml/2006/ole">
            <mc:AlternateContent xmlns:mc="http://schemas.openxmlformats.org/markup-compatibility/2006">
              <mc:Choice xmlns:v="urn:schemas-microsoft-com:vml" Requires="v">
                <p:oleObj spid="_x0000_s3076" name="" r:id="rId3" imgW="1181100" imgH="307975" progId="Equation.KSEE3">
                  <p:embed/>
                </p:oleObj>
              </mc:Choice>
              <mc:Fallback>
                <p:oleObj name="" r:id="rId3" imgW="1181100" imgH="307975" progId="Equation.KSEE3">
                  <p:embed/>
                  <p:pic>
                    <p:nvPicPr>
                      <p:cNvPr id="0" name="图片 3075"/>
                      <p:cNvPicPr/>
                      <p:nvPr/>
                    </p:nvPicPr>
                    <p:blipFill>
                      <a:blip r:embed="rId4"/>
                      <a:stretch>
                        <a:fillRect/>
                      </a:stretch>
                    </p:blipFill>
                    <p:spPr>
                      <a:xfrm>
                        <a:off x="2992120" y="2638425"/>
                        <a:ext cx="2433955" cy="635000"/>
                      </a:xfrm>
                      <a:prstGeom prst="rect">
                        <a:avLst/>
                      </a:prstGeom>
                      <a:noFill/>
                      <a:ln w="38100">
                        <a:noFill/>
                        <a:miter/>
                      </a:ln>
                    </p:spPr>
                  </p:pic>
                </p:oleObj>
              </mc:Fallback>
            </mc:AlternateContent>
          </a:graphicData>
        </a:graphic>
      </p:graphicFrame>
      <p:pic>
        <p:nvPicPr>
          <p:cNvPr id="5" name="图片 1402"/>
          <p:cNvPicPr>
            <a:picLocks noChangeAspect="1"/>
          </p:cNvPicPr>
          <p:nvPr/>
        </p:nvPicPr>
        <p:blipFill>
          <a:blip r:embed="rId5"/>
          <a:stretch>
            <a:fillRect/>
          </a:stretch>
        </p:blipFill>
        <p:spPr>
          <a:xfrm>
            <a:off x="3235960" y="3126105"/>
            <a:ext cx="2360295" cy="605790"/>
          </a:xfrm>
          <a:prstGeom prst="rect">
            <a:avLst/>
          </a:prstGeom>
          <a:noFill/>
          <a:ln w="9525">
            <a:noFill/>
          </a:ln>
        </p:spPr>
      </p:pic>
      <p:pic>
        <p:nvPicPr>
          <p:cNvPr id="6" name="图片 1403"/>
          <p:cNvPicPr>
            <a:picLocks noChangeAspect="1"/>
          </p:cNvPicPr>
          <p:nvPr/>
        </p:nvPicPr>
        <p:blipFill>
          <a:blip r:embed="rId6"/>
          <a:stretch>
            <a:fillRect/>
          </a:stretch>
        </p:blipFill>
        <p:spPr>
          <a:xfrm>
            <a:off x="3235960" y="3489325"/>
            <a:ext cx="1794510" cy="675640"/>
          </a:xfrm>
          <a:prstGeom prst="rect">
            <a:avLst/>
          </a:prstGeom>
          <a:noFill/>
          <a:ln w="9525">
            <a:noFill/>
          </a:ln>
        </p:spPr>
      </p:pic>
      <p:pic>
        <p:nvPicPr>
          <p:cNvPr id="7" name="图片 1404"/>
          <p:cNvPicPr>
            <a:picLocks noChangeAspect="1"/>
          </p:cNvPicPr>
          <p:nvPr/>
        </p:nvPicPr>
        <p:blipFill>
          <a:blip r:embed="rId7"/>
          <a:stretch>
            <a:fillRect/>
          </a:stretch>
        </p:blipFill>
        <p:spPr>
          <a:xfrm>
            <a:off x="3235960" y="4036695"/>
            <a:ext cx="3806825" cy="690245"/>
          </a:xfrm>
          <a:prstGeom prst="rect">
            <a:avLst/>
          </a:prstGeom>
          <a:noFill/>
          <a:ln w="9525">
            <a:noFill/>
          </a:ln>
        </p:spPr>
      </p:pic>
      <p:pic>
        <p:nvPicPr>
          <p:cNvPr id="8" name="图片 1405"/>
          <p:cNvPicPr>
            <a:picLocks noChangeAspect="1"/>
          </p:cNvPicPr>
          <p:nvPr/>
        </p:nvPicPr>
        <p:blipFill>
          <a:blip r:embed="rId8"/>
          <a:stretch>
            <a:fillRect/>
          </a:stretch>
        </p:blipFill>
        <p:spPr>
          <a:xfrm>
            <a:off x="3205480" y="4489450"/>
            <a:ext cx="4591050" cy="672465"/>
          </a:xfrm>
          <a:prstGeom prst="rect">
            <a:avLst/>
          </a:prstGeom>
          <a:noFill/>
          <a:ln w="9525">
            <a:noFill/>
          </a:ln>
        </p:spPr>
      </p:pic>
      <p:pic>
        <p:nvPicPr>
          <p:cNvPr id="9" name="图片 1406"/>
          <p:cNvPicPr>
            <a:picLocks noChangeAspect="1"/>
          </p:cNvPicPr>
          <p:nvPr/>
        </p:nvPicPr>
        <p:blipFill>
          <a:blip r:embed="rId9"/>
          <a:stretch>
            <a:fillRect/>
          </a:stretch>
        </p:blipFill>
        <p:spPr>
          <a:xfrm>
            <a:off x="3235960" y="5161915"/>
            <a:ext cx="2571750" cy="67564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linds(horizont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linds(horizontal)">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linds(horizontal)">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linds(horizontal)">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blinds(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linds(horizontal)">
                                      <p:cBhvr>
                                        <p:cTn id="5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卡诺图：</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      例：用卡诺图表示逻辑函数</a:t>
            </a:r>
            <a:endParaRPr lang="zh-CN" altLang="en-US"/>
          </a:p>
          <a:p>
            <a:pPr marL="0" indent="0">
              <a:buNone/>
            </a:pPr>
            <a:r>
              <a:rPr lang="zh-CN" altLang="en-US"/>
              <a:t>     解：配项得最小项表达式</a:t>
            </a:r>
            <a:endParaRPr lang="zh-CN" altLang="en-US"/>
          </a:p>
          <a:p>
            <a:pPr marL="0" indent="0">
              <a:buNone/>
            </a:pPr>
            <a:r>
              <a:rPr lang="zh-CN" altLang="en-US"/>
              <a:t>              </a:t>
            </a:r>
            <a:endParaRPr lang="zh-CN" altLang="en-US"/>
          </a:p>
        </p:txBody>
      </p:sp>
      <p:graphicFrame>
        <p:nvGraphicFramePr>
          <p:cNvPr id="3" name="对象 2">
            <a:hlinkClick r:id="" action="ppaction://ole?verb="/>
          </p:cNvPr>
          <p:cNvGraphicFramePr>
            <a:graphicFrameLocks noChangeAspect="1"/>
          </p:cNvGraphicFramePr>
          <p:nvPr/>
        </p:nvGraphicFramePr>
        <p:xfrm>
          <a:off x="5715000" y="3384550"/>
          <a:ext cx="1894840" cy="440690"/>
        </p:xfrm>
        <a:graphic>
          <a:graphicData uri="http://schemas.openxmlformats.org/presentationml/2006/ole">
            <mc:AlternateContent xmlns:mc="http://schemas.openxmlformats.org/markup-compatibility/2006">
              <mc:Choice xmlns:v="urn:schemas-microsoft-com:vml" Requires="v">
                <p:oleObj spid="_x0000_s3073" name="" r:id="rId1" imgW="762000" imgH="177165" progId="Equation.KSEE3">
                  <p:embed/>
                </p:oleObj>
              </mc:Choice>
              <mc:Fallback>
                <p:oleObj name="" r:id="rId1" imgW="762000" imgH="177165" progId="Equation.KSEE3">
                  <p:embed/>
                  <p:pic>
                    <p:nvPicPr>
                      <p:cNvPr id="0" name="图片 3072"/>
                      <p:cNvPicPr/>
                      <p:nvPr/>
                    </p:nvPicPr>
                    <p:blipFill>
                      <a:blip r:embed="rId2"/>
                      <a:stretch>
                        <a:fillRect/>
                      </a:stretch>
                    </p:blipFill>
                    <p:spPr>
                      <a:xfrm>
                        <a:off x="5715000" y="3384550"/>
                        <a:ext cx="1894840" cy="44069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089150" y="4494530"/>
          <a:ext cx="7418705" cy="1804670"/>
        </p:xfrm>
        <a:graphic>
          <a:graphicData uri="http://schemas.openxmlformats.org/presentationml/2006/ole">
            <mc:AlternateContent xmlns:mc="http://schemas.openxmlformats.org/markup-compatibility/2006">
              <mc:Choice xmlns:v="urn:schemas-microsoft-com:vml" Requires="v">
                <p:oleObj spid="_x0000_s3074" name="" r:id="rId3" imgW="2819400" imgH="685800" progId="Equation.KSEE3">
                  <p:embed/>
                </p:oleObj>
              </mc:Choice>
              <mc:Fallback>
                <p:oleObj name="" r:id="rId3" imgW="2819400" imgH="685800" progId="Equation.KSEE3">
                  <p:embed/>
                  <p:pic>
                    <p:nvPicPr>
                      <p:cNvPr id="0" name="图片 3073"/>
                      <p:cNvPicPr/>
                      <p:nvPr/>
                    </p:nvPicPr>
                    <p:blipFill>
                      <a:blip r:embed="rId4"/>
                      <a:stretch>
                        <a:fillRect/>
                      </a:stretch>
                    </p:blipFill>
                    <p:spPr>
                      <a:xfrm>
                        <a:off x="2089150" y="4494530"/>
                        <a:ext cx="7418705" cy="1804670"/>
                      </a:xfrm>
                      <a:prstGeom prst="rect">
                        <a:avLst/>
                      </a:prstGeom>
                    </p:spPr>
                  </p:pic>
                </p:oleObj>
              </mc:Fallback>
            </mc:AlternateContent>
          </a:graphicData>
        </a:graphic>
      </p:graphicFrame>
      <p:cxnSp>
        <p:nvCxnSpPr>
          <p:cNvPr id="5" name="直接连接符 4"/>
          <p:cNvCxnSpPr/>
          <p:nvPr/>
        </p:nvCxnSpPr>
        <p:spPr>
          <a:xfrm flipV="1">
            <a:off x="2670175" y="6299200"/>
            <a:ext cx="4445635" cy="43815"/>
          </a:xfrm>
          <a:prstGeom prst="line">
            <a:avLst/>
          </a:prstGeom>
        </p:spPr>
        <p:style>
          <a:lnRef idx="3">
            <a:schemeClr val="accent6"/>
          </a:lnRef>
          <a:fillRef idx="0">
            <a:schemeClr val="accent6"/>
          </a:fillRef>
          <a:effectRef idx="2">
            <a:schemeClr val="accent6"/>
          </a:effectRef>
          <a:fontRef idx="minor">
            <a:schemeClr val="tx1"/>
          </a:fontRef>
        </p:style>
      </p:cxnSp>
      <p:cxnSp>
        <p:nvCxnSpPr>
          <p:cNvPr id="6" name="直接连接符 5"/>
          <p:cNvCxnSpPr/>
          <p:nvPr/>
        </p:nvCxnSpPr>
        <p:spPr>
          <a:xfrm>
            <a:off x="7569835" y="6311265"/>
            <a:ext cx="1848485" cy="0"/>
          </a:xfrm>
          <a:prstGeom prst="line">
            <a:avLst/>
          </a:prstGeom>
        </p:spPr>
        <p:style>
          <a:lnRef idx="3">
            <a:schemeClr val="dk1"/>
          </a:lnRef>
          <a:fillRef idx="0">
            <a:schemeClr val="dk1"/>
          </a:fillRef>
          <a:effectRef idx="2">
            <a:schemeClr val="dk1"/>
          </a:effectRef>
          <a:fontRef idx="minor">
            <a:schemeClr val="tx1"/>
          </a:fontRef>
        </p:style>
      </p:cxnSp>
      <p:pic>
        <p:nvPicPr>
          <p:cNvPr id="28" name="图片 1407"/>
          <p:cNvPicPr>
            <a:picLocks noChangeAspect="1"/>
          </p:cNvPicPr>
          <p:nvPr/>
        </p:nvPicPr>
        <p:blipFill>
          <a:blip r:embed="rId5"/>
          <a:stretch>
            <a:fillRect/>
          </a:stretch>
        </p:blipFill>
        <p:spPr>
          <a:xfrm>
            <a:off x="2894965" y="365125"/>
            <a:ext cx="3996055" cy="22853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 calcmode="lin" valueType="num">
                                      <p:cBhvr additive="base">
                                        <p:cTn id="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6" end="6"/>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7" end="7"/>
                                            </p:txEl>
                                          </p:spTgt>
                                        </p:tgtEl>
                                        <p:attrNameLst>
                                          <p:attrName>style.visibility</p:attrName>
                                        </p:attrNameLst>
                                      </p:cBhvr>
                                      <p:to>
                                        <p:strVal val="visible"/>
                                      </p:to>
                                    </p:set>
                                    <p:anim calcmode="lin" valueType="num">
                                      <p:cBhvr additive="base">
                                        <p:cTn id="16"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lnSpcReduction="10000"/>
          </a:bodyPr>
          <a:p>
            <a:pPr marL="0" indent="0">
              <a:buNone/>
            </a:pPr>
            <a:r>
              <a:rPr lang="en-US" altLang="zh-CN"/>
              <a:t>       </a:t>
            </a:r>
            <a:endParaRPr lang="zh-CN" altLang="en-US"/>
          </a:p>
          <a:p>
            <a:pPr marL="0" indent="0">
              <a:buNone/>
            </a:pPr>
            <a:r>
              <a:rPr lang="zh-CN" altLang="en-US"/>
              <a:t>        卡诺图：</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en-US" altLang="zh-CN">
                <a:sym typeface="+mn-ea"/>
              </a:rPr>
              <a:t> *</a:t>
            </a:r>
            <a:r>
              <a:rPr lang="zh-CN" altLang="en-US">
                <a:sym typeface="+mn-ea"/>
              </a:rPr>
              <a:t>上式中可以看出，绿色线标识的项是由</a:t>
            </a:r>
            <a:r>
              <a:rPr lang="en-US" altLang="zh-CN">
                <a:sym typeface="+mn-ea"/>
              </a:rPr>
              <a:t>”A“</a:t>
            </a:r>
            <a:r>
              <a:rPr lang="zh-CN" altLang="en-US">
                <a:sym typeface="+mn-ea"/>
              </a:rPr>
              <a:t>变换得来，黑色线标识的项是由</a:t>
            </a:r>
            <a:r>
              <a:rPr lang="en-US" altLang="zh-CN">
                <a:sym typeface="+mn-ea"/>
              </a:rPr>
              <a:t>”BC“</a:t>
            </a:r>
            <a:r>
              <a:rPr lang="zh-CN" altLang="en-US">
                <a:sym typeface="+mn-ea"/>
              </a:rPr>
              <a:t>变换得来。分别对应卡诺图中的绿色圈和黑色圈。</a:t>
            </a:r>
            <a:endParaRPr lang="zh-CN" altLang="en-US">
              <a:sym typeface="+mn-ea"/>
            </a:endParaRPr>
          </a:p>
          <a:p>
            <a:pPr marL="0" indent="0">
              <a:buNone/>
            </a:pPr>
            <a:r>
              <a:rPr lang="zh-CN" altLang="en-US">
                <a:sym typeface="+mn-ea"/>
              </a:rPr>
              <a:t>      可以看出，包含</a:t>
            </a:r>
            <a:r>
              <a:rPr lang="en-US" altLang="zh-CN">
                <a:sym typeface="+mn-ea"/>
              </a:rPr>
              <a:t>”A“</a:t>
            </a:r>
            <a:r>
              <a:rPr lang="zh-CN" altLang="en-US">
                <a:sym typeface="+mn-ea"/>
              </a:rPr>
              <a:t>的所有最小项全部都在绿色圈中（</a:t>
            </a:r>
            <a:r>
              <a:rPr lang="en-US" altLang="zh-CN">
                <a:sym typeface="+mn-ea"/>
              </a:rPr>
              <a:t>A=1</a:t>
            </a:r>
            <a:r>
              <a:rPr lang="zh-CN" altLang="en-US">
                <a:sym typeface="+mn-ea"/>
              </a:rPr>
              <a:t>）；包含</a:t>
            </a:r>
            <a:r>
              <a:rPr lang="en-US" altLang="zh-CN">
                <a:sym typeface="+mn-ea"/>
              </a:rPr>
              <a:t>”BC“</a:t>
            </a:r>
            <a:r>
              <a:rPr lang="zh-CN" altLang="en-US">
                <a:sym typeface="+mn-ea"/>
              </a:rPr>
              <a:t>的所有最小项都在黑色圈中（</a:t>
            </a:r>
            <a:r>
              <a:rPr lang="en-US" altLang="zh-CN">
                <a:sym typeface="+mn-ea"/>
              </a:rPr>
              <a:t>B=1</a:t>
            </a:r>
            <a:r>
              <a:rPr lang="zh-CN" altLang="en-US">
                <a:sym typeface="+mn-ea"/>
              </a:rPr>
              <a:t>且</a:t>
            </a:r>
            <a:r>
              <a:rPr lang="en-US" altLang="zh-CN">
                <a:sym typeface="+mn-ea"/>
              </a:rPr>
              <a:t>C=1</a:t>
            </a:r>
            <a:r>
              <a:rPr lang="zh-CN" altLang="en-US">
                <a:sym typeface="+mn-ea"/>
              </a:rPr>
              <a:t>）。</a:t>
            </a:r>
            <a:endParaRPr lang="zh-CN" altLang="en-US">
              <a:sym typeface="+mn-ea"/>
            </a:endParaRPr>
          </a:p>
          <a:p>
            <a:pPr marL="0" indent="0">
              <a:buNone/>
            </a:pPr>
            <a:r>
              <a:rPr lang="zh-CN" altLang="en-US">
                <a:sym typeface="+mn-ea"/>
              </a:rPr>
              <a:t>      根据此特点可以由逻辑函数更直接的画出对应卡诺图。</a:t>
            </a:r>
            <a:endParaRPr lang="zh-CN" altLang="en-US">
              <a:sym typeface="+mn-ea"/>
            </a:endParaRPr>
          </a:p>
        </p:txBody>
      </p:sp>
      <p:pic>
        <p:nvPicPr>
          <p:cNvPr id="3" name="图片 -2147482291"/>
          <p:cNvPicPr>
            <a:picLocks noChangeAspect="1"/>
          </p:cNvPicPr>
          <p:nvPr/>
        </p:nvPicPr>
        <p:blipFill>
          <a:blip r:embed="rId1"/>
          <a:stretch>
            <a:fillRect/>
          </a:stretch>
        </p:blipFill>
        <p:spPr>
          <a:xfrm>
            <a:off x="2945765" y="1334770"/>
            <a:ext cx="3851910" cy="2023745"/>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b="1"/>
              <a:t> 4</a:t>
            </a:r>
            <a:r>
              <a:rPr lang="zh-CN" altLang="en-US" b="1"/>
              <a:t>、逻辑函数的卡诺图化简法</a:t>
            </a:r>
            <a:endParaRPr lang="zh-CN" altLang="en-US" b="1"/>
          </a:p>
          <a:p>
            <a:pPr marL="0" indent="0">
              <a:buNone/>
            </a:pPr>
            <a:r>
              <a:rPr lang="zh-CN" altLang="en-US" b="1"/>
              <a:t>      </a:t>
            </a:r>
            <a:r>
              <a:rPr lang="zh-CN" altLang="en-US"/>
              <a:t>化简原理</a:t>
            </a:r>
            <a:r>
              <a:rPr lang="zh-CN" altLang="en-US"/>
              <a:t>：</a:t>
            </a:r>
            <a:r>
              <a:rPr lang="en-US" altLang="zh-CN"/>
              <a:t>”                     “</a:t>
            </a:r>
            <a:r>
              <a:rPr lang="zh-CN" altLang="en-US"/>
              <a:t>，即利用逻辑相邻项的特点，消去互补</a:t>
            </a:r>
            <a:r>
              <a:rPr lang="zh-CN" altLang="en-US"/>
              <a:t>变量。</a:t>
            </a:r>
            <a:endParaRPr lang="zh-CN" altLang="en-US"/>
          </a:p>
          <a:p>
            <a:pPr marL="0" indent="0">
              <a:buNone/>
            </a:pPr>
            <a:r>
              <a:rPr lang="zh-CN" altLang="en-US"/>
              <a:t>       化简步骤：</a:t>
            </a:r>
            <a:endParaRPr lang="zh-CN" altLang="en-US"/>
          </a:p>
          <a:p>
            <a:pPr marL="0" indent="0">
              <a:buNone/>
            </a:pPr>
            <a:r>
              <a:rPr lang="zh-CN" altLang="en-US"/>
              <a:t>             (1) 逻辑表达式或真值表画出对应的卡诺图。</a:t>
            </a:r>
            <a:endParaRPr lang="zh-CN" altLang="en-US"/>
          </a:p>
          <a:p>
            <a:pPr marL="0" indent="0">
              <a:buNone/>
            </a:pPr>
            <a:r>
              <a:rPr lang="zh-CN" altLang="en-US"/>
              <a:t>             (2) 合并最小项，也就是将卡诺图中标1(或0)的相邻方块用虚线圈起来。要求圈起来的相邻最小项只能是2</a:t>
            </a:r>
            <a:r>
              <a:rPr lang="zh-CN" altLang="en-US" baseline="30000"/>
              <a:t>n</a:t>
            </a:r>
            <a:r>
              <a:rPr lang="zh-CN" altLang="en-US"/>
              <a:t>个。</a:t>
            </a:r>
            <a:endParaRPr lang="zh-CN" altLang="en-US"/>
          </a:p>
          <a:p>
            <a:pPr marL="0" indent="0">
              <a:buNone/>
            </a:pPr>
            <a:r>
              <a:rPr lang="zh-CN" altLang="en-US"/>
              <a:t>             (3) 由卡诺图写出逻辑函数表达式。将代表每个圈的乘积项相加，根据                  消去互补变量，根据A+A=A写出保留项，即可得到最简与或逻辑表达式。</a:t>
            </a:r>
            <a:endParaRPr lang="zh-CN" altLang="en-US"/>
          </a:p>
          <a:p>
            <a:pPr marL="0" indent="0">
              <a:buNone/>
            </a:pPr>
            <a:r>
              <a:rPr lang="zh-CN" altLang="en-US"/>
              <a:t>         化简原则：</a:t>
            </a:r>
            <a:endParaRPr lang="zh-CN" altLang="en-US"/>
          </a:p>
        </p:txBody>
      </p:sp>
      <p:graphicFrame>
        <p:nvGraphicFramePr>
          <p:cNvPr id="3" name="对象 2">
            <a:hlinkClick r:id="" action="ppaction://ole?verb="/>
          </p:cNvPr>
          <p:cNvGraphicFramePr>
            <a:graphicFrameLocks noChangeAspect="1"/>
          </p:cNvGraphicFramePr>
          <p:nvPr/>
        </p:nvGraphicFramePr>
        <p:xfrm>
          <a:off x="3338195" y="741045"/>
          <a:ext cx="1450975" cy="581660"/>
        </p:xfrm>
        <a:graphic>
          <a:graphicData uri="http://schemas.openxmlformats.org/presentationml/2006/ole">
            <mc:AlternateContent xmlns:mc="http://schemas.openxmlformats.org/markup-compatibility/2006">
              <mc:Choice xmlns:v="urn:schemas-microsoft-com:vml" Requires="v">
                <p:oleObj spid="_x0000_s2049" name="" r:id="rId1" imgW="609600" imgH="203200" progId="Equation.KSEE3">
                  <p:embed/>
                </p:oleObj>
              </mc:Choice>
              <mc:Fallback>
                <p:oleObj name="" r:id="rId1" imgW="609600" imgH="203200" progId="Equation.KSEE3">
                  <p:embed/>
                  <p:pic>
                    <p:nvPicPr>
                      <p:cNvPr id="0" name="图片 2048"/>
                      <p:cNvPicPr/>
                      <p:nvPr/>
                    </p:nvPicPr>
                    <p:blipFill>
                      <a:blip r:embed="rId2"/>
                      <a:stretch>
                        <a:fillRect/>
                      </a:stretch>
                    </p:blipFill>
                    <p:spPr>
                      <a:xfrm>
                        <a:off x="3338195" y="741045"/>
                        <a:ext cx="1450975" cy="58166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809875" y="3970020"/>
          <a:ext cx="1282065" cy="513715"/>
        </p:xfrm>
        <a:graphic>
          <a:graphicData uri="http://schemas.openxmlformats.org/presentationml/2006/ole">
            <mc:AlternateContent xmlns:mc="http://schemas.openxmlformats.org/markup-compatibility/2006">
              <mc:Choice xmlns:v="urn:schemas-microsoft-com:vml" Requires="v">
                <p:oleObj spid="_x0000_s2049" name="" r:id="rId3" imgW="609600" imgH="203200" progId="Equation.KSEE3">
                  <p:embed/>
                </p:oleObj>
              </mc:Choice>
              <mc:Fallback>
                <p:oleObj name="" r:id="rId3" imgW="609600" imgH="203200" progId="Equation.KSEE3">
                  <p:embed/>
                  <p:pic>
                    <p:nvPicPr>
                      <p:cNvPr id="0" name="图片 2048"/>
                      <p:cNvPicPr/>
                      <p:nvPr/>
                    </p:nvPicPr>
                    <p:blipFill>
                      <a:blip r:embed="rId2"/>
                      <a:stretch>
                        <a:fillRect/>
                      </a:stretch>
                    </p:blipFill>
                    <p:spPr>
                      <a:xfrm>
                        <a:off x="2809875" y="3970020"/>
                        <a:ext cx="1282065" cy="51371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calcmode="lin" valueType="num">
                                      <p:cBhvr additive="base">
                                        <p:cTn id="2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 calcmode="lin" valueType="num">
                                      <p:cBhvr additive="base">
                                        <p:cTn id="3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5" presetID="3" presetClass="entr" presetSubtype="1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linds(horizontal)">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anim calcmode="lin" valueType="num">
                                      <p:cBhvr additive="base">
                                        <p:cTn id="42"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fontScale="90000" lnSpcReduction="20000"/>
          </a:bodyPr>
          <a:p>
            <a:pPr marL="0" indent="0" fontAlgn="auto">
              <a:lnSpc>
                <a:spcPct val="150000"/>
              </a:lnSpc>
              <a:buNone/>
            </a:pPr>
            <a:r>
              <a:rPr lang="en-US" altLang="zh-CN"/>
              <a:t>              </a:t>
            </a:r>
            <a:r>
              <a:rPr lang="zh-CN" altLang="en-US"/>
              <a:t>(1)所谓2</a:t>
            </a:r>
            <a:r>
              <a:rPr lang="zh-CN" altLang="en-US" baseline="30000"/>
              <a:t>n</a:t>
            </a:r>
            <a:r>
              <a:rPr lang="zh-CN" altLang="en-US"/>
              <a:t>个1相邻划成一个方格群是分别为1个1、2个1、4个1、8个1、16个1等相邻构成方形(或矩形)，可以用包围圈将这些1圈起来形成方格群，包括上下、左右、相对边界、四角等各种相邻的情况。</a:t>
            </a:r>
            <a:endParaRPr lang="zh-CN" altLang="en-US"/>
          </a:p>
          <a:p>
            <a:pPr marL="0" indent="0" fontAlgn="auto">
              <a:lnSpc>
                <a:spcPct val="150000"/>
              </a:lnSpc>
              <a:buNone/>
            </a:pPr>
            <a:r>
              <a:rPr lang="zh-CN" altLang="en-US"/>
              <a:t>                (2)包围圈越太，即方格群中包含的最小项越多，公变量越少，化简结果越简单。</a:t>
            </a:r>
            <a:endParaRPr lang="zh-CN" altLang="en-US"/>
          </a:p>
          <a:p>
            <a:pPr marL="0" indent="0" fontAlgn="auto">
              <a:lnSpc>
                <a:spcPct val="150000"/>
              </a:lnSpc>
              <a:buNone/>
            </a:pPr>
            <a:r>
              <a:rPr lang="zh-CN" altLang="en-US"/>
              <a:t>                (3)在划包围圈时，最小项可以被重复包围，但每个方格群至少要有一个最小项与其他方格群不重复，以保证该化简项的独立性。</a:t>
            </a:r>
            <a:endParaRPr lang="zh-CN" altLang="en-US"/>
          </a:p>
          <a:p>
            <a:pPr marL="0" indent="0" fontAlgn="auto">
              <a:lnSpc>
                <a:spcPct val="150000"/>
              </a:lnSpc>
              <a:buNone/>
            </a:pPr>
            <a:r>
              <a:rPr lang="zh-CN" altLang="en-US"/>
              <a:t>                (4)必须把组成函数的全部最小项都圈完，不能漏掉任何一个标１的方格。</a:t>
            </a:r>
            <a:endParaRPr lang="zh-CN" altLang="en-US"/>
          </a:p>
          <a:p>
            <a:pPr marL="0" indent="0" fontAlgn="auto">
              <a:lnSpc>
                <a:spcPct val="150000"/>
              </a:lnSpc>
              <a:buNone/>
            </a:pPr>
            <a:r>
              <a:rPr lang="zh-CN" altLang="en-US"/>
              <a:t>                 (5)方格群的个数越少则化简后的乘积项就越少。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例：用卡诺图化简函数</a:t>
            </a:r>
            <a:endParaRPr lang="zh-CN" altLang="en-US"/>
          </a:p>
          <a:p>
            <a:pPr marL="0" indent="0">
              <a:buNone/>
            </a:pPr>
            <a:r>
              <a:rPr lang="zh-CN" altLang="en-US"/>
              <a:t>     解：</a:t>
            </a:r>
            <a:endParaRPr lang="zh-CN" altLang="en-US"/>
          </a:p>
          <a:p>
            <a:pPr marL="0" indent="0">
              <a:buNone/>
            </a:pPr>
            <a:r>
              <a:rPr lang="zh-CN" altLang="en-US"/>
              <a:t>              </a:t>
            </a:r>
            <a:r>
              <a:rPr lang="en-US" altLang="zh-CN"/>
              <a:t>1</a:t>
            </a:r>
            <a:r>
              <a:rPr lang="zh-CN" altLang="en-US"/>
              <a:t>、用卡诺图表示逻辑函数</a:t>
            </a:r>
            <a:endParaRPr lang="zh-CN" altLang="en-US"/>
          </a:p>
          <a:p>
            <a:pPr marL="0" indent="0">
              <a:buNone/>
            </a:pPr>
            <a:r>
              <a:rPr lang="zh-CN" altLang="en-US"/>
              <a:t>               </a:t>
            </a:r>
            <a:r>
              <a:rPr lang="en-US" altLang="zh-CN"/>
              <a:t>2</a:t>
            </a:r>
            <a:r>
              <a:rPr lang="zh-CN" altLang="en-US"/>
              <a:t>、</a:t>
            </a:r>
            <a:r>
              <a:rPr lang="zh-CN" altLang="en-US">
                <a:sym typeface="+mn-ea"/>
              </a:rPr>
              <a:t>合并最小项</a:t>
            </a:r>
            <a:endParaRPr lang="zh-CN" altLang="en-US">
              <a:sym typeface="+mn-ea"/>
            </a:endParaRPr>
          </a:p>
          <a:p>
            <a:pPr marL="0" indent="0">
              <a:buNone/>
            </a:pPr>
            <a:r>
              <a:rPr lang="zh-CN" altLang="en-US">
                <a:sym typeface="+mn-ea"/>
              </a:rPr>
              <a:t>               </a:t>
            </a:r>
            <a:r>
              <a:rPr lang="en-US" altLang="zh-CN">
                <a:sym typeface="+mn-ea"/>
              </a:rPr>
              <a:t>3</a:t>
            </a:r>
            <a:r>
              <a:rPr lang="zh-CN" altLang="en-US">
                <a:sym typeface="+mn-ea"/>
              </a:rPr>
              <a:t>、由卡诺图写出逻辑函数表达式</a:t>
            </a:r>
            <a:endParaRPr lang="zh-CN" altLang="en-US">
              <a:sym typeface="+mn-ea"/>
            </a:endParaRPr>
          </a:p>
          <a:p>
            <a:pPr marL="0" indent="0">
              <a:buNone/>
            </a:pPr>
            <a:endParaRPr lang="zh-CN" altLang="en-US">
              <a:sym typeface="+mn-ea"/>
            </a:endParaRPr>
          </a:p>
          <a:p>
            <a:pPr marL="0" indent="0">
              <a:buNone/>
            </a:pPr>
            <a:r>
              <a:rPr lang="zh-CN" altLang="en-US">
                <a:sym typeface="+mn-ea"/>
              </a:rPr>
              <a:t>                   </a:t>
            </a:r>
            <a:endParaRPr lang="zh-CN" altLang="en-US">
              <a:sym typeface="+mn-ea"/>
            </a:endParaRPr>
          </a:p>
        </p:txBody>
      </p:sp>
      <p:graphicFrame>
        <p:nvGraphicFramePr>
          <p:cNvPr id="3" name="对象 2">
            <a:hlinkClick r:id="" action="ppaction://ole?verb="/>
          </p:cNvPr>
          <p:cNvGraphicFramePr>
            <a:graphicFrameLocks noChangeAspect="1"/>
          </p:cNvGraphicFramePr>
          <p:nvPr/>
        </p:nvGraphicFramePr>
        <p:xfrm>
          <a:off x="4911725" y="365125"/>
          <a:ext cx="3461385" cy="449580"/>
        </p:xfrm>
        <a:graphic>
          <a:graphicData uri="http://schemas.openxmlformats.org/presentationml/2006/ole">
            <mc:AlternateContent xmlns:mc="http://schemas.openxmlformats.org/markup-compatibility/2006">
              <mc:Choice xmlns:v="urn:schemas-microsoft-com:vml" Requires="v">
                <p:oleObj spid="_x0000_s3073" name="" r:id="rId1" imgW="1955800" imgH="254000" progId="Equation.KSEE3">
                  <p:embed/>
                </p:oleObj>
              </mc:Choice>
              <mc:Fallback>
                <p:oleObj name="" r:id="rId1" imgW="1955800" imgH="254000" progId="Equation.KSEE3">
                  <p:embed/>
                  <p:pic>
                    <p:nvPicPr>
                      <p:cNvPr id="0" name="图片 3072"/>
                      <p:cNvPicPr/>
                      <p:nvPr/>
                    </p:nvPicPr>
                    <p:blipFill>
                      <a:blip r:embed="rId2"/>
                      <a:stretch>
                        <a:fillRect/>
                      </a:stretch>
                    </p:blipFill>
                    <p:spPr>
                      <a:xfrm>
                        <a:off x="4911725" y="365125"/>
                        <a:ext cx="3461385" cy="449580"/>
                      </a:xfrm>
                      <a:prstGeom prst="rect">
                        <a:avLst/>
                      </a:prstGeom>
                    </p:spPr>
                  </p:pic>
                </p:oleObj>
              </mc:Fallback>
            </mc:AlternateContent>
          </a:graphicData>
        </a:graphic>
      </p:graphicFrame>
      <p:pic>
        <p:nvPicPr>
          <p:cNvPr id="4" name="图片 3"/>
          <p:cNvPicPr>
            <a:picLocks noChangeAspect="1"/>
          </p:cNvPicPr>
          <p:nvPr/>
        </p:nvPicPr>
        <p:blipFill>
          <a:blip r:embed="rId3"/>
          <a:stretch>
            <a:fillRect/>
          </a:stretch>
        </p:blipFill>
        <p:spPr>
          <a:xfrm>
            <a:off x="8053070" y="4307205"/>
            <a:ext cx="3740150" cy="1870075"/>
          </a:xfrm>
          <a:prstGeom prst="rect">
            <a:avLst/>
          </a:prstGeom>
        </p:spPr>
      </p:pic>
      <p:graphicFrame>
        <p:nvGraphicFramePr>
          <p:cNvPr id="5" name="对象 4"/>
          <p:cNvGraphicFramePr/>
          <p:nvPr/>
        </p:nvGraphicFramePr>
        <p:xfrm>
          <a:off x="8053070" y="1496695"/>
          <a:ext cx="3153410" cy="1809750"/>
        </p:xfrm>
        <a:graphic>
          <a:graphicData uri="http://schemas.openxmlformats.org/presentationml/2006/ole">
            <mc:AlternateContent xmlns:mc="http://schemas.openxmlformats.org/markup-compatibility/2006">
              <mc:Choice xmlns:v="urn:schemas-microsoft-com:vml" Requires="v">
                <p:oleObj spid="_x0000_s6" name="" r:id="rId4" imgW="1590675" imgH="904875" progId="Paint.Picture">
                  <p:embed/>
                </p:oleObj>
              </mc:Choice>
              <mc:Fallback>
                <p:oleObj name="" r:id="rId4" imgW="1590675" imgH="904875" progId="Paint.Picture">
                  <p:embed/>
                  <p:pic>
                    <p:nvPicPr>
                      <p:cNvPr id="0" name="图片 5"/>
                      <p:cNvPicPr/>
                      <p:nvPr/>
                    </p:nvPicPr>
                    <p:blipFill>
                      <a:blip r:embed="rId5"/>
                      <a:stretch>
                        <a:fillRect/>
                      </a:stretch>
                    </p:blipFill>
                    <p:spPr>
                      <a:xfrm>
                        <a:off x="8053070" y="1496695"/>
                        <a:ext cx="3153410" cy="180975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3399790" y="3335973"/>
          <a:ext cx="3063240" cy="535940"/>
        </p:xfrm>
        <a:graphic>
          <a:graphicData uri="http://schemas.openxmlformats.org/presentationml/2006/ole">
            <mc:AlternateContent xmlns:mc="http://schemas.openxmlformats.org/markup-compatibility/2006">
              <mc:Choice xmlns:v="urn:schemas-microsoft-com:vml" Requires="v">
                <p:oleObj spid="_x0000_s3073" name="" r:id="rId6" imgW="1308100" imgH="228600" progId="Equation.KSEE3">
                  <p:embed/>
                </p:oleObj>
              </mc:Choice>
              <mc:Fallback>
                <p:oleObj name="" r:id="rId6" imgW="1308100" imgH="228600" progId="Equation.KSEE3">
                  <p:embed/>
                  <p:pic>
                    <p:nvPicPr>
                      <p:cNvPr id="0" name="图片 3072"/>
                      <p:cNvPicPr/>
                      <p:nvPr/>
                    </p:nvPicPr>
                    <p:blipFill>
                      <a:blip r:embed="rId7"/>
                      <a:stretch>
                        <a:fillRect/>
                      </a:stretch>
                    </p:blipFill>
                    <p:spPr>
                      <a:xfrm>
                        <a:off x="3399790" y="3335973"/>
                        <a:ext cx="3063240" cy="53594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additive="base">
                                        <p:cTn id="22"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4" presetID="3" presetClass="entr" presetSubtype="1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3" presetID="3" presetClass="entr" presetSubtype="1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例：用卡诺图化简函数</a:t>
            </a:r>
            <a:endParaRPr lang="zh-CN" altLang="en-US"/>
          </a:p>
          <a:p>
            <a:pPr marL="0" indent="0">
              <a:buNone/>
            </a:pPr>
            <a:r>
              <a:rPr lang="zh-CN" altLang="en-US"/>
              <a:t>    解： </a:t>
            </a:r>
            <a:r>
              <a:rPr lang="en-US" altLang="zh-CN"/>
              <a:t>1</a:t>
            </a:r>
            <a:r>
              <a:rPr lang="zh-CN" altLang="en-US"/>
              <a:t>、用卡诺图表示函数</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                 </a:t>
            </a:r>
            <a:r>
              <a:rPr lang="en-US" altLang="zh-CN"/>
              <a:t>2</a:t>
            </a:r>
            <a:r>
              <a:rPr lang="zh-CN" altLang="en-US"/>
              <a:t>、</a:t>
            </a:r>
            <a:r>
              <a:rPr lang="zh-CN" altLang="en-US"/>
              <a:t>合并最小项</a:t>
            </a:r>
            <a:endParaRPr lang="zh-CN" altLang="en-US"/>
          </a:p>
          <a:p>
            <a:pPr marL="0" indent="0">
              <a:buNone/>
            </a:pPr>
            <a:r>
              <a:rPr lang="zh-CN" altLang="en-US"/>
              <a:t>                 </a:t>
            </a:r>
            <a:r>
              <a:rPr lang="en-US" altLang="zh-CN"/>
              <a:t>3</a:t>
            </a:r>
            <a:r>
              <a:rPr lang="zh-CN" altLang="en-US"/>
              <a:t>、根据卡诺图写出函数</a:t>
            </a:r>
            <a:endParaRPr lang="zh-CN" altLang="en-US"/>
          </a:p>
          <a:p>
            <a:pPr marL="0" indent="0">
              <a:buNone/>
            </a:pPr>
            <a:r>
              <a:rPr lang="zh-CN" altLang="en-US"/>
              <a:t>         </a:t>
            </a:r>
            <a:endParaRPr lang="zh-CN" altLang="en-US"/>
          </a:p>
        </p:txBody>
      </p:sp>
      <p:graphicFrame>
        <p:nvGraphicFramePr>
          <p:cNvPr id="3" name="对象 2">
            <a:hlinkClick r:id="" action="ppaction://ole?verb="/>
          </p:cNvPr>
          <p:cNvGraphicFramePr>
            <a:graphicFrameLocks noChangeAspect="1"/>
          </p:cNvGraphicFramePr>
          <p:nvPr/>
        </p:nvGraphicFramePr>
        <p:xfrm>
          <a:off x="4799330" y="309880"/>
          <a:ext cx="4608195" cy="561975"/>
        </p:xfrm>
        <a:graphic>
          <a:graphicData uri="http://schemas.openxmlformats.org/presentationml/2006/ole">
            <mc:AlternateContent xmlns:mc="http://schemas.openxmlformats.org/markup-compatibility/2006">
              <mc:Choice xmlns:v="urn:schemas-microsoft-com:vml" Requires="v">
                <p:oleObj spid="_x0000_s3073" name="" r:id="rId1" imgW="2082800" imgH="254000" progId="Equation.KSEE3">
                  <p:embed/>
                </p:oleObj>
              </mc:Choice>
              <mc:Fallback>
                <p:oleObj name="" r:id="rId1" imgW="2082800" imgH="254000" progId="Equation.KSEE3">
                  <p:embed/>
                  <p:pic>
                    <p:nvPicPr>
                      <p:cNvPr id="0" name="图片 3072"/>
                      <p:cNvPicPr/>
                      <p:nvPr/>
                    </p:nvPicPr>
                    <p:blipFill>
                      <a:blip r:embed="rId2"/>
                      <a:stretch>
                        <a:fillRect/>
                      </a:stretch>
                    </p:blipFill>
                    <p:spPr>
                      <a:xfrm>
                        <a:off x="4799330" y="309880"/>
                        <a:ext cx="4608195" cy="561975"/>
                      </a:xfrm>
                      <a:prstGeom prst="rect">
                        <a:avLst/>
                      </a:prstGeom>
                    </p:spPr>
                  </p:pic>
                </p:oleObj>
              </mc:Fallback>
            </mc:AlternateContent>
          </a:graphicData>
        </a:graphic>
      </p:graphicFrame>
      <p:pic>
        <p:nvPicPr>
          <p:cNvPr id="4" name="图片 3"/>
          <p:cNvPicPr>
            <a:picLocks noChangeAspect="1"/>
          </p:cNvPicPr>
          <p:nvPr/>
        </p:nvPicPr>
        <p:blipFill>
          <a:blip r:embed="rId3"/>
          <a:stretch>
            <a:fillRect/>
          </a:stretch>
        </p:blipFill>
        <p:spPr>
          <a:xfrm>
            <a:off x="6243320" y="1348105"/>
            <a:ext cx="3164840" cy="2591435"/>
          </a:xfrm>
          <a:prstGeom prst="rect">
            <a:avLst/>
          </a:prstGeom>
        </p:spPr>
      </p:pic>
      <p:graphicFrame>
        <p:nvGraphicFramePr>
          <p:cNvPr id="5" name="对象 4"/>
          <p:cNvGraphicFramePr/>
          <p:nvPr/>
        </p:nvGraphicFramePr>
        <p:xfrm>
          <a:off x="2092325" y="1366520"/>
          <a:ext cx="3231515" cy="2573020"/>
        </p:xfrm>
        <a:graphic>
          <a:graphicData uri="http://schemas.openxmlformats.org/presentationml/2006/ole">
            <mc:AlternateContent xmlns:mc="http://schemas.openxmlformats.org/markup-compatibility/2006">
              <mc:Choice xmlns:v="urn:schemas-microsoft-com:vml" Requires="v">
                <p:oleObj spid="_x0000_s6" name="" r:id="rId4" imgW="1638300" imgH="1504950" progId="Paint.Picture">
                  <p:embed/>
                </p:oleObj>
              </mc:Choice>
              <mc:Fallback>
                <p:oleObj name="" r:id="rId4" imgW="1638300" imgH="1504950" progId="Paint.Picture">
                  <p:embed/>
                  <p:pic>
                    <p:nvPicPr>
                      <p:cNvPr id="0" name="图片 5"/>
                      <p:cNvPicPr/>
                      <p:nvPr/>
                    </p:nvPicPr>
                    <p:blipFill>
                      <a:blip r:embed="rId5"/>
                      <a:stretch>
                        <a:fillRect/>
                      </a:stretch>
                    </p:blipFill>
                    <p:spPr>
                      <a:xfrm>
                        <a:off x="2092325" y="1366520"/>
                        <a:ext cx="3231515" cy="257302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3313430" y="4987925"/>
          <a:ext cx="3785235" cy="647065"/>
        </p:xfrm>
        <a:graphic>
          <a:graphicData uri="http://schemas.openxmlformats.org/presentationml/2006/ole">
            <mc:AlternateContent xmlns:mc="http://schemas.openxmlformats.org/markup-compatibility/2006">
              <mc:Choice xmlns:v="urn:schemas-microsoft-com:vml" Requires="v">
                <p:oleObj spid="_x0000_s4097" name="" r:id="rId6" imgW="1485900" imgH="254000" progId="Equation.KSEE3">
                  <p:embed/>
                </p:oleObj>
              </mc:Choice>
              <mc:Fallback>
                <p:oleObj name="" r:id="rId6" imgW="1485900" imgH="254000" progId="Equation.KSEE3">
                  <p:embed/>
                  <p:pic>
                    <p:nvPicPr>
                      <p:cNvPr id="0" name="图片 4096"/>
                      <p:cNvPicPr/>
                      <p:nvPr/>
                    </p:nvPicPr>
                    <p:blipFill>
                      <a:blip r:embed="rId7"/>
                      <a:stretch>
                        <a:fillRect/>
                      </a:stretch>
                    </p:blipFill>
                    <p:spPr>
                      <a:xfrm>
                        <a:off x="3313430" y="4987925"/>
                        <a:ext cx="3785235" cy="64706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7" end="7"/>
                                            </p:txEl>
                                          </p:spTgt>
                                        </p:tgtEl>
                                        <p:attrNameLst>
                                          <p:attrName>style.visibility</p:attrName>
                                        </p:attrNameLst>
                                      </p:cBhvr>
                                      <p:to>
                                        <p:strVal val="visible"/>
                                      </p:to>
                                    </p:set>
                                    <p:anim calcmode="lin" valueType="num">
                                      <p:cBhvr additive="base">
                                        <p:cTn id="16"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7" end="7"/>
                                            </p:txEl>
                                          </p:spTgt>
                                        </p:tgtEl>
                                        <p:attrNameLst>
                                          <p:attrName>ppt_y</p:attrName>
                                        </p:attrNameLst>
                                      </p:cBhvr>
                                      <p:tavLst>
                                        <p:tav tm="0">
                                          <p:val>
                                            <p:strVal val="1+#ppt_h/2"/>
                                          </p:val>
                                        </p:tav>
                                        <p:tav tm="100000">
                                          <p:val>
                                            <p:strVal val="#ppt_y"/>
                                          </p:val>
                                        </p:tav>
                                      </p:tavLst>
                                    </p:anim>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 calcmode="lin" valueType="num">
                                      <p:cBhvr additive="base">
                                        <p:cTn id="2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8" end="8"/>
                                            </p:txEl>
                                          </p:spTgt>
                                        </p:tgtEl>
                                        <p:attrNameLst>
                                          <p:attrName>ppt_y</p:attrName>
                                        </p:attrNameLst>
                                      </p:cBhvr>
                                      <p:tavLst>
                                        <p:tav tm="0">
                                          <p:val>
                                            <p:strVal val="1+#ppt_h/2"/>
                                          </p:val>
                                        </p:tav>
                                        <p:tav tm="100000">
                                          <p:val>
                                            <p:strVal val="#ppt_y"/>
                                          </p:val>
                                        </p:tav>
                                      </p:tavLst>
                                    </p:anim>
                                  </p:childTnLst>
                                </p:cTn>
                              </p:par>
                              <p:par>
                                <p:cTn id="27" presetID="3" presetClass="entr" presetSubtype="1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linds(horizont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en-US" altLang="zh-CN" b="1"/>
              <a:t>1.5.4 </a:t>
            </a:r>
            <a:r>
              <a:rPr lang="zh-CN" altLang="en-US" b="1"/>
              <a:t>具有无关项的逻辑函数化简</a:t>
            </a:r>
            <a:endParaRPr lang="zh-CN" altLang="en-US" b="1"/>
          </a:p>
          <a:p>
            <a:pPr marL="0" indent="0">
              <a:buNone/>
            </a:pPr>
            <a:r>
              <a:rPr lang="zh-CN" altLang="en-US" b="1"/>
              <a:t>         </a:t>
            </a:r>
            <a:r>
              <a:rPr lang="en-US" altLang="zh-CN" b="1"/>
              <a:t>1</a:t>
            </a:r>
            <a:r>
              <a:rPr lang="zh-CN" altLang="en-US" b="1"/>
              <a:t>、无关项的概念</a:t>
            </a:r>
            <a:endParaRPr lang="zh-CN" altLang="en-US" b="1"/>
          </a:p>
          <a:p>
            <a:pPr marL="0" indent="0">
              <a:buNone/>
            </a:pPr>
            <a:r>
              <a:rPr lang="zh-CN" altLang="en-US" b="1"/>
              <a:t>           </a:t>
            </a:r>
            <a:r>
              <a:rPr lang="zh-CN" altLang="en-US"/>
              <a:t>无关项：函数可以随意取值（可以为0，也可以为1）或不会出现的变量取值所对应的最小项称为无关项。</a:t>
            </a:r>
            <a:endParaRPr lang="zh-CN" altLang="en-US"/>
          </a:p>
          <a:p>
            <a:pPr marL="0" indent="0">
              <a:buNone/>
            </a:pPr>
            <a:r>
              <a:rPr lang="zh-CN" altLang="en-US"/>
              <a:t>            无关项在逻辑函数中通常用</a:t>
            </a:r>
            <a:r>
              <a:rPr lang="en-US" altLang="zh-CN"/>
              <a:t>d</a:t>
            </a:r>
            <a:r>
              <a:rPr lang="en-US" altLang="zh-CN" baseline="-25000"/>
              <a:t>i</a:t>
            </a:r>
            <a:r>
              <a:rPr lang="zh-CN" altLang="en-US"/>
              <a:t>表示，在卡洛图和真值表中无关项用</a:t>
            </a:r>
            <a:r>
              <a:rPr lang="en-US" altLang="zh-CN"/>
              <a:t>“</a:t>
            </a:r>
            <a:r>
              <a:rPr lang="en-US" altLang="zh-CN">
                <a:latin typeface="Arial" panose="020B0604020202020204" pitchFamily="34" charset="0"/>
              </a:rPr>
              <a:t>×</a:t>
            </a:r>
            <a:r>
              <a:rPr lang="en-US" altLang="zh-CN"/>
              <a:t>”</a:t>
            </a:r>
            <a:r>
              <a:rPr lang="zh-CN" altLang="en-US"/>
              <a:t>或</a:t>
            </a:r>
            <a:r>
              <a:rPr lang="en-US" altLang="zh-CN"/>
              <a:t>“</a:t>
            </a:r>
            <a:r>
              <a:rPr lang="en-US" altLang="zh-CN">
                <a:latin typeface="Arial" panose="020B0604020202020204" pitchFamily="34" charset="0"/>
              </a:rPr>
              <a:t>ɸ</a:t>
            </a:r>
            <a:r>
              <a:rPr lang="en-US" altLang="zh-CN"/>
              <a:t>”</a:t>
            </a:r>
            <a:r>
              <a:rPr lang="zh-CN" altLang="en-US"/>
              <a:t>表示。</a:t>
            </a:r>
            <a:endParaRPr lang="zh-CN" altLang="en-US"/>
          </a:p>
          <a:p>
            <a:pPr marL="0" indent="0">
              <a:buNone/>
            </a:pPr>
            <a:r>
              <a:rPr lang="zh-CN" altLang="en-US"/>
              <a:t>            </a:t>
            </a:r>
            <a:r>
              <a:rPr lang="en-US" altLang="zh-CN" b="1"/>
              <a:t>2</a:t>
            </a:r>
            <a:r>
              <a:rPr lang="zh-CN" altLang="en-US" b="1"/>
              <a:t>、含无关项的逻辑函数的化简</a:t>
            </a:r>
            <a:endParaRPr lang="zh-CN" altLang="en-US" b="1"/>
          </a:p>
          <a:p>
            <a:pPr marL="0" indent="0">
              <a:buNone/>
            </a:pPr>
            <a:r>
              <a:rPr lang="zh-CN" altLang="en-US" b="1"/>
              <a:t>             </a:t>
            </a:r>
            <a:r>
              <a:rPr lang="zh-CN" altLang="en-US"/>
              <a:t>在化简过程中，无关项的取值既可取</a:t>
            </a:r>
            <a:r>
              <a:rPr lang="en-US" altLang="zh-CN"/>
              <a:t>“0”</a:t>
            </a:r>
            <a:r>
              <a:rPr lang="zh-CN" altLang="en-US"/>
              <a:t>也可以取</a:t>
            </a:r>
            <a:r>
              <a:rPr lang="en-US" altLang="zh-CN"/>
              <a:t>“1”</a:t>
            </a:r>
            <a:r>
              <a:rPr lang="zh-CN" altLang="en-US"/>
              <a:t>，遵循</a:t>
            </a:r>
            <a:r>
              <a:rPr lang="zh-CN" altLang="en-US" b="1">
                <a:solidFill>
                  <a:srgbClr val="FF0000"/>
                </a:solidFill>
              </a:rPr>
              <a:t>有利于化简</a:t>
            </a:r>
            <a:r>
              <a:rPr lang="zh-CN" altLang="en-US"/>
              <a:t>的</a:t>
            </a:r>
            <a:r>
              <a:rPr lang="zh-CN" altLang="en-US"/>
              <a:t>原则。</a:t>
            </a:r>
            <a:endParaRPr lang="zh-CN" altLang="en-US"/>
          </a:p>
          <a:p>
            <a:pPr marL="0" indent="0">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7565" y="522605"/>
            <a:ext cx="10515600" cy="5811838"/>
          </a:xfrm>
        </p:spPr>
        <p:txBody>
          <a:bodyPr/>
          <a:p>
            <a:pPr marL="0" indent="0">
              <a:buNone/>
            </a:pPr>
            <a:r>
              <a:rPr lang="en-US" altLang="zh-CN"/>
              <a:t>   </a:t>
            </a:r>
            <a:r>
              <a:rPr lang="zh-CN" altLang="en-US"/>
              <a:t>例：用卡诺图化简函数</a:t>
            </a:r>
            <a:endParaRPr lang="zh-CN" altLang="en-US"/>
          </a:p>
          <a:p>
            <a:pPr marL="0" indent="0">
              <a:buNone/>
            </a:pPr>
            <a:endParaRPr lang="zh-CN" altLang="en-US"/>
          </a:p>
          <a:p>
            <a:pPr marL="0" indent="0">
              <a:buNone/>
            </a:pPr>
            <a:r>
              <a:rPr lang="zh-CN" altLang="en-US"/>
              <a:t>    解：</a:t>
            </a:r>
            <a:r>
              <a:rPr lang="en-US" altLang="zh-CN"/>
              <a:t>1</a:t>
            </a:r>
            <a:r>
              <a:rPr lang="zh-CN" altLang="en-US"/>
              <a:t>、用卡诺图表示逻辑函数</a:t>
            </a: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endParaRPr lang="zh-CN" altLang="en-US"/>
          </a:p>
          <a:p>
            <a:pPr marL="0" indent="0">
              <a:buNone/>
            </a:pPr>
            <a:r>
              <a:rPr lang="zh-CN" altLang="en-US"/>
              <a:t>             </a:t>
            </a:r>
            <a:r>
              <a:rPr lang="en-US" altLang="zh-CN"/>
              <a:t>2</a:t>
            </a:r>
            <a:r>
              <a:rPr lang="zh-CN" altLang="en-US"/>
              <a:t>、合并最小项</a:t>
            </a:r>
            <a:endParaRPr lang="zh-CN" altLang="en-US"/>
          </a:p>
          <a:p>
            <a:pPr marL="0" indent="0">
              <a:buNone/>
            </a:pPr>
            <a:r>
              <a:rPr lang="zh-CN" altLang="en-US"/>
              <a:t>             </a:t>
            </a:r>
            <a:r>
              <a:rPr lang="en-US" altLang="zh-CN"/>
              <a:t>3</a:t>
            </a:r>
            <a:r>
              <a:rPr lang="zh-CN" altLang="en-US"/>
              <a:t>、根据卡诺图写出逻辑函数</a:t>
            </a:r>
            <a:endParaRPr lang="zh-CN" altLang="en-US"/>
          </a:p>
          <a:p>
            <a:pPr marL="0" indent="0">
              <a:buNone/>
            </a:pPr>
            <a:r>
              <a:rPr lang="zh-CN" altLang="en-US"/>
              <a:t>            </a:t>
            </a:r>
            <a:endParaRPr lang="zh-CN" altLang="en-US"/>
          </a:p>
        </p:txBody>
      </p:sp>
      <p:graphicFrame>
        <p:nvGraphicFramePr>
          <p:cNvPr id="3" name="对象 2">
            <a:hlinkClick r:id="" action="ppaction://ole?verb="/>
          </p:cNvPr>
          <p:cNvGraphicFramePr>
            <a:graphicFrameLocks noChangeAspect="1"/>
          </p:cNvGraphicFramePr>
          <p:nvPr/>
        </p:nvGraphicFramePr>
        <p:xfrm>
          <a:off x="1376045" y="923925"/>
          <a:ext cx="9439275" cy="633095"/>
        </p:xfrm>
        <a:graphic>
          <a:graphicData uri="http://schemas.openxmlformats.org/presentationml/2006/ole">
            <mc:AlternateContent xmlns:mc="http://schemas.openxmlformats.org/markup-compatibility/2006">
              <mc:Choice xmlns:v="urn:schemas-microsoft-com:vml" Requires="v">
                <p:oleObj spid="_x0000_s5121" name="" r:id="rId1" imgW="3784600" imgH="254000" progId="Equation.KSEE3">
                  <p:embed/>
                </p:oleObj>
              </mc:Choice>
              <mc:Fallback>
                <p:oleObj name="" r:id="rId1" imgW="3784600" imgH="254000" progId="Equation.KSEE3">
                  <p:embed/>
                  <p:pic>
                    <p:nvPicPr>
                      <p:cNvPr id="0" name="图片 5120"/>
                      <p:cNvPicPr/>
                      <p:nvPr/>
                    </p:nvPicPr>
                    <p:blipFill>
                      <a:blip r:embed="rId2"/>
                      <a:stretch>
                        <a:fillRect/>
                      </a:stretch>
                    </p:blipFill>
                    <p:spPr>
                      <a:xfrm>
                        <a:off x="1376045" y="923925"/>
                        <a:ext cx="9439275" cy="633095"/>
                      </a:xfrm>
                      <a:prstGeom prst="rect">
                        <a:avLst/>
                      </a:prstGeom>
                    </p:spPr>
                  </p:pic>
                </p:oleObj>
              </mc:Fallback>
            </mc:AlternateContent>
          </a:graphicData>
        </a:graphic>
      </p:graphicFrame>
      <p:pic>
        <p:nvPicPr>
          <p:cNvPr id="4" name="图片 3"/>
          <p:cNvPicPr>
            <a:picLocks noChangeAspect="1"/>
          </p:cNvPicPr>
          <p:nvPr/>
        </p:nvPicPr>
        <p:blipFill>
          <a:blip r:embed="rId3"/>
          <a:stretch>
            <a:fillRect/>
          </a:stretch>
        </p:blipFill>
        <p:spPr>
          <a:xfrm>
            <a:off x="6610985" y="2015490"/>
            <a:ext cx="2865120" cy="2537460"/>
          </a:xfrm>
          <a:prstGeom prst="rect">
            <a:avLst/>
          </a:prstGeom>
        </p:spPr>
      </p:pic>
      <p:graphicFrame>
        <p:nvGraphicFramePr>
          <p:cNvPr id="5" name="对象 4"/>
          <p:cNvGraphicFramePr/>
          <p:nvPr/>
        </p:nvGraphicFramePr>
        <p:xfrm>
          <a:off x="2395855" y="2015490"/>
          <a:ext cx="2874645" cy="2472055"/>
        </p:xfrm>
        <a:graphic>
          <a:graphicData uri="http://schemas.openxmlformats.org/presentationml/2006/ole">
            <mc:AlternateContent xmlns:mc="http://schemas.openxmlformats.org/markup-compatibility/2006">
              <mc:Choice xmlns:v="urn:schemas-microsoft-com:vml" Requires="v">
                <p:oleObj spid="_x0000_s6" name="" r:id="rId4" imgW="1657350" imgH="1476375" progId="Paint.Picture">
                  <p:embed/>
                </p:oleObj>
              </mc:Choice>
              <mc:Fallback>
                <p:oleObj name="" r:id="rId4" imgW="1657350" imgH="1476375" progId="Paint.Picture">
                  <p:embed/>
                  <p:pic>
                    <p:nvPicPr>
                      <p:cNvPr id="0" name="图片 5"/>
                      <p:cNvPicPr/>
                      <p:nvPr/>
                    </p:nvPicPr>
                    <p:blipFill>
                      <a:blip r:embed="rId5"/>
                      <a:stretch>
                        <a:fillRect/>
                      </a:stretch>
                    </p:blipFill>
                    <p:spPr>
                      <a:xfrm>
                        <a:off x="2395855" y="2015490"/>
                        <a:ext cx="2874645" cy="247205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569210" y="5661660"/>
          <a:ext cx="3402330" cy="586740"/>
        </p:xfrm>
        <a:graphic>
          <a:graphicData uri="http://schemas.openxmlformats.org/presentationml/2006/ole">
            <mc:AlternateContent xmlns:mc="http://schemas.openxmlformats.org/markup-compatibility/2006">
              <mc:Choice xmlns:v="urn:schemas-microsoft-com:vml" Requires="v">
                <p:oleObj spid="_x0000_s5122" name="" r:id="rId6" imgW="1473200" imgH="254000" progId="Equation.KSEE3">
                  <p:embed/>
                </p:oleObj>
              </mc:Choice>
              <mc:Fallback>
                <p:oleObj name="" r:id="rId6" imgW="1473200" imgH="254000" progId="Equation.KSEE3">
                  <p:embed/>
                  <p:pic>
                    <p:nvPicPr>
                      <p:cNvPr id="0" name="图片 5121"/>
                      <p:cNvPicPr/>
                      <p:nvPr/>
                    </p:nvPicPr>
                    <p:blipFill>
                      <a:blip r:embed="rId7"/>
                      <a:stretch>
                        <a:fillRect/>
                      </a:stretch>
                    </p:blipFill>
                    <p:spPr>
                      <a:xfrm>
                        <a:off x="2569210" y="5661660"/>
                        <a:ext cx="3402330" cy="58674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8" end="8"/>
                                            </p:txEl>
                                          </p:spTgt>
                                        </p:tgtEl>
                                        <p:attrNameLst>
                                          <p:attrName>style.visibility</p:attrName>
                                        </p:attrNameLst>
                                      </p:cBhvr>
                                      <p:to>
                                        <p:strVal val="visible"/>
                                      </p:to>
                                    </p:set>
                                    <p:anim calcmode="lin" valueType="num">
                                      <p:cBhvr additive="base">
                                        <p:cTn id="16"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8" end="8"/>
                                            </p:txEl>
                                          </p:spTgt>
                                        </p:tgtEl>
                                        <p:attrNameLst>
                                          <p:attrName>ppt_y</p:attrName>
                                        </p:attrNameLst>
                                      </p:cBhvr>
                                      <p:tavLst>
                                        <p:tav tm="0">
                                          <p:val>
                                            <p:strVal val="1+#ppt_h/2"/>
                                          </p:val>
                                        </p:tav>
                                        <p:tav tm="100000">
                                          <p:val>
                                            <p:strVal val="#ppt_y"/>
                                          </p:val>
                                        </p:tav>
                                      </p:tavLst>
                                    </p:anim>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anim calcmode="lin" valueType="num">
                                      <p:cBhvr additive="base">
                                        <p:cTn id="25"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9" end="9"/>
                                            </p:txEl>
                                          </p:spTgt>
                                        </p:tgtEl>
                                        <p:attrNameLst>
                                          <p:attrName>ppt_y</p:attrName>
                                        </p:attrNameLst>
                                      </p:cBhvr>
                                      <p:tavLst>
                                        <p:tav tm="0">
                                          <p:val>
                                            <p:strVal val="1+#ppt_h/2"/>
                                          </p:val>
                                        </p:tav>
                                        <p:tav tm="100000">
                                          <p:val>
                                            <p:strVal val="#ppt_y"/>
                                          </p:val>
                                        </p:tav>
                                      </p:tavLst>
                                    </p:anim>
                                  </p:childTnLst>
                                </p:cTn>
                              </p:par>
                              <p:par>
                                <p:cTn id="27" presetID="3" presetClass="entr" presetSubtype="1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linds(horizont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lnSpcReduction="10000"/>
          </a:bodyPr>
          <a:p>
            <a:pPr marL="0" indent="0">
              <a:buNone/>
            </a:pPr>
            <a:r>
              <a:rPr lang="en-US" altLang="zh-CN" b="1"/>
              <a:t> 1.6</a:t>
            </a:r>
            <a:r>
              <a:rPr lang="zh-CN" altLang="en-US" b="1"/>
              <a:t>逻辑函数表达形式</a:t>
            </a:r>
            <a:r>
              <a:rPr lang="zh-CN" altLang="en-US" b="1"/>
              <a:t>之间的转换</a:t>
            </a:r>
            <a:endParaRPr lang="zh-CN" altLang="en-US" b="1"/>
          </a:p>
          <a:p>
            <a:pPr marL="0" indent="0">
              <a:buNone/>
            </a:pPr>
            <a:r>
              <a:rPr lang="zh-CN" altLang="en-US" b="1"/>
              <a:t>         </a:t>
            </a:r>
            <a:r>
              <a:rPr lang="en-US" altLang="zh-CN" b="1"/>
              <a:t>1</a:t>
            </a:r>
            <a:r>
              <a:rPr lang="zh-CN" altLang="en-US" b="1"/>
              <a:t>、逻辑函数的几种表示方法</a:t>
            </a:r>
            <a:endParaRPr lang="zh-CN" altLang="en-US" b="1"/>
          </a:p>
          <a:p>
            <a:pPr marL="0" indent="0">
              <a:buNone/>
            </a:pPr>
            <a:r>
              <a:rPr lang="zh-CN" altLang="en-US" b="1"/>
              <a:t>          </a:t>
            </a:r>
            <a:r>
              <a:rPr lang="zh-CN" altLang="en-US"/>
              <a:t>逻辑关系的</a:t>
            </a:r>
            <a:r>
              <a:rPr lang="en-US" altLang="zh-CN"/>
              <a:t>5</a:t>
            </a:r>
            <a:r>
              <a:rPr lang="zh-CN" altLang="en-US"/>
              <a:t>种表示方法：逻辑表达式、真值表、卡诺图、逻辑图、波形图。</a:t>
            </a:r>
            <a:endParaRPr lang="zh-CN" altLang="en-US"/>
          </a:p>
          <a:p>
            <a:pPr marL="0" indent="0">
              <a:buNone/>
            </a:pPr>
            <a:r>
              <a:rPr lang="zh-CN" altLang="en-US"/>
              <a:t>         </a:t>
            </a:r>
            <a:r>
              <a:rPr lang="zh-CN" altLang="en-US" b="1"/>
              <a:t>逻辑表达式：</a:t>
            </a:r>
            <a:r>
              <a:rPr lang="zh-CN" altLang="en-US"/>
              <a:t>逻辑表达式就是由逻辑变量通过与、或、非3种运算符连接起来所构成的式子，它是一种用公式表示逻辑关系的方法。   </a:t>
            </a:r>
            <a:endParaRPr lang="zh-CN" altLang="en-US"/>
          </a:p>
          <a:p>
            <a:pPr marL="0" indent="0">
              <a:buNone/>
            </a:pPr>
            <a:r>
              <a:rPr lang="zh-CN" altLang="en-US"/>
              <a:t>         优点：便于形式的变换        </a:t>
            </a:r>
            <a:endParaRPr lang="zh-CN" altLang="en-US"/>
          </a:p>
          <a:p>
            <a:pPr marL="0" indent="0">
              <a:buNone/>
            </a:pPr>
            <a:r>
              <a:rPr lang="zh-CN" altLang="en-US"/>
              <a:t>          缺点：不能直观的体现出逻辑关系</a:t>
            </a:r>
            <a:r>
              <a:rPr lang="zh-CN" altLang="en-US"/>
              <a:t>      </a:t>
            </a:r>
            <a:endParaRPr lang="zh-CN" altLang="en-US"/>
          </a:p>
          <a:p>
            <a:pPr marL="0" indent="0">
              <a:buNone/>
            </a:pPr>
            <a:r>
              <a:rPr lang="zh-CN" altLang="en-US">
                <a:sym typeface="+mn-ea"/>
              </a:rPr>
              <a:t>          </a:t>
            </a:r>
            <a:r>
              <a:rPr lang="zh-CN" altLang="en-US" b="1">
                <a:sym typeface="+mn-ea"/>
              </a:rPr>
              <a:t>真值表：</a:t>
            </a:r>
            <a:r>
              <a:rPr lang="zh-CN" altLang="en-US">
                <a:sym typeface="+mn-ea"/>
              </a:rPr>
              <a:t>由逻辑变量的所有可能取值组合及其对应的函数值所构成的逻辑关系表格，是一种用表格表示逻辑函数的方法。</a:t>
            </a:r>
            <a:endParaRPr lang="zh-CN" altLang="en-US"/>
          </a:p>
          <a:p>
            <a:pPr marL="0" indent="0">
              <a:buNone/>
            </a:pPr>
            <a:r>
              <a:rPr lang="zh-CN" altLang="en-US">
                <a:sym typeface="+mn-ea"/>
              </a:rPr>
              <a:t>           优点：直观，直接体现逻辑关系</a:t>
            </a:r>
            <a:endParaRPr lang="zh-CN" altLang="en-US">
              <a:sym typeface="+mn-ea"/>
            </a:endParaRPr>
          </a:p>
          <a:p>
            <a:pPr marL="0" indent="0">
              <a:buNone/>
            </a:pPr>
            <a:r>
              <a:rPr lang="zh-CN" altLang="en-US">
                <a:sym typeface="+mn-ea"/>
              </a:rPr>
              <a:t>           缺点：不便于形式变换</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 calcmode="lin" valueType="num">
                                      <p:cBhvr additive="base">
                                        <p:cTn id="4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6285230"/>
          </a:xfrm>
        </p:spPr>
        <p:txBody>
          <a:bodyPr/>
          <a:p>
            <a:pPr marL="0" indent="0">
              <a:buNone/>
            </a:pPr>
            <a:r>
              <a:rPr lang="zh-CN" altLang="en-US" b="1">
                <a:solidFill>
                  <a:schemeClr val="tx1"/>
                </a:solidFill>
                <a:latin typeface="黑体" panose="02010609060101010101" charset="-122"/>
                <a:ea typeface="黑体" panose="02010609060101010101" charset="-122"/>
              </a:rPr>
              <a:t>1.2 数制与数制间的转换</a:t>
            </a:r>
            <a:endParaRPr lang="zh-CN" altLang="en-US" b="1">
              <a:solidFill>
                <a:schemeClr val="tx1"/>
              </a:solidFill>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数制：多位数码每一位的构成以及从低位到高位的进位规则称为进位计数制，简称数制</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数制的</a:t>
            </a:r>
            <a:r>
              <a:rPr lang="zh-CN" altLang="en-US">
                <a:solidFill>
                  <a:srgbClr val="FF0000"/>
                </a:solidFill>
                <a:latin typeface="黑体" panose="02010609060101010101" charset="-122"/>
                <a:ea typeface="黑体" panose="02010609060101010101" charset="-122"/>
              </a:rPr>
              <a:t>基数</a:t>
            </a:r>
            <a:r>
              <a:rPr lang="zh-CN" altLang="en-US">
                <a:latin typeface="黑体" panose="02010609060101010101" charset="-122"/>
                <a:ea typeface="黑体" panose="02010609060101010101" charset="-122"/>
              </a:rPr>
              <a:t>就是指该进数制中可能用到的数码个数，如十进制的基数是10。</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在某一数制的数中，每一位的大小都对应着该位上的数码乘上一个固定的数，这个固定的数就是这一位的</a:t>
            </a:r>
            <a:r>
              <a:rPr lang="zh-CN" altLang="en-US">
                <a:solidFill>
                  <a:srgbClr val="FF0000"/>
                </a:solidFill>
                <a:latin typeface="黑体" panose="02010609060101010101" charset="-122"/>
                <a:ea typeface="黑体" panose="02010609060101010101" charset="-122"/>
              </a:rPr>
              <a:t>权数</a:t>
            </a:r>
            <a:r>
              <a:rPr lang="zh-CN" altLang="en-US">
                <a:latin typeface="黑体" panose="02010609060101010101" charset="-122"/>
                <a:ea typeface="黑体" panose="02010609060101010101" charset="-122"/>
              </a:rPr>
              <a:t>，权数是一个幂。</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、十进制</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采用10个不同的数码：0、1、2、3、4、5、6、7、8、9</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位权：</a:t>
            </a:r>
            <a:r>
              <a:rPr lang="zh-CN" altLang="en-US">
                <a:latin typeface="黑体" panose="02010609060101010101" charset="-122"/>
                <a:ea typeface="黑体" panose="02010609060101010101" charset="-122"/>
                <a:sym typeface="+mn-ea"/>
              </a:rPr>
              <a:t>10</a:t>
            </a:r>
            <a:r>
              <a:rPr lang="en-US" altLang="zh-CN" baseline="30000">
                <a:latin typeface="黑体" panose="02010609060101010101" charset="-122"/>
                <a:ea typeface="黑体" panose="02010609060101010101" charset="-122"/>
                <a:sym typeface="+mn-ea"/>
              </a:rPr>
              <a:t>n-1</a:t>
            </a:r>
            <a:endParaRPr lang="en-US" altLang="zh-CN" baseline="30000">
              <a:latin typeface="黑体" panose="02010609060101010101" charset="-122"/>
              <a:ea typeface="黑体" panose="02010609060101010101" charset="-122"/>
              <a:sym typeface="+mn-ea"/>
            </a:endParaRPr>
          </a:p>
          <a:p>
            <a:pPr marL="0" indent="0">
              <a:buNone/>
            </a:pPr>
            <a:r>
              <a:rPr lang="zh-CN" altLang="en-US">
                <a:latin typeface="黑体" panose="02010609060101010101" charset="-122"/>
                <a:ea typeface="黑体" panose="02010609060101010101" charset="-122"/>
              </a:rPr>
              <a:t>    运算规律：逢十进一</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位权表示法：D</a:t>
            </a:r>
            <a:r>
              <a:rPr lang="zh-CN" altLang="en-US" baseline="-25000">
                <a:latin typeface="黑体" panose="02010609060101010101" charset="-122"/>
                <a:ea typeface="黑体" panose="02010609060101010101" charset="-122"/>
              </a:rPr>
              <a:t>10</a:t>
            </a:r>
            <a:r>
              <a:rPr lang="zh-CN" altLang="en-US">
                <a:latin typeface="黑体" panose="02010609060101010101" charset="-122"/>
                <a:ea typeface="黑体" panose="02010609060101010101" charset="-122"/>
              </a:rPr>
              <a:t>=     ×10</a:t>
            </a:r>
            <a:r>
              <a:rPr lang="zh-CN" altLang="en-US" baseline="30000">
                <a:latin typeface="黑体" panose="02010609060101010101" charset="-122"/>
                <a:ea typeface="黑体" panose="02010609060101010101" charset="-122"/>
              </a:rPr>
              <a:t>i</a:t>
            </a:r>
            <a:endParaRPr lang="zh-CN" altLang="en-US" baseline="30000">
              <a:latin typeface="黑体" panose="02010609060101010101" charset="-122"/>
              <a:ea typeface="黑体" panose="02010609060101010101" charset="-122"/>
            </a:endParaRPr>
          </a:p>
          <a:p>
            <a:pPr marL="0" indent="0">
              <a:buNone/>
            </a:pPr>
            <a:endParaRPr lang="zh-CN" altLang="en-US" baseline="30000">
              <a:latin typeface="黑体" panose="02010609060101010101" charset="-122"/>
              <a:ea typeface="黑体" panose="02010609060101010101" charset="-122"/>
            </a:endParaRPr>
          </a:p>
          <a:p>
            <a:pPr marL="0" indent="0">
              <a:buNone/>
            </a:pPr>
            <a:endParaRPr lang="zh-CN" altLang="en-US" baseline="30000">
              <a:latin typeface="黑体" panose="02010609060101010101" charset="-122"/>
              <a:ea typeface="黑体" panose="02010609060101010101" charset="-122"/>
            </a:endParaRPr>
          </a:p>
        </p:txBody>
      </p:sp>
      <p:graphicFrame>
        <p:nvGraphicFramePr>
          <p:cNvPr id="3" name="对象 1224"/>
          <p:cNvGraphicFramePr>
            <a:graphicFrameLocks noChangeAspect="1"/>
          </p:cNvGraphicFramePr>
          <p:nvPr/>
        </p:nvGraphicFramePr>
        <p:xfrm>
          <a:off x="4406265" y="5321935"/>
          <a:ext cx="824230" cy="855345"/>
        </p:xfrm>
        <a:graphic>
          <a:graphicData uri="http://schemas.openxmlformats.org/presentationml/2006/ole">
            <mc:AlternateContent xmlns:mc="http://schemas.openxmlformats.org/markup-compatibility/2006">
              <mc:Choice xmlns:v="urn:schemas-microsoft-com:vml" Requires="v">
                <p:oleObj spid="_x0000_s3076" name="" r:id="rId1" imgW="398145" imgH="451485" progId="Equation.KSEE3">
                  <p:embed/>
                </p:oleObj>
              </mc:Choice>
              <mc:Fallback>
                <p:oleObj name="" r:id="rId1" imgW="398145" imgH="451485" progId="Equation.KSEE3">
                  <p:embed/>
                  <p:pic>
                    <p:nvPicPr>
                      <p:cNvPr id="0" name="图片 3075"/>
                      <p:cNvPicPr/>
                      <p:nvPr/>
                    </p:nvPicPr>
                    <p:blipFill>
                      <a:blip r:embed="rId2"/>
                      <a:stretch>
                        <a:fillRect/>
                      </a:stretch>
                    </p:blipFill>
                    <p:spPr>
                      <a:xfrm>
                        <a:off x="4406265" y="5321935"/>
                        <a:ext cx="824230" cy="85534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 calcmode="lin" valueType="num">
                                      <p:cBhvr additive="base">
                                        <p:cTn id="1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additive="base">
                                        <p:cTn id="1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 calcmode="lin" valueType="num">
                                      <p:cBhvr additive="base">
                                        <p:cTn id="2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 calcmode="lin" valueType="num">
                                      <p:cBhvr additive="base">
                                        <p:cTn id="3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8" end="8"/>
                                            </p:txEl>
                                          </p:spTgt>
                                        </p:tgtEl>
                                        <p:attrNameLst>
                                          <p:attrName>ppt_y</p:attrName>
                                        </p:attrNameLst>
                                      </p:cBhvr>
                                      <p:tavLst>
                                        <p:tav tm="0">
                                          <p:val>
                                            <p:strVal val="1+#ppt_h/2"/>
                                          </p:val>
                                        </p:tav>
                                        <p:tav tm="100000">
                                          <p:val>
                                            <p:strVal val="#ppt_y"/>
                                          </p:val>
                                        </p:tav>
                                      </p:tavLst>
                                    </p:anim>
                                  </p:childTnLst>
                                </p:cTn>
                              </p:par>
                              <p:par>
                                <p:cTn id="33" presetID="3" presetClass="entr" presetSubtype="1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linds(horizontal)">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a:xfrm>
            <a:off x="838200" y="365125"/>
            <a:ext cx="10515600" cy="6283960"/>
          </a:xfrm>
        </p:spPr>
        <p:txBody>
          <a:bodyPr/>
          <a:p>
            <a:pPr marL="0" indent="0">
              <a:buNone/>
            </a:pPr>
            <a:r>
              <a:rPr lang="en-US" altLang="zh-CN">
                <a:sym typeface="+mn-ea"/>
              </a:rPr>
              <a:t>          </a:t>
            </a:r>
            <a:r>
              <a:rPr lang="zh-CN" altLang="en-US" b="1">
                <a:sym typeface="+mn-ea"/>
              </a:rPr>
              <a:t>卡诺图：</a:t>
            </a:r>
            <a:r>
              <a:rPr lang="zh-CN" altLang="en-US">
                <a:sym typeface="+mn-ea"/>
              </a:rPr>
              <a:t>卡诺图是由表示变量的所有可能取值组合的小方格所构成的图形。卡诺图是真值表中各项的二维排列方式，是真值表的一种变形。在卡诺图中，真值表的每一行用一个小方格来表示。</a:t>
            </a:r>
            <a:endParaRPr lang="zh-CN" altLang="en-US">
              <a:sym typeface="+mn-ea"/>
            </a:endParaRPr>
          </a:p>
          <a:p>
            <a:pPr marL="0" indent="0">
              <a:buNone/>
            </a:pPr>
            <a:r>
              <a:rPr lang="zh-CN" altLang="en-US">
                <a:sym typeface="+mn-ea"/>
              </a:rPr>
              <a:t>           优点：  便于化简</a:t>
            </a:r>
            <a:endParaRPr lang="zh-CN" altLang="en-US">
              <a:sym typeface="+mn-ea"/>
            </a:endParaRPr>
          </a:p>
          <a:p>
            <a:pPr marL="0" indent="0">
              <a:buNone/>
            </a:pPr>
            <a:r>
              <a:rPr lang="zh-CN" altLang="en-US">
                <a:sym typeface="+mn-ea"/>
              </a:rPr>
              <a:t>           缺点：</a:t>
            </a:r>
            <a:r>
              <a:rPr lang="en-US" altLang="zh-CN">
                <a:sym typeface="+mn-ea"/>
              </a:rPr>
              <a:t>5</a:t>
            </a:r>
            <a:r>
              <a:rPr lang="zh-CN" altLang="en-US">
                <a:sym typeface="+mn-ea"/>
              </a:rPr>
              <a:t>变量以上的卡洛图相当复杂。</a:t>
            </a:r>
            <a:endParaRPr lang="zh-CN" altLang="en-US">
              <a:sym typeface="+mn-ea"/>
            </a:endParaRPr>
          </a:p>
          <a:p>
            <a:pPr marL="0" indent="0">
              <a:buNone/>
            </a:pPr>
            <a:r>
              <a:rPr lang="zh-CN" altLang="en-US">
                <a:sym typeface="+mn-ea"/>
              </a:rPr>
              <a:t>           </a:t>
            </a:r>
            <a:r>
              <a:rPr lang="zh-CN" altLang="en-US" b="1">
                <a:sym typeface="+mn-ea"/>
              </a:rPr>
              <a:t>逻辑图：</a:t>
            </a:r>
            <a:r>
              <a:rPr lang="zh-CN" altLang="en-US">
                <a:sym typeface="+mn-ea"/>
              </a:rPr>
              <a:t> 逻辑图就是由表示逻辑运算的逻辑符号经连接所构成的图形。</a:t>
            </a:r>
            <a:endParaRPr lang="zh-CN" altLang="en-US">
              <a:sym typeface="+mn-ea"/>
            </a:endParaRPr>
          </a:p>
          <a:p>
            <a:pPr marL="0" indent="0">
              <a:buNone/>
            </a:pPr>
            <a:r>
              <a:rPr lang="zh-CN" altLang="en-US">
                <a:sym typeface="+mn-ea"/>
              </a:rPr>
              <a:t>            优点：接近实际电路</a:t>
            </a:r>
            <a:endParaRPr lang="zh-CN" altLang="en-US">
              <a:sym typeface="+mn-ea"/>
            </a:endParaRPr>
          </a:p>
          <a:p>
            <a:pPr marL="0" indent="0">
              <a:buNone/>
            </a:pPr>
            <a:r>
              <a:rPr lang="zh-CN" altLang="en-US">
                <a:sym typeface="+mn-ea"/>
              </a:rPr>
              <a:t>            缺点：不便于形式变换，逻辑关系表达不直观</a:t>
            </a:r>
            <a:endParaRPr lang="zh-CN" altLang="en-US">
              <a:sym typeface="+mn-ea"/>
            </a:endParaRPr>
          </a:p>
          <a:p>
            <a:pPr marL="0" indent="0">
              <a:buNone/>
            </a:pPr>
            <a:r>
              <a:rPr lang="zh-CN" altLang="en-US">
                <a:sym typeface="+mn-ea"/>
              </a:rPr>
              <a:t>           </a:t>
            </a:r>
            <a:r>
              <a:rPr lang="zh-CN" altLang="en-US" b="1">
                <a:sym typeface="+mn-ea"/>
              </a:rPr>
              <a:t> 波形图：</a:t>
            </a:r>
            <a:r>
              <a:rPr lang="zh-CN" altLang="en-US">
                <a:sym typeface="+mn-ea"/>
              </a:rPr>
              <a:t>由输入变量所有可能取值组合的高、低电平及其对应的输出函数值的高、低电平所构成的图形。</a:t>
            </a:r>
            <a:endParaRPr lang="zh-CN" altLang="en-US">
              <a:sym typeface="+mn-ea"/>
            </a:endParaRPr>
          </a:p>
          <a:p>
            <a:pPr marL="0" indent="0">
              <a:buNone/>
            </a:pPr>
            <a:r>
              <a:rPr lang="zh-CN" altLang="en-US">
                <a:sym typeface="+mn-ea"/>
              </a:rPr>
              <a:t>             优点：形象直观的表示输入、输出在时间上的对应关系。</a:t>
            </a:r>
            <a:endParaRPr lang="zh-CN" altLang="en-US">
              <a:sym typeface="+mn-ea"/>
            </a:endParaRPr>
          </a:p>
          <a:p>
            <a:pPr marL="0" indent="0">
              <a:buNone/>
            </a:pPr>
            <a:r>
              <a:rPr lang="zh-CN" altLang="en-US">
                <a:sym typeface="+mn-ea"/>
              </a:rPr>
              <a:t>              缺点：不便于变换</a:t>
            </a:r>
            <a:endParaRPr lang="zh-CN" altLang="en-U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 calcmode="lin" valueType="num">
                                      <p:cBhvr additive="base">
                                        <p:cTn id="4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endParaRPr lang="zh-CN" altLang="en-US"/>
          </a:p>
          <a:p>
            <a:pPr marL="0" indent="0">
              <a:buNone/>
            </a:pPr>
            <a:r>
              <a:rPr lang="zh-CN" altLang="en-US"/>
              <a:t>        </a:t>
            </a:r>
            <a:r>
              <a:rPr lang="en-US" altLang="zh-CN" b="1"/>
              <a:t>2</a:t>
            </a:r>
            <a:r>
              <a:rPr lang="zh-CN" altLang="en-US" b="1"/>
              <a:t>、逻辑函数表示方法之间的转换</a:t>
            </a:r>
            <a:endParaRPr lang="zh-CN" altLang="en-US" b="1"/>
          </a:p>
          <a:p>
            <a:pPr marL="0" indent="0">
              <a:buNone/>
            </a:pPr>
            <a:r>
              <a:rPr lang="zh-CN" altLang="en-US"/>
              <a:t>               </a:t>
            </a:r>
            <a:r>
              <a:rPr lang="en-US" altLang="zh-CN"/>
              <a:t>1</a:t>
            </a:r>
            <a:r>
              <a:rPr lang="zh-CN" altLang="en-US"/>
              <a:t>）逻辑图</a:t>
            </a:r>
            <a:r>
              <a:rPr lang="en-US" altLang="zh-CN"/>
              <a:t>——&gt;</a:t>
            </a:r>
            <a:r>
              <a:rPr lang="zh-CN" altLang="en-US"/>
              <a:t>逻辑函数和真值表</a:t>
            </a:r>
            <a:endParaRPr lang="zh-CN" altLang="en-US"/>
          </a:p>
          <a:p>
            <a:pPr marL="0" indent="0">
              <a:buNone/>
            </a:pPr>
            <a:r>
              <a:rPr lang="en-US" altLang="zh-CN"/>
              <a:t>          </a:t>
            </a:r>
            <a:r>
              <a:rPr lang="zh-CN" altLang="en-US"/>
              <a:t>例：</a:t>
            </a:r>
            <a:endParaRPr lang="zh-CN" altLang="en-US"/>
          </a:p>
        </p:txBody>
      </p:sp>
      <p:pic>
        <p:nvPicPr>
          <p:cNvPr id="3" name="图片 2"/>
          <p:cNvPicPr>
            <a:picLocks noChangeAspect="1"/>
          </p:cNvPicPr>
          <p:nvPr/>
        </p:nvPicPr>
        <p:blipFill>
          <a:blip r:embed="rId1"/>
          <a:stretch>
            <a:fillRect/>
          </a:stretch>
        </p:blipFill>
        <p:spPr>
          <a:xfrm>
            <a:off x="2716530" y="2415540"/>
            <a:ext cx="5671820" cy="2826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a:t>
            </a:r>
            <a:r>
              <a:rPr lang="zh-CN" altLang="en-US"/>
              <a:t>解：如上图</a:t>
            </a:r>
            <a:endParaRPr lang="zh-CN" altLang="en-US"/>
          </a:p>
          <a:p>
            <a:pPr marL="0" indent="0">
              <a:buNone/>
            </a:pPr>
            <a:r>
              <a:rPr lang="zh-CN" altLang="en-US">
                <a:sym typeface="+mn-ea"/>
              </a:rPr>
              <a:t>             </a:t>
            </a:r>
            <a:r>
              <a:rPr lang="zh-CN" altLang="en-US">
                <a:solidFill>
                  <a:srgbClr val="FF0000"/>
                </a:solidFill>
                <a:sym typeface="+mn-ea"/>
              </a:rPr>
              <a:t>逻辑图转换为逻辑函数：</a:t>
            </a:r>
            <a:r>
              <a:rPr lang="zh-CN" altLang="en-US">
                <a:sym typeface="+mn-ea"/>
              </a:rPr>
              <a:t>从输入到输出把每个门电路输出依此写出：</a:t>
            </a:r>
            <a:endParaRPr lang="zh-CN" altLang="en-US">
              <a:sym typeface="+mn-ea"/>
            </a:endParaRPr>
          </a:p>
          <a:p>
            <a:pPr marL="0" indent="0">
              <a:buNone/>
            </a:pPr>
            <a:r>
              <a:rPr lang="zh-CN" altLang="en-US"/>
              <a:t>              </a:t>
            </a:r>
            <a:endParaRPr lang="zh-CN" altLang="en-US"/>
          </a:p>
          <a:p>
            <a:pPr marL="0" indent="0">
              <a:buNone/>
            </a:pPr>
            <a:r>
              <a:rPr lang="zh-CN" altLang="en-US">
                <a:latin typeface="Arial" panose="020B0604020202020204" pitchFamily="34" charset="0"/>
                <a:sym typeface="+mn-ea"/>
              </a:rPr>
              <a:t>           </a:t>
            </a:r>
            <a:r>
              <a:rPr lang="zh-CN" altLang="en-US">
                <a:solidFill>
                  <a:srgbClr val="FF0000"/>
                </a:solidFill>
                <a:latin typeface="Arial" panose="020B0604020202020204" pitchFamily="34" charset="0"/>
                <a:sym typeface="+mn-ea"/>
              </a:rPr>
              <a:t> 将逻辑函数转换为真值表：</a:t>
            </a:r>
            <a:r>
              <a:rPr lang="zh-CN" altLang="en-US">
                <a:latin typeface="Arial" panose="020B0604020202020204" pitchFamily="34" charset="0"/>
                <a:sym typeface="+mn-ea"/>
              </a:rPr>
              <a:t>将条件变量的所有取值代入逻辑函数求出对应的输出，并用表格表示。</a:t>
            </a:r>
            <a:endParaRPr lang="zh-CN" altLang="en-US">
              <a:latin typeface="Arial" panose="020B0604020202020204" pitchFamily="34" charset="0"/>
              <a:sym typeface="+mn-ea"/>
            </a:endParaRPr>
          </a:p>
          <a:p>
            <a:pPr marL="0" indent="0">
              <a:buNone/>
            </a:pPr>
            <a:r>
              <a:rPr lang="zh-CN" altLang="en-US">
                <a:latin typeface="Arial" panose="020B0604020202020204" pitchFamily="34" charset="0"/>
                <a:sym typeface="+mn-ea"/>
              </a:rPr>
              <a:t>             </a:t>
            </a:r>
            <a:endParaRPr lang="zh-CN" altLang="en-US">
              <a:latin typeface="Arial" panose="020B0604020202020204" pitchFamily="34" charset="0"/>
              <a:sym typeface="+mn-ea"/>
            </a:endParaRPr>
          </a:p>
          <a:p>
            <a:pPr marL="0" indent="0">
              <a:buNone/>
            </a:pPr>
            <a:endParaRPr lang="zh-CN" altLang="en-US">
              <a:latin typeface="Arial" panose="020B0604020202020204" pitchFamily="34" charset="0"/>
              <a:sym typeface="+mn-ea"/>
            </a:endParaRPr>
          </a:p>
        </p:txBody>
      </p:sp>
      <p:pic>
        <p:nvPicPr>
          <p:cNvPr id="4" name="图片 3"/>
          <p:cNvPicPr>
            <a:picLocks noChangeAspect="1"/>
          </p:cNvPicPr>
          <p:nvPr/>
        </p:nvPicPr>
        <p:blipFill>
          <a:blip r:embed="rId1"/>
          <a:stretch>
            <a:fillRect/>
          </a:stretch>
        </p:blipFill>
        <p:spPr>
          <a:xfrm>
            <a:off x="2254250" y="1544320"/>
            <a:ext cx="2591435" cy="501015"/>
          </a:xfrm>
          <a:prstGeom prst="rect">
            <a:avLst/>
          </a:prstGeom>
        </p:spPr>
      </p:pic>
      <p:graphicFrame>
        <p:nvGraphicFramePr>
          <p:cNvPr id="5" name="表格 4"/>
          <p:cNvGraphicFramePr/>
          <p:nvPr/>
        </p:nvGraphicFramePr>
        <p:xfrm>
          <a:off x="8382000" y="3131820"/>
          <a:ext cx="1754505" cy="3048000"/>
        </p:xfrm>
        <a:graphic>
          <a:graphicData uri="http://schemas.openxmlformats.org/drawingml/2006/table">
            <a:tbl>
              <a:tblPr firstRow="1" bandRow="1">
                <a:tableStyleId>{5C22544A-7EE6-4342-B048-85BDC9FD1C3A}</a:tableStyleId>
              </a:tblPr>
              <a:tblGrid>
                <a:gridCol w="584835"/>
                <a:gridCol w="584835"/>
                <a:gridCol w="584835"/>
              </a:tblGrid>
              <a:tr h="609600">
                <a:tc>
                  <a:txBody>
                    <a:bodyPr/>
                    <a:p>
                      <a:pPr>
                        <a:buNone/>
                      </a:pPr>
                      <a:r>
                        <a:rPr lang="en-US" altLang="zh-CN" sz="2800"/>
                        <a:t>A</a:t>
                      </a:r>
                      <a:endParaRPr lang="en-US" altLang="zh-CN" sz="2800"/>
                    </a:p>
                  </a:txBody>
                  <a:tcPr/>
                </a:tc>
                <a:tc>
                  <a:txBody>
                    <a:bodyPr/>
                    <a:p>
                      <a:pPr>
                        <a:buNone/>
                      </a:pPr>
                      <a:r>
                        <a:rPr lang="en-US" altLang="zh-CN" sz="2800"/>
                        <a:t>B</a:t>
                      </a:r>
                      <a:endParaRPr lang="en-US" altLang="zh-CN" sz="2800"/>
                    </a:p>
                  </a:txBody>
                  <a:tcPr/>
                </a:tc>
                <a:tc>
                  <a:txBody>
                    <a:bodyPr/>
                    <a:p>
                      <a:pPr>
                        <a:buNone/>
                      </a:pPr>
                      <a:r>
                        <a:rPr lang="en-US" altLang="zh-CN" sz="2800"/>
                        <a:t>Y</a:t>
                      </a:r>
                      <a:endParaRPr lang="en-US" altLang="zh-CN" sz="2800"/>
                    </a:p>
                  </a:txBody>
                  <a:tcPr/>
                </a:tc>
              </a:tr>
              <a:tr h="609600">
                <a:tc>
                  <a:txBody>
                    <a:bodyPr/>
                    <a:p>
                      <a:pPr>
                        <a:buNone/>
                      </a:pPr>
                      <a:r>
                        <a:rPr lang="en-US" altLang="zh-CN" sz="2800"/>
                        <a:t>0</a:t>
                      </a:r>
                      <a:endParaRPr lang="en-US" altLang="zh-CN" sz="2800"/>
                    </a:p>
                  </a:txBody>
                  <a:tcPr/>
                </a:tc>
                <a:tc>
                  <a:txBody>
                    <a:bodyPr/>
                    <a:p>
                      <a:pPr>
                        <a:buNone/>
                      </a:pPr>
                      <a:r>
                        <a:rPr lang="en-US" altLang="zh-CN" sz="2800"/>
                        <a:t>0</a:t>
                      </a:r>
                      <a:endParaRPr lang="en-US" altLang="zh-CN" sz="2800"/>
                    </a:p>
                  </a:txBody>
                  <a:tcPr/>
                </a:tc>
                <a:tc>
                  <a:txBody>
                    <a:bodyPr/>
                    <a:p>
                      <a:pPr>
                        <a:buNone/>
                      </a:pPr>
                      <a:r>
                        <a:rPr lang="en-US" altLang="zh-CN" sz="2800"/>
                        <a:t>1</a:t>
                      </a:r>
                      <a:endParaRPr lang="en-US" altLang="zh-CN" sz="2800"/>
                    </a:p>
                  </a:txBody>
                  <a:tcPr/>
                </a:tc>
              </a:tr>
              <a:tr h="609600">
                <a:tc>
                  <a:txBody>
                    <a:bodyPr/>
                    <a:p>
                      <a:pPr>
                        <a:buNone/>
                      </a:pPr>
                      <a:r>
                        <a:rPr lang="en-US" altLang="zh-CN" sz="2800"/>
                        <a:t>0</a:t>
                      </a:r>
                      <a:endParaRPr lang="en-US" altLang="zh-CN" sz="2800"/>
                    </a:p>
                  </a:txBody>
                  <a:tcPr/>
                </a:tc>
                <a:tc>
                  <a:txBody>
                    <a:bodyPr/>
                    <a:p>
                      <a:pPr>
                        <a:buNone/>
                      </a:pPr>
                      <a:r>
                        <a:rPr lang="en-US" altLang="zh-CN" sz="2800"/>
                        <a:t>1</a:t>
                      </a:r>
                      <a:endParaRPr lang="en-US" altLang="zh-CN" sz="2800"/>
                    </a:p>
                  </a:txBody>
                  <a:tcPr/>
                </a:tc>
                <a:tc>
                  <a:txBody>
                    <a:bodyPr/>
                    <a:p>
                      <a:pPr>
                        <a:buNone/>
                      </a:pPr>
                      <a:r>
                        <a:rPr lang="en-US" altLang="zh-CN" sz="2800"/>
                        <a:t>0</a:t>
                      </a:r>
                      <a:endParaRPr lang="en-US" altLang="zh-CN" sz="2800"/>
                    </a:p>
                  </a:txBody>
                  <a:tcPr/>
                </a:tc>
              </a:tr>
              <a:tr h="609600">
                <a:tc>
                  <a:txBody>
                    <a:bodyPr/>
                    <a:p>
                      <a:pPr>
                        <a:buNone/>
                      </a:pPr>
                      <a:r>
                        <a:rPr lang="en-US" altLang="zh-CN" sz="2800"/>
                        <a:t>1</a:t>
                      </a:r>
                      <a:endParaRPr lang="en-US" altLang="zh-CN" sz="2800"/>
                    </a:p>
                  </a:txBody>
                  <a:tcPr/>
                </a:tc>
                <a:tc>
                  <a:txBody>
                    <a:bodyPr/>
                    <a:p>
                      <a:pPr>
                        <a:buNone/>
                      </a:pPr>
                      <a:r>
                        <a:rPr lang="en-US" altLang="zh-CN" sz="2800"/>
                        <a:t>0</a:t>
                      </a:r>
                      <a:endParaRPr lang="en-US" altLang="zh-CN" sz="2800"/>
                    </a:p>
                  </a:txBody>
                  <a:tcPr/>
                </a:tc>
                <a:tc>
                  <a:txBody>
                    <a:bodyPr/>
                    <a:p>
                      <a:pPr>
                        <a:buNone/>
                      </a:pPr>
                      <a:r>
                        <a:rPr lang="en-US" altLang="zh-CN" sz="2800"/>
                        <a:t>0</a:t>
                      </a:r>
                      <a:endParaRPr lang="en-US" altLang="zh-CN" sz="2800"/>
                    </a:p>
                  </a:txBody>
                  <a:tcPr/>
                </a:tc>
              </a:tr>
              <a:tr h="609600">
                <a:tc>
                  <a:txBody>
                    <a:bodyPr/>
                    <a:p>
                      <a:pPr>
                        <a:buNone/>
                      </a:pPr>
                      <a:r>
                        <a:rPr lang="en-US" altLang="zh-CN" sz="2800"/>
                        <a:t>1</a:t>
                      </a:r>
                      <a:endParaRPr lang="en-US" altLang="zh-CN" sz="2800"/>
                    </a:p>
                  </a:txBody>
                  <a:tcPr/>
                </a:tc>
                <a:tc>
                  <a:txBody>
                    <a:bodyPr/>
                    <a:p>
                      <a:pPr>
                        <a:buNone/>
                      </a:pPr>
                      <a:r>
                        <a:rPr lang="en-US" altLang="zh-CN" sz="2800"/>
                        <a:t>1</a:t>
                      </a:r>
                      <a:endParaRPr lang="en-US" altLang="zh-CN" sz="2800"/>
                    </a:p>
                  </a:txBody>
                  <a:tcPr/>
                </a:tc>
                <a:tc>
                  <a:txBody>
                    <a:bodyPr/>
                    <a:p>
                      <a:pPr>
                        <a:buNone/>
                      </a:pPr>
                      <a:r>
                        <a:rPr lang="en-US" altLang="zh-CN" sz="2800"/>
                        <a:t>1</a:t>
                      </a:r>
                      <a:endParaRPr lang="en-US" altLang="zh-CN" sz="280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 calcmode="lin" valueType="num">
                                      <p:cBhvr additive="base">
                                        <p:cTn id="1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3" presetID="3" presetClass="entr" presetSubtype="1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2</a:t>
            </a:r>
            <a:r>
              <a:rPr lang="zh-CN" altLang="en-US"/>
              <a:t>）由逻辑函数</a:t>
            </a:r>
            <a:r>
              <a:rPr lang="en-US" altLang="zh-CN"/>
              <a:t>——&gt;</a:t>
            </a:r>
            <a:r>
              <a:rPr lang="zh-CN" altLang="en-US"/>
              <a:t>真值表和逻辑图</a:t>
            </a:r>
            <a:endParaRPr lang="zh-CN" altLang="en-US"/>
          </a:p>
          <a:p>
            <a:pPr marL="0" indent="0">
              <a:buNone/>
            </a:pPr>
            <a:r>
              <a:rPr lang="zh-CN" altLang="en-US"/>
              <a:t>         例：求逻辑函数                                 对应的真值表和逻辑图</a:t>
            </a:r>
            <a:endParaRPr lang="zh-CN" altLang="en-US"/>
          </a:p>
          <a:p>
            <a:pPr marL="0" indent="0">
              <a:buNone/>
            </a:pPr>
            <a:r>
              <a:rPr lang="zh-CN" altLang="en-US"/>
              <a:t>          解：</a:t>
            </a:r>
            <a:r>
              <a:rPr lang="zh-CN" altLang="en-US">
                <a:solidFill>
                  <a:srgbClr val="FF0000"/>
                </a:solidFill>
                <a:latin typeface="Arial" panose="020B0604020202020204" pitchFamily="34" charset="0"/>
                <a:sym typeface="+mn-ea"/>
              </a:rPr>
              <a:t>将逻辑函数转换为真值表：</a:t>
            </a:r>
            <a:r>
              <a:rPr lang="zh-CN" altLang="en-US">
                <a:latin typeface="Arial" panose="020B0604020202020204" pitchFamily="34" charset="0"/>
                <a:sym typeface="+mn-ea"/>
              </a:rPr>
              <a:t>将条件变量的所有取值代入逻辑函数求出对应的输出，并用表格表示。</a:t>
            </a:r>
            <a:endParaRPr lang="zh-CN" altLang="en-US">
              <a:latin typeface="Arial" panose="020B0604020202020204" pitchFamily="34" charset="0"/>
              <a:sym typeface="+mn-ea"/>
            </a:endParaRPr>
          </a:p>
          <a:p>
            <a:pPr marL="0" indent="0">
              <a:buNone/>
            </a:pPr>
            <a:r>
              <a:rPr lang="zh-CN" altLang="en-US">
                <a:latin typeface="Arial" panose="020B0604020202020204" pitchFamily="34" charset="0"/>
                <a:sym typeface="+mn-ea"/>
              </a:rPr>
              <a:t>               </a:t>
            </a:r>
            <a:r>
              <a:rPr lang="zh-CN" altLang="en-US">
                <a:solidFill>
                  <a:srgbClr val="FF0000"/>
                </a:solidFill>
                <a:latin typeface="Arial" panose="020B0604020202020204" pitchFamily="34" charset="0"/>
                <a:sym typeface="+mn-ea"/>
              </a:rPr>
              <a:t> 将逻辑函数转换为逻辑图：</a:t>
            </a:r>
            <a:endParaRPr lang="zh-CN" altLang="en-US">
              <a:solidFill>
                <a:srgbClr val="FF0000"/>
              </a:solidFill>
              <a:latin typeface="Arial" panose="020B0604020202020204" pitchFamily="34" charset="0"/>
              <a:sym typeface="+mn-ea"/>
            </a:endParaRPr>
          </a:p>
          <a:p>
            <a:pPr marL="0" indent="0">
              <a:buNone/>
            </a:pPr>
            <a:r>
              <a:rPr lang="zh-CN" altLang="en-US">
                <a:solidFill>
                  <a:srgbClr val="FF0000"/>
                </a:solidFill>
                <a:latin typeface="Arial" panose="020B0604020202020204" pitchFamily="34" charset="0"/>
                <a:sym typeface="+mn-ea"/>
              </a:rPr>
              <a:t>  </a:t>
            </a:r>
            <a:r>
              <a:rPr lang="zh-CN" altLang="en-US">
                <a:ln/>
                <a:solidFill>
                  <a:schemeClr val="tx1"/>
                </a:solidFill>
                <a:effectLst/>
                <a:latin typeface="Arial" panose="020B0604020202020204" pitchFamily="34" charset="0"/>
                <a:sym typeface="+mn-ea"/>
              </a:rPr>
              <a:t>根据函数中各运算符号的运算顺序，依</a:t>
            </a:r>
            <a:endParaRPr lang="zh-CN" altLang="en-US">
              <a:ln/>
              <a:solidFill>
                <a:schemeClr val="tx1"/>
              </a:solidFill>
              <a:effectLst/>
              <a:latin typeface="Arial" panose="020B0604020202020204" pitchFamily="34" charset="0"/>
              <a:sym typeface="+mn-ea"/>
            </a:endParaRPr>
          </a:p>
          <a:p>
            <a:pPr marL="0" indent="0">
              <a:buNone/>
            </a:pPr>
            <a:r>
              <a:rPr lang="zh-CN" altLang="en-US">
                <a:ln/>
                <a:solidFill>
                  <a:schemeClr val="tx1"/>
                </a:solidFill>
                <a:effectLst/>
                <a:latin typeface="Arial" panose="020B0604020202020204" pitchFamily="34" charset="0"/>
                <a:sym typeface="+mn-ea"/>
              </a:rPr>
              <a:t>次用逻辑符号替代。</a:t>
            </a:r>
            <a:endParaRPr lang="zh-CN" altLang="en-US">
              <a:ln/>
              <a:solidFill>
                <a:schemeClr val="tx1"/>
              </a:solidFill>
              <a:effectLst/>
              <a:latin typeface="Arial" panose="020B0604020202020204" pitchFamily="34" charset="0"/>
              <a:sym typeface="+mn-ea"/>
            </a:endParaRPr>
          </a:p>
        </p:txBody>
      </p:sp>
      <p:graphicFrame>
        <p:nvGraphicFramePr>
          <p:cNvPr id="3" name="对象 2">
            <a:hlinkClick r:id="" action="ppaction://ole?verb="/>
          </p:cNvPr>
          <p:cNvGraphicFramePr>
            <a:graphicFrameLocks noChangeAspect="1"/>
          </p:cNvGraphicFramePr>
          <p:nvPr/>
        </p:nvGraphicFramePr>
        <p:xfrm>
          <a:off x="4325620" y="831215"/>
          <a:ext cx="2308225" cy="450850"/>
        </p:xfrm>
        <a:graphic>
          <a:graphicData uri="http://schemas.openxmlformats.org/presentationml/2006/ole">
            <mc:AlternateContent xmlns:mc="http://schemas.openxmlformats.org/markup-compatibility/2006">
              <mc:Choice xmlns:v="urn:schemas-microsoft-com:vml" Requires="v">
                <p:oleObj spid="_x0000_s7169" name="" r:id="rId1" imgW="1104900" imgH="215900" progId="Equation.KSEE3">
                  <p:embed/>
                </p:oleObj>
              </mc:Choice>
              <mc:Fallback>
                <p:oleObj name="" r:id="rId1" imgW="1104900" imgH="215900" progId="Equation.KSEE3">
                  <p:embed/>
                  <p:pic>
                    <p:nvPicPr>
                      <p:cNvPr id="0" name="图片 7168"/>
                      <p:cNvPicPr/>
                      <p:nvPr/>
                    </p:nvPicPr>
                    <p:blipFill>
                      <a:blip r:embed="rId2"/>
                      <a:stretch>
                        <a:fillRect/>
                      </a:stretch>
                    </p:blipFill>
                    <p:spPr>
                      <a:xfrm>
                        <a:off x="4325620" y="831215"/>
                        <a:ext cx="2308225" cy="450850"/>
                      </a:xfrm>
                      <a:prstGeom prst="rect">
                        <a:avLst/>
                      </a:prstGeom>
                    </p:spPr>
                  </p:pic>
                </p:oleObj>
              </mc:Fallback>
            </mc:AlternateContent>
          </a:graphicData>
        </a:graphic>
      </p:graphicFrame>
      <p:graphicFrame>
        <p:nvGraphicFramePr>
          <p:cNvPr id="4" name="表格 3"/>
          <p:cNvGraphicFramePr/>
          <p:nvPr/>
        </p:nvGraphicFramePr>
        <p:xfrm>
          <a:off x="7933055" y="2014220"/>
          <a:ext cx="2689860" cy="4114800"/>
        </p:xfrm>
        <a:graphic>
          <a:graphicData uri="http://schemas.openxmlformats.org/drawingml/2006/table">
            <a:tbl>
              <a:tblPr firstRow="1" bandRow="1">
                <a:tableStyleId>{5C22544A-7EE6-4342-B048-85BDC9FD1C3A}</a:tableStyleId>
              </a:tblPr>
              <a:tblGrid>
                <a:gridCol w="672465"/>
                <a:gridCol w="672465"/>
                <a:gridCol w="672465"/>
                <a:gridCol w="672465"/>
              </a:tblGrid>
              <a:tr h="433070">
                <a:tc>
                  <a:txBody>
                    <a:bodyPr/>
                    <a:p>
                      <a:pPr algn="ctr">
                        <a:buNone/>
                      </a:pPr>
                      <a:r>
                        <a:rPr lang="en-US" altLang="zh-CN" sz="2400"/>
                        <a:t>A</a:t>
                      </a:r>
                      <a:endParaRPr lang="en-US" altLang="zh-CN" sz="2400"/>
                    </a:p>
                  </a:txBody>
                  <a:tcPr/>
                </a:tc>
                <a:tc>
                  <a:txBody>
                    <a:bodyPr/>
                    <a:p>
                      <a:pPr algn="ctr">
                        <a:buNone/>
                      </a:pPr>
                      <a:r>
                        <a:rPr lang="en-US" altLang="zh-CN" sz="2400"/>
                        <a:t>B</a:t>
                      </a:r>
                      <a:endParaRPr lang="en-US" altLang="zh-CN" sz="2400"/>
                    </a:p>
                  </a:txBody>
                  <a:tcPr/>
                </a:tc>
                <a:tc>
                  <a:txBody>
                    <a:bodyPr/>
                    <a:p>
                      <a:pPr algn="ctr">
                        <a:buNone/>
                      </a:pPr>
                      <a:r>
                        <a:rPr lang="en-US" altLang="zh-CN" sz="2400"/>
                        <a:t>C</a:t>
                      </a:r>
                      <a:endParaRPr lang="en-US" altLang="zh-CN" sz="2400"/>
                    </a:p>
                  </a:txBody>
                  <a:tcPr/>
                </a:tc>
                <a:tc>
                  <a:txBody>
                    <a:bodyPr/>
                    <a:p>
                      <a:pPr algn="ctr">
                        <a:buNone/>
                      </a:pPr>
                      <a:r>
                        <a:rPr lang="en-US" altLang="zh-CN" sz="2400"/>
                        <a:t>Y</a:t>
                      </a:r>
                      <a:endParaRPr lang="en-US" altLang="zh-CN" sz="2400"/>
                    </a:p>
                  </a:txBody>
                  <a:tcPr/>
                </a:tc>
              </a:tr>
              <a:tr h="433070">
                <a:tc>
                  <a:txBody>
                    <a:bodyPr/>
                    <a:p>
                      <a:pPr algn="ctr">
                        <a:buNone/>
                      </a:pPr>
                      <a:r>
                        <a:rPr lang="en-US" altLang="zh-CN" sz="2400"/>
                        <a:t>0</a:t>
                      </a:r>
                      <a:endParaRPr lang="en-US" altLang="zh-CN" sz="2400"/>
                    </a:p>
                  </a:txBody>
                  <a:tcPr/>
                </a:tc>
                <a:tc>
                  <a:txBody>
                    <a:bodyPr/>
                    <a:p>
                      <a:pPr algn="ctr">
                        <a:buNone/>
                      </a:pPr>
                      <a:r>
                        <a:rPr lang="en-US" altLang="zh-CN" sz="2400"/>
                        <a:t>0</a:t>
                      </a:r>
                      <a:endParaRPr lang="en-US" altLang="zh-CN" sz="2400"/>
                    </a:p>
                  </a:txBody>
                  <a:tcPr/>
                </a:tc>
                <a:tc>
                  <a:txBody>
                    <a:bodyPr/>
                    <a:p>
                      <a:pPr algn="ctr">
                        <a:buNone/>
                      </a:pPr>
                      <a:r>
                        <a:rPr lang="en-US" altLang="zh-CN" sz="2400"/>
                        <a:t>0</a:t>
                      </a:r>
                      <a:endParaRPr lang="en-US" altLang="zh-CN" sz="2400"/>
                    </a:p>
                  </a:txBody>
                  <a:tcPr/>
                </a:tc>
                <a:tc>
                  <a:txBody>
                    <a:bodyPr/>
                    <a:p>
                      <a:pPr algn="ctr">
                        <a:buNone/>
                      </a:pPr>
                      <a:r>
                        <a:rPr lang="en-US" altLang="zh-CN" sz="2400"/>
                        <a:t>1</a:t>
                      </a:r>
                      <a:endParaRPr lang="en-US" altLang="zh-CN" sz="2400"/>
                    </a:p>
                  </a:txBody>
                  <a:tcPr/>
                </a:tc>
              </a:tr>
              <a:tr h="433070">
                <a:tc>
                  <a:txBody>
                    <a:bodyPr/>
                    <a:p>
                      <a:pPr algn="ctr">
                        <a:buNone/>
                      </a:pPr>
                      <a:r>
                        <a:rPr lang="en-US" altLang="zh-CN" sz="2400"/>
                        <a:t>0</a:t>
                      </a:r>
                      <a:endParaRPr lang="en-US" altLang="zh-CN" sz="2400"/>
                    </a:p>
                  </a:txBody>
                  <a:tcPr/>
                </a:tc>
                <a:tc>
                  <a:txBody>
                    <a:bodyPr/>
                    <a:p>
                      <a:pPr algn="ctr">
                        <a:buNone/>
                      </a:pPr>
                      <a:r>
                        <a:rPr lang="en-US" altLang="zh-CN" sz="2400"/>
                        <a:t>0</a:t>
                      </a:r>
                      <a:endParaRPr lang="en-US" altLang="zh-CN" sz="2400"/>
                    </a:p>
                  </a:txBody>
                  <a:tcPr/>
                </a:tc>
                <a:tc>
                  <a:txBody>
                    <a:bodyPr/>
                    <a:p>
                      <a:pPr algn="ctr">
                        <a:buNone/>
                      </a:pPr>
                      <a:r>
                        <a:rPr lang="en-US" altLang="zh-CN" sz="2400"/>
                        <a:t>1</a:t>
                      </a:r>
                      <a:endParaRPr lang="en-US" altLang="zh-CN" sz="2400"/>
                    </a:p>
                  </a:txBody>
                  <a:tcPr/>
                </a:tc>
                <a:tc>
                  <a:txBody>
                    <a:bodyPr/>
                    <a:p>
                      <a:pPr algn="ctr">
                        <a:buNone/>
                      </a:pPr>
                      <a:r>
                        <a:rPr lang="en-US" altLang="zh-CN" sz="2400"/>
                        <a:t>1</a:t>
                      </a:r>
                      <a:endParaRPr lang="en-US" altLang="zh-CN" sz="2400"/>
                    </a:p>
                  </a:txBody>
                  <a:tcPr/>
                </a:tc>
              </a:tr>
              <a:tr h="433070">
                <a:tc>
                  <a:txBody>
                    <a:bodyPr/>
                    <a:p>
                      <a:pPr algn="ctr">
                        <a:buNone/>
                      </a:pPr>
                      <a:r>
                        <a:rPr lang="en-US" altLang="zh-CN" sz="2400"/>
                        <a:t>0</a:t>
                      </a:r>
                      <a:endParaRPr lang="en-US" altLang="zh-CN" sz="2400"/>
                    </a:p>
                  </a:txBody>
                  <a:tcPr/>
                </a:tc>
                <a:tc>
                  <a:txBody>
                    <a:bodyPr/>
                    <a:p>
                      <a:pPr algn="ctr">
                        <a:buNone/>
                      </a:pPr>
                      <a:r>
                        <a:rPr lang="en-US" altLang="zh-CN" sz="2400"/>
                        <a:t>1</a:t>
                      </a:r>
                      <a:endParaRPr lang="en-US" altLang="zh-CN" sz="2400"/>
                    </a:p>
                  </a:txBody>
                  <a:tcPr/>
                </a:tc>
                <a:tc>
                  <a:txBody>
                    <a:bodyPr/>
                    <a:p>
                      <a:pPr algn="ctr">
                        <a:buNone/>
                      </a:pPr>
                      <a:r>
                        <a:rPr lang="en-US" altLang="zh-CN" sz="2400"/>
                        <a:t>0</a:t>
                      </a:r>
                      <a:endParaRPr lang="en-US" altLang="zh-CN" sz="2400"/>
                    </a:p>
                  </a:txBody>
                  <a:tcPr/>
                </a:tc>
                <a:tc>
                  <a:txBody>
                    <a:bodyPr/>
                    <a:p>
                      <a:pPr algn="ctr">
                        <a:buNone/>
                      </a:pPr>
                      <a:r>
                        <a:rPr lang="en-US" altLang="zh-CN" sz="2400"/>
                        <a:t>1</a:t>
                      </a:r>
                      <a:endParaRPr lang="en-US" altLang="zh-CN" sz="2400"/>
                    </a:p>
                  </a:txBody>
                  <a:tcPr/>
                </a:tc>
              </a:tr>
              <a:tr h="433070">
                <a:tc>
                  <a:txBody>
                    <a:bodyPr/>
                    <a:p>
                      <a:pPr algn="ctr">
                        <a:buNone/>
                      </a:pPr>
                      <a:r>
                        <a:rPr lang="en-US" altLang="zh-CN" sz="2400"/>
                        <a:t>0</a:t>
                      </a:r>
                      <a:endParaRPr lang="en-US" altLang="zh-CN" sz="2400"/>
                    </a:p>
                  </a:txBody>
                  <a:tcPr/>
                </a:tc>
                <a:tc>
                  <a:txBody>
                    <a:bodyPr/>
                    <a:p>
                      <a:pPr algn="ctr">
                        <a:buNone/>
                      </a:pPr>
                      <a:r>
                        <a:rPr lang="en-US" altLang="zh-CN" sz="2400"/>
                        <a:t>1</a:t>
                      </a:r>
                      <a:endParaRPr lang="en-US" altLang="zh-CN" sz="2400"/>
                    </a:p>
                  </a:txBody>
                  <a:tcPr/>
                </a:tc>
                <a:tc>
                  <a:txBody>
                    <a:bodyPr/>
                    <a:p>
                      <a:pPr algn="ctr">
                        <a:buNone/>
                      </a:pPr>
                      <a:r>
                        <a:rPr lang="en-US" altLang="zh-CN" sz="2400"/>
                        <a:t>1</a:t>
                      </a:r>
                      <a:endParaRPr lang="en-US" altLang="zh-CN" sz="2400"/>
                    </a:p>
                  </a:txBody>
                  <a:tcPr/>
                </a:tc>
                <a:tc>
                  <a:txBody>
                    <a:bodyPr/>
                    <a:p>
                      <a:pPr algn="ctr">
                        <a:buNone/>
                      </a:pPr>
                      <a:r>
                        <a:rPr lang="en-US" altLang="zh-CN" sz="2400"/>
                        <a:t>0</a:t>
                      </a:r>
                      <a:endParaRPr lang="en-US" altLang="zh-CN" sz="2400"/>
                    </a:p>
                  </a:txBody>
                  <a:tcPr/>
                </a:tc>
              </a:tr>
              <a:tr h="433070">
                <a:tc>
                  <a:txBody>
                    <a:bodyPr/>
                    <a:p>
                      <a:pPr algn="ctr">
                        <a:buNone/>
                      </a:pPr>
                      <a:r>
                        <a:rPr lang="en-US" altLang="zh-CN" sz="2400"/>
                        <a:t>1</a:t>
                      </a:r>
                      <a:endParaRPr lang="en-US" altLang="zh-CN" sz="2400"/>
                    </a:p>
                  </a:txBody>
                  <a:tcPr/>
                </a:tc>
                <a:tc>
                  <a:txBody>
                    <a:bodyPr/>
                    <a:p>
                      <a:pPr algn="ctr">
                        <a:buNone/>
                      </a:pPr>
                      <a:r>
                        <a:rPr lang="en-US" altLang="zh-CN" sz="2400"/>
                        <a:t>0</a:t>
                      </a:r>
                      <a:endParaRPr lang="en-US" altLang="zh-CN" sz="2400"/>
                    </a:p>
                  </a:txBody>
                  <a:tcPr/>
                </a:tc>
                <a:tc>
                  <a:txBody>
                    <a:bodyPr/>
                    <a:p>
                      <a:pPr algn="ctr">
                        <a:buNone/>
                      </a:pPr>
                      <a:r>
                        <a:rPr lang="en-US" altLang="zh-CN" sz="2400"/>
                        <a:t>0</a:t>
                      </a:r>
                      <a:endParaRPr lang="en-US" altLang="zh-CN" sz="2400"/>
                    </a:p>
                  </a:txBody>
                  <a:tcPr/>
                </a:tc>
                <a:tc>
                  <a:txBody>
                    <a:bodyPr/>
                    <a:p>
                      <a:pPr algn="ctr">
                        <a:buNone/>
                      </a:pPr>
                      <a:r>
                        <a:rPr lang="en-US" altLang="zh-CN" sz="2400"/>
                        <a:t>1</a:t>
                      </a:r>
                      <a:endParaRPr lang="en-US" altLang="zh-CN" sz="2400"/>
                    </a:p>
                  </a:txBody>
                  <a:tcPr/>
                </a:tc>
              </a:tr>
              <a:tr h="433070">
                <a:tc>
                  <a:txBody>
                    <a:bodyPr/>
                    <a:p>
                      <a:pPr algn="ctr">
                        <a:buNone/>
                      </a:pPr>
                      <a:r>
                        <a:rPr lang="en-US" altLang="zh-CN" sz="2400"/>
                        <a:t>1</a:t>
                      </a:r>
                      <a:endParaRPr lang="en-US" altLang="zh-CN" sz="2400"/>
                    </a:p>
                  </a:txBody>
                  <a:tcPr/>
                </a:tc>
                <a:tc>
                  <a:txBody>
                    <a:bodyPr/>
                    <a:p>
                      <a:pPr algn="ctr">
                        <a:buNone/>
                      </a:pPr>
                      <a:r>
                        <a:rPr lang="en-US" altLang="zh-CN" sz="2400"/>
                        <a:t>0</a:t>
                      </a:r>
                      <a:endParaRPr lang="en-US" altLang="zh-CN" sz="2400"/>
                    </a:p>
                  </a:txBody>
                  <a:tcPr/>
                </a:tc>
                <a:tc>
                  <a:txBody>
                    <a:bodyPr/>
                    <a:p>
                      <a:pPr algn="ctr">
                        <a:buNone/>
                      </a:pPr>
                      <a:r>
                        <a:rPr lang="en-US" altLang="zh-CN" sz="2400"/>
                        <a:t>1</a:t>
                      </a:r>
                      <a:endParaRPr lang="en-US" altLang="zh-CN" sz="2400"/>
                    </a:p>
                  </a:txBody>
                  <a:tcPr/>
                </a:tc>
                <a:tc>
                  <a:txBody>
                    <a:bodyPr/>
                    <a:p>
                      <a:pPr algn="ctr">
                        <a:buNone/>
                      </a:pPr>
                      <a:r>
                        <a:rPr lang="en-US" altLang="zh-CN" sz="2400"/>
                        <a:t>1</a:t>
                      </a:r>
                      <a:endParaRPr lang="en-US" altLang="zh-CN" sz="2400"/>
                    </a:p>
                  </a:txBody>
                  <a:tcPr/>
                </a:tc>
              </a:tr>
              <a:tr h="433070">
                <a:tc>
                  <a:txBody>
                    <a:bodyPr/>
                    <a:p>
                      <a:pPr algn="ctr">
                        <a:buNone/>
                      </a:pPr>
                      <a:r>
                        <a:rPr lang="en-US" altLang="zh-CN" sz="2400"/>
                        <a:t>1</a:t>
                      </a:r>
                      <a:endParaRPr lang="en-US" altLang="zh-CN" sz="2400"/>
                    </a:p>
                  </a:txBody>
                  <a:tcPr/>
                </a:tc>
                <a:tc>
                  <a:txBody>
                    <a:bodyPr/>
                    <a:p>
                      <a:pPr algn="ctr">
                        <a:buNone/>
                      </a:pPr>
                      <a:r>
                        <a:rPr lang="en-US" altLang="zh-CN" sz="2400"/>
                        <a:t>1</a:t>
                      </a:r>
                      <a:endParaRPr lang="en-US" altLang="zh-CN" sz="2400"/>
                    </a:p>
                  </a:txBody>
                  <a:tcPr/>
                </a:tc>
                <a:tc>
                  <a:txBody>
                    <a:bodyPr/>
                    <a:p>
                      <a:pPr algn="ctr">
                        <a:buNone/>
                      </a:pPr>
                      <a:r>
                        <a:rPr lang="en-US" altLang="zh-CN" sz="2400"/>
                        <a:t>0</a:t>
                      </a:r>
                      <a:endParaRPr lang="en-US" altLang="zh-CN" sz="2400"/>
                    </a:p>
                  </a:txBody>
                  <a:tcPr/>
                </a:tc>
                <a:tc>
                  <a:txBody>
                    <a:bodyPr/>
                    <a:p>
                      <a:pPr algn="ctr">
                        <a:buNone/>
                      </a:pPr>
                      <a:r>
                        <a:rPr lang="en-US" altLang="zh-CN" sz="2400"/>
                        <a:t>1</a:t>
                      </a:r>
                      <a:endParaRPr lang="en-US" altLang="zh-CN" sz="2400"/>
                    </a:p>
                  </a:txBody>
                  <a:tcPr/>
                </a:tc>
              </a:tr>
              <a:tr h="433070">
                <a:tc>
                  <a:txBody>
                    <a:bodyPr/>
                    <a:p>
                      <a:pPr algn="ctr">
                        <a:buNone/>
                      </a:pPr>
                      <a:r>
                        <a:rPr lang="en-US" altLang="zh-CN" sz="2400"/>
                        <a:t>1</a:t>
                      </a:r>
                      <a:endParaRPr lang="en-US" altLang="zh-CN" sz="2400"/>
                    </a:p>
                  </a:txBody>
                  <a:tcPr/>
                </a:tc>
                <a:tc>
                  <a:txBody>
                    <a:bodyPr/>
                    <a:p>
                      <a:pPr algn="ctr">
                        <a:buNone/>
                      </a:pPr>
                      <a:r>
                        <a:rPr lang="en-US" altLang="zh-CN" sz="2400"/>
                        <a:t>1</a:t>
                      </a:r>
                      <a:endParaRPr lang="en-US" altLang="zh-CN" sz="2400"/>
                    </a:p>
                  </a:txBody>
                  <a:tcPr/>
                </a:tc>
                <a:tc>
                  <a:txBody>
                    <a:bodyPr/>
                    <a:p>
                      <a:pPr algn="ctr">
                        <a:buNone/>
                      </a:pPr>
                      <a:r>
                        <a:rPr lang="en-US" altLang="zh-CN" sz="2400"/>
                        <a:t>1</a:t>
                      </a:r>
                      <a:endParaRPr lang="en-US" altLang="zh-CN" sz="2400"/>
                    </a:p>
                  </a:txBody>
                  <a:tcPr/>
                </a:tc>
                <a:tc>
                  <a:txBody>
                    <a:bodyPr/>
                    <a:p>
                      <a:pPr algn="ctr">
                        <a:buNone/>
                      </a:pPr>
                      <a:r>
                        <a:rPr lang="en-US" altLang="zh-CN" sz="2400"/>
                        <a:t>1</a:t>
                      </a:r>
                      <a:endParaRPr lang="en-US" altLang="zh-CN" sz="2400"/>
                    </a:p>
                  </a:txBody>
                  <a:tcPr/>
                </a:tc>
              </a:tr>
            </a:tbl>
          </a:graphicData>
        </a:graphic>
      </p:graphicFrame>
      <p:pic>
        <p:nvPicPr>
          <p:cNvPr id="5" name="图片 4"/>
          <p:cNvPicPr>
            <a:picLocks noChangeAspect="1"/>
          </p:cNvPicPr>
          <p:nvPr/>
        </p:nvPicPr>
        <p:blipFill>
          <a:blip r:embed="rId3"/>
          <a:stretch>
            <a:fillRect/>
          </a:stretch>
        </p:blipFill>
        <p:spPr>
          <a:xfrm>
            <a:off x="2303145" y="3663315"/>
            <a:ext cx="3714115" cy="29622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 calcmode="lin" valueType="num">
                                      <p:cBhvr additive="base">
                                        <p:cTn id="16"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 calcmode="lin" valueType="num">
                                      <p:cBhvr additive="base">
                                        <p:cTn id="2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
                                            <p:txEl>
                                              <p:pRg st="5" end="5"/>
                                            </p:txEl>
                                          </p:spTgt>
                                        </p:tgtEl>
                                        <p:attrNameLst>
                                          <p:attrName>style.visibility</p:attrName>
                                        </p:attrNameLst>
                                      </p:cBhvr>
                                      <p:to>
                                        <p:strVal val="visible"/>
                                      </p:to>
                                    </p:set>
                                    <p:anim calcmode="lin" valueType="num">
                                      <p:cBhvr additive="base">
                                        <p:cTn id="3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linds(horizontal)">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3</a:t>
            </a:r>
            <a:r>
              <a:rPr lang="zh-CN" altLang="en-US"/>
              <a:t>）真值表</a:t>
            </a:r>
            <a:r>
              <a:rPr lang="en-US" altLang="zh-CN"/>
              <a:t>——&gt;</a:t>
            </a:r>
            <a:r>
              <a:rPr lang="zh-CN" altLang="en-US"/>
              <a:t>逻辑表达式和逻辑图</a:t>
            </a:r>
            <a:endParaRPr lang="zh-CN" altLang="en-US"/>
          </a:p>
          <a:p>
            <a:pPr marL="0" indent="0">
              <a:buNone/>
            </a:pPr>
            <a:r>
              <a:rPr lang="zh-CN" altLang="en-US"/>
              <a:t>          </a:t>
            </a:r>
            <a:r>
              <a:rPr lang="zh-CN" altLang="en-US">
                <a:solidFill>
                  <a:srgbClr val="FF0000"/>
                </a:solidFill>
              </a:rPr>
              <a:t>真值表转换为逻辑表达式：</a:t>
            </a:r>
            <a:r>
              <a:rPr lang="zh-CN" altLang="en-US">
                <a:solidFill>
                  <a:schemeClr val="tx1"/>
                </a:solidFill>
              </a:rPr>
              <a:t>求输出变量的逻辑函数，用输出变量的每一个结果（可能是</a:t>
            </a:r>
            <a:r>
              <a:rPr lang="en-US" altLang="zh-CN">
                <a:solidFill>
                  <a:schemeClr val="tx1"/>
                </a:solidFill>
              </a:rPr>
              <a:t>“0”</a:t>
            </a:r>
            <a:r>
              <a:rPr lang="zh-CN" altLang="en-US">
                <a:solidFill>
                  <a:schemeClr val="tx1"/>
                </a:solidFill>
              </a:rPr>
              <a:t>或者</a:t>
            </a:r>
            <a:r>
              <a:rPr lang="en-US" altLang="zh-CN">
                <a:solidFill>
                  <a:schemeClr val="tx1"/>
                </a:solidFill>
              </a:rPr>
              <a:t>“1”</a:t>
            </a:r>
            <a:r>
              <a:rPr lang="zh-CN" altLang="en-US">
                <a:solidFill>
                  <a:schemeClr val="tx1"/>
                </a:solidFill>
              </a:rPr>
              <a:t>；也可能是变量或者代数式）</a:t>
            </a:r>
            <a:r>
              <a:rPr lang="en-US" altLang="zh-CN">
                <a:solidFill>
                  <a:schemeClr val="tx1"/>
                </a:solidFill>
              </a:rPr>
              <a:t>“</a:t>
            </a:r>
            <a:r>
              <a:rPr lang="zh-CN" altLang="en-US">
                <a:solidFill>
                  <a:schemeClr val="tx1"/>
                </a:solidFill>
              </a:rPr>
              <a:t>与</a:t>
            </a:r>
            <a:r>
              <a:rPr lang="en-US" altLang="zh-CN">
                <a:solidFill>
                  <a:schemeClr val="tx1"/>
                </a:solidFill>
              </a:rPr>
              <a:t>”</a:t>
            </a:r>
            <a:r>
              <a:rPr lang="zh-CN" altLang="en-US">
                <a:solidFill>
                  <a:schemeClr val="tx1"/>
                </a:solidFill>
              </a:rPr>
              <a:t>对应的条件变量所组成的最小项，结果再</a:t>
            </a:r>
            <a:r>
              <a:rPr lang="zh-CN" altLang="en-US">
                <a:solidFill>
                  <a:schemeClr val="tx1"/>
                </a:solidFill>
              </a:rPr>
              <a:t>相</a:t>
            </a:r>
            <a:r>
              <a:rPr lang="en-US" altLang="zh-CN">
                <a:solidFill>
                  <a:schemeClr val="tx1"/>
                </a:solidFill>
              </a:rPr>
              <a:t>“</a:t>
            </a:r>
            <a:r>
              <a:rPr lang="zh-CN" altLang="en-US">
                <a:solidFill>
                  <a:schemeClr val="tx1"/>
                </a:solidFill>
              </a:rPr>
              <a:t>或</a:t>
            </a:r>
            <a:r>
              <a:rPr lang="en-US" altLang="zh-CN">
                <a:solidFill>
                  <a:schemeClr val="tx1"/>
                </a:solidFill>
              </a:rPr>
              <a:t>”</a:t>
            </a:r>
            <a:r>
              <a:rPr lang="zh-CN" altLang="en-US">
                <a:solidFill>
                  <a:schemeClr val="tx1"/>
                </a:solidFill>
              </a:rPr>
              <a:t>。</a:t>
            </a:r>
            <a:endParaRPr lang="zh-CN" altLang="en-US">
              <a:solidFill>
                <a:schemeClr val="tx1"/>
              </a:solidFill>
            </a:endParaRPr>
          </a:p>
          <a:p>
            <a:pPr marL="0" indent="0">
              <a:buNone/>
            </a:pPr>
            <a:r>
              <a:rPr lang="zh-CN" altLang="en-US">
                <a:solidFill>
                  <a:schemeClr val="tx1"/>
                </a:solidFill>
              </a:rPr>
              <a:t>        例：</a:t>
            </a:r>
            <a:endParaRPr lang="zh-CN" altLang="en-US">
              <a:solidFill>
                <a:schemeClr val="tx1"/>
              </a:solidFill>
            </a:endParaRPr>
          </a:p>
          <a:p>
            <a:pPr marL="0" indent="0">
              <a:buNone/>
            </a:pPr>
            <a:r>
              <a:rPr lang="zh-CN" altLang="en-US">
                <a:solidFill>
                  <a:schemeClr val="tx1"/>
                </a:solidFill>
              </a:rPr>
              <a:t>          </a:t>
            </a:r>
            <a:endParaRPr lang="zh-CN" altLang="en-US">
              <a:solidFill>
                <a:schemeClr val="tx1"/>
              </a:solidFill>
            </a:endParaRPr>
          </a:p>
        </p:txBody>
      </p:sp>
      <p:graphicFrame>
        <p:nvGraphicFramePr>
          <p:cNvPr id="3" name="表格 2"/>
          <p:cNvGraphicFramePr/>
          <p:nvPr/>
        </p:nvGraphicFramePr>
        <p:xfrm>
          <a:off x="8949690" y="2476500"/>
          <a:ext cx="1844040" cy="3282950"/>
        </p:xfrm>
        <a:graphic>
          <a:graphicData uri="http://schemas.openxmlformats.org/drawingml/2006/table">
            <a:tbl>
              <a:tblPr firstRow="1" bandRow="1">
                <a:tableStyleId>{5C22544A-7EE6-4342-B048-85BDC9FD1C3A}</a:tableStyleId>
              </a:tblPr>
              <a:tblGrid>
                <a:gridCol w="514350"/>
                <a:gridCol w="589280"/>
                <a:gridCol w="740410"/>
              </a:tblGrid>
              <a:tr h="656590">
                <a:tc>
                  <a:txBody>
                    <a:bodyPr/>
                    <a:p>
                      <a:pPr>
                        <a:buNone/>
                      </a:pPr>
                      <a:r>
                        <a:rPr lang="en-US" altLang="zh-CN" sz="2400"/>
                        <a:t>A</a:t>
                      </a:r>
                      <a:endParaRPr lang="en-US" altLang="zh-CN" sz="2400"/>
                    </a:p>
                  </a:txBody>
                  <a:tcPr/>
                </a:tc>
                <a:tc>
                  <a:txBody>
                    <a:bodyPr/>
                    <a:p>
                      <a:pPr>
                        <a:buNone/>
                      </a:pPr>
                      <a:r>
                        <a:rPr lang="en-US" altLang="zh-CN" sz="2400"/>
                        <a:t>B</a:t>
                      </a:r>
                      <a:endParaRPr lang="en-US" altLang="zh-CN" sz="2400"/>
                    </a:p>
                  </a:txBody>
                  <a:tcPr/>
                </a:tc>
                <a:tc>
                  <a:txBody>
                    <a:bodyPr/>
                    <a:p>
                      <a:pPr>
                        <a:buNone/>
                      </a:pPr>
                      <a:r>
                        <a:rPr lang="en-US" altLang="zh-CN" sz="2400"/>
                        <a:t>Y</a:t>
                      </a:r>
                      <a:endParaRPr lang="en-US" altLang="zh-CN" sz="2400"/>
                    </a:p>
                  </a:txBody>
                  <a:tcPr/>
                </a:tc>
              </a:tr>
              <a:tr h="656590">
                <a:tc>
                  <a:txBody>
                    <a:bodyPr/>
                    <a:p>
                      <a:pPr>
                        <a:buNone/>
                      </a:pPr>
                      <a:r>
                        <a:rPr lang="en-US" altLang="zh-CN" sz="2400"/>
                        <a:t>0</a:t>
                      </a:r>
                      <a:endParaRPr lang="en-US" altLang="zh-CN" sz="2400"/>
                    </a:p>
                  </a:txBody>
                  <a:tcPr/>
                </a:tc>
                <a:tc>
                  <a:txBody>
                    <a:bodyPr/>
                    <a:p>
                      <a:pPr>
                        <a:buNone/>
                      </a:pPr>
                      <a:r>
                        <a:rPr lang="en-US" altLang="zh-CN" sz="2400"/>
                        <a:t>0</a:t>
                      </a:r>
                      <a:endParaRPr lang="en-US" altLang="zh-CN" sz="2400"/>
                    </a:p>
                  </a:txBody>
                  <a:tcPr/>
                </a:tc>
                <a:tc>
                  <a:txBody>
                    <a:bodyPr/>
                    <a:p>
                      <a:pPr>
                        <a:buNone/>
                      </a:pPr>
                      <a:r>
                        <a:rPr lang="en-US" altLang="zh-CN" sz="2400"/>
                        <a:t>C</a:t>
                      </a:r>
                      <a:endParaRPr lang="en-US" altLang="zh-CN" sz="2400"/>
                    </a:p>
                  </a:txBody>
                  <a:tcPr/>
                </a:tc>
              </a:tr>
              <a:tr h="656590">
                <a:tc>
                  <a:txBody>
                    <a:bodyPr/>
                    <a:p>
                      <a:pPr>
                        <a:buNone/>
                      </a:pPr>
                      <a:r>
                        <a:rPr lang="en-US" altLang="zh-CN" sz="2400"/>
                        <a:t>0</a:t>
                      </a:r>
                      <a:endParaRPr lang="en-US" altLang="zh-CN" sz="2400"/>
                    </a:p>
                  </a:txBody>
                  <a:tcPr/>
                </a:tc>
                <a:tc>
                  <a:txBody>
                    <a:bodyPr/>
                    <a:p>
                      <a:pPr>
                        <a:buNone/>
                      </a:pPr>
                      <a:r>
                        <a:rPr lang="en-US" altLang="zh-CN" sz="2400"/>
                        <a:t>1</a:t>
                      </a:r>
                      <a:endParaRPr lang="en-US" altLang="zh-CN" sz="2400"/>
                    </a:p>
                  </a:txBody>
                  <a:tcPr/>
                </a:tc>
                <a:tc>
                  <a:txBody>
                    <a:bodyPr/>
                    <a:p>
                      <a:pPr>
                        <a:buNone/>
                      </a:pPr>
                      <a:r>
                        <a:rPr lang="en-US" altLang="zh-CN" sz="2400"/>
                        <a:t>0</a:t>
                      </a:r>
                      <a:endParaRPr lang="en-US" altLang="zh-CN" sz="2400"/>
                    </a:p>
                  </a:txBody>
                  <a:tcPr/>
                </a:tc>
              </a:tr>
              <a:tr h="656590">
                <a:tc>
                  <a:txBody>
                    <a:bodyPr/>
                    <a:p>
                      <a:pPr>
                        <a:buNone/>
                      </a:pPr>
                      <a:r>
                        <a:rPr lang="en-US" altLang="zh-CN" sz="2400"/>
                        <a:t>1</a:t>
                      </a:r>
                      <a:endParaRPr lang="en-US" altLang="zh-CN" sz="2400"/>
                    </a:p>
                  </a:txBody>
                  <a:tcPr/>
                </a:tc>
                <a:tc>
                  <a:txBody>
                    <a:bodyPr/>
                    <a:p>
                      <a:pPr>
                        <a:buNone/>
                      </a:pPr>
                      <a:r>
                        <a:rPr lang="en-US" altLang="zh-CN" sz="2400"/>
                        <a:t>0</a:t>
                      </a:r>
                      <a:endParaRPr lang="en-US" altLang="zh-CN" sz="2400"/>
                    </a:p>
                  </a:txBody>
                  <a:tcPr/>
                </a:tc>
                <a:tc>
                  <a:txBody>
                    <a:bodyPr/>
                    <a:p>
                      <a:pPr>
                        <a:buNone/>
                      </a:pPr>
                      <a:r>
                        <a:rPr lang="en-US" altLang="zh-CN" sz="2400"/>
                        <a:t>1</a:t>
                      </a:r>
                      <a:endParaRPr lang="en-US" altLang="zh-CN" sz="2400"/>
                    </a:p>
                  </a:txBody>
                  <a:tcPr/>
                </a:tc>
              </a:tr>
              <a:tr h="656590">
                <a:tc>
                  <a:txBody>
                    <a:bodyPr/>
                    <a:p>
                      <a:pPr>
                        <a:buNone/>
                      </a:pPr>
                      <a:r>
                        <a:rPr lang="en-US" altLang="zh-CN" sz="2400"/>
                        <a:t>1</a:t>
                      </a:r>
                      <a:endParaRPr lang="en-US" altLang="zh-CN" sz="2400"/>
                    </a:p>
                  </a:txBody>
                  <a:tcPr/>
                </a:tc>
                <a:tc>
                  <a:txBody>
                    <a:bodyPr/>
                    <a:p>
                      <a:pPr>
                        <a:buNone/>
                      </a:pPr>
                      <a:r>
                        <a:rPr lang="en-US" altLang="zh-CN" sz="2400"/>
                        <a:t>1</a:t>
                      </a:r>
                      <a:endParaRPr lang="en-US" altLang="zh-CN" sz="2400"/>
                    </a:p>
                  </a:txBody>
                  <a:tcPr/>
                </a:tc>
                <a:tc>
                  <a:txBody>
                    <a:bodyPr/>
                    <a:p>
                      <a:pPr>
                        <a:buNone/>
                      </a:pPr>
                      <a:r>
                        <a:rPr lang="en-US" altLang="zh-CN" sz="2400"/>
                        <a:t>C+D</a:t>
                      </a:r>
                      <a:endParaRPr lang="en-US" altLang="zh-CN" sz="2400"/>
                    </a:p>
                  </a:txBody>
                  <a:tcPr/>
                </a:tc>
              </a:tr>
            </a:tbl>
          </a:graphicData>
        </a:graphic>
      </p:graphicFrame>
      <p:graphicFrame>
        <p:nvGraphicFramePr>
          <p:cNvPr id="4" name="对象 3">
            <a:hlinkClick r:id="" action="ppaction://ole?verb="/>
          </p:cNvPr>
          <p:cNvGraphicFramePr>
            <a:graphicFrameLocks noChangeAspect="1"/>
          </p:cNvGraphicFramePr>
          <p:nvPr/>
        </p:nvGraphicFramePr>
        <p:xfrm>
          <a:off x="2341245" y="2620010"/>
          <a:ext cx="6138545" cy="1094105"/>
        </p:xfrm>
        <a:graphic>
          <a:graphicData uri="http://schemas.openxmlformats.org/presentationml/2006/ole">
            <mc:AlternateContent xmlns:mc="http://schemas.openxmlformats.org/markup-compatibility/2006">
              <mc:Choice xmlns:v="urn:schemas-microsoft-com:vml" Requires="v">
                <p:oleObj spid="_x0000_s8193" name="" r:id="rId1" imgW="2565400" imgH="457200" progId="Equation.KSEE3">
                  <p:embed/>
                </p:oleObj>
              </mc:Choice>
              <mc:Fallback>
                <p:oleObj name="" r:id="rId1" imgW="2565400" imgH="457200" progId="Equation.KSEE3">
                  <p:embed/>
                  <p:pic>
                    <p:nvPicPr>
                      <p:cNvPr id="0" name="图片 8192"/>
                      <p:cNvPicPr/>
                      <p:nvPr/>
                    </p:nvPicPr>
                    <p:blipFill>
                      <a:blip r:embed="rId2"/>
                      <a:stretch>
                        <a:fillRect/>
                      </a:stretch>
                    </p:blipFill>
                    <p:spPr>
                      <a:xfrm>
                        <a:off x="2341245" y="2620010"/>
                        <a:ext cx="6138545" cy="109410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9" presetID="3" presetClass="entr" presetSubtype="1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t>       2</a:t>
            </a:r>
            <a:r>
              <a:rPr lang="zh-CN" altLang="en-US"/>
              <a:t>、二进制</a:t>
            </a:r>
            <a:endParaRPr lang="zh-CN" altLang="en-US"/>
          </a:p>
          <a:p>
            <a:pPr marL="0" indent="0">
              <a:buNone/>
            </a:pPr>
            <a:r>
              <a:rPr lang="zh-CN" altLang="en-US"/>
              <a:t>数码为0和l</a:t>
            </a:r>
            <a:endParaRPr lang="zh-CN" altLang="en-US"/>
          </a:p>
          <a:p>
            <a:pPr marL="0" indent="0">
              <a:buNone/>
            </a:pPr>
            <a:r>
              <a:rPr lang="zh-CN" altLang="en-US"/>
              <a:t>位权：</a:t>
            </a:r>
            <a:r>
              <a:rPr lang="en-US" altLang="zh-CN"/>
              <a:t>2</a:t>
            </a:r>
            <a:r>
              <a:rPr lang="en-US" altLang="zh-CN" baseline="30000"/>
              <a:t>n-1</a:t>
            </a:r>
            <a:endParaRPr lang="en-US" altLang="zh-CN" baseline="30000"/>
          </a:p>
          <a:p>
            <a:pPr marL="0" indent="0">
              <a:buNone/>
            </a:pPr>
            <a:r>
              <a:rPr lang="zh-CN" altLang="en-US"/>
              <a:t>运算规律：逢二进一</a:t>
            </a:r>
            <a:endParaRPr lang="zh-CN" altLang="en-US"/>
          </a:p>
          <a:p>
            <a:pPr marL="0" indent="0">
              <a:buNone/>
            </a:pPr>
            <a:r>
              <a:rPr lang="zh-CN" altLang="en-US"/>
              <a:t>位权表示法：D</a:t>
            </a:r>
            <a:r>
              <a:rPr lang="zh-CN" altLang="en-US" baseline="-25000"/>
              <a:t>2</a:t>
            </a:r>
            <a:r>
              <a:rPr lang="zh-CN" altLang="en-US"/>
              <a:t>=         ×2</a:t>
            </a:r>
            <a:r>
              <a:rPr lang="zh-CN" altLang="en-US" baseline="30000"/>
              <a:t>i</a:t>
            </a:r>
            <a:endParaRPr lang="zh-CN" altLang="en-US" baseline="30000"/>
          </a:p>
          <a:p>
            <a:pPr marL="0" indent="0">
              <a:buNone/>
            </a:pPr>
            <a:endParaRPr lang="zh-CN" altLang="en-US" baseline="30000"/>
          </a:p>
          <a:p>
            <a:pPr marL="0" indent="0">
              <a:buNone/>
            </a:pPr>
            <a:r>
              <a:rPr lang="zh-CN" altLang="en-US"/>
              <a:t>例如：(101.01)</a:t>
            </a:r>
            <a:r>
              <a:rPr lang="zh-CN" altLang="en-US" baseline="-25000"/>
              <a:t>2</a:t>
            </a:r>
            <a:r>
              <a:rPr lang="zh-CN" altLang="en-US"/>
              <a:t>＝ 1×2</a:t>
            </a:r>
            <a:r>
              <a:rPr lang="zh-CN" altLang="en-US" baseline="30000"/>
              <a:t>2</a:t>
            </a:r>
            <a:r>
              <a:rPr lang="zh-CN" altLang="en-US"/>
              <a:t> ＋0×2</a:t>
            </a:r>
            <a:r>
              <a:rPr lang="zh-CN" altLang="en-US" baseline="30000"/>
              <a:t>1</a:t>
            </a:r>
            <a:r>
              <a:rPr lang="zh-CN" altLang="en-US"/>
              <a:t>＋1×2</a:t>
            </a:r>
            <a:r>
              <a:rPr lang="zh-CN" altLang="en-US" baseline="30000"/>
              <a:t>0</a:t>
            </a:r>
            <a:r>
              <a:rPr lang="zh-CN" altLang="en-US"/>
              <a:t>＋0×2</a:t>
            </a:r>
            <a:r>
              <a:rPr lang="zh-CN" altLang="en-US" baseline="30000"/>
              <a:t>－1</a:t>
            </a:r>
            <a:r>
              <a:rPr lang="zh-CN" altLang="en-US"/>
              <a:t>＋1 ×2</a:t>
            </a:r>
            <a:r>
              <a:rPr lang="zh-CN" altLang="en-US" baseline="30000"/>
              <a:t>－2</a:t>
            </a:r>
            <a:r>
              <a:rPr lang="zh-CN" altLang="en-US"/>
              <a:t>   </a:t>
            </a:r>
            <a:endParaRPr lang="zh-CN" altLang="en-US"/>
          </a:p>
          <a:p>
            <a:pPr marL="0" indent="0">
              <a:buNone/>
            </a:pPr>
            <a:r>
              <a:rPr lang="zh-CN" altLang="en-US"/>
              <a:t>二进制特点：</a:t>
            </a:r>
            <a:endParaRPr lang="zh-CN" altLang="en-US"/>
          </a:p>
          <a:p>
            <a:pPr marL="0" indent="0">
              <a:buNone/>
            </a:pPr>
            <a:r>
              <a:rPr lang="zh-CN" altLang="en-US"/>
              <a:t>(1) 用二进制设计的数字电路简单可靠，便于实现</a:t>
            </a:r>
            <a:endParaRPr lang="zh-CN" altLang="en-US"/>
          </a:p>
          <a:p>
            <a:pPr marL="0" indent="0">
              <a:buNone/>
            </a:pPr>
            <a:r>
              <a:rPr lang="zh-CN" altLang="en-US"/>
              <a:t>(2) 二进制的基本运算非常简单</a:t>
            </a:r>
            <a:endParaRPr lang="zh-CN" altLang="en-US"/>
          </a:p>
        </p:txBody>
      </p:sp>
      <p:graphicFrame>
        <p:nvGraphicFramePr>
          <p:cNvPr id="3" name="对象 1225"/>
          <p:cNvGraphicFramePr>
            <a:graphicFrameLocks noChangeAspect="1"/>
          </p:cNvGraphicFramePr>
          <p:nvPr/>
        </p:nvGraphicFramePr>
        <p:xfrm>
          <a:off x="3611245" y="2341880"/>
          <a:ext cx="678180" cy="768985"/>
        </p:xfrm>
        <a:graphic>
          <a:graphicData uri="http://schemas.openxmlformats.org/presentationml/2006/ole">
            <mc:AlternateContent xmlns:mc="http://schemas.openxmlformats.org/markup-compatibility/2006">
              <mc:Choice xmlns:v="urn:schemas-microsoft-com:vml" Requires="v">
                <p:oleObj spid="_x0000_s3076" name="" r:id="rId1" imgW="398145" imgH="451485" progId="Equation.KSEE3">
                  <p:embed/>
                </p:oleObj>
              </mc:Choice>
              <mc:Fallback>
                <p:oleObj name="" r:id="rId1" imgW="398145" imgH="451485" progId="Equation.KSEE3">
                  <p:embed/>
                  <p:pic>
                    <p:nvPicPr>
                      <p:cNvPr id="0" name="图片 3075"/>
                      <p:cNvPicPr/>
                      <p:nvPr/>
                    </p:nvPicPr>
                    <p:blipFill>
                      <a:blip r:embed="rId2"/>
                      <a:stretch>
                        <a:fillRect/>
                      </a:stretch>
                    </p:blipFill>
                    <p:spPr>
                      <a:xfrm>
                        <a:off x="3611245" y="2341880"/>
                        <a:ext cx="678180" cy="76898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 calcmode="lin" valueType="num">
                                      <p:cBhvr additive="base">
                                        <p:cTn id="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anim calcmode="lin" valueType="num">
                                      <p:cBhvr additive="base">
                                        <p:cTn id="1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7" end="7"/>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anim calcmode="lin" valueType="num">
                                      <p:cBhvr additive="base">
                                        <p:cTn id="1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8" end="8"/>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anim calcmode="lin" valueType="num">
                                      <p:cBhvr additive="base">
                                        <p:cTn id="2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normAutofit lnSpcReduction="10000"/>
          </a:bodyPr>
          <a:p>
            <a:pPr marL="0" indent="0">
              <a:buNone/>
            </a:pPr>
            <a:r>
              <a:rPr lang="en-US" altLang="zh-CN"/>
              <a:t>      </a:t>
            </a:r>
            <a:r>
              <a:rPr lang="zh-CN" altLang="en-US"/>
              <a:t>3. 十六进制</a:t>
            </a:r>
            <a:endParaRPr lang="zh-CN" altLang="en-US"/>
          </a:p>
          <a:p>
            <a:pPr marL="0" indent="0">
              <a:buNone/>
            </a:pPr>
            <a:r>
              <a:rPr lang="zh-CN" altLang="en-US"/>
              <a:t>     </a:t>
            </a:r>
            <a:r>
              <a:rPr lang="zh-CN" altLang="en-US">
                <a:sym typeface="+mn-ea"/>
              </a:rPr>
              <a:t>数码为0、l、</a:t>
            </a:r>
            <a:r>
              <a:rPr lang="en-US" altLang="zh-CN">
                <a:sym typeface="+mn-ea"/>
              </a:rPr>
              <a:t>2</a:t>
            </a:r>
            <a:r>
              <a:rPr lang="zh-CN" altLang="en-US">
                <a:sym typeface="+mn-ea"/>
              </a:rPr>
              <a:t>、</a:t>
            </a:r>
            <a:r>
              <a:rPr lang="en-US" altLang="zh-CN">
                <a:sym typeface="+mn-ea"/>
              </a:rPr>
              <a:t>3</a:t>
            </a:r>
            <a:r>
              <a:rPr lang="zh-CN" altLang="en-US">
                <a:sym typeface="+mn-ea"/>
              </a:rPr>
              <a:t>、</a:t>
            </a:r>
            <a:r>
              <a:rPr lang="en-US" altLang="zh-CN">
                <a:sym typeface="+mn-ea"/>
              </a:rPr>
              <a:t>4</a:t>
            </a:r>
            <a:r>
              <a:rPr lang="zh-CN" altLang="en-US">
                <a:sym typeface="+mn-ea"/>
              </a:rPr>
              <a:t>、</a:t>
            </a:r>
            <a:r>
              <a:rPr lang="en-US" altLang="zh-CN">
                <a:sym typeface="+mn-ea"/>
              </a:rPr>
              <a:t>5</a:t>
            </a:r>
            <a:r>
              <a:rPr lang="zh-CN" altLang="en-US">
                <a:sym typeface="+mn-ea"/>
              </a:rPr>
              <a:t>、</a:t>
            </a:r>
            <a:r>
              <a:rPr lang="en-US" altLang="zh-CN">
                <a:sym typeface="+mn-ea"/>
              </a:rPr>
              <a:t>6</a:t>
            </a:r>
            <a:r>
              <a:rPr lang="zh-CN" altLang="en-US">
                <a:sym typeface="+mn-ea"/>
              </a:rPr>
              <a:t>、</a:t>
            </a:r>
            <a:r>
              <a:rPr lang="en-US" altLang="zh-CN">
                <a:sym typeface="+mn-ea"/>
              </a:rPr>
              <a:t>7</a:t>
            </a:r>
            <a:r>
              <a:rPr lang="zh-CN" altLang="en-US">
                <a:sym typeface="+mn-ea"/>
              </a:rPr>
              <a:t>、</a:t>
            </a:r>
            <a:r>
              <a:rPr lang="en-US" altLang="zh-CN">
                <a:sym typeface="+mn-ea"/>
              </a:rPr>
              <a:t>8</a:t>
            </a:r>
            <a:r>
              <a:rPr lang="zh-CN" altLang="en-US">
                <a:sym typeface="+mn-ea"/>
              </a:rPr>
              <a:t>、</a:t>
            </a:r>
            <a:r>
              <a:rPr lang="en-US" altLang="zh-CN">
                <a:sym typeface="+mn-ea"/>
              </a:rPr>
              <a:t>9</a:t>
            </a:r>
            <a:r>
              <a:rPr lang="zh-CN" altLang="en-US">
                <a:sym typeface="+mn-ea"/>
              </a:rPr>
              <a:t>、</a:t>
            </a:r>
            <a:r>
              <a:rPr lang="en-US" altLang="zh-CN">
                <a:sym typeface="+mn-ea"/>
              </a:rPr>
              <a:t>A</a:t>
            </a:r>
            <a:r>
              <a:rPr lang="zh-CN" altLang="en-US">
                <a:sym typeface="+mn-ea"/>
              </a:rPr>
              <a:t>、</a:t>
            </a:r>
            <a:r>
              <a:rPr lang="en-US" altLang="zh-CN">
                <a:sym typeface="+mn-ea"/>
              </a:rPr>
              <a:t>B</a:t>
            </a:r>
            <a:r>
              <a:rPr lang="zh-CN" altLang="en-US">
                <a:sym typeface="+mn-ea"/>
              </a:rPr>
              <a:t>、</a:t>
            </a:r>
            <a:r>
              <a:rPr lang="en-US" altLang="zh-CN">
                <a:sym typeface="+mn-ea"/>
              </a:rPr>
              <a:t>C</a:t>
            </a:r>
            <a:r>
              <a:rPr lang="zh-CN" altLang="en-US">
                <a:sym typeface="+mn-ea"/>
              </a:rPr>
              <a:t>、</a:t>
            </a:r>
            <a:r>
              <a:rPr lang="en-US" altLang="zh-CN">
                <a:sym typeface="+mn-ea"/>
              </a:rPr>
              <a:t>D</a:t>
            </a:r>
            <a:r>
              <a:rPr lang="zh-CN" altLang="en-US">
                <a:sym typeface="+mn-ea"/>
              </a:rPr>
              <a:t>、</a:t>
            </a:r>
            <a:r>
              <a:rPr lang="en-US" altLang="zh-CN">
                <a:sym typeface="+mn-ea"/>
              </a:rPr>
              <a:t>E</a:t>
            </a:r>
            <a:r>
              <a:rPr lang="zh-CN" altLang="en-US">
                <a:sym typeface="+mn-ea"/>
              </a:rPr>
              <a:t>、</a:t>
            </a:r>
            <a:r>
              <a:rPr lang="en-US" altLang="zh-CN">
                <a:sym typeface="+mn-ea"/>
              </a:rPr>
              <a:t>F</a:t>
            </a:r>
            <a:endParaRPr lang="en-US" altLang="zh-CN">
              <a:sym typeface="+mn-ea"/>
            </a:endParaRPr>
          </a:p>
          <a:p>
            <a:pPr marL="0" indent="0">
              <a:buNone/>
            </a:pPr>
            <a:r>
              <a:rPr lang="zh-CN" altLang="en-US">
                <a:sym typeface="+mn-ea"/>
              </a:rPr>
              <a:t>    位权：</a:t>
            </a:r>
            <a:r>
              <a:rPr lang="en-US" altLang="zh-CN">
                <a:sym typeface="+mn-ea"/>
              </a:rPr>
              <a:t>16</a:t>
            </a:r>
            <a:r>
              <a:rPr lang="en-US" altLang="zh-CN" baseline="30000">
                <a:sym typeface="+mn-ea"/>
              </a:rPr>
              <a:t>n-1</a:t>
            </a:r>
            <a:endParaRPr lang="en-US" altLang="zh-CN" baseline="30000"/>
          </a:p>
          <a:p>
            <a:pPr marL="0" indent="0">
              <a:buNone/>
            </a:pPr>
            <a:r>
              <a:rPr lang="zh-CN" altLang="en-US">
                <a:sym typeface="+mn-ea"/>
              </a:rPr>
              <a:t>    运算规律：逢十六进一</a:t>
            </a:r>
            <a:endParaRPr lang="zh-CN" altLang="en-US"/>
          </a:p>
          <a:p>
            <a:pPr marL="0" indent="0">
              <a:buNone/>
            </a:pPr>
            <a:r>
              <a:rPr lang="zh-CN" altLang="en-US"/>
              <a:t>    位权表示法</a:t>
            </a:r>
            <a:r>
              <a:rPr lang="zh-CN" altLang="en-US"/>
              <a:t>：D</a:t>
            </a:r>
            <a:r>
              <a:rPr lang="zh-CN" altLang="en-US" baseline="-25000"/>
              <a:t>16</a:t>
            </a:r>
            <a:r>
              <a:rPr lang="zh-CN" altLang="en-US"/>
              <a:t>=         ×16</a:t>
            </a:r>
            <a:r>
              <a:rPr lang="zh-CN" altLang="en-US" baseline="30000"/>
              <a:t>i</a:t>
            </a:r>
            <a:r>
              <a:rPr lang="zh-CN" altLang="en-US"/>
              <a:t>     </a:t>
            </a:r>
            <a:endParaRPr lang="zh-CN" altLang="en-US"/>
          </a:p>
          <a:p>
            <a:pPr marL="0" indent="0">
              <a:buNone/>
            </a:pPr>
            <a:endParaRPr lang="zh-CN" altLang="en-US"/>
          </a:p>
          <a:p>
            <a:pPr marL="0" indent="0">
              <a:buNone/>
            </a:pPr>
            <a:r>
              <a:rPr lang="zh-CN" altLang="en-US"/>
              <a:t>     例如： (D8.A)</a:t>
            </a:r>
            <a:r>
              <a:rPr lang="zh-CN" altLang="en-US" baseline="-25000"/>
              <a:t>16</a:t>
            </a:r>
            <a:r>
              <a:rPr lang="zh-CN" altLang="en-US"/>
              <a:t>＝ 13×16</a:t>
            </a:r>
            <a:r>
              <a:rPr lang="zh-CN" altLang="en-US" baseline="30000"/>
              <a:t>1</a:t>
            </a:r>
            <a:r>
              <a:rPr lang="zh-CN" altLang="en-US"/>
              <a:t> ＋8×16</a:t>
            </a:r>
            <a:r>
              <a:rPr lang="zh-CN" altLang="en-US" baseline="30000"/>
              <a:t>0</a:t>
            </a:r>
            <a:r>
              <a:rPr lang="zh-CN" altLang="en-US"/>
              <a:t>＋10 ×16</a:t>
            </a:r>
            <a:r>
              <a:rPr lang="zh-CN" altLang="en-US" baseline="30000"/>
              <a:t>－1</a:t>
            </a:r>
            <a:endParaRPr lang="zh-CN" altLang="en-US" baseline="30000"/>
          </a:p>
          <a:p>
            <a:pPr marL="0" indent="0">
              <a:buNone/>
            </a:pPr>
            <a:r>
              <a:rPr lang="zh-CN" altLang="en-US" baseline="30000"/>
              <a:t>      </a:t>
            </a:r>
            <a:r>
              <a:rPr lang="zh-CN" altLang="en-US"/>
              <a:t> 4. 八进制   </a:t>
            </a:r>
            <a:endParaRPr lang="zh-CN" altLang="en-US"/>
          </a:p>
          <a:p>
            <a:pPr marL="0" indent="0">
              <a:buNone/>
            </a:pPr>
            <a:r>
              <a:rPr lang="zh-CN" altLang="en-US"/>
              <a:t>     </a:t>
            </a:r>
            <a:r>
              <a:rPr lang="zh-CN" altLang="en-US">
                <a:sym typeface="+mn-ea"/>
              </a:rPr>
              <a:t>数码为0、l、</a:t>
            </a:r>
            <a:r>
              <a:rPr lang="en-US" altLang="zh-CN">
                <a:sym typeface="+mn-ea"/>
              </a:rPr>
              <a:t>2</a:t>
            </a:r>
            <a:r>
              <a:rPr lang="zh-CN" altLang="en-US">
                <a:sym typeface="+mn-ea"/>
              </a:rPr>
              <a:t>、</a:t>
            </a:r>
            <a:r>
              <a:rPr lang="en-US" altLang="zh-CN">
                <a:sym typeface="+mn-ea"/>
              </a:rPr>
              <a:t>3</a:t>
            </a:r>
            <a:r>
              <a:rPr lang="zh-CN" altLang="en-US">
                <a:sym typeface="+mn-ea"/>
              </a:rPr>
              <a:t>、</a:t>
            </a:r>
            <a:r>
              <a:rPr lang="en-US" altLang="zh-CN">
                <a:sym typeface="+mn-ea"/>
              </a:rPr>
              <a:t>4</a:t>
            </a:r>
            <a:r>
              <a:rPr lang="zh-CN" altLang="en-US">
                <a:sym typeface="+mn-ea"/>
              </a:rPr>
              <a:t>、</a:t>
            </a:r>
            <a:r>
              <a:rPr lang="en-US" altLang="zh-CN">
                <a:sym typeface="+mn-ea"/>
              </a:rPr>
              <a:t>5</a:t>
            </a:r>
            <a:r>
              <a:rPr lang="zh-CN" altLang="en-US">
                <a:sym typeface="+mn-ea"/>
              </a:rPr>
              <a:t>、</a:t>
            </a:r>
            <a:r>
              <a:rPr lang="en-US" altLang="zh-CN">
                <a:sym typeface="+mn-ea"/>
              </a:rPr>
              <a:t>6</a:t>
            </a:r>
            <a:r>
              <a:rPr lang="zh-CN" altLang="en-US">
                <a:sym typeface="+mn-ea"/>
              </a:rPr>
              <a:t>、</a:t>
            </a:r>
            <a:r>
              <a:rPr lang="en-US" altLang="zh-CN">
                <a:sym typeface="+mn-ea"/>
              </a:rPr>
              <a:t>7</a:t>
            </a:r>
            <a:endParaRPr lang="en-US" altLang="zh-CN">
              <a:sym typeface="+mn-ea"/>
            </a:endParaRPr>
          </a:p>
          <a:p>
            <a:pPr marL="0" indent="0">
              <a:buNone/>
            </a:pPr>
            <a:r>
              <a:rPr lang="zh-CN" altLang="en-US">
                <a:sym typeface="+mn-ea"/>
              </a:rPr>
              <a:t>    位权：</a:t>
            </a:r>
            <a:r>
              <a:rPr lang="en-US" altLang="zh-CN">
                <a:sym typeface="+mn-ea"/>
              </a:rPr>
              <a:t>8</a:t>
            </a:r>
            <a:r>
              <a:rPr lang="en-US" altLang="zh-CN" baseline="30000">
                <a:sym typeface="+mn-ea"/>
              </a:rPr>
              <a:t>n-1</a:t>
            </a:r>
            <a:endParaRPr lang="en-US" altLang="zh-CN" baseline="30000"/>
          </a:p>
          <a:p>
            <a:pPr marL="0" indent="0">
              <a:buNone/>
            </a:pPr>
            <a:r>
              <a:rPr lang="zh-CN" altLang="en-US">
                <a:sym typeface="+mn-ea"/>
              </a:rPr>
              <a:t>    运算规律：逢八进一</a:t>
            </a:r>
            <a:endParaRPr lang="zh-CN" altLang="en-US"/>
          </a:p>
          <a:p>
            <a:pPr marL="0" indent="0">
              <a:buNone/>
            </a:pPr>
            <a:r>
              <a:rPr lang="zh-CN" altLang="en-US">
                <a:sym typeface="+mn-ea"/>
              </a:rPr>
              <a:t>    运算规律：D</a:t>
            </a:r>
            <a:r>
              <a:rPr lang="en-US" altLang="zh-CN" baseline="-25000">
                <a:sym typeface="+mn-ea"/>
              </a:rPr>
              <a:t>8</a:t>
            </a:r>
            <a:r>
              <a:rPr lang="zh-CN" altLang="en-US">
                <a:sym typeface="+mn-ea"/>
              </a:rPr>
              <a:t>=         ×</a:t>
            </a:r>
            <a:r>
              <a:rPr lang="en-US" altLang="zh-CN">
                <a:sym typeface="+mn-ea"/>
              </a:rPr>
              <a:t>8</a:t>
            </a:r>
            <a:r>
              <a:rPr lang="zh-CN" altLang="en-US" baseline="30000">
                <a:sym typeface="+mn-ea"/>
              </a:rPr>
              <a:t>i</a:t>
            </a:r>
            <a:r>
              <a:rPr lang="zh-CN" altLang="en-US">
                <a:sym typeface="+mn-ea"/>
              </a:rPr>
              <a:t>   </a:t>
            </a:r>
            <a:endParaRPr lang="zh-CN" altLang="en-US"/>
          </a:p>
          <a:p>
            <a:pPr marL="0" indent="0">
              <a:buNone/>
            </a:pPr>
            <a:endParaRPr lang="zh-CN" altLang="en-US"/>
          </a:p>
        </p:txBody>
      </p:sp>
      <p:graphicFrame>
        <p:nvGraphicFramePr>
          <p:cNvPr id="3" name="对象 1226"/>
          <p:cNvGraphicFramePr>
            <a:graphicFrameLocks noChangeAspect="1"/>
          </p:cNvGraphicFramePr>
          <p:nvPr/>
        </p:nvGraphicFramePr>
        <p:xfrm>
          <a:off x="4037330" y="2112645"/>
          <a:ext cx="677545" cy="768350"/>
        </p:xfrm>
        <a:graphic>
          <a:graphicData uri="http://schemas.openxmlformats.org/presentationml/2006/ole">
            <mc:AlternateContent xmlns:mc="http://schemas.openxmlformats.org/markup-compatibility/2006">
              <mc:Choice xmlns:v="urn:schemas-microsoft-com:vml" Requires="v">
                <p:oleObj spid="_x0000_s3076" name="" r:id="rId1" imgW="398145" imgH="451485" progId="Equation.KSEE3">
                  <p:embed/>
                </p:oleObj>
              </mc:Choice>
              <mc:Fallback>
                <p:oleObj name="" r:id="rId1" imgW="398145" imgH="451485" progId="Equation.KSEE3">
                  <p:embed/>
                  <p:pic>
                    <p:nvPicPr>
                      <p:cNvPr id="0" name="图片 3075"/>
                      <p:cNvPicPr/>
                      <p:nvPr/>
                    </p:nvPicPr>
                    <p:blipFill>
                      <a:blip r:embed="rId2"/>
                      <a:stretch>
                        <a:fillRect/>
                      </a:stretch>
                    </p:blipFill>
                    <p:spPr>
                      <a:xfrm>
                        <a:off x="4037330" y="2112645"/>
                        <a:ext cx="677545" cy="768350"/>
                      </a:xfrm>
                      <a:prstGeom prst="rect">
                        <a:avLst/>
                      </a:prstGeom>
                      <a:noFill/>
                      <a:ln w="38100">
                        <a:noFill/>
                        <a:miter/>
                      </a:ln>
                    </p:spPr>
                  </p:pic>
                </p:oleObj>
              </mc:Fallback>
            </mc:AlternateContent>
          </a:graphicData>
        </a:graphic>
      </p:graphicFrame>
      <p:graphicFrame>
        <p:nvGraphicFramePr>
          <p:cNvPr id="4" name="对象 1227"/>
          <p:cNvGraphicFramePr>
            <a:graphicFrameLocks noChangeAspect="1"/>
          </p:cNvGraphicFramePr>
          <p:nvPr/>
        </p:nvGraphicFramePr>
        <p:xfrm>
          <a:off x="3549650" y="5370830"/>
          <a:ext cx="671195" cy="760730"/>
        </p:xfrm>
        <a:graphic>
          <a:graphicData uri="http://schemas.openxmlformats.org/presentationml/2006/ole">
            <mc:AlternateContent xmlns:mc="http://schemas.openxmlformats.org/markup-compatibility/2006">
              <mc:Choice xmlns:v="urn:schemas-microsoft-com:vml" Requires="v">
                <p:oleObj spid="_x0000_s5" name="" r:id="rId3" imgW="398145" imgH="451485" progId="Equation.KSEE3">
                  <p:embed/>
                </p:oleObj>
              </mc:Choice>
              <mc:Fallback>
                <p:oleObj name="" r:id="rId3" imgW="398145" imgH="451485" progId="Equation.KSEE3">
                  <p:embed/>
                  <p:pic>
                    <p:nvPicPr>
                      <p:cNvPr id="0" name="图片 2"/>
                      <p:cNvPicPr/>
                      <p:nvPr/>
                    </p:nvPicPr>
                    <p:blipFill>
                      <a:blip r:embed="rId2"/>
                      <a:stretch>
                        <a:fillRect/>
                      </a:stretch>
                    </p:blipFill>
                    <p:spPr>
                      <a:xfrm>
                        <a:off x="3549650" y="5370830"/>
                        <a:ext cx="671195" cy="76073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 calcmode="lin" valueType="num">
                                      <p:cBhvr additive="base">
                                        <p:cTn id="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anim calcmode="lin" valueType="num">
                                      <p:cBhvr additive="base">
                                        <p:cTn id="1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7" end="7"/>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anim calcmode="lin" valueType="num">
                                      <p:cBhvr additive="base">
                                        <p:cTn id="1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8" end="8"/>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9" end="9"/>
                                            </p:txEl>
                                          </p:spTgt>
                                        </p:tgtEl>
                                        <p:attrNameLst>
                                          <p:attrName>style.visibility</p:attrName>
                                        </p:attrNameLst>
                                      </p:cBhvr>
                                      <p:to>
                                        <p:strVal val="visible"/>
                                      </p:to>
                                    </p:set>
                                    <p:anim calcmode="lin" valueType="num">
                                      <p:cBhvr additive="base">
                                        <p:cTn id="21"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9" end="9"/>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10" end="10"/>
                                            </p:txEl>
                                          </p:spTgt>
                                        </p:tgtEl>
                                        <p:attrNameLst>
                                          <p:attrName>style.visibility</p:attrName>
                                        </p:attrNameLst>
                                      </p:cBhvr>
                                      <p:to>
                                        <p:strVal val="visible"/>
                                      </p:to>
                                    </p:set>
                                    <p:anim calcmode="lin" valueType="num">
                                      <p:cBhvr additive="base">
                                        <p:cTn id="25"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11" end="11"/>
                                            </p:txEl>
                                          </p:spTgt>
                                        </p:tgtEl>
                                        <p:attrNameLst>
                                          <p:attrName>style.visibility</p:attrName>
                                        </p:attrNameLst>
                                      </p:cBhvr>
                                      <p:to>
                                        <p:strVal val="visible"/>
                                      </p:to>
                                    </p:set>
                                    <p:anim calcmode="lin" valueType="num">
                                      <p:cBhvr additive="base">
                                        <p:cTn id="29"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11" end="11"/>
                                            </p:txEl>
                                          </p:spTgt>
                                        </p:tgtEl>
                                        <p:attrNameLst>
                                          <p:attrName>ppt_y</p:attrName>
                                        </p:attrNameLst>
                                      </p:cBhvr>
                                      <p:tavLst>
                                        <p:tav tm="0">
                                          <p:val>
                                            <p:strVal val="1+#ppt_h/2"/>
                                          </p:val>
                                        </p:tav>
                                        <p:tav tm="100000">
                                          <p:val>
                                            <p:strVal val="#ppt_y"/>
                                          </p:val>
                                        </p:tav>
                                      </p:tavLst>
                                    </p:anim>
                                  </p:childTnLst>
                                </p:cTn>
                              </p:par>
                              <p:par>
                                <p:cTn id="31" presetID="3" presetClass="entr" presetSubtype="1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linds(horizontal)">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内容占位符 1"/>
          <p:cNvSpPr>
            <a:spLocks noGrp="1"/>
          </p:cNvSpPr>
          <p:nvPr>
            <p:ph/>
          </p:nvPr>
        </p:nvSpPr>
        <p:spPr/>
        <p:txBody>
          <a:bodyPr/>
          <a:p>
            <a:pPr marL="0" indent="0">
              <a:buNone/>
            </a:pPr>
            <a:r>
              <a:rPr lang="en-US" altLang="zh-CN">
                <a:latin typeface="黑体" panose="02010609060101010101" charset="-122"/>
                <a:ea typeface="黑体" panose="02010609060101010101" charset="-122"/>
              </a:rPr>
              <a:t>   </a:t>
            </a:r>
            <a:r>
              <a:rPr lang="zh-CN" altLang="en-US">
                <a:latin typeface="黑体" panose="02010609060101010101" charset="-122"/>
                <a:ea typeface="黑体" panose="02010609060101010101" charset="-122"/>
              </a:rPr>
              <a:t>1.2.2数制转换</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、十进制数和二进制数的相互转换</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r>
              <a:rPr lang="en-US" altLang="zh-CN">
                <a:latin typeface="黑体" panose="02010609060101010101" charset="-122"/>
                <a:ea typeface="黑体" panose="02010609060101010101" charset="-122"/>
              </a:rPr>
              <a:t>1</a:t>
            </a:r>
            <a:r>
              <a:rPr lang="zh-CN" altLang="en-US">
                <a:latin typeface="黑体" panose="02010609060101010101" charset="-122"/>
                <a:ea typeface="黑体" panose="02010609060101010101" charset="-122"/>
              </a:rPr>
              <a:t>）十进制数转换成二进制数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整数部分：采用“除2取余法”，先得到的余数为低位，后得到的余数为高位。</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小数部分：采用“乘2取整法”，先得到的整数为高位，后得到的整数为低位。</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例：将十进制整数(23)</a:t>
            </a:r>
            <a:r>
              <a:rPr lang="zh-CN" altLang="en-US" baseline="-25000">
                <a:latin typeface="黑体" panose="02010609060101010101" charset="-122"/>
                <a:ea typeface="黑体" panose="02010609060101010101" charset="-122"/>
              </a:rPr>
              <a:t>10</a:t>
            </a:r>
            <a:r>
              <a:rPr lang="zh-CN" altLang="en-US">
                <a:latin typeface="黑体" panose="02010609060101010101" charset="-122"/>
                <a:ea typeface="黑体" panose="02010609060101010101" charset="-122"/>
              </a:rPr>
              <a:t>转换为二进制数。</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解：如图</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a:t>
            </a:r>
            <a:endParaRPr lang="zh-CN" altLang="en-US">
              <a:latin typeface="黑体" panose="02010609060101010101" charset="-122"/>
              <a:ea typeface="黑体" panose="02010609060101010101" charset="-122"/>
            </a:endParaRPr>
          </a:p>
          <a:p>
            <a:pPr marL="0" indent="0">
              <a:buNone/>
            </a:pPr>
            <a:r>
              <a:rPr lang="zh-CN" altLang="en-US">
                <a:latin typeface="黑体" panose="02010609060101010101" charset="-122"/>
                <a:ea typeface="黑体" panose="02010609060101010101" charset="-122"/>
              </a:rPr>
              <a:t>             (23)</a:t>
            </a:r>
            <a:r>
              <a:rPr lang="zh-CN" altLang="en-US" baseline="-25000">
                <a:latin typeface="黑体" panose="02010609060101010101" charset="-122"/>
                <a:ea typeface="黑体" panose="02010609060101010101" charset="-122"/>
              </a:rPr>
              <a:t>10</a:t>
            </a:r>
            <a:r>
              <a:rPr lang="zh-CN" altLang="en-US">
                <a:latin typeface="黑体" panose="02010609060101010101" charset="-122"/>
                <a:ea typeface="黑体" panose="02010609060101010101" charset="-122"/>
              </a:rPr>
              <a:t>=(10111)</a:t>
            </a:r>
            <a:r>
              <a:rPr lang="zh-CN" altLang="en-US" baseline="-25000">
                <a:latin typeface="黑体" panose="02010609060101010101" charset="-122"/>
                <a:ea typeface="黑体" panose="02010609060101010101" charset="-122"/>
              </a:rPr>
              <a:t>2</a:t>
            </a:r>
            <a:endParaRPr lang="zh-CN" altLang="en-US" baseline="-25000">
              <a:latin typeface="黑体" panose="02010609060101010101" charset="-122"/>
              <a:ea typeface="黑体" panose="02010609060101010101" charset="-122"/>
            </a:endParaRPr>
          </a:p>
        </p:txBody>
      </p:sp>
      <p:graphicFrame>
        <p:nvGraphicFramePr>
          <p:cNvPr id="3" name="对象 1231"/>
          <p:cNvGraphicFramePr/>
          <p:nvPr/>
        </p:nvGraphicFramePr>
        <p:xfrm>
          <a:off x="8296910" y="3376295"/>
          <a:ext cx="3056890" cy="2966085"/>
        </p:xfrm>
        <a:graphic>
          <a:graphicData uri="http://schemas.openxmlformats.org/presentationml/2006/ole">
            <mc:AlternateContent xmlns:mc="http://schemas.openxmlformats.org/markup-compatibility/2006">
              <mc:Choice xmlns:v="urn:schemas-microsoft-com:vml" Requires="v">
                <p:oleObj spid="_x0000_s4" name="" r:id="rId1" imgW="3296285" imgH="1964055" progId="Equation.3">
                  <p:embed/>
                </p:oleObj>
              </mc:Choice>
              <mc:Fallback>
                <p:oleObj name="" r:id="rId1" imgW="3296285" imgH="1964055" progId="Equation.3">
                  <p:embed/>
                  <p:pic>
                    <p:nvPicPr>
                      <p:cNvPr id="0" name="图片 3"/>
                      <p:cNvPicPr/>
                      <p:nvPr/>
                    </p:nvPicPr>
                    <p:blipFill>
                      <a:blip r:embed="rId2"/>
                      <a:stretch>
                        <a:fillRect/>
                      </a:stretch>
                    </p:blipFill>
                    <p:spPr>
                      <a:xfrm>
                        <a:off x="8296910" y="3376295"/>
                        <a:ext cx="3056890" cy="296608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 calcmode="lin" valueType="num">
                                      <p:cBhvr additive="base">
                                        <p:cTn id="3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linds(horizont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
                                            <p:txEl>
                                              <p:pRg st="8" end="8"/>
                                            </p:txEl>
                                          </p:spTgt>
                                        </p:tgtEl>
                                        <p:attrNameLst>
                                          <p:attrName>style.visibility</p:attrName>
                                        </p:attrNameLst>
                                      </p:cBhvr>
                                      <p:to>
                                        <p:strVal val="visible"/>
                                      </p:to>
                                    </p:set>
                                    <p:anim calcmode="lin" valueType="num">
                                      <p:cBhvr additive="base">
                                        <p:cTn id="42"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11285</Words>
  <Application>WPS 演示</Application>
  <PresentationFormat>宽屏</PresentationFormat>
  <Paragraphs>1082</Paragraphs>
  <Slides>64</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58</vt:i4>
      </vt:variant>
      <vt:variant>
        <vt:lpstr>幻灯片标题</vt:lpstr>
      </vt:variant>
      <vt:variant>
        <vt:i4>64</vt:i4>
      </vt:variant>
    </vt:vector>
  </HeadingPairs>
  <TitlesOfParts>
    <vt:vector size="132" baseType="lpstr">
      <vt:lpstr>Arial</vt:lpstr>
      <vt:lpstr>宋体</vt:lpstr>
      <vt:lpstr>Wingdings</vt:lpstr>
      <vt:lpstr>黑体</vt:lpstr>
      <vt:lpstr>微软雅黑</vt:lpstr>
      <vt:lpstr>Arial Unicode MS</vt:lpstr>
      <vt:lpstr>Calibri Light</vt:lpstr>
      <vt:lpstr>Calibri</vt:lpstr>
      <vt:lpstr>Times New Roman</vt:lpstr>
      <vt:lpstr>Office 主题</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Paint.Picture</vt:lpstr>
      <vt:lpstr>Equation.3</vt:lpstr>
      <vt:lpstr>Equation.KSEE3</vt:lpstr>
      <vt:lpstr>Equation.KSEE3</vt:lpstr>
      <vt:lpstr>Paint.Picture</vt:lpstr>
      <vt:lpstr>Equation.KSEE3</vt:lpstr>
      <vt:lpstr>Equation.KSEE3</vt:lpstr>
      <vt:lpstr>Paint.Picture</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qhd</dc:creator>
  <cp:lastModifiedBy>qhd</cp:lastModifiedBy>
  <cp:revision>20</cp:revision>
  <dcterms:created xsi:type="dcterms:W3CDTF">2017-08-14T07:20:00Z</dcterms:created>
  <dcterms:modified xsi:type="dcterms:W3CDTF">2017-09-03T10:43:05Z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