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sldIdLst>
    <p:sldId id="256" r:id="rId3"/>
    <p:sldId id="323" r:id="rId4"/>
    <p:sldId id="501" r:id="rId5"/>
    <p:sldId id="258" r:id="rId6"/>
    <p:sldId id="260" r:id="rId7"/>
    <p:sldId id="259" r:id="rId8"/>
    <p:sldId id="261" r:id="rId9"/>
    <p:sldId id="262" r:id="rId10"/>
    <p:sldId id="263" r:id="rId11"/>
    <p:sldId id="643" r:id="rId12"/>
    <p:sldId id="644" r:id="rId13"/>
    <p:sldId id="645" r:id="rId14"/>
    <p:sldId id="646" r:id="rId15"/>
    <p:sldId id="647" r:id="rId16"/>
    <p:sldId id="648" r:id="rId17"/>
    <p:sldId id="649" r:id="rId18"/>
    <p:sldId id="650" r:id="rId19"/>
    <p:sldId id="651" r:id="rId20"/>
    <p:sldId id="652" r:id="rId21"/>
    <p:sldId id="653" r:id="rId22"/>
    <p:sldId id="654" r:id="rId23"/>
    <p:sldId id="655" r:id="rId24"/>
    <p:sldId id="656" r:id="rId25"/>
    <p:sldId id="273" r:id="rId26"/>
    <p:sldId id="274" r:id="rId27"/>
    <p:sldId id="275" r:id="rId28"/>
    <p:sldId id="276" r:id="rId30"/>
    <p:sldId id="277" r:id="rId31"/>
    <p:sldId id="278" r:id="rId32"/>
    <p:sldId id="279" r:id="rId33"/>
    <p:sldId id="280" r:id="rId34"/>
    <p:sldId id="281" r:id="rId35"/>
    <p:sldId id="282" r:id="rId36"/>
    <p:sldId id="372" r:id="rId37"/>
    <p:sldId id="657" r:id="rId38"/>
    <p:sldId id="283" r:id="rId39"/>
    <p:sldId id="352" r:id="rId40"/>
    <p:sldId id="351" r:id="rId41"/>
    <p:sldId id="350" r:id="rId42"/>
    <p:sldId id="286" r:id="rId43"/>
    <p:sldId id="659" r:id="rId44"/>
    <p:sldId id="284" r:id="rId45"/>
    <p:sldId id="285" r:id="rId46"/>
    <p:sldId id="354" r:id="rId47"/>
    <p:sldId id="355" r:id="rId48"/>
    <p:sldId id="291" r:id="rId49"/>
    <p:sldId id="430" r:id="rId50"/>
    <p:sldId id="431" r:id="rId51"/>
    <p:sldId id="342" r:id="rId52"/>
    <p:sldId id="292" r:id="rId53"/>
    <p:sldId id="658" r:id="rId54"/>
    <p:sldId id="660" r:id="rId55"/>
    <p:sldId id="661" r:id="rId56"/>
    <p:sldId id="662" r:id="rId57"/>
    <p:sldId id="663" r:id="rId58"/>
    <p:sldId id="297" r:id="rId59"/>
    <p:sldId id="296" r:id="rId60"/>
    <p:sldId id="373" r:id="rId61"/>
    <p:sldId id="298" r:id="rId62"/>
    <p:sldId id="374" r:id="rId63"/>
    <p:sldId id="299" r:id="rId64"/>
    <p:sldId id="664" r:id="rId65"/>
    <p:sldId id="301" r:id="rId66"/>
    <p:sldId id="302" r:id="rId67"/>
    <p:sldId id="437" r:id="rId68"/>
    <p:sldId id="438" r:id="rId69"/>
    <p:sldId id="308" r:id="rId70"/>
    <p:sldId id="343" r:id="rId71"/>
    <p:sldId id="344" r:id="rId72"/>
    <p:sldId id="309" r:id="rId73"/>
    <p:sldId id="310" r:id="rId74"/>
    <p:sldId id="443" r:id="rId75"/>
    <p:sldId id="444" r:id="rId76"/>
  </p:sldIdLst>
  <p:sldSz cx="9144000" cy="6858000" type="screen4x3"/>
  <p:notesSz cx="6858000" cy="9144000"/>
  <p:defaultTextStyle>
    <a:defPPr>
      <a:defRPr lang="en-US"/>
    </a:defPPr>
    <a:lvl1pPr marL="0" lvl="0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0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0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0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0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0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0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0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0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0" i="0" u="none" kern="1200" baseline="0">
        <a:solidFill>
          <a:srgbClr val="00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99"/>
    <a:srgbClr val="0000FF"/>
    <a:srgbClr val="000000"/>
    <a:srgbClr val="CCFFCC"/>
    <a:srgbClr val="FF3300"/>
    <a:srgbClr val="FFCCFF"/>
    <a:srgbClr val="FF33CC"/>
    <a:srgbClr val="FF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1100"/>
    <p:restoredTop sz="97800"/>
  </p:normalViewPr>
  <p:slideViewPr>
    <p:cSldViewPr showGuides="1">
      <p:cViewPr>
        <p:scale>
          <a:sx n="66" d="100"/>
          <a:sy n="66" d="100"/>
        </p:scale>
        <p:origin x="-762" y="-192"/>
      </p:cViewPr>
      <p:guideLst>
        <p:guide orient="horz" pos="2214"/>
        <p:guide pos="289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9" Type="http://schemas.openxmlformats.org/officeDocument/2006/relationships/tableStyles" Target="tableStyles.xml"/><Relationship Id="rId78" Type="http://schemas.openxmlformats.org/officeDocument/2006/relationships/viewProps" Target="viewProps.xml"/><Relationship Id="rId77" Type="http://schemas.openxmlformats.org/officeDocument/2006/relationships/presProps" Target="presProps.xml"/><Relationship Id="rId76" Type="http://schemas.openxmlformats.org/officeDocument/2006/relationships/slide" Target="slides/slide73.xml"/><Relationship Id="rId75" Type="http://schemas.openxmlformats.org/officeDocument/2006/relationships/slide" Target="slides/slide72.xml"/><Relationship Id="rId74" Type="http://schemas.openxmlformats.org/officeDocument/2006/relationships/slide" Target="slides/slide71.xml"/><Relationship Id="rId73" Type="http://schemas.openxmlformats.org/officeDocument/2006/relationships/slide" Target="slides/slide70.xml"/><Relationship Id="rId72" Type="http://schemas.openxmlformats.org/officeDocument/2006/relationships/slide" Target="slides/slide69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5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4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41.wmf"/><Relationship Id="rId1" Type="http://schemas.openxmlformats.org/officeDocument/2006/relationships/image" Target="../media/image40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png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png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png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png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w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w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w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wmf"/></Relationships>
</file>

<file path=ppt/drawings/_rels/vmlDrawing24.vml.rels><?xml version="1.0" encoding="UTF-8" standalone="yes"?>
<Relationships xmlns="http://schemas.openxmlformats.org/package/2006/relationships"><Relationship Id="rId2" Type="http://schemas.openxmlformats.org/officeDocument/2006/relationships/image" Target="../media/image73.wmf"/><Relationship Id="rId1" Type="http://schemas.openxmlformats.org/officeDocument/2006/relationships/image" Target="../media/image72.wmf"/></Relationships>
</file>

<file path=ppt/drawings/_rels/vmlDrawing25.vml.rels><?xml version="1.0" encoding="UTF-8" standalone="yes"?>
<Relationships xmlns="http://schemas.openxmlformats.org/package/2006/relationships"><Relationship Id="rId2" Type="http://schemas.openxmlformats.org/officeDocument/2006/relationships/image" Target="../media/image75.wmf"/><Relationship Id="rId1" Type="http://schemas.openxmlformats.org/officeDocument/2006/relationships/image" Target="../media/image74.wmf"/></Relationships>
</file>

<file path=ppt/drawings/_rels/vmlDrawing26.vml.rels><?xml version="1.0" encoding="UTF-8" standalone="yes"?>
<Relationships xmlns="http://schemas.openxmlformats.org/package/2006/relationships"><Relationship Id="rId2" Type="http://schemas.openxmlformats.org/officeDocument/2006/relationships/image" Target="../media/image77.wmf"/><Relationship Id="rId1" Type="http://schemas.openxmlformats.org/officeDocument/2006/relationships/image" Target="../media/image76.w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4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emf"/><Relationship Id="rId1" Type="http://schemas.openxmlformats.org/officeDocument/2006/relationships/image" Target="../media/image22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image" Target="../media/image27.e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32.wmf"/><Relationship Id="rId1" Type="http://schemas.openxmlformats.org/officeDocument/2006/relationships/image" Target="../media/image3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hf sldNum="0" hd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6018" name="标题占位符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6019" name="文本占位符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1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 vert="horz"/>
          <a:lstStyle>
            <a:lvl1pPr>
              <a:defRPr sz="1400">
                <a:solidFill>
                  <a:schemeClr val="tx2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iming>
    <p:tnLst>
      <p:par>
        <p:cTn id="1" dur="indefinite" restart="never" nodeType="tmRoot"/>
      </p:par>
    </p:tnLst>
  </p:timing>
  <p:hf sldNum="0"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anose="02050604050505020204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anose="02050604050505020204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anose="02050604050505020204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anose="02050604050505020204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anose="02050604050505020204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anose="02050604050505020204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anose="02050604050505020204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anose="02050604050505020204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6000"/>
        <a:buFont typeface="Wingdings 3" panose="05040102010807070707" pitchFamily="18" charset="2"/>
        <a:buChar char="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005" indent="-273050" algn="l" rtl="0" eaLnBrk="0" fontAlgn="base" hangingPunct="0">
        <a:spcBef>
          <a:spcPts val="500"/>
        </a:spcBef>
        <a:spcAft>
          <a:spcPct val="0"/>
        </a:spcAft>
        <a:buClr>
          <a:schemeClr val="accent2"/>
        </a:buClr>
        <a:buSzPct val="76000"/>
        <a:buFont typeface="Wingdings 3" panose="05040102010807070707" pitchFamily="18" charset="2"/>
        <a:buChar char=""/>
        <a:defRPr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eaLnBrk="0" fontAlgn="base" hangingPunct="0">
        <a:spcBef>
          <a:spcPts val="500"/>
        </a:spcBef>
        <a:spcAft>
          <a:spcPct val="0"/>
        </a:spcAft>
        <a:buClr>
          <a:srgbClr val="BCBCBC"/>
        </a:buClr>
        <a:buSzPct val="76000"/>
        <a:buFont typeface="Wingdings 3" panose="05040102010807070707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0" fontAlgn="base" hangingPunct="0">
        <a:spcBef>
          <a:spcPts val="400"/>
        </a:spcBef>
        <a:spcAft>
          <a:spcPct val="0"/>
        </a:spcAft>
        <a:buClr>
          <a:srgbClr val="8BA2B4"/>
        </a:buClr>
        <a:buSzPct val="70000"/>
        <a:buFont typeface="Wingdings" panose="05000000000000000000" pitchFamily="2" charset="2"/>
        <a:buChar char="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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 panose="05040102010807070707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 panose="05040102010807070707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 panose="05040102010807070707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 panose="05040102010807070707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9.emf"/><Relationship Id="rId1" Type="http://schemas.openxmlformats.org/officeDocument/2006/relationships/oleObject" Target="../embeddings/oleObject6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5.vml"/><Relationship Id="rId7" Type="http://schemas.openxmlformats.org/officeDocument/2006/relationships/slideLayout" Target="../slideLayouts/slideLayout3.xml"/><Relationship Id="rId6" Type="http://schemas.openxmlformats.org/officeDocument/2006/relationships/audio" Target="../media/audio1.wav"/><Relationship Id="rId5" Type="http://schemas.openxmlformats.org/officeDocument/2006/relationships/image" Target="../media/image12.wmf"/><Relationship Id="rId4" Type="http://schemas.openxmlformats.org/officeDocument/2006/relationships/oleObject" Target="../embeddings/oleObject8.bin"/><Relationship Id="rId3" Type="http://schemas.openxmlformats.org/officeDocument/2006/relationships/image" Target="../media/image11.wmf"/><Relationship Id="rId2" Type="http://schemas.openxmlformats.org/officeDocument/2006/relationships/oleObject" Target="../embeddings/oleObject7.bin"/><Relationship Id="rId1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audio1.wav"/><Relationship Id="rId1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6.vml"/><Relationship Id="rId7" Type="http://schemas.openxmlformats.org/officeDocument/2006/relationships/slideLayout" Target="../slideLayouts/slideLayout3.xml"/><Relationship Id="rId6" Type="http://schemas.openxmlformats.org/officeDocument/2006/relationships/audio" Target="../media/audio1.wav"/><Relationship Id="rId5" Type="http://schemas.openxmlformats.org/officeDocument/2006/relationships/image" Target="../media/image14.wmf"/><Relationship Id="rId4" Type="http://schemas.openxmlformats.org/officeDocument/2006/relationships/oleObject" Target="../embeddings/oleObject10.bin"/><Relationship Id="rId3" Type="http://schemas.openxmlformats.org/officeDocument/2006/relationships/image" Target="../media/image13.wmf"/><Relationship Id="rId2" Type="http://schemas.openxmlformats.org/officeDocument/2006/relationships/oleObject" Target="../embeddings/oleObject9.bin"/><Relationship Id="rId1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8.png"/><Relationship Id="rId1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8.png"/><Relationship Id="rId1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audio" Target="../media/audio1.wav"/><Relationship Id="rId7" Type="http://schemas.openxmlformats.org/officeDocument/2006/relationships/image" Target="../media/image25.png"/><Relationship Id="rId6" Type="http://schemas.openxmlformats.org/officeDocument/2006/relationships/image" Target="../media/image24.wmf"/><Relationship Id="rId5" Type="http://schemas.openxmlformats.org/officeDocument/2006/relationships/oleObject" Target="../embeddings/oleObject13.bin"/><Relationship Id="rId4" Type="http://schemas.openxmlformats.org/officeDocument/2006/relationships/image" Target="../media/image23.emf"/><Relationship Id="rId3" Type="http://schemas.openxmlformats.org/officeDocument/2006/relationships/oleObject" Target="../embeddings/oleObject12.bin"/><Relationship Id="rId2" Type="http://schemas.openxmlformats.org/officeDocument/2006/relationships/image" Target="../media/image22.wmf"/><Relationship Id="rId10" Type="http://schemas.openxmlformats.org/officeDocument/2006/relationships/vmlDrawing" Target="../drawings/vmlDrawing7.vml"/><Relationship Id="rId1" Type="http://schemas.openxmlformats.org/officeDocument/2006/relationships/oleObject" Target="../embeddings/oleObject11.bin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8.vml"/><Relationship Id="rId8" Type="http://schemas.openxmlformats.org/officeDocument/2006/relationships/slideLayout" Target="../slideLayouts/slideLayout3.xml"/><Relationship Id="rId7" Type="http://schemas.openxmlformats.org/officeDocument/2006/relationships/audio" Target="../media/audio1.wav"/><Relationship Id="rId6" Type="http://schemas.openxmlformats.org/officeDocument/2006/relationships/image" Target="../media/image29.png"/><Relationship Id="rId5" Type="http://schemas.openxmlformats.org/officeDocument/2006/relationships/image" Target="../media/image28.wmf"/><Relationship Id="rId4" Type="http://schemas.openxmlformats.org/officeDocument/2006/relationships/oleObject" Target="../embeddings/oleObject15.bin"/><Relationship Id="rId3" Type="http://schemas.openxmlformats.org/officeDocument/2006/relationships/image" Target="../media/image27.emf"/><Relationship Id="rId2" Type="http://schemas.openxmlformats.org/officeDocument/2006/relationships/oleObject" Target="../embeddings/oleObject14.bin"/><Relationship Id="rId1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vmlDrawing" Target="../drawings/vmlDrawing9.v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32.wmf"/><Relationship Id="rId4" Type="http://schemas.openxmlformats.org/officeDocument/2006/relationships/oleObject" Target="../embeddings/oleObject17.bin"/><Relationship Id="rId3" Type="http://schemas.openxmlformats.org/officeDocument/2006/relationships/image" Target="../media/image31.wmf"/><Relationship Id="rId2" Type="http://schemas.openxmlformats.org/officeDocument/2006/relationships/oleObject" Target="../embeddings/oleObject16.bin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3.png"/><Relationship Id="rId1" Type="http://schemas.openxmlformats.org/officeDocument/2006/relationships/image" Target="../media/image39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3.png"/><Relationship Id="rId1" Type="http://schemas.openxmlformats.org/officeDocument/2006/relationships/image" Target="../media/image39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3.png"/><Relationship Id="rId1" Type="http://schemas.openxmlformats.org/officeDocument/2006/relationships/image" Target="../media/image39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3.png"/><Relationship Id="rId1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9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0.v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42.png"/><Relationship Id="rId4" Type="http://schemas.openxmlformats.org/officeDocument/2006/relationships/image" Target="../media/image41.wmf"/><Relationship Id="rId3" Type="http://schemas.openxmlformats.org/officeDocument/2006/relationships/oleObject" Target="../embeddings/oleObject19.bin"/><Relationship Id="rId2" Type="http://schemas.openxmlformats.org/officeDocument/2006/relationships/image" Target="../media/image40.wmf"/><Relationship Id="rId1" Type="http://schemas.openxmlformats.org/officeDocument/2006/relationships/oleObject" Target="../embeddings/oleObject18.bin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1.v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3.png"/><Relationship Id="rId1" Type="http://schemas.openxmlformats.org/officeDocument/2006/relationships/oleObject" Target="../embeddings/oleObject20.bin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2.v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4.png"/><Relationship Id="rId1" Type="http://schemas.openxmlformats.org/officeDocument/2006/relationships/oleObject" Target="../embeddings/oleObject21.bin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3.v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5.png"/><Relationship Id="rId1" Type="http://schemas.openxmlformats.org/officeDocument/2006/relationships/oleObject" Target="../embeddings/oleObject22.bin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6.png"/></Relationships>
</file>

<file path=ppt/slides/_rels/slide4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4.v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7.png"/><Relationship Id="rId1" Type="http://schemas.openxmlformats.org/officeDocument/2006/relationships/oleObject" Target="../embeddings/oleObject23.bin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5.v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8.wmf"/><Relationship Id="rId1" Type="http://schemas.openxmlformats.org/officeDocument/2006/relationships/oleObject" Target="../embeddings/oleObject24.bin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.wmf"/><Relationship Id="rId1" Type="http://schemas.openxmlformats.org/officeDocument/2006/relationships/oleObject" Target="../embeddings/oleObject1.bin"/></Relationships>
</file>

<file path=ppt/slides/_rels/slide5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6.v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9.wmf"/><Relationship Id="rId1" Type="http://schemas.openxmlformats.org/officeDocument/2006/relationships/oleObject" Target="../embeddings/oleObject25.bin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0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1.png"/></Relationships>
</file>

<file path=ppt/slides/_rels/slide53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7.v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53.png"/><Relationship Id="rId2" Type="http://schemas.openxmlformats.org/officeDocument/2006/relationships/image" Target="../media/image52.wmf"/><Relationship Id="rId1" Type="http://schemas.openxmlformats.org/officeDocument/2006/relationships/oleObject" Target="../embeddings/oleObject26.bin"/></Relationships>
</file>

<file path=ppt/slides/_rels/slide54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8.v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55.png"/><Relationship Id="rId2" Type="http://schemas.openxmlformats.org/officeDocument/2006/relationships/image" Target="../media/image54.wmf"/><Relationship Id="rId1" Type="http://schemas.openxmlformats.org/officeDocument/2006/relationships/oleObject" Target="../embeddings/oleObject27.bin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6.png"/></Relationships>
</file>

<file path=ppt/slides/_rels/slide56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9.v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58.wmf"/><Relationship Id="rId2" Type="http://schemas.openxmlformats.org/officeDocument/2006/relationships/oleObject" Target="../embeddings/oleObject28.bin"/><Relationship Id="rId1" Type="http://schemas.openxmlformats.org/officeDocument/2006/relationships/image" Target="../media/image57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0.wmf"/><Relationship Id="rId1" Type="http://schemas.openxmlformats.org/officeDocument/2006/relationships/image" Target="../media/image59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1.png"/></Relationships>
</file>

<file path=ppt/slides/_rels/slide59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0.v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3.wmf"/><Relationship Id="rId2" Type="http://schemas.openxmlformats.org/officeDocument/2006/relationships/oleObject" Target="../embeddings/oleObject29.bin"/><Relationship Id="rId1" Type="http://schemas.openxmlformats.org/officeDocument/2006/relationships/image" Target="../media/image62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5.wmf"/><Relationship Id="rId3" Type="http://schemas.openxmlformats.org/officeDocument/2006/relationships/oleObject" Target="../embeddings/oleObject3.bin"/><Relationship Id="rId2" Type="http://schemas.openxmlformats.org/officeDocument/2006/relationships/image" Target="../media/image4.wmf"/><Relationship Id="rId1" Type="http://schemas.openxmlformats.org/officeDocument/2006/relationships/oleObject" Target="../embeddings/oleObject2.bin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5.png"/><Relationship Id="rId1" Type="http://schemas.openxmlformats.org/officeDocument/2006/relationships/image" Target="../media/image64.png"/></Relationships>
</file>

<file path=ppt/slides/_rels/slide61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1.v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7.wmf"/><Relationship Id="rId2" Type="http://schemas.openxmlformats.org/officeDocument/2006/relationships/oleObject" Target="../embeddings/oleObject30.bin"/><Relationship Id="rId1" Type="http://schemas.openxmlformats.org/officeDocument/2006/relationships/image" Target="../media/image66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3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2.v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9.wmf"/><Relationship Id="rId2" Type="http://schemas.openxmlformats.org/officeDocument/2006/relationships/oleObject" Target="../embeddings/oleObject31.bin"/><Relationship Id="rId1" Type="http://schemas.openxmlformats.org/officeDocument/2006/relationships/image" Target="../media/image68.png"/></Relationships>
</file>

<file path=ppt/slides/_rels/slide64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3.v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71.wmf"/><Relationship Id="rId2" Type="http://schemas.openxmlformats.org/officeDocument/2006/relationships/oleObject" Target="../embeddings/oleObject32.bin"/><Relationship Id="rId1" Type="http://schemas.openxmlformats.org/officeDocument/2006/relationships/image" Target="../media/image70.png"/></Relationships>
</file>

<file path=ppt/slides/_rels/slide65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4.v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73.wmf"/><Relationship Id="rId3" Type="http://schemas.openxmlformats.org/officeDocument/2006/relationships/oleObject" Target="../embeddings/oleObject34.bin"/><Relationship Id="rId2" Type="http://schemas.openxmlformats.org/officeDocument/2006/relationships/image" Target="../media/image72.wmf"/><Relationship Id="rId1" Type="http://schemas.openxmlformats.org/officeDocument/2006/relationships/oleObject" Target="../embeddings/oleObject33.bin"/></Relationships>
</file>

<file path=ppt/slides/_rels/slide66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5.v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75.wmf"/><Relationship Id="rId3" Type="http://schemas.openxmlformats.org/officeDocument/2006/relationships/oleObject" Target="../embeddings/oleObject36.bin"/><Relationship Id="rId2" Type="http://schemas.openxmlformats.org/officeDocument/2006/relationships/image" Target="../media/image74.wmf"/><Relationship Id="rId1" Type="http://schemas.openxmlformats.org/officeDocument/2006/relationships/oleObject" Target="../embeddings/oleObject35.bin"/></Relationships>
</file>

<file path=ppt/slides/_rels/slide67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6.v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77.wmf"/><Relationship Id="rId3" Type="http://schemas.openxmlformats.org/officeDocument/2006/relationships/oleObject" Target="../embeddings/oleObject38.bin"/><Relationship Id="rId2" Type="http://schemas.openxmlformats.org/officeDocument/2006/relationships/image" Target="../media/image76.wmf"/><Relationship Id="rId1" Type="http://schemas.openxmlformats.org/officeDocument/2006/relationships/oleObject" Target="../embeddings/oleObject37.bin"/></Relationships>
</file>

<file path=ppt/slides/_rels/slide68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7.v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79.wmf"/><Relationship Id="rId2" Type="http://schemas.openxmlformats.org/officeDocument/2006/relationships/oleObject" Target="../embeddings/oleObject39.bin"/><Relationship Id="rId1" Type="http://schemas.openxmlformats.org/officeDocument/2006/relationships/image" Target="../media/image78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8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3.v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wmf"/><Relationship Id="rId3" Type="http://schemas.openxmlformats.org/officeDocument/2006/relationships/oleObject" Target="../embeddings/oleObject5.bin"/><Relationship Id="rId2" Type="http://schemas.openxmlformats.org/officeDocument/2006/relationships/image" Target="../media/image4.wmf"/><Relationship Id="rId1" Type="http://schemas.openxmlformats.org/officeDocument/2006/relationships/oleObject" Target="../embeddings/oleObject4.bin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2053" name="图片 2052" descr="C:\Users\qhd\Desktop\图片1.png图片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270" y="1588"/>
            <a:ext cx="9141460" cy="6856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60" name="矩形 2059"/>
          <p:cNvSpPr/>
          <p:nvPr/>
        </p:nvSpPr>
        <p:spPr>
          <a:xfrm>
            <a:off x="2292668" y="2507298"/>
            <a:ext cx="4103687" cy="15128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kumimoji="1" lang="zh-CN" altLang="en-US" sz="360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第四章  逻辑门电路</a:t>
            </a:r>
            <a:endParaRPr kumimoji="1" lang="zh-CN" altLang="en-US" sz="360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5892" name="矩形 165891"/>
          <p:cNvSpPr/>
          <p:nvPr/>
        </p:nvSpPr>
        <p:spPr>
          <a:xfrm>
            <a:off x="956945" y="389573"/>
            <a:ext cx="6464300" cy="583565"/>
          </a:xfrm>
          <a:prstGeom prst="rect">
            <a:avLst/>
          </a:prstGeom>
          <a:solidFill>
            <a:schemeClr val="accent4"/>
          </a:solidFill>
          <a:ln w="9525">
            <a:noFill/>
          </a:ln>
        </p:spPr>
        <p:txBody>
          <a:bodyPr wrap="square" lIns="92075" tIns="46037" rIns="92075" bIns="46037" anchor="ctr">
            <a:spAutoFit/>
          </a:bodyPr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algn="l">
              <a:lnSpc>
                <a:spcPct val="100000"/>
              </a:lnSpc>
              <a:spcBef>
                <a:spcPct val="50000"/>
              </a:spcBef>
            </a:pPr>
            <a:r>
              <a:rPr lang="zh-CN" altLang="en-US" sz="3200" dirty="0">
                <a:solidFill>
                  <a:srgbClr val="000000"/>
                </a:solidFill>
                <a:latin typeface="Verdana" panose="020B0604030504040204" pitchFamily="34" charset="0"/>
                <a:sym typeface="+mn-ea"/>
              </a:rPr>
              <a:t>§2.1.2 </a:t>
            </a:r>
            <a:r>
              <a:rPr lang="zh-CN" altLang="en-US" sz="3200" dirty="0">
                <a:solidFill>
                  <a:srgbClr val="000000"/>
                </a:solidFill>
                <a:latin typeface="Verdana" panose="020B0604030504040204" pitchFamily="34" charset="0"/>
              </a:rPr>
              <a:t>  三极管的开关特性</a:t>
            </a:r>
            <a:endParaRPr lang="zh-CN" altLang="en-US" sz="3200" dirty="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sp>
        <p:nvSpPr>
          <p:cNvPr id="165900" name="圆角矩形 165899"/>
          <p:cNvSpPr/>
          <p:nvPr/>
        </p:nvSpPr>
        <p:spPr>
          <a:xfrm>
            <a:off x="539750" y="2060575"/>
            <a:ext cx="4319588" cy="576263"/>
          </a:xfrm>
          <a:prstGeom prst="roundRect">
            <a:avLst>
              <a:gd name="adj" fmla="val 16667"/>
            </a:avLst>
          </a:prstGeom>
          <a:solidFill>
            <a:srgbClr val="CCFFCC"/>
          </a:solidFill>
          <a:ln w="9525" cap="flat" cmpd="sng">
            <a:solidFill>
              <a:srgbClr val="FF99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</a:rPr>
              <a:t>一、双极型三极管的结构 </a:t>
            </a:r>
            <a:endParaRPr lang="zh-CN" altLang="en-US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165972" name="组合 165971"/>
          <p:cNvGrpSpPr/>
          <p:nvPr/>
        </p:nvGrpSpPr>
        <p:grpSpPr>
          <a:xfrm>
            <a:off x="134938" y="2781300"/>
            <a:ext cx="3932237" cy="3903663"/>
            <a:chOff x="85" y="1752"/>
            <a:chExt cx="2477" cy="2459"/>
          </a:xfrm>
        </p:grpSpPr>
        <p:grpSp>
          <p:nvGrpSpPr>
            <p:cNvPr id="165901" name="组合 165900"/>
            <p:cNvGrpSpPr/>
            <p:nvPr/>
          </p:nvGrpSpPr>
          <p:grpSpPr>
            <a:xfrm>
              <a:off x="85" y="1752"/>
              <a:ext cx="1943" cy="2046"/>
              <a:chOff x="437" y="927"/>
              <a:chExt cx="2504" cy="2926"/>
            </a:xfrm>
          </p:grpSpPr>
          <p:grpSp>
            <p:nvGrpSpPr>
              <p:cNvPr id="165902" name="组合 165901"/>
              <p:cNvGrpSpPr/>
              <p:nvPr/>
            </p:nvGrpSpPr>
            <p:grpSpPr>
              <a:xfrm>
                <a:off x="1020" y="1158"/>
                <a:ext cx="1339" cy="2250"/>
                <a:chOff x="971" y="1385"/>
                <a:chExt cx="1339" cy="2250"/>
              </a:xfrm>
            </p:grpSpPr>
            <p:sp>
              <p:nvSpPr>
                <p:cNvPr id="165903" name="矩形 165902"/>
                <p:cNvSpPr/>
                <p:nvPr/>
              </p:nvSpPr>
              <p:spPr>
                <a:xfrm rot="5400000" flipH="1">
                  <a:off x="1638" y="2489"/>
                  <a:ext cx="501" cy="840"/>
                </a:xfrm>
                <a:prstGeom prst="rect">
                  <a:avLst/>
                </a:prstGeom>
                <a:noFill/>
                <a:ln w="38100" cap="flat" cmpd="sng">
                  <a:solidFill>
                    <a:schemeClr val="tx1"/>
                  </a:solidFill>
                  <a:prstDash val="solid"/>
                  <a:miter/>
                  <a:headEnd type="none" w="sm" len="sm"/>
                  <a:tailEnd type="none" w="med" len="lg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904" name="矩形 165903"/>
                <p:cNvSpPr/>
                <p:nvPr/>
              </p:nvSpPr>
              <p:spPr>
                <a:xfrm rot="5400000" flipH="1">
                  <a:off x="1644" y="1670"/>
                  <a:ext cx="489" cy="840"/>
                </a:xfrm>
                <a:prstGeom prst="rect">
                  <a:avLst/>
                </a:prstGeom>
                <a:noFill/>
                <a:ln w="38100" cap="flat" cmpd="sng">
                  <a:solidFill>
                    <a:schemeClr val="tx1"/>
                  </a:solidFill>
                  <a:prstDash val="solid"/>
                  <a:miter/>
                  <a:headEnd type="none" w="sm" len="sm"/>
                  <a:tailEnd type="none" w="med" len="lg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65905" name="矩形 165904"/>
                <p:cNvSpPr/>
                <p:nvPr/>
              </p:nvSpPr>
              <p:spPr>
                <a:xfrm rot="5400000" flipH="1">
                  <a:off x="1728" y="2078"/>
                  <a:ext cx="324" cy="840"/>
                </a:xfrm>
                <a:prstGeom prst="rect">
                  <a:avLst/>
                </a:prstGeom>
                <a:noFill/>
                <a:ln w="38100" cap="flat" cmpd="sng">
                  <a:solidFill>
                    <a:schemeClr val="tx1"/>
                  </a:solidFill>
                  <a:prstDash val="solid"/>
                  <a:miter/>
                  <a:headEnd type="none" w="sm" len="sm"/>
                  <a:tailEnd type="none" w="med" len="lg"/>
                </a:ln>
              </p:spPr>
              <p:txBody>
                <a:bodyPr/>
                <a:p>
                  <a:endParaRPr lang="zh-CN" altLang="en-US"/>
                </a:p>
              </p:txBody>
            </p:sp>
            <p:grpSp>
              <p:nvGrpSpPr>
                <p:cNvPr id="165906" name="组合 165905"/>
                <p:cNvGrpSpPr/>
                <p:nvPr/>
              </p:nvGrpSpPr>
              <p:grpSpPr>
                <a:xfrm>
                  <a:off x="1859" y="3173"/>
                  <a:ext cx="84" cy="462"/>
                  <a:chOff x="3467" y="3509"/>
                  <a:chExt cx="84" cy="462"/>
                </a:xfrm>
              </p:grpSpPr>
              <p:sp>
                <p:nvSpPr>
                  <p:cNvPr id="165907" name="直接连接符 165906"/>
                  <p:cNvSpPr/>
                  <p:nvPr/>
                </p:nvSpPr>
                <p:spPr>
                  <a:xfrm rot="5400000" flipH="1">
                    <a:off x="3314" y="3704"/>
                    <a:ext cx="390" cy="0"/>
                  </a:xfrm>
                  <a:prstGeom prst="line">
                    <a:avLst/>
                  </a:prstGeom>
                  <a:ln w="38100" cap="flat" cmpd="sng">
                    <a:solidFill>
                      <a:schemeClr val="tx1"/>
                    </a:solidFill>
                    <a:prstDash val="solid"/>
                    <a:headEnd type="none" w="sm" len="sm"/>
                    <a:tailEnd type="none" w="med" len="lg"/>
                  </a:ln>
                </p:spPr>
              </p:sp>
              <p:sp>
                <p:nvSpPr>
                  <p:cNvPr id="165908" name="椭圆 165907"/>
                  <p:cNvSpPr/>
                  <p:nvPr/>
                </p:nvSpPr>
                <p:spPr>
                  <a:xfrm rot="5400000" flipH="1">
                    <a:off x="3473" y="3893"/>
                    <a:ext cx="72" cy="84"/>
                  </a:xfrm>
                  <a:prstGeom prst="ellipse">
                    <a:avLst/>
                  </a:prstGeom>
                  <a:noFill/>
                  <a:ln w="38100" cap="flat" cmpd="sng">
                    <a:solidFill>
                      <a:schemeClr val="tx1"/>
                    </a:solidFill>
                    <a:prstDash val="solid"/>
                    <a:headEnd type="none" w="sm" len="sm"/>
                    <a:tailEnd type="none" w="med" len="lg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grpSp>
              <p:nvGrpSpPr>
                <p:cNvPr id="165909" name="组合 165908"/>
                <p:cNvGrpSpPr/>
                <p:nvPr/>
              </p:nvGrpSpPr>
              <p:grpSpPr>
                <a:xfrm>
                  <a:off x="1853" y="1385"/>
                  <a:ext cx="84" cy="462"/>
                  <a:chOff x="3473" y="1277"/>
                  <a:chExt cx="84" cy="462"/>
                </a:xfrm>
              </p:grpSpPr>
              <p:sp>
                <p:nvSpPr>
                  <p:cNvPr id="165910" name="直接连接符 165909"/>
                  <p:cNvSpPr/>
                  <p:nvPr/>
                </p:nvSpPr>
                <p:spPr>
                  <a:xfrm rot="5400000" flipH="1">
                    <a:off x="3314" y="1544"/>
                    <a:ext cx="390" cy="0"/>
                  </a:xfrm>
                  <a:prstGeom prst="line">
                    <a:avLst/>
                  </a:prstGeom>
                  <a:ln w="38100" cap="flat" cmpd="sng">
                    <a:solidFill>
                      <a:schemeClr val="tx1"/>
                    </a:solidFill>
                    <a:prstDash val="solid"/>
                    <a:headEnd type="none" w="sm" len="sm"/>
                    <a:tailEnd type="none" w="med" len="lg"/>
                  </a:ln>
                </p:spPr>
              </p:sp>
              <p:sp>
                <p:nvSpPr>
                  <p:cNvPr id="165911" name="椭圆 165910"/>
                  <p:cNvSpPr/>
                  <p:nvPr/>
                </p:nvSpPr>
                <p:spPr>
                  <a:xfrm rot="5400000" flipH="1">
                    <a:off x="3479" y="1271"/>
                    <a:ext cx="72" cy="84"/>
                  </a:xfrm>
                  <a:prstGeom prst="ellipse">
                    <a:avLst/>
                  </a:prstGeom>
                  <a:noFill/>
                  <a:ln w="38100" cap="flat" cmpd="sng">
                    <a:solidFill>
                      <a:schemeClr val="tx1"/>
                    </a:solidFill>
                    <a:prstDash val="solid"/>
                    <a:headEnd type="none" w="sm" len="sm"/>
                    <a:tailEnd type="none" w="med" len="lg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  <p:sp>
              <p:nvSpPr>
                <p:cNvPr id="165912" name="直接连接符 165911"/>
                <p:cNvSpPr/>
                <p:nvPr/>
              </p:nvSpPr>
              <p:spPr>
                <a:xfrm rot="5400000" flipH="1">
                  <a:off x="1259" y="2321"/>
                  <a:ext cx="0" cy="432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headEnd type="none" w="sm" len="sm"/>
                  <a:tailEnd type="none" w="med" len="lg"/>
                </a:ln>
              </p:spPr>
            </p:sp>
            <p:sp>
              <p:nvSpPr>
                <p:cNvPr id="165913" name="椭圆 165912"/>
                <p:cNvSpPr/>
                <p:nvPr/>
              </p:nvSpPr>
              <p:spPr>
                <a:xfrm rot="5400000" flipH="1">
                  <a:off x="977" y="2495"/>
                  <a:ext cx="72" cy="84"/>
                </a:xfrm>
                <a:prstGeom prst="ellipse">
                  <a:avLst/>
                </a:prstGeom>
                <a:noFill/>
                <a:ln w="38100" cap="flat" cmpd="sng">
                  <a:solidFill>
                    <a:schemeClr val="tx1"/>
                  </a:solidFill>
                  <a:prstDash val="solid"/>
                  <a:headEnd type="none" w="sm" len="sm"/>
                  <a:tailEnd type="none" w="med" len="lg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grpSp>
            <p:nvGrpSpPr>
              <p:cNvPr id="165914" name="组合 165913"/>
              <p:cNvGrpSpPr/>
              <p:nvPr/>
            </p:nvGrpSpPr>
            <p:grpSpPr>
              <a:xfrm>
                <a:off x="437" y="927"/>
                <a:ext cx="2504" cy="2926"/>
                <a:chOff x="437" y="927"/>
                <a:chExt cx="2504" cy="2926"/>
              </a:xfrm>
            </p:grpSpPr>
            <p:grpSp>
              <p:nvGrpSpPr>
                <p:cNvPr id="165915" name="组合 165914"/>
                <p:cNvGrpSpPr/>
                <p:nvPr/>
              </p:nvGrpSpPr>
              <p:grpSpPr>
                <a:xfrm>
                  <a:off x="598" y="927"/>
                  <a:ext cx="1318" cy="2548"/>
                  <a:chOff x="549" y="1154"/>
                  <a:chExt cx="1318" cy="2548"/>
                </a:xfrm>
              </p:grpSpPr>
              <p:sp>
                <p:nvSpPr>
                  <p:cNvPr id="165916" name="文本框 165915"/>
                  <p:cNvSpPr txBox="1"/>
                  <p:nvPr/>
                </p:nvSpPr>
                <p:spPr>
                  <a:xfrm>
                    <a:off x="549" y="2318"/>
                    <a:ext cx="367" cy="522"/>
                  </a:xfrm>
                  <a:prstGeom prst="rect">
                    <a:avLst/>
                  </a:prstGeom>
                  <a:noFill/>
                  <a:ln w="25400">
                    <a:noFill/>
                  </a:ln>
                </p:spPr>
                <p:txBody>
                  <a:bodyPr wrap="none" lIns="90000" tIns="46800" rIns="90000" bIns="46800" anchor="ctr">
                    <a:spAutoFit/>
                  </a:bodyPr>
                  <a:p>
                    <a:pPr>
                      <a:spcBef>
                        <a:spcPct val="50000"/>
                      </a:spcBef>
                    </a:pPr>
                    <a:r>
                      <a:rPr lang="en-US" altLang="zh-CN" sz="32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rPr>
                      <a:t>B</a:t>
                    </a:r>
                    <a:endParaRPr lang="en-US" altLang="zh-CN" sz="3200" b="1" dirty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 pitchFamily="49" charset="-122"/>
                    </a:endParaRPr>
                  </a:p>
                </p:txBody>
              </p:sp>
              <p:sp>
                <p:nvSpPr>
                  <p:cNvPr id="165917" name="文本框 165916"/>
                  <p:cNvSpPr txBox="1"/>
                  <p:nvPr/>
                </p:nvSpPr>
                <p:spPr>
                  <a:xfrm>
                    <a:off x="1500" y="3180"/>
                    <a:ext cx="367" cy="522"/>
                  </a:xfrm>
                  <a:prstGeom prst="rect">
                    <a:avLst/>
                  </a:prstGeom>
                  <a:noFill/>
                  <a:ln w="38100">
                    <a:noFill/>
                  </a:ln>
                </p:spPr>
                <p:txBody>
                  <a:bodyPr wrap="none" lIns="90000" tIns="46800" rIns="90000" bIns="46800" anchor="ctr">
                    <a:spAutoFit/>
                  </a:bodyPr>
                  <a:p>
                    <a:pPr>
                      <a:spcBef>
                        <a:spcPct val="50000"/>
                      </a:spcBef>
                    </a:pPr>
                    <a:r>
                      <a:rPr lang="en-US" altLang="zh-CN" sz="32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rPr>
                      <a:t>E</a:t>
                    </a:r>
                    <a:endParaRPr lang="en-US" altLang="zh-CN" sz="3200" b="1" dirty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 pitchFamily="49" charset="-122"/>
                    </a:endParaRPr>
                  </a:p>
                </p:txBody>
              </p:sp>
              <p:sp>
                <p:nvSpPr>
                  <p:cNvPr id="165918" name="文本框 165917"/>
                  <p:cNvSpPr txBox="1"/>
                  <p:nvPr/>
                </p:nvSpPr>
                <p:spPr>
                  <a:xfrm>
                    <a:off x="1439" y="1154"/>
                    <a:ext cx="367" cy="522"/>
                  </a:xfrm>
                  <a:prstGeom prst="rect">
                    <a:avLst/>
                  </a:prstGeom>
                  <a:noFill/>
                  <a:ln w="38100">
                    <a:noFill/>
                  </a:ln>
                </p:spPr>
                <p:txBody>
                  <a:bodyPr wrap="none" lIns="90000" tIns="46800" rIns="90000" bIns="46800" anchor="ctr">
                    <a:spAutoFit/>
                  </a:bodyPr>
                  <a:p>
                    <a:pPr>
                      <a:spcBef>
                        <a:spcPct val="50000"/>
                      </a:spcBef>
                    </a:pPr>
                    <a:r>
                      <a:rPr lang="en-US" altLang="zh-CN" sz="32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_GB2312" pitchFamily="49" charset="-122"/>
                      </a:rPr>
                      <a:t>C</a:t>
                    </a:r>
                    <a:endParaRPr lang="en-US" altLang="zh-CN" sz="3200" b="1" dirty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 pitchFamily="49" charset="-122"/>
                    </a:endParaRPr>
                  </a:p>
                </p:txBody>
              </p:sp>
            </p:grpSp>
            <p:grpSp>
              <p:nvGrpSpPr>
                <p:cNvPr id="165919" name="组合 165918"/>
                <p:cNvGrpSpPr/>
                <p:nvPr/>
              </p:nvGrpSpPr>
              <p:grpSpPr>
                <a:xfrm>
                  <a:off x="1742" y="1626"/>
                  <a:ext cx="323" cy="1291"/>
                  <a:chOff x="1693" y="1853"/>
                  <a:chExt cx="323" cy="1291"/>
                </a:xfrm>
              </p:grpSpPr>
              <p:sp>
                <p:nvSpPr>
                  <p:cNvPr id="165920" name="文本框 165919"/>
                  <p:cNvSpPr txBox="1"/>
                  <p:nvPr/>
                </p:nvSpPr>
                <p:spPr>
                  <a:xfrm>
                    <a:off x="1693" y="1853"/>
                    <a:ext cx="300" cy="522"/>
                  </a:xfrm>
                  <a:prstGeom prst="rect">
                    <a:avLst/>
                  </a:prstGeom>
                  <a:noFill/>
                  <a:ln w="25400">
                    <a:noFill/>
                  </a:ln>
                </p:spPr>
                <p:txBody>
                  <a:bodyPr lIns="90000" tIns="46800" rIns="90000" bIns="46800" anchor="ctr">
                    <a:spAutoFit/>
                  </a:bodyPr>
                  <a:p>
                    <a:pPr>
                      <a:spcBef>
                        <a:spcPct val="50000"/>
                      </a:spcBef>
                    </a:pPr>
                    <a:r>
                      <a:rPr lang="en-US" altLang="zh-CN" sz="3200" b="1" i="1" dirty="0">
                        <a:solidFill>
                          <a:srgbClr val="FF3399"/>
                        </a:solidFill>
                        <a:latin typeface="Times New Roman" panose="02020603050405020304" pitchFamily="18" charset="0"/>
                        <a:ea typeface="楷体_GB2312" pitchFamily="49" charset="-122"/>
                      </a:rPr>
                      <a:t>N</a:t>
                    </a:r>
                    <a:endParaRPr lang="en-US" altLang="zh-CN" sz="3200" b="1" dirty="0">
                      <a:solidFill>
                        <a:srgbClr val="FF3399"/>
                      </a:solidFill>
                      <a:latin typeface="Times New Roman" panose="02020603050405020304" pitchFamily="18" charset="0"/>
                      <a:ea typeface="楷体_GB2312" pitchFamily="49" charset="-122"/>
                    </a:endParaRPr>
                  </a:p>
                </p:txBody>
              </p:sp>
              <p:sp>
                <p:nvSpPr>
                  <p:cNvPr id="165921" name="文本框 165920"/>
                  <p:cNvSpPr txBox="1"/>
                  <p:nvPr/>
                </p:nvSpPr>
                <p:spPr>
                  <a:xfrm>
                    <a:off x="1705" y="2621"/>
                    <a:ext cx="299" cy="523"/>
                  </a:xfrm>
                  <a:prstGeom prst="rect">
                    <a:avLst/>
                  </a:prstGeom>
                  <a:noFill/>
                  <a:ln w="25400">
                    <a:noFill/>
                  </a:ln>
                </p:spPr>
                <p:txBody>
                  <a:bodyPr lIns="90000" tIns="46800" rIns="90000" bIns="46800" anchor="ctr">
                    <a:spAutoFit/>
                  </a:bodyPr>
                  <a:p>
                    <a:pPr>
                      <a:spcBef>
                        <a:spcPct val="50000"/>
                      </a:spcBef>
                    </a:pPr>
                    <a:r>
                      <a:rPr lang="en-US" altLang="zh-CN" sz="3200" b="1" i="1" dirty="0">
                        <a:solidFill>
                          <a:srgbClr val="FF3399"/>
                        </a:solidFill>
                        <a:latin typeface="Times New Roman" panose="02020603050405020304" pitchFamily="18" charset="0"/>
                        <a:ea typeface="楷体_GB2312" pitchFamily="49" charset="-122"/>
                      </a:rPr>
                      <a:t>N</a:t>
                    </a:r>
                    <a:endParaRPr lang="en-US" altLang="zh-CN" sz="3200" b="1" dirty="0">
                      <a:solidFill>
                        <a:srgbClr val="FF3399"/>
                      </a:solidFill>
                      <a:latin typeface="Times New Roman" panose="02020603050405020304" pitchFamily="18" charset="0"/>
                      <a:ea typeface="楷体_GB2312" pitchFamily="49" charset="-122"/>
                    </a:endParaRPr>
                  </a:p>
                </p:txBody>
              </p:sp>
              <p:sp>
                <p:nvSpPr>
                  <p:cNvPr id="165922" name="文本框 165921"/>
                  <p:cNvSpPr txBox="1"/>
                  <p:nvPr/>
                </p:nvSpPr>
                <p:spPr>
                  <a:xfrm>
                    <a:off x="1716" y="2236"/>
                    <a:ext cx="300" cy="523"/>
                  </a:xfrm>
                  <a:prstGeom prst="rect">
                    <a:avLst/>
                  </a:prstGeom>
                  <a:noFill/>
                  <a:ln w="25400">
                    <a:noFill/>
                  </a:ln>
                </p:spPr>
                <p:txBody>
                  <a:bodyPr lIns="90000" tIns="46800" rIns="90000" bIns="46800" anchor="ctr">
                    <a:spAutoFit/>
                  </a:bodyPr>
                  <a:p>
                    <a:pPr>
                      <a:spcBef>
                        <a:spcPct val="50000"/>
                      </a:spcBef>
                    </a:pPr>
                    <a:r>
                      <a:rPr lang="en-US" altLang="zh-CN" sz="3200" b="1" i="1" dirty="0">
                        <a:solidFill>
                          <a:srgbClr val="FF3399"/>
                        </a:solidFill>
                        <a:latin typeface="Times New Roman" panose="02020603050405020304" pitchFamily="18" charset="0"/>
                        <a:ea typeface="楷体_GB2312" pitchFamily="49" charset="-122"/>
                      </a:rPr>
                      <a:t>P</a:t>
                    </a:r>
                    <a:endParaRPr lang="en-US" altLang="zh-CN" sz="3200" b="1" dirty="0">
                      <a:solidFill>
                        <a:srgbClr val="FF3399"/>
                      </a:solidFill>
                      <a:latin typeface="Times New Roman" panose="02020603050405020304" pitchFamily="18" charset="0"/>
                      <a:ea typeface="楷体_GB2312" pitchFamily="49" charset="-122"/>
                    </a:endParaRPr>
                  </a:p>
                </p:txBody>
              </p:sp>
            </p:grpSp>
            <p:sp>
              <p:nvSpPr>
                <p:cNvPr id="165923" name="文本框 165922"/>
                <p:cNvSpPr txBox="1"/>
                <p:nvPr/>
              </p:nvSpPr>
              <p:spPr>
                <a:xfrm>
                  <a:off x="437" y="2407"/>
                  <a:ext cx="799" cy="468"/>
                </a:xfrm>
                <a:prstGeom prst="rect">
                  <a:avLst/>
                </a:prstGeom>
                <a:noFill/>
                <a:ln w="25400">
                  <a:noFill/>
                </a:ln>
              </p:spPr>
              <p:txBody>
                <a:bodyPr wrap="none" lIns="90000" tIns="46800" rIns="90000" bIns="46800" anchor="ctr">
                  <a:spAutoFit/>
                </a:bodyPr>
                <a:p>
                  <a:pPr>
                    <a:spcBef>
                      <a:spcPct val="50000"/>
                    </a:spcBef>
                  </a:pPr>
                  <a:r>
                    <a:rPr lang="zh-CN" altLang="en-US" b="1" dirty="0">
                      <a:solidFill>
                        <a:schemeClr val="tx1"/>
                      </a:solidFill>
                      <a:latin typeface="Times New Roman" panose="02020603050405020304" pitchFamily="18" charset="0"/>
                    </a:rPr>
                    <a:t>基极 </a:t>
                  </a:r>
                  <a:endParaRPr lang="zh-CN" altLang="en-US" b="1" dirty="0">
                    <a:solidFill>
                      <a:schemeClr val="tx1"/>
                    </a:solidFill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65924" name="文本框 165923"/>
                <p:cNvSpPr txBox="1"/>
                <p:nvPr/>
              </p:nvSpPr>
              <p:spPr>
                <a:xfrm>
                  <a:off x="1299" y="3385"/>
                  <a:ext cx="1017" cy="468"/>
                </a:xfrm>
                <a:prstGeom prst="rect">
                  <a:avLst/>
                </a:prstGeom>
                <a:noFill/>
                <a:ln w="25400">
                  <a:noFill/>
                </a:ln>
              </p:spPr>
              <p:txBody>
                <a:bodyPr wrap="none" lIns="90000" tIns="46800" rIns="90000" bIns="46800" anchor="ctr">
                  <a:spAutoFit/>
                </a:bodyPr>
                <a:p>
                  <a:pPr>
                    <a:spcBef>
                      <a:spcPct val="50000"/>
                    </a:spcBef>
                  </a:pPr>
                  <a:r>
                    <a:rPr lang="zh-CN" altLang="en-US" b="1" dirty="0">
                      <a:solidFill>
                        <a:schemeClr val="tx1"/>
                      </a:solidFill>
                      <a:latin typeface="Times New Roman" panose="02020603050405020304" pitchFamily="18" charset="0"/>
                    </a:rPr>
                    <a:t>发射极</a:t>
                  </a:r>
                  <a:endParaRPr lang="zh-CN" altLang="en-US" b="1" dirty="0">
                    <a:solidFill>
                      <a:schemeClr val="tx1"/>
                    </a:solidFill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65925" name="文本框 165924"/>
                <p:cNvSpPr txBox="1"/>
                <p:nvPr/>
              </p:nvSpPr>
              <p:spPr>
                <a:xfrm>
                  <a:off x="1924" y="1016"/>
                  <a:ext cx="1017" cy="467"/>
                </a:xfrm>
                <a:prstGeom prst="rect">
                  <a:avLst/>
                </a:prstGeom>
                <a:noFill/>
                <a:ln w="25400">
                  <a:noFill/>
                </a:ln>
              </p:spPr>
              <p:txBody>
                <a:bodyPr wrap="none" lIns="90000" tIns="46800" rIns="90000" bIns="46800" anchor="ctr">
                  <a:spAutoFit/>
                </a:bodyPr>
                <a:p>
                  <a:pPr>
                    <a:spcBef>
                      <a:spcPct val="50000"/>
                    </a:spcBef>
                  </a:pPr>
                  <a:r>
                    <a:rPr lang="zh-CN" altLang="en-US" b="1" dirty="0">
                      <a:solidFill>
                        <a:schemeClr val="tx1"/>
                      </a:solidFill>
                      <a:latin typeface="Times New Roman" panose="02020603050405020304" pitchFamily="18" charset="0"/>
                    </a:rPr>
                    <a:t>集电极</a:t>
                  </a:r>
                  <a:endParaRPr lang="zh-CN" altLang="en-US" b="1" dirty="0">
                    <a:solidFill>
                      <a:schemeClr val="tx1"/>
                    </a:solidFill>
                    <a:latin typeface="Times New Roman" panose="02020603050405020304" pitchFamily="18" charset="0"/>
                  </a:endParaRPr>
                </a:p>
              </p:txBody>
            </p:sp>
          </p:grpSp>
        </p:grpSp>
        <p:grpSp>
          <p:nvGrpSpPr>
            <p:cNvPr id="165949" name="组合 165948"/>
            <p:cNvGrpSpPr/>
            <p:nvPr/>
          </p:nvGrpSpPr>
          <p:grpSpPr>
            <a:xfrm>
              <a:off x="1973" y="2115"/>
              <a:ext cx="589" cy="1337"/>
              <a:chOff x="1296" y="1085"/>
              <a:chExt cx="750" cy="1683"/>
            </a:xfrm>
          </p:grpSpPr>
          <p:sp>
            <p:nvSpPr>
              <p:cNvPr id="165950" name="直接连接符 165949"/>
              <p:cNvSpPr/>
              <p:nvPr/>
            </p:nvSpPr>
            <p:spPr>
              <a:xfrm>
                <a:off x="1848" y="1716"/>
                <a:ext cx="0" cy="36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sm" len="sm"/>
                <a:tailEnd type="none" w="med" len="lg"/>
              </a:ln>
            </p:spPr>
          </p:sp>
          <p:grpSp>
            <p:nvGrpSpPr>
              <p:cNvPr id="165951" name="组合 165950"/>
              <p:cNvGrpSpPr/>
              <p:nvPr/>
            </p:nvGrpSpPr>
            <p:grpSpPr>
              <a:xfrm>
                <a:off x="1296" y="1085"/>
                <a:ext cx="750" cy="1683"/>
                <a:chOff x="1296" y="1085"/>
                <a:chExt cx="750" cy="1683"/>
              </a:xfrm>
            </p:grpSpPr>
            <p:sp>
              <p:nvSpPr>
                <p:cNvPr id="165952" name="直接连接符 165951"/>
                <p:cNvSpPr/>
                <p:nvPr/>
              </p:nvSpPr>
              <p:spPr>
                <a:xfrm>
                  <a:off x="1296" y="1890"/>
                  <a:ext cx="564" cy="6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headEnd type="none" w="sm" len="sm"/>
                  <a:tailEnd type="none" w="med" len="lg"/>
                </a:ln>
              </p:spPr>
            </p:sp>
            <p:sp>
              <p:nvSpPr>
                <p:cNvPr id="165953" name="直接连接符 165952"/>
                <p:cNvSpPr/>
                <p:nvPr/>
              </p:nvSpPr>
              <p:spPr>
                <a:xfrm>
                  <a:off x="1848" y="1896"/>
                  <a:ext cx="198" cy="186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headEnd type="none" w="sm" len="sm"/>
                  <a:tailEnd type="triangle" w="sm" len="lg"/>
                </a:ln>
              </p:spPr>
            </p:sp>
            <p:sp>
              <p:nvSpPr>
                <p:cNvPr id="165954" name="直接连接符 165953"/>
                <p:cNvSpPr/>
                <p:nvPr/>
              </p:nvSpPr>
              <p:spPr>
                <a:xfrm flipV="1">
                  <a:off x="1848" y="1722"/>
                  <a:ext cx="198" cy="162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headEnd type="none" w="sm" len="sm"/>
                  <a:tailEnd type="none" w="med" len="lg"/>
                </a:ln>
              </p:spPr>
            </p:sp>
            <p:sp>
              <p:nvSpPr>
                <p:cNvPr id="165955" name="直接连接符 165954"/>
                <p:cNvSpPr/>
                <p:nvPr/>
              </p:nvSpPr>
              <p:spPr>
                <a:xfrm>
                  <a:off x="2034" y="1152"/>
                  <a:ext cx="0" cy="582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headEnd type="none" w="sm" len="sm"/>
                  <a:tailEnd type="none" w="med" len="lg"/>
                </a:ln>
              </p:spPr>
            </p:sp>
            <p:sp>
              <p:nvSpPr>
                <p:cNvPr id="165956" name="直接连接符 165955"/>
                <p:cNvSpPr/>
                <p:nvPr/>
              </p:nvSpPr>
              <p:spPr>
                <a:xfrm>
                  <a:off x="2034" y="2070"/>
                  <a:ext cx="0" cy="660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headEnd type="none" w="sm" len="sm"/>
                  <a:tailEnd type="none" w="med" len="lg"/>
                </a:ln>
              </p:spPr>
            </p:sp>
            <p:sp>
              <p:nvSpPr>
                <p:cNvPr id="165957" name="文本框 165956"/>
                <p:cNvSpPr txBox="1"/>
                <p:nvPr/>
              </p:nvSpPr>
              <p:spPr>
                <a:xfrm>
                  <a:off x="1404" y="1510"/>
                  <a:ext cx="363" cy="460"/>
                </a:xfrm>
                <a:prstGeom prst="rect">
                  <a:avLst/>
                </a:prstGeom>
                <a:noFill/>
                <a:ln w="25400">
                  <a:noFill/>
                </a:ln>
              </p:spPr>
              <p:txBody>
                <a:bodyPr wrap="none" lIns="90000" tIns="46800" rIns="90000" bIns="46800" anchor="ctr">
                  <a:spAutoFit/>
                </a:bodyPr>
                <a:p>
                  <a:pPr>
                    <a:spcBef>
                      <a:spcPct val="50000"/>
                    </a:spcBef>
                  </a:pPr>
                  <a:r>
                    <a:rPr lang="en-US" altLang="zh-CN" sz="3200" b="1" i="1" dirty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 pitchFamily="49" charset="-122"/>
                    </a:rPr>
                    <a:t>B</a:t>
                  </a:r>
                  <a:endParaRPr lang="en-US" altLang="zh-CN" sz="3200" b="1" i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endParaRPr>
                </a:p>
              </p:txBody>
            </p:sp>
            <p:sp>
              <p:nvSpPr>
                <p:cNvPr id="165958" name="文本框 165957"/>
                <p:cNvSpPr txBox="1"/>
                <p:nvPr/>
              </p:nvSpPr>
              <p:spPr>
                <a:xfrm>
                  <a:off x="1668" y="2308"/>
                  <a:ext cx="363" cy="460"/>
                </a:xfrm>
                <a:prstGeom prst="rect">
                  <a:avLst/>
                </a:prstGeom>
                <a:noFill/>
                <a:ln w="25400">
                  <a:noFill/>
                </a:ln>
              </p:spPr>
              <p:txBody>
                <a:bodyPr wrap="none" lIns="90000" tIns="46800" rIns="90000" bIns="46800" anchor="ctr">
                  <a:spAutoFit/>
                </a:bodyPr>
                <a:p>
                  <a:pPr>
                    <a:spcBef>
                      <a:spcPct val="50000"/>
                    </a:spcBef>
                  </a:pPr>
                  <a:r>
                    <a:rPr lang="en-US" altLang="zh-CN" sz="3200" b="1" i="1" dirty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 pitchFamily="49" charset="-122"/>
                    </a:rPr>
                    <a:t>E</a:t>
                  </a:r>
                  <a:endParaRPr lang="en-US" altLang="zh-CN" sz="3200" b="1" i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endParaRPr>
                </a:p>
              </p:txBody>
            </p:sp>
            <p:sp>
              <p:nvSpPr>
                <p:cNvPr id="165959" name="文本框 165958"/>
                <p:cNvSpPr txBox="1"/>
                <p:nvPr/>
              </p:nvSpPr>
              <p:spPr>
                <a:xfrm>
                  <a:off x="1661" y="1085"/>
                  <a:ext cx="363" cy="460"/>
                </a:xfrm>
                <a:prstGeom prst="rect">
                  <a:avLst/>
                </a:prstGeom>
                <a:noFill/>
                <a:ln w="25400">
                  <a:noFill/>
                </a:ln>
              </p:spPr>
              <p:txBody>
                <a:bodyPr wrap="none" lIns="90000" tIns="46800" rIns="90000" bIns="46800" anchor="ctr">
                  <a:spAutoFit/>
                </a:bodyPr>
                <a:p>
                  <a:pPr>
                    <a:spcBef>
                      <a:spcPct val="50000"/>
                    </a:spcBef>
                  </a:pPr>
                  <a:r>
                    <a:rPr lang="en-US" altLang="zh-CN" sz="3200" b="1" i="1" dirty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_GB2312" pitchFamily="49" charset="-122"/>
                    </a:rPr>
                    <a:t>C</a:t>
                  </a:r>
                  <a:endParaRPr lang="en-US" altLang="zh-CN" sz="3200" b="1" i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endParaRPr>
                </a:p>
              </p:txBody>
            </p:sp>
          </p:grpSp>
        </p:grpSp>
        <p:sp>
          <p:nvSpPr>
            <p:cNvPr id="165960" name="文本框 165959"/>
            <p:cNvSpPr txBox="1"/>
            <p:nvPr/>
          </p:nvSpPr>
          <p:spPr>
            <a:xfrm>
              <a:off x="839" y="3884"/>
              <a:ext cx="1488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l">
                <a:spcBef>
                  <a:spcPct val="50000"/>
                </a:spcBef>
              </a:pPr>
              <a:r>
                <a:rPr lang="en-US" altLang="zh-CN" b="1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NPN</a:t>
              </a:r>
              <a:r>
                <a:rPr lang="zh-CN" altLang="en-US" b="1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型三极管</a:t>
              </a:r>
              <a:endParaRPr lang="zh-CN" altLang="en-US" b="1" dirty="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65974" name="组合 165973"/>
          <p:cNvGrpSpPr/>
          <p:nvPr/>
        </p:nvGrpSpPr>
        <p:grpSpPr>
          <a:xfrm>
            <a:off x="4743450" y="2852738"/>
            <a:ext cx="4084638" cy="3614737"/>
            <a:chOff x="2988" y="1797"/>
            <a:chExt cx="2573" cy="2277"/>
          </a:xfrm>
        </p:grpSpPr>
        <p:grpSp>
          <p:nvGrpSpPr>
            <p:cNvPr id="165927" name="组合 165926"/>
            <p:cNvGrpSpPr/>
            <p:nvPr/>
          </p:nvGrpSpPr>
          <p:grpSpPr>
            <a:xfrm>
              <a:off x="3271" y="1906"/>
              <a:ext cx="1148" cy="1545"/>
              <a:chOff x="2567" y="1469"/>
              <a:chExt cx="1339" cy="2262"/>
            </a:xfrm>
          </p:grpSpPr>
          <p:sp>
            <p:nvSpPr>
              <p:cNvPr id="165928" name="矩形 165927"/>
              <p:cNvSpPr/>
              <p:nvPr/>
            </p:nvSpPr>
            <p:spPr>
              <a:xfrm rot="5400000" flipH="1">
                <a:off x="3234" y="2585"/>
                <a:ext cx="501" cy="840"/>
              </a:xfrm>
              <a:prstGeom prst="rect">
                <a:avLst/>
              </a:prstGeom>
              <a:noFill/>
              <a:ln w="38100" cap="flat" cmpd="sng">
                <a:solidFill>
                  <a:schemeClr val="tx1"/>
                </a:solidFill>
                <a:prstDash val="solid"/>
                <a:miter/>
                <a:headEnd type="none" w="sm" len="sm"/>
                <a:tailEnd type="none" w="med" len="lg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5929" name="矩形 165928"/>
              <p:cNvSpPr/>
              <p:nvPr/>
            </p:nvSpPr>
            <p:spPr>
              <a:xfrm rot="5400000" flipH="1">
                <a:off x="3240" y="1766"/>
                <a:ext cx="489" cy="840"/>
              </a:xfrm>
              <a:prstGeom prst="rect">
                <a:avLst/>
              </a:prstGeom>
              <a:noFill/>
              <a:ln w="38100" cap="flat" cmpd="sng">
                <a:solidFill>
                  <a:schemeClr val="tx1"/>
                </a:solidFill>
                <a:prstDash val="solid"/>
                <a:miter/>
                <a:headEnd type="none" w="sm" len="sm"/>
                <a:tailEnd type="none" w="med" len="lg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65930" name="矩形 165929"/>
              <p:cNvSpPr/>
              <p:nvPr/>
            </p:nvSpPr>
            <p:spPr>
              <a:xfrm rot="5400000" flipH="1">
                <a:off x="3324" y="2174"/>
                <a:ext cx="324" cy="840"/>
              </a:xfrm>
              <a:prstGeom prst="rect">
                <a:avLst/>
              </a:prstGeom>
              <a:noFill/>
              <a:ln w="38100" cap="flat" cmpd="sng">
                <a:solidFill>
                  <a:schemeClr val="tx1"/>
                </a:solidFill>
                <a:prstDash val="solid"/>
                <a:miter/>
                <a:headEnd type="none" w="sm" len="sm"/>
                <a:tailEnd type="none" w="med" len="lg"/>
              </a:ln>
            </p:spPr>
            <p:txBody>
              <a:bodyPr/>
              <a:p>
                <a:endParaRPr lang="zh-CN" altLang="en-US"/>
              </a:p>
            </p:txBody>
          </p:sp>
          <p:grpSp>
            <p:nvGrpSpPr>
              <p:cNvPr id="165931" name="组合 165930"/>
              <p:cNvGrpSpPr/>
              <p:nvPr/>
            </p:nvGrpSpPr>
            <p:grpSpPr>
              <a:xfrm>
                <a:off x="3455" y="3269"/>
                <a:ext cx="84" cy="462"/>
                <a:chOff x="3467" y="3509"/>
                <a:chExt cx="84" cy="462"/>
              </a:xfrm>
            </p:grpSpPr>
            <p:sp>
              <p:nvSpPr>
                <p:cNvPr id="165932" name="直接连接符 165931"/>
                <p:cNvSpPr/>
                <p:nvPr/>
              </p:nvSpPr>
              <p:spPr>
                <a:xfrm rot="5400000" flipH="1">
                  <a:off x="3314" y="3704"/>
                  <a:ext cx="390" cy="0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headEnd type="none" w="sm" len="sm"/>
                  <a:tailEnd type="none" w="med" len="lg"/>
                </a:ln>
              </p:spPr>
            </p:sp>
            <p:sp>
              <p:nvSpPr>
                <p:cNvPr id="165933" name="椭圆 165932"/>
                <p:cNvSpPr/>
                <p:nvPr/>
              </p:nvSpPr>
              <p:spPr>
                <a:xfrm rot="5400000" flipH="1">
                  <a:off x="3473" y="3893"/>
                  <a:ext cx="72" cy="84"/>
                </a:xfrm>
                <a:prstGeom prst="ellipse">
                  <a:avLst/>
                </a:prstGeom>
                <a:noFill/>
                <a:ln w="38100" cap="flat" cmpd="sng">
                  <a:solidFill>
                    <a:schemeClr val="tx1"/>
                  </a:solidFill>
                  <a:prstDash val="solid"/>
                  <a:headEnd type="none" w="sm" len="sm"/>
                  <a:tailEnd type="none" w="med" len="lg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grpSp>
            <p:nvGrpSpPr>
              <p:cNvPr id="165934" name="组合 165933"/>
              <p:cNvGrpSpPr/>
              <p:nvPr/>
            </p:nvGrpSpPr>
            <p:grpSpPr>
              <a:xfrm>
                <a:off x="3449" y="1469"/>
                <a:ext cx="84" cy="462"/>
                <a:chOff x="3473" y="1277"/>
                <a:chExt cx="84" cy="462"/>
              </a:xfrm>
            </p:grpSpPr>
            <p:sp>
              <p:nvSpPr>
                <p:cNvPr id="165935" name="直接连接符 165934"/>
                <p:cNvSpPr/>
                <p:nvPr/>
              </p:nvSpPr>
              <p:spPr>
                <a:xfrm rot="5400000" flipH="1">
                  <a:off x="3314" y="1544"/>
                  <a:ext cx="390" cy="0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headEnd type="none" w="sm" len="sm"/>
                  <a:tailEnd type="none" w="med" len="lg"/>
                </a:ln>
              </p:spPr>
            </p:sp>
            <p:sp>
              <p:nvSpPr>
                <p:cNvPr id="165936" name="椭圆 165935"/>
                <p:cNvSpPr/>
                <p:nvPr/>
              </p:nvSpPr>
              <p:spPr>
                <a:xfrm rot="5400000" flipH="1">
                  <a:off x="3479" y="1271"/>
                  <a:ext cx="72" cy="84"/>
                </a:xfrm>
                <a:prstGeom prst="ellipse">
                  <a:avLst/>
                </a:prstGeom>
                <a:noFill/>
                <a:ln w="38100" cap="flat" cmpd="sng">
                  <a:solidFill>
                    <a:schemeClr val="tx1"/>
                  </a:solidFill>
                  <a:prstDash val="solid"/>
                  <a:headEnd type="none" w="sm" len="sm"/>
                  <a:tailEnd type="none" w="med" len="lg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sp>
            <p:nvSpPr>
              <p:cNvPr id="165937" name="直接连接符 165936"/>
              <p:cNvSpPr/>
              <p:nvPr/>
            </p:nvSpPr>
            <p:spPr>
              <a:xfrm rot="5400000" flipH="1">
                <a:off x="2855" y="2417"/>
                <a:ext cx="0" cy="43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sm" len="sm"/>
                <a:tailEnd type="none" w="med" len="lg"/>
              </a:ln>
            </p:spPr>
          </p:sp>
          <p:sp>
            <p:nvSpPr>
              <p:cNvPr id="165938" name="椭圆 165937"/>
              <p:cNvSpPr/>
              <p:nvPr/>
            </p:nvSpPr>
            <p:spPr>
              <a:xfrm rot="5400000" flipH="1">
                <a:off x="2573" y="2591"/>
                <a:ext cx="72" cy="84"/>
              </a:xfrm>
              <a:prstGeom prst="ellipse">
                <a:avLst/>
              </a:prstGeom>
              <a:noFill/>
              <a:ln w="38100" cap="flat" cmpd="sng">
                <a:solidFill>
                  <a:schemeClr val="tx1"/>
                </a:solidFill>
                <a:prstDash val="solid"/>
                <a:headEnd type="none" w="sm" len="sm"/>
                <a:tailEnd type="none" w="med" len="lg"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165939" name="组合 165938"/>
            <p:cNvGrpSpPr/>
            <p:nvPr/>
          </p:nvGrpSpPr>
          <p:grpSpPr>
            <a:xfrm>
              <a:off x="3919" y="2245"/>
              <a:ext cx="300" cy="865"/>
              <a:chOff x="4043" y="1834"/>
              <a:chExt cx="350" cy="1265"/>
            </a:xfrm>
          </p:grpSpPr>
          <p:sp>
            <p:nvSpPr>
              <p:cNvPr id="165940" name="文本框 165939"/>
              <p:cNvSpPr txBox="1"/>
              <p:nvPr/>
            </p:nvSpPr>
            <p:spPr>
              <a:xfrm>
                <a:off x="4061" y="1834"/>
                <a:ext cx="315" cy="534"/>
              </a:xfrm>
              <a:prstGeom prst="rect">
                <a:avLst/>
              </a:prstGeom>
              <a:noFill/>
              <a:ln w="25400">
                <a:noFill/>
              </a:ln>
            </p:spPr>
            <p:txBody>
              <a:bodyPr wrap="none" lIns="90000" tIns="46800" rIns="90000" bIns="46800" anchor="ctr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3200" b="1" i="1" dirty="0">
                    <a:solidFill>
                      <a:srgbClr val="FF3399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P</a:t>
                </a:r>
                <a:endParaRPr lang="en-US" altLang="zh-CN" sz="3200" b="1" dirty="0">
                  <a:solidFill>
                    <a:srgbClr val="FF3399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65941" name="文本框 165940"/>
              <p:cNvSpPr txBox="1"/>
              <p:nvPr/>
            </p:nvSpPr>
            <p:spPr>
              <a:xfrm>
                <a:off x="4043" y="2170"/>
                <a:ext cx="350" cy="534"/>
              </a:xfrm>
              <a:prstGeom prst="rect">
                <a:avLst/>
              </a:prstGeom>
              <a:noFill/>
              <a:ln w="25400">
                <a:noFill/>
              </a:ln>
            </p:spPr>
            <p:txBody>
              <a:bodyPr wrap="none" lIns="90000" tIns="46800" rIns="90000" bIns="46800" anchor="ctr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3200" b="1" i="1" dirty="0">
                    <a:solidFill>
                      <a:srgbClr val="FF3399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N</a:t>
                </a:r>
                <a:endParaRPr lang="en-US" altLang="zh-CN" sz="3200" b="1" dirty="0">
                  <a:solidFill>
                    <a:srgbClr val="FF3399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65942" name="文本框 165941"/>
              <p:cNvSpPr txBox="1"/>
              <p:nvPr/>
            </p:nvSpPr>
            <p:spPr>
              <a:xfrm>
                <a:off x="4061" y="2565"/>
                <a:ext cx="315" cy="534"/>
              </a:xfrm>
              <a:prstGeom prst="rect">
                <a:avLst/>
              </a:prstGeom>
              <a:noFill/>
              <a:ln w="25400">
                <a:noFill/>
              </a:ln>
            </p:spPr>
            <p:txBody>
              <a:bodyPr wrap="none" lIns="90000" tIns="46800" rIns="90000" bIns="46800" anchor="ctr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3200" b="1" i="1" dirty="0">
                    <a:solidFill>
                      <a:srgbClr val="FF3399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P</a:t>
                </a:r>
                <a:endParaRPr lang="en-US" altLang="zh-CN" sz="3200" b="1" dirty="0">
                  <a:solidFill>
                    <a:srgbClr val="FF3399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</p:grpSp>
        <p:sp>
          <p:nvSpPr>
            <p:cNvPr id="165943" name="文本框 165942"/>
            <p:cNvSpPr txBox="1"/>
            <p:nvPr/>
          </p:nvSpPr>
          <p:spPr>
            <a:xfrm>
              <a:off x="3195" y="1797"/>
              <a:ext cx="845" cy="327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 lIns="90000" tIns="46800" rIns="90000" bIns="46800" anchor="ctr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b="1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集电极 </a:t>
              </a:r>
              <a:endPara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65944" name="文本框 165943"/>
            <p:cNvSpPr txBox="1"/>
            <p:nvPr/>
          </p:nvSpPr>
          <p:spPr>
            <a:xfrm>
              <a:off x="2988" y="2747"/>
              <a:ext cx="620" cy="327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 lIns="90000" tIns="46800" rIns="90000" bIns="46800" anchor="ctr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b="1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基极 </a:t>
              </a:r>
              <a:endPara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65945" name="文本框 165944"/>
            <p:cNvSpPr txBox="1"/>
            <p:nvPr/>
          </p:nvSpPr>
          <p:spPr>
            <a:xfrm>
              <a:off x="3667" y="3449"/>
              <a:ext cx="845" cy="327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none" lIns="90000" tIns="46800" rIns="90000" bIns="46800" anchor="ctr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b="1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发射极 </a:t>
              </a:r>
              <a:endPara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65946" name="文本框 165945"/>
            <p:cNvSpPr txBox="1"/>
            <p:nvPr/>
          </p:nvSpPr>
          <p:spPr>
            <a:xfrm>
              <a:off x="3107" y="2387"/>
              <a:ext cx="272" cy="365"/>
            </a:xfrm>
            <a:prstGeom prst="rect">
              <a:avLst/>
            </a:prstGeom>
            <a:noFill/>
            <a:ln w="25400">
              <a:noFill/>
            </a:ln>
          </p:spPr>
          <p:txBody>
            <a:bodyPr lIns="90000" tIns="46800" rIns="90000" bIns="46800" anchor="ctr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3200" b="1" i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B</a:t>
              </a:r>
              <a:endPara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65947" name="文本框 165946"/>
            <p:cNvSpPr txBox="1"/>
            <p:nvPr/>
          </p:nvSpPr>
          <p:spPr>
            <a:xfrm>
              <a:off x="4129" y="1802"/>
              <a:ext cx="385" cy="365"/>
            </a:xfrm>
            <a:prstGeom prst="rect">
              <a:avLst/>
            </a:prstGeom>
            <a:noFill/>
            <a:ln w="25400">
              <a:noFill/>
            </a:ln>
          </p:spPr>
          <p:txBody>
            <a:bodyPr lIns="90000" tIns="46800" rIns="90000" bIns="46800" anchor="ctr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3200" b="1" i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C</a:t>
              </a:r>
              <a:endPara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65948" name="文本框 165947"/>
            <p:cNvSpPr txBox="1"/>
            <p:nvPr/>
          </p:nvSpPr>
          <p:spPr>
            <a:xfrm>
              <a:off x="4077" y="3110"/>
              <a:ext cx="458" cy="365"/>
            </a:xfrm>
            <a:prstGeom prst="rect">
              <a:avLst/>
            </a:prstGeom>
            <a:noFill/>
            <a:ln w="25400">
              <a:noFill/>
            </a:ln>
          </p:spPr>
          <p:txBody>
            <a:bodyPr lIns="90000" tIns="46800" rIns="90000" bIns="46800" anchor="ctr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3200" b="1" i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E</a:t>
              </a:r>
              <a:endPara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165961" name="组合 165960"/>
            <p:cNvGrpSpPr/>
            <p:nvPr/>
          </p:nvGrpSpPr>
          <p:grpSpPr>
            <a:xfrm>
              <a:off x="4858" y="2069"/>
              <a:ext cx="590" cy="1362"/>
              <a:chOff x="3552" y="1164"/>
              <a:chExt cx="750" cy="1669"/>
            </a:xfrm>
          </p:grpSpPr>
          <p:sp>
            <p:nvSpPr>
              <p:cNvPr id="165962" name="直接连接符 165961"/>
              <p:cNvSpPr/>
              <p:nvPr/>
            </p:nvSpPr>
            <p:spPr>
              <a:xfrm>
                <a:off x="3552" y="1962"/>
                <a:ext cx="564" cy="6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sm" len="sm"/>
                <a:tailEnd type="none" w="med" len="lg"/>
              </a:ln>
            </p:spPr>
          </p:sp>
          <p:sp>
            <p:nvSpPr>
              <p:cNvPr id="165963" name="直接连接符 165962"/>
              <p:cNvSpPr/>
              <p:nvPr/>
            </p:nvSpPr>
            <p:spPr>
              <a:xfrm>
                <a:off x="4104" y="1788"/>
                <a:ext cx="0" cy="36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sm" len="sm"/>
                <a:tailEnd type="none" w="med" len="lg"/>
              </a:ln>
            </p:spPr>
          </p:sp>
          <p:sp>
            <p:nvSpPr>
              <p:cNvPr id="165964" name="直接连接符 165963"/>
              <p:cNvSpPr/>
              <p:nvPr/>
            </p:nvSpPr>
            <p:spPr>
              <a:xfrm rot="-5400000" flipV="1">
                <a:off x="4104" y="1968"/>
                <a:ext cx="198" cy="186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sm" len="sm"/>
                <a:tailEnd type="triangle" w="sm" len="lg"/>
              </a:ln>
            </p:spPr>
          </p:sp>
          <p:sp>
            <p:nvSpPr>
              <p:cNvPr id="165965" name="直接连接符 165964"/>
              <p:cNvSpPr/>
              <p:nvPr/>
            </p:nvSpPr>
            <p:spPr>
              <a:xfrm flipV="1">
                <a:off x="4104" y="1794"/>
                <a:ext cx="198" cy="16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sm" len="sm"/>
                <a:tailEnd type="none" w="med" len="lg"/>
              </a:ln>
            </p:spPr>
          </p:sp>
          <p:sp>
            <p:nvSpPr>
              <p:cNvPr id="165966" name="直接连接符 165965"/>
              <p:cNvSpPr/>
              <p:nvPr/>
            </p:nvSpPr>
            <p:spPr>
              <a:xfrm>
                <a:off x="4290" y="1224"/>
                <a:ext cx="0" cy="58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sm" len="sm"/>
                <a:tailEnd type="none" w="med" len="lg"/>
              </a:ln>
            </p:spPr>
          </p:sp>
          <p:sp>
            <p:nvSpPr>
              <p:cNvPr id="165967" name="直接连接符 165966"/>
              <p:cNvSpPr/>
              <p:nvPr/>
            </p:nvSpPr>
            <p:spPr>
              <a:xfrm>
                <a:off x="4302" y="2154"/>
                <a:ext cx="0" cy="66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sm" len="sm"/>
                <a:tailEnd type="none" w="med" len="lg"/>
              </a:ln>
            </p:spPr>
          </p:sp>
          <p:sp>
            <p:nvSpPr>
              <p:cNvPr id="165968" name="文本框 165967"/>
              <p:cNvSpPr txBox="1"/>
              <p:nvPr/>
            </p:nvSpPr>
            <p:spPr>
              <a:xfrm>
                <a:off x="3658" y="1588"/>
                <a:ext cx="362" cy="447"/>
              </a:xfrm>
              <a:prstGeom prst="rect">
                <a:avLst/>
              </a:prstGeom>
              <a:noFill/>
              <a:ln w="25400">
                <a:noFill/>
              </a:ln>
            </p:spPr>
            <p:txBody>
              <a:bodyPr wrap="none" lIns="90000" tIns="46800" rIns="90000" bIns="46800" anchor="ctr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3200" b="1" i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B</a:t>
                </a:r>
                <a:endParaRPr lang="en-US" altLang="zh-CN" sz="3200" b="1" i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65969" name="文本框 165968"/>
              <p:cNvSpPr txBox="1"/>
              <p:nvPr/>
            </p:nvSpPr>
            <p:spPr>
              <a:xfrm>
                <a:off x="3923" y="2386"/>
                <a:ext cx="362" cy="447"/>
              </a:xfrm>
              <a:prstGeom prst="rect">
                <a:avLst/>
              </a:prstGeom>
              <a:noFill/>
              <a:ln w="25400">
                <a:noFill/>
              </a:ln>
            </p:spPr>
            <p:txBody>
              <a:bodyPr wrap="none" lIns="90000" tIns="46800" rIns="90000" bIns="46800" anchor="ctr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3200" b="1" i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E</a:t>
                </a:r>
                <a:endParaRPr lang="en-US" altLang="zh-CN" sz="3200" b="1" i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65970" name="文本框 165969"/>
              <p:cNvSpPr txBox="1"/>
              <p:nvPr/>
            </p:nvSpPr>
            <p:spPr>
              <a:xfrm>
                <a:off x="3916" y="1164"/>
                <a:ext cx="362" cy="447"/>
              </a:xfrm>
              <a:prstGeom prst="rect">
                <a:avLst/>
              </a:prstGeom>
              <a:noFill/>
              <a:ln w="25400">
                <a:noFill/>
              </a:ln>
            </p:spPr>
            <p:txBody>
              <a:bodyPr wrap="none" lIns="90000" tIns="46800" rIns="90000" bIns="46800" anchor="ctr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3200" b="1" i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C</a:t>
                </a:r>
                <a:endParaRPr lang="en-US" altLang="zh-CN" sz="3200" b="1" i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</p:grpSp>
        <p:sp>
          <p:nvSpPr>
            <p:cNvPr id="165971" name="文本框 165970"/>
            <p:cNvSpPr txBox="1"/>
            <p:nvPr/>
          </p:nvSpPr>
          <p:spPr>
            <a:xfrm>
              <a:off x="3845" y="3747"/>
              <a:ext cx="1716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l">
                <a:spcBef>
                  <a:spcPct val="50000"/>
                </a:spcBef>
              </a:pPr>
              <a:r>
                <a:rPr lang="en-US" altLang="zh-CN" b="1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PNP</a:t>
              </a:r>
              <a:r>
                <a:rPr lang="zh-CN" altLang="en-US" b="1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型三极管</a:t>
              </a:r>
              <a:endParaRPr lang="zh-CN" altLang="en-US" b="1" dirty="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574040" y="1271905"/>
            <a:ext cx="23139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b="1" dirty="0">
                <a:solidFill>
                  <a:srgbClr val="0000FF"/>
                </a:solidFill>
              </a:rPr>
              <a:t>1、静态特性</a:t>
            </a:r>
            <a:endParaRPr lang="zh-CN" altLang="en-US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5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5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5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590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1732" name="圆角矩形 201731"/>
          <p:cNvSpPr/>
          <p:nvPr/>
        </p:nvSpPr>
        <p:spPr>
          <a:xfrm>
            <a:off x="323850" y="404813"/>
            <a:ext cx="6840538" cy="647700"/>
          </a:xfrm>
          <a:prstGeom prst="roundRect">
            <a:avLst>
              <a:gd name="adj" fmla="val 16667"/>
            </a:avLst>
          </a:prstGeom>
          <a:solidFill>
            <a:srgbClr val="CCFFCC"/>
          </a:solidFill>
          <a:ln w="9525" cap="flat" cmpd="sng">
            <a:solidFill>
              <a:srgbClr val="FF99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</a:rPr>
              <a:t>二、双极型三极管的输入特性和输出特性 </a:t>
            </a:r>
            <a:endParaRPr lang="zh-CN" altLang="en-US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201762" name="组合 201761"/>
          <p:cNvGrpSpPr/>
          <p:nvPr/>
        </p:nvGrpSpPr>
        <p:grpSpPr>
          <a:xfrm>
            <a:off x="4356100" y="1628775"/>
            <a:ext cx="4429125" cy="3841750"/>
            <a:chOff x="1382" y="618"/>
            <a:chExt cx="3803" cy="3332"/>
          </a:xfrm>
        </p:grpSpPr>
        <p:sp>
          <p:nvSpPr>
            <p:cNvPr id="201763" name="文本框 201762"/>
            <p:cNvSpPr txBox="1"/>
            <p:nvPr/>
          </p:nvSpPr>
          <p:spPr>
            <a:xfrm>
              <a:off x="1900" y="618"/>
              <a:ext cx="1154" cy="397"/>
            </a:xfrm>
            <a:prstGeom prst="rect">
              <a:avLst/>
            </a:prstGeom>
            <a:noFill/>
            <a:ln w="38100">
              <a:noFill/>
            </a:ln>
          </p:spPr>
          <p:txBody>
            <a:bodyPr lIns="90000" tIns="46800" rIns="90000" bIns="46800" anchor="ctr">
              <a:spAutoFit/>
            </a:bodyPr>
            <a:p>
              <a:pPr algn="l"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I</a:t>
              </a:r>
              <a:r>
                <a:rPr lang="en-US" altLang="zh-CN" sz="2400" b="1" i="1" baseline="-25000" dirty="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C</a:t>
              </a:r>
              <a:r>
                <a:rPr lang="en-US" altLang="zh-CN" sz="24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(mA  )</a:t>
              </a:r>
              <a:endPara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201764" name="组合 201763"/>
            <p:cNvGrpSpPr/>
            <p:nvPr/>
          </p:nvGrpSpPr>
          <p:grpSpPr>
            <a:xfrm>
              <a:off x="1382" y="792"/>
              <a:ext cx="478" cy="2796"/>
              <a:chOff x="1406" y="828"/>
              <a:chExt cx="478" cy="2796"/>
            </a:xfrm>
          </p:grpSpPr>
          <p:sp>
            <p:nvSpPr>
              <p:cNvPr id="201765" name="直接连接符 201764"/>
              <p:cNvSpPr/>
              <p:nvPr/>
            </p:nvSpPr>
            <p:spPr>
              <a:xfrm flipV="1">
                <a:off x="1800" y="828"/>
                <a:ext cx="0" cy="2796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sm" len="sm"/>
                <a:tailEnd type="triangle" w="med" len="lg"/>
              </a:ln>
            </p:spPr>
          </p:sp>
          <p:sp>
            <p:nvSpPr>
              <p:cNvPr id="201766" name="直接连接符 201765"/>
              <p:cNvSpPr/>
              <p:nvPr/>
            </p:nvSpPr>
            <p:spPr>
              <a:xfrm rot="5400000">
                <a:off x="1848" y="3048"/>
                <a:ext cx="0" cy="7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sm" len="sm"/>
                <a:tailEnd type="none" w="med" len="lg"/>
              </a:ln>
            </p:spPr>
          </p:sp>
          <p:sp>
            <p:nvSpPr>
              <p:cNvPr id="201767" name="直接连接符 201766"/>
              <p:cNvSpPr/>
              <p:nvPr/>
            </p:nvSpPr>
            <p:spPr>
              <a:xfrm rot="5400000">
                <a:off x="1836" y="2462"/>
                <a:ext cx="0" cy="7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sm" len="sm"/>
                <a:tailEnd type="none" w="med" len="lg"/>
              </a:ln>
            </p:spPr>
          </p:sp>
          <p:sp>
            <p:nvSpPr>
              <p:cNvPr id="201768" name="直接连接符 201767"/>
              <p:cNvSpPr/>
              <p:nvPr/>
            </p:nvSpPr>
            <p:spPr>
              <a:xfrm rot="5400000">
                <a:off x="1824" y="1848"/>
                <a:ext cx="0" cy="7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sm" len="sm"/>
                <a:tailEnd type="none" w="med" len="lg"/>
              </a:ln>
            </p:spPr>
          </p:sp>
          <p:sp>
            <p:nvSpPr>
              <p:cNvPr id="201769" name="直接连接符 201768"/>
              <p:cNvSpPr/>
              <p:nvPr/>
            </p:nvSpPr>
            <p:spPr>
              <a:xfrm rot="5400000">
                <a:off x="1836" y="1272"/>
                <a:ext cx="0" cy="7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sm" len="sm"/>
                <a:tailEnd type="none" w="med" len="lg"/>
              </a:ln>
            </p:spPr>
          </p:sp>
          <p:sp>
            <p:nvSpPr>
              <p:cNvPr id="201770" name="文本框 201769"/>
              <p:cNvSpPr txBox="1"/>
              <p:nvPr/>
            </p:nvSpPr>
            <p:spPr>
              <a:xfrm>
                <a:off x="1406" y="2854"/>
                <a:ext cx="286" cy="397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wrap="none" lIns="90000" tIns="46800" rIns="90000" bIns="46800" anchor="ctr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</a:t>
                </a:r>
                <a:endParaRPr lang="en-US" altLang="zh-CN" sz="24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201771" name="文本框 201770"/>
              <p:cNvSpPr txBox="1"/>
              <p:nvPr/>
            </p:nvSpPr>
            <p:spPr>
              <a:xfrm>
                <a:off x="1406" y="2265"/>
                <a:ext cx="286" cy="397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wrap="none" lIns="90000" tIns="46800" rIns="90000" bIns="46800" anchor="ctr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2</a:t>
                </a:r>
                <a:endParaRPr lang="en-US" altLang="zh-CN" sz="24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201772" name="文本框 201771"/>
              <p:cNvSpPr txBox="1"/>
              <p:nvPr/>
            </p:nvSpPr>
            <p:spPr>
              <a:xfrm>
                <a:off x="1406" y="1643"/>
                <a:ext cx="286" cy="396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wrap="none" lIns="90000" tIns="46800" rIns="90000" bIns="46800" anchor="ctr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  <a:endParaRPr lang="en-US" altLang="zh-CN" sz="24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201773" name="文本框 201772"/>
              <p:cNvSpPr txBox="1"/>
              <p:nvPr/>
            </p:nvSpPr>
            <p:spPr>
              <a:xfrm>
                <a:off x="1406" y="1090"/>
                <a:ext cx="286" cy="396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wrap="none" lIns="90000" tIns="46800" rIns="90000" bIns="46800" anchor="ctr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4</a:t>
                </a:r>
                <a:endParaRPr lang="en-US" altLang="zh-CN" sz="24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</p:grpSp>
        <p:grpSp>
          <p:nvGrpSpPr>
            <p:cNvPr id="201774" name="组合 201773"/>
            <p:cNvGrpSpPr/>
            <p:nvPr/>
          </p:nvGrpSpPr>
          <p:grpSpPr>
            <a:xfrm>
              <a:off x="1764" y="3504"/>
              <a:ext cx="3421" cy="446"/>
              <a:chOff x="1800" y="3540"/>
              <a:chExt cx="3421" cy="446"/>
            </a:xfrm>
          </p:grpSpPr>
          <p:sp>
            <p:nvSpPr>
              <p:cNvPr id="201775" name="直接连接符 201774"/>
              <p:cNvSpPr/>
              <p:nvPr/>
            </p:nvSpPr>
            <p:spPr>
              <a:xfrm flipV="1">
                <a:off x="1800" y="3600"/>
                <a:ext cx="2700" cy="1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sm" len="sm"/>
                <a:tailEnd type="triangle" w="med" len="lg"/>
              </a:ln>
            </p:spPr>
          </p:sp>
          <p:sp>
            <p:nvSpPr>
              <p:cNvPr id="201776" name="直接连接符 201775"/>
              <p:cNvSpPr/>
              <p:nvPr/>
            </p:nvSpPr>
            <p:spPr>
              <a:xfrm>
                <a:off x="2340" y="3540"/>
                <a:ext cx="0" cy="7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sm" len="sm"/>
                <a:tailEnd type="none" w="med" len="lg"/>
              </a:ln>
            </p:spPr>
          </p:sp>
          <p:sp>
            <p:nvSpPr>
              <p:cNvPr id="201777" name="直接连接符 201776"/>
              <p:cNvSpPr/>
              <p:nvPr/>
            </p:nvSpPr>
            <p:spPr>
              <a:xfrm>
                <a:off x="2928" y="3540"/>
                <a:ext cx="0" cy="7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sm" len="sm"/>
                <a:tailEnd type="none" w="med" len="lg"/>
              </a:ln>
            </p:spPr>
          </p:sp>
          <p:sp>
            <p:nvSpPr>
              <p:cNvPr id="201778" name="文本框 201777"/>
              <p:cNvSpPr txBox="1"/>
              <p:nvPr/>
            </p:nvSpPr>
            <p:spPr>
              <a:xfrm>
                <a:off x="4280" y="3569"/>
                <a:ext cx="941" cy="396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wrap="none" lIns="90000" tIns="46800" rIns="90000" bIns="46800" anchor="ctr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 b="1" i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U</a:t>
                </a:r>
                <a:r>
                  <a:rPr lang="en-US" altLang="zh-CN" sz="2400" b="1" i="1" baseline="-250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CE</a:t>
                </a:r>
                <a:r>
                  <a:rPr lang="en-US" altLang="zh-CN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(V)</a:t>
                </a:r>
                <a:endParaRPr lang="en-US" altLang="zh-CN" sz="24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201779" name="文本框 201778"/>
              <p:cNvSpPr txBox="1"/>
              <p:nvPr/>
            </p:nvSpPr>
            <p:spPr>
              <a:xfrm>
                <a:off x="2148" y="3569"/>
                <a:ext cx="286" cy="397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wrap="none" lIns="90000" tIns="46800" rIns="90000" bIns="46800" anchor="ctr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3</a:t>
                </a:r>
                <a:endParaRPr lang="en-US" altLang="zh-CN" sz="24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201780" name="文本框 201779"/>
              <p:cNvSpPr txBox="1"/>
              <p:nvPr/>
            </p:nvSpPr>
            <p:spPr>
              <a:xfrm>
                <a:off x="2798" y="3583"/>
                <a:ext cx="286" cy="396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wrap="none" lIns="90000" tIns="46800" rIns="90000" bIns="46800" anchor="ctr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6</a:t>
                </a:r>
                <a:endParaRPr lang="en-US" altLang="zh-CN" sz="24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201781" name="直接连接符 201780"/>
              <p:cNvSpPr/>
              <p:nvPr/>
            </p:nvSpPr>
            <p:spPr>
              <a:xfrm>
                <a:off x="3480" y="3552"/>
                <a:ext cx="0" cy="7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sm" len="sm"/>
                <a:tailEnd type="none" w="med" len="lg"/>
              </a:ln>
            </p:spPr>
          </p:sp>
          <p:sp>
            <p:nvSpPr>
              <p:cNvPr id="201782" name="直接连接符 201781"/>
              <p:cNvSpPr/>
              <p:nvPr/>
            </p:nvSpPr>
            <p:spPr>
              <a:xfrm>
                <a:off x="4032" y="3552"/>
                <a:ext cx="0" cy="7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sm" len="sm"/>
                <a:tailEnd type="none" w="med" len="lg"/>
              </a:ln>
            </p:spPr>
          </p:sp>
          <p:sp>
            <p:nvSpPr>
              <p:cNvPr id="201783" name="文本框 201782"/>
              <p:cNvSpPr txBox="1"/>
              <p:nvPr/>
            </p:nvSpPr>
            <p:spPr>
              <a:xfrm>
                <a:off x="3260" y="3590"/>
                <a:ext cx="369" cy="396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lIns="90000" tIns="46800" rIns="90000" bIns="46800" anchor="ctr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9</a:t>
                </a:r>
                <a:endParaRPr lang="en-US" altLang="zh-CN" sz="24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201784" name="文本框 201783"/>
              <p:cNvSpPr txBox="1"/>
              <p:nvPr/>
            </p:nvSpPr>
            <p:spPr>
              <a:xfrm>
                <a:off x="3810" y="3569"/>
                <a:ext cx="417" cy="396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wrap="none" lIns="90000" tIns="46800" rIns="90000" bIns="46800" anchor="ctr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12</a:t>
                </a:r>
                <a:endParaRPr lang="en-US" altLang="zh-CN" sz="24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</p:grpSp>
        <p:sp>
          <p:nvSpPr>
            <p:cNvPr id="201785" name="任意多边形 201784"/>
            <p:cNvSpPr/>
            <p:nvPr/>
          </p:nvSpPr>
          <p:spPr>
            <a:xfrm>
              <a:off x="1765" y="3444"/>
              <a:ext cx="2387" cy="131"/>
            </a:xfrm>
            <a:custGeom>
              <a:avLst/>
              <a:gdLst/>
              <a:ahLst/>
              <a:cxnLst/>
              <a:pathLst>
                <a:path w="2387" h="131">
                  <a:moveTo>
                    <a:pt x="19" y="131"/>
                  </a:moveTo>
                  <a:cubicBezTo>
                    <a:pt x="27" y="125"/>
                    <a:pt x="0" y="113"/>
                    <a:pt x="69" y="95"/>
                  </a:cubicBezTo>
                  <a:cubicBezTo>
                    <a:pt x="138" y="77"/>
                    <a:pt x="45" y="40"/>
                    <a:pt x="431" y="24"/>
                  </a:cubicBezTo>
                  <a:cubicBezTo>
                    <a:pt x="817" y="8"/>
                    <a:pt x="1980" y="5"/>
                    <a:pt x="2387" y="0"/>
                  </a:cubicBez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headEnd type="none" w="sm" len="sm"/>
              <a:tailEnd type="none" w="med" len="lg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1786" name="任意多边形 201785"/>
            <p:cNvSpPr/>
            <p:nvPr/>
          </p:nvSpPr>
          <p:spPr>
            <a:xfrm>
              <a:off x="1784" y="3072"/>
              <a:ext cx="2308" cy="504"/>
            </a:xfrm>
            <a:custGeom>
              <a:avLst/>
              <a:gdLst/>
              <a:ahLst/>
              <a:cxnLst/>
              <a:pathLst>
                <a:path w="2308" h="504">
                  <a:moveTo>
                    <a:pt x="0" y="504"/>
                  </a:moveTo>
                  <a:cubicBezTo>
                    <a:pt x="3" y="472"/>
                    <a:pt x="6" y="352"/>
                    <a:pt x="15" y="314"/>
                  </a:cubicBezTo>
                  <a:cubicBezTo>
                    <a:pt x="24" y="276"/>
                    <a:pt x="26" y="302"/>
                    <a:pt x="52" y="276"/>
                  </a:cubicBezTo>
                  <a:cubicBezTo>
                    <a:pt x="78" y="250"/>
                    <a:pt x="124" y="190"/>
                    <a:pt x="172" y="156"/>
                  </a:cubicBezTo>
                  <a:cubicBezTo>
                    <a:pt x="220" y="122"/>
                    <a:pt x="244" y="90"/>
                    <a:pt x="340" y="72"/>
                  </a:cubicBezTo>
                  <a:cubicBezTo>
                    <a:pt x="436" y="54"/>
                    <a:pt x="420" y="60"/>
                    <a:pt x="748" y="48"/>
                  </a:cubicBezTo>
                  <a:cubicBezTo>
                    <a:pt x="1076" y="36"/>
                    <a:pt x="1983" y="10"/>
                    <a:pt x="2308" y="0"/>
                  </a:cubicBez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headEnd type="none" w="sm" len="sm"/>
              <a:tailEnd type="none" w="med" len="lg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1787" name="任意多边形 201786"/>
            <p:cNvSpPr/>
            <p:nvPr/>
          </p:nvSpPr>
          <p:spPr>
            <a:xfrm>
              <a:off x="1781" y="2628"/>
              <a:ext cx="2299" cy="948"/>
            </a:xfrm>
            <a:custGeom>
              <a:avLst/>
              <a:gdLst/>
              <a:ahLst/>
              <a:cxnLst/>
              <a:pathLst>
                <a:path w="2299" h="948">
                  <a:moveTo>
                    <a:pt x="0" y="948"/>
                  </a:moveTo>
                  <a:cubicBezTo>
                    <a:pt x="9" y="858"/>
                    <a:pt x="20" y="540"/>
                    <a:pt x="55" y="408"/>
                  </a:cubicBezTo>
                  <a:cubicBezTo>
                    <a:pt x="90" y="276"/>
                    <a:pt x="151" y="212"/>
                    <a:pt x="211" y="156"/>
                  </a:cubicBezTo>
                  <a:cubicBezTo>
                    <a:pt x="271" y="100"/>
                    <a:pt x="247" y="93"/>
                    <a:pt x="413" y="69"/>
                  </a:cubicBezTo>
                  <a:cubicBezTo>
                    <a:pt x="579" y="45"/>
                    <a:pt x="893" y="23"/>
                    <a:pt x="1207" y="12"/>
                  </a:cubicBezTo>
                  <a:cubicBezTo>
                    <a:pt x="1521" y="1"/>
                    <a:pt x="2072" y="2"/>
                    <a:pt x="2299" y="0"/>
                  </a:cubicBez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headEnd type="none" w="sm" len="sm"/>
              <a:tailEnd type="none" w="med" len="lg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1788" name="任意多边形 201787"/>
            <p:cNvSpPr/>
            <p:nvPr/>
          </p:nvSpPr>
          <p:spPr>
            <a:xfrm>
              <a:off x="1784" y="2160"/>
              <a:ext cx="2260" cy="1380"/>
            </a:xfrm>
            <a:custGeom>
              <a:avLst/>
              <a:gdLst/>
              <a:ahLst/>
              <a:cxnLst/>
              <a:pathLst>
                <a:path w="2260" h="1380">
                  <a:moveTo>
                    <a:pt x="0" y="1380"/>
                  </a:moveTo>
                  <a:cubicBezTo>
                    <a:pt x="12" y="1237"/>
                    <a:pt x="48" y="729"/>
                    <a:pt x="73" y="525"/>
                  </a:cubicBezTo>
                  <a:cubicBezTo>
                    <a:pt x="99" y="321"/>
                    <a:pt x="86" y="236"/>
                    <a:pt x="155" y="157"/>
                  </a:cubicBezTo>
                  <a:cubicBezTo>
                    <a:pt x="223" y="77"/>
                    <a:pt x="132" y="76"/>
                    <a:pt x="483" y="50"/>
                  </a:cubicBezTo>
                  <a:cubicBezTo>
                    <a:pt x="834" y="24"/>
                    <a:pt x="1890" y="10"/>
                    <a:pt x="2260" y="0"/>
                  </a:cubicBez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headEnd type="none" w="sm" len="sm"/>
              <a:tailEnd type="none" w="med" len="lg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1789" name="任意多边形 201788"/>
            <p:cNvSpPr/>
            <p:nvPr/>
          </p:nvSpPr>
          <p:spPr>
            <a:xfrm>
              <a:off x="1784" y="1752"/>
              <a:ext cx="2224" cy="1788"/>
            </a:xfrm>
            <a:custGeom>
              <a:avLst/>
              <a:gdLst/>
              <a:ahLst/>
              <a:cxnLst/>
              <a:pathLst>
                <a:path w="2224" h="1788">
                  <a:moveTo>
                    <a:pt x="0" y="1788"/>
                  </a:moveTo>
                  <a:cubicBezTo>
                    <a:pt x="15" y="1616"/>
                    <a:pt x="70" y="1000"/>
                    <a:pt x="89" y="754"/>
                  </a:cubicBezTo>
                  <a:cubicBezTo>
                    <a:pt x="108" y="508"/>
                    <a:pt x="92" y="417"/>
                    <a:pt x="112" y="312"/>
                  </a:cubicBezTo>
                  <a:cubicBezTo>
                    <a:pt x="132" y="207"/>
                    <a:pt x="121" y="171"/>
                    <a:pt x="209" y="125"/>
                  </a:cubicBezTo>
                  <a:cubicBezTo>
                    <a:pt x="297" y="79"/>
                    <a:pt x="304" y="57"/>
                    <a:pt x="640" y="36"/>
                  </a:cubicBezTo>
                  <a:cubicBezTo>
                    <a:pt x="976" y="15"/>
                    <a:pt x="1894" y="8"/>
                    <a:pt x="2224" y="0"/>
                  </a:cubicBez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headEnd type="none" w="sm" len="sm"/>
              <a:tailEnd type="none" w="med" len="lg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1790" name="任意多边形 201789"/>
            <p:cNvSpPr/>
            <p:nvPr/>
          </p:nvSpPr>
          <p:spPr>
            <a:xfrm>
              <a:off x="1784" y="1199"/>
              <a:ext cx="2212" cy="2377"/>
            </a:xfrm>
            <a:custGeom>
              <a:avLst/>
              <a:gdLst/>
              <a:ahLst/>
              <a:cxnLst/>
              <a:pathLst>
                <a:path w="2212" h="2377">
                  <a:moveTo>
                    <a:pt x="0" y="2377"/>
                  </a:moveTo>
                  <a:cubicBezTo>
                    <a:pt x="15" y="2189"/>
                    <a:pt x="62" y="1583"/>
                    <a:pt x="93" y="1248"/>
                  </a:cubicBezTo>
                  <a:cubicBezTo>
                    <a:pt x="124" y="914"/>
                    <a:pt x="113" y="567"/>
                    <a:pt x="186" y="369"/>
                  </a:cubicBezTo>
                  <a:cubicBezTo>
                    <a:pt x="259" y="171"/>
                    <a:pt x="194" y="122"/>
                    <a:pt x="532" y="61"/>
                  </a:cubicBezTo>
                  <a:cubicBezTo>
                    <a:pt x="870" y="0"/>
                    <a:pt x="1862" y="13"/>
                    <a:pt x="2212" y="1"/>
                  </a:cubicBez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headEnd type="none" w="sm" len="sm"/>
              <a:tailEnd type="none" w="med" len="lg"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201791" name="组合 201790"/>
            <p:cNvGrpSpPr/>
            <p:nvPr/>
          </p:nvGrpSpPr>
          <p:grpSpPr>
            <a:xfrm>
              <a:off x="4080" y="941"/>
              <a:ext cx="889" cy="2605"/>
              <a:chOff x="4284" y="1061"/>
              <a:chExt cx="889" cy="2605"/>
            </a:xfrm>
          </p:grpSpPr>
          <p:sp>
            <p:nvSpPr>
              <p:cNvPr id="201792" name="文本框 201791"/>
              <p:cNvSpPr txBox="1"/>
              <p:nvPr/>
            </p:nvSpPr>
            <p:spPr>
              <a:xfrm>
                <a:off x="4408" y="3270"/>
                <a:ext cx="652" cy="396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wrap="none" lIns="90000" tIns="46800" rIns="90000" bIns="46800" anchor="ctr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 b="1" i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I</a:t>
                </a:r>
                <a:r>
                  <a:rPr lang="en-US" altLang="zh-CN" sz="2400" b="1" i="1" baseline="-250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B</a:t>
                </a:r>
                <a:r>
                  <a:rPr lang="en-US" altLang="zh-CN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=0</a:t>
                </a:r>
                <a:endParaRPr lang="en-US" altLang="zh-CN" sz="24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201793" name="文本框 201792"/>
              <p:cNvSpPr txBox="1"/>
              <p:nvPr/>
            </p:nvSpPr>
            <p:spPr>
              <a:xfrm>
                <a:off x="4359" y="2983"/>
                <a:ext cx="758" cy="397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wrap="none" lIns="90000" tIns="46800" rIns="90000" bIns="46800" anchor="ctr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20</a:t>
                </a:r>
                <a:r>
                  <a:rPr lang="en-US" altLang="zh-CN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  <a:sym typeface="Symbol" panose="05050102010706020507" pitchFamily="18" charset="2"/>
                  </a:rPr>
                  <a:t></a:t>
                </a:r>
                <a:r>
                  <a:rPr lang="en-US" altLang="zh-CN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A</a:t>
                </a:r>
                <a:endParaRPr lang="en-US" altLang="zh-CN" sz="24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201794" name="文本框 201793"/>
              <p:cNvSpPr txBox="1"/>
              <p:nvPr/>
            </p:nvSpPr>
            <p:spPr>
              <a:xfrm>
                <a:off x="4325" y="2515"/>
                <a:ext cx="758" cy="397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wrap="none" lIns="90000" tIns="46800" rIns="90000" bIns="46800" anchor="ctr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40</a:t>
                </a:r>
                <a:r>
                  <a:rPr lang="en-US" altLang="zh-CN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  <a:sym typeface="Symbol" panose="05050102010706020507" pitchFamily="18" charset="2"/>
                  </a:rPr>
                  <a:t></a:t>
                </a:r>
                <a:r>
                  <a:rPr lang="en-US" altLang="zh-CN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A</a:t>
                </a:r>
                <a:endParaRPr lang="en-US" altLang="zh-CN" sz="24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201795" name="文本框 201794"/>
              <p:cNvSpPr txBox="1"/>
              <p:nvPr/>
            </p:nvSpPr>
            <p:spPr>
              <a:xfrm>
                <a:off x="4325" y="2080"/>
                <a:ext cx="758" cy="397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wrap="none" lIns="90000" tIns="46800" rIns="90000" bIns="46800" anchor="ctr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60</a:t>
                </a:r>
                <a:r>
                  <a:rPr lang="en-US" altLang="zh-CN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  <a:sym typeface="Symbol" panose="05050102010706020507" pitchFamily="18" charset="2"/>
                  </a:rPr>
                  <a:t></a:t>
                </a:r>
                <a:r>
                  <a:rPr lang="en-US" altLang="zh-CN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A</a:t>
                </a:r>
                <a:endParaRPr lang="en-US" altLang="zh-CN" sz="24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201796" name="文本框 201795"/>
              <p:cNvSpPr txBox="1"/>
              <p:nvPr/>
            </p:nvSpPr>
            <p:spPr>
              <a:xfrm>
                <a:off x="4338" y="1624"/>
                <a:ext cx="757" cy="397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wrap="none" lIns="90000" tIns="46800" rIns="90000" bIns="46800" anchor="ctr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80</a:t>
                </a:r>
                <a:r>
                  <a:rPr lang="en-US" altLang="zh-CN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  <a:sym typeface="Symbol" panose="05050102010706020507" pitchFamily="18" charset="2"/>
                  </a:rPr>
                  <a:t></a:t>
                </a:r>
                <a:r>
                  <a:rPr lang="en-US" altLang="zh-CN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A</a:t>
                </a:r>
                <a:endParaRPr lang="en-US" altLang="zh-CN" sz="24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201797" name="文本框 201796"/>
              <p:cNvSpPr txBox="1"/>
              <p:nvPr/>
            </p:nvSpPr>
            <p:spPr>
              <a:xfrm>
                <a:off x="4284" y="1061"/>
                <a:ext cx="889" cy="397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wrap="none" lIns="90000" tIns="46800" rIns="90000" bIns="46800" anchor="ctr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100</a:t>
                </a:r>
                <a:r>
                  <a:rPr lang="en-US" altLang="zh-CN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  <a:sym typeface="Symbol" panose="05050102010706020507" pitchFamily="18" charset="2"/>
                  </a:rPr>
                  <a:t></a:t>
                </a:r>
                <a:r>
                  <a:rPr lang="en-US" altLang="zh-CN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A</a:t>
                </a:r>
                <a:endParaRPr lang="en-US" altLang="zh-CN" sz="24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</p:grpSp>
      </p:grpSp>
      <p:grpSp>
        <p:nvGrpSpPr>
          <p:cNvPr id="201805" name="组合 201804"/>
          <p:cNvGrpSpPr/>
          <p:nvPr/>
        </p:nvGrpSpPr>
        <p:grpSpPr>
          <a:xfrm>
            <a:off x="323850" y="1412875"/>
            <a:ext cx="3995738" cy="4870450"/>
            <a:chOff x="204" y="890"/>
            <a:chExt cx="2517" cy="3068"/>
          </a:xfrm>
        </p:grpSpPr>
        <p:grpSp>
          <p:nvGrpSpPr>
            <p:cNvPr id="201736" name="组合 201735"/>
            <p:cNvGrpSpPr/>
            <p:nvPr/>
          </p:nvGrpSpPr>
          <p:grpSpPr>
            <a:xfrm>
              <a:off x="204" y="890"/>
              <a:ext cx="2517" cy="2192"/>
              <a:chOff x="1453" y="1033"/>
              <a:chExt cx="3542" cy="2813"/>
            </a:xfrm>
          </p:grpSpPr>
          <p:sp>
            <p:nvSpPr>
              <p:cNvPr id="201737" name="直接连接符 201736"/>
              <p:cNvSpPr/>
              <p:nvPr/>
            </p:nvSpPr>
            <p:spPr>
              <a:xfrm flipV="1">
                <a:off x="1968" y="1164"/>
                <a:ext cx="0" cy="2364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sm" len="sm"/>
                <a:tailEnd type="triangle" w="med" len="lg"/>
              </a:ln>
            </p:spPr>
          </p:sp>
          <p:sp>
            <p:nvSpPr>
              <p:cNvPr id="201738" name="直接连接符 201737"/>
              <p:cNvSpPr/>
              <p:nvPr/>
            </p:nvSpPr>
            <p:spPr>
              <a:xfrm>
                <a:off x="1968" y="3516"/>
                <a:ext cx="2088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sm" len="sm"/>
                <a:tailEnd type="triangle" w="med" len="lg"/>
              </a:ln>
            </p:spPr>
          </p:sp>
          <p:sp>
            <p:nvSpPr>
              <p:cNvPr id="201739" name="直接连接符 201738"/>
              <p:cNvSpPr/>
              <p:nvPr/>
            </p:nvSpPr>
            <p:spPr>
              <a:xfrm>
                <a:off x="2688" y="3444"/>
                <a:ext cx="0" cy="7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sm" len="sm"/>
                <a:tailEnd type="none" w="med" len="lg"/>
              </a:ln>
            </p:spPr>
          </p:sp>
          <p:sp>
            <p:nvSpPr>
              <p:cNvPr id="201740" name="直接连接符 201739"/>
              <p:cNvSpPr/>
              <p:nvPr/>
            </p:nvSpPr>
            <p:spPr>
              <a:xfrm>
                <a:off x="3444" y="3444"/>
                <a:ext cx="0" cy="7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sm" len="sm"/>
                <a:tailEnd type="none" w="med" len="lg"/>
              </a:ln>
            </p:spPr>
          </p:sp>
          <p:sp>
            <p:nvSpPr>
              <p:cNvPr id="201741" name="直接连接符 201740"/>
              <p:cNvSpPr/>
              <p:nvPr/>
            </p:nvSpPr>
            <p:spPr>
              <a:xfrm rot="5400000">
                <a:off x="2016" y="3084"/>
                <a:ext cx="0" cy="7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sm" len="sm"/>
                <a:tailEnd type="none" w="med" len="lg"/>
              </a:ln>
            </p:spPr>
          </p:sp>
          <p:sp>
            <p:nvSpPr>
              <p:cNvPr id="201742" name="直接连接符 201741"/>
              <p:cNvSpPr/>
              <p:nvPr/>
            </p:nvSpPr>
            <p:spPr>
              <a:xfrm rot="5400000">
                <a:off x="2004" y="2582"/>
                <a:ext cx="0" cy="7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sm" len="sm"/>
                <a:tailEnd type="none" w="med" len="lg"/>
              </a:ln>
            </p:spPr>
          </p:sp>
          <p:sp>
            <p:nvSpPr>
              <p:cNvPr id="201743" name="直接连接符 201742"/>
              <p:cNvSpPr/>
              <p:nvPr/>
            </p:nvSpPr>
            <p:spPr>
              <a:xfrm rot="5400000">
                <a:off x="1992" y="2100"/>
                <a:ext cx="0" cy="7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sm" len="sm"/>
                <a:tailEnd type="none" w="med" len="lg"/>
              </a:ln>
            </p:spPr>
          </p:sp>
          <p:sp>
            <p:nvSpPr>
              <p:cNvPr id="201744" name="直接连接符 201743"/>
              <p:cNvSpPr/>
              <p:nvPr/>
            </p:nvSpPr>
            <p:spPr>
              <a:xfrm rot="5400000">
                <a:off x="2004" y="1620"/>
                <a:ext cx="0" cy="7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sm" len="sm"/>
                <a:tailEnd type="none" w="med" len="lg"/>
              </a:ln>
            </p:spPr>
          </p:sp>
          <p:sp>
            <p:nvSpPr>
              <p:cNvPr id="201745" name="文本框 201744"/>
              <p:cNvSpPr txBox="1"/>
              <p:nvPr/>
            </p:nvSpPr>
            <p:spPr>
              <a:xfrm>
                <a:off x="2045" y="1033"/>
                <a:ext cx="866" cy="369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lIns="90000" tIns="46800" rIns="90000" bIns="46800" anchor="ctr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 b="1" i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I</a:t>
                </a:r>
                <a:r>
                  <a:rPr lang="en-US" altLang="zh-CN" sz="2400" b="1" i="1" baseline="-250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B</a:t>
                </a:r>
                <a:r>
                  <a:rPr lang="en-US" altLang="zh-CN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(</a:t>
                </a:r>
                <a:r>
                  <a:rPr lang="en-US" altLang="zh-CN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  <a:sym typeface="Symbol" panose="05050102010706020507" pitchFamily="18" charset="2"/>
                  </a:rPr>
                  <a:t></a:t>
                </a:r>
                <a:r>
                  <a:rPr lang="en-US" altLang="zh-CN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A)</a:t>
                </a:r>
                <a:endParaRPr lang="en-US" altLang="zh-CN" sz="24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201746" name="文本框 201745"/>
              <p:cNvSpPr txBox="1"/>
              <p:nvPr/>
            </p:nvSpPr>
            <p:spPr>
              <a:xfrm>
                <a:off x="4024" y="3271"/>
                <a:ext cx="971" cy="370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wrap="none" lIns="90000" tIns="46800" rIns="90000" bIns="46800" anchor="ctr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 b="1" i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U</a:t>
                </a:r>
                <a:r>
                  <a:rPr lang="en-US" altLang="zh-CN" sz="2400" b="1" i="1" baseline="-250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BE</a:t>
                </a:r>
                <a:r>
                  <a:rPr lang="en-US" altLang="zh-CN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(V)</a:t>
                </a:r>
                <a:endParaRPr lang="en-US" altLang="zh-CN" sz="24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201747" name="文本框 201746"/>
              <p:cNvSpPr txBox="1"/>
              <p:nvPr/>
            </p:nvSpPr>
            <p:spPr>
              <a:xfrm>
                <a:off x="1490" y="2940"/>
                <a:ext cx="431" cy="370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wrap="none" lIns="90000" tIns="46800" rIns="90000" bIns="46800" anchor="ctr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20</a:t>
                </a:r>
                <a:endParaRPr lang="en-US" altLang="zh-CN" sz="24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201748" name="文本框 201747"/>
              <p:cNvSpPr txBox="1"/>
              <p:nvPr/>
            </p:nvSpPr>
            <p:spPr>
              <a:xfrm>
                <a:off x="1453" y="2447"/>
                <a:ext cx="431" cy="370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wrap="none" lIns="90000" tIns="46800" rIns="90000" bIns="46800" anchor="ctr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40</a:t>
                </a:r>
                <a:endParaRPr lang="en-US" altLang="zh-CN" sz="24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201749" name="文本框 201748"/>
              <p:cNvSpPr txBox="1"/>
              <p:nvPr/>
            </p:nvSpPr>
            <p:spPr>
              <a:xfrm>
                <a:off x="1490" y="1967"/>
                <a:ext cx="430" cy="370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wrap="none" lIns="90000" tIns="46800" rIns="90000" bIns="46800" anchor="ctr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60</a:t>
                </a:r>
                <a:endParaRPr lang="en-US" altLang="zh-CN" sz="24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201750" name="文本框 201749"/>
              <p:cNvSpPr txBox="1"/>
              <p:nvPr/>
            </p:nvSpPr>
            <p:spPr>
              <a:xfrm>
                <a:off x="1501" y="1487"/>
                <a:ext cx="430" cy="370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wrap="none" lIns="90000" tIns="46800" rIns="90000" bIns="46800" anchor="ctr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80</a:t>
                </a:r>
                <a:endParaRPr lang="en-US" altLang="zh-CN" sz="24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201751" name="文本框 201750"/>
              <p:cNvSpPr txBox="1"/>
              <p:nvPr/>
            </p:nvSpPr>
            <p:spPr>
              <a:xfrm>
                <a:off x="2451" y="3475"/>
                <a:ext cx="498" cy="370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wrap="none" lIns="90000" tIns="46800" rIns="90000" bIns="46800" anchor="ctr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0.4</a:t>
                </a:r>
                <a:endParaRPr lang="en-US" altLang="zh-CN" sz="24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201752" name="文本框 201751"/>
              <p:cNvSpPr txBox="1"/>
              <p:nvPr/>
            </p:nvSpPr>
            <p:spPr>
              <a:xfrm>
                <a:off x="3232" y="3476"/>
                <a:ext cx="498" cy="370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 wrap="none" lIns="90000" tIns="46800" rIns="90000" bIns="46800" anchor="ctr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0.8</a:t>
                </a:r>
                <a:endParaRPr lang="en-US" altLang="zh-CN" sz="24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</p:grpSp>
        <p:sp>
          <p:nvSpPr>
            <p:cNvPr id="201757" name="任意多边形 201756"/>
            <p:cNvSpPr/>
            <p:nvPr/>
          </p:nvSpPr>
          <p:spPr>
            <a:xfrm>
              <a:off x="570" y="1039"/>
              <a:ext cx="955" cy="1777"/>
            </a:xfrm>
            <a:custGeom>
              <a:avLst/>
              <a:gdLst/>
              <a:ahLst/>
              <a:cxnLst/>
              <a:pathLst>
                <a:path w="1344" h="2280">
                  <a:moveTo>
                    <a:pt x="0" y="2280"/>
                  </a:moveTo>
                  <a:cubicBezTo>
                    <a:pt x="174" y="2273"/>
                    <a:pt x="348" y="2266"/>
                    <a:pt x="456" y="2256"/>
                  </a:cubicBezTo>
                  <a:cubicBezTo>
                    <a:pt x="564" y="2246"/>
                    <a:pt x="574" y="2268"/>
                    <a:pt x="648" y="2220"/>
                  </a:cubicBezTo>
                  <a:cubicBezTo>
                    <a:pt x="722" y="2172"/>
                    <a:pt x="828" y="2120"/>
                    <a:pt x="900" y="1968"/>
                  </a:cubicBezTo>
                  <a:cubicBezTo>
                    <a:pt x="972" y="1816"/>
                    <a:pt x="1006" y="1636"/>
                    <a:pt x="1080" y="1308"/>
                  </a:cubicBezTo>
                  <a:cubicBezTo>
                    <a:pt x="1154" y="980"/>
                    <a:pt x="1289" y="272"/>
                    <a:pt x="1344" y="0"/>
                  </a:cubicBezTo>
                </a:path>
              </a:pathLst>
            </a:custGeom>
            <a:noFill/>
            <a:ln w="38100" cap="flat" cmpd="sng">
              <a:solidFill>
                <a:srgbClr val="003300"/>
              </a:solidFill>
              <a:prstDash val="solid"/>
              <a:headEnd type="none" w="sm" len="sm"/>
              <a:tailEnd type="none" w="med" len="lg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1759" name="直接连接符 201758"/>
            <p:cNvSpPr/>
            <p:nvPr/>
          </p:nvSpPr>
          <p:spPr>
            <a:xfrm>
              <a:off x="1178" y="1207"/>
              <a:ext cx="0" cy="1571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dash"/>
              <a:headEnd type="none" w="sm" len="sm"/>
              <a:tailEnd type="none" w="med" len="lg"/>
            </a:ln>
          </p:spPr>
        </p:sp>
        <p:sp>
          <p:nvSpPr>
            <p:cNvPr id="201798" name="文本框 201797"/>
            <p:cNvSpPr txBox="1"/>
            <p:nvPr/>
          </p:nvSpPr>
          <p:spPr>
            <a:xfrm>
              <a:off x="510" y="3670"/>
              <a:ext cx="1361" cy="288"/>
            </a:xfrm>
            <a:prstGeom prst="rect">
              <a:avLst/>
            </a:prstGeom>
            <a:noFill/>
            <a:ln w="2857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latin typeface="Times New Roman" panose="02020603050405020304" pitchFamily="18" charset="0"/>
                </a:rPr>
                <a:t>输入特性曲线</a:t>
              </a:r>
              <a:endParaRPr lang="zh-CN" altLang="en-US" sz="2400" b="1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201799" name="文本框 201798"/>
          <p:cNvSpPr txBox="1"/>
          <p:nvPr/>
        </p:nvSpPr>
        <p:spPr>
          <a:xfrm>
            <a:off x="5292725" y="5805488"/>
            <a:ext cx="2160588" cy="457200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</a:rPr>
              <a:t>输出特性曲线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sp>
        <p:nvSpPr>
          <p:cNvPr id="201800" name="椭圆形标注 201799"/>
          <p:cNvSpPr/>
          <p:nvPr/>
        </p:nvSpPr>
        <p:spPr>
          <a:xfrm>
            <a:off x="1547813" y="5084763"/>
            <a:ext cx="2016125" cy="576262"/>
          </a:xfrm>
          <a:prstGeom prst="wedgeEllipseCallout">
            <a:avLst>
              <a:gd name="adj1" fmla="val -27245"/>
              <a:gd name="adj2" fmla="val -123829"/>
            </a:avLst>
          </a:prstGeom>
          <a:solidFill>
            <a:schemeClr val="folHlink"/>
          </a:solidFill>
          <a:ln w="28575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r>
              <a:rPr lang="zh-CN" altLang="en-US" sz="2000" b="1" dirty="0">
                <a:latin typeface="Times New Roman" panose="02020603050405020304" pitchFamily="18" charset="0"/>
              </a:rPr>
              <a:t>开启电压</a:t>
            </a:r>
            <a:endParaRPr lang="zh-CN" altLang="en-US" sz="2000" b="1" dirty="0">
              <a:latin typeface="Times New Roman" panose="02020603050405020304" pitchFamily="18" charset="0"/>
            </a:endParaRPr>
          </a:p>
        </p:txBody>
      </p:sp>
      <p:sp>
        <p:nvSpPr>
          <p:cNvPr id="201801" name="圆角矩形标注 201800"/>
          <p:cNvSpPr/>
          <p:nvPr/>
        </p:nvSpPr>
        <p:spPr>
          <a:xfrm>
            <a:off x="3779838" y="1916113"/>
            <a:ext cx="431800" cy="1368425"/>
          </a:xfrm>
          <a:prstGeom prst="wedgeRoundRectCallout">
            <a:avLst>
              <a:gd name="adj1" fmla="val 204778"/>
              <a:gd name="adj2" fmla="val 63574"/>
              <a:gd name="adj3" fmla="val 16667"/>
            </a:avLst>
          </a:prstGeom>
          <a:solidFill>
            <a:schemeClr val="tx2"/>
          </a:solidFill>
          <a:ln w="28575" cap="flat" cmpd="sng">
            <a:solidFill>
              <a:srgbClr val="FF66CC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r>
              <a:rPr lang="zh-CN" altLang="en-US" sz="2000" b="1" dirty="0">
                <a:latin typeface="Times New Roman" panose="02020603050405020304" pitchFamily="18" charset="0"/>
              </a:rPr>
              <a:t>饱和区</a:t>
            </a:r>
            <a:endParaRPr lang="zh-CN" altLang="en-US" sz="2000" b="1" dirty="0">
              <a:latin typeface="Times New Roman" panose="02020603050405020304" pitchFamily="18" charset="0"/>
            </a:endParaRPr>
          </a:p>
        </p:txBody>
      </p:sp>
      <p:sp>
        <p:nvSpPr>
          <p:cNvPr id="201802" name="椭圆形标注 201801"/>
          <p:cNvSpPr/>
          <p:nvPr/>
        </p:nvSpPr>
        <p:spPr>
          <a:xfrm>
            <a:off x="6011863" y="5445125"/>
            <a:ext cx="1873250" cy="360363"/>
          </a:xfrm>
          <a:prstGeom prst="wedgeEllipseCallout">
            <a:avLst>
              <a:gd name="adj1" fmla="val -61523"/>
              <a:gd name="adj2" fmla="val -183921"/>
            </a:avLst>
          </a:prstGeom>
          <a:solidFill>
            <a:schemeClr val="hlink"/>
          </a:solidFill>
          <a:ln w="2857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r>
              <a:rPr lang="zh-CN" altLang="en-US" sz="2000" b="1" dirty="0">
                <a:latin typeface="Times New Roman" panose="02020603050405020304" pitchFamily="18" charset="0"/>
              </a:rPr>
              <a:t>截止区</a:t>
            </a:r>
            <a:endParaRPr lang="zh-CN" altLang="en-US" sz="2000" b="1" dirty="0">
              <a:latin typeface="Times New Roman" panose="02020603050405020304" pitchFamily="18" charset="0"/>
            </a:endParaRPr>
          </a:p>
        </p:txBody>
      </p:sp>
      <p:sp>
        <p:nvSpPr>
          <p:cNvPr id="201803" name="文本框 201802"/>
          <p:cNvSpPr txBox="1"/>
          <p:nvPr/>
        </p:nvSpPr>
        <p:spPr>
          <a:xfrm>
            <a:off x="5724525" y="3068638"/>
            <a:ext cx="1511300" cy="396875"/>
          </a:xfrm>
          <a:prstGeom prst="rect">
            <a:avLst/>
          </a:prstGeom>
          <a:solidFill>
            <a:schemeClr val="folHlink"/>
          </a:solidFill>
          <a:ln w="2857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放大区</a:t>
            </a:r>
            <a:endParaRPr lang="zh-CN" altLang="en-US" sz="20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1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1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01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1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01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201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18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18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01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1732" grpId="0" bldLvl="0" animBg="1"/>
      <p:bldP spid="201799" grpId="0"/>
      <p:bldP spid="201800" grpId="0" bldLvl="0" animBg="1"/>
      <p:bldP spid="201801" grpId="0" bldLvl="0" animBg="1"/>
      <p:bldP spid="201802" grpId="0" bldLvl="0" animBg="1"/>
      <p:bldP spid="20180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2756" name="圆角矩形 202755"/>
          <p:cNvSpPr/>
          <p:nvPr/>
        </p:nvSpPr>
        <p:spPr>
          <a:xfrm>
            <a:off x="323850" y="404813"/>
            <a:ext cx="5688013" cy="647700"/>
          </a:xfrm>
          <a:prstGeom prst="roundRect">
            <a:avLst>
              <a:gd name="adj" fmla="val 16667"/>
            </a:avLst>
          </a:prstGeom>
          <a:solidFill>
            <a:srgbClr val="CCFFCC"/>
          </a:solidFill>
          <a:ln w="9525" cap="flat" cmpd="sng">
            <a:solidFill>
              <a:srgbClr val="FF99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</a:rPr>
              <a:t>三、双极型三极管的基本开关电路 </a:t>
            </a:r>
            <a:endParaRPr lang="zh-CN" altLang="en-US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02757" name="图片 202756" descr="R96A02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7088" y="2274888"/>
            <a:ext cx="7058025" cy="3867150"/>
          </a:xfrm>
          <a:prstGeom prst="rect">
            <a:avLst/>
          </a:prstGeom>
          <a:noFill/>
          <a:ln w="19050" cap="flat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202758" name="矩形 202757"/>
          <p:cNvSpPr/>
          <p:nvPr/>
        </p:nvSpPr>
        <p:spPr>
          <a:xfrm>
            <a:off x="468313" y="1196975"/>
            <a:ext cx="8207375" cy="895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lnSpc>
                <a:spcPct val="11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</a:rPr>
              <a:t>　　在数字电路中，三极管作为开关元件，主要工作在</a:t>
            </a:r>
            <a:r>
              <a:rPr lang="zh-CN" altLang="en-US" sz="2400" b="1" dirty="0">
                <a:solidFill>
                  <a:srgbClr val="FF3300"/>
                </a:solidFill>
                <a:latin typeface="宋体" panose="02010600030101010101" pitchFamily="2" charset="-122"/>
              </a:rPr>
              <a:t>饱和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</a:rPr>
              <a:t>和</a:t>
            </a:r>
            <a:r>
              <a:rPr lang="zh-CN" altLang="en-US" sz="2400" b="1" dirty="0">
                <a:solidFill>
                  <a:srgbClr val="FF3300"/>
                </a:solidFill>
                <a:latin typeface="宋体" panose="02010600030101010101" pitchFamily="2" charset="-122"/>
              </a:rPr>
              <a:t>截止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</a:rPr>
              <a:t>两种开关状态，放大区只是极短暂的过渡状态。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2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27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2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8" dur="500"/>
                                        <p:tgtEl>
                                          <p:spTgt spid="202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2756" grpId="0" bldLvl="0" animBg="1"/>
      <p:bldP spid="20275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676" name="对象 28675"/>
          <p:cNvGraphicFramePr/>
          <p:nvPr/>
        </p:nvGraphicFramePr>
        <p:xfrm>
          <a:off x="0" y="260350"/>
          <a:ext cx="8939213" cy="7134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3" name="" r:id="rId1" imgW="4244340" imgH="3397885" progId="Word.Document.8">
                  <p:embed/>
                </p:oleObj>
              </mc:Choice>
              <mc:Fallback>
                <p:oleObj name="" r:id="rId1" imgW="4244340" imgH="3397885" progId="Word.Document.8">
                  <p:embed/>
                  <p:pic>
                    <p:nvPicPr>
                      <p:cNvPr id="0" name="图片 3112"/>
                      <p:cNvPicPr/>
                      <p:nvPr/>
                    </p:nvPicPr>
                    <p:blipFill>
                      <a:blip r:embed="rId2"/>
                      <a:srcRect t="3786" r="3859" b="7570"/>
                      <a:stretch>
                        <a:fillRect/>
                      </a:stretch>
                    </p:blipFill>
                    <p:spPr>
                      <a:xfrm>
                        <a:off x="0" y="260350"/>
                        <a:ext cx="8939213" cy="71342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701" name="图片 297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" y="260350"/>
            <a:ext cx="5267325" cy="3409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02" name="文本框 29701"/>
          <p:cNvSpPr txBox="1"/>
          <p:nvPr/>
        </p:nvSpPr>
        <p:spPr>
          <a:xfrm>
            <a:off x="5795963" y="333375"/>
            <a:ext cx="2667000" cy="1160463"/>
          </a:xfrm>
          <a:prstGeom prst="rect">
            <a:avLst/>
          </a:prstGeom>
          <a:noFill/>
          <a:ln w="9525">
            <a:noFill/>
          </a:ln>
        </p:spPr>
        <p:txBody>
          <a:bodyPr lIns="0" rIns="0">
            <a:spAutoFit/>
          </a:bodyPr>
          <a:p>
            <a:pPr algn="l">
              <a:spcBef>
                <a:spcPct val="50000"/>
              </a:spcBef>
            </a:pP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三极管临界饱和</a:t>
            </a:r>
            <a:endParaRPr lang="zh-CN" altLang="en-US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algn="l">
              <a:spcBef>
                <a:spcPct val="50000"/>
              </a:spcBef>
            </a:pPr>
            <a:r>
              <a:rPr lang="zh-CN" altLang="en-US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时的基极电流：</a:t>
            </a:r>
            <a:endParaRPr lang="zh-CN" altLang="en-US" b="1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graphicFrame>
        <p:nvGraphicFramePr>
          <p:cNvPr id="29703" name="对象 29702"/>
          <p:cNvGraphicFramePr/>
          <p:nvPr/>
        </p:nvGraphicFramePr>
        <p:xfrm>
          <a:off x="5986463" y="1628775"/>
          <a:ext cx="2816225" cy="273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5" name="" r:id="rId2" imgW="1054100" imgH="1028700" progId="Equation.3">
                  <p:embed/>
                </p:oleObj>
              </mc:Choice>
              <mc:Fallback>
                <p:oleObj name="" r:id="rId2" imgW="1054100" imgH="1028700" progId="Equation.3">
                  <p:embed/>
                  <p:pic>
                    <p:nvPicPr>
                      <p:cNvPr id="0" name="图片 311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986463" y="1628775"/>
                        <a:ext cx="2816225" cy="2736850"/>
                      </a:xfrm>
                      <a:prstGeom prst="rect">
                        <a:avLst/>
                      </a:prstGeom>
                      <a:solidFill>
                        <a:srgbClr val="FF9900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704" name="文本框 29703"/>
          <p:cNvSpPr txBox="1"/>
          <p:nvPr/>
        </p:nvSpPr>
        <p:spPr>
          <a:xfrm>
            <a:off x="179388" y="3933825"/>
            <a:ext cx="6019800" cy="519113"/>
          </a:xfrm>
          <a:prstGeom prst="rect">
            <a:avLst/>
          </a:prstGeom>
          <a:noFill/>
          <a:ln w="9525">
            <a:noFill/>
          </a:ln>
        </p:spPr>
        <p:txBody>
          <a:bodyPr lIns="0" rIns="0">
            <a:spAutoFit/>
          </a:bodyPr>
          <a:p>
            <a:pPr algn="just"/>
            <a:r>
              <a:rPr lang="en-US" altLang="zh-CN" b="1" dirty="0">
                <a:latin typeface="Times New Roman" panose="02020603050405020304" pitchFamily="18" charset="0"/>
              </a:rPr>
              <a:t>①</a:t>
            </a:r>
            <a:r>
              <a:rPr lang="en-US" altLang="zh-CN" b="1" i="1" dirty="0">
                <a:latin typeface="Times New Roman" panose="02020603050405020304" pitchFamily="18" charset="0"/>
              </a:rPr>
              <a:t>u</a:t>
            </a:r>
            <a:r>
              <a:rPr lang="en-US" altLang="zh-CN" b="1" i="1" baseline="-25000" dirty="0">
                <a:latin typeface="Times New Roman" panose="02020603050405020304" pitchFamily="18" charset="0"/>
              </a:rPr>
              <a:t>i</a:t>
            </a:r>
            <a:r>
              <a:rPr lang="en-US" altLang="zh-CN" b="1" dirty="0">
                <a:latin typeface="Times New Roman" panose="02020603050405020304" pitchFamily="18" charset="0"/>
              </a:rPr>
              <a:t>=1V</a:t>
            </a:r>
            <a:r>
              <a:rPr lang="zh-CN" altLang="en-US" b="1" dirty="0">
                <a:latin typeface="Times New Roman" panose="02020603050405020304" pitchFamily="18" charset="0"/>
              </a:rPr>
              <a:t>时，三极管导通，基极电流：</a:t>
            </a:r>
            <a:endParaRPr lang="zh-CN" altLang="en-US" b="1" dirty="0">
              <a:latin typeface="Times New Roman" panose="02020603050405020304" pitchFamily="18" charset="0"/>
            </a:endParaRPr>
          </a:p>
        </p:txBody>
      </p:sp>
      <p:graphicFrame>
        <p:nvGraphicFramePr>
          <p:cNvPr id="29705" name="对象 29704"/>
          <p:cNvGraphicFramePr/>
          <p:nvPr/>
        </p:nvGraphicFramePr>
        <p:xfrm>
          <a:off x="304800" y="4572000"/>
          <a:ext cx="6172200" cy="111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4" name="" r:id="rId4" imgW="2260600" imgH="431800" progId="Equation.3">
                  <p:embed/>
                </p:oleObj>
              </mc:Choice>
              <mc:Fallback>
                <p:oleObj name="" r:id="rId4" imgW="2260600" imgH="431800" progId="Equation.3">
                  <p:embed/>
                  <p:pic>
                    <p:nvPicPr>
                      <p:cNvPr id="0" name="图片 311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04800" y="4572000"/>
                        <a:ext cx="6172200" cy="1117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706" name="文本框 29705"/>
          <p:cNvSpPr txBox="1"/>
          <p:nvPr/>
        </p:nvSpPr>
        <p:spPr>
          <a:xfrm>
            <a:off x="468313" y="5805488"/>
            <a:ext cx="7427912" cy="519112"/>
          </a:xfrm>
          <a:prstGeom prst="rect">
            <a:avLst/>
          </a:prstGeom>
          <a:noFill/>
          <a:ln w="9525">
            <a:noFill/>
          </a:ln>
        </p:spPr>
        <p:txBody>
          <a:bodyPr lIns="0" rIns="0">
            <a:spAutoFit/>
          </a:bodyPr>
          <a:p>
            <a:pPr algn="l">
              <a:spcBef>
                <a:spcPct val="50000"/>
              </a:spcBef>
            </a:pPr>
            <a:r>
              <a:rPr lang="en-US" altLang="zh-CN" b="1" i="1" dirty="0">
                <a:latin typeface="Times New Roman" panose="02020603050405020304" pitchFamily="18" charset="0"/>
              </a:rPr>
              <a:t>u</a:t>
            </a:r>
            <a:r>
              <a:rPr lang="en-US" altLang="zh-CN" b="1" baseline="-25000" dirty="0">
                <a:latin typeface="Times New Roman" panose="02020603050405020304" pitchFamily="18" charset="0"/>
              </a:rPr>
              <a:t>o</a:t>
            </a:r>
            <a:r>
              <a:rPr lang="en-US" altLang="zh-CN" b="1" dirty="0">
                <a:latin typeface="Times New Roman" panose="02020603050405020304" pitchFamily="18" charset="0"/>
              </a:rPr>
              <a:t>=</a:t>
            </a:r>
            <a:r>
              <a:rPr lang="en-US" altLang="zh-CN" b="1" i="1" dirty="0">
                <a:latin typeface="Times New Roman" panose="02020603050405020304" pitchFamily="18" charset="0"/>
              </a:rPr>
              <a:t>u</a:t>
            </a:r>
            <a:r>
              <a:rPr lang="en-US" altLang="zh-CN" b="1" baseline="-25000" dirty="0">
                <a:latin typeface="Times New Roman" panose="02020603050405020304" pitchFamily="18" charset="0"/>
              </a:rPr>
              <a:t>CE</a:t>
            </a:r>
            <a:r>
              <a:rPr lang="en-US" altLang="zh-CN" b="1" dirty="0">
                <a:latin typeface="Times New Roman" panose="02020603050405020304" pitchFamily="18" charset="0"/>
              </a:rPr>
              <a:t>=</a:t>
            </a:r>
            <a:r>
              <a:rPr lang="en-US" altLang="zh-CN" b="1" i="1" dirty="0">
                <a:latin typeface="Times New Roman" panose="02020603050405020304" pitchFamily="18" charset="0"/>
              </a:rPr>
              <a:t>V</a:t>
            </a:r>
            <a:r>
              <a:rPr lang="en-US" altLang="zh-CN" b="1" baseline="-25000" dirty="0">
                <a:latin typeface="Times New Roman" panose="02020603050405020304" pitchFamily="18" charset="0"/>
              </a:rPr>
              <a:t>CC</a:t>
            </a:r>
            <a:r>
              <a:rPr lang="en-US" altLang="zh-CN" b="1" i="1" dirty="0">
                <a:latin typeface="Times New Roman" panose="02020603050405020304" pitchFamily="18" charset="0"/>
              </a:rPr>
              <a:t>-i</a:t>
            </a:r>
            <a:r>
              <a:rPr lang="en-US" altLang="zh-CN" b="1" baseline="-25000" dirty="0">
                <a:latin typeface="Times New Roman" panose="02020603050405020304" pitchFamily="18" charset="0"/>
              </a:rPr>
              <a:t>C</a:t>
            </a:r>
            <a:r>
              <a:rPr lang="en-US" altLang="zh-CN" b="1" i="1" dirty="0">
                <a:latin typeface="Times New Roman" panose="02020603050405020304" pitchFamily="18" charset="0"/>
              </a:rPr>
              <a:t>R</a:t>
            </a:r>
            <a:r>
              <a:rPr lang="en-US" altLang="zh-CN" b="1" baseline="-25000" dirty="0">
                <a:latin typeface="Times New Roman" panose="02020603050405020304" pitchFamily="18" charset="0"/>
              </a:rPr>
              <a:t>c</a:t>
            </a:r>
            <a:r>
              <a:rPr lang="en-US" altLang="zh-CN" b="1" dirty="0">
                <a:latin typeface="Times New Roman" panose="02020603050405020304" pitchFamily="18" charset="0"/>
              </a:rPr>
              <a:t>=5-0.03×50×1=3.5V</a:t>
            </a:r>
            <a:endParaRPr lang="en-US" altLang="zh-CN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702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>
                                            <p:txEl>
                                              <p:charRg st="8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702">
                                            <p:txEl>
                                              <p:charRg st="8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9704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2" grpId="0" build="p"/>
      <p:bldP spid="29704" grpId="0" build="p"/>
      <p:bldP spid="2970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4" name="图片 307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8" y="188913"/>
            <a:ext cx="4752975" cy="3262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6" name="文本框 30725"/>
          <p:cNvSpPr txBox="1"/>
          <p:nvPr/>
        </p:nvSpPr>
        <p:spPr>
          <a:xfrm>
            <a:off x="179388" y="3716338"/>
            <a:ext cx="8534400" cy="1160462"/>
          </a:xfrm>
          <a:prstGeom prst="rect">
            <a:avLst/>
          </a:prstGeom>
          <a:noFill/>
          <a:ln w="9525">
            <a:noFill/>
          </a:ln>
        </p:spPr>
        <p:txBody>
          <a:bodyPr lIns="0" rIns="0">
            <a:spAutoFit/>
          </a:bodyPr>
          <a:p>
            <a:pPr algn="l">
              <a:spcBef>
                <a:spcPct val="50000"/>
              </a:spcBef>
            </a:pPr>
            <a:r>
              <a:rPr lang="en-US" altLang="zh-CN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②</a:t>
            </a:r>
            <a:r>
              <a:rPr lang="en-US" altLang="zh-CN" b="1" i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u</a:t>
            </a:r>
            <a:r>
              <a:rPr lang="en-US" altLang="zh-CN" b="1" i="1" baseline="-25000" dirty="0">
                <a:latin typeface="Times New Roman" panose="02020603050405020304" pitchFamily="18" charset="0"/>
                <a:ea typeface="华文楷体" panose="02010600040101010101" pitchFamily="2" charset="-122"/>
              </a:rPr>
              <a:t>i</a:t>
            </a:r>
            <a:r>
              <a:rPr lang="en-US" altLang="zh-CN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=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0.3V</a:t>
            </a:r>
            <a:r>
              <a:rPr lang="zh-CN" altLang="en-US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时，因为</a:t>
            </a:r>
            <a:r>
              <a:rPr lang="en-US" altLang="zh-CN" b="1" i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u</a:t>
            </a:r>
            <a:r>
              <a:rPr lang="en-US" altLang="zh-CN" b="1" baseline="-25000" dirty="0">
                <a:latin typeface="Times New Roman" panose="02020603050405020304" pitchFamily="18" charset="0"/>
                <a:ea typeface="华文楷体" panose="02010600040101010101" pitchFamily="2" charset="-122"/>
              </a:rPr>
              <a:t>BE</a:t>
            </a:r>
            <a:r>
              <a:rPr lang="en-US" altLang="zh-CN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&lt;</a:t>
            </a:r>
            <a:r>
              <a:rPr lang="en-US" altLang="zh-CN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0.5V</a:t>
            </a:r>
            <a:r>
              <a:rPr lang="zh-CN" altLang="en-US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lang="en-US" altLang="zh-CN" b="1" i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i</a:t>
            </a:r>
            <a:r>
              <a:rPr lang="en-US" altLang="zh-CN" b="1" baseline="-25000" dirty="0">
                <a:latin typeface="Times New Roman" panose="02020603050405020304" pitchFamily="18" charset="0"/>
                <a:ea typeface="华文楷体" panose="02010600040101010101" pitchFamily="2" charset="-122"/>
              </a:rPr>
              <a:t>B</a:t>
            </a:r>
            <a:r>
              <a:rPr lang="en-US" altLang="zh-CN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=0</a:t>
            </a:r>
            <a:r>
              <a:rPr lang="zh-CN" altLang="en-US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，三极管工作在</a:t>
            </a:r>
            <a:endParaRPr lang="zh-CN" altLang="en-US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l">
              <a:spcBef>
                <a:spcPct val="50000"/>
              </a:spcBef>
            </a:pPr>
            <a:r>
              <a:rPr lang="zh-CN" altLang="en-US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  截止状态，</a:t>
            </a:r>
            <a:r>
              <a:rPr lang="en-US" altLang="zh-CN" b="1" i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i</a:t>
            </a:r>
            <a:r>
              <a:rPr lang="en-US" altLang="zh-CN" b="1" baseline="-25000" dirty="0">
                <a:latin typeface="Times New Roman" panose="02020603050405020304" pitchFamily="18" charset="0"/>
                <a:ea typeface="华文楷体" panose="02010600040101010101" pitchFamily="2" charset="-122"/>
              </a:rPr>
              <a:t>c</a:t>
            </a:r>
            <a:r>
              <a:rPr lang="en-US" altLang="zh-CN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=0</a:t>
            </a:r>
            <a:r>
              <a:rPr lang="zh-CN" altLang="en-US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。因为</a:t>
            </a:r>
            <a:r>
              <a:rPr lang="en-US" altLang="zh-CN" b="1" i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i</a:t>
            </a:r>
            <a:r>
              <a:rPr lang="en-US" altLang="zh-CN" b="1" baseline="-25000" dirty="0">
                <a:latin typeface="Times New Roman" panose="02020603050405020304" pitchFamily="18" charset="0"/>
                <a:ea typeface="华文楷体" panose="02010600040101010101" pitchFamily="2" charset="-122"/>
              </a:rPr>
              <a:t>c</a:t>
            </a:r>
            <a:r>
              <a:rPr lang="en-US" altLang="zh-CN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=0</a:t>
            </a:r>
            <a:r>
              <a:rPr lang="zh-CN" altLang="en-US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，所以输出电压：</a:t>
            </a:r>
            <a:endParaRPr lang="zh-CN" altLang="en-US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0727" name="文本框 30726"/>
          <p:cNvSpPr txBox="1"/>
          <p:nvPr/>
        </p:nvSpPr>
        <p:spPr>
          <a:xfrm>
            <a:off x="900113" y="5445125"/>
            <a:ext cx="2819400" cy="579438"/>
          </a:xfrm>
          <a:prstGeom prst="rect">
            <a:avLst/>
          </a:prstGeom>
          <a:noFill/>
          <a:ln w="9525">
            <a:noFill/>
          </a:ln>
        </p:spPr>
        <p:txBody>
          <a:bodyPr lIns="0" rIns="0"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3200" b="1" i="1" dirty="0">
                <a:latin typeface="Times New Roman" panose="02020603050405020304" pitchFamily="18" charset="0"/>
              </a:rPr>
              <a:t>u</a:t>
            </a:r>
            <a:r>
              <a:rPr lang="en-US" altLang="zh-CN" sz="3200" b="1" baseline="-25000" dirty="0">
                <a:latin typeface="Times New Roman" panose="02020603050405020304" pitchFamily="18" charset="0"/>
              </a:rPr>
              <a:t>o</a:t>
            </a:r>
            <a:r>
              <a:rPr lang="en-US" altLang="zh-CN" sz="3200" b="1" dirty="0">
                <a:latin typeface="Times New Roman" panose="02020603050405020304" pitchFamily="18" charset="0"/>
              </a:rPr>
              <a:t>=</a:t>
            </a:r>
            <a:r>
              <a:rPr lang="en-US" altLang="zh-CN" sz="3200" b="1" i="1" dirty="0">
                <a:latin typeface="Times New Roman" panose="02020603050405020304" pitchFamily="18" charset="0"/>
              </a:rPr>
              <a:t>V</a:t>
            </a:r>
            <a:r>
              <a:rPr lang="en-US" altLang="zh-CN" sz="3200" b="1" baseline="-25000" dirty="0">
                <a:latin typeface="Times New Roman" panose="02020603050405020304" pitchFamily="18" charset="0"/>
              </a:rPr>
              <a:t>CC</a:t>
            </a:r>
            <a:r>
              <a:rPr lang="en-US" altLang="zh-CN" sz="3200" b="1" dirty="0">
                <a:latin typeface="Times New Roman" panose="02020603050405020304" pitchFamily="18" charset="0"/>
              </a:rPr>
              <a:t>=5V</a:t>
            </a:r>
            <a:endParaRPr lang="en-US" altLang="zh-CN" sz="3200" b="1" dirty="0">
              <a:latin typeface="Times New Roman" panose="02020603050405020304" pitchFamily="18" charset="0"/>
            </a:endParaRPr>
          </a:p>
        </p:txBody>
      </p:sp>
      <p:sp>
        <p:nvSpPr>
          <p:cNvPr id="30793" name="文本框 30792"/>
          <p:cNvSpPr txBox="1"/>
          <p:nvPr/>
        </p:nvSpPr>
        <p:spPr>
          <a:xfrm>
            <a:off x="5548313" y="763588"/>
            <a:ext cx="1484312" cy="466725"/>
          </a:xfrm>
          <a:prstGeom prst="rect">
            <a:avLst/>
          </a:prstGeom>
          <a:solidFill>
            <a:srgbClr val="FFCCCC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2400" b="1" dirty="0">
                <a:solidFill>
                  <a:srgbClr val="3333CC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srgbClr val="3333CC"/>
                </a:solidFill>
                <a:latin typeface="Times New Roman" panose="02020603050405020304" pitchFamily="18" charset="0"/>
              </a:rPr>
              <a:t>截止状态</a:t>
            </a:r>
            <a:endParaRPr lang="zh-CN" altLang="en-US" sz="2400" b="1" dirty="0">
              <a:solidFill>
                <a:srgbClr val="3333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94" name="文本框 30793"/>
          <p:cNvSpPr txBox="1"/>
          <p:nvPr/>
        </p:nvSpPr>
        <p:spPr>
          <a:xfrm>
            <a:off x="4859338" y="2205038"/>
            <a:ext cx="1981200" cy="457200"/>
          </a:xfrm>
          <a:prstGeom prst="rect">
            <a:avLst/>
          </a:prstGeom>
          <a:noFill/>
          <a:ln w="9525">
            <a:noFill/>
          </a:ln>
        </p:spPr>
        <p:txBody>
          <a:bodyPr lIns="0" rIns="0"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2400" i="1" dirty="0">
                <a:solidFill>
                  <a:srgbClr val="A50021"/>
                </a:solidFill>
                <a:latin typeface="Times New Roman" panose="02020603050405020304" pitchFamily="18" charset="0"/>
              </a:rPr>
              <a:t>u</a:t>
            </a:r>
            <a:r>
              <a:rPr lang="en-US" altLang="zh-CN" sz="2400" i="1" baseline="-25000" dirty="0">
                <a:solidFill>
                  <a:srgbClr val="A50021"/>
                </a:solidFill>
                <a:latin typeface="Times New Roman" panose="02020603050405020304" pitchFamily="18" charset="0"/>
              </a:rPr>
              <a:t>i</a:t>
            </a:r>
            <a:r>
              <a:rPr lang="en-US" altLang="zh-CN" sz="2400" i="1" dirty="0">
                <a:solidFill>
                  <a:srgbClr val="A50021"/>
                </a:solidFill>
                <a:latin typeface="Times New Roman" panose="02020603050405020304" pitchFamily="18" charset="0"/>
              </a:rPr>
              <a:t>=U</a:t>
            </a:r>
            <a:r>
              <a:rPr lang="en-US" altLang="zh-CN" sz="2400" i="1" baseline="-25000" dirty="0">
                <a:solidFill>
                  <a:srgbClr val="A50021"/>
                </a:solidFill>
                <a:latin typeface="Times New Roman" panose="02020603050405020304" pitchFamily="18" charset="0"/>
              </a:rPr>
              <a:t>IL</a:t>
            </a:r>
            <a:r>
              <a:rPr lang="en-US" altLang="zh-CN" sz="2400" i="1" dirty="0">
                <a:solidFill>
                  <a:srgbClr val="A50021"/>
                </a:solidFill>
                <a:latin typeface="Times New Roman" panose="02020603050405020304" pitchFamily="18" charset="0"/>
              </a:rPr>
              <a:t>&lt;0.5V</a:t>
            </a:r>
            <a:endParaRPr lang="en-US" altLang="zh-CN" sz="2400" i="1" dirty="0">
              <a:solidFill>
                <a:srgbClr val="A5002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95" name="文本框 30794"/>
          <p:cNvSpPr txBox="1"/>
          <p:nvPr/>
        </p:nvSpPr>
        <p:spPr>
          <a:xfrm>
            <a:off x="7924800" y="2132013"/>
            <a:ext cx="1219200" cy="457200"/>
          </a:xfrm>
          <a:prstGeom prst="rect">
            <a:avLst/>
          </a:prstGeom>
          <a:noFill/>
          <a:ln w="9525">
            <a:noFill/>
          </a:ln>
        </p:spPr>
        <p:txBody>
          <a:bodyPr lIns="0" rIns="0"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2400" i="1" dirty="0">
                <a:solidFill>
                  <a:srgbClr val="A50021"/>
                </a:solidFill>
                <a:latin typeface="Times New Roman" panose="02020603050405020304" pitchFamily="18" charset="0"/>
              </a:rPr>
              <a:t>u</a:t>
            </a:r>
            <a:r>
              <a:rPr lang="en-US" altLang="zh-CN" sz="2400" i="1" baseline="-25000" dirty="0">
                <a:solidFill>
                  <a:srgbClr val="A50021"/>
                </a:solidFill>
                <a:latin typeface="Times New Roman" panose="02020603050405020304" pitchFamily="18" charset="0"/>
              </a:rPr>
              <a:t>o</a:t>
            </a:r>
            <a:r>
              <a:rPr lang="en-US" altLang="zh-CN" sz="2400" i="1" dirty="0">
                <a:solidFill>
                  <a:srgbClr val="A50021"/>
                </a:solidFill>
                <a:latin typeface="Times New Roman" panose="02020603050405020304" pitchFamily="18" charset="0"/>
              </a:rPr>
              <a:t>=+V</a:t>
            </a:r>
            <a:r>
              <a:rPr lang="en-US" altLang="zh-CN" sz="2400" i="1" baseline="-25000" dirty="0">
                <a:solidFill>
                  <a:srgbClr val="A50021"/>
                </a:solidFill>
                <a:latin typeface="Times New Roman" panose="02020603050405020304" pitchFamily="18" charset="0"/>
              </a:rPr>
              <a:t>CC</a:t>
            </a:r>
            <a:endParaRPr lang="en-US" altLang="zh-CN" sz="2400" i="1" dirty="0">
              <a:solidFill>
                <a:srgbClr val="A50021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30800" name="组合 30799"/>
          <p:cNvGrpSpPr/>
          <p:nvPr/>
        </p:nvGrpSpPr>
        <p:grpSpPr>
          <a:xfrm>
            <a:off x="4716463" y="765175"/>
            <a:ext cx="4189412" cy="2652713"/>
            <a:chOff x="2971" y="482"/>
            <a:chExt cx="2639" cy="1671"/>
          </a:xfrm>
        </p:grpSpPr>
        <p:sp>
          <p:nvSpPr>
            <p:cNvPr id="30801" name="文本框 30800"/>
            <p:cNvSpPr txBox="1">
              <a:spLocks noChangeAspect="1"/>
            </p:cNvSpPr>
            <p:nvPr/>
          </p:nvSpPr>
          <p:spPr>
            <a:xfrm>
              <a:off x="4701" y="482"/>
              <a:ext cx="476" cy="288"/>
            </a:xfrm>
            <a:prstGeom prst="rect">
              <a:avLst/>
            </a:prstGeom>
            <a:noFill/>
            <a:ln w="41275">
              <a:noFill/>
            </a:ln>
          </p:spPr>
          <p:txBody>
            <a:bodyPr lIns="0" rIns="0">
              <a:spAutoFit/>
            </a:bodyPr>
            <a:p>
              <a:pPr algn="l">
                <a:spcBef>
                  <a:spcPct val="50000"/>
                </a:spcBef>
              </a:pPr>
              <a:r>
                <a:rPr lang="en-US" altLang="zh-CN" sz="2400" dirty="0">
                  <a:solidFill>
                    <a:srgbClr val="FF3300"/>
                  </a:solidFill>
                  <a:latin typeface="Times New Roman" panose="02020603050405020304" pitchFamily="18" charset="0"/>
                </a:rPr>
                <a:t>+V</a:t>
              </a:r>
              <a:r>
                <a:rPr lang="en-US" altLang="zh-CN" sz="2400" baseline="-25000" dirty="0">
                  <a:solidFill>
                    <a:srgbClr val="FF3300"/>
                  </a:solidFill>
                  <a:latin typeface="Times New Roman" panose="02020603050405020304" pitchFamily="18" charset="0"/>
                </a:rPr>
                <a:t>CC</a:t>
              </a:r>
              <a:endParaRPr lang="en-US" altLang="zh-CN" sz="2400" dirty="0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802" name="直接连接符 30801"/>
            <p:cNvSpPr>
              <a:spLocks noChangeAspect="1"/>
            </p:cNvSpPr>
            <p:nvPr/>
          </p:nvSpPr>
          <p:spPr>
            <a:xfrm>
              <a:off x="3274" y="1261"/>
              <a:ext cx="303" cy="1"/>
            </a:xfrm>
            <a:prstGeom prst="line">
              <a:avLst/>
            </a:prstGeom>
            <a:ln w="412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0803" name="直接连接符 30802"/>
            <p:cNvSpPr>
              <a:spLocks noChangeAspect="1"/>
            </p:cNvSpPr>
            <p:nvPr/>
          </p:nvSpPr>
          <p:spPr>
            <a:xfrm>
              <a:off x="3880" y="1261"/>
              <a:ext cx="302" cy="1"/>
            </a:xfrm>
            <a:prstGeom prst="line">
              <a:avLst/>
            </a:prstGeom>
            <a:ln w="412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0804" name="直接连接符 30803"/>
            <p:cNvSpPr>
              <a:spLocks noChangeAspect="1"/>
            </p:cNvSpPr>
            <p:nvPr/>
          </p:nvSpPr>
          <p:spPr>
            <a:xfrm>
              <a:off x="4572" y="655"/>
              <a:ext cx="1" cy="173"/>
            </a:xfrm>
            <a:prstGeom prst="line">
              <a:avLst/>
            </a:prstGeom>
            <a:ln w="412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0805" name="直接连接符 30804"/>
            <p:cNvSpPr>
              <a:spLocks noChangeAspect="1"/>
            </p:cNvSpPr>
            <p:nvPr/>
          </p:nvSpPr>
          <p:spPr>
            <a:xfrm>
              <a:off x="4572" y="1044"/>
              <a:ext cx="1" cy="347"/>
            </a:xfrm>
            <a:prstGeom prst="line">
              <a:avLst/>
            </a:prstGeom>
            <a:ln w="412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0806" name="直接连接符 30805"/>
            <p:cNvSpPr>
              <a:spLocks noChangeAspect="1"/>
            </p:cNvSpPr>
            <p:nvPr/>
          </p:nvSpPr>
          <p:spPr>
            <a:xfrm>
              <a:off x="4572" y="1261"/>
              <a:ext cx="562" cy="1"/>
            </a:xfrm>
            <a:prstGeom prst="line">
              <a:avLst/>
            </a:prstGeom>
            <a:ln w="412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0807" name="直接连接符 30806"/>
            <p:cNvSpPr>
              <a:spLocks noChangeAspect="1"/>
            </p:cNvSpPr>
            <p:nvPr/>
          </p:nvSpPr>
          <p:spPr>
            <a:xfrm>
              <a:off x="3231" y="1910"/>
              <a:ext cx="1903" cy="1"/>
            </a:xfrm>
            <a:prstGeom prst="line">
              <a:avLst/>
            </a:prstGeom>
            <a:ln w="412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0808" name="直接连接符 30807"/>
            <p:cNvSpPr>
              <a:spLocks noChangeAspect="1"/>
            </p:cNvSpPr>
            <p:nvPr/>
          </p:nvSpPr>
          <p:spPr>
            <a:xfrm>
              <a:off x="4572" y="1693"/>
              <a:ext cx="1" cy="390"/>
            </a:xfrm>
            <a:prstGeom prst="line">
              <a:avLst/>
            </a:prstGeom>
            <a:ln w="412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0809" name="直接连接符 30808"/>
            <p:cNvSpPr>
              <a:spLocks noChangeAspect="1"/>
            </p:cNvSpPr>
            <p:nvPr/>
          </p:nvSpPr>
          <p:spPr>
            <a:xfrm>
              <a:off x="4464" y="2083"/>
              <a:ext cx="216" cy="1"/>
            </a:xfrm>
            <a:prstGeom prst="line">
              <a:avLst/>
            </a:prstGeom>
            <a:ln w="412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0810" name="椭圆 30809"/>
            <p:cNvSpPr>
              <a:spLocks noChangeAspect="1"/>
            </p:cNvSpPr>
            <p:nvPr/>
          </p:nvSpPr>
          <p:spPr>
            <a:xfrm>
              <a:off x="3187" y="1217"/>
              <a:ext cx="87" cy="87"/>
            </a:xfrm>
            <a:prstGeom prst="ellipse">
              <a:avLst/>
            </a:prstGeom>
            <a:noFill/>
            <a:ln w="412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811" name="椭圆 30810"/>
            <p:cNvSpPr>
              <a:spLocks noChangeAspect="1"/>
            </p:cNvSpPr>
            <p:nvPr/>
          </p:nvSpPr>
          <p:spPr>
            <a:xfrm>
              <a:off x="3144" y="1866"/>
              <a:ext cx="87" cy="87"/>
            </a:xfrm>
            <a:prstGeom prst="ellipse">
              <a:avLst/>
            </a:prstGeom>
            <a:noFill/>
            <a:ln w="412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812" name="椭圆 30811"/>
            <p:cNvSpPr>
              <a:spLocks noChangeAspect="1"/>
            </p:cNvSpPr>
            <p:nvPr/>
          </p:nvSpPr>
          <p:spPr>
            <a:xfrm>
              <a:off x="4182" y="1217"/>
              <a:ext cx="87" cy="87"/>
            </a:xfrm>
            <a:prstGeom prst="ellipse">
              <a:avLst/>
            </a:prstGeom>
            <a:noFill/>
            <a:ln w="412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813" name="椭圆 30812"/>
            <p:cNvSpPr>
              <a:spLocks noChangeAspect="1"/>
            </p:cNvSpPr>
            <p:nvPr/>
          </p:nvSpPr>
          <p:spPr>
            <a:xfrm>
              <a:off x="4528" y="569"/>
              <a:ext cx="87" cy="86"/>
            </a:xfrm>
            <a:prstGeom prst="ellipse">
              <a:avLst/>
            </a:prstGeom>
            <a:noFill/>
            <a:ln w="412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814" name="椭圆 30813"/>
            <p:cNvSpPr>
              <a:spLocks noChangeAspect="1"/>
            </p:cNvSpPr>
            <p:nvPr/>
          </p:nvSpPr>
          <p:spPr>
            <a:xfrm>
              <a:off x="5134" y="1217"/>
              <a:ext cx="87" cy="87"/>
            </a:xfrm>
            <a:prstGeom prst="ellipse">
              <a:avLst/>
            </a:prstGeom>
            <a:noFill/>
            <a:ln w="412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815" name="椭圆 30814"/>
            <p:cNvSpPr>
              <a:spLocks noChangeAspect="1"/>
            </p:cNvSpPr>
            <p:nvPr/>
          </p:nvSpPr>
          <p:spPr>
            <a:xfrm>
              <a:off x="4528" y="1391"/>
              <a:ext cx="87" cy="86"/>
            </a:xfrm>
            <a:prstGeom prst="ellipse">
              <a:avLst/>
            </a:prstGeom>
            <a:noFill/>
            <a:ln w="412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816" name="椭圆 30815"/>
            <p:cNvSpPr>
              <a:spLocks noChangeAspect="1"/>
            </p:cNvSpPr>
            <p:nvPr/>
          </p:nvSpPr>
          <p:spPr>
            <a:xfrm>
              <a:off x="4528" y="1607"/>
              <a:ext cx="87" cy="86"/>
            </a:xfrm>
            <a:prstGeom prst="ellipse">
              <a:avLst/>
            </a:prstGeom>
            <a:noFill/>
            <a:ln w="412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817" name="椭圆 30816"/>
            <p:cNvSpPr>
              <a:spLocks noChangeAspect="1"/>
            </p:cNvSpPr>
            <p:nvPr/>
          </p:nvSpPr>
          <p:spPr>
            <a:xfrm>
              <a:off x="5134" y="1866"/>
              <a:ext cx="87" cy="87"/>
            </a:xfrm>
            <a:prstGeom prst="ellipse">
              <a:avLst/>
            </a:prstGeom>
            <a:noFill/>
            <a:ln w="412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818" name="文本框 30817"/>
            <p:cNvSpPr txBox="1">
              <a:spLocks noChangeAspect="1"/>
            </p:cNvSpPr>
            <p:nvPr/>
          </p:nvSpPr>
          <p:spPr>
            <a:xfrm>
              <a:off x="3014" y="1131"/>
              <a:ext cx="346" cy="288"/>
            </a:xfrm>
            <a:prstGeom prst="rect">
              <a:avLst/>
            </a:prstGeom>
            <a:noFill/>
            <a:ln w="41275">
              <a:noFill/>
            </a:ln>
          </p:spPr>
          <p:txBody>
            <a:bodyPr lIns="0" rIns="0">
              <a:spAutoFit/>
            </a:bodyPr>
            <a:p>
              <a:pPr algn="l">
                <a:spcBef>
                  <a:spcPct val="50000"/>
                </a:spcBef>
              </a:pPr>
              <a:r>
                <a:rPr lang="zh-CN" altLang="en-US" sz="2400" dirty="0">
                  <a:solidFill>
                    <a:srgbClr val="FF3300"/>
                  </a:solidFill>
                  <a:latin typeface="Times New Roman" panose="02020603050405020304" pitchFamily="18" charset="0"/>
                </a:rPr>
                <a:t>＋</a:t>
              </a:r>
              <a:endParaRPr lang="zh-CN" altLang="en-US" sz="2400" dirty="0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819" name="文本框 30818"/>
            <p:cNvSpPr txBox="1">
              <a:spLocks noChangeAspect="1"/>
            </p:cNvSpPr>
            <p:nvPr/>
          </p:nvSpPr>
          <p:spPr>
            <a:xfrm>
              <a:off x="2971" y="1780"/>
              <a:ext cx="346" cy="288"/>
            </a:xfrm>
            <a:prstGeom prst="rect">
              <a:avLst/>
            </a:prstGeom>
            <a:noFill/>
            <a:ln w="41275">
              <a:noFill/>
            </a:ln>
          </p:spPr>
          <p:txBody>
            <a:bodyPr lIns="0" rIns="0">
              <a:spAutoFit/>
            </a:bodyPr>
            <a:p>
              <a:pPr algn="l">
                <a:spcBef>
                  <a:spcPct val="50000"/>
                </a:spcBef>
              </a:pPr>
              <a:r>
                <a:rPr lang="zh-CN" altLang="en-US" sz="2400" dirty="0">
                  <a:solidFill>
                    <a:srgbClr val="FF3300"/>
                  </a:solidFill>
                  <a:latin typeface="Times New Roman" panose="02020603050405020304" pitchFamily="18" charset="0"/>
                </a:rPr>
                <a:t>－</a:t>
              </a:r>
              <a:endParaRPr lang="zh-CN" altLang="en-US" sz="2400" dirty="0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820" name="文本框 30819"/>
            <p:cNvSpPr txBox="1">
              <a:spLocks noChangeAspect="1"/>
            </p:cNvSpPr>
            <p:nvPr/>
          </p:nvSpPr>
          <p:spPr>
            <a:xfrm>
              <a:off x="3663" y="915"/>
              <a:ext cx="346" cy="288"/>
            </a:xfrm>
            <a:prstGeom prst="rect">
              <a:avLst/>
            </a:prstGeom>
            <a:noFill/>
            <a:ln w="41275">
              <a:noFill/>
            </a:ln>
          </p:spPr>
          <p:txBody>
            <a:bodyPr lIns="0" rIns="0">
              <a:spAutoFit/>
            </a:bodyPr>
            <a:p>
              <a:pPr algn="l">
                <a:spcBef>
                  <a:spcPct val="50000"/>
                </a:spcBef>
              </a:pPr>
              <a:r>
                <a:rPr lang="en-US" altLang="zh-CN" sz="2400" dirty="0">
                  <a:solidFill>
                    <a:srgbClr val="FF3300"/>
                  </a:solidFill>
                  <a:latin typeface="Times New Roman" panose="02020603050405020304" pitchFamily="18" charset="0"/>
                </a:rPr>
                <a:t>R</a:t>
              </a:r>
              <a:r>
                <a:rPr lang="en-US" altLang="zh-CN" sz="2400" baseline="-25000" dirty="0">
                  <a:solidFill>
                    <a:srgbClr val="FF3300"/>
                  </a:solidFill>
                  <a:latin typeface="Times New Roman" panose="02020603050405020304" pitchFamily="18" charset="0"/>
                </a:rPr>
                <a:t>b</a:t>
              </a:r>
              <a:endParaRPr lang="en-US" altLang="zh-CN" sz="2400" dirty="0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821" name="文本框 30820"/>
            <p:cNvSpPr txBox="1">
              <a:spLocks noChangeAspect="1"/>
            </p:cNvSpPr>
            <p:nvPr/>
          </p:nvSpPr>
          <p:spPr>
            <a:xfrm>
              <a:off x="4658" y="828"/>
              <a:ext cx="346" cy="288"/>
            </a:xfrm>
            <a:prstGeom prst="rect">
              <a:avLst/>
            </a:prstGeom>
            <a:noFill/>
            <a:ln w="41275">
              <a:noFill/>
            </a:ln>
          </p:spPr>
          <p:txBody>
            <a:bodyPr lIns="0" rIns="0">
              <a:spAutoFit/>
            </a:bodyPr>
            <a:p>
              <a:pPr algn="l">
                <a:spcBef>
                  <a:spcPct val="50000"/>
                </a:spcBef>
              </a:pPr>
              <a:r>
                <a:rPr lang="en-US" altLang="zh-CN" sz="2400" dirty="0">
                  <a:solidFill>
                    <a:srgbClr val="FF3300"/>
                  </a:solidFill>
                  <a:latin typeface="Times New Roman" panose="02020603050405020304" pitchFamily="18" charset="0"/>
                </a:rPr>
                <a:t>R</a:t>
              </a:r>
              <a:r>
                <a:rPr lang="en-US" altLang="zh-CN" sz="2400" baseline="-25000" dirty="0">
                  <a:solidFill>
                    <a:srgbClr val="FF3300"/>
                  </a:solidFill>
                  <a:latin typeface="Times New Roman" panose="02020603050405020304" pitchFamily="18" charset="0"/>
                </a:rPr>
                <a:t>c</a:t>
              </a:r>
              <a:endParaRPr lang="en-US" altLang="zh-CN" sz="2400" dirty="0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822" name="文本框 30821"/>
            <p:cNvSpPr txBox="1">
              <a:spLocks noChangeAspect="1"/>
            </p:cNvSpPr>
            <p:nvPr/>
          </p:nvSpPr>
          <p:spPr>
            <a:xfrm>
              <a:off x="4182" y="1001"/>
              <a:ext cx="173" cy="288"/>
            </a:xfrm>
            <a:prstGeom prst="rect">
              <a:avLst/>
            </a:prstGeom>
            <a:noFill/>
            <a:ln w="41275">
              <a:noFill/>
            </a:ln>
          </p:spPr>
          <p:txBody>
            <a:bodyPr lIns="0" rIns="0">
              <a:spAutoFit/>
            </a:bodyPr>
            <a:p>
              <a:pPr algn="l">
                <a:spcBef>
                  <a:spcPct val="50000"/>
                </a:spcBef>
              </a:pPr>
              <a:r>
                <a:rPr lang="en-US" altLang="zh-CN" sz="2400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b</a:t>
              </a:r>
              <a:endPara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823" name="文本框 30822"/>
            <p:cNvSpPr txBox="1">
              <a:spLocks noChangeAspect="1"/>
            </p:cNvSpPr>
            <p:nvPr/>
          </p:nvSpPr>
          <p:spPr>
            <a:xfrm>
              <a:off x="4442" y="1001"/>
              <a:ext cx="173" cy="288"/>
            </a:xfrm>
            <a:prstGeom prst="rect">
              <a:avLst/>
            </a:prstGeom>
            <a:noFill/>
            <a:ln w="41275">
              <a:noFill/>
            </a:ln>
          </p:spPr>
          <p:txBody>
            <a:bodyPr lIns="0" rIns="0">
              <a:spAutoFit/>
            </a:bodyPr>
            <a:p>
              <a:pPr algn="l">
                <a:spcBef>
                  <a:spcPct val="50000"/>
                </a:spcBef>
              </a:pPr>
              <a:r>
                <a:rPr lang="en-US" altLang="zh-CN" sz="2400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c</a:t>
              </a:r>
              <a:endPara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824" name="文本框 30823"/>
            <p:cNvSpPr txBox="1">
              <a:spLocks noChangeAspect="1"/>
            </p:cNvSpPr>
            <p:nvPr/>
          </p:nvSpPr>
          <p:spPr>
            <a:xfrm>
              <a:off x="4442" y="1865"/>
              <a:ext cx="173" cy="288"/>
            </a:xfrm>
            <a:prstGeom prst="rect">
              <a:avLst/>
            </a:prstGeom>
            <a:noFill/>
            <a:ln w="41275">
              <a:noFill/>
            </a:ln>
          </p:spPr>
          <p:txBody>
            <a:bodyPr lIns="0" rIns="0">
              <a:spAutoFit/>
            </a:bodyPr>
            <a:p>
              <a:pPr algn="l">
                <a:spcBef>
                  <a:spcPct val="50000"/>
                </a:spcBef>
              </a:pPr>
              <a:r>
                <a:rPr lang="en-US" altLang="zh-CN" sz="2400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e</a:t>
              </a:r>
              <a:endPara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825" name="椭圆 30824"/>
            <p:cNvSpPr>
              <a:spLocks noChangeAspect="1"/>
            </p:cNvSpPr>
            <p:nvPr/>
          </p:nvSpPr>
          <p:spPr>
            <a:xfrm>
              <a:off x="4528" y="1217"/>
              <a:ext cx="87" cy="87"/>
            </a:xfrm>
            <a:prstGeom prst="ellipse">
              <a:avLst/>
            </a:prstGeom>
            <a:solidFill>
              <a:schemeClr val="tx1"/>
            </a:solidFill>
            <a:ln w="412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826" name="椭圆 30825"/>
            <p:cNvSpPr>
              <a:spLocks noChangeAspect="1"/>
            </p:cNvSpPr>
            <p:nvPr/>
          </p:nvSpPr>
          <p:spPr>
            <a:xfrm>
              <a:off x="4528" y="1866"/>
              <a:ext cx="87" cy="87"/>
            </a:xfrm>
            <a:prstGeom prst="ellipse">
              <a:avLst/>
            </a:prstGeom>
            <a:solidFill>
              <a:schemeClr val="tx1"/>
            </a:solidFill>
            <a:ln w="4127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827" name="文本框 30826"/>
            <p:cNvSpPr txBox="1">
              <a:spLocks noChangeAspect="1"/>
            </p:cNvSpPr>
            <p:nvPr/>
          </p:nvSpPr>
          <p:spPr>
            <a:xfrm>
              <a:off x="5264" y="1131"/>
              <a:ext cx="346" cy="288"/>
            </a:xfrm>
            <a:prstGeom prst="rect">
              <a:avLst/>
            </a:prstGeom>
            <a:noFill/>
            <a:ln w="41275">
              <a:noFill/>
            </a:ln>
          </p:spPr>
          <p:txBody>
            <a:bodyPr lIns="0" rIns="0">
              <a:spAutoFit/>
            </a:bodyPr>
            <a:p>
              <a:pPr algn="l">
                <a:spcBef>
                  <a:spcPct val="50000"/>
                </a:spcBef>
              </a:pPr>
              <a:r>
                <a:rPr lang="zh-CN" altLang="en-US" sz="2400" dirty="0">
                  <a:solidFill>
                    <a:srgbClr val="FF3300"/>
                  </a:solidFill>
                  <a:latin typeface="Times New Roman" panose="02020603050405020304" pitchFamily="18" charset="0"/>
                </a:rPr>
                <a:t>＋</a:t>
              </a:r>
              <a:endParaRPr lang="zh-CN" altLang="en-US" sz="2400" dirty="0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828" name="文本框 30827"/>
            <p:cNvSpPr txBox="1">
              <a:spLocks noChangeAspect="1"/>
            </p:cNvSpPr>
            <p:nvPr/>
          </p:nvSpPr>
          <p:spPr>
            <a:xfrm>
              <a:off x="5264" y="1780"/>
              <a:ext cx="346" cy="288"/>
            </a:xfrm>
            <a:prstGeom prst="rect">
              <a:avLst/>
            </a:prstGeom>
            <a:noFill/>
            <a:ln w="41275">
              <a:noFill/>
            </a:ln>
          </p:spPr>
          <p:txBody>
            <a:bodyPr lIns="0" rIns="0">
              <a:spAutoFit/>
            </a:bodyPr>
            <a:p>
              <a:pPr algn="l">
                <a:spcBef>
                  <a:spcPct val="50000"/>
                </a:spcBef>
              </a:pPr>
              <a:r>
                <a:rPr lang="zh-CN" altLang="en-US" sz="2400" dirty="0">
                  <a:solidFill>
                    <a:srgbClr val="FF3300"/>
                  </a:solidFill>
                  <a:latin typeface="Times New Roman" panose="02020603050405020304" pitchFamily="18" charset="0"/>
                </a:rPr>
                <a:t>－</a:t>
              </a:r>
              <a:endParaRPr lang="zh-CN" altLang="en-US" sz="2400" dirty="0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0829" name="矩形 30828"/>
            <p:cNvSpPr/>
            <p:nvPr/>
          </p:nvSpPr>
          <p:spPr>
            <a:xfrm>
              <a:off x="3560" y="1207"/>
              <a:ext cx="318" cy="91"/>
            </a:xfrm>
            <a:prstGeom prst="rect">
              <a:avLst/>
            </a:prstGeom>
            <a:solidFill>
              <a:schemeClr val="tx2"/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830" name="矩形 30829"/>
            <p:cNvSpPr/>
            <p:nvPr/>
          </p:nvSpPr>
          <p:spPr>
            <a:xfrm>
              <a:off x="4536" y="845"/>
              <a:ext cx="69" cy="226"/>
            </a:xfrm>
            <a:prstGeom prst="rect">
              <a:avLst/>
            </a:prstGeom>
            <a:solidFill>
              <a:schemeClr val="tx2"/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726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>
                                            <p:txEl>
                                              <p:charRg st="33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726">
                                            <p:txEl>
                                              <p:charRg st="33" end="6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3079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0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4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30794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5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7" dur="500"/>
                                        <p:tgtEl>
                                          <p:spTgt spid="30795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6" grpId="0" build="p"/>
      <p:bldP spid="30727" grpId="0"/>
      <p:bldP spid="30793" grpId="0" bldLvl="0" animBg="1"/>
      <p:bldP spid="30794" grpId="0" build="p"/>
      <p:bldP spid="30795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48" name="图片 3174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950" y="188913"/>
            <a:ext cx="5267325" cy="340995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31749" name="对象 31748"/>
          <p:cNvGraphicFramePr/>
          <p:nvPr/>
        </p:nvGraphicFramePr>
        <p:xfrm>
          <a:off x="5867400" y="333375"/>
          <a:ext cx="2814638" cy="273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6" name="" r:id="rId2" imgW="1054100" imgH="1028700" progId="Equation.3">
                  <p:embed/>
                </p:oleObj>
              </mc:Choice>
              <mc:Fallback>
                <p:oleObj name="" r:id="rId2" imgW="1054100" imgH="1028700" progId="Equation.3">
                  <p:embed/>
                  <p:pic>
                    <p:nvPicPr>
                      <p:cNvPr id="0" name="图片 311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867400" y="333375"/>
                        <a:ext cx="2814638" cy="2736850"/>
                      </a:xfrm>
                      <a:prstGeom prst="rect">
                        <a:avLst/>
                      </a:prstGeom>
                      <a:solidFill>
                        <a:srgbClr val="FF9900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750" name="文本框 31749"/>
          <p:cNvSpPr txBox="1"/>
          <p:nvPr/>
        </p:nvSpPr>
        <p:spPr>
          <a:xfrm>
            <a:off x="0" y="3573463"/>
            <a:ext cx="7010400" cy="519112"/>
          </a:xfrm>
          <a:prstGeom prst="rect">
            <a:avLst/>
          </a:prstGeom>
          <a:noFill/>
          <a:ln w="9525">
            <a:noFill/>
          </a:ln>
        </p:spPr>
        <p:txBody>
          <a:bodyPr lIns="0" rIns="0">
            <a:spAutoFit/>
          </a:bodyPr>
          <a:p>
            <a:pPr algn="l">
              <a:spcBef>
                <a:spcPct val="50000"/>
              </a:spcBef>
            </a:pPr>
            <a:r>
              <a:rPr lang="en-US" altLang="zh-CN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③</a:t>
            </a:r>
            <a:r>
              <a:rPr lang="en-US" altLang="zh-CN" b="1" i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u</a:t>
            </a:r>
            <a:r>
              <a:rPr lang="en-US" altLang="zh-CN" b="1" i="1" baseline="-25000" dirty="0">
                <a:latin typeface="Times New Roman" panose="02020603050405020304" pitchFamily="18" charset="0"/>
                <a:ea typeface="华文楷体" panose="02010600040101010101" pitchFamily="2" charset="-122"/>
              </a:rPr>
              <a:t>i</a:t>
            </a:r>
            <a:r>
              <a:rPr lang="zh-CN" altLang="en-US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＝</a:t>
            </a:r>
            <a:r>
              <a:rPr lang="en-US" altLang="zh-CN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3V</a:t>
            </a:r>
            <a:r>
              <a:rPr lang="zh-CN" altLang="en-US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时，三极管导通，基极电流：</a:t>
            </a:r>
            <a:endParaRPr lang="zh-CN" altLang="en-US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aphicFrame>
        <p:nvGraphicFramePr>
          <p:cNvPr id="31751" name="对象 31750"/>
          <p:cNvGraphicFramePr/>
          <p:nvPr/>
        </p:nvGraphicFramePr>
        <p:xfrm>
          <a:off x="250825" y="4292600"/>
          <a:ext cx="4606925" cy="1060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7" name="" r:id="rId4" imgW="1625600" imgH="393700" progId="Equation.3">
                  <p:embed/>
                </p:oleObj>
              </mc:Choice>
              <mc:Fallback>
                <p:oleObj name="" r:id="rId4" imgW="1625600" imgH="393700" progId="Equation.3">
                  <p:embed/>
                  <p:pic>
                    <p:nvPicPr>
                      <p:cNvPr id="0" name="图片 311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0825" y="4292600"/>
                        <a:ext cx="4606925" cy="10604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752" name="文本框 31751"/>
          <p:cNvSpPr txBox="1"/>
          <p:nvPr/>
        </p:nvSpPr>
        <p:spPr>
          <a:xfrm>
            <a:off x="395288" y="5949950"/>
            <a:ext cx="4343400" cy="579438"/>
          </a:xfrm>
          <a:prstGeom prst="rect">
            <a:avLst/>
          </a:prstGeom>
          <a:noFill/>
          <a:ln w="9525">
            <a:noFill/>
          </a:ln>
        </p:spPr>
        <p:txBody>
          <a:bodyPr lIns="0" rIns="0"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3200" b="1" i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u</a:t>
            </a:r>
            <a:r>
              <a:rPr lang="en-US" altLang="zh-CN" sz="3200" b="1" baseline="-25000" dirty="0">
                <a:latin typeface="Times New Roman" panose="02020603050405020304" pitchFamily="18" charset="0"/>
                <a:ea typeface="华文楷体" panose="02010600040101010101" pitchFamily="2" charset="-122"/>
              </a:rPr>
              <a:t>o</a:t>
            </a:r>
            <a:r>
              <a:rPr lang="zh-CN" altLang="en-US" sz="3200" b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＝</a:t>
            </a:r>
            <a:r>
              <a:rPr lang="en-US" altLang="zh-CN" sz="3200" b="1" i="1" dirty="0">
                <a:latin typeface="Times New Roman" panose="02020603050405020304" pitchFamily="18" charset="0"/>
                <a:ea typeface="华文楷体" panose="02010600040101010101" pitchFamily="2" charset="-122"/>
              </a:rPr>
              <a:t>U</a:t>
            </a:r>
            <a:r>
              <a:rPr lang="en-US" altLang="zh-CN" sz="3200" b="1" baseline="-25000" dirty="0">
                <a:latin typeface="Times New Roman" panose="02020603050405020304" pitchFamily="18" charset="0"/>
                <a:ea typeface="华文楷体" panose="02010600040101010101" pitchFamily="2" charset="-122"/>
              </a:rPr>
              <a:t>CES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＝</a:t>
            </a:r>
            <a:r>
              <a:rPr lang="en-US" altLang="zh-CN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0.3V</a:t>
            </a:r>
            <a:endParaRPr lang="en-US" altLang="zh-CN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1753" name="文本框 31752"/>
          <p:cNvSpPr txBox="1"/>
          <p:nvPr/>
        </p:nvSpPr>
        <p:spPr>
          <a:xfrm>
            <a:off x="323850" y="5373688"/>
            <a:ext cx="2160588" cy="519112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b="1" dirty="0">
                <a:latin typeface="Times New Roman" panose="02020603050405020304" pitchFamily="18" charset="0"/>
              </a:rPr>
              <a:t>三极管饱和</a:t>
            </a:r>
            <a:endParaRPr lang="zh-CN" altLang="en-US" b="1" dirty="0">
              <a:latin typeface="Times New Roman" panose="02020603050405020304" pitchFamily="18" charset="0"/>
            </a:endParaRPr>
          </a:p>
        </p:txBody>
      </p:sp>
      <p:sp>
        <p:nvSpPr>
          <p:cNvPr id="31800" name="文本框 31799"/>
          <p:cNvSpPr txBox="1"/>
          <p:nvPr/>
        </p:nvSpPr>
        <p:spPr>
          <a:xfrm>
            <a:off x="7451725" y="3644900"/>
            <a:ext cx="1447800" cy="466725"/>
          </a:xfrm>
          <a:prstGeom prst="rect">
            <a:avLst/>
          </a:prstGeom>
          <a:solidFill>
            <a:srgbClr val="FFCCCC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rIns="0"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2400" b="1" dirty="0">
                <a:solidFill>
                  <a:srgbClr val="3333CC"/>
                </a:solidFill>
                <a:latin typeface="Times New Roman" panose="02020603050405020304" pitchFamily="18" charset="0"/>
              </a:rPr>
              <a:t>饱和状态</a:t>
            </a:r>
            <a:endParaRPr lang="zh-CN" altLang="en-US" sz="2400" b="1" dirty="0">
              <a:solidFill>
                <a:srgbClr val="3333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31801" name="文本框 31800"/>
          <p:cNvSpPr txBox="1"/>
          <p:nvPr/>
        </p:nvSpPr>
        <p:spPr>
          <a:xfrm>
            <a:off x="5819775" y="5573713"/>
            <a:ext cx="990600" cy="457200"/>
          </a:xfrm>
          <a:prstGeom prst="rect">
            <a:avLst/>
          </a:prstGeom>
          <a:noFill/>
          <a:ln w="9525">
            <a:noFill/>
          </a:ln>
        </p:spPr>
        <p:txBody>
          <a:bodyPr lIns="0" rIns="0"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2400" i="1" dirty="0">
                <a:solidFill>
                  <a:srgbClr val="CC3300"/>
                </a:solidFill>
                <a:latin typeface="Times New Roman" panose="02020603050405020304" pitchFamily="18" charset="0"/>
              </a:rPr>
              <a:t>i</a:t>
            </a:r>
            <a:r>
              <a:rPr lang="en-US" altLang="zh-CN" sz="2400" baseline="-25000" dirty="0">
                <a:solidFill>
                  <a:srgbClr val="CC33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CC3300"/>
                </a:solidFill>
                <a:latin typeface="Times New Roman" panose="02020603050405020304" pitchFamily="18" charset="0"/>
              </a:rPr>
              <a:t>≥I</a:t>
            </a:r>
            <a:r>
              <a:rPr lang="en-US" altLang="zh-CN" sz="2400" baseline="-25000" dirty="0">
                <a:solidFill>
                  <a:srgbClr val="CC3300"/>
                </a:solidFill>
                <a:latin typeface="Times New Roman" panose="02020603050405020304" pitchFamily="18" charset="0"/>
              </a:rPr>
              <a:t>BS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1802" name="直接连接符 31801"/>
          <p:cNvSpPr/>
          <p:nvPr/>
        </p:nvSpPr>
        <p:spPr>
          <a:xfrm>
            <a:off x="5675313" y="5573713"/>
            <a:ext cx="914400" cy="1587"/>
          </a:xfrm>
          <a:prstGeom prst="line">
            <a:avLst/>
          </a:prstGeom>
          <a:ln w="38100" cap="flat" cmpd="sng">
            <a:solidFill>
              <a:srgbClr val="CC3300"/>
            </a:solidFill>
            <a:prstDash val="solid"/>
            <a:headEnd type="none" w="med" len="med"/>
            <a:tailEnd type="arrow" w="med" len="med"/>
          </a:ln>
        </p:spPr>
      </p:sp>
      <p:sp>
        <p:nvSpPr>
          <p:cNvPr id="31803" name="文本框 31802"/>
          <p:cNvSpPr txBox="1"/>
          <p:nvPr/>
        </p:nvSpPr>
        <p:spPr>
          <a:xfrm>
            <a:off x="4811713" y="5862638"/>
            <a:ext cx="914400" cy="457200"/>
          </a:xfrm>
          <a:prstGeom prst="rect">
            <a:avLst/>
          </a:prstGeom>
          <a:noFill/>
          <a:ln w="9525">
            <a:noFill/>
          </a:ln>
        </p:spPr>
        <p:txBody>
          <a:bodyPr lIns="0" rIns="0"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2400" i="1" dirty="0">
                <a:solidFill>
                  <a:srgbClr val="CC3300"/>
                </a:solidFill>
                <a:latin typeface="Times New Roman" panose="02020603050405020304" pitchFamily="18" charset="0"/>
              </a:rPr>
              <a:t>u</a:t>
            </a:r>
            <a:r>
              <a:rPr lang="en-US" altLang="zh-CN" sz="2400" i="1" baseline="-25000" dirty="0">
                <a:solidFill>
                  <a:srgbClr val="CC3300"/>
                </a:solidFill>
                <a:latin typeface="Times New Roman" panose="02020603050405020304" pitchFamily="18" charset="0"/>
              </a:rPr>
              <a:t>i</a:t>
            </a:r>
            <a:r>
              <a:rPr lang="en-US" altLang="zh-CN" sz="2400" i="1" dirty="0">
                <a:solidFill>
                  <a:srgbClr val="CC3300"/>
                </a:solidFill>
                <a:latin typeface="Times New Roman" panose="02020603050405020304" pitchFamily="18" charset="0"/>
              </a:rPr>
              <a:t>=U</a:t>
            </a:r>
            <a:r>
              <a:rPr lang="en-US" altLang="zh-CN" sz="2400" i="1" baseline="-25000" dirty="0">
                <a:solidFill>
                  <a:srgbClr val="CC3300"/>
                </a:solidFill>
                <a:latin typeface="Times New Roman" panose="02020603050405020304" pitchFamily="18" charset="0"/>
              </a:rPr>
              <a:t>IH</a:t>
            </a:r>
            <a:endParaRPr lang="en-US" altLang="zh-CN" sz="2400" i="1" dirty="0">
              <a:solidFill>
                <a:srgbClr val="CC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1804" name="文本框 31803"/>
          <p:cNvSpPr txBox="1"/>
          <p:nvPr/>
        </p:nvSpPr>
        <p:spPr>
          <a:xfrm>
            <a:off x="7978775" y="5646738"/>
            <a:ext cx="1143000" cy="457200"/>
          </a:xfrm>
          <a:prstGeom prst="rect">
            <a:avLst/>
          </a:prstGeom>
          <a:noFill/>
          <a:ln w="9525">
            <a:noFill/>
          </a:ln>
        </p:spPr>
        <p:txBody>
          <a:bodyPr lIns="0" rIns="0"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2400" i="1" dirty="0">
                <a:solidFill>
                  <a:srgbClr val="CC3300"/>
                </a:solidFill>
                <a:latin typeface="Times New Roman" panose="02020603050405020304" pitchFamily="18" charset="0"/>
              </a:rPr>
              <a:t>u</a:t>
            </a:r>
            <a:r>
              <a:rPr lang="en-US" altLang="zh-CN" sz="2400" i="1" baseline="-25000" dirty="0">
                <a:solidFill>
                  <a:srgbClr val="CC3300"/>
                </a:solidFill>
                <a:latin typeface="Times New Roman" panose="02020603050405020304" pitchFamily="18" charset="0"/>
              </a:rPr>
              <a:t>o</a:t>
            </a:r>
            <a:r>
              <a:rPr lang="en-US" altLang="zh-CN" sz="2400" i="1" dirty="0">
                <a:solidFill>
                  <a:srgbClr val="CC3300"/>
                </a:solidFill>
                <a:latin typeface="Times New Roman" panose="02020603050405020304" pitchFamily="18" charset="0"/>
              </a:rPr>
              <a:t>=</a:t>
            </a:r>
            <a:r>
              <a:rPr lang="en-US" altLang="zh-CN" sz="2400" dirty="0">
                <a:solidFill>
                  <a:srgbClr val="CC3300"/>
                </a:solidFill>
                <a:latin typeface="Times New Roman" panose="02020603050405020304" pitchFamily="18" charset="0"/>
              </a:rPr>
              <a:t>0.3</a:t>
            </a:r>
            <a:r>
              <a:rPr lang="en-US" altLang="zh-CN" sz="2400" i="1" dirty="0">
                <a:solidFill>
                  <a:srgbClr val="CC3300"/>
                </a:solidFill>
                <a:latin typeface="Times New Roman" panose="02020603050405020304" pitchFamily="18" charset="0"/>
              </a:rPr>
              <a:t>V</a:t>
            </a:r>
            <a:endParaRPr lang="en-US" altLang="zh-CN" sz="2400" i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31849" name="组合 31848"/>
          <p:cNvGrpSpPr/>
          <p:nvPr/>
        </p:nvGrpSpPr>
        <p:grpSpPr>
          <a:xfrm>
            <a:off x="4954588" y="4205288"/>
            <a:ext cx="4189412" cy="2652712"/>
            <a:chOff x="1383" y="754"/>
            <a:chExt cx="2639" cy="1671"/>
          </a:xfrm>
        </p:grpSpPr>
        <p:sp>
          <p:nvSpPr>
            <p:cNvPr id="31850" name="直接连接符 31849"/>
            <p:cNvSpPr>
              <a:spLocks noChangeAspect="1"/>
            </p:cNvSpPr>
            <p:nvPr/>
          </p:nvSpPr>
          <p:spPr>
            <a:xfrm>
              <a:off x="2983" y="1533"/>
              <a:ext cx="1" cy="649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851" name="直接连接符 31850"/>
            <p:cNvSpPr>
              <a:spLocks noChangeAspect="1"/>
            </p:cNvSpPr>
            <p:nvPr/>
          </p:nvSpPr>
          <p:spPr>
            <a:xfrm>
              <a:off x="1686" y="1533"/>
              <a:ext cx="332" cy="1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852" name="直接连接符 31851"/>
            <p:cNvSpPr>
              <a:spLocks noChangeAspect="1"/>
            </p:cNvSpPr>
            <p:nvPr/>
          </p:nvSpPr>
          <p:spPr>
            <a:xfrm>
              <a:off x="2292" y="1533"/>
              <a:ext cx="302" cy="1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853" name="直接连接符 31852"/>
            <p:cNvSpPr>
              <a:spLocks noChangeAspect="1"/>
            </p:cNvSpPr>
            <p:nvPr/>
          </p:nvSpPr>
          <p:spPr>
            <a:xfrm>
              <a:off x="2994" y="935"/>
              <a:ext cx="1" cy="173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854" name="直接连接符 31853"/>
            <p:cNvSpPr>
              <a:spLocks noChangeAspect="1"/>
            </p:cNvSpPr>
            <p:nvPr/>
          </p:nvSpPr>
          <p:spPr>
            <a:xfrm>
              <a:off x="2984" y="1316"/>
              <a:ext cx="1" cy="347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855" name="直接连接符 31854"/>
            <p:cNvSpPr>
              <a:spLocks noChangeAspect="1"/>
            </p:cNvSpPr>
            <p:nvPr/>
          </p:nvSpPr>
          <p:spPr>
            <a:xfrm>
              <a:off x="2984" y="1533"/>
              <a:ext cx="562" cy="1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856" name="直接连接符 31855"/>
            <p:cNvSpPr>
              <a:spLocks noChangeAspect="1"/>
            </p:cNvSpPr>
            <p:nvPr/>
          </p:nvSpPr>
          <p:spPr>
            <a:xfrm>
              <a:off x="1643" y="2182"/>
              <a:ext cx="1903" cy="1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857" name="直接连接符 31856"/>
            <p:cNvSpPr>
              <a:spLocks noChangeAspect="1"/>
            </p:cNvSpPr>
            <p:nvPr/>
          </p:nvSpPr>
          <p:spPr>
            <a:xfrm>
              <a:off x="2984" y="1965"/>
              <a:ext cx="1" cy="390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858" name="直接连接符 31857"/>
            <p:cNvSpPr>
              <a:spLocks noChangeAspect="1"/>
            </p:cNvSpPr>
            <p:nvPr/>
          </p:nvSpPr>
          <p:spPr>
            <a:xfrm>
              <a:off x="2876" y="2355"/>
              <a:ext cx="216" cy="1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859" name="椭圆 31858"/>
            <p:cNvSpPr>
              <a:spLocks noChangeAspect="1"/>
            </p:cNvSpPr>
            <p:nvPr/>
          </p:nvSpPr>
          <p:spPr>
            <a:xfrm>
              <a:off x="1599" y="1489"/>
              <a:ext cx="87" cy="87"/>
            </a:xfrm>
            <a:prstGeom prst="ellipse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860" name="椭圆 31859"/>
            <p:cNvSpPr>
              <a:spLocks noChangeAspect="1"/>
            </p:cNvSpPr>
            <p:nvPr/>
          </p:nvSpPr>
          <p:spPr>
            <a:xfrm>
              <a:off x="1556" y="2138"/>
              <a:ext cx="87" cy="87"/>
            </a:xfrm>
            <a:prstGeom prst="ellipse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861" name="椭圆 31860"/>
            <p:cNvSpPr>
              <a:spLocks noChangeAspect="1"/>
            </p:cNvSpPr>
            <p:nvPr/>
          </p:nvSpPr>
          <p:spPr>
            <a:xfrm>
              <a:off x="2947" y="845"/>
              <a:ext cx="87" cy="86"/>
            </a:xfrm>
            <a:prstGeom prst="ellipse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862" name="椭圆 31861"/>
            <p:cNvSpPr>
              <a:spLocks noChangeAspect="1"/>
            </p:cNvSpPr>
            <p:nvPr/>
          </p:nvSpPr>
          <p:spPr>
            <a:xfrm>
              <a:off x="3546" y="1489"/>
              <a:ext cx="87" cy="87"/>
            </a:xfrm>
            <a:prstGeom prst="ellipse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863" name="椭圆 31862"/>
            <p:cNvSpPr>
              <a:spLocks noChangeAspect="1"/>
            </p:cNvSpPr>
            <p:nvPr/>
          </p:nvSpPr>
          <p:spPr>
            <a:xfrm>
              <a:off x="3546" y="2138"/>
              <a:ext cx="87" cy="87"/>
            </a:xfrm>
            <a:prstGeom prst="ellipse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864" name="文本框 31863"/>
            <p:cNvSpPr txBox="1">
              <a:spLocks noChangeAspect="1"/>
            </p:cNvSpPr>
            <p:nvPr/>
          </p:nvSpPr>
          <p:spPr>
            <a:xfrm>
              <a:off x="1426" y="1403"/>
              <a:ext cx="346" cy="288"/>
            </a:xfrm>
            <a:prstGeom prst="rect">
              <a:avLst/>
            </a:prstGeom>
            <a:noFill/>
            <a:ln w="38100">
              <a:noFill/>
            </a:ln>
          </p:spPr>
          <p:txBody>
            <a:bodyPr lIns="0" rIns="0">
              <a:spAutoFit/>
            </a:bodyPr>
            <a:p>
              <a:pPr algn="l">
                <a:spcBef>
                  <a:spcPct val="50000"/>
                </a:spcBef>
              </a:pPr>
              <a:r>
                <a:rPr lang="zh-CN" altLang="en-US" sz="2400" dirty="0">
                  <a:solidFill>
                    <a:srgbClr val="FF3300"/>
                  </a:solidFill>
                  <a:latin typeface="Times New Roman" panose="02020603050405020304" pitchFamily="18" charset="0"/>
                </a:rPr>
                <a:t>＋</a:t>
              </a:r>
              <a:endParaRPr lang="zh-CN" altLang="en-US" sz="2400" dirty="0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1865" name="文本框 31864"/>
            <p:cNvSpPr txBox="1">
              <a:spLocks noChangeAspect="1"/>
            </p:cNvSpPr>
            <p:nvPr/>
          </p:nvSpPr>
          <p:spPr>
            <a:xfrm>
              <a:off x="1383" y="2052"/>
              <a:ext cx="346" cy="288"/>
            </a:xfrm>
            <a:prstGeom prst="rect">
              <a:avLst/>
            </a:prstGeom>
            <a:noFill/>
            <a:ln w="38100">
              <a:noFill/>
            </a:ln>
          </p:spPr>
          <p:txBody>
            <a:bodyPr lIns="0" rIns="0">
              <a:spAutoFit/>
            </a:bodyPr>
            <a:p>
              <a:pPr algn="l">
                <a:spcBef>
                  <a:spcPct val="50000"/>
                </a:spcBef>
              </a:pPr>
              <a:r>
                <a:rPr lang="zh-CN" altLang="en-US" sz="2400" dirty="0">
                  <a:solidFill>
                    <a:srgbClr val="FF3300"/>
                  </a:solidFill>
                  <a:latin typeface="Times New Roman" panose="02020603050405020304" pitchFamily="18" charset="0"/>
                </a:rPr>
                <a:t>－</a:t>
              </a:r>
              <a:endParaRPr lang="zh-CN" altLang="en-US" sz="2400" dirty="0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1866" name="文本框 31865"/>
            <p:cNvSpPr txBox="1">
              <a:spLocks noChangeAspect="1"/>
            </p:cNvSpPr>
            <p:nvPr/>
          </p:nvSpPr>
          <p:spPr>
            <a:xfrm>
              <a:off x="2075" y="1187"/>
              <a:ext cx="346" cy="288"/>
            </a:xfrm>
            <a:prstGeom prst="rect">
              <a:avLst/>
            </a:prstGeom>
            <a:noFill/>
            <a:ln w="38100">
              <a:noFill/>
            </a:ln>
          </p:spPr>
          <p:txBody>
            <a:bodyPr lIns="0" rIns="0">
              <a:spAutoFit/>
            </a:bodyPr>
            <a:p>
              <a:pPr algn="l">
                <a:spcBef>
                  <a:spcPct val="50000"/>
                </a:spcBef>
              </a:pPr>
              <a:r>
                <a:rPr lang="en-US" altLang="zh-CN" sz="2400" dirty="0">
                  <a:solidFill>
                    <a:srgbClr val="FF3300"/>
                  </a:solidFill>
                  <a:latin typeface="Times New Roman" panose="02020603050405020304" pitchFamily="18" charset="0"/>
                </a:rPr>
                <a:t>R</a:t>
              </a:r>
              <a:r>
                <a:rPr lang="en-US" altLang="zh-CN" sz="2400" baseline="-25000" dirty="0">
                  <a:solidFill>
                    <a:srgbClr val="FF3300"/>
                  </a:solidFill>
                  <a:latin typeface="Times New Roman" panose="02020603050405020304" pitchFamily="18" charset="0"/>
                </a:rPr>
                <a:t>b</a:t>
              </a:r>
              <a:endParaRPr lang="en-US" altLang="zh-CN" sz="2400" dirty="0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1867" name="文本框 31866"/>
            <p:cNvSpPr txBox="1">
              <a:spLocks noChangeAspect="1"/>
            </p:cNvSpPr>
            <p:nvPr/>
          </p:nvSpPr>
          <p:spPr>
            <a:xfrm>
              <a:off x="3070" y="1100"/>
              <a:ext cx="346" cy="289"/>
            </a:xfrm>
            <a:prstGeom prst="rect">
              <a:avLst/>
            </a:prstGeom>
            <a:noFill/>
            <a:ln w="38100">
              <a:noFill/>
            </a:ln>
          </p:spPr>
          <p:txBody>
            <a:bodyPr lIns="0" rIns="0">
              <a:spAutoFit/>
            </a:bodyPr>
            <a:p>
              <a:pPr algn="l">
                <a:spcBef>
                  <a:spcPct val="50000"/>
                </a:spcBef>
              </a:pPr>
              <a:r>
                <a:rPr lang="en-US" altLang="zh-CN" sz="2400" dirty="0">
                  <a:solidFill>
                    <a:srgbClr val="FF3300"/>
                  </a:solidFill>
                  <a:latin typeface="Times New Roman" panose="02020603050405020304" pitchFamily="18" charset="0"/>
                </a:rPr>
                <a:t>R</a:t>
              </a:r>
              <a:r>
                <a:rPr lang="en-US" altLang="zh-CN" sz="2400" baseline="-25000" dirty="0">
                  <a:solidFill>
                    <a:srgbClr val="FF3300"/>
                  </a:solidFill>
                  <a:latin typeface="Times New Roman" panose="02020603050405020304" pitchFamily="18" charset="0"/>
                </a:rPr>
                <a:t>c</a:t>
              </a:r>
              <a:endParaRPr lang="en-US" altLang="zh-CN" sz="2400" dirty="0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1868" name="文本框 31867"/>
            <p:cNvSpPr txBox="1">
              <a:spLocks noChangeAspect="1"/>
            </p:cNvSpPr>
            <p:nvPr/>
          </p:nvSpPr>
          <p:spPr>
            <a:xfrm>
              <a:off x="3113" y="754"/>
              <a:ext cx="476" cy="288"/>
            </a:xfrm>
            <a:prstGeom prst="rect">
              <a:avLst/>
            </a:prstGeom>
            <a:noFill/>
            <a:ln w="38100">
              <a:noFill/>
            </a:ln>
          </p:spPr>
          <p:txBody>
            <a:bodyPr lIns="0" rIns="0">
              <a:spAutoFit/>
            </a:bodyPr>
            <a:p>
              <a:pPr algn="l">
                <a:spcBef>
                  <a:spcPct val="50000"/>
                </a:spcBef>
              </a:pPr>
              <a:r>
                <a:rPr lang="en-US" altLang="zh-CN" sz="2400" dirty="0">
                  <a:solidFill>
                    <a:srgbClr val="FF3300"/>
                  </a:solidFill>
                  <a:latin typeface="Times New Roman" panose="02020603050405020304" pitchFamily="18" charset="0"/>
                </a:rPr>
                <a:t>+V</a:t>
              </a:r>
              <a:r>
                <a:rPr lang="en-US" altLang="zh-CN" sz="2400" baseline="-25000" dirty="0">
                  <a:solidFill>
                    <a:srgbClr val="FF3300"/>
                  </a:solidFill>
                  <a:latin typeface="Times New Roman" panose="02020603050405020304" pitchFamily="18" charset="0"/>
                </a:rPr>
                <a:t>CC</a:t>
              </a:r>
              <a:endParaRPr lang="en-US" altLang="zh-CN" sz="2400" dirty="0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1869" name="文本框 31868"/>
            <p:cNvSpPr txBox="1">
              <a:spLocks noChangeAspect="1"/>
            </p:cNvSpPr>
            <p:nvPr/>
          </p:nvSpPr>
          <p:spPr>
            <a:xfrm>
              <a:off x="2594" y="1273"/>
              <a:ext cx="173" cy="288"/>
            </a:xfrm>
            <a:prstGeom prst="rect">
              <a:avLst/>
            </a:prstGeom>
            <a:noFill/>
            <a:ln w="38100">
              <a:noFill/>
            </a:ln>
          </p:spPr>
          <p:txBody>
            <a:bodyPr lIns="0" rIns="0">
              <a:spAutoFit/>
            </a:bodyPr>
            <a:p>
              <a:pPr algn="l">
                <a:spcBef>
                  <a:spcPct val="50000"/>
                </a:spcBef>
              </a:pPr>
              <a:r>
                <a:rPr lang="en-US" altLang="zh-CN" sz="2400" dirty="0">
                  <a:solidFill>
                    <a:srgbClr val="3333CC"/>
                  </a:solidFill>
                  <a:latin typeface="Times New Roman" panose="02020603050405020304" pitchFamily="18" charset="0"/>
                </a:rPr>
                <a:t>b</a:t>
              </a:r>
              <a:endParaRPr lang="en-US" altLang="zh-CN" sz="2400" dirty="0">
                <a:solidFill>
                  <a:srgbClr val="3333CC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1870" name="文本框 31869"/>
            <p:cNvSpPr txBox="1">
              <a:spLocks noChangeAspect="1"/>
            </p:cNvSpPr>
            <p:nvPr/>
          </p:nvSpPr>
          <p:spPr>
            <a:xfrm>
              <a:off x="2854" y="1273"/>
              <a:ext cx="173" cy="288"/>
            </a:xfrm>
            <a:prstGeom prst="rect">
              <a:avLst/>
            </a:prstGeom>
            <a:noFill/>
            <a:ln w="38100">
              <a:noFill/>
            </a:ln>
          </p:spPr>
          <p:txBody>
            <a:bodyPr lIns="0" rIns="0">
              <a:spAutoFit/>
            </a:bodyPr>
            <a:p>
              <a:pPr algn="l">
                <a:spcBef>
                  <a:spcPct val="50000"/>
                </a:spcBef>
              </a:pPr>
              <a:r>
                <a:rPr lang="en-US" altLang="zh-CN" sz="2400" dirty="0">
                  <a:solidFill>
                    <a:srgbClr val="3333CC"/>
                  </a:solidFill>
                  <a:latin typeface="Times New Roman" panose="02020603050405020304" pitchFamily="18" charset="0"/>
                </a:rPr>
                <a:t>c</a:t>
              </a:r>
              <a:endParaRPr lang="en-US" altLang="zh-CN" sz="2400" dirty="0">
                <a:solidFill>
                  <a:srgbClr val="3333CC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1871" name="文本框 31870"/>
            <p:cNvSpPr txBox="1">
              <a:spLocks noChangeAspect="1"/>
            </p:cNvSpPr>
            <p:nvPr/>
          </p:nvSpPr>
          <p:spPr>
            <a:xfrm>
              <a:off x="2854" y="2137"/>
              <a:ext cx="173" cy="288"/>
            </a:xfrm>
            <a:prstGeom prst="rect">
              <a:avLst/>
            </a:prstGeom>
            <a:noFill/>
            <a:ln w="38100">
              <a:noFill/>
            </a:ln>
          </p:spPr>
          <p:txBody>
            <a:bodyPr lIns="0" rIns="0">
              <a:spAutoFit/>
            </a:bodyPr>
            <a:p>
              <a:pPr algn="l">
                <a:spcBef>
                  <a:spcPct val="50000"/>
                </a:spcBef>
              </a:pPr>
              <a:r>
                <a:rPr lang="en-US" altLang="zh-CN" sz="2400" dirty="0">
                  <a:solidFill>
                    <a:srgbClr val="3333CC"/>
                  </a:solidFill>
                  <a:latin typeface="Times New Roman" panose="02020603050405020304" pitchFamily="18" charset="0"/>
                </a:rPr>
                <a:t>e</a:t>
              </a:r>
              <a:endParaRPr lang="en-US" altLang="zh-CN" sz="2400" dirty="0">
                <a:solidFill>
                  <a:srgbClr val="3333CC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1872" name="椭圆 31871"/>
            <p:cNvSpPr>
              <a:spLocks noChangeAspect="1"/>
            </p:cNvSpPr>
            <p:nvPr/>
          </p:nvSpPr>
          <p:spPr>
            <a:xfrm>
              <a:off x="2940" y="1489"/>
              <a:ext cx="87" cy="87"/>
            </a:xfrm>
            <a:prstGeom prst="ellipse">
              <a:avLst/>
            </a:prstGeom>
            <a:solidFill>
              <a:schemeClr val="tx1"/>
            </a:solidFill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873" name="椭圆 31872"/>
            <p:cNvSpPr>
              <a:spLocks noChangeAspect="1"/>
            </p:cNvSpPr>
            <p:nvPr/>
          </p:nvSpPr>
          <p:spPr>
            <a:xfrm>
              <a:off x="2940" y="2138"/>
              <a:ext cx="87" cy="87"/>
            </a:xfrm>
            <a:prstGeom prst="ellipse">
              <a:avLst/>
            </a:prstGeom>
            <a:solidFill>
              <a:schemeClr val="tx1"/>
            </a:solidFill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874" name="文本框 31873"/>
            <p:cNvSpPr txBox="1">
              <a:spLocks noChangeAspect="1"/>
            </p:cNvSpPr>
            <p:nvPr/>
          </p:nvSpPr>
          <p:spPr>
            <a:xfrm>
              <a:off x="3676" y="1403"/>
              <a:ext cx="346" cy="288"/>
            </a:xfrm>
            <a:prstGeom prst="rect">
              <a:avLst/>
            </a:prstGeom>
            <a:noFill/>
            <a:ln w="38100">
              <a:noFill/>
            </a:ln>
          </p:spPr>
          <p:txBody>
            <a:bodyPr lIns="0" rIns="0">
              <a:spAutoFit/>
            </a:bodyPr>
            <a:p>
              <a:pPr algn="l">
                <a:spcBef>
                  <a:spcPct val="50000"/>
                </a:spcBef>
              </a:pPr>
              <a:r>
                <a:rPr lang="zh-CN" altLang="en-US" sz="2400" dirty="0">
                  <a:solidFill>
                    <a:srgbClr val="FF3300"/>
                  </a:solidFill>
                  <a:latin typeface="Times New Roman" panose="02020603050405020304" pitchFamily="18" charset="0"/>
                </a:rPr>
                <a:t>＋</a:t>
              </a:r>
              <a:endParaRPr lang="zh-CN" altLang="en-US" sz="2400" dirty="0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1875" name="文本框 31874"/>
            <p:cNvSpPr txBox="1">
              <a:spLocks noChangeAspect="1"/>
            </p:cNvSpPr>
            <p:nvPr/>
          </p:nvSpPr>
          <p:spPr>
            <a:xfrm>
              <a:off x="3676" y="2052"/>
              <a:ext cx="259" cy="288"/>
            </a:xfrm>
            <a:prstGeom prst="rect">
              <a:avLst/>
            </a:prstGeom>
            <a:noFill/>
            <a:ln w="38100">
              <a:noFill/>
            </a:ln>
          </p:spPr>
          <p:txBody>
            <a:bodyPr lIns="0" rIns="0">
              <a:spAutoFit/>
            </a:bodyPr>
            <a:p>
              <a:pPr algn="l">
                <a:spcBef>
                  <a:spcPct val="50000"/>
                </a:spcBef>
              </a:pPr>
              <a:r>
                <a:rPr lang="zh-CN" altLang="en-US" sz="2400" dirty="0">
                  <a:solidFill>
                    <a:srgbClr val="FF3300"/>
                  </a:solidFill>
                  <a:latin typeface="Times New Roman" panose="02020603050405020304" pitchFamily="18" charset="0"/>
                </a:rPr>
                <a:t>－</a:t>
              </a:r>
              <a:endParaRPr lang="zh-CN" altLang="en-US" sz="2400" dirty="0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1876" name="直接连接符 31875"/>
            <p:cNvSpPr>
              <a:spLocks noChangeAspect="1"/>
            </p:cNvSpPr>
            <p:nvPr/>
          </p:nvSpPr>
          <p:spPr>
            <a:xfrm>
              <a:off x="2594" y="1533"/>
              <a:ext cx="1" cy="649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877" name="椭圆 31876"/>
            <p:cNvSpPr>
              <a:spLocks noChangeAspect="1"/>
            </p:cNvSpPr>
            <p:nvPr/>
          </p:nvSpPr>
          <p:spPr>
            <a:xfrm>
              <a:off x="2508" y="1749"/>
              <a:ext cx="173" cy="173"/>
            </a:xfrm>
            <a:prstGeom prst="ellipse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878" name="椭圆 31877"/>
            <p:cNvSpPr>
              <a:spLocks noChangeAspect="1"/>
            </p:cNvSpPr>
            <p:nvPr/>
          </p:nvSpPr>
          <p:spPr>
            <a:xfrm>
              <a:off x="2897" y="1749"/>
              <a:ext cx="173" cy="173"/>
            </a:xfrm>
            <a:prstGeom prst="ellipse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879" name="椭圆 31878"/>
            <p:cNvSpPr>
              <a:spLocks noChangeAspect="1"/>
            </p:cNvSpPr>
            <p:nvPr/>
          </p:nvSpPr>
          <p:spPr>
            <a:xfrm>
              <a:off x="2551" y="2138"/>
              <a:ext cx="87" cy="87"/>
            </a:xfrm>
            <a:prstGeom prst="ellipse">
              <a:avLst/>
            </a:prstGeom>
            <a:solidFill>
              <a:schemeClr val="tx1"/>
            </a:solidFill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880" name="文本框 31879"/>
            <p:cNvSpPr txBox="1">
              <a:spLocks noChangeAspect="1"/>
            </p:cNvSpPr>
            <p:nvPr/>
          </p:nvSpPr>
          <p:spPr>
            <a:xfrm>
              <a:off x="2594" y="1489"/>
              <a:ext cx="346" cy="288"/>
            </a:xfrm>
            <a:prstGeom prst="rect">
              <a:avLst/>
            </a:prstGeom>
            <a:noFill/>
            <a:ln w="38100">
              <a:noFill/>
            </a:ln>
          </p:spPr>
          <p:txBody>
            <a:bodyPr lIns="0" rIns="0">
              <a:spAutoFit/>
            </a:bodyPr>
            <a:p>
              <a:pPr algn="l">
                <a:spcBef>
                  <a:spcPct val="50000"/>
                </a:spcBef>
              </a:pPr>
              <a:r>
                <a:rPr lang="zh-CN" altLang="en-US" sz="2400" dirty="0">
                  <a:solidFill>
                    <a:srgbClr val="3333CC"/>
                  </a:solidFill>
                  <a:latin typeface="Times New Roman" panose="02020603050405020304" pitchFamily="18" charset="0"/>
                </a:rPr>
                <a:t>＋</a:t>
              </a:r>
              <a:endParaRPr lang="zh-CN" altLang="en-US" sz="2400" dirty="0">
                <a:solidFill>
                  <a:srgbClr val="3333CC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1881" name="文本框 31880"/>
            <p:cNvSpPr txBox="1">
              <a:spLocks noChangeAspect="1"/>
            </p:cNvSpPr>
            <p:nvPr/>
          </p:nvSpPr>
          <p:spPr>
            <a:xfrm>
              <a:off x="3027" y="1488"/>
              <a:ext cx="346" cy="288"/>
            </a:xfrm>
            <a:prstGeom prst="rect">
              <a:avLst/>
            </a:prstGeom>
            <a:noFill/>
            <a:ln w="38100">
              <a:noFill/>
            </a:ln>
          </p:spPr>
          <p:txBody>
            <a:bodyPr lIns="0" rIns="0">
              <a:spAutoFit/>
            </a:bodyPr>
            <a:p>
              <a:pPr algn="l">
                <a:spcBef>
                  <a:spcPct val="50000"/>
                </a:spcBef>
              </a:pPr>
              <a:r>
                <a:rPr lang="zh-CN" altLang="en-US" sz="2400" dirty="0">
                  <a:solidFill>
                    <a:srgbClr val="3333CC"/>
                  </a:solidFill>
                  <a:latin typeface="Times New Roman" panose="02020603050405020304" pitchFamily="18" charset="0"/>
                </a:rPr>
                <a:t>＋</a:t>
              </a:r>
              <a:endParaRPr lang="zh-CN" altLang="en-US" sz="2400" dirty="0">
                <a:solidFill>
                  <a:srgbClr val="3333CC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1882" name="文本框 31881"/>
            <p:cNvSpPr txBox="1">
              <a:spLocks noChangeAspect="1"/>
            </p:cNvSpPr>
            <p:nvPr/>
          </p:nvSpPr>
          <p:spPr>
            <a:xfrm>
              <a:off x="2638" y="1965"/>
              <a:ext cx="259" cy="288"/>
            </a:xfrm>
            <a:prstGeom prst="rect">
              <a:avLst/>
            </a:prstGeom>
            <a:noFill/>
            <a:ln w="38100">
              <a:noFill/>
            </a:ln>
          </p:spPr>
          <p:txBody>
            <a:bodyPr lIns="0" rIns="0">
              <a:spAutoFit/>
            </a:bodyPr>
            <a:p>
              <a:pPr algn="l">
                <a:spcBef>
                  <a:spcPct val="50000"/>
                </a:spcBef>
              </a:pPr>
              <a:r>
                <a:rPr lang="zh-CN" altLang="en-US" sz="2400" dirty="0">
                  <a:solidFill>
                    <a:srgbClr val="3333CC"/>
                  </a:solidFill>
                  <a:latin typeface="Times New Roman" panose="02020603050405020304" pitchFamily="18" charset="0"/>
                </a:rPr>
                <a:t>－</a:t>
              </a:r>
              <a:endParaRPr lang="zh-CN" altLang="en-US" sz="2400" dirty="0">
                <a:solidFill>
                  <a:srgbClr val="3333CC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1883" name="文本框 31882"/>
            <p:cNvSpPr txBox="1">
              <a:spLocks noChangeAspect="1"/>
            </p:cNvSpPr>
            <p:nvPr/>
          </p:nvSpPr>
          <p:spPr>
            <a:xfrm>
              <a:off x="3027" y="1965"/>
              <a:ext cx="260" cy="288"/>
            </a:xfrm>
            <a:prstGeom prst="rect">
              <a:avLst/>
            </a:prstGeom>
            <a:noFill/>
            <a:ln w="38100">
              <a:noFill/>
            </a:ln>
          </p:spPr>
          <p:txBody>
            <a:bodyPr lIns="0" rIns="0">
              <a:spAutoFit/>
            </a:bodyPr>
            <a:p>
              <a:pPr algn="l">
                <a:spcBef>
                  <a:spcPct val="50000"/>
                </a:spcBef>
              </a:pPr>
              <a:r>
                <a:rPr lang="zh-CN" altLang="en-US" sz="2400" dirty="0">
                  <a:solidFill>
                    <a:srgbClr val="3333CC"/>
                  </a:solidFill>
                  <a:latin typeface="Times New Roman" panose="02020603050405020304" pitchFamily="18" charset="0"/>
                </a:rPr>
                <a:t>－</a:t>
              </a:r>
              <a:endParaRPr lang="zh-CN" altLang="en-US" sz="2400" dirty="0">
                <a:solidFill>
                  <a:srgbClr val="3333CC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1884" name="文本框 31883"/>
            <p:cNvSpPr txBox="1">
              <a:spLocks noChangeAspect="1"/>
            </p:cNvSpPr>
            <p:nvPr/>
          </p:nvSpPr>
          <p:spPr>
            <a:xfrm>
              <a:off x="2205" y="1879"/>
              <a:ext cx="346" cy="250"/>
            </a:xfrm>
            <a:prstGeom prst="rect">
              <a:avLst/>
            </a:prstGeom>
            <a:noFill/>
            <a:ln w="38100">
              <a:noFill/>
            </a:ln>
          </p:spPr>
          <p:txBody>
            <a:bodyPr lIns="0" rIns="0">
              <a:spAutoFit/>
            </a:bodyPr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solidFill>
                    <a:srgbClr val="3333CC"/>
                  </a:solidFill>
                  <a:latin typeface="Times New Roman" panose="02020603050405020304" pitchFamily="18" charset="0"/>
                </a:rPr>
                <a:t>0.7V</a:t>
              </a:r>
              <a:endParaRPr lang="en-US" altLang="zh-CN" sz="2400" dirty="0">
                <a:solidFill>
                  <a:srgbClr val="3333CC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1885" name="文本框 31884"/>
            <p:cNvSpPr txBox="1">
              <a:spLocks noChangeAspect="1"/>
            </p:cNvSpPr>
            <p:nvPr/>
          </p:nvSpPr>
          <p:spPr>
            <a:xfrm>
              <a:off x="3113" y="1749"/>
              <a:ext cx="390" cy="288"/>
            </a:xfrm>
            <a:prstGeom prst="rect">
              <a:avLst/>
            </a:prstGeom>
            <a:noFill/>
            <a:ln w="38100">
              <a:noFill/>
            </a:ln>
          </p:spPr>
          <p:txBody>
            <a:bodyPr lIns="0" rIns="0">
              <a:spAutoFit/>
            </a:bodyPr>
            <a:p>
              <a:pPr algn="l">
                <a:spcBef>
                  <a:spcPct val="50000"/>
                </a:spcBef>
              </a:pPr>
              <a:endParaRPr sz="2400" dirty="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1886" name="文本框 31885"/>
            <p:cNvSpPr txBox="1">
              <a:spLocks noChangeAspect="1"/>
            </p:cNvSpPr>
            <p:nvPr/>
          </p:nvSpPr>
          <p:spPr>
            <a:xfrm>
              <a:off x="3027" y="1857"/>
              <a:ext cx="433" cy="250"/>
            </a:xfrm>
            <a:prstGeom prst="rect">
              <a:avLst/>
            </a:prstGeom>
            <a:noFill/>
            <a:ln w="38100">
              <a:noFill/>
            </a:ln>
          </p:spPr>
          <p:txBody>
            <a:bodyPr lIns="0" rIns="0">
              <a:spAutoFit/>
            </a:bodyPr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solidFill>
                    <a:srgbClr val="3333CC"/>
                  </a:solidFill>
                  <a:latin typeface="Times New Roman" panose="02020603050405020304" pitchFamily="18" charset="0"/>
                </a:rPr>
                <a:t>0.3V</a:t>
              </a:r>
              <a:endParaRPr lang="en-US" altLang="zh-CN" sz="2400" dirty="0">
                <a:solidFill>
                  <a:srgbClr val="3333CC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1887" name="矩形 31886"/>
            <p:cNvSpPr/>
            <p:nvPr/>
          </p:nvSpPr>
          <p:spPr>
            <a:xfrm>
              <a:off x="2018" y="1480"/>
              <a:ext cx="272" cy="90"/>
            </a:xfrm>
            <a:prstGeom prst="rect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888" name="矩形 31887"/>
            <p:cNvSpPr/>
            <p:nvPr/>
          </p:nvSpPr>
          <p:spPr>
            <a:xfrm rot="5400000">
              <a:off x="2879" y="1161"/>
              <a:ext cx="227" cy="90"/>
            </a:xfrm>
            <a:prstGeom prst="rect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1750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6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1" dur="500"/>
                                        <p:tgtEl>
                                          <p:spTgt spid="3180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31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03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1" dur="500"/>
                                        <p:tgtEl>
                                          <p:spTgt spid="31803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1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01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0" dur="500"/>
                                        <p:tgtEl>
                                          <p:spTgt spid="31801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0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5" dur="500"/>
                                        <p:tgtEl>
                                          <p:spTgt spid="3180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0" grpId="0" build="p"/>
      <p:bldP spid="31752" grpId="0"/>
      <p:bldP spid="31753" grpId="0"/>
      <p:bldP spid="31800" grpId="0" bldLvl="0" animBg="1"/>
      <p:bldP spid="31801" grpId="0" advAuto="1000" build="p"/>
      <p:bldP spid="31803" grpId="0" build="p"/>
      <p:bldP spid="31804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3780" name="圆角矩形 203779"/>
          <p:cNvSpPr/>
          <p:nvPr/>
        </p:nvSpPr>
        <p:spPr>
          <a:xfrm>
            <a:off x="323850" y="404813"/>
            <a:ext cx="5688013" cy="647700"/>
          </a:xfrm>
          <a:prstGeom prst="roundRect">
            <a:avLst>
              <a:gd name="adj" fmla="val 16667"/>
            </a:avLst>
          </a:prstGeom>
          <a:solidFill>
            <a:srgbClr val="CCFFCC"/>
          </a:solidFill>
          <a:ln w="9525" cap="flat" cmpd="sng">
            <a:solidFill>
              <a:srgbClr val="FF99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四、双极型三极管的开关等效电路 </a:t>
            </a:r>
            <a:endParaRPr lang="zh-CN" altLang="en-US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3781" name="矩形 203780"/>
          <p:cNvSpPr/>
          <p:nvPr/>
        </p:nvSpPr>
        <p:spPr>
          <a:xfrm>
            <a:off x="6372225" y="5300663"/>
            <a:ext cx="2327275" cy="63976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304800"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</a:rPr>
              <a:t>开关等效电路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203782" name="矩形 203781"/>
          <p:cNvSpPr/>
          <p:nvPr/>
        </p:nvSpPr>
        <p:spPr>
          <a:xfrm>
            <a:off x="684213" y="4221163"/>
            <a:ext cx="2673350" cy="7334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lnSpc>
                <a:spcPct val="150000"/>
              </a:lnSpc>
              <a:spcBef>
                <a:spcPct val="20000"/>
              </a:spcBef>
            </a:pPr>
            <a:r>
              <a:rPr lang="en-US" altLang="zh-CN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(1) </a:t>
            </a:r>
            <a:r>
              <a:rPr lang="zh-CN" altLang="en-US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截止状态  </a:t>
            </a:r>
            <a:endParaRPr lang="zh-CN" altLang="en-US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03783" name="图片 203782" descr="R96A0254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0" y="4292600"/>
            <a:ext cx="1600200" cy="2209800"/>
          </a:xfrm>
          <a:prstGeom prst="rect">
            <a:avLst/>
          </a:prstGeom>
          <a:noFill/>
          <a:ln w="12700" cap="flat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203784" name="矩形 203783"/>
          <p:cNvSpPr/>
          <p:nvPr/>
        </p:nvSpPr>
        <p:spPr>
          <a:xfrm>
            <a:off x="684213" y="5084763"/>
            <a:ext cx="3276600" cy="1117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lnSpc>
                <a:spcPct val="120000"/>
              </a:lnSpc>
            </a:pP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条件：发射结反偏</a:t>
            </a:r>
            <a:endParaRPr lang="zh-CN" altLang="en-US" dirty="0">
              <a:solidFill>
                <a:schemeClr val="tx1"/>
              </a:solidFill>
              <a:latin typeface="黑体" panose="02010609060101010101" pitchFamily="2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特点：电流约为</a:t>
            </a:r>
            <a:r>
              <a:rPr lang="en-US" altLang="zh-CN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0 </a:t>
            </a:r>
            <a:endParaRPr lang="en-US" altLang="zh-CN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03786" name="文本占位符 203785" descr="R96A0253"/>
          <p:cNvPicPr>
            <a:picLocks noGrp="1" noChangeAspect="1"/>
          </p:cNvPicPr>
          <p:nvPr>
            <p:ph type="body" idx="4294967295"/>
          </p:nvPr>
        </p:nvPicPr>
        <p:blipFill>
          <a:blip r:embed="rId2"/>
          <a:stretch>
            <a:fillRect/>
          </a:stretch>
        </p:blipFill>
        <p:spPr>
          <a:xfrm>
            <a:off x="0" y="304800"/>
            <a:ext cx="6705600" cy="2997200"/>
          </a:xfrm>
          <a:prstGeom prst="rect">
            <a:avLst/>
          </a:prstGeom>
          <a:solidFill>
            <a:srgbClr val="FFFFFF"/>
          </a:solidFill>
          <a:ln w="19050" cap="flat" cmpd="sng">
            <a:solidFill>
              <a:srgbClr val="00FF00"/>
            </a:solidFill>
            <a:prstDash val="solid"/>
            <a:headEnd type="none" w="med" len="med"/>
            <a:tailEnd type="none" w="med" len="med"/>
          </a:ln>
        </p:spPr>
      </p:pic>
      <p:sp>
        <p:nvSpPr>
          <p:cNvPr id="203787" name="矩形 203786"/>
          <p:cNvSpPr/>
          <p:nvPr/>
        </p:nvSpPr>
        <p:spPr>
          <a:xfrm>
            <a:off x="4419600" y="2438400"/>
            <a:ext cx="3581400" cy="533400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378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378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378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378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378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set>
                                    <p:animEffect transition="in" filter="barn(outHorizontal)">
                                      <p:cBhvr>
                                        <p:cTn id="23" dur="500"/>
                                        <p:tgtEl>
                                          <p:spTgt spid="203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378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378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3780" grpId="0" bldLvl="0" animBg="1" advAuto="0"/>
      <p:bldP spid="203782" grpId="0" animBg="1" advAuto="0"/>
      <p:bldP spid="203784" grpId="0" animBg="1" advAuto="0"/>
      <p:bldP spid="203781" grpId="0" animBg="1" advAuto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04" name="矩形 204803"/>
          <p:cNvSpPr/>
          <p:nvPr/>
        </p:nvSpPr>
        <p:spPr>
          <a:xfrm>
            <a:off x="228600" y="3200400"/>
            <a:ext cx="2139950" cy="7334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lnSpc>
                <a:spcPct val="150000"/>
              </a:lnSpc>
              <a:spcBef>
                <a:spcPct val="20000"/>
              </a:spcBef>
            </a:pPr>
            <a:r>
              <a:rPr lang="en-US" altLang="zh-CN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(2)</a:t>
            </a:r>
            <a:r>
              <a:rPr lang="zh-CN" altLang="en-US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饱和状态</a:t>
            </a:r>
            <a:endParaRPr lang="zh-CN" altLang="en-US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04805" name="图片 204804" descr="R96A0254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19800" y="3581400"/>
            <a:ext cx="2546350" cy="2667000"/>
          </a:xfrm>
          <a:prstGeom prst="rect">
            <a:avLst/>
          </a:prstGeom>
          <a:noFill/>
          <a:ln w="12700" cap="flat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</p:pic>
      <p:grpSp>
        <p:nvGrpSpPr>
          <p:cNvPr id="204806" name="组合 204805"/>
          <p:cNvGrpSpPr/>
          <p:nvPr/>
        </p:nvGrpSpPr>
        <p:grpSpPr>
          <a:xfrm>
            <a:off x="1219200" y="304800"/>
            <a:ext cx="6705600" cy="2997200"/>
            <a:chOff x="768" y="192"/>
            <a:chExt cx="4224" cy="1888"/>
          </a:xfrm>
        </p:grpSpPr>
        <p:pic>
          <p:nvPicPr>
            <p:cNvPr id="204807" name="图片 204806" descr="R96A025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8" y="192"/>
              <a:ext cx="4224" cy="1888"/>
            </a:xfrm>
            <a:prstGeom prst="rect">
              <a:avLst/>
            </a:prstGeom>
            <a:noFill/>
            <a:ln w="19050" cap="flat" cmpd="sng">
              <a:solidFill>
                <a:srgbClr val="00FF00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sp>
          <p:nvSpPr>
            <p:cNvPr id="204808" name="矩形 204807"/>
            <p:cNvSpPr/>
            <p:nvPr/>
          </p:nvSpPr>
          <p:spPr>
            <a:xfrm>
              <a:off x="2496" y="240"/>
              <a:ext cx="960" cy="1728"/>
            </a:xfrm>
            <a:prstGeom prst="rect">
              <a:avLst/>
            </a:prstGeom>
            <a:noFill/>
            <a:ln w="2540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204809" name="组合 204808"/>
          <p:cNvGrpSpPr/>
          <p:nvPr/>
        </p:nvGrpSpPr>
        <p:grpSpPr>
          <a:xfrm>
            <a:off x="395288" y="4005263"/>
            <a:ext cx="5181600" cy="2597150"/>
            <a:chOff x="384" y="2448"/>
            <a:chExt cx="3264" cy="1636"/>
          </a:xfrm>
        </p:grpSpPr>
        <p:sp>
          <p:nvSpPr>
            <p:cNvPr id="204810" name="矩形 204809"/>
            <p:cNvSpPr/>
            <p:nvPr/>
          </p:nvSpPr>
          <p:spPr>
            <a:xfrm>
              <a:off x="384" y="2448"/>
              <a:ext cx="3264" cy="7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l">
                <a:lnSpc>
                  <a:spcPct val="120000"/>
                </a:lnSpc>
              </a:pPr>
              <a:r>
                <a:rPr lang="zh-CN" altLang="en-US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条件：发射结正偏，集电结正偏</a:t>
              </a:r>
              <a:endParaRPr lang="zh-CN" altLang="en-US" dirty="0">
                <a:solidFill>
                  <a:schemeClr val="tx1"/>
                </a:solidFill>
                <a:latin typeface="黑体" panose="02010609060101010101" pitchFamily="2" charset="-122"/>
              </a:endParaRPr>
            </a:p>
            <a:p>
              <a:pPr algn="l">
                <a:lnSpc>
                  <a:spcPct val="120000"/>
                </a:lnSpc>
              </a:pPr>
              <a:r>
                <a:rPr lang="zh-CN" altLang="en-US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特点：</a:t>
              </a:r>
              <a:r>
                <a:rPr lang="en-US" altLang="zh-CN" dirty="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U</a:t>
              </a:r>
              <a:r>
                <a:rPr lang="en-US" altLang="zh-CN" baseline="-25000" dirty="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BES</a:t>
              </a:r>
              <a:r>
                <a:rPr lang="en-US" altLang="zh-CN" dirty="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=0.7V</a:t>
              </a:r>
              <a:r>
                <a:rPr lang="zh-CN" altLang="en-US" dirty="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，</a:t>
              </a:r>
              <a:r>
                <a:rPr lang="en-US" altLang="zh-CN" dirty="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U</a:t>
              </a:r>
              <a:r>
                <a:rPr lang="en-US" altLang="zh-CN" baseline="-25000" dirty="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CES</a:t>
              </a:r>
              <a:r>
                <a:rPr lang="en-US" altLang="zh-CN" dirty="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=0.3V/</a:t>
              </a:r>
              <a:r>
                <a:rPr lang="zh-CN" altLang="en-US" dirty="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硅</a:t>
              </a:r>
              <a:endParaRPr lang="zh-CN" altLang="en-US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pic>
          <p:nvPicPr>
            <p:cNvPr id="204811" name="图片 20481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20" y="3216"/>
              <a:ext cx="2676" cy="394"/>
            </a:xfrm>
            <a:prstGeom prst="rect">
              <a:avLst/>
            </a:prstGeom>
            <a:noFill/>
            <a:ln w="12700">
              <a:noFill/>
            </a:ln>
          </p:spPr>
        </p:pic>
        <p:pic>
          <p:nvPicPr>
            <p:cNvPr id="204812" name="图片 20481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00" y="3696"/>
              <a:ext cx="1649" cy="388"/>
            </a:xfrm>
            <a:prstGeom prst="rect">
              <a:avLst/>
            </a:prstGeom>
            <a:noFill/>
            <a:ln w="34925" cap="flat" cmpd="sng">
              <a:solidFill>
                <a:srgbClr val="99FF66"/>
              </a:solidFill>
              <a:prstDash val="solid"/>
              <a:miter/>
              <a:headEnd type="none" w="med" len="med"/>
              <a:tailEnd type="none" w="med" len="med"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4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48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4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48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48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48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48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0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5828" name="图片 205827" descr="R96A025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7800" y="838200"/>
            <a:ext cx="6477000" cy="4333875"/>
          </a:xfrm>
          <a:prstGeom prst="rect">
            <a:avLst/>
          </a:prstGeom>
          <a:noFill/>
          <a:ln w="9525" cap="flat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205829" name="矩形 205828"/>
          <p:cNvSpPr/>
          <p:nvPr/>
        </p:nvSpPr>
        <p:spPr>
          <a:xfrm>
            <a:off x="2209800" y="5486400"/>
            <a:ext cx="4298950" cy="8223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304800"/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　三极管开关等效电路</a:t>
            </a:r>
            <a:endParaRPr lang="zh-CN" altLang="en-US" sz="24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indent="304800"/>
            <a:r>
              <a:rPr lang="en-US" altLang="zh-CN" sz="24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(a) 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截止时 </a:t>
            </a:r>
            <a:r>
              <a:rPr lang="en-US" altLang="zh-CN" sz="24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(b) 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饱和时</a:t>
            </a:r>
            <a:endParaRPr lang="zh-CN" altLang="en-US" sz="24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5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58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8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82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0118" name="图片 90117" descr="C:\Users\qhd\Desktop\图片1.png图片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270" y="635"/>
            <a:ext cx="9141460" cy="68564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0119" name="矩形 90118"/>
          <p:cNvSpPr/>
          <p:nvPr/>
        </p:nvSpPr>
        <p:spPr>
          <a:xfrm>
            <a:off x="684213" y="981075"/>
            <a:ext cx="7343775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v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anose="05000000000000000000" pitchFamily="2" charset="2"/>
              <a:buChar char="§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indent="-342900" defTabSz="914400">
              <a:lnSpc>
                <a:spcPct val="150000"/>
              </a:lnSpc>
              <a:spcBef>
                <a:spcPct val="20000"/>
              </a:spcBef>
              <a:buClrTx/>
              <a:buSzTx/>
              <a:buFont typeface="Monotype Sorts" pitchFamily="2" charset="2"/>
              <a:buNone/>
              <a:defRPr/>
            </a:pPr>
            <a:r>
              <a:rPr lang="en-US" altLang="zh-CN" dirty="0">
                <a:latin typeface="宋体" panose="02010600030101010101" pitchFamily="2" charset="-122"/>
              </a:rPr>
              <a:t>  </a:t>
            </a:r>
            <a:r>
              <a:rPr kumimoji="1" lang="zh-CN" altLang="en-US" kern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本章教学</a:t>
            </a:r>
            <a:r>
              <a:rPr kumimoji="1" lang="zh-CN" altLang="zh-CN" kern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目标</a:t>
            </a:r>
            <a:r>
              <a:rPr kumimoji="1" lang="zh-CN" altLang="en-US" kern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：</a:t>
            </a:r>
            <a:endParaRPr kumimoji="1" lang="zh-CN" altLang="en-US" kern="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  <a:sym typeface="+mn-ea"/>
            </a:endParaRPr>
          </a:p>
          <a:p>
            <a:pPr marR="0" defTabSz="914400">
              <a:lnSpc>
                <a:spcPct val="150000"/>
              </a:lnSpc>
              <a:spcBef>
                <a:spcPts val="300"/>
              </a:spcBef>
              <a:buClr>
                <a:srgbClr val="C00000"/>
              </a:buClr>
              <a:buSzTx/>
              <a:buFont typeface="Wingdings" panose="05000000000000000000" pitchFamily="2" charset="2"/>
              <a:buChar char="ü"/>
              <a:defRPr/>
            </a:pPr>
            <a:r>
              <a:rPr kumimoji="1" lang="zh-CN" altLang="zh-CN" kern="0" noProof="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掌握门电路的基本概念；</a:t>
            </a:r>
            <a:endParaRPr kumimoji="1" lang="zh-CN" altLang="en-US" kern="0" cap="none" spc="0" normalizeH="0" baseline="0" noProof="0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R="0" defTabSz="914400">
              <a:lnSpc>
                <a:spcPct val="150000"/>
              </a:lnSpc>
              <a:spcBef>
                <a:spcPts val="300"/>
              </a:spcBef>
              <a:buClr>
                <a:srgbClr val="C00000"/>
              </a:buClr>
              <a:buSzTx/>
              <a:buFont typeface="Wingdings" panose="05000000000000000000" pitchFamily="2" charset="2"/>
              <a:buChar char="ü"/>
              <a:defRPr/>
            </a:pPr>
            <a:r>
              <a:rPr kumimoji="1" lang="zh-CN" altLang="zh-CN" kern="0" noProof="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理解二极管门电路，三极管反相器；</a:t>
            </a:r>
            <a:endParaRPr kumimoji="1" lang="zh-CN" altLang="zh-CN" kern="0" cap="none" spc="0" normalizeH="0" baseline="0" noProof="0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R="0" indent="-342900" defTabSz="914400">
              <a:spcBef>
                <a:spcPts val="300"/>
              </a:spcBef>
              <a:buClr>
                <a:srgbClr val="C00000"/>
              </a:buClr>
              <a:buSzTx/>
              <a:buFont typeface="Wingdings" panose="05000000000000000000" pitchFamily="2" charset="2"/>
              <a:buChar char="ü"/>
              <a:defRPr/>
            </a:pPr>
            <a:r>
              <a:rPr kumimoji="1" lang="zh-CN" altLang="zh-CN" kern="0" noProof="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理解</a:t>
            </a:r>
            <a:r>
              <a:rPr kumimoji="1" lang="en-US" altLang="zh-CN" kern="0" noProof="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TTL</a:t>
            </a:r>
            <a:r>
              <a:rPr kumimoji="1" lang="zh-CN" altLang="en-US" kern="0" noProof="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们电路的结构、工作原理</a:t>
            </a:r>
            <a:r>
              <a:rPr kumimoji="1" lang="zh-CN" altLang="zh-CN" kern="0" noProof="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。</a:t>
            </a:r>
            <a:endParaRPr kumimoji="1" lang="zh-CN" altLang="zh-CN" kern="0" cap="none" spc="0" normalizeH="0" baseline="0" noProof="0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lvl="0" algn="just">
              <a:buNone/>
            </a:pP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 </a:t>
            </a:r>
            <a:endParaRPr lang="en-US" altLang="zh-CN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5845" name="图片 3584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773238"/>
            <a:ext cx="4391025" cy="30289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5878" name="组合 35877"/>
          <p:cNvGrpSpPr/>
          <p:nvPr/>
        </p:nvGrpSpPr>
        <p:grpSpPr>
          <a:xfrm>
            <a:off x="4284663" y="908050"/>
            <a:ext cx="4535487" cy="3024188"/>
            <a:chOff x="2699" y="210"/>
            <a:chExt cx="2857" cy="1905"/>
          </a:xfrm>
        </p:grpSpPr>
        <p:grpSp>
          <p:nvGrpSpPr>
            <p:cNvPr id="35872" name="组合 35871"/>
            <p:cNvGrpSpPr/>
            <p:nvPr/>
          </p:nvGrpSpPr>
          <p:grpSpPr>
            <a:xfrm>
              <a:off x="3061" y="527"/>
              <a:ext cx="1906" cy="816"/>
              <a:chOff x="3061" y="709"/>
              <a:chExt cx="1906" cy="816"/>
            </a:xfrm>
          </p:grpSpPr>
          <p:sp>
            <p:nvSpPr>
              <p:cNvPr id="35856" name="直接连接符 35855"/>
              <p:cNvSpPr/>
              <p:nvPr/>
            </p:nvSpPr>
            <p:spPr>
              <a:xfrm>
                <a:off x="3061" y="1525"/>
                <a:ext cx="499" cy="0"/>
              </a:xfrm>
              <a:prstGeom prst="line">
                <a:avLst/>
              </a:prstGeom>
              <a:ln w="38100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5857" name="直接连接符 35856"/>
              <p:cNvSpPr/>
              <p:nvPr/>
            </p:nvSpPr>
            <p:spPr>
              <a:xfrm flipV="1">
                <a:off x="3560" y="709"/>
                <a:ext cx="0" cy="816"/>
              </a:xfrm>
              <a:prstGeom prst="line">
                <a:avLst/>
              </a:prstGeom>
              <a:ln w="38100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5858" name="直接连接符 35857"/>
              <p:cNvSpPr/>
              <p:nvPr/>
            </p:nvSpPr>
            <p:spPr>
              <a:xfrm>
                <a:off x="3560" y="709"/>
                <a:ext cx="862" cy="0"/>
              </a:xfrm>
              <a:prstGeom prst="line">
                <a:avLst/>
              </a:prstGeom>
              <a:ln w="38100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5859" name="直接连接符 35858"/>
              <p:cNvSpPr/>
              <p:nvPr/>
            </p:nvSpPr>
            <p:spPr>
              <a:xfrm>
                <a:off x="4422" y="709"/>
                <a:ext cx="0" cy="816"/>
              </a:xfrm>
              <a:prstGeom prst="line">
                <a:avLst/>
              </a:prstGeom>
              <a:ln w="38100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5860" name="直接连接符 35859"/>
              <p:cNvSpPr/>
              <p:nvPr/>
            </p:nvSpPr>
            <p:spPr>
              <a:xfrm>
                <a:off x="4422" y="1525"/>
                <a:ext cx="545" cy="0"/>
              </a:xfrm>
              <a:prstGeom prst="line">
                <a:avLst/>
              </a:prstGeom>
              <a:ln w="38100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35875" name="组合 35874"/>
            <p:cNvGrpSpPr/>
            <p:nvPr/>
          </p:nvGrpSpPr>
          <p:grpSpPr>
            <a:xfrm>
              <a:off x="2699" y="210"/>
              <a:ext cx="2857" cy="1905"/>
              <a:chOff x="2699" y="210"/>
              <a:chExt cx="2857" cy="1905"/>
            </a:xfrm>
          </p:grpSpPr>
          <p:grpSp>
            <p:nvGrpSpPr>
              <p:cNvPr id="35850" name="组合 35849"/>
              <p:cNvGrpSpPr/>
              <p:nvPr/>
            </p:nvGrpSpPr>
            <p:grpSpPr>
              <a:xfrm>
                <a:off x="3061" y="346"/>
                <a:ext cx="2404" cy="1769"/>
                <a:chOff x="3061" y="346"/>
                <a:chExt cx="2404" cy="1769"/>
              </a:xfrm>
            </p:grpSpPr>
            <p:sp>
              <p:nvSpPr>
                <p:cNvPr id="35847" name="直接连接符 35846"/>
                <p:cNvSpPr/>
                <p:nvPr/>
              </p:nvSpPr>
              <p:spPr>
                <a:xfrm>
                  <a:off x="3061" y="1389"/>
                  <a:ext cx="2404" cy="0"/>
                </a:xfrm>
                <a:prstGeom prst="line">
                  <a:avLst/>
                </a:prstGeom>
                <a:ln w="38100" cap="flat" cmpd="sng">
                  <a:solidFill>
                    <a:srgbClr val="000000"/>
                  </a:solidFill>
                  <a:prstDash val="solid"/>
                  <a:headEnd type="none" w="med" len="med"/>
                  <a:tailEnd type="triangle" w="med" len="med"/>
                </a:ln>
              </p:spPr>
            </p:sp>
            <p:sp>
              <p:nvSpPr>
                <p:cNvPr id="35849" name="直接连接符 35848"/>
                <p:cNvSpPr/>
                <p:nvPr/>
              </p:nvSpPr>
              <p:spPr>
                <a:xfrm flipV="1">
                  <a:off x="3061" y="346"/>
                  <a:ext cx="0" cy="1769"/>
                </a:xfrm>
                <a:prstGeom prst="line">
                  <a:avLst/>
                </a:prstGeom>
                <a:ln w="38100" cap="flat" cmpd="sng">
                  <a:solidFill>
                    <a:srgbClr val="000000"/>
                  </a:solidFill>
                  <a:prstDash val="solid"/>
                  <a:headEnd type="none" w="med" len="med"/>
                  <a:tailEnd type="triangle" w="med" len="med"/>
                </a:ln>
              </p:spPr>
            </p:sp>
          </p:grpSp>
          <p:sp>
            <p:nvSpPr>
              <p:cNvPr id="35854" name="文本框 35853"/>
              <p:cNvSpPr txBox="1"/>
              <p:nvPr/>
            </p:nvSpPr>
            <p:spPr>
              <a:xfrm>
                <a:off x="2699" y="210"/>
                <a:ext cx="409" cy="3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algn="l">
                  <a:spcBef>
                    <a:spcPct val="50000"/>
                  </a:spcBef>
                </a:pPr>
                <a:r>
                  <a:rPr lang="en-US" altLang="zh-CN" sz="3200" i="1" dirty="0">
                    <a:latin typeface="Times New Roman" panose="02020603050405020304" pitchFamily="18" charset="0"/>
                  </a:rPr>
                  <a:t>u</a:t>
                </a:r>
                <a:r>
                  <a:rPr lang="en-US" altLang="zh-CN" sz="3200" i="1" baseline="-25000" dirty="0">
                    <a:latin typeface="Times New Roman" panose="02020603050405020304" pitchFamily="18" charset="0"/>
                  </a:rPr>
                  <a:t>i</a:t>
                </a:r>
                <a:endParaRPr lang="en-US" altLang="zh-CN" sz="3200" i="1" baseline="-25000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5861" name="文本框 35860"/>
              <p:cNvSpPr txBox="1"/>
              <p:nvPr/>
            </p:nvSpPr>
            <p:spPr>
              <a:xfrm>
                <a:off x="5193" y="1389"/>
                <a:ext cx="363" cy="3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algn="l">
                  <a:spcBef>
                    <a:spcPct val="50000"/>
                  </a:spcBef>
                </a:pPr>
                <a:r>
                  <a:rPr lang="en-US" altLang="zh-CN" sz="3200" i="1" dirty="0">
                    <a:latin typeface="Times New Roman" panose="02020603050405020304" pitchFamily="18" charset="0"/>
                  </a:rPr>
                  <a:t>t</a:t>
                </a:r>
                <a:endParaRPr lang="en-US" altLang="zh-CN" sz="3200" i="1" dirty="0">
                  <a:latin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35877" name="组合 35876"/>
          <p:cNvGrpSpPr/>
          <p:nvPr/>
        </p:nvGrpSpPr>
        <p:grpSpPr>
          <a:xfrm>
            <a:off x="4284663" y="3500438"/>
            <a:ext cx="4535487" cy="2879725"/>
            <a:chOff x="2699" y="2115"/>
            <a:chExt cx="2857" cy="1814"/>
          </a:xfrm>
        </p:grpSpPr>
        <p:grpSp>
          <p:nvGrpSpPr>
            <p:cNvPr id="35851" name="组合 35850"/>
            <p:cNvGrpSpPr/>
            <p:nvPr/>
          </p:nvGrpSpPr>
          <p:grpSpPr>
            <a:xfrm>
              <a:off x="3061" y="2160"/>
              <a:ext cx="2404" cy="1769"/>
              <a:chOff x="3061" y="346"/>
              <a:chExt cx="2404" cy="1769"/>
            </a:xfrm>
          </p:grpSpPr>
          <p:sp>
            <p:nvSpPr>
              <p:cNvPr id="35852" name="直接连接符 35851"/>
              <p:cNvSpPr/>
              <p:nvPr/>
            </p:nvSpPr>
            <p:spPr>
              <a:xfrm>
                <a:off x="3061" y="1389"/>
                <a:ext cx="2404" cy="0"/>
              </a:xfrm>
              <a:prstGeom prst="line">
                <a:avLst/>
              </a:prstGeom>
              <a:ln w="38100" cap="flat" cmpd="sng">
                <a:solidFill>
                  <a:srgbClr val="000000"/>
                </a:solidFill>
                <a:prstDash val="solid"/>
                <a:headEnd type="none" w="med" len="med"/>
                <a:tailEnd type="triangle" w="med" len="med"/>
              </a:ln>
            </p:spPr>
          </p:sp>
          <p:sp>
            <p:nvSpPr>
              <p:cNvPr id="35853" name="直接连接符 35852"/>
              <p:cNvSpPr/>
              <p:nvPr/>
            </p:nvSpPr>
            <p:spPr>
              <a:xfrm flipV="1">
                <a:off x="3061" y="346"/>
                <a:ext cx="0" cy="1769"/>
              </a:xfrm>
              <a:prstGeom prst="line">
                <a:avLst/>
              </a:prstGeom>
              <a:ln w="38100" cap="flat" cmpd="sng">
                <a:solidFill>
                  <a:srgbClr val="000000"/>
                </a:solidFill>
                <a:prstDash val="solid"/>
                <a:headEnd type="none" w="med" len="med"/>
                <a:tailEnd type="triangle" w="med" len="med"/>
              </a:ln>
            </p:spPr>
          </p:sp>
        </p:grpSp>
        <p:sp>
          <p:nvSpPr>
            <p:cNvPr id="35855" name="文本框 35854"/>
            <p:cNvSpPr txBox="1"/>
            <p:nvPr/>
          </p:nvSpPr>
          <p:spPr>
            <a:xfrm>
              <a:off x="2699" y="2115"/>
              <a:ext cx="409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l">
                <a:spcBef>
                  <a:spcPct val="50000"/>
                </a:spcBef>
              </a:pPr>
              <a:r>
                <a:rPr lang="en-US" altLang="zh-CN" sz="3200" i="1" dirty="0">
                  <a:latin typeface="Times New Roman" panose="02020603050405020304" pitchFamily="18" charset="0"/>
                </a:rPr>
                <a:t>u</a:t>
              </a:r>
              <a:r>
                <a:rPr lang="en-US" altLang="zh-CN" sz="3200" i="1" baseline="-25000" dirty="0">
                  <a:latin typeface="Times New Roman" panose="02020603050405020304" pitchFamily="18" charset="0"/>
                </a:rPr>
                <a:t>o</a:t>
              </a:r>
              <a:endParaRPr lang="en-US" altLang="zh-CN" sz="3200" i="1" baseline="-25000" dirty="0">
                <a:latin typeface="Times New Roman" panose="02020603050405020304" pitchFamily="18" charset="0"/>
              </a:endParaRPr>
            </a:p>
          </p:txBody>
        </p:sp>
        <p:sp>
          <p:nvSpPr>
            <p:cNvPr id="35862" name="文本框 35861"/>
            <p:cNvSpPr txBox="1"/>
            <p:nvPr/>
          </p:nvSpPr>
          <p:spPr>
            <a:xfrm>
              <a:off x="5193" y="3158"/>
              <a:ext cx="363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l">
                <a:spcBef>
                  <a:spcPct val="50000"/>
                </a:spcBef>
              </a:pPr>
              <a:r>
                <a:rPr lang="en-US" altLang="zh-CN" sz="3200" i="1" dirty="0">
                  <a:latin typeface="Times New Roman" panose="02020603050405020304" pitchFamily="18" charset="0"/>
                </a:rPr>
                <a:t>t</a:t>
              </a:r>
              <a:endParaRPr lang="en-US" altLang="zh-CN" sz="3200" i="1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35863" name="直接连接符 35862"/>
          <p:cNvSpPr/>
          <p:nvPr/>
        </p:nvSpPr>
        <p:spPr>
          <a:xfrm>
            <a:off x="5651500" y="2133600"/>
            <a:ext cx="0" cy="3024188"/>
          </a:xfrm>
          <a:prstGeom prst="line">
            <a:avLst/>
          </a:prstGeom>
          <a:ln w="28575" cap="flat" cmpd="sng">
            <a:solidFill>
              <a:srgbClr val="000000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35864" name="直接连接符 35863"/>
          <p:cNvSpPr/>
          <p:nvPr/>
        </p:nvSpPr>
        <p:spPr>
          <a:xfrm>
            <a:off x="7019925" y="2060575"/>
            <a:ext cx="0" cy="3097213"/>
          </a:xfrm>
          <a:prstGeom prst="line">
            <a:avLst/>
          </a:prstGeom>
          <a:ln w="28575" cap="flat" cmpd="sng">
            <a:solidFill>
              <a:srgbClr val="000000"/>
            </a:solidFill>
            <a:prstDash val="dash"/>
            <a:headEnd type="none" w="med" len="med"/>
            <a:tailEnd type="none" w="med" len="med"/>
          </a:ln>
        </p:spPr>
      </p:sp>
      <p:grpSp>
        <p:nvGrpSpPr>
          <p:cNvPr id="35871" name="组合 35870"/>
          <p:cNvGrpSpPr/>
          <p:nvPr/>
        </p:nvGrpSpPr>
        <p:grpSpPr>
          <a:xfrm>
            <a:off x="4859338" y="4149725"/>
            <a:ext cx="2881312" cy="1066800"/>
            <a:chOff x="3061" y="2478"/>
            <a:chExt cx="1815" cy="672"/>
          </a:xfrm>
        </p:grpSpPr>
        <p:sp>
          <p:nvSpPr>
            <p:cNvPr id="35866" name="任意多边形 35865"/>
            <p:cNvSpPr/>
            <p:nvPr/>
          </p:nvSpPr>
          <p:spPr>
            <a:xfrm>
              <a:off x="3061" y="2508"/>
              <a:ext cx="545" cy="106"/>
            </a:xfrm>
            <a:custGeom>
              <a:avLst/>
              <a:gdLst/>
              <a:ahLst/>
              <a:cxnLst/>
              <a:pathLst>
                <a:path w="499" h="106">
                  <a:moveTo>
                    <a:pt x="0" y="15"/>
                  </a:moveTo>
                  <a:cubicBezTo>
                    <a:pt x="117" y="7"/>
                    <a:pt x="235" y="0"/>
                    <a:pt x="318" y="15"/>
                  </a:cubicBezTo>
                  <a:cubicBezTo>
                    <a:pt x="401" y="30"/>
                    <a:pt x="469" y="91"/>
                    <a:pt x="499" y="106"/>
                  </a:cubicBezTo>
                </a:path>
              </a:pathLst>
            </a:custGeom>
            <a:noFill/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5870" name="任意多边形 35869"/>
            <p:cNvSpPr/>
            <p:nvPr/>
          </p:nvSpPr>
          <p:spPr>
            <a:xfrm>
              <a:off x="3606" y="2478"/>
              <a:ext cx="1270" cy="672"/>
            </a:xfrm>
            <a:custGeom>
              <a:avLst/>
              <a:gdLst/>
              <a:ahLst/>
              <a:cxnLst/>
              <a:pathLst>
                <a:path w="1316" h="673">
                  <a:moveTo>
                    <a:pt x="0" y="137"/>
                  </a:moveTo>
                  <a:cubicBezTo>
                    <a:pt x="8" y="303"/>
                    <a:pt x="16" y="469"/>
                    <a:pt x="46" y="545"/>
                  </a:cubicBezTo>
                  <a:cubicBezTo>
                    <a:pt x="76" y="621"/>
                    <a:pt x="54" y="583"/>
                    <a:pt x="182" y="590"/>
                  </a:cubicBezTo>
                  <a:cubicBezTo>
                    <a:pt x="310" y="597"/>
                    <a:pt x="681" y="673"/>
                    <a:pt x="817" y="590"/>
                  </a:cubicBezTo>
                  <a:cubicBezTo>
                    <a:pt x="953" y="507"/>
                    <a:pt x="915" y="182"/>
                    <a:pt x="998" y="91"/>
                  </a:cubicBezTo>
                  <a:cubicBezTo>
                    <a:pt x="1081" y="0"/>
                    <a:pt x="1263" y="53"/>
                    <a:pt x="1316" y="46"/>
                  </a:cubicBezTo>
                </a:path>
              </a:pathLst>
            </a:custGeom>
            <a:noFill/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35873" name="圆角矩形标注 35872"/>
          <p:cNvSpPr/>
          <p:nvPr/>
        </p:nvSpPr>
        <p:spPr>
          <a:xfrm>
            <a:off x="2987675" y="5805488"/>
            <a:ext cx="1584325" cy="647700"/>
          </a:xfrm>
          <a:prstGeom prst="wedgeRoundRectCallout">
            <a:avLst>
              <a:gd name="adj1" fmla="val 87273"/>
              <a:gd name="adj2" fmla="val -292403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en-US" altLang="zh-CN" sz="3200" dirty="0">
                <a:latin typeface="Times New Roman" panose="02020603050405020304" pitchFamily="18" charset="0"/>
              </a:rPr>
              <a:t>+</a:t>
            </a:r>
            <a:r>
              <a:rPr lang="en-US" altLang="zh-CN" sz="3200" i="1" dirty="0">
                <a:latin typeface="Times New Roman" panose="02020603050405020304" pitchFamily="18" charset="0"/>
              </a:rPr>
              <a:t>Vcc</a:t>
            </a:r>
            <a:endParaRPr lang="en-US" altLang="zh-CN" sz="3200" i="1" dirty="0">
              <a:latin typeface="Times New Roman" panose="02020603050405020304" pitchFamily="18" charset="0"/>
            </a:endParaRPr>
          </a:p>
        </p:txBody>
      </p:sp>
      <p:sp>
        <p:nvSpPr>
          <p:cNvPr id="35874" name="云形标注 35873"/>
          <p:cNvSpPr/>
          <p:nvPr/>
        </p:nvSpPr>
        <p:spPr>
          <a:xfrm>
            <a:off x="6300788" y="5661025"/>
            <a:ext cx="2087562" cy="647700"/>
          </a:xfrm>
          <a:prstGeom prst="cloudCallout">
            <a:avLst>
              <a:gd name="adj1" fmla="val -48708"/>
              <a:gd name="adj2" fmla="val -160051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r>
              <a:rPr lang="en-US" altLang="zh-CN" sz="3200" dirty="0">
                <a:latin typeface="Times New Roman" panose="02020603050405020304" pitchFamily="18" charset="0"/>
              </a:rPr>
              <a:t>0.3V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35879" name="圆角矩形 35878"/>
          <p:cNvSpPr/>
          <p:nvPr/>
        </p:nvSpPr>
        <p:spPr>
          <a:xfrm>
            <a:off x="323850" y="260350"/>
            <a:ext cx="5688013" cy="647700"/>
          </a:xfrm>
          <a:prstGeom prst="roundRect">
            <a:avLst>
              <a:gd name="adj" fmla="val 16667"/>
            </a:avLst>
          </a:prstGeom>
          <a:solidFill>
            <a:srgbClr val="CCFFCC"/>
          </a:solidFill>
          <a:ln w="9525" cap="flat" cmpd="sng">
            <a:solidFill>
              <a:srgbClr val="FF99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l"/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</a:rPr>
              <a:t>、动态特性 </a:t>
            </a:r>
            <a:endParaRPr lang="zh-CN" altLang="en-US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5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5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5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5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5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5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35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35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73" grpId="0" bldLvl="0" animBg="1"/>
      <p:bldP spid="35874" grpId="0" bldLvl="0" animBg="1"/>
      <p:bldP spid="3587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2" name="文本框 32771"/>
          <p:cNvSpPr txBox="1"/>
          <p:nvPr/>
        </p:nvSpPr>
        <p:spPr>
          <a:xfrm>
            <a:off x="228600" y="333375"/>
            <a:ext cx="8915400" cy="1160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en-US" altLang="zh-CN" b="1" dirty="0">
                <a:solidFill>
                  <a:srgbClr val="FF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BJT</a:t>
            </a:r>
            <a:r>
              <a:rPr lang="zh-CN" altLang="en-US" b="1" dirty="0">
                <a:solidFill>
                  <a:srgbClr val="FF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的开关时间：</a:t>
            </a:r>
            <a:r>
              <a:rPr lang="zh-CN" altLang="en-US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是指</a:t>
            </a:r>
            <a:r>
              <a:rPr lang="en-US" altLang="zh-CN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BJT</a:t>
            </a:r>
            <a:r>
              <a:rPr lang="zh-CN" altLang="en-US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管由</a:t>
            </a:r>
            <a:r>
              <a:rPr lang="zh-CN" altLang="en-US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截止到饱和</a:t>
            </a:r>
            <a:r>
              <a:rPr lang="zh-CN" altLang="en-US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导通</a:t>
            </a:r>
            <a:endParaRPr lang="zh-CN" altLang="en-US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  或者由</a:t>
            </a:r>
            <a:r>
              <a:rPr lang="zh-CN" altLang="en-US" b="1" dirty="0">
                <a:solidFill>
                  <a:srgbClr val="FF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饱和导通到截止</a:t>
            </a:r>
            <a:r>
              <a:rPr lang="zh-CN" altLang="en-US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所需要的时间。</a:t>
            </a:r>
            <a:endParaRPr lang="zh-CN" altLang="en-US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32773" name="图片 3277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557338"/>
            <a:ext cx="4003675" cy="49672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4" name="文本框 32773"/>
          <p:cNvSpPr txBox="1"/>
          <p:nvPr/>
        </p:nvSpPr>
        <p:spPr>
          <a:xfrm>
            <a:off x="4211638" y="1916113"/>
            <a:ext cx="4597400" cy="1373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延迟时间</a:t>
            </a:r>
            <a:r>
              <a:rPr lang="en-US" altLang="zh-CN" b="1" i="1" dirty="0">
                <a:latin typeface="Times New Roman" panose="02020603050405020304" pitchFamily="18" charset="0"/>
                <a:ea typeface="楷体_GB2312" pitchFamily="49" charset="-122"/>
              </a:rPr>
              <a:t>t</a:t>
            </a:r>
            <a:r>
              <a:rPr lang="en-US" altLang="zh-CN" b="1" i="1" baseline="-30000" dirty="0">
                <a:latin typeface="Times New Roman" panose="02020603050405020304" pitchFamily="18" charset="0"/>
                <a:ea typeface="楷体_GB2312" pitchFamily="49" charset="-122"/>
              </a:rPr>
              <a:t>d</a:t>
            </a:r>
            <a:r>
              <a:rPr lang="en-US" altLang="zh-CN" b="1" dirty="0">
                <a:latin typeface="Times New Roman" panose="02020603050405020304" pitchFamily="18" charset="0"/>
                <a:ea typeface="楷体_GB2312" pitchFamily="49" charset="-122"/>
              </a:rPr>
              <a:t>—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从</a:t>
            </a: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+</a:t>
            </a:r>
            <a:r>
              <a:rPr lang="en-US" altLang="zh-CN" b="1" i="1" dirty="0">
                <a:latin typeface="Times New Roman" panose="02020603050405020304" pitchFamily="18" charset="0"/>
                <a:ea typeface="楷体_GB2312" pitchFamily="49" charset="-122"/>
              </a:rPr>
              <a:t>V</a:t>
            </a:r>
            <a:r>
              <a:rPr lang="en-US" altLang="zh-CN" b="1" i="1" baseline="-30000" dirty="0">
                <a:latin typeface="Times New Roman" panose="02020603050405020304" pitchFamily="18" charset="0"/>
                <a:ea typeface="楷体_GB2312" pitchFamily="49" charset="-122"/>
              </a:rPr>
              <a:t>B2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加到集电极电流</a:t>
            </a:r>
            <a:r>
              <a:rPr lang="en-US" altLang="zh-CN" b="1" i="1" dirty="0">
                <a:latin typeface="Times New Roman" panose="02020603050405020304" pitchFamily="18" charset="0"/>
                <a:ea typeface="楷体_GB2312" pitchFamily="49" charset="-122"/>
              </a:rPr>
              <a:t>i</a:t>
            </a:r>
            <a:r>
              <a:rPr lang="en-US" altLang="zh-CN" b="1" i="1" baseline="-30000" dirty="0">
                <a:latin typeface="Times New Roman" panose="02020603050405020304" pitchFamily="18" charset="0"/>
                <a:ea typeface="楷体_GB2312" pitchFamily="49" charset="-122"/>
              </a:rPr>
              <a:t>c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上升到</a:t>
            </a: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0.1</a:t>
            </a:r>
            <a:r>
              <a:rPr lang="en-US" altLang="zh-CN" b="1" i="1" dirty="0">
                <a:latin typeface="Times New Roman" panose="02020603050405020304" pitchFamily="18" charset="0"/>
                <a:ea typeface="楷体_GB2312" pitchFamily="49" charset="-122"/>
              </a:rPr>
              <a:t>I</a:t>
            </a:r>
            <a:r>
              <a:rPr lang="en-US" altLang="zh-CN" b="1" i="1" baseline="-30000" dirty="0">
                <a:latin typeface="Times New Roman" panose="02020603050405020304" pitchFamily="18" charset="0"/>
                <a:ea typeface="楷体_GB2312" pitchFamily="49" charset="-122"/>
              </a:rPr>
              <a:t>CS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所需要的时间；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2775" name="文本框 32774"/>
          <p:cNvSpPr txBox="1"/>
          <p:nvPr/>
        </p:nvSpPr>
        <p:spPr>
          <a:xfrm>
            <a:off x="4140200" y="3429000"/>
            <a:ext cx="4454525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上升时间</a:t>
            </a:r>
            <a:r>
              <a:rPr lang="en-US" altLang="zh-CN" b="1" i="1" dirty="0">
                <a:latin typeface="Times New Roman" panose="02020603050405020304" pitchFamily="18" charset="0"/>
                <a:ea typeface="楷体_GB2312" pitchFamily="49" charset="-122"/>
              </a:rPr>
              <a:t>t</a:t>
            </a:r>
            <a:r>
              <a:rPr lang="en-US" altLang="zh-CN" b="1" i="1" baseline="-30000" dirty="0">
                <a:latin typeface="Times New Roman" panose="02020603050405020304" pitchFamily="18" charset="0"/>
                <a:ea typeface="楷体_GB2312" pitchFamily="49" charset="-122"/>
              </a:rPr>
              <a:t>r</a:t>
            </a:r>
            <a:r>
              <a:rPr lang="en-US" altLang="zh-CN" b="1" dirty="0">
                <a:latin typeface="Times New Roman" panose="02020603050405020304" pitchFamily="18" charset="0"/>
                <a:ea typeface="楷体_GB2312" pitchFamily="49" charset="-122"/>
              </a:rPr>
              <a:t>—</a:t>
            </a:r>
            <a:r>
              <a:rPr lang="en-US" altLang="zh-CN" b="1" i="1" dirty="0">
                <a:latin typeface="Times New Roman" panose="02020603050405020304" pitchFamily="18" charset="0"/>
                <a:ea typeface="楷体_GB2312" pitchFamily="49" charset="-122"/>
              </a:rPr>
              <a:t>i</a:t>
            </a:r>
            <a:r>
              <a:rPr lang="en-US" altLang="zh-CN" b="1" i="1" baseline="-30000" dirty="0">
                <a:latin typeface="Times New Roman" panose="02020603050405020304" pitchFamily="18" charset="0"/>
                <a:ea typeface="楷体_GB2312" pitchFamily="49" charset="-122"/>
              </a:rPr>
              <a:t>c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从</a:t>
            </a: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0.1</a:t>
            </a:r>
            <a:r>
              <a:rPr lang="en-US" altLang="zh-CN" b="1" i="1" dirty="0">
                <a:latin typeface="Times New Roman" panose="02020603050405020304" pitchFamily="18" charset="0"/>
                <a:ea typeface="楷体_GB2312" pitchFamily="49" charset="-122"/>
              </a:rPr>
              <a:t>I</a:t>
            </a:r>
            <a:r>
              <a:rPr lang="en-US" altLang="zh-CN" b="1" i="1" baseline="-30000" dirty="0">
                <a:latin typeface="Times New Roman" panose="02020603050405020304" pitchFamily="18" charset="0"/>
                <a:ea typeface="楷体_GB2312" pitchFamily="49" charset="-122"/>
              </a:rPr>
              <a:t>CS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到</a:t>
            </a: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0.9</a:t>
            </a:r>
            <a:r>
              <a:rPr lang="en-US" altLang="zh-CN" b="1" i="1" dirty="0">
                <a:latin typeface="Times New Roman" panose="02020603050405020304" pitchFamily="18" charset="0"/>
                <a:ea typeface="楷体_GB2312" pitchFamily="49" charset="-122"/>
              </a:rPr>
              <a:t>I</a:t>
            </a:r>
            <a:r>
              <a:rPr lang="en-US" altLang="zh-CN" b="1" i="1" baseline="-30000" dirty="0">
                <a:latin typeface="Times New Roman" panose="02020603050405020304" pitchFamily="18" charset="0"/>
                <a:ea typeface="楷体_GB2312" pitchFamily="49" charset="-122"/>
              </a:rPr>
              <a:t>CS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所需要的时间；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2776" name="文本框 32775"/>
          <p:cNvSpPr txBox="1"/>
          <p:nvPr/>
        </p:nvSpPr>
        <p:spPr>
          <a:xfrm>
            <a:off x="4427538" y="4797425"/>
            <a:ext cx="4464050" cy="1373188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开通时间</a:t>
            </a:r>
            <a:r>
              <a:rPr lang="en-US" altLang="zh-CN" sz="3200" b="1" i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t</a:t>
            </a:r>
            <a:r>
              <a:rPr lang="en-US" altLang="zh-CN" sz="3200" b="1" i="1" baseline="-300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on</a:t>
            </a:r>
            <a:r>
              <a:rPr lang="en-US" altLang="zh-CN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=</a:t>
            </a:r>
            <a:r>
              <a:rPr lang="en-US" altLang="zh-CN" sz="3200" b="1" i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t</a:t>
            </a:r>
            <a:r>
              <a:rPr lang="en-US" altLang="zh-CN" sz="3200" b="1" baseline="-300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d</a:t>
            </a:r>
            <a:r>
              <a:rPr lang="en-US" altLang="zh-CN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+</a:t>
            </a:r>
            <a:r>
              <a:rPr lang="en-US" altLang="zh-CN" sz="3200" b="1" i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t</a:t>
            </a:r>
            <a:r>
              <a:rPr lang="en-US" altLang="zh-CN" sz="3200" b="1" baseline="-300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r</a:t>
            </a:r>
            <a:endParaRPr lang="en-US" altLang="zh-CN" sz="3200" b="1" baseline="-300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就是建立基区电荷时间</a:t>
            </a:r>
            <a:endParaRPr lang="zh-CN" altLang="en-US" sz="32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2" grpId="0"/>
      <p:bldP spid="32774" grpId="0"/>
      <p:bldP spid="32775" grpId="0"/>
      <p:bldP spid="3277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3796" name="图片 3379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981075"/>
            <a:ext cx="4075113" cy="49672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7" name="文本框 33796"/>
          <p:cNvSpPr txBox="1"/>
          <p:nvPr/>
        </p:nvSpPr>
        <p:spPr>
          <a:xfrm>
            <a:off x="4284663" y="836613"/>
            <a:ext cx="4608512" cy="1758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lnSpc>
                <a:spcPct val="130000"/>
              </a:lnSpc>
              <a:spcBef>
                <a:spcPct val="50000"/>
              </a:spcBef>
            </a:pP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存储时间</a:t>
            </a:r>
            <a:r>
              <a:rPr lang="en-US" altLang="zh-CN" b="1" i="1" dirty="0">
                <a:latin typeface="Times New Roman" panose="02020603050405020304" pitchFamily="18" charset="0"/>
                <a:ea typeface="楷体_GB2312" pitchFamily="49" charset="-122"/>
              </a:rPr>
              <a:t>t</a:t>
            </a:r>
            <a:r>
              <a:rPr lang="en-US" altLang="zh-CN" b="1" i="1" baseline="-30000" dirty="0">
                <a:latin typeface="Times New Roman" panose="02020603050405020304" pitchFamily="18" charset="0"/>
                <a:ea typeface="楷体_GB2312" pitchFamily="49" charset="-122"/>
              </a:rPr>
              <a:t>s</a:t>
            </a:r>
            <a:r>
              <a:rPr lang="en-US" altLang="zh-CN" b="1" dirty="0">
                <a:latin typeface="Times New Roman" panose="02020603050405020304" pitchFamily="18" charset="0"/>
                <a:ea typeface="楷体_GB2312" pitchFamily="49" charset="-122"/>
              </a:rPr>
              <a:t>—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从输入信号降到</a:t>
            </a:r>
            <a:r>
              <a:rPr lang="en-US" altLang="zh-CN" b="1" i="1" dirty="0">
                <a:latin typeface="楷体_GB2312" pitchFamily="49" charset="-122"/>
                <a:ea typeface="楷体_GB2312" pitchFamily="49" charset="-122"/>
              </a:rPr>
              <a:t>-</a:t>
            </a:r>
            <a:r>
              <a:rPr lang="en-US" altLang="zh-CN" b="1" i="1" dirty="0">
                <a:latin typeface="Times New Roman" panose="02020603050405020304" pitchFamily="18" charset="0"/>
                <a:ea typeface="楷体_GB2312" pitchFamily="49" charset="-122"/>
              </a:rPr>
              <a:t>V</a:t>
            </a:r>
            <a:r>
              <a:rPr lang="en-US" altLang="zh-CN" b="1" i="1" baseline="-30000" dirty="0">
                <a:latin typeface="Times New Roman" panose="02020603050405020304" pitchFamily="18" charset="0"/>
                <a:ea typeface="楷体_GB2312" pitchFamily="49" charset="-122"/>
              </a:rPr>
              <a:t>B1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到</a:t>
            </a:r>
            <a:r>
              <a:rPr lang="en-US" altLang="zh-CN" b="1" i="1" dirty="0">
                <a:latin typeface="Times New Roman" panose="02020603050405020304" pitchFamily="18" charset="0"/>
                <a:ea typeface="楷体_GB2312" pitchFamily="49" charset="-122"/>
              </a:rPr>
              <a:t>i</a:t>
            </a:r>
            <a:r>
              <a:rPr lang="en-US" altLang="zh-CN" b="1" i="1" baseline="-30000" dirty="0">
                <a:latin typeface="Times New Roman" panose="02020603050405020304" pitchFamily="18" charset="0"/>
                <a:ea typeface="楷体_GB2312" pitchFamily="49" charset="-122"/>
              </a:rPr>
              <a:t>c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降到</a:t>
            </a: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0.9</a:t>
            </a:r>
            <a:r>
              <a:rPr lang="en-US" altLang="zh-CN" b="1" i="1" dirty="0">
                <a:latin typeface="Times New Roman" panose="02020603050405020304" pitchFamily="18" charset="0"/>
                <a:ea typeface="楷体_GB2312" pitchFamily="49" charset="-122"/>
              </a:rPr>
              <a:t>I</a:t>
            </a:r>
            <a:r>
              <a:rPr lang="en-US" altLang="zh-CN" b="1" i="1" baseline="-30000" dirty="0">
                <a:latin typeface="Times New Roman" panose="02020603050405020304" pitchFamily="18" charset="0"/>
                <a:ea typeface="楷体_GB2312" pitchFamily="49" charset="-122"/>
              </a:rPr>
              <a:t>CS</a:t>
            </a:r>
            <a:r>
              <a:rPr lang="en-US" altLang="zh-CN" b="1" baseline="-30000" dirty="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所需要的时间；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3798" name="文本框 33797"/>
          <p:cNvSpPr txBox="1"/>
          <p:nvPr/>
        </p:nvSpPr>
        <p:spPr>
          <a:xfrm>
            <a:off x="4140200" y="2852738"/>
            <a:ext cx="4768850" cy="1203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lnSpc>
                <a:spcPct val="130000"/>
              </a:lnSpc>
              <a:spcBef>
                <a:spcPct val="50000"/>
              </a:spcBef>
            </a:pP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下降时间</a:t>
            </a:r>
            <a:r>
              <a:rPr lang="en-US" altLang="zh-CN" b="1" i="1" dirty="0">
                <a:latin typeface="Times New Roman" panose="02020603050405020304" pitchFamily="18" charset="0"/>
                <a:ea typeface="楷体_GB2312" pitchFamily="49" charset="-122"/>
              </a:rPr>
              <a:t>t</a:t>
            </a:r>
            <a:r>
              <a:rPr lang="en-US" altLang="zh-CN" b="1" i="1" baseline="-30000" dirty="0">
                <a:latin typeface="Times New Roman" panose="02020603050405020304" pitchFamily="18" charset="0"/>
                <a:ea typeface="楷体_GB2312" pitchFamily="49" charset="-122"/>
              </a:rPr>
              <a:t>f</a:t>
            </a:r>
            <a:r>
              <a:rPr lang="en-US" altLang="zh-CN" b="1" dirty="0">
                <a:latin typeface="Times New Roman" panose="02020603050405020304" pitchFamily="18" charset="0"/>
                <a:ea typeface="楷体_GB2312" pitchFamily="49" charset="-122"/>
              </a:rPr>
              <a:t>—</a:t>
            </a:r>
            <a:r>
              <a:rPr lang="en-US" altLang="zh-CN" b="1" i="1" dirty="0">
                <a:latin typeface="Times New Roman" panose="02020603050405020304" pitchFamily="18" charset="0"/>
                <a:ea typeface="楷体_GB2312" pitchFamily="49" charset="-122"/>
              </a:rPr>
              <a:t>i</a:t>
            </a:r>
            <a:r>
              <a:rPr lang="en-US" altLang="zh-CN" b="1" i="1" baseline="-25000" dirty="0">
                <a:latin typeface="Times New Roman" panose="02020603050405020304" pitchFamily="18" charset="0"/>
                <a:ea typeface="楷体_GB2312" pitchFamily="49" charset="-122"/>
              </a:rPr>
              <a:t>c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从</a:t>
            </a: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0.9</a:t>
            </a:r>
            <a:r>
              <a:rPr lang="en-US" altLang="zh-CN" b="1" i="1" dirty="0">
                <a:latin typeface="Times New Roman" panose="02020603050405020304" pitchFamily="18" charset="0"/>
                <a:ea typeface="楷体_GB2312" pitchFamily="49" charset="-122"/>
              </a:rPr>
              <a:t>I</a:t>
            </a:r>
            <a:r>
              <a:rPr lang="en-US" altLang="zh-CN" b="1" i="1" baseline="-30000" dirty="0">
                <a:latin typeface="Times New Roman" panose="02020603050405020304" pitchFamily="18" charset="0"/>
                <a:ea typeface="楷体_GB2312" pitchFamily="49" charset="-122"/>
              </a:rPr>
              <a:t>CS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降到</a:t>
            </a: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0.1</a:t>
            </a:r>
            <a:r>
              <a:rPr lang="en-US" altLang="zh-CN" b="1" i="1" dirty="0">
                <a:latin typeface="Times New Roman" panose="02020603050405020304" pitchFamily="18" charset="0"/>
                <a:ea typeface="楷体_GB2312" pitchFamily="49" charset="-122"/>
              </a:rPr>
              <a:t>I</a:t>
            </a:r>
            <a:r>
              <a:rPr lang="en-US" altLang="zh-CN" b="1" i="1" baseline="-30000" dirty="0">
                <a:latin typeface="Times New Roman" panose="02020603050405020304" pitchFamily="18" charset="0"/>
                <a:ea typeface="楷体_GB2312" pitchFamily="49" charset="-122"/>
              </a:rPr>
              <a:t>CS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所需要的时间。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3799" name="文本框 33798"/>
          <p:cNvSpPr txBox="1"/>
          <p:nvPr/>
        </p:nvSpPr>
        <p:spPr>
          <a:xfrm>
            <a:off x="4356100" y="4508500"/>
            <a:ext cx="4392613" cy="1358900"/>
          </a:xfrm>
          <a:prstGeom prst="rect">
            <a:avLst/>
          </a:prstGeom>
          <a:solidFill>
            <a:schemeClr val="folHlink"/>
          </a:solidFill>
          <a:ln w="9525">
            <a:noFill/>
          </a:ln>
        </p:spPr>
        <p:txBody>
          <a:bodyPr>
            <a:spAutoFit/>
          </a:bodyPr>
          <a:p>
            <a:pPr algn="l">
              <a:lnSpc>
                <a:spcPct val="130000"/>
              </a:lnSpc>
              <a:spcBef>
                <a:spcPct val="50000"/>
              </a:spcBef>
            </a:pPr>
            <a:r>
              <a:rPr lang="en-US" altLang="zh-CN" sz="32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关闭时间</a:t>
            </a:r>
            <a:r>
              <a:rPr lang="en-US" altLang="zh-CN" sz="3200" b="1" i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t</a:t>
            </a:r>
            <a:r>
              <a:rPr lang="en-US" altLang="zh-CN" sz="3200" b="1" i="1" baseline="-3000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off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=</a:t>
            </a:r>
            <a:r>
              <a:rPr lang="en-US" altLang="zh-CN" sz="3200" b="1" i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t</a:t>
            </a:r>
            <a:r>
              <a:rPr lang="en-US" altLang="zh-CN" sz="3200" b="1" i="1" baseline="-3000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s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+</a:t>
            </a:r>
            <a:r>
              <a:rPr lang="en-US" altLang="zh-CN" sz="3200" b="1" i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t</a:t>
            </a:r>
            <a:r>
              <a:rPr lang="en-US" altLang="zh-CN" sz="3200" b="1" i="1" baseline="-3000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f</a:t>
            </a:r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就是存储电荷消散的时间 </a:t>
            </a:r>
            <a:endParaRPr lang="zh-CN" altLang="en-US" sz="32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7" grpId="0"/>
      <p:bldP spid="33798" grpId="0"/>
      <p:bldP spid="3379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98" name="矩形 8197"/>
          <p:cNvSpPr/>
          <p:nvPr/>
        </p:nvSpPr>
        <p:spPr>
          <a:xfrm>
            <a:off x="909955" y="331153"/>
            <a:ext cx="7324725" cy="700405"/>
          </a:xfrm>
          <a:prstGeom prst="rect">
            <a:avLst/>
          </a:prstGeom>
          <a:noFill/>
          <a:ln w="9525">
            <a:noFill/>
          </a:ln>
        </p:spPr>
        <p:txBody>
          <a:bodyPr wrap="square" lIns="92075" tIns="46037" rIns="92075" bIns="46037" anchor="ctr">
            <a:spAutoFit/>
          </a:bodyPr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algn="l">
              <a:lnSpc>
                <a:spcPct val="90000"/>
              </a:lnSpc>
            </a:pPr>
            <a:r>
              <a:rPr lang="en-US" altLang="zh-CN" b="1" dirty="0">
                <a:solidFill>
                  <a:srgbClr val="0000FF"/>
                </a:solidFill>
                <a:ea typeface="黑体" panose="02010609060101010101" pitchFamily="2" charset="-122"/>
              </a:rPr>
              <a:t>2.2    </a:t>
            </a:r>
            <a:r>
              <a:rPr lang="zh-CN" altLang="en-US" b="1" dirty="0">
                <a:solidFill>
                  <a:srgbClr val="0000FF"/>
                </a:solidFill>
                <a:ea typeface="黑体" panose="02010609060101010101" pitchFamily="2" charset="-122"/>
              </a:rPr>
              <a:t>分立元件门电路</a:t>
            </a:r>
            <a:endParaRPr lang="zh-CN" altLang="en-US" b="1" dirty="0">
              <a:solidFill>
                <a:srgbClr val="0000FF"/>
              </a:solidFill>
              <a:ea typeface="黑体" panose="02010609060101010101" pitchFamily="2" charset="-122"/>
            </a:endParaRPr>
          </a:p>
        </p:txBody>
      </p:sp>
      <p:sp>
        <p:nvSpPr>
          <p:cNvPr id="8199" name="直接连接符 8198"/>
          <p:cNvSpPr/>
          <p:nvPr/>
        </p:nvSpPr>
        <p:spPr>
          <a:xfrm>
            <a:off x="2399030" y="984250"/>
            <a:ext cx="4001770" cy="47625"/>
          </a:xfrm>
          <a:prstGeom prst="line">
            <a:avLst/>
          </a:prstGeom>
          <a:ln w="76200" cap="sq" cmpd="tri">
            <a:solidFill>
              <a:srgbClr val="FF00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文本框 4"/>
          <p:cNvSpPr txBox="1"/>
          <p:nvPr/>
        </p:nvSpPr>
        <p:spPr>
          <a:xfrm>
            <a:off x="1098550" y="1354455"/>
            <a:ext cx="628205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b="1"/>
              <a:t>按电路组成分类：</a:t>
            </a:r>
            <a:endParaRPr lang="zh-CN" altLang="en-US" b="1"/>
          </a:p>
          <a:p>
            <a:pPr algn="l"/>
            <a:r>
              <a:rPr lang="en-US" altLang="zh-CN" b="1"/>
              <a:t>1</a:t>
            </a:r>
            <a:r>
              <a:rPr lang="zh-CN" altLang="en-US" b="1"/>
              <a:t>、分立元件门电路</a:t>
            </a:r>
            <a:endParaRPr lang="zh-CN" altLang="en-US" b="1"/>
          </a:p>
          <a:p>
            <a:pPr algn="l"/>
            <a:r>
              <a:rPr lang="en-US" altLang="zh-CN" b="1"/>
              <a:t>2</a:t>
            </a:r>
            <a:r>
              <a:rPr lang="zh-CN" altLang="en-US" b="1"/>
              <a:t>、集成门电路</a:t>
            </a:r>
            <a:endParaRPr lang="zh-CN" altLang="en-US" b="1"/>
          </a:p>
          <a:p>
            <a:pPr algn="l"/>
            <a:endParaRPr lang="zh-CN" altLang="en-US" b="1"/>
          </a:p>
          <a:p>
            <a:pPr algn="l"/>
            <a:r>
              <a:rPr lang="zh-CN" altLang="en-US" b="1"/>
              <a:t>       分立元件门电路结构简单，是集成们电路的基础。</a:t>
            </a:r>
            <a:endParaRPr lang="zh-CN" altLang="en-US" b="1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6868" name="对象 36867"/>
          <p:cNvGraphicFramePr/>
          <p:nvPr/>
        </p:nvGraphicFramePr>
        <p:xfrm>
          <a:off x="323850" y="1341438"/>
          <a:ext cx="4038600" cy="2514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1" imgW="1809750" imgH="1008380" progId="Word.Picture.8">
                  <p:embed/>
                </p:oleObj>
              </mc:Choice>
              <mc:Fallback>
                <p:oleObj name="" r:id="rId1" imgW="1809750" imgH="1008380" progId="Word.Picture.8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23850" y="1341438"/>
                        <a:ext cx="4038600" cy="2514600"/>
                      </a:xfrm>
                      <a:prstGeom prst="rect">
                        <a:avLst/>
                      </a:prstGeom>
                      <a:solidFill>
                        <a:srgbClr val="FF99CC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869" name="文本框 36868"/>
          <p:cNvSpPr txBox="1"/>
          <p:nvPr/>
        </p:nvSpPr>
        <p:spPr>
          <a:xfrm>
            <a:off x="395288" y="476250"/>
            <a:ext cx="4897437" cy="583565"/>
          </a:xfrm>
          <a:prstGeom prst="rect">
            <a:avLst/>
          </a:prstGeom>
          <a:solidFill>
            <a:srgbClr val="FFFF66"/>
          </a:solidFill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3200" dirty="0">
                <a:latin typeface="Verdana" panose="020B0604030504040204" pitchFamily="34" charset="0"/>
              </a:rPr>
              <a:t>§</a:t>
            </a:r>
            <a:r>
              <a:rPr lang="en-US" altLang="zh-CN" sz="3200" dirty="0">
                <a:latin typeface="Verdana" panose="020B0604030504040204" pitchFamily="34" charset="0"/>
              </a:rPr>
              <a:t>2.2.1  </a:t>
            </a:r>
            <a:r>
              <a:rPr lang="zh-CN" altLang="en-US" sz="3200" dirty="0">
                <a:latin typeface="Verdana" panose="020B0604030504040204" pitchFamily="34" charset="0"/>
              </a:rPr>
              <a:t>二极管与门</a:t>
            </a:r>
            <a:endParaRPr lang="zh-CN" altLang="en-US" sz="3200" dirty="0">
              <a:latin typeface="Verdana" panose="020B0604030504040204" pitchFamily="34" charset="0"/>
            </a:endParaRPr>
          </a:p>
        </p:txBody>
      </p:sp>
      <p:graphicFrame>
        <p:nvGraphicFramePr>
          <p:cNvPr id="36870" name="对象 36869"/>
          <p:cNvGraphicFramePr/>
          <p:nvPr/>
        </p:nvGraphicFramePr>
        <p:xfrm>
          <a:off x="4643438" y="1268413"/>
          <a:ext cx="4249737" cy="276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" r:id="rId3" imgW="2714625" imgH="1111885" progId="Word.Document.8">
                  <p:embed/>
                </p:oleObj>
              </mc:Choice>
              <mc:Fallback>
                <p:oleObj name="" r:id="rId3" imgW="2714625" imgH="1111885" progId="Word.Document.8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4"/>
                      <a:srcRect l="5560" r="5560" b="14774"/>
                      <a:stretch>
                        <a:fillRect/>
                      </a:stretch>
                    </p:blipFill>
                    <p:spPr>
                      <a:xfrm>
                        <a:off x="4643438" y="1268413"/>
                        <a:ext cx="4249737" cy="2768600"/>
                      </a:xfrm>
                      <a:prstGeom prst="rect">
                        <a:avLst/>
                      </a:prstGeom>
                      <a:solidFill>
                        <a:srgbClr val="99CCFF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871" name="对象 36870"/>
          <p:cNvGraphicFramePr/>
          <p:nvPr/>
        </p:nvGraphicFramePr>
        <p:xfrm>
          <a:off x="323850" y="3933825"/>
          <a:ext cx="3967163" cy="2609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" r:id="rId5" imgW="1247775" imgH="1171575" progId="Word.Document.8">
                  <p:embed/>
                </p:oleObj>
              </mc:Choice>
              <mc:Fallback>
                <p:oleObj name="" r:id="rId5" imgW="1247775" imgH="1171575" progId="Word.Document.8">
                  <p:embed/>
                  <p:pic>
                    <p:nvPicPr>
                      <p:cNvPr id="0" name="图片 3083"/>
                      <p:cNvPicPr/>
                      <p:nvPr/>
                    </p:nvPicPr>
                    <p:blipFill>
                      <a:blip r:embed="rId6"/>
                      <a:srcRect r="10086" b="14769"/>
                      <a:stretch>
                        <a:fillRect/>
                      </a:stretch>
                    </p:blipFill>
                    <p:spPr>
                      <a:xfrm>
                        <a:off x="323850" y="3933825"/>
                        <a:ext cx="3967163" cy="2609850"/>
                      </a:xfrm>
                      <a:prstGeom prst="rect">
                        <a:avLst/>
                      </a:prstGeom>
                      <a:solidFill>
                        <a:srgbClr val="FFCC00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872" name="文本框 36871"/>
          <p:cNvSpPr txBox="1"/>
          <p:nvPr/>
        </p:nvSpPr>
        <p:spPr>
          <a:xfrm>
            <a:off x="4500563" y="4292600"/>
            <a:ext cx="1295400" cy="579438"/>
          </a:xfrm>
          <a:prstGeom prst="rect">
            <a:avLst/>
          </a:prstGeom>
          <a:solidFill>
            <a:srgbClr val="99CC00"/>
          </a:solidFill>
          <a:ln w="9525">
            <a:noFill/>
          </a:ln>
        </p:spPr>
        <p:txBody>
          <a:bodyPr lIns="0" rIns="0"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Y=A·B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14265" y="5258435"/>
            <a:ext cx="2784475" cy="977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2" name="文本框 37891"/>
          <p:cNvSpPr txBox="1"/>
          <p:nvPr/>
        </p:nvSpPr>
        <p:spPr>
          <a:xfrm>
            <a:off x="395288" y="476250"/>
            <a:ext cx="4681537" cy="583565"/>
          </a:xfrm>
          <a:prstGeom prst="rect">
            <a:avLst/>
          </a:prstGeom>
          <a:solidFill>
            <a:srgbClr val="FFFF66"/>
          </a:solidFill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3200" dirty="0">
                <a:latin typeface="Verdana" panose="020B0604030504040204" pitchFamily="34" charset="0"/>
              </a:rPr>
              <a:t>§</a:t>
            </a:r>
            <a:r>
              <a:rPr lang="en-US" altLang="zh-CN" sz="3200" dirty="0">
                <a:latin typeface="Verdana" panose="020B0604030504040204" pitchFamily="34" charset="0"/>
              </a:rPr>
              <a:t>2</a:t>
            </a:r>
            <a:r>
              <a:rPr lang="en-US" altLang="zh-CN" sz="3200" dirty="0">
                <a:latin typeface="Verdana" panose="020B0604030504040204" pitchFamily="34" charset="0"/>
              </a:rPr>
              <a:t>.2.2   </a:t>
            </a:r>
            <a:r>
              <a:rPr lang="zh-CN" altLang="en-US" sz="3200" dirty="0">
                <a:latin typeface="Verdana" panose="020B0604030504040204" pitchFamily="34" charset="0"/>
              </a:rPr>
              <a:t>二极管或门</a:t>
            </a:r>
            <a:endParaRPr lang="zh-CN" altLang="en-US" sz="3200" dirty="0">
              <a:latin typeface="Verdana" panose="020B0604030504040204" pitchFamily="34" charset="0"/>
            </a:endParaRPr>
          </a:p>
        </p:txBody>
      </p:sp>
      <p:pic>
        <p:nvPicPr>
          <p:cNvPr id="37895" name="图片 3789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196975"/>
            <a:ext cx="4762500" cy="268605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37896" name="对象 37895"/>
          <p:cNvGraphicFramePr/>
          <p:nvPr/>
        </p:nvGraphicFramePr>
        <p:xfrm>
          <a:off x="4933950" y="1276350"/>
          <a:ext cx="3886200" cy="300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" r:id="rId2" imgW="2286000" imgH="1111885" progId="Word.Document.8">
                  <p:embed/>
                </p:oleObj>
              </mc:Choice>
              <mc:Fallback>
                <p:oleObj name="" r:id="rId2" imgW="2286000" imgH="1111885" progId="Word.Document.8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3"/>
                      <a:srcRect r="8083" b="14740"/>
                      <a:stretch>
                        <a:fillRect/>
                      </a:stretch>
                    </p:blipFill>
                    <p:spPr>
                      <a:xfrm>
                        <a:off x="4933950" y="1276350"/>
                        <a:ext cx="3886200" cy="3003550"/>
                      </a:xfrm>
                      <a:prstGeom prst="rect">
                        <a:avLst/>
                      </a:prstGeom>
                      <a:solidFill>
                        <a:srgbClr val="99CCFF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897" name="对象 37896"/>
          <p:cNvGraphicFramePr/>
          <p:nvPr/>
        </p:nvGraphicFramePr>
        <p:xfrm>
          <a:off x="323850" y="3983038"/>
          <a:ext cx="2976563" cy="287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" r:id="rId4" imgW="1247775" imgH="1171575" progId="Word.Document.8">
                  <p:embed/>
                </p:oleObj>
              </mc:Choice>
              <mc:Fallback>
                <p:oleObj name="" r:id="rId4" imgW="1247775" imgH="1171575" progId="Word.Document.8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5"/>
                      <a:srcRect l="2882" r="36023" b="16000"/>
                      <a:stretch>
                        <a:fillRect/>
                      </a:stretch>
                    </p:blipFill>
                    <p:spPr>
                      <a:xfrm>
                        <a:off x="323850" y="3983038"/>
                        <a:ext cx="2976563" cy="2874962"/>
                      </a:xfrm>
                      <a:prstGeom prst="rect">
                        <a:avLst/>
                      </a:prstGeom>
                      <a:solidFill>
                        <a:srgbClr val="FFCC00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898" name="文本框 37897"/>
          <p:cNvSpPr txBox="1"/>
          <p:nvPr/>
        </p:nvSpPr>
        <p:spPr>
          <a:xfrm>
            <a:off x="3492500" y="4437063"/>
            <a:ext cx="1447800" cy="579437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lIns="0" rIns="0"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Y=A+B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6345" y="5285740"/>
            <a:ext cx="3306445" cy="1247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7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378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8923" name="图片 389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" y="1196975"/>
            <a:ext cx="3903663" cy="41767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24" name="文本框 38923"/>
          <p:cNvSpPr txBox="1"/>
          <p:nvPr/>
        </p:nvSpPr>
        <p:spPr>
          <a:xfrm>
            <a:off x="4356100" y="3716338"/>
            <a:ext cx="4537075" cy="2227262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dirty="0">
                <a:latin typeface="Times New Roman" panose="02020603050405020304" pitchFamily="18" charset="0"/>
              </a:rPr>
              <a:t>        </a:t>
            </a:r>
            <a:r>
              <a:rPr lang="zh-CN" altLang="en-US" b="1" dirty="0">
                <a:latin typeface="Times New Roman" panose="02020603050405020304" pitchFamily="18" charset="0"/>
              </a:rPr>
              <a:t>加入－</a:t>
            </a:r>
            <a:r>
              <a:rPr lang="en-US" altLang="zh-CN" b="1" i="1" dirty="0">
                <a:latin typeface="Times New Roman" panose="02020603050405020304" pitchFamily="18" charset="0"/>
              </a:rPr>
              <a:t>V</a:t>
            </a:r>
            <a:r>
              <a:rPr lang="en-US" altLang="zh-CN" b="1" baseline="-25000" dirty="0">
                <a:latin typeface="Times New Roman" panose="02020603050405020304" pitchFamily="18" charset="0"/>
              </a:rPr>
              <a:t>EE</a:t>
            </a:r>
            <a:r>
              <a:rPr lang="zh-CN" altLang="en-US" b="1" dirty="0">
                <a:latin typeface="Times New Roman" panose="02020603050405020304" pitchFamily="18" charset="0"/>
              </a:rPr>
              <a:t>的目的是确保即使输入低电平信号稍大于零时，也能使三极管基极为负电位，从而使三极管 可靠截止，输出为高电平。</a:t>
            </a:r>
            <a:endParaRPr lang="zh-CN" altLang="en-US" b="1" dirty="0">
              <a:latin typeface="Times New Roman" panose="02020603050405020304" pitchFamily="18" charset="0"/>
            </a:endParaRPr>
          </a:p>
        </p:txBody>
      </p:sp>
      <p:graphicFrame>
        <p:nvGraphicFramePr>
          <p:cNvPr id="38925" name="对象 38924"/>
          <p:cNvGraphicFramePr/>
          <p:nvPr/>
        </p:nvGraphicFramePr>
        <p:xfrm>
          <a:off x="1278097" y="5714524"/>
          <a:ext cx="1185545" cy="6121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3" name="" r:id="rId2" imgW="393700" imgH="203200" progId="Equation.3">
                  <p:embed/>
                </p:oleObj>
              </mc:Choice>
              <mc:Fallback>
                <p:oleObj name="" r:id="rId2" imgW="393700" imgH="203200" progId="Equation.3">
                  <p:embed/>
                  <p:pic>
                    <p:nvPicPr>
                      <p:cNvPr id="0" name="图片 3122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278097" y="5714524"/>
                        <a:ext cx="1185545" cy="612140"/>
                      </a:xfrm>
                      <a:prstGeom prst="rect">
                        <a:avLst/>
                      </a:prstGeom>
                      <a:solidFill>
                        <a:srgbClr val="FF9900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926" name="圆角矩形 38925"/>
          <p:cNvSpPr/>
          <p:nvPr/>
        </p:nvSpPr>
        <p:spPr>
          <a:xfrm>
            <a:off x="323850" y="260350"/>
            <a:ext cx="3168650" cy="647700"/>
          </a:xfrm>
          <a:prstGeom prst="roundRect">
            <a:avLst>
              <a:gd name="adj" fmla="val 16667"/>
            </a:avLst>
          </a:prstGeom>
          <a:solidFill>
            <a:srgbClr val="CCFFCC"/>
          </a:solidFill>
          <a:ln w="9525" cap="flat" cmpd="sng">
            <a:solidFill>
              <a:srgbClr val="FF99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</a:rPr>
              <a:t>2.2.3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</a:rPr>
              <a:t>三极管非门</a:t>
            </a:r>
            <a:endParaRPr lang="zh-CN" altLang="en-US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/>
          <p:nvPr/>
        </p:nvGraphicFramePr>
        <p:xfrm>
          <a:off x="4923790" y="1529080"/>
          <a:ext cx="2402205" cy="12871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4" imgW="2400300" imgH="1285875" progId="Paint.Picture">
                  <p:embed/>
                </p:oleObj>
              </mc:Choice>
              <mc:Fallback>
                <p:oleObj name="" r:id="rId4" imgW="2400300" imgH="1285875" progId="Paint.Picture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923790" y="1529080"/>
                        <a:ext cx="2402205" cy="12871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8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8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8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89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89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8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24" grpId="0" animBg="1"/>
      <p:bldP spid="3892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9942" name="组合 39941"/>
          <p:cNvGrpSpPr/>
          <p:nvPr/>
        </p:nvGrpSpPr>
        <p:grpSpPr>
          <a:xfrm>
            <a:off x="395288" y="1412875"/>
            <a:ext cx="8304212" cy="3430588"/>
            <a:chOff x="281" y="816"/>
            <a:chExt cx="5231" cy="2161"/>
          </a:xfrm>
        </p:grpSpPr>
        <p:sp>
          <p:nvSpPr>
            <p:cNvPr id="39943" name="左大括号 39942"/>
            <p:cNvSpPr/>
            <p:nvPr/>
          </p:nvSpPr>
          <p:spPr>
            <a:xfrm>
              <a:off x="721" y="1024"/>
              <a:ext cx="175" cy="1592"/>
            </a:xfrm>
            <a:prstGeom prst="leftBrace">
              <a:avLst>
                <a:gd name="adj1" fmla="val 75809"/>
                <a:gd name="adj2" fmla="val 50000"/>
              </a:avLst>
            </a:prstGeom>
            <a:noFill/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9944" name="文本框 39943"/>
            <p:cNvSpPr txBox="1"/>
            <p:nvPr/>
          </p:nvSpPr>
          <p:spPr>
            <a:xfrm>
              <a:off x="281" y="1104"/>
              <a:ext cx="423" cy="1512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>
              <a:spAutoFit/>
            </a:bodyPr>
            <a:p>
              <a:pPr algn="l">
                <a:spcBef>
                  <a:spcPct val="50000"/>
                </a:spcBef>
              </a:pPr>
              <a:r>
                <a:rPr lang="zh-CN" altLang="en-US" sz="3200" b="1" dirty="0">
                  <a:latin typeface="楷体_GB2312" pitchFamily="49" charset="-122"/>
                  <a:ea typeface="楷体_GB2312" pitchFamily="49" charset="-122"/>
                </a:rPr>
                <a:t>集成门电路</a:t>
              </a:r>
              <a:endParaRPr lang="zh-CN" altLang="en-US" sz="3200" b="1" dirty="0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39945" name="文本框 39944"/>
            <p:cNvSpPr txBox="1"/>
            <p:nvPr/>
          </p:nvSpPr>
          <p:spPr>
            <a:xfrm>
              <a:off x="880" y="1072"/>
              <a:ext cx="936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l">
                <a:spcBef>
                  <a:spcPct val="50000"/>
                </a:spcBef>
              </a:pPr>
              <a:r>
                <a:rPr lang="zh-CN" altLang="en-US" sz="3200" b="1" dirty="0">
                  <a:latin typeface="楷体_GB2312" pitchFamily="49" charset="-122"/>
                  <a:ea typeface="楷体_GB2312" pitchFamily="49" charset="-122"/>
                </a:rPr>
                <a:t>双极型</a:t>
              </a:r>
              <a:endParaRPr lang="zh-CN" altLang="en-US" sz="3200" b="1" dirty="0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39946" name="左大括号 39945"/>
            <p:cNvSpPr/>
            <p:nvPr/>
          </p:nvSpPr>
          <p:spPr>
            <a:xfrm>
              <a:off x="1840" y="864"/>
              <a:ext cx="96" cy="816"/>
            </a:xfrm>
            <a:prstGeom prst="leftBrace">
              <a:avLst>
                <a:gd name="adj1" fmla="val 70833"/>
                <a:gd name="adj2" fmla="val 50000"/>
              </a:avLst>
            </a:prstGeom>
            <a:noFill/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9947" name="文本框 39946"/>
            <p:cNvSpPr txBox="1"/>
            <p:nvPr/>
          </p:nvSpPr>
          <p:spPr>
            <a:xfrm>
              <a:off x="2032" y="816"/>
              <a:ext cx="3456" cy="7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l">
                <a:spcBef>
                  <a:spcPct val="50000"/>
                </a:spcBef>
              </a:pPr>
              <a:r>
                <a:rPr lang="en-US" altLang="zh-CN" b="1" dirty="0">
                  <a:latin typeface="Times New Roman" panose="02020603050405020304" pitchFamily="18" charset="0"/>
                </a:rPr>
                <a:t>TTL (</a:t>
              </a:r>
              <a:r>
                <a:rPr lang="en-US" altLang="zh-CN" b="1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T</a:t>
              </a:r>
              <a:r>
                <a:rPr lang="en-US" altLang="zh-CN" b="1" dirty="0">
                  <a:latin typeface="Times New Roman" panose="02020603050405020304" pitchFamily="18" charset="0"/>
                </a:rPr>
                <a:t>ransistor-</a:t>
              </a:r>
              <a:r>
                <a:rPr lang="en-US" altLang="zh-CN" b="1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T</a:t>
              </a:r>
              <a:r>
                <a:rPr lang="en-US" altLang="zh-CN" b="1" dirty="0">
                  <a:latin typeface="Times New Roman" panose="02020603050405020304" pitchFamily="18" charset="0"/>
                </a:rPr>
                <a:t>ransistor </a:t>
              </a:r>
              <a:r>
                <a:rPr lang="en-US" altLang="zh-CN" b="1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L</a:t>
              </a:r>
              <a:r>
                <a:rPr lang="en-US" altLang="zh-CN" b="1" dirty="0">
                  <a:latin typeface="Times New Roman" panose="02020603050405020304" pitchFamily="18" charset="0"/>
                </a:rPr>
                <a:t>ogic </a:t>
              </a:r>
              <a:endParaRPr lang="en-US" altLang="zh-CN" b="1" dirty="0">
                <a:latin typeface="Times New Roman" panose="02020603050405020304" pitchFamily="18" charset="0"/>
              </a:endParaRPr>
            </a:p>
            <a:p>
              <a:pPr algn="l">
                <a:spcBef>
                  <a:spcPct val="50000"/>
                </a:spcBef>
              </a:pPr>
              <a:r>
                <a:rPr lang="en-US" altLang="zh-CN" b="1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            </a:t>
              </a:r>
              <a:r>
                <a:rPr lang="en-US" altLang="zh-CN" b="1" dirty="0">
                  <a:latin typeface="Times New Roman" panose="02020603050405020304" pitchFamily="18" charset="0"/>
                </a:rPr>
                <a:t>Integrated Circuit ,</a:t>
              </a:r>
              <a:r>
                <a:rPr lang="en-US" altLang="zh-CN" b="1" dirty="0">
                  <a:solidFill>
                    <a:schemeClr val="tx1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altLang="zh-CN" b="1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TTL</a:t>
              </a:r>
              <a:r>
                <a:rPr lang="en-US" altLang="zh-CN" b="1" dirty="0">
                  <a:latin typeface="Times New Roman" panose="02020603050405020304" pitchFamily="18" charset="0"/>
                </a:rPr>
                <a:t>)</a:t>
              </a:r>
              <a:endParaRPr lang="en-US" altLang="zh-CN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39948" name="文本框 39947"/>
            <p:cNvSpPr txBox="1"/>
            <p:nvPr/>
          </p:nvSpPr>
          <p:spPr>
            <a:xfrm>
              <a:off x="2032" y="1488"/>
              <a:ext cx="624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l">
                <a:spcBef>
                  <a:spcPct val="50000"/>
                </a:spcBef>
              </a:pPr>
              <a:r>
                <a:rPr lang="en-US" altLang="zh-CN" b="1" dirty="0">
                  <a:latin typeface="Times New Roman" panose="02020603050405020304" pitchFamily="18" charset="0"/>
                </a:rPr>
                <a:t>ECL</a:t>
              </a:r>
              <a:endParaRPr lang="en-US" altLang="zh-CN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39949" name="左大括号 39948"/>
            <p:cNvSpPr/>
            <p:nvPr/>
          </p:nvSpPr>
          <p:spPr>
            <a:xfrm>
              <a:off x="4420" y="2004"/>
              <a:ext cx="96" cy="912"/>
            </a:xfrm>
            <a:prstGeom prst="leftBrace">
              <a:avLst>
                <a:gd name="adj1" fmla="val 79166"/>
                <a:gd name="adj2" fmla="val 50000"/>
              </a:avLst>
            </a:prstGeom>
            <a:noFill/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9950" name="文本框 39949"/>
            <p:cNvSpPr txBox="1"/>
            <p:nvPr/>
          </p:nvSpPr>
          <p:spPr>
            <a:xfrm>
              <a:off x="4540" y="2280"/>
              <a:ext cx="816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l">
                <a:spcBef>
                  <a:spcPct val="50000"/>
                </a:spcBef>
              </a:pPr>
              <a:r>
                <a:rPr lang="en-US" altLang="zh-CN" b="1" dirty="0">
                  <a:latin typeface="Times New Roman" panose="02020603050405020304" pitchFamily="18" charset="0"/>
                </a:rPr>
                <a:t>NMOS</a:t>
              </a:r>
              <a:endParaRPr lang="en-US" altLang="zh-CN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39951" name="文本框 39950"/>
            <p:cNvSpPr txBox="1"/>
            <p:nvPr/>
          </p:nvSpPr>
          <p:spPr>
            <a:xfrm>
              <a:off x="4552" y="2604"/>
              <a:ext cx="96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l">
                <a:spcBef>
                  <a:spcPct val="50000"/>
                </a:spcBef>
              </a:pPr>
              <a:r>
                <a:rPr lang="en-US" altLang="zh-CN" b="1" dirty="0">
                  <a:latin typeface="Times New Roman" panose="02020603050405020304" pitchFamily="18" charset="0"/>
                </a:rPr>
                <a:t>CMOS</a:t>
              </a:r>
              <a:endParaRPr lang="en-US" altLang="zh-CN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39952" name="文本框 39951"/>
            <p:cNvSpPr txBox="1"/>
            <p:nvPr/>
          </p:nvSpPr>
          <p:spPr>
            <a:xfrm>
              <a:off x="4528" y="1920"/>
              <a:ext cx="828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l">
                <a:spcBef>
                  <a:spcPct val="50000"/>
                </a:spcBef>
              </a:pPr>
              <a:r>
                <a:rPr lang="en-US" altLang="zh-CN" b="1" dirty="0">
                  <a:latin typeface="Times New Roman" panose="02020603050405020304" pitchFamily="18" charset="0"/>
                </a:rPr>
                <a:t>PMOS</a:t>
              </a:r>
              <a:endParaRPr lang="en-US" altLang="zh-CN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39953" name="文本框 39952"/>
            <p:cNvSpPr txBox="1"/>
            <p:nvPr/>
          </p:nvSpPr>
          <p:spPr>
            <a:xfrm>
              <a:off x="888" y="2208"/>
              <a:ext cx="3410" cy="76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l">
                <a:spcBef>
                  <a:spcPct val="50000"/>
                </a:spcBef>
              </a:pPr>
              <a:r>
                <a:rPr lang="en-US" altLang="zh-CN" sz="3200" b="1" dirty="0">
                  <a:latin typeface="楷体_GB2312" pitchFamily="49" charset="-122"/>
                  <a:ea typeface="楷体_GB2312" pitchFamily="49" charset="-122"/>
                </a:rPr>
                <a:t>MOS</a:t>
              </a:r>
              <a:r>
                <a:rPr lang="zh-CN" altLang="en-US" sz="3200" b="1" dirty="0">
                  <a:latin typeface="楷体_GB2312" pitchFamily="49" charset="-122"/>
                  <a:ea typeface="楷体_GB2312" pitchFamily="49" charset="-122"/>
                </a:rPr>
                <a:t>型</a:t>
              </a:r>
              <a:r>
                <a:rPr lang="zh-CN" altLang="en-US" b="1" dirty="0">
                  <a:latin typeface="隶书" panose="02010509060101010101" pitchFamily="49" charset="-122"/>
                  <a:ea typeface="隶书" panose="02010509060101010101" pitchFamily="49" charset="-122"/>
                </a:rPr>
                <a:t>（</a:t>
              </a:r>
              <a:r>
                <a:rPr lang="en-US" altLang="zh-CN" b="1" dirty="0">
                  <a:solidFill>
                    <a:srgbClr val="FF0000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M</a:t>
              </a:r>
              <a:r>
                <a:rPr lang="en-US" altLang="zh-CN" b="1" dirty="0">
                  <a:latin typeface="隶书" panose="02010509060101010101" pitchFamily="49" charset="-122"/>
                  <a:ea typeface="隶书" panose="02010509060101010101" pitchFamily="49" charset="-122"/>
                </a:rPr>
                <a:t>etal-</a:t>
              </a:r>
              <a:r>
                <a:rPr lang="en-US" altLang="zh-CN" b="1" dirty="0">
                  <a:solidFill>
                    <a:srgbClr val="FF0000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O</a:t>
              </a:r>
              <a:r>
                <a:rPr lang="en-US" altLang="zh-CN" b="1" dirty="0">
                  <a:latin typeface="隶书" panose="02010509060101010101" pitchFamily="49" charset="-122"/>
                  <a:ea typeface="隶书" panose="02010509060101010101" pitchFamily="49" charset="-122"/>
                </a:rPr>
                <a:t>xide-</a:t>
              </a:r>
              <a:endParaRPr lang="en-US" altLang="zh-CN" b="1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pPr algn="l">
                <a:spcBef>
                  <a:spcPct val="50000"/>
                </a:spcBef>
              </a:pPr>
              <a:r>
                <a:rPr lang="en-US" altLang="zh-CN" b="1" dirty="0">
                  <a:solidFill>
                    <a:schemeClr val="tx1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        </a:t>
              </a:r>
              <a:r>
                <a:rPr lang="en-US" altLang="zh-CN" b="1" dirty="0">
                  <a:solidFill>
                    <a:srgbClr val="FF0000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S</a:t>
              </a:r>
              <a:r>
                <a:rPr lang="en-US" altLang="zh-CN" b="1" dirty="0">
                  <a:latin typeface="隶书" panose="02010509060101010101" pitchFamily="49" charset="-122"/>
                  <a:ea typeface="隶书" panose="02010509060101010101" pitchFamily="49" charset="-122"/>
                </a:rPr>
                <a:t>emiconductor</a:t>
              </a:r>
              <a:r>
                <a:rPr lang="zh-CN" altLang="en-US" b="1" dirty="0">
                  <a:latin typeface="隶书" panose="02010509060101010101" pitchFamily="49" charset="-122"/>
                  <a:ea typeface="隶书" panose="02010509060101010101" pitchFamily="49" charset="-122"/>
                </a:rPr>
                <a:t>，</a:t>
              </a:r>
              <a:r>
                <a:rPr lang="en-US" altLang="zh-CN" b="1" dirty="0">
                  <a:solidFill>
                    <a:srgbClr val="FF0000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MOS</a:t>
              </a:r>
              <a:r>
                <a:rPr lang="zh-CN" altLang="en-US" b="1" dirty="0">
                  <a:latin typeface="隶书" panose="02010509060101010101" pitchFamily="49" charset="-122"/>
                  <a:ea typeface="隶书" panose="02010509060101010101" pitchFamily="49" charset="-122"/>
                </a:rPr>
                <a:t>）</a:t>
              </a:r>
              <a:endParaRPr lang="zh-CN" altLang="en-US" b="1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39954" name="文本框 39953"/>
          <p:cNvSpPr txBox="1"/>
          <p:nvPr/>
        </p:nvSpPr>
        <p:spPr>
          <a:xfrm>
            <a:off x="419100" y="5181600"/>
            <a:ext cx="8331200" cy="579438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b="1" dirty="0">
                <a:latin typeface="Times New Roman" panose="02020603050405020304" pitchFamily="18" charset="0"/>
              </a:rPr>
              <a:t>TTL — 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晶体管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-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晶体管逻辑集成电路</a:t>
            </a:r>
            <a:endParaRPr lang="zh-CN" altLang="en-US" b="1" dirty="0">
              <a:latin typeface="Times New Roman" panose="02020603050405020304" pitchFamily="18" charset="0"/>
            </a:endParaRPr>
          </a:p>
        </p:txBody>
      </p:sp>
      <p:sp>
        <p:nvSpPr>
          <p:cNvPr id="39955" name="文本框 39954"/>
          <p:cNvSpPr txBox="1"/>
          <p:nvPr/>
        </p:nvSpPr>
        <p:spPr>
          <a:xfrm>
            <a:off x="350838" y="5815013"/>
            <a:ext cx="8266112" cy="57943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>
              <a:spcBef>
                <a:spcPct val="50000"/>
              </a:spcBef>
            </a:pPr>
            <a:r>
              <a:rPr lang="en-US" altLang="zh-CN" b="1" dirty="0">
                <a:latin typeface="Times New Roman" panose="02020603050405020304" pitchFamily="18" charset="0"/>
              </a:rPr>
              <a:t>MOS — </a:t>
            </a:r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金属氧化物半导体场效应管集成电路</a:t>
            </a:r>
            <a:endParaRPr lang="zh-CN" altLang="en-US" sz="32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8198" name="矩形 8197"/>
          <p:cNvSpPr/>
          <p:nvPr/>
        </p:nvSpPr>
        <p:spPr>
          <a:xfrm>
            <a:off x="909955" y="331153"/>
            <a:ext cx="7324725" cy="700405"/>
          </a:xfrm>
          <a:prstGeom prst="rect">
            <a:avLst/>
          </a:prstGeom>
          <a:noFill/>
          <a:ln w="9525">
            <a:noFill/>
          </a:ln>
        </p:spPr>
        <p:txBody>
          <a:bodyPr wrap="square" lIns="92075" tIns="46037" rIns="92075" bIns="46037" anchor="ctr">
            <a:spAutoFit/>
          </a:bodyPr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algn="l">
              <a:lnSpc>
                <a:spcPct val="90000"/>
              </a:lnSpc>
            </a:pPr>
            <a:r>
              <a:rPr lang="en-US" altLang="zh-CN" b="1" dirty="0">
                <a:solidFill>
                  <a:srgbClr val="0000FF"/>
                </a:solidFill>
                <a:ea typeface="黑体" panose="02010609060101010101" pitchFamily="2" charset="-122"/>
              </a:rPr>
              <a:t>2.3    </a:t>
            </a:r>
            <a:r>
              <a:rPr lang="en-US" altLang="zh-CN" b="1" dirty="0">
                <a:solidFill>
                  <a:srgbClr val="0000FF"/>
                </a:solidFill>
                <a:effectLst/>
              </a:rPr>
              <a:t>TTL</a:t>
            </a:r>
            <a:r>
              <a:rPr lang="zh-CN" altLang="en-US" b="1" dirty="0">
                <a:solidFill>
                  <a:srgbClr val="0000FF"/>
                </a:solidFill>
                <a:effectLst/>
              </a:rPr>
              <a:t>集成门电路</a:t>
            </a:r>
            <a:endParaRPr lang="zh-CN" altLang="en-US" b="1" dirty="0">
              <a:solidFill>
                <a:srgbClr val="0000FF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9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9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54" grpId="0"/>
      <p:bldP spid="3995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062" name="图片 4106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4110" y="1685290"/>
            <a:ext cx="6156960" cy="433641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1068" name="组合 41067"/>
          <p:cNvGrpSpPr/>
          <p:nvPr/>
        </p:nvGrpSpPr>
        <p:grpSpPr>
          <a:xfrm>
            <a:off x="3492500" y="1684655"/>
            <a:ext cx="1511300" cy="4265295"/>
            <a:chOff x="2200" y="754"/>
            <a:chExt cx="952" cy="3130"/>
          </a:xfrm>
        </p:grpSpPr>
        <p:sp>
          <p:nvSpPr>
            <p:cNvPr id="41063" name="直接连接符 41062"/>
            <p:cNvSpPr/>
            <p:nvPr/>
          </p:nvSpPr>
          <p:spPr>
            <a:xfrm>
              <a:off x="2200" y="754"/>
              <a:ext cx="0" cy="313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41064" name="直接连接符 41063"/>
            <p:cNvSpPr/>
            <p:nvPr/>
          </p:nvSpPr>
          <p:spPr>
            <a:xfrm>
              <a:off x="3152" y="754"/>
              <a:ext cx="0" cy="313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dash"/>
              <a:headEnd type="none" w="med" len="med"/>
              <a:tailEnd type="none" w="med" len="med"/>
            </a:ln>
          </p:spPr>
        </p:sp>
      </p:grpSp>
      <p:sp>
        <p:nvSpPr>
          <p:cNvPr id="41065" name="文本框 41064"/>
          <p:cNvSpPr txBox="1"/>
          <p:nvPr/>
        </p:nvSpPr>
        <p:spPr>
          <a:xfrm>
            <a:off x="1763713" y="6021388"/>
            <a:ext cx="1439862" cy="579437"/>
          </a:xfrm>
          <a:prstGeom prst="rect">
            <a:avLst/>
          </a:prstGeom>
          <a:solidFill>
            <a:srgbClr val="FF6600"/>
          </a:solidFill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</a:rPr>
              <a:t>输入级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  <p:sp>
        <p:nvSpPr>
          <p:cNvPr id="41066" name="文本框 41065"/>
          <p:cNvSpPr txBox="1"/>
          <p:nvPr/>
        </p:nvSpPr>
        <p:spPr>
          <a:xfrm>
            <a:off x="3492500" y="6021388"/>
            <a:ext cx="1439863" cy="579437"/>
          </a:xfrm>
          <a:prstGeom prst="rect">
            <a:avLst/>
          </a:prstGeom>
          <a:solidFill>
            <a:srgbClr val="FF6600"/>
          </a:solidFill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</a:rPr>
              <a:t>倒相级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  <p:sp>
        <p:nvSpPr>
          <p:cNvPr id="41067" name="文本框 41066"/>
          <p:cNvSpPr txBox="1"/>
          <p:nvPr/>
        </p:nvSpPr>
        <p:spPr>
          <a:xfrm>
            <a:off x="5148263" y="6021388"/>
            <a:ext cx="1439862" cy="579437"/>
          </a:xfrm>
          <a:prstGeom prst="rect">
            <a:avLst/>
          </a:prstGeom>
          <a:solidFill>
            <a:srgbClr val="FF6600"/>
          </a:solidFill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</a:rPr>
              <a:t>输出级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  <p:sp>
        <p:nvSpPr>
          <p:cNvPr id="41069" name="圆角矩形标注 41068"/>
          <p:cNvSpPr/>
          <p:nvPr/>
        </p:nvSpPr>
        <p:spPr>
          <a:xfrm>
            <a:off x="6948488" y="4652963"/>
            <a:ext cx="1871662" cy="1296987"/>
          </a:xfrm>
          <a:prstGeom prst="wedgeRoundRectCallout">
            <a:avLst>
              <a:gd name="adj1" fmla="val -85454"/>
              <a:gd name="adj2" fmla="val -91616"/>
              <a:gd name="adj3" fmla="val 16667"/>
            </a:avLst>
          </a:prstGeom>
          <a:solidFill>
            <a:srgbClr val="FF99FF"/>
          </a:solidFill>
          <a:ln w="19050" cap="flat" cmpd="sng">
            <a:solidFill>
              <a:srgbClr val="009999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r>
              <a:rPr lang="zh-CN" altLang="en-US" sz="2400" b="1" dirty="0">
                <a:latin typeface="Times New Roman" panose="02020603050405020304" pitchFamily="18" charset="0"/>
              </a:rPr>
              <a:t>称为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推拉式电路</a:t>
            </a:r>
            <a:r>
              <a:rPr lang="zh-CN" altLang="en-US" sz="2400" b="1" dirty="0">
                <a:latin typeface="Times New Roman" panose="02020603050405020304" pitchFamily="18" charset="0"/>
              </a:rPr>
              <a:t>或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图腾柱输出电路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41070" name="圆角矩形 41069"/>
          <p:cNvSpPr/>
          <p:nvPr/>
        </p:nvSpPr>
        <p:spPr>
          <a:xfrm>
            <a:off x="323850" y="260350"/>
            <a:ext cx="6409055" cy="978535"/>
          </a:xfrm>
          <a:prstGeom prst="roundRect">
            <a:avLst>
              <a:gd name="adj" fmla="val 16667"/>
            </a:avLst>
          </a:prstGeom>
          <a:solidFill>
            <a:srgbClr val="CCFFCC"/>
          </a:solidFill>
          <a:ln w="9525" cap="flat" cmpd="sng">
            <a:solidFill>
              <a:srgbClr val="FF99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l"/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</a:rPr>
              <a:t>2.3.1    TTL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反相器</a:t>
            </a:r>
            <a:endParaRPr lang="zh-CN" altLang="en-US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   1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</a:rPr>
              <a:t>TTL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反相器的电路结构和工作原理</a:t>
            </a:r>
            <a:endParaRPr lang="zh-CN" altLang="en-US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1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1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1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41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41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41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41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65" grpId="0" animBg="1"/>
      <p:bldP spid="41066" grpId="0" animBg="1"/>
      <p:bldP spid="41067" grpId="0" animBg="1"/>
      <p:bldP spid="41069" grpId="0" animBg="1"/>
      <p:bldP spid="41070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8" name="矩形 41987"/>
          <p:cNvSpPr/>
          <p:nvPr/>
        </p:nvSpPr>
        <p:spPr>
          <a:xfrm>
            <a:off x="395288" y="260350"/>
            <a:ext cx="49625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/>
            <a:r>
              <a:rPr lang="en-US" altLang="zh-CN" sz="3200" b="1" dirty="0">
                <a:solidFill>
                  <a:srgbClr val="800000"/>
                </a:solidFill>
                <a:latin typeface="Times New Roman" panose="02020603050405020304" pitchFamily="18" charset="0"/>
              </a:rPr>
              <a:t>1.</a:t>
            </a:r>
            <a:r>
              <a:rPr lang="zh-CN" altLang="en-US" sz="3200" b="1" dirty="0">
                <a:solidFill>
                  <a:srgbClr val="800000"/>
                </a:solidFill>
                <a:latin typeface="Times New Roman" panose="02020603050405020304" pitchFamily="18" charset="0"/>
              </a:rPr>
              <a:t>输入为低电平（</a:t>
            </a:r>
            <a:r>
              <a:rPr lang="en-US" altLang="zh-CN" sz="3200" b="1" dirty="0">
                <a:solidFill>
                  <a:srgbClr val="800000"/>
                </a:solidFill>
                <a:latin typeface="Times New Roman" panose="02020603050405020304" pitchFamily="18" charset="0"/>
              </a:rPr>
              <a:t>0.2V</a:t>
            </a:r>
            <a:r>
              <a:rPr lang="zh-CN" altLang="en-US" sz="3200" b="1" dirty="0">
                <a:solidFill>
                  <a:srgbClr val="800000"/>
                </a:solidFill>
                <a:latin typeface="Times New Roman" panose="02020603050405020304" pitchFamily="18" charset="0"/>
              </a:rPr>
              <a:t>）时</a:t>
            </a:r>
            <a:endParaRPr lang="zh-CN" altLang="en-US" sz="3200" b="1" dirty="0">
              <a:solidFill>
                <a:srgbClr val="8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41989" name="图片 4198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6013" y="981075"/>
            <a:ext cx="6354762" cy="478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1998" name="组合 41997"/>
          <p:cNvGrpSpPr/>
          <p:nvPr/>
        </p:nvGrpSpPr>
        <p:grpSpPr>
          <a:xfrm>
            <a:off x="1979613" y="3644900"/>
            <a:ext cx="3963987" cy="1516063"/>
            <a:chOff x="1247" y="2296"/>
            <a:chExt cx="2497" cy="955"/>
          </a:xfrm>
        </p:grpSpPr>
        <p:sp>
          <p:nvSpPr>
            <p:cNvPr id="41992" name="左大括号 41991"/>
            <p:cNvSpPr/>
            <p:nvPr/>
          </p:nvSpPr>
          <p:spPr>
            <a:xfrm rot="-3612983">
              <a:off x="2441" y="1299"/>
              <a:ext cx="306" cy="2300"/>
            </a:xfrm>
            <a:prstGeom prst="leftBrace">
              <a:avLst>
                <a:gd name="adj1" fmla="val 85567"/>
                <a:gd name="adj2" fmla="val 49389"/>
              </a:avLst>
            </a:prstGeom>
            <a:noFill/>
            <a:ln w="38100" cap="flat" cmpd="sng">
              <a:solidFill>
                <a:srgbClr val="FF0000"/>
              </a:solidFill>
              <a:prstDash val="solid"/>
              <a:headEnd type="triangle" w="sm" len="lg"/>
              <a:tailEnd type="triangle" w="sm" len="lg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993" name="椭圆 41992"/>
            <p:cNvSpPr/>
            <p:nvPr/>
          </p:nvSpPr>
          <p:spPr>
            <a:xfrm>
              <a:off x="1383" y="2568"/>
              <a:ext cx="1101" cy="357"/>
            </a:xfrm>
            <a:prstGeom prst="ellipse">
              <a:avLst/>
            </a:prstGeom>
            <a:solidFill>
              <a:schemeClr val="folHlink"/>
            </a:solidFill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sm" len="lg"/>
            </a:ln>
          </p:spPr>
          <p:txBody>
            <a:bodyPr wrap="none" anchor="ctr"/>
            <a:p>
              <a:r>
                <a:rPr lang="zh-CN" altLang="en-US" b="1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三个</a:t>
              </a:r>
              <a:r>
                <a:rPr lang="en-US" altLang="zh-CN" b="1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PN</a:t>
              </a:r>
              <a:r>
                <a:rPr lang="zh-CN" altLang="en-US" b="1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结</a:t>
              </a:r>
              <a:endPara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41994" name="椭圆 41993"/>
            <p:cNvSpPr/>
            <p:nvPr/>
          </p:nvSpPr>
          <p:spPr>
            <a:xfrm>
              <a:off x="1247" y="2948"/>
              <a:ext cx="1374" cy="303"/>
            </a:xfrm>
            <a:prstGeom prst="ellipse">
              <a:avLst/>
            </a:prstGeom>
            <a:solidFill>
              <a:schemeClr val="folHlink"/>
            </a:solidFill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sm" len="lg"/>
            </a:ln>
          </p:spPr>
          <p:txBody>
            <a:bodyPr wrap="none" anchor="ctr"/>
            <a:p>
              <a:r>
                <a:rPr lang="zh-CN" altLang="en-US" b="1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导通需</a:t>
              </a:r>
              <a:r>
                <a:rPr lang="en-US" altLang="zh-CN" b="1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2.1V</a:t>
              </a:r>
              <a:endPara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sp>
        <p:nvSpPr>
          <p:cNvPr id="41995" name="文本框 41994"/>
          <p:cNvSpPr txBox="1"/>
          <p:nvPr/>
        </p:nvSpPr>
        <p:spPr>
          <a:xfrm>
            <a:off x="1763713" y="2205038"/>
            <a:ext cx="93503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0.9V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1996" name="圆角矩形标注 41995"/>
          <p:cNvSpPr/>
          <p:nvPr/>
        </p:nvSpPr>
        <p:spPr>
          <a:xfrm>
            <a:off x="123825" y="1047750"/>
            <a:ext cx="1695450" cy="1447800"/>
          </a:xfrm>
          <a:prstGeom prst="wedgeRoundRectCallout">
            <a:avLst>
              <a:gd name="adj1" fmla="val 52435"/>
              <a:gd name="adj2" fmla="val 61843"/>
              <a:gd name="adj3" fmla="val 16667"/>
            </a:avLst>
          </a:prstGeom>
          <a:solidFill>
            <a:srgbClr val="FF6600"/>
          </a:solidFill>
          <a:ln w="38100" cap="flat" cmpd="sng">
            <a:solidFill>
              <a:srgbClr val="B0FF61"/>
            </a:solidFill>
            <a:prstDash val="solid"/>
            <a:miter/>
            <a:headEnd type="none" w="med" len="med"/>
            <a:tailEnd type="none" w="sm" len="lg"/>
          </a:ln>
        </p:spPr>
        <p:txBody>
          <a:bodyPr wrap="none" anchor="ctr"/>
          <a:p>
            <a:r>
              <a:rPr lang="zh-CN" altLang="en-US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rPr>
              <a:t>不足以让</a:t>
            </a:r>
            <a:endParaRPr lang="zh-CN" altLang="en-US" b="1" dirty="0">
              <a:solidFill>
                <a:schemeClr val="tx1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r>
              <a:rPr lang="en-US" altLang="zh-CN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rPr>
              <a:t>T</a:t>
            </a:r>
            <a:r>
              <a:rPr lang="en-US" altLang="zh-CN" b="1" baseline="-25000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r>
              <a:rPr lang="zh-CN" altLang="en-US" b="1" baseline="-25000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rPr>
              <a:t>、</a:t>
            </a:r>
            <a:r>
              <a:rPr lang="en-US" altLang="zh-CN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rPr>
              <a:t>T</a:t>
            </a:r>
            <a:r>
              <a:rPr lang="en-US" altLang="zh-CN" b="1" baseline="-25000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rPr>
              <a:t>5</a:t>
            </a:r>
            <a:r>
              <a:rPr lang="zh-CN" altLang="en-US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rPr>
              <a:t>导通</a:t>
            </a:r>
            <a:endParaRPr lang="zh-CN" altLang="en-US" b="1" dirty="0">
              <a:solidFill>
                <a:schemeClr val="tx1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41997" name="文本框 41996"/>
          <p:cNvSpPr txBox="1"/>
          <p:nvPr/>
        </p:nvSpPr>
        <p:spPr>
          <a:xfrm>
            <a:off x="4211638" y="5300663"/>
            <a:ext cx="2016125" cy="519112"/>
          </a:xfrm>
          <a:prstGeom prst="rect">
            <a:avLst/>
          </a:prstGeom>
          <a:solidFill>
            <a:srgbClr val="009999"/>
          </a:solidFill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b="1" dirty="0">
                <a:latin typeface="Times New Roman" panose="02020603050405020304" pitchFamily="18" charset="0"/>
              </a:rPr>
              <a:t>T</a:t>
            </a:r>
            <a:r>
              <a:rPr lang="en-US" altLang="zh-CN" b="1" baseline="-25000" dirty="0">
                <a:latin typeface="Times New Roman" panose="02020603050405020304" pitchFamily="18" charset="0"/>
              </a:rPr>
              <a:t>2</a:t>
            </a:r>
            <a:r>
              <a:rPr lang="zh-CN" altLang="en-US" b="1" dirty="0">
                <a:latin typeface="Times New Roman" panose="02020603050405020304" pitchFamily="18" charset="0"/>
              </a:rPr>
              <a:t>、</a:t>
            </a:r>
            <a:r>
              <a:rPr lang="en-US" altLang="zh-CN" b="1" dirty="0">
                <a:latin typeface="Times New Roman" panose="02020603050405020304" pitchFamily="18" charset="0"/>
              </a:rPr>
              <a:t>T</a:t>
            </a:r>
            <a:r>
              <a:rPr lang="en-US" altLang="zh-CN" b="1" baseline="-25000" dirty="0">
                <a:latin typeface="Times New Roman" panose="02020603050405020304" pitchFamily="18" charset="0"/>
              </a:rPr>
              <a:t>5</a:t>
            </a:r>
            <a:r>
              <a:rPr lang="zh-CN" altLang="en-US" b="1" dirty="0">
                <a:latin typeface="Times New Roman" panose="02020603050405020304" pitchFamily="18" charset="0"/>
              </a:rPr>
              <a:t>截止</a:t>
            </a:r>
            <a:endParaRPr lang="zh-CN" altLang="en-US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41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41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5" dur="500"/>
                                        <p:tgtEl>
                                          <p:spTgt spid="41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5" grpId="0"/>
      <p:bldP spid="41996" grpId="0" animBg="1"/>
      <p:bldP spid="4199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8330" y="1109345"/>
            <a:ext cx="7465060" cy="3438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indent="-342900" algn="l" defTabSz="914400">
              <a:lnSpc>
                <a:spcPct val="150000"/>
              </a:lnSpc>
              <a:spcBef>
                <a:spcPct val="20000"/>
              </a:spcBef>
              <a:buClrTx/>
              <a:buSzTx/>
              <a:buFont typeface="Monotype Sorts" pitchFamily="2" charset="2"/>
              <a:buNone/>
              <a:defRPr/>
            </a:pPr>
            <a:r>
              <a:rPr kumimoji="1" lang="zh-CN" altLang="en-US" kern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本章重点内容：</a:t>
            </a:r>
            <a:endParaRPr kumimoji="1" lang="zh-CN" altLang="en-US" kern="0" cap="none" spc="0" normalizeH="0" baseline="0" noProof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  <a:sym typeface="+mn-ea"/>
            </a:endParaRPr>
          </a:p>
          <a:p>
            <a:pPr marR="0" algn="l" defTabSz="914400">
              <a:lnSpc>
                <a:spcPct val="150000"/>
              </a:lnSpc>
              <a:spcBef>
                <a:spcPts val="300"/>
              </a:spcBef>
              <a:buClr>
                <a:srgbClr val="C00000"/>
              </a:buClr>
              <a:buSzTx/>
              <a:buFont typeface="Wingdings" panose="05000000000000000000" pitchFamily="2" charset="2"/>
              <a:buChar char="ü"/>
              <a:defRPr/>
            </a:pPr>
            <a:r>
              <a:rPr kumimoji="1" lang="zh-CN" altLang="zh-CN" kern="0" noProof="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半导体二极管、三极管开关状态下的等效电         路；</a:t>
            </a:r>
            <a:endParaRPr kumimoji="1" lang="zh-CN" altLang="zh-CN" kern="0" cap="none" spc="0" normalizeH="0" baseline="0" noProof="0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R="0" algn="l" defTabSz="914400">
              <a:lnSpc>
                <a:spcPct val="150000"/>
              </a:lnSpc>
              <a:spcBef>
                <a:spcPts val="300"/>
              </a:spcBef>
              <a:buClr>
                <a:srgbClr val="C00000"/>
              </a:buClr>
              <a:buSzTx/>
              <a:buFont typeface="Wingdings" panose="05000000000000000000" pitchFamily="2" charset="2"/>
              <a:buChar char="ü"/>
              <a:defRPr/>
            </a:pPr>
            <a:r>
              <a:rPr kumimoji="1" lang="en-US" altLang="zh-CN" kern="0" noProof="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TTL</a:t>
            </a:r>
            <a:r>
              <a:rPr kumimoji="1" lang="zh-CN" altLang="en-US" kern="0" noProof="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电路外特性及其应用；</a:t>
            </a:r>
            <a:endParaRPr kumimoji="1" lang="zh-CN" altLang="zh-CN" kern="0" cap="none" spc="0" normalizeH="0" baseline="0" noProof="0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R="0" algn="l" defTabSz="914400">
              <a:lnSpc>
                <a:spcPct val="150000"/>
              </a:lnSpc>
              <a:spcBef>
                <a:spcPts val="300"/>
              </a:spcBef>
              <a:buClr>
                <a:srgbClr val="C00000"/>
              </a:buClr>
              <a:buSzTx/>
              <a:buFont typeface="Wingdings" panose="05000000000000000000" pitchFamily="2" charset="2"/>
              <a:defRPr/>
            </a:pPr>
            <a:endParaRPr lang="zh-CN" altLang="en-US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3029" name="图片 430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7813" y="981075"/>
            <a:ext cx="6076950" cy="4600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3" name="矩形 43012"/>
          <p:cNvSpPr/>
          <p:nvPr/>
        </p:nvSpPr>
        <p:spPr>
          <a:xfrm>
            <a:off x="395288" y="260350"/>
            <a:ext cx="49625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/>
            <a:r>
              <a:rPr lang="en-US" altLang="zh-CN" sz="3200" b="1" dirty="0">
                <a:solidFill>
                  <a:srgbClr val="800000"/>
                </a:solidFill>
                <a:latin typeface="Times New Roman" panose="02020603050405020304" pitchFamily="18" charset="0"/>
              </a:rPr>
              <a:t>1.</a:t>
            </a:r>
            <a:r>
              <a:rPr lang="zh-CN" altLang="en-US" sz="3200" b="1" dirty="0">
                <a:solidFill>
                  <a:srgbClr val="800000"/>
                </a:solidFill>
                <a:latin typeface="Times New Roman" panose="02020603050405020304" pitchFamily="18" charset="0"/>
              </a:rPr>
              <a:t>输入为低电平（</a:t>
            </a:r>
            <a:r>
              <a:rPr lang="en-US" altLang="zh-CN" sz="3200" b="1" dirty="0">
                <a:solidFill>
                  <a:srgbClr val="800000"/>
                </a:solidFill>
                <a:latin typeface="Times New Roman" panose="02020603050405020304" pitchFamily="18" charset="0"/>
              </a:rPr>
              <a:t>0.2V</a:t>
            </a:r>
            <a:r>
              <a:rPr lang="zh-CN" altLang="en-US" sz="3200" b="1" dirty="0">
                <a:solidFill>
                  <a:srgbClr val="800000"/>
                </a:solidFill>
                <a:latin typeface="Times New Roman" panose="02020603050405020304" pitchFamily="18" charset="0"/>
              </a:rPr>
              <a:t>）时</a:t>
            </a:r>
            <a:endParaRPr lang="zh-CN" altLang="en-US" sz="3200" b="1" dirty="0">
              <a:solidFill>
                <a:srgbClr val="80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43027" name="组合 43026"/>
          <p:cNvGrpSpPr/>
          <p:nvPr/>
        </p:nvGrpSpPr>
        <p:grpSpPr>
          <a:xfrm>
            <a:off x="4284663" y="1700213"/>
            <a:ext cx="1638300" cy="1495425"/>
            <a:chOff x="2699" y="1071"/>
            <a:chExt cx="1032" cy="942"/>
          </a:xfrm>
        </p:grpSpPr>
        <p:sp>
          <p:nvSpPr>
            <p:cNvPr id="43015" name="直接连接符 43014"/>
            <p:cNvSpPr/>
            <p:nvPr/>
          </p:nvSpPr>
          <p:spPr>
            <a:xfrm>
              <a:off x="2699" y="1071"/>
              <a:ext cx="0" cy="432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arrow" w="med" len="med"/>
            </a:ln>
          </p:spPr>
        </p:sp>
        <p:sp>
          <p:nvSpPr>
            <p:cNvPr id="43017" name="直接连接符 43016"/>
            <p:cNvSpPr/>
            <p:nvPr/>
          </p:nvSpPr>
          <p:spPr>
            <a:xfrm>
              <a:off x="3515" y="1797"/>
              <a:ext cx="216" cy="216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arrow" w="med" len="med"/>
            </a:ln>
          </p:spPr>
        </p:sp>
      </p:grpSp>
      <p:grpSp>
        <p:nvGrpSpPr>
          <p:cNvPr id="43018" name="组合 43017"/>
          <p:cNvGrpSpPr/>
          <p:nvPr/>
        </p:nvGrpSpPr>
        <p:grpSpPr>
          <a:xfrm>
            <a:off x="6516688" y="3644900"/>
            <a:ext cx="1289050" cy="1677988"/>
            <a:chOff x="4338" y="2600"/>
            <a:chExt cx="812" cy="1057"/>
          </a:xfrm>
        </p:grpSpPr>
        <p:grpSp>
          <p:nvGrpSpPr>
            <p:cNvPr id="43019" name="组合 43018"/>
            <p:cNvGrpSpPr/>
            <p:nvPr/>
          </p:nvGrpSpPr>
          <p:grpSpPr>
            <a:xfrm>
              <a:off x="4338" y="2600"/>
              <a:ext cx="344" cy="1057"/>
              <a:chOff x="4500" y="2600"/>
              <a:chExt cx="396" cy="1216"/>
            </a:xfrm>
          </p:grpSpPr>
          <p:sp>
            <p:nvSpPr>
              <p:cNvPr id="43020" name="矩形 43019"/>
              <p:cNvSpPr/>
              <p:nvPr/>
            </p:nvSpPr>
            <p:spPr>
              <a:xfrm>
                <a:off x="4608" y="2857"/>
                <a:ext cx="168" cy="503"/>
              </a:xfrm>
              <a:prstGeom prst="rect">
                <a:avLst/>
              </a:prstGeom>
              <a:noFill/>
              <a:ln w="38100" cap="flat" cmpd="sng">
                <a:solidFill>
                  <a:srgbClr val="FF0000"/>
                </a:solidFill>
                <a:prstDash val="solid"/>
                <a:miter/>
                <a:headEnd type="none" w="med" len="med"/>
                <a:tailEnd type="none" w="sm" len="lg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3021" name="直接连接符 43020"/>
              <p:cNvSpPr/>
              <p:nvPr/>
            </p:nvSpPr>
            <p:spPr>
              <a:xfrm>
                <a:off x="4692" y="3360"/>
                <a:ext cx="0" cy="456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none" w="sm" len="lg"/>
              </a:ln>
            </p:spPr>
          </p:sp>
          <p:sp>
            <p:nvSpPr>
              <p:cNvPr id="43022" name="直接连接符 43021"/>
              <p:cNvSpPr/>
              <p:nvPr/>
            </p:nvSpPr>
            <p:spPr>
              <a:xfrm>
                <a:off x="4500" y="3816"/>
                <a:ext cx="396" cy="0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none" w="sm" len="lg"/>
              </a:ln>
            </p:spPr>
          </p:sp>
          <p:sp>
            <p:nvSpPr>
              <p:cNvPr id="43023" name="直接连接符 43022"/>
              <p:cNvSpPr/>
              <p:nvPr/>
            </p:nvSpPr>
            <p:spPr>
              <a:xfrm flipV="1">
                <a:off x="4688" y="2600"/>
                <a:ext cx="0" cy="256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none" w="sm" len="lg"/>
              </a:ln>
            </p:spPr>
          </p:sp>
        </p:grpSp>
        <p:sp>
          <p:nvSpPr>
            <p:cNvPr id="43024" name="直接连接符 43023"/>
            <p:cNvSpPr/>
            <p:nvPr/>
          </p:nvSpPr>
          <p:spPr>
            <a:xfrm>
              <a:off x="4692" y="2782"/>
              <a:ext cx="0" cy="541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arrow" w="med" len="med"/>
            </a:ln>
          </p:spPr>
        </p:sp>
        <p:sp>
          <p:nvSpPr>
            <p:cNvPr id="43025" name="文本框 43024"/>
            <p:cNvSpPr txBox="1"/>
            <p:nvPr/>
          </p:nvSpPr>
          <p:spPr>
            <a:xfrm>
              <a:off x="4744" y="2875"/>
              <a:ext cx="406" cy="365"/>
            </a:xfrm>
            <a:prstGeom prst="rect">
              <a:avLst/>
            </a:prstGeom>
            <a:noFill/>
            <a:ln w="38100">
              <a:noFill/>
            </a:ln>
          </p:spPr>
          <p:txBody>
            <a:bodyPr>
              <a:spAutoFit/>
            </a:bodyPr>
            <a:p>
              <a:pPr algn="l">
                <a:spcBef>
                  <a:spcPct val="50000"/>
                </a:spcBef>
              </a:pPr>
              <a:r>
                <a:rPr lang="en-US" altLang="zh-CN" sz="32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v</a:t>
              </a:r>
              <a:r>
                <a:rPr lang="en-US" altLang="zh-CN" sz="3200" b="1" i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o</a:t>
              </a:r>
              <a:endPara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sp>
        <p:nvSpPr>
          <p:cNvPr id="43028" name="文本框 43027"/>
          <p:cNvSpPr txBox="1"/>
          <p:nvPr/>
        </p:nvSpPr>
        <p:spPr>
          <a:xfrm>
            <a:off x="611188" y="5734050"/>
            <a:ext cx="7993062" cy="679450"/>
          </a:xfrm>
          <a:prstGeom prst="rect">
            <a:avLst/>
          </a:prstGeom>
          <a:noFill/>
          <a:ln w="38100" cap="flat" cmpd="sng">
            <a:solidFill>
              <a:srgbClr val="FF0066"/>
            </a:solidFill>
            <a:prstDash val="solid"/>
            <a:miter/>
            <a:headEnd type="none" w="med" len="med"/>
            <a:tailEnd type="none" w="sm" len="lg"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3600" b="1" i="1" dirty="0">
                <a:latin typeface="Times New Roman" panose="02020603050405020304" pitchFamily="18" charset="0"/>
                <a:ea typeface="楷体_GB2312" pitchFamily="49" charset="-122"/>
              </a:rPr>
              <a:t>v</a:t>
            </a:r>
            <a:r>
              <a:rPr lang="en-US" altLang="zh-CN" sz="3600" b="1" i="1" baseline="-25000" dirty="0">
                <a:latin typeface="Times New Roman" panose="02020603050405020304" pitchFamily="18" charset="0"/>
                <a:ea typeface="楷体_GB2312" pitchFamily="49" charset="-122"/>
              </a:rPr>
              <a:t>o</a:t>
            </a:r>
            <a:r>
              <a:rPr lang="en-US" altLang="zh-CN" sz="3600" b="1" dirty="0">
                <a:latin typeface="Times New Roman" panose="02020603050405020304" pitchFamily="18" charset="0"/>
                <a:ea typeface="楷体_GB2312" pitchFamily="49" charset="-122"/>
              </a:rPr>
              <a:t>=5</a:t>
            </a:r>
            <a:r>
              <a:rPr lang="zh-CN" altLang="en-US" sz="3600" b="1" dirty="0">
                <a:latin typeface="Times New Roman" panose="02020603050405020304" pitchFamily="18" charset="0"/>
                <a:ea typeface="楷体_GB2312" pitchFamily="49" charset="-122"/>
              </a:rPr>
              <a:t>－</a:t>
            </a:r>
            <a:r>
              <a:rPr lang="en-US" altLang="zh-CN" sz="3600" b="1" i="1" dirty="0">
                <a:latin typeface="Times New Roman" panose="02020603050405020304" pitchFamily="18" charset="0"/>
                <a:ea typeface="楷体_GB2312" pitchFamily="49" charset="-122"/>
              </a:rPr>
              <a:t>v</a:t>
            </a:r>
            <a:r>
              <a:rPr lang="en-US" altLang="zh-CN" sz="3600" b="1" i="1" baseline="-25000" dirty="0">
                <a:latin typeface="Times New Roman" panose="02020603050405020304" pitchFamily="18" charset="0"/>
                <a:ea typeface="楷体_GB2312" pitchFamily="49" charset="-122"/>
              </a:rPr>
              <a:t>R</a:t>
            </a:r>
            <a:r>
              <a:rPr lang="en-US" altLang="zh-CN" sz="3600" b="1" baseline="-25000" dirty="0"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r>
              <a:rPr lang="zh-CN" altLang="en-US" sz="3600" b="1" dirty="0">
                <a:latin typeface="Times New Roman" panose="02020603050405020304" pitchFamily="18" charset="0"/>
                <a:ea typeface="楷体_GB2312" pitchFamily="49" charset="-122"/>
              </a:rPr>
              <a:t>－</a:t>
            </a:r>
            <a:r>
              <a:rPr lang="en-US" altLang="zh-CN" sz="3600" b="1" i="1" dirty="0">
                <a:latin typeface="Times New Roman" panose="02020603050405020304" pitchFamily="18" charset="0"/>
                <a:ea typeface="楷体_GB2312" pitchFamily="49" charset="-122"/>
              </a:rPr>
              <a:t>v</a:t>
            </a:r>
            <a:r>
              <a:rPr lang="en-US" altLang="zh-CN" sz="3600" b="1" i="1" baseline="-25000" dirty="0">
                <a:latin typeface="Times New Roman" panose="02020603050405020304" pitchFamily="18" charset="0"/>
                <a:ea typeface="楷体_GB2312" pitchFamily="49" charset="-122"/>
              </a:rPr>
              <a:t>be</a:t>
            </a:r>
            <a:r>
              <a:rPr lang="en-US" altLang="zh-CN" sz="3600" b="1" baseline="-25000" dirty="0">
                <a:latin typeface="Times New Roman" panose="02020603050405020304" pitchFamily="18" charset="0"/>
                <a:ea typeface="楷体_GB2312" pitchFamily="49" charset="-122"/>
              </a:rPr>
              <a:t>4</a:t>
            </a:r>
            <a:r>
              <a:rPr lang="zh-CN" altLang="en-US" sz="3600" b="1" dirty="0">
                <a:latin typeface="Times New Roman" panose="02020603050405020304" pitchFamily="18" charset="0"/>
                <a:ea typeface="楷体_GB2312" pitchFamily="49" charset="-122"/>
              </a:rPr>
              <a:t>－</a:t>
            </a:r>
            <a:r>
              <a:rPr lang="en-US" altLang="zh-CN" sz="3600" b="1" i="1" dirty="0">
                <a:latin typeface="Times New Roman" panose="02020603050405020304" pitchFamily="18" charset="0"/>
                <a:ea typeface="楷体_GB2312" pitchFamily="49" charset="-122"/>
              </a:rPr>
              <a:t>v</a:t>
            </a:r>
            <a:r>
              <a:rPr lang="en-US" altLang="zh-CN" sz="3600" b="1" i="1" baseline="-25000" dirty="0">
                <a:latin typeface="Times New Roman" panose="02020603050405020304" pitchFamily="18" charset="0"/>
                <a:ea typeface="楷体_GB2312" pitchFamily="49" charset="-122"/>
              </a:rPr>
              <a:t>D2</a:t>
            </a:r>
            <a:r>
              <a:rPr lang="en-US" altLang="zh-CN" sz="3200" b="1" i="1" dirty="0">
                <a:latin typeface="Times New Roman" panose="02020603050405020304" pitchFamily="18" charset="0"/>
              </a:rPr>
              <a:t>≈</a:t>
            </a:r>
            <a:r>
              <a:rPr lang="en-US" altLang="zh-CN" sz="3200" b="1" dirty="0">
                <a:latin typeface="Times New Roman" panose="02020603050405020304" pitchFamily="18" charset="0"/>
              </a:rPr>
              <a:t>3.4V</a:t>
            </a:r>
            <a:r>
              <a:rPr lang="en-US" altLang="zh-CN" sz="3600" b="1" dirty="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zh-CN" altLang="en-US" sz="3600" b="1" dirty="0">
                <a:latin typeface="Times New Roman" panose="02020603050405020304" pitchFamily="18" charset="0"/>
                <a:ea typeface="楷体_GB2312" pitchFamily="49" charset="-122"/>
              </a:rPr>
              <a:t>输出</a:t>
            </a:r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高电平</a:t>
            </a:r>
            <a:endParaRPr lang="zh-CN" altLang="en-US" sz="32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3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3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2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6" name="矩形 44035"/>
          <p:cNvSpPr/>
          <p:nvPr/>
        </p:nvSpPr>
        <p:spPr>
          <a:xfrm>
            <a:off x="611188" y="333375"/>
            <a:ext cx="49625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/>
            <a:r>
              <a:rPr lang="en-US" altLang="zh-CN" sz="3200" b="1" dirty="0">
                <a:solidFill>
                  <a:srgbClr val="800000"/>
                </a:solidFill>
                <a:latin typeface="Times New Roman" panose="02020603050405020304" pitchFamily="18" charset="0"/>
              </a:rPr>
              <a:t>2.</a:t>
            </a:r>
            <a:r>
              <a:rPr lang="zh-CN" altLang="en-US" sz="3200" b="1" dirty="0">
                <a:solidFill>
                  <a:srgbClr val="800000"/>
                </a:solidFill>
                <a:latin typeface="Times New Roman" panose="02020603050405020304" pitchFamily="18" charset="0"/>
              </a:rPr>
              <a:t>输入为高电平（</a:t>
            </a:r>
            <a:r>
              <a:rPr lang="en-US" altLang="zh-CN" sz="3200" b="1" dirty="0">
                <a:solidFill>
                  <a:srgbClr val="800000"/>
                </a:solidFill>
                <a:latin typeface="Times New Roman" panose="02020603050405020304" pitchFamily="18" charset="0"/>
              </a:rPr>
              <a:t>3.4V</a:t>
            </a:r>
            <a:r>
              <a:rPr lang="zh-CN" altLang="en-US" sz="3200" b="1" dirty="0">
                <a:solidFill>
                  <a:srgbClr val="800000"/>
                </a:solidFill>
                <a:latin typeface="Times New Roman" panose="02020603050405020304" pitchFamily="18" charset="0"/>
              </a:rPr>
              <a:t>）时</a:t>
            </a:r>
            <a:endParaRPr lang="zh-CN" altLang="en-US" sz="3200" b="1" dirty="0">
              <a:solidFill>
                <a:srgbClr val="8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44037" name="图片 4403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3713" y="1196975"/>
            <a:ext cx="6354762" cy="478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38" name="圆角矩形标注 44037"/>
          <p:cNvSpPr/>
          <p:nvPr/>
        </p:nvSpPr>
        <p:spPr>
          <a:xfrm>
            <a:off x="755650" y="1196975"/>
            <a:ext cx="1847850" cy="1181100"/>
          </a:xfrm>
          <a:prstGeom prst="wedgeRoundRectCallout">
            <a:avLst>
              <a:gd name="adj1" fmla="val 70963"/>
              <a:gd name="adj2" fmla="val 84273"/>
              <a:gd name="adj3" fmla="val 16667"/>
            </a:avLst>
          </a:prstGeom>
          <a:solidFill>
            <a:srgbClr val="FF6600"/>
          </a:solidFill>
          <a:ln w="38100" cap="flat" cmpd="sng">
            <a:solidFill>
              <a:srgbClr val="B0FF61"/>
            </a:solidFill>
            <a:prstDash val="solid"/>
            <a:miter/>
            <a:headEnd type="none" w="med" len="med"/>
            <a:tailEnd type="none" w="sm" len="lg"/>
          </a:ln>
        </p:spPr>
        <p:txBody>
          <a:bodyPr wrap="none" anchor="ctr"/>
          <a:p>
            <a:pPr algn="l"/>
            <a:r>
              <a:rPr lang="zh-CN" altLang="en-US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rPr>
              <a:t>电位被嵌</a:t>
            </a:r>
            <a:endParaRPr lang="zh-CN" altLang="en-US" b="1" dirty="0">
              <a:solidFill>
                <a:schemeClr val="tx1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algn="l"/>
            <a:r>
              <a:rPr lang="zh-CN" altLang="en-US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rPr>
              <a:t>在</a:t>
            </a:r>
            <a:r>
              <a:rPr lang="en-US" altLang="zh-CN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rPr>
              <a:t>2.1V</a:t>
            </a:r>
            <a:endParaRPr lang="en-US" altLang="zh-CN" b="1" dirty="0">
              <a:solidFill>
                <a:schemeClr val="tx1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44042" name="组合 44041"/>
          <p:cNvGrpSpPr/>
          <p:nvPr/>
        </p:nvGrpSpPr>
        <p:grpSpPr>
          <a:xfrm>
            <a:off x="2987675" y="3789363"/>
            <a:ext cx="3294063" cy="1152525"/>
            <a:chOff x="1519" y="2432"/>
            <a:chExt cx="2075" cy="726"/>
          </a:xfrm>
        </p:grpSpPr>
        <p:sp>
          <p:nvSpPr>
            <p:cNvPr id="44040" name="左大括号 44039"/>
            <p:cNvSpPr/>
            <p:nvPr/>
          </p:nvSpPr>
          <p:spPr>
            <a:xfrm rot="-3612983">
              <a:off x="2382" y="1569"/>
              <a:ext cx="349" cy="2075"/>
            </a:xfrm>
            <a:prstGeom prst="leftBrace">
              <a:avLst>
                <a:gd name="adj1" fmla="val 67685"/>
                <a:gd name="adj2" fmla="val 49389"/>
              </a:avLst>
            </a:prstGeom>
            <a:noFill/>
            <a:ln w="38100" cap="flat" cmpd="sng">
              <a:solidFill>
                <a:srgbClr val="FF0000"/>
              </a:solidFill>
              <a:prstDash val="solid"/>
              <a:headEnd type="triangle" w="sm" len="lg"/>
              <a:tailEnd type="triangle" w="sm" len="lg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4041" name="椭圆 44040"/>
            <p:cNvSpPr/>
            <p:nvPr/>
          </p:nvSpPr>
          <p:spPr>
            <a:xfrm>
              <a:off x="1519" y="2750"/>
              <a:ext cx="994" cy="408"/>
            </a:xfrm>
            <a:prstGeom prst="ellipse">
              <a:avLst/>
            </a:prstGeom>
            <a:solidFill>
              <a:schemeClr val="folHlink"/>
            </a:solidFill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sm" len="lg"/>
            </a:ln>
          </p:spPr>
          <p:txBody>
            <a:bodyPr wrap="none" anchor="ctr"/>
            <a:p>
              <a:r>
                <a:rPr lang="zh-CN" altLang="en-US" b="1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全导通 </a:t>
              </a:r>
              <a:endPara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sp>
        <p:nvSpPr>
          <p:cNvPr id="44044" name="圆角矩形标注 44043"/>
          <p:cNvSpPr/>
          <p:nvPr/>
        </p:nvSpPr>
        <p:spPr>
          <a:xfrm>
            <a:off x="323850" y="4941888"/>
            <a:ext cx="3132138" cy="647700"/>
          </a:xfrm>
          <a:prstGeom prst="wedgeRoundRectCallout">
            <a:avLst>
              <a:gd name="adj1" fmla="val 41435"/>
              <a:gd name="adj2" fmla="val -372060"/>
              <a:gd name="adj3" fmla="val 16667"/>
            </a:avLst>
          </a:prstGeom>
          <a:solidFill>
            <a:srgbClr val="FF0066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en-US" altLang="zh-CN" sz="2400" b="1" i="1" dirty="0">
                <a:latin typeface="Times New Roman" panose="02020603050405020304" pitchFamily="18" charset="0"/>
              </a:rPr>
              <a:t>v</a:t>
            </a:r>
            <a:r>
              <a:rPr lang="en-US" altLang="zh-CN" sz="2400" b="1" i="1" baseline="-25000" dirty="0">
                <a:latin typeface="Times New Roman" panose="02020603050405020304" pitchFamily="18" charset="0"/>
              </a:rPr>
              <a:t>B1</a:t>
            </a:r>
            <a:r>
              <a:rPr lang="en-US" altLang="zh-CN" sz="2400" b="1" dirty="0">
                <a:latin typeface="Times New Roman" panose="02020603050405020304" pitchFamily="18" charset="0"/>
              </a:rPr>
              <a:t>=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V</a:t>
            </a:r>
            <a:r>
              <a:rPr lang="en-US" altLang="zh-CN" sz="2400" b="1" i="1" baseline="-25000" dirty="0">
                <a:latin typeface="Times New Roman" panose="02020603050405020304" pitchFamily="18" charset="0"/>
              </a:rPr>
              <a:t>IH</a:t>
            </a:r>
            <a:r>
              <a:rPr lang="en-US" altLang="zh-CN" sz="2400" b="1" dirty="0">
                <a:latin typeface="Times New Roman" panose="02020603050405020304" pitchFamily="18" charset="0"/>
              </a:rPr>
              <a:t>+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V</a:t>
            </a:r>
            <a:r>
              <a:rPr lang="en-US" altLang="zh-CN" sz="2400" b="1" i="1" baseline="-25000" dirty="0">
                <a:latin typeface="Times New Roman" panose="02020603050405020304" pitchFamily="18" charset="0"/>
              </a:rPr>
              <a:t>ON</a:t>
            </a:r>
            <a:r>
              <a:rPr lang="en-US" altLang="zh-CN" sz="2400" b="1" dirty="0">
                <a:latin typeface="Times New Roman" panose="02020603050405020304" pitchFamily="18" charset="0"/>
              </a:rPr>
              <a:t>=4.1V</a:t>
            </a:r>
            <a:endParaRPr lang="en-US" altLang="zh-CN" sz="2400" b="1" dirty="0">
              <a:latin typeface="Times New Roman" panose="02020603050405020304" pitchFamily="18" charset="0"/>
            </a:endParaRPr>
          </a:p>
        </p:txBody>
      </p:sp>
      <p:sp>
        <p:nvSpPr>
          <p:cNvPr id="44045" name="文本框 44044"/>
          <p:cNvSpPr txBox="1"/>
          <p:nvPr/>
        </p:nvSpPr>
        <p:spPr>
          <a:xfrm>
            <a:off x="395288" y="3357563"/>
            <a:ext cx="1944687" cy="457200"/>
          </a:xfrm>
          <a:prstGeom prst="rect">
            <a:avLst/>
          </a:prstGeom>
          <a:solidFill>
            <a:srgbClr val="FF0066"/>
          </a:solidFill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</a:rPr>
              <a:t>发射结反偏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44046" name="文本框 44045"/>
          <p:cNvSpPr txBox="1"/>
          <p:nvPr/>
        </p:nvSpPr>
        <p:spPr>
          <a:xfrm>
            <a:off x="4643438" y="2349500"/>
            <a:ext cx="1009650" cy="519113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Symbol" panose="05050102010706020507" pitchFamily="18" charset="2"/>
              </a:rPr>
              <a:t>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1V</a:t>
            </a:r>
            <a:endParaRPr lang="en-US" altLang="zh-CN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44052" name="组合 44051"/>
          <p:cNvGrpSpPr/>
          <p:nvPr/>
        </p:nvGrpSpPr>
        <p:grpSpPr>
          <a:xfrm>
            <a:off x="5715000" y="2420938"/>
            <a:ext cx="2744788" cy="1352550"/>
            <a:chOff x="3600" y="1525"/>
            <a:chExt cx="1729" cy="852"/>
          </a:xfrm>
        </p:grpSpPr>
        <p:sp>
          <p:nvSpPr>
            <p:cNvPr id="44048" name="椭圆 44047"/>
            <p:cNvSpPr/>
            <p:nvPr/>
          </p:nvSpPr>
          <p:spPr>
            <a:xfrm>
              <a:off x="3600" y="1525"/>
              <a:ext cx="868" cy="852"/>
            </a:xfrm>
            <a:prstGeom prst="ellipse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sm" len="lg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4050" name="直接连接符 44049"/>
            <p:cNvSpPr/>
            <p:nvPr/>
          </p:nvSpPr>
          <p:spPr>
            <a:xfrm>
              <a:off x="4468" y="1933"/>
              <a:ext cx="317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44051" name="文本框 44050"/>
            <p:cNvSpPr txBox="1"/>
            <p:nvPr/>
          </p:nvSpPr>
          <p:spPr>
            <a:xfrm>
              <a:off x="4785" y="1797"/>
              <a:ext cx="544" cy="288"/>
            </a:xfrm>
            <a:prstGeom prst="rect">
              <a:avLst/>
            </a:prstGeom>
            <a:solidFill>
              <a:srgbClr val="FF6600"/>
            </a:solidFill>
            <a:ln w="9525">
              <a:noFill/>
            </a:ln>
          </p:spPr>
          <p:txBody>
            <a:bodyPr>
              <a:spAutoFit/>
            </a:bodyPr>
            <a:p>
              <a:pPr algn="l">
                <a:spcBef>
                  <a:spcPct val="50000"/>
                </a:spcBef>
              </a:pPr>
              <a:r>
                <a:rPr lang="zh-CN" altLang="en-US" sz="2400" dirty="0">
                  <a:latin typeface="Times New Roman" panose="02020603050405020304" pitchFamily="18" charset="0"/>
                </a:rPr>
                <a:t>截止</a:t>
              </a:r>
              <a:endParaRPr lang="zh-CN" altLang="en-US" sz="24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44053" name="文本框 44052"/>
          <p:cNvSpPr txBox="1"/>
          <p:nvPr/>
        </p:nvSpPr>
        <p:spPr>
          <a:xfrm>
            <a:off x="3203575" y="5949950"/>
            <a:ext cx="3455988" cy="57943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T</a:t>
            </a:r>
            <a:r>
              <a:rPr lang="en-US" altLang="zh-CN" sz="3200" b="1" baseline="-25000" dirty="0">
                <a:solidFill>
                  <a:schemeClr val="tx1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T</a:t>
            </a:r>
            <a:r>
              <a:rPr lang="en-US" altLang="zh-CN" sz="3200" b="1" baseline="-25000" dirty="0">
                <a:solidFill>
                  <a:schemeClr val="tx1"/>
                </a:solidFill>
                <a:latin typeface="Times New Roman" panose="02020603050405020304" pitchFamily="18" charset="0"/>
              </a:rPr>
              <a:t>5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饱和导通</a:t>
            </a:r>
            <a:endParaRPr lang="zh-CN" altLang="en-US" sz="32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40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4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8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4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6" dur="500"/>
                                        <p:tgtEl>
                                          <p:spTgt spid="44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4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4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4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4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8" grpId="0" animBg="1"/>
      <p:bldP spid="44044" grpId="0" animBg="1"/>
      <p:bldP spid="44045" grpId="0" animBg="1"/>
      <p:bldP spid="44046" grpId="0"/>
      <p:bldP spid="4405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60" name="矩形 45059"/>
          <p:cNvSpPr/>
          <p:nvPr/>
        </p:nvSpPr>
        <p:spPr>
          <a:xfrm>
            <a:off x="611188" y="333375"/>
            <a:ext cx="49625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/>
            <a:r>
              <a:rPr lang="en-US" altLang="zh-CN" sz="3200" b="1" dirty="0">
                <a:solidFill>
                  <a:srgbClr val="800000"/>
                </a:solidFill>
                <a:latin typeface="Times New Roman" panose="02020603050405020304" pitchFamily="18" charset="0"/>
              </a:rPr>
              <a:t>2.</a:t>
            </a:r>
            <a:r>
              <a:rPr lang="zh-CN" altLang="en-US" sz="3200" b="1" dirty="0">
                <a:solidFill>
                  <a:srgbClr val="800000"/>
                </a:solidFill>
                <a:latin typeface="Times New Roman" panose="02020603050405020304" pitchFamily="18" charset="0"/>
              </a:rPr>
              <a:t>输入为高电平（</a:t>
            </a:r>
            <a:r>
              <a:rPr lang="en-US" altLang="zh-CN" sz="3200" b="1" dirty="0">
                <a:solidFill>
                  <a:srgbClr val="800000"/>
                </a:solidFill>
                <a:latin typeface="Times New Roman" panose="02020603050405020304" pitchFamily="18" charset="0"/>
              </a:rPr>
              <a:t>3.4V</a:t>
            </a:r>
            <a:r>
              <a:rPr lang="zh-CN" altLang="en-US" sz="3200" b="1" dirty="0">
                <a:solidFill>
                  <a:srgbClr val="800000"/>
                </a:solidFill>
                <a:latin typeface="Times New Roman" panose="02020603050405020304" pitchFamily="18" charset="0"/>
              </a:rPr>
              <a:t>）时</a:t>
            </a:r>
            <a:endParaRPr lang="zh-CN" altLang="en-US" sz="3200" b="1" dirty="0">
              <a:solidFill>
                <a:srgbClr val="8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45061" name="图片 4506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1138" y="1042988"/>
            <a:ext cx="6181725" cy="4772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062" name="文本框 45061"/>
          <p:cNvSpPr txBox="1"/>
          <p:nvPr/>
        </p:nvSpPr>
        <p:spPr>
          <a:xfrm>
            <a:off x="1476375" y="5949950"/>
            <a:ext cx="6048375" cy="617538"/>
          </a:xfrm>
          <a:prstGeom prst="rect">
            <a:avLst/>
          </a:prstGeom>
          <a:noFill/>
          <a:ln w="38100" cap="flat" cmpd="sng">
            <a:solidFill>
              <a:srgbClr val="FF00FF"/>
            </a:solidFill>
            <a:prstDash val="solid"/>
            <a:miter/>
            <a:headEnd type="none" w="med" len="med"/>
            <a:tailEnd type="none" w="sm" len="lg"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3200" b="1" i="1" dirty="0">
                <a:latin typeface="Times New Roman" panose="02020603050405020304" pitchFamily="18" charset="0"/>
                <a:ea typeface="楷体_GB2312" pitchFamily="49" charset="-122"/>
              </a:rPr>
              <a:t>v</a:t>
            </a:r>
            <a:r>
              <a:rPr lang="en-US" altLang="zh-CN" sz="3200" b="1" i="1" baseline="-25000" dirty="0">
                <a:latin typeface="Times New Roman" panose="02020603050405020304" pitchFamily="18" charset="0"/>
                <a:ea typeface="楷体_GB2312" pitchFamily="49" charset="-122"/>
              </a:rPr>
              <a:t>o </a:t>
            </a:r>
            <a:r>
              <a:rPr lang="en-US" altLang="zh-CN" sz="3200" b="1" dirty="0">
                <a:latin typeface="Times New Roman" panose="02020603050405020304" pitchFamily="18" charset="0"/>
                <a:ea typeface="楷体_GB2312" pitchFamily="49" charset="-122"/>
              </a:rPr>
              <a:t>=</a:t>
            </a:r>
            <a:r>
              <a:rPr lang="en-US" altLang="zh-CN" sz="3200" b="1" i="1" dirty="0">
                <a:latin typeface="Times New Roman" panose="02020603050405020304" pitchFamily="18" charset="0"/>
                <a:ea typeface="楷体_GB2312" pitchFamily="49" charset="-122"/>
              </a:rPr>
              <a:t>V</a:t>
            </a:r>
            <a:r>
              <a:rPr lang="en-US" altLang="zh-CN" sz="3200" b="1" baseline="-25000" dirty="0">
                <a:latin typeface="Times New Roman" panose="02020603050405020304" pitchFamily="18" charset="0"/>
                <a:ea typeface="楷体_GB2312" pitchFamily="49" charset="-122"/>
              </a:rPr>
              <a:t>CE5</a:t>
            </a:r>
            <a:r>
              <a:rPr lang="en-US" altLang="zh-CN" sz="3200" b="1" dirty="0">
                <a:latin typeface="Times New Roman" panose="02020603050405020304" pitchFamily="18" charset="0"/>
              </a:rPr>
              <a:t>≈</a:t>
            </a:r>
            <a:r>
              <a:rPr lang="en-US" altLang="zh-CN" sz="3200" b="1" dirty="0">
                <a:latin typeface="Times New Roman" panose="02020603050405020304" pitchFamily="18" charset="0"/>
                <a:ea typeface="楷体_GB2312" pitchFamily="49" charset="-122"/>
              </a:rPr>
              <a:t>0.3V     </a:t>
            </a:r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输出低电平</a:t>
            </a:r>
            <a:endParaRPr lang="zh-CN" altLang="en-US" sz="32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6084" name="图片 4608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2275" y="260350"/>
            <a:ext cx="5562600" cy="41862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089" name="矩形 46088"/>
          <p:cNvSpPr/>
          <p:nvPr/>
        </p:nvSpPr>
        <p:spPr>
          <a:xfrm>
            <a:off x="611188" y="4724400"/>
            <a:ext cx="7272337" cy="1373188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p>
            <a:pPr algn="l"/>
            <a:r>
              <a:rPr lang="en-US" altLang="zh-CN" b="1" dirty="0">
                <a:solidFill>
                  <a:schemeClr val="tx1"/>
                </a:solidFill>
                <a:latin typeface="Times New Roman" panose="02020603050405020304" pitchFamily="18" charset="0"/>
              </a:rPr>
              <a:t>         </a:t>
            </a:r>
            <a:r>
              <a:rPr lang="zh-CN" altLang="en-US" b="1" dirty="0">
                <a:solidFill>
                  <a:schemeClr val="tx1"/>
                </a:solidFill>
                <a:latin typeface="Times New Roman" panose="02020603050405020304" pitchFamily="18" charset="0"/>
              </a:rPr>
              <a:t>可见，无论输入如何，</a:t>
            </a:r>
            <a:r>
              <a:rPr lang="en-US" altLang="zh-CN" b="1" dirty="0">
                <a:solidFill>
                  <a:srgbClr val="FF3300"/>
                </a:solidFill>
                <a:latin typeface="Times New Roman" panose="02020603050405020304" pitchFamily="18" charset="0"/>
              </a:rPr>
              <a:t>T</a:t>
            </a:r>
            <a:r>
              <a:rPr lang="en-US" altLang="zh-CN" b="1" baseline="-25000" dirty="0">
                <a:solidFill>
                  <a:srgbClr val="FF3300"/>
                </a:solidFill>
                <a:latin typeface="Times New Roman" panose="02020603050405020304" pitchFamily="18" charset="0"/>
              </a:rPr>
              <a:t>4</a:t>
            </a:r>
            <a:r>
              <a:rPr lang="zh-CN" altLang="en-US" b="1" dirty="0">
                <a:solidFill>
                  <a:srgbClr val="FF3300"/>
                </a:solidFill>
                <a:latin typeface="Times New Roman" panose="02020603050405020304" pitchFamily="18" charset="0"/>
              </a:rPr>
              <a:t>和</a:t>
            </a:r>
            <a:r>
              <a:rPr lang="en-US" altLang="zh-CN" b="1" dirty="0">
                <a:solidFill>
                  <a:srgbClr val="FF3300"/>
                </a:solidFill>
                <a:latin typeface="Times New Roman" panose="02020603050405020304" pitchFamily="18" charset="0"/>
              </a:rPr>
              <a:t>T</a:t>
            </a:r>
            <a:r>
              <a:rPr lang="en-US" altLang="zh-CN" b="1" baseline="-25000" dirty="0">
                <a:solidFill>
                  <a:srgbClr val="FF3300"/>
                </a:solidFill>
                <a:latin typeface="Times New Roman" panose="02020603050405020304" pitchFamily="18" charset="0"/>
              </a:rPr>
              <a:t>5</a:t>
            </a:r>
            <a:r>
              <a:rPr lang="zh-CN" altLang="en-US" b="1" dirty="0">
                <a:solidFill>
                  <a:srgbClr val="FF3300"/>
                </a:solidFill>
                <a:latin typeface="Times New Roman" panose="02020603050405020304" pitchFamily="18" charset="0"/>
              </a:rPr>
              <a:t>总是一管导通而另一管截止。</a:t>
            </a:r>
            <a:endParaRPr lang="zh-CN" altLang="en-US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  <a:p>
            <a:r>
              <a:rPr lang="zh-CN" altLang="en-US" b="1" dirty="0">
                <a:solidFill>
                  <a:schemeClr val="tx1"/>
                </a:solidFill>
                <a:latin typeface="Times New Roman" panose="02020603050405020304" pitchFamily="18" charset="0"/>
              </a:rPr>
              <a:t>        这种推拉式工作方式，</a:t>
            </a:r>
            <a:r>
              <a:rPr lang="zh-CN" altLang="en-US" b="1" dirty="0">
                <a:solidFill>
                  <a:srgbClr val="FF3300"/>
                </a:solidFill>
                <a:latin typeface="Times New Roman" panose="02020603050405020304" pitchFamily="18" charset="0"/>
              </a:rPr>
              <a:t>带负载能力很强</a:t>
            </a:r>
            <a:r>
              <a:rPr lang="zh-CN" altLang="en-US" b="1" dirty="0">
                <a:solidFill>
                  <a:schemeClr val="tx1"/>
                </a:solidFill>
                <a:latin typeface="Times New Roman" panose="02020603050405020304" pitchFamily="18" charset="0"/>
              </a:rPr>
              <a:t>。</a:t>
            </a:r>
            <a:endParaRPr lang="zh-CN" altLang="en-US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4389" name="图片 14438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052513"/>
            <a:ext cx="4321175" cy="4125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4393" name="图片 14439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5" y="1268413"/>
            <a:ext cx="4714875" cy="3648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167" name="圆角矩形 47166"/>
          <p:cNvSpPr/>
          <p:nvPr/>
        </p:nvSpPr>
        <p:spPr>
          <a:xfrm>
            <a:off x="395605" y="549275"/>
            <a:ext cx="6358255" cy="647700"/>
          </a:xfrm>
          <a:prstGeom prst="roundRect">
            <a:avLst>
              <a:gd name="adj" fmla="val 16667"/>
            </a:avLst>
          </a:prstGeom>
          <a:solidFill>
            <a:srgbClr val="CCFFCC"/>
          </a:solidFill>
          <a:ln w="9525" cap="flat" cmpd="sng">
            <a:solidFill>
              <a:srgbClr val="FF99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l"/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</a:rPr>
              <a:t>TTL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反相器的电压传输特性 </a:t>
            </a:r>
            <a:endParaRPr lang="zh-CN" altLang="en-US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3320" y="1360805"/>
            <a:ext cx="6156960" cy="5259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7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67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7130" name="图片 471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288" y="2205038"/>
            <a:ext cx="4371975" cy="37528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7152" name="组合 47151"/>
          <p:cNvGrpSpPr/>
          <p:nvPr/>
        </p:nvGrpSpPr>
        <p:grpSpPr>
          <a:xfrm>
            <a:off x="395288" y="1557338"/>
            <a:ext cx="7921625" cy="5040312"/>
            <a:chOff x="158" y="890"/>
            <a:chExt cx="4990" cy="3175"/>
          </a:xfrm>
        </p:grpSpPr>
        <p:grpSp>
          <p:nvGrpSpPr>
            <p:cNvPr id="47153" name="组合 47152"/>
            <p:cNvGrpSpPr/>
            <p:nvPr/>
          </p:nvGrpSpPr>
          <p:grpSpPr>
            <a:xfrm>
              <a:off x="3243" y="890"/>
              <a:ext cx="1905" cy="3175"/>
              <a:chOff x="3243" y="890"/>
              <a:chExt cx="1905" cy="3175"/>
            </a:xfrm>
          </p:grpSpPr>
          <p:sp>
            <p:nvSpPr>
              <p:cNvPr id="47154" name="竖卷形 47153"/>
              <p:cNvSpPr/>
              <p:nvPr/>
            </p:nvSpPr>
            <p:spPr>
              <a:xfrm>
                <a:off x="3243" y="890"/>
                <a:ext cx="1905" cy="3175"/>
              </a:xfrm>
              <a:prstGeom prst="verticalScroll">
                <a:avLst>
                  <a:gd name="adj" fmla="val 12500"/>
                </a:avLst>
              </a:prstGeom>
              <a:solidFill>
                <a:srgbClr val="FFFF99"/>
              </a:solidFill>
              <a:ln w="95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7155" name="文本框 47154"/>
              <p:cNvSpPr txBox="1"/>
              <p:nvPr/>
            </p:nvSpPr>
            <p:spPr>
              <a:xfrm>
                <a:off x="3651" y="1298"/>
                <a:ext cx="1134" cy="2450"/>
              </a:xfrm>
              <a:prstGeom prst="rect">
                <a:avLst/>
              </a:prstGeom>
              <a:solidFill>
                <a:srgbClr val="67D6F9"/>
              </a:solidFill>
              <a:ln w="9525">
                <a:noFill/>
              </a:ln>
            </p:spPr>
            <p:txBody>
              <a:bodyPr>
                <a:spAutoFit/>
              </a:bodyPr>
              <a:p>
                <a:pPr algn="l">
                  <a:lnSpc>
                    <a:spcPct val="130000"/>
                  </a:lnSpc>
                  <a:spcBef>
                    <a:spcPct val="50000"/>
                  </a:spcBef>
                </a:pPr>
                <a:r>
                  <a:rPr lang="en-US" altLang="zh-CN" sz="2400" b="1" dirty="0">
                    <a:latin typeface="Times New Roman" panose="02020603050405020304" pitchFamily="18" charset="0"/>
                  </a:rPr>
                  <a:t>AB</a:t>
                </a:r>
                <a:r>
                  <a:rPr lang="zh-CN" altLang="en-US" sz="2400" b="1" dirty="0">
                    <a:latin typeface="Times New Roman" panose="02020603050405020304" pitchFamily="18" charset="0"/>
                  </a:rPr>
                  <a:t>段：</a:t>
                </a:r>
                <a:r>
                  <a:rPr lang="en-US" altLang="zh-CN" sz="2400" b="1" i="1" dirty="0">
                    <a:latin typeface="Times New Roman" panose="02020603050405020304" pitchFamily="18" charset="0"/>
                  </a:rPr>
                  <a:t>v</a:t>
                </a:r>
                <a:r>
                  <a:rPr lang="en-US" altLang="zh-CN" sz="2400" b="1" baseline="-25000" dirty="0">
                    <a:latin typeface="Times New Roman" panose="02020603050405020304" pitchFamily="18" charset="0"/>
                  </a:rPr>
                  <a:t>I</a:t>
                </a:r>
                <a:r>
                  <a:rPr lang="en-US" altLang="zh-CN" sz="2400" b="1" dirty="0">
                    <a:latin typeface="Times New Roman" panose="02020603050405020304" pitchFamily="18" charset="0"/>
                  </a:rPr>
                  <a:t>&lt;0.6V, </a:t>
                </a:r>
                <a:r>
                  <a:rPr lang="en-US" altLang="zh-CN" sz="2400" b="1" i="1" dirty="0">
                    <a:latin typeface="Times New Roman" panose="02020603050405020304" pitchFamily="18" charset="0"/>
                  </a:rPr>
                  <a:t>v</a:t>
                </a:r>
                <a:r>
                  <a:rPr lang="en-US" altLang="zh-CN" sz="2400" b="1" baseline="-25000" dirty="0">
                    <a:latin typeface="Times New Roman" panose="02020603050405020304" pitchFamily="18" charset="0"/>
                  </a:rPr>
                  <a:t>B1</a:t>
                </a:r>
                <a:r>
                  <a:rPr lang="en-US" altLang="zh-CN" sz="2400" b="1" dirty="0">
                    <a:latin typeface="Times New Roman" panose="02020603050405020304" pitchFamily="18" charset="0"/>
                  </a:rPr>
                  <a:t>&lt;1.3V, T</a:t>
                </a:r>
                <a:r>
                  <a:rPr lang="en-US" altLang="zh-CN" sz="2400" b="1" baseline="-25000" dirty="0">
                    <a:latin typeface="Times New Roman" panose="02020603050405020304" pitchFamily="18" charset="0"/>
                  </a:rPr>
                  <a:t>2</a:t>
                </a:r>
                <a:r>
                  <a:rPr lang="zh-CN" altLang="en-US" sz="2400" b="1" dirty="0">
                    <a:latin typeface="Times New Roman" panose="02020603050405020304" pitchFamily="18" charset="0"/>
                  </a:rPr>
                  <a:t>、</a:t>
                </a:r>
                <a:r>
                  <a:rPr lang="en-US" altLang="zh-CN" sz="2400" b="1" dirty="0">
                    <a:latin typeface="Times New Roman" panose="02020603050405020304" pitchFamily="18" charset="0"/>
                  </a:rPr>
                  <a:t>T</a:t>
                </a:r>
                <a:r>
                  <a:rPr lang="en-US" altLang="zh-CN" sz="2400" b="1" baseline="-25000" dirty="0">
                    <a:latin typeface="Times New Roman" panose="02020603050405020304" pitchFamily="18" charset="0"/>
                  </a:rPr>
                  <a:t>5</a:t>
                </a:r>
                <a:r>
                  <a:rPr lang="zh-CN" altLang="en-US" sz="2400" b="1" dirty="0">
                    <a:latin typeface="Times New Roman" panose="02020603050405020304" pitchFamily="18" charset="0"/>
                  </a:rPr>
                  <a:t>截止，</a:t>
                </a:r>
                <a:r>
                  <a:rPr lang="en-US" altLang="zh-CN" sz="2400" b="1" dirty="0">
                    <a:latin typeface="Times New Roman" panose="02020603050405020304" pitchFamily="18" charset="0"/>
                  </a:rPr>
                  <a:t>T</a:t>
                </a:r>
                <a:r>
                  <a:rPr lang="en-US" altLang="zh-CN" sz="2400" b="1" baseline="-25000" dirty="0">
                    <a:latin typeface="Times New Roman" panose="02020603050405020304" pitchFamily="18" charset="0"/>
                  </a:rPr>
                  <a:t>4</a:t>
                </a:r>
                <a:r>
                  <a:rPr lang="zh-CN" altLang="en-US" sz="2400" b="1" dirty="0">
                    <a:latin typeface="Times New Roman" panose="02020603050405020304" pitchFamily="18" charset="0"/>
                  </a:rPr>
                  <a:t>导通，输出高电平</a:t>
                </a:r>
                <a:r>
                  <a:rPr lang="en-US" altLang="zh-CN" sz="2400" b="1" dirty="0">
                    <a:latin typeface="Times New Roman" panose="02020603050405020304" pitchFamily="18" charset="0"/>
                  </a:rPr>
                  <a:t>3.4V</a:t>
                </a:r>
                <a:r>
                  <a:rPr lang="zh-CN" altLang="en-US" sz="2400" b="1" dirty="0">
                    <a:latin typeface="Times New Roman" panose="02020603050405020304" pitchFamily="18" charset="0"/>
                  </a:rPr>
                  <a:t>。</a:t>
                </a:r>
                <a:r>
                  <a:rPr lang="en-US" altLang="zh-CN" sz="2400" b="1" dirty="0">
                    <a:latin typeface="Times New Roman" panose="02020603050405020304" pitchFamily="18" charset="0"/>
                  </a:rPr>
                  <a:t>(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截止区</a:t>
                </a:r>
                <a:r>
                  <a:rPr lang="zh-CN" altLang="en-US" sz="2400" b="1" dirty="0">
                    <a:latin typeface="Times New Roman" panose="02020603050405020304" pitchFamily="18" charset="0"/>
                  </a:rPr>
                  <a:t>）</a:t>
                </a:r>
                <a:endParaRPr lang="zh-CN" altLang="en-US" sz="2400" b="1" dirty="0">
                  <a:latin typeface="Times New Roman" panose="02020603050405020304" pitchFamily="18" charset="0"/>
                </a:endParaRPr>
              </a:p>
            </p:txBody>
          </p:sp>
        </p:grpSp>
        <p:pic>
          <p:nvPicPr>
            <p:cNvPr id="47156" name="图片 4715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8" y="1298"/>
              <a:ext cx="3243" cy="244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圆角矩形 1"/>
          <p:cNvSpPr/>
          <p:nvPr/>
        </p:nvSpPr>
        <p:spPr>
          <a:xfrm>
            <a:off x="395605" y="549275"/>
            <a:ext cx="6358255" cy="647700"/>
          </a:xfrm>
          <a:prstGeom prst="roundRect">
            <a:avLst>
              <a:gd name="adj" fmla="val 16667"/>
            </a:avLst>
          </a:prstGeom>
          <a:solidFill>
            <a:srgbClr val="CCFFCC"/>
          </a:solidFill>
          <a:ln w="9525" cap="flat" cmpd="sng">
            <a:solidFill>
              <a:srgbClr val="FF99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l"/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</a:rPr>
              <a:t>TTL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反相器的电压传输特性 </a:t>
            </a:r>
            <a:endParaRPr lang="zh-CN" altLang="en-US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7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71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0843" name="图片 12084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288" y="2205038"/>
            <a:ext cx="4371975" cy="37528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20836" name="组合 120835"/>
          <p:cNvGrpSpPr/>
          <p:nvPr/>
        </p:nvGrpSpPr>
        <p:grpSpPr>
          <a:xfrm>
            <a:off x="250825" y="1484313"/>
            <a:ext cx="8280400" cy="5111750"/>
            <a:chOff x="204" y="391"/>
            <a:chExt cx="5216" cy="3220"/>
          </a:xfrm>
        </p:grpSpPr>
        <p:grpSp>
          <p:nvGrpSpPr>
            <p:cNvPr id="120837" name="组合 120836"/>
            <p:cNvGrpSpPr/>
            <p:nvPr/>
          </p:nvGrpSpPr>
          <p:grpSpPr>
            <a:xfrm>
              <a:off x="3334" y="391"/>
              <a:ext cx="2086" cy="3220"/>
              <a:chOff x="3198" y="890"/>
              <a:chExt cx="2086" cy="3220"/>
            </a:xfrm>
          </p:grpSpPr>
          <p:sp>
            <p:nvSpPr>
              <p:cNvPr id="120838" name="竖卷形 120837"/>
              <p:cNvSpPr/>
              <p:nvPr/>
            </p:nvSpPr>
            <p:spPr>
              <a:xfrm>
                <a:off x="3198" y="890"/>
                <a:ext cx="2086" cy="3220"/>
              </a:xfrm>
              <a:prstGeom prst="verticalScroll">
                <a:avLst>
                  <a:gd name="adj" fmla="val 12500"/>
                </a:avLst>
              </a:pr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20839" name="文本框 120838"/>
              <p:cNvSpPr txBox="1"/>
              <p:nvPr/>
            </p:nvSpPr>
            <p:spPr>
              <a:xfrm>
                <a:off x="3742" y="1344"/>
                <a:ext cx="1088" cy="2565"/>
              </a:xfrm>
              <a:prstGeom prst="rect">
                <a:avLst/>
              </a:prstGeom>
              <a:solidFill>
                <a:srgbClr val="FFFF99"/>
              </a:solidFill>
              <a:ln w="9525">
                <a:noFill/>
              </a:ln>
            </p:spPr>
            <p:txBody>
              <a:bodyPr>
                <a:spAutoFit/>
              </a:bodyPr>
              <a:p>
                <a:pPr algn="l">
                  <a:lnSpc>
                    <a:spcPct val="130000"/>
                  </a:lnSpc>
                  <a:spcBef>
                    <a:spcPct val="50000"/>
                  </a:spcBef>
                </a:pPr>
                <a:r>
                  <a:rPr lang="en-US" altLang="zh-CN" sz="2400" b="1" dirty="0">
                    <a:latin typeface="Times New Roman" panose="02020603050405020304" pitchFamily="18" charset="0"/>
                  </a:rPr>
                  <a:t>BC</a:t>
                </a:r>
                <a:r>
                  <a:rPr lang="zh-CN" altLang="en-US" sz="2400" b="1" dirty="0">
                    <a:latin typeface="Times New Roman" panose="02020603050405020304" pitchFamily="18" charset="0"/>
                  </a:rPr>
                  <a:t>段：                    </a:t>
                </a:r>
                <a:r>
                  <a:rPr lang="en-US" altLang="zh-CN" sz="2400" b="1" i="1" dirty="0">
                    <a:latin typeface="Times New Roman" panose="02020603050405020304" pitchFamily="18" charset="0"/>
                  </a:rPr>
                  <a:t>v</a:t>
                </a:r>
                <a:r>
                  <a:rPr lang="en-US" altLang="zh-CN" sz="2400" b="1" i="1" baseline="-25000" dirty="0">
                    <a:latin typeface="Times New Roman" panose="02020603050405020304" pitchFamily="18" charset="0"/>
                  </a:rPr>
                  <a:t>I</a:t>
                </a:r>
                <a:r>
                  <a:rPr lang="en-US" altLang="zh-CN" sz="2400" b="1" dirty="0">
                    <a:latin typeface="Times New Roman" panose="02020603050405020304" pitchFamily="18" charset="0"/>
                  </a:rPr>
                  <a:t>&gt;0.7V,   </a:t>
                </a:r>
                <a:r>
                  <a:rPr lang="en-US" altLang="zh-CN" sz="2400" b="1" i="1" dirty="0">
                    <a:latin typeface="Times New Roman" panose="02020603050405020304" pitchFamily="18" charset="0"/>
                  </a:rPr>
                  <a:t>v</a:t>
                </a:r>
                <a:r>
                  <a:rPr lang="en-US" altLang="zh-CN" sz="2400" b="1" baseline="-25000" dirty="0">
                    <a:latin typeface="Times New Roman" panose="02020603050405020304" pitchFamily="18" charset="0"/>
                  </a:rPr>
                  <a:t>I</a:t>
                </a:r>
                <a:r>
                  <a:rPr lang="en-US" altLang="zh-CN" sz="2400" b="1" dirty="0">
                    <a:latin typeface="Times New Roman" panose="02020603050405020304" pitchFamily="18" charset="0"/>
                  </a:rPr>
                  <a:t>&lt;1.3V,   T</a:t>
                </a:r>
                <a:r>
                  <a:rPr lang="en-US" altLang="zh-CN" sz="2400" b="1" baseline="-25000" dirty="0">
                    <a:latin typeface="Times New Roman" panose="02020603050405020304" pitchFamily="18" charset="0"/>
                  </a:rPr>
                  <a:t>2</a:t>
                </a:r>
                <a:r>
                  <a:rPr lang="zh-CN" altLang="en-US" sz="2400" b="1" dirty="0">
                    <a:latin typeface="Times New Roman" panose="02020603050405020304" pitchFamily="18" charset="0"/>
                  </a:rPr>
                  <a:t>导通，</a:t>
                </a:r>
                <a:r>
                  <a:rPr lang="en-US" altLang="zh-CN" sz="2400" b="1" dirty="0">
                    <a:latin typeface="Times New Roman" panose="02020603050405020304" pitchFamily="18" charset="0"/>
                  </a:rPr>
                  <a:t>T</a:t>
                </a:r>
                <a:r>
                  <a:rPr lang="en-US" altLang="zh-CN" sz="2400" b="1" baseline="-25000" dirty="0">
                    <a:latin typeface="Times New Roman" panose="02020603050405020304" pitchFamily="18" charset="0"/>
                  </a:rPr>
                  <a:t>5</a:t>
                </a:r>
                <a:r>
                  <a:rPr lang="zh-CN" altLang="en-US" sz="2400" b="1" dirty="0">
                    <a:latin typeface="Times New Roman" panose="02020603050405020304" pitchFamily="18" charset="0"/>
                  </a:rPr>
                  <a:t>截止，</a:t>
                </a:r>
                <a:r>
                  <a:rPr lang="en-US" altLang="zh-CN" sz="2400" b="1" dirty="0">
                    <a:latin typeface="Times New Roman" panose="02020603050405020304" pitchFamily="18" charset="0"/>
                  </a:rPr>
                  <a:t>T</a:t>
                </a:r>
                <a:r>
                  <a:rPr lang="en-US" altLang="zh-CN" sz="2400" b="1" baseline="-25000" dirty="0">
                    <a:latin typeface="Times New Roman" panose="02020603050405020304" pitchFamily="18" charset="0"/>
                  </a:rPr>
                  <a:t>2</a:t>
                </a:r>
                <a:r>
                  <a:rPr lang="zh-CN" altLang="en-US" sz="2400" b="1" dirty="0">
                    <a:latin typeface="Times New Roman" panose="02020603050405020304" pitchFamily="18" charset="0"/>
                  </a:rPr>
                  <a:t>工作在放大区。</a:t>
                </a:r>
                <a:endParaRPr lang="zh-CN" altLang="en-US" sz="2400" b="1" dirty="0">
                  <a:latin typeface="Times New Roman" panose="02020603050405020304" pitchFamily="18" charset="0"/>
                </a:endParaRPr>
              </a:p>
              <a:p>
                <a:pPr algn="l">
                  <a:lnSpc>
                    <a:spcPct val="130000"/>
                  </a:lnSpc>
                  <a:spcBef>
                    <a:spcPct val="50000"/>
                  </a:spcBef>
                </a:pPr>
                <a:r>
                  <a:rPr lang="zh-CN" altLang="en-US" sz="2400" b="1" dirty="0">
                    <a:latin typeface="Times New Roman" panose="02020603050405020304" pitchFamily="18" charset="0"/>
                  </a:rPr>
                  <a:t>（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线性区</a:t>
                </a:r>
                <a:r>
                  <a:rPr lang="zh-CN" altLang="en-US" sz="2400" dirty="0">
                    <a:latin typeface="Times New Roman" panose="02020603050405020304" pitchFamily="18" charset="0"/>
                  </a:rPr>
                  <a:t>）                 </a:t>
                </a:r>
                <a:endParaRPr lang="zh-CN" altLang="en-US" sz="2400" dirty="0">
                  <a:latin typeface="Times New Roman" panose="02020603050405020304" pitchFamily="18" charset="0"/>
                </a:endParaRPr>
              </a:p>
            </p:txBody>
          </p:sp>
        </p:grpSp>
        <p:pic>
          <p:nvPicPr>
            <p:cNvPr id="120840" name="图片 12083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4" y="709"/>
              <a:ext cx="3266" cy="245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圆角矩形 1"/>
          <p:cNvSpPr/>
          <p:nvPr/>
        </p:nvSpPr>
        <p:spPr>
          <a:xfrm>
            <a:off x="395605" y="549275"/>
            <a:ext cx="6358255" cy="647700"/>
          </a:xfrm>
          <a:prstGeom prst="roundRect">
            <a:avLst>
              <a:gd name="adj" fmla="val 16667"/>
            </a:avLst>
          </a:prstGeom>
          <a:solidFill>
            <a:srgbClr val="CCFFCC"/>
          </a:solidFill>
          <a:ln w="9525" cap="flat" cmpd="sng">
            <a:solidFill>
              <a:srgbClr val="FF99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l"/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</a:rPr>
              <a:t>TTL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反相器的电压传输特性 </a:t>
            </a:r>
            <a:endParaRPr lang="zh-CN" altLang="en-US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0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0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9819" name="图片 1198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288" y="2205038"/>
            <a:ext cx="4371975" cy="37528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9812" name="组合 119811"/>
          <p:cNvGrpSpPr/>
          <p:nvPr/>
        </p:nvGrpSpPr>
        <p:grpSpPr>
          <a:xfrm>
            <a:off x="395288" y="1412875"/>
            <a:ext cx="8135937" cy="5111750"/>
            <a:chOff x="204" y="436"/>
            <a:chExt cx="5125" cy="3220"/>
          </a:xfrm>
        </p:grpSpPr>
        <p:grpSp>
          <p:nvGrpSpPr>
            <p:cNvPr id="119813" name="组合 119812"/>
            <p:cNvGrpSpPr/>
            <p:nvPr/>
          </p:nvGrpSpPr>
          <p:grpSpPr>
            <a:xfrm>
              <a:off x="3243" y="436"/>
              <a:ext cx="2086" cy="3220"/>
              <a:chOff x="1429" y="890"/>
              <a:chExt cx="2086" cy="3220"/>
            </a:xfrm>
          </p:grpSpPr>
          <p:sp>
            <p:nvSpPr>
              <p:cNvPr id="119814" name="竖卷形 119813"/>
              <p:cNvSpPr/>
              <p:nvPr/>
            </p:nvSpPr>
            <p:spPr>
              <a:xfrm>
                <a:off x="1429" y="890"/>
                <a:ext cx="2086" cy="3220"/>
              </a:xfrm>
              <a:prstGeom prst="verticalScroll">
                <a:avLst>
                  <a:gd name="adj" fmla="val 12500"/>
                </a:avLst>
              </a:prstGeom>
              <a:solidFill>
                <a:srgbClr val="FF66CC"/>
              </a:solidFill>
              <a:ln w="9525" cap="flat" cmpd="sng">
                <a:solidFill>
                  <a:srgbClr val="67D6F9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9815" name="文本框 119814"/>
              <p:cNvSpPr txBox="1"/>
              <p:nvPr/>
            </p:nvSpPr>
            <p:spPr>
              <a:xfrm>
                <a:off x="1882" y="1298"/>
                <a:ext cx="1224" cy="2523"/>
              </a:xfrm>
              <a:prstGeom prst="rect">
                <a:avLst/>
              </a:prstGeom>
              <a:solidFill>
                <a:srgbClr val="99FFCC"/>
              </a:solidFill>
              <a:ln w="9525">
                <a:noFill/>
              </a:ln>
            </p:spPr>
            <p:txBody>
              <a:bodyPr>
                <a:spAutoFit/>
              </a:bodyPr>
              <a:p>
                <a:pPr algn="l">
                  <a:lnSpc>
                    <a:spcPct val="115000"/>
                  </a:lnSpc>
                  <a:spcBef>
                    <a:spcPct val="50000"/>
                  </a:spcBef>
                </a:pPr>
                <a:r>
                  <a:rPr lang="en-US" altLang="zh-CN" sz="2400" b="1" dirty="0">
                    <a:latin typeface="Times New Roman" panose="02020603050405020304" pitchFamily="18" charset="0"/>
                  </a:rPr>
                  <a:t>CD</a:t>
                </a:r>
                <a:r>
                  <a:rPr lang="zh-CN" altLang="en-US" sz="2400" b="1" dirty="0">
                    <a:latin typeface="Times New Roman" panose="02020603050405020304" pitchFamily="18" charset="0"/>
                  </a:rPr>
                  <a:t>段：</a:t>
                </a:r>
                <a:r>
                  <a:rPr lang="en-US" altLang="zh-CN" sz="2400" b="1" i="1" dirty="0">
                    <a:latin typeface="Times New Roman" panose="02020603050405020304" pitchFamily="18" charset="0"/>
                  </a:rPr>
                  <a:t>v</a:t>
                </a:r>
                <a:r>
                  <a:rPr lang="en-US" altLang="zh-CN" sz="2400" b="1" i="1" baseline="-25000" dirty="0">
                    <a:latin typeface="Times New Roman" panose="02020603050405020304" pitchFamily="18" charset="0"/>
                  </a:rPr>
                  <a:t>I</a:t>
                </a:r>
                <a:r>
                  <a:rPr lang="en-US" altLang="zh-CN" sz="2400" b="1" dirty="0">
                    <a:latin typeface="Times New Roman" panose="02020603050405020304" pitchFamily="18" charset="0"/>
                  </a:rPr>
                  <a:t>≈1.4V, </a:t>
                </a:r>
                <a:r>
                  <a:rPr lang="en-US" altLang="zh-CN" sz="2400" b="1" i="1" dirty="0">
                    <a:latin typeface="Times New Roman" panose="02020603050405020304" pitchFamily="18" charset="0"/>
                  </a:rPr>
                  <a:t>v</a:t>
                </a:r>
                <a:r>
                  <a:rPr lang="en-US" altLang="zh-CN" sz="2400" b="1" baseline="-25000" dirty="0">
                    <a:latin typeface="Times New Roman" panose="02020603050405020304" pitchFamily="18" charset="0"/>
                  </a:rPr>
                  <a:t>B1</a:t>
                </a:r>
                <a:r>
                  <a:rPr lang="en-US" altLang="zh-CN" sz="2400" b="1" dirty="0">
                    <a:latin typeface="Times New Roman" panose="02020603050405020304" pitchFamily="18" charset="0"/>
                  </a:rPr>
                  <a:t>≈2.1V,T</a:t>
                </a:r>
                <a:r>
                  <a:rPr lang="en-US" altLang="zh-CN" sz="2400" b="1" baseline="-25000" dirty="0">
                    <a:latin typeface="Times New Roman" panose="02020603050405020304" pitchFamily="18" charset="0"/>
                  </a:rPr>
                  <a:t>2</a:t>
                </a:r>
                <a:r>
                  <a:rPr lang="zh-CN" altLang="en-US" sz="2400" b="1" dirty="0">
                    <a:latin typeface="Times New Roman" panose="02020603050405020304" pitchFamily="18" charset="0"/>
                  </a:rPr>
                  <a:t>、</a:t>
                </a:r>
                <a:r>
                  <a:rPr lang="en-US" altLang="zh-CN" sz="2400" b="1" dirty="0">
                    <a:latin typeface="Times New Roman" panose="02020603050405020304" pitchFamily="18" charset="0"/>
                  </a:rPr>
                  <a:t>T</a:t>
                </a:r>
                <a:r>
                  <a:rPr lang="en-US" altLang="zh-CN" sz="2400" b="1" baseline="-25000" dirty="0">
                    <a:latin typeface="Times New Roman" panose="02020603050405020304" pitchFamily="18" charset="0"/>
                  </a:rPr>
                  <a:t>5</a:t>
                </a:r>
                <a:r>
                  <a:rPr lang="en-US" altLang="zh-CN" sz="2400" b="1" dirty="0">
                    <a:latin typeface="Times New Roman" panose="02020603050405020304" pitchFamily="18" charset="0"/>
                  </a:rPr>
                  <a:t> </a:t>
                </a:r>
                <a:r>
                  <a:rPr lang="zh-CN" altLang="en-US" sz="2400" b="1" dirty="0">
                    <a:latin typeface="Times New Roman" panose="02020603050405020304" pitchFamily="18" charset="0"/>
                  </a:rPr>
                  <a:t>同时导通，</a:t>
                </a:r>
                <a:r>
                  <a:rPr lang="en-US" altLang="zh-CN" sz="2400" b="1" dirty="0">
                    <a:latin typeface="Times New Roman" panose="02020603050405020304" pitchFamily="18" charset="0"/>
                  </a:rPr>
                  <a:t>T</a:t>
                </a:r>
                <a:r>
                  <a:rPr lang="en-US" altLang="zh-CN" sz="2400" b="1" baseline="-25000" dirty="0">
                    <a:latin typeface="Times New Roman" panose="02020603050405020304" pitchFamily="18" charset="0"/>
                  </a:rPr>
                  <a:t>4</a:t>
                </a:r>
                <a:r>
                  <a:rPr lang="zh-CN" altLang="en-US" sz="2400" b="1" dirty="0">
                    <a:latin typeface="Times New Roman" panose="02020603050405020304" pitchFamily="18" charset="0"/>
                  </a:rPr>
                  <a:t>截止，输出电位急剧下降为低电平。</a:t>
                </a:r>
                <a:endParaRPr lang="zh-CN" altLang="en-US" sz="2400" b="1" dirty="0">
                  <a:latin typeface="Times New Roman" panose="02020603050405020304" pitchFamily="18" charset="0"/>
                </a:endParaRPr>
              </a:p>
              <a:p>
                <a:pPr algn="l">
                  <a:spcBef>
                    <a:spcPct val="50000"/>
                  </a:spcBef>
                </a:pPr>
                <a:r>
                  <a:rPr lang="zh-CN" altLang="en-US" sz="2400" b="1" dirty="0">
                    <a:latin typeface="Times New Roman" panose="02020603050405020304" pitchFamily="18" charset="0"/>
                  </a:rPr>
                  <a:t>（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转折区</a:t>
                </a:r>
                <a:r>
                  <a:rPr lang="zh-CN" altLang="en-US" sz="2400" b="1" dirty="0">
                    <a:latin typeface="Times New Roman" panose="02020603050405020304" pitchFamily="18" charset="0"/>
                  </a:rPr>
                  <a:t>）</a:t>
                </a:r>
                <a:endParaRPr lang="zh-CN" altLang="en-US" sz="2400" b="1" dirty="0">
                  <a:latin typeface="Times New Roman" panose="02020603050405020304" pitchFamily="18" charset="0"/>
                </a:endParaRPr>
              </a:p>
            </p:txBody>
          </p:sp>
        </p:grpSp>
        <p:pic>
          <p:nvPicPr>
            <p:cNvPr id="119816" name="图片 11981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4" y="845"/>
              <a:ext cx="3266" cy="245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圆角矩形 1"/>
          <p:cNvSpPr/>
          <p:nvPr/>
        </p:nvSpPr>
        <p:spPr>
          <a:xfrm>
            <a:off x="395605" y="549275"/>
            <a:ext cx="6358255" cy="647700"/>
          </a:xfrm>
          <a:prstGeom prst="roundRect">
            <a:avLst>
              <a:gd name="adj" fmla="val 16667"/>
            </a:avLst>
          </a:prstGeom>
          <a:solidFill>
            <a:srgbClr val="CCFFCC"/>
          </a:solidFill>
          <a:ln w="9525" cap="flat" cmpd="sng">
            <a:solidFill>
              <a:srgbClr val="FF99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l"/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</a:rPr>
              <a:t>TTL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反相器的电压传输特性 </a:t>
            </a:r>
            <a:endParaRPr lang="zh-CN" altLang="en-US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9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198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8795" name="图片 11879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288" y="2205038"/>
            <a:ext cx="4371975" cy="37528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8792" name="组合 118791"/>
          <p:cNvGrpSpPr/>
          <p:nvPr/>
        </p:nvGrpSpPr>
        <p:grpSpPr>
          <a:xfrm>
            <a:off x="323850" y="1412875"/>
            <a:ext cx="8280400" cy="5111750"/>
            <a:chOff x="158" y="391"/>
            <a:chExt cx="5216" cy="3220"/>
          </a:xfrm>
        </p:grpSpPr>
        <p:pic>
          <p:nvPicPr>
            <p:cNvPr id="118788" name="图片 11878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8" y="754"/>
              <a:ext cx="3312" cy="2492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18789" name="组合 118788"/>
            <p:cNvGrpSpPr/>
            <p:nvPr/>
          </p:nvGrpSpPr>
          <p:grpSpPr>
            <a:xfrm>
              <a:off x="3288" y="391"/>
              <a:ext cx="2086" cy="3220"/>
              <a:chOff x="1020" y="890"/>
              <a:chExt cx="2086" cy="3220"/>
            </a:xfrm>
          </p:grpSpPr>
          <p:sp>
            <p:nvSpPr>
              <p:cNvPr id="118790" name="竖卷形 118789"/>
              <p:cNvSpPr/>
              <p:nvPr/>
            </p:nvSpPr>
            <p:spPr>
              <a:xfrm>
                <a:off x="1020" y="890"/>
                <a:ext cx="2086" cy="3220"/>
              </a:xfrm>
              <a:prstGeom prst="verticalScroll">
                <a:avLst>
                  <a:gd name="adj" fmla="val 12500"/>
                </a:avLst>
              </a:prstGeom>
              <a:solidFill>
                <a:schemeClr val="accent2"/>
              </a:solidFill>
              <a:ln w="9525" cap="flat" cmpd="sng">
                <a:solidFill>
                  <a:srgbClr val="67D6F9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8791" name="文本框 118790"/>
              <p:cNvSpPr txBox="1"/>
              <p:nvPr/>
            </p:nvSpPr>
            <p:spPr>
              <a:xfrm>
                <a:off x="1474" y="1434"/>
                <a:ext cx="1135" cy="2197"/>
              </a:xfrm>
              <a:prstGeom prst="rect">
                <a:avLst/>
              </a:prstGeom>
              <a:solidFill>
                <a:srgbClr val="FFFF99"/>
              </a:solidFill>
              <a:ln w="9525">
                <a:noFill/>
              </a:ln>
            </p:spPr>
            <p:txBody>
              <a:bodyPr>
                <a:spAutoFit/>
              </a:bodyPr>
              <a:p>
                <a:pPr algn="l">
                  <a:lnSpc>
                    <a:spcPct val="130000"/>
                  </a:lnSpc>
                  <a:spcBef>
                    <a:spcPct val="50000"/>
                  </a:spcBef>
                </a:pPr>
                <a:r>
                  <a:rPr lang="en-US" altLang="zh-CN" sz="2400" b="1" dirty="0">
                    <a:latin typeface="Times New Roman" panose="02020603050405020304" pitchFamily="18" charset="0"/>
                  </a:rPr>
                  <a:t>DE</a:t>
                </a:r>
                <a:r>
                  <a:rPr lang="zh-CN" altLang="en-US" sz="2400" b="1" dirty="0">
                    <a:latin typeface="Times New Roman" panose="02020603050405020304" pitchFamily="18" charset="0"/>
                  </a:rPr>
                  <a:t>段：</a:t>
                </a:r>
                <a:r>
                  <a:rPr lang="en-US" altLang="zh-CN" sz="2400" b="1" i="1" dirty="0">
                    <a:latin typeface="Times New Roman" panose="02020603050405020304" pitchFamily="18" charset="0"/>
                  </a:rPr>
                  <a:t>v</a:t>
                </a:r>
                <a:r>
                  <a:rPr lang="en-US" altLang="zh-CN" sz="2400" b="1" i="1" baseline="-25000" dirty="0">
                    <a:latin typeface="Times New Roman" panose="02020603050405020304" pitchFamily="18" charset="0"/>
                  </a:rPr>
                  <a:t>I</a:t>
                </a:r>
                <a:r>
                  <a:rPr lang="en-US" altLang="zh-CN" sz="2400" b="1" dirty="0">
                    <a:latin typeface="Times New Roman" panose="02020603050405020304" pitchFamily="18" charset="0"/>
                  </a:rPr>
                  <a:t>&gt;1.4V, </a:t>
                </a:r>
                <a:r>
                  <a:rPr lang="en-US" altLang="zh-CN" sz="2400" b="1" i="1" dirty="0">
                    <a:latin typeface="Times New Roman" panose="02020603050405020304" pitchFamily="18" charset="0"/>
                  </a:rPr>
                  <a:t>v</a:t>
                </a:r>
                <a:r>
                  <a:rPr lang="en-US" altLang="zh-CN" sz="2400" b="1" baseline="-25000" dirty="0">
                    <a:latin typeface="Times New Roman" panose="02020603050405020304" pitchFamily="18" charset="0"/>
                  </a:rPr>
                  <a:t>I</a:t>
                </a:r>
                <a:r>
                  <a:rPr lang="zh-CN" altLang="en-US" sz="2400" b="1" dirty="0">
                    <a:latin typeface="Times New Roman" panose="02020603050405020304" pitchFamily="18" charset="0"/>
                  </a:rPr>
                  <a:t>继续升高</a:t>
                </a:r>
                <a:r>
                  <a:rPr lang="en-US" altLang="zh-CN" sz="2400" b="1" dirty="0">
                    <a:latin typeface="Times New Roman" panose="02020603050405020304" pitchFamily="18" charset="0"/>
                  </a:rPr>
                  <a:t>,</a:t>
                </a:r>
                <a:r>
                  <a:rPr lang="en-US" altLang="zh-CN" sz="2400" b="1" i="1" dirty="0">
                    <a:latin typeface="Times New Roman" panose="02020603050405020304" pitchFamily="18" charset="0"/>
                  </a:rPr>
                  <a:t>v</a:t>
                </a:r>
                <a:r>
                  <a:rPr lang="en-US" altLang="zh-CN" sz="2400" b="1" baseline="-25000" dirty="0">
                    <a:latin typeface="Times New Roman" panose="02020603050405020304" pitchFamily="18" charset="0"/>
                  </a:rPr>
                  <a:t>o</a:t>
                </a:r>
                <a:r>
                  <a:rPr lang="zh-CN" altLang="en-US" sz="2400" b="1" dirty="0">
                    <a:latin typeface="Times New Roman" panose="02020603050405020304" pitchFamily="18" charset="0"/>
                  </a:rPr>
                  <a:t>不再变化，保持低电平</a:t>
                </a:r>
                <a:r>
                  <a:rPr lang="en-US" altLang="zh-CN" sz="2400" b="1" dirty="0">
                    <a:latin typeface="Times New Roman" panose="02020603050405020304" pitchFamily="18" charset="0"/>
                  </a:rPr>
                  <a:t>0.3V</a:t>
                </a:r>
                <a:r>
                  <a:rPr lang="zh-CN" altLang="en-US" sz="2400" b="1" dirty="0">
                    <a:latin typeface="Times New Roman" panose="02020603050405020304" pitchFamily="18" charset="0"/>
                  </a:rPr>
                  <a:t>。</a:t>
                </a:r>
                <a:endParaRPr lang="zh-CN" altLang="en-US" sz="2400" b="1" dirty="0">
                  <a:latin typeface="Times New Roman" panose="02020603050405020304" pitchFamily="18" charset="0"/>
                </a:endParaRPr>
              </a:p>
              <a:p>
                <a:pPr algn="l">
                  <a:spcBef>
                    <a:spcPct val="50000"/>
                  </a:spcBef>
                </a:pPr>
                <a:r>
                  <a:rPr lang="zh-CN" altLang="en-US" sz="2400" b="1" dirty="0">
                    <a:latin typeface="Times New Roman" panose="02020603050405020304" pitchFamily="18" charset="0"/>
                  </a:rPr>
                  <a:t>（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饱和区</a:t>
                </a:r>
                <a:r>
                  <a:rPr lang="zh-CN" altLang="en-US" sz="2400" b="1" dirty="0">
                    <a:latin typeface="Times New Roman" panose="02020603050405020304" pitchFamily="18" charset="0"/>
                  </a:rPr>
                  <a:t>）</a:t>
                </a:r>
                <a:endParaRPr lang="zh-CN" altLang="en-US" sz="2400" b="1" dirty="0">
                  <a:latin typeface="Times New Roman" panose="02020603050405020304" pitchFamily="18" charset="0"/>
                </a:endParaRPr>
              </a:p>
            </p:txBody>
          </p:sp>
        </p:grpSp>
      </p:grpSp>
      <p:sp>
        <p:nvSpPr>
          <p:cNvPr id="2" name="圆角矩形 1"/>
          <p:cNvSpPr/>
          <p:nvPr/>
        </p:nvSpPr>
        <p:spPr>
          <a:xfrm>
            <a:off x="395605" y="549275"/>
            <a:ext cx="6358255" cy="647700"/>
          </a:xfrm>
          <a:prstGeom prst="roundRect">
            <a:avLst>
              <a:gd name="adj" fmla="val 16667"/>
            </a:avLst>
          </a:prstGeom>
          <a:solidFill>
            <a:srgbClr val="CCFFCC"/>
          </a:solidFill>
          <a:ln w="9525" cap="flat" cmpd="sng">
            <a:solidFill>
              <a:srgbClr val="FF99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l"/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</a:rPr>
              <a:t>TTL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反相器的电压传输特性 </a:t>
            </a:r>
            <a:endParaRPr lang="zh-CN" altLang="en-US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8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8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8" name="矩形 8197"/>
          <p:cNvSpPr/>
          <p:nvPr/>
        </p:nvSpPr>
        <p:spPr>
          <a:xfrm>
            <a:off x="909955" y="331153"/>
            <a:ext cx="7324725" cy="700405"/>
          </a:xfrm>
          <a:prstGeom prst="rect">
            <a:avLst/>
          </a:prstGeom>
          <a:noFill/>
          <a:ln w="9525">
            <a:noFill/>
          </a:ln>
        </p:spPr>
        <p:txBody>
          <a:bodyPr wrap="square" lIns="92075" tIns="46037" rIns="92075" bIns="46037" anchor="ctr">
            <a:spAutoFit/>
          </a:bodyPr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algn="l">
              <a:lnSpc>
                <a:spcPct val="90000"/>
              </a:lnSpc>
            </a:pPr>
            <a:r>
              <a:rPr lang="en-US" altLang="zh-CN" b="1" dirty="0">
                <a:solidFill>
                  <a:srgbClr val="0000FF"/>
                </a:solidFill>
                <a:ea typeface="黑体" panose="02010609060101010101" pitchFamily="2" charset="-122"/>
              </a:rPr>
              <a:t>2.1    </a:t>
            </a:r>
            <a:r>
              <a:rPr lang="zh-CN" altLang="en-US" b="1" dirty="0">
                <a:solidFill>
                  <a:srgbClr val="0000FF"/>
                </a:solidFill>
                <a:effectLst/>
              </a:rPr>
              <a:t>半导体器件的开关特性</a:t>
            </a:r>
            <a:endParaRPr lang="zh-CN" altLang="en-US" b="1" dirty="0">
              <a:solidFill>
                <a:srgbClr val="0000FF"/>
              </a:solidFill>
              <a:effectLst/>
            </a:endParaRPr>
          </a:p>
        </p:txBody>
      </p:sp>
      <p:sp>
        <p:nvSpPr>
          <p:cNvPr id="8199" name="直接连接符 8198"/>
          <p:cNvSpPr/>
          <p:nvPr/>
        </p:nvSpPr>
        <p:spPr>
          <a:xfrm>
            <a:off x="2218055" y="894080"/>
            <a:ext cx="5725795" cy="86360"/>
          </a:xfrm>
          <a:prstGeom prst="line">
            <a:avLst/>
          </a:prstGeom>
          <a:ln w="76200" cap="sq" cmpd="tri">
            <a:solidFill>
              <a:srgbClr val="FF00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200" name="文本框 8199"/>
          <p:cNvSpPr txBox="1"/>
          <p:nvPr/>
        </p:nvSpPr>
        <p:spPr>
          <a:xfrm>
            <a:off x="395288" y="1196975"/>
            <a:ext cx="8137525" cy="2314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lnSpc>
                <a:spcPct val="130000"/>
              </a:lnSpc>
              <a:spcBef>
                <a:spcPct val="50000"/>
              </a:spcBef>
            </a:pPr>
            <a:r>
              <a:rPr lang="en-US" altLang="zh-CN" dirty="0">
                <a:solidFill>
                  <a:schemeClr val="tx1"/>
                </a:solidFill>
                <a:latin typeface="Arial" panose="020B0604020202020204" pitchFamily="34" charset="0"/>
              </a:rPr>
              <a:t>       </a:t>
            </a:r>
            <a:r>
              <a:rPr lang="zh-CN" altLang="en-US" dirty="0">
                <a:solidFill>
                  <a:srgbClr val="0000FF"/>
                </a:solidFill>
                <a:latin typeface="Arial" panose="020B0604020202020204" pitchFamily="34" charset="0"/>
              </a:rPr>
              <a:t>门电路</a:t>
            </a:r>
            <a:r>
              <a:rPr lang="zh-CN" altLang="en-US" dirty="0">
                <a:latin typeface="Arial" panose="020B0604020202020204" pitchFamily="34" charset="0"/>
              </a:rPr>
              <a:t>是用以实现逻辑运算的电子电路，与已经讲过的逻辑运算相对应。常用的门电路在逻辑功能上有</a:t>
            </a: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</a:rPr>
              <a:t>与门、或门、非门、与非门、或非门、与或非门、异或门</a:t>
            </a:r>
            <a:r>
              <a:rPr lang="zh-CN" altLang="en-US" dirty="0">
                <a:latin typeface="Arial" panose="020B0604020202020204" pitchFamily="34" charset="0"/>
              </a:rPr>
              <a:t>等。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201" name="文本框 8200"/>
          <p:cNvSpPr txBox="1"/>
          <p:nvPr/>
        </p:nvSpPr>
        <p:spPr>
          <a:xfrm>
            <a:off x="250825" y="3644900"/>
            <a:ext cx="8640763" cy="579438"/>
          </a:xfrm>
          <a:prstGeom prst="rect">
            <a:avLst/>
          </a:prstGeom>
          <a:noFill/>
          <a:ln w="9525">
            <a:noFill/>
          </a:ln>
        </p:spPr>
        <p:txBody>
          <a:bodyPr lIns="0" rIns="0"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正逻辑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：高电平表示逻辑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、低电平表示逻辑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0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202" name="文本框 8201"/>
          <p:cNvSpPr txBox="1"/>
          <p:nvPr/>
        </p:nvSpPr>
        <p:spPr>
          <a:xfrm>
            <a:off x="250825" y="4292600"/>
            <a:ext cx="8640763" cy="579438"/>
          </a:xfrm>
          <a:prstGeom prst="rect">
            <a:avLst/>
          </a:prstGeom>
          <a:noFill/>
          <a:ln w="9525">
            <a:noFill/>
          </a:ln>
        </p:spPr>
        <p:txBody>
          <a:bodyPr lIns="0" rIns="0"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负逻辑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：高电平表示逻辑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0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、低电平表示逻辑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203" name="文本框 8202"/>
          <p:cNvSpPr txBox="1"/>
          <p:nvPr/>
        </p:nvSpPr>
        <p:spPr>
          <a:xfrm>
            <a:off x="395288" y="5373688"/>
            <a:ext cx="8229600" cy="1160462"/>
          </a:xfrm>
          <a:prstGeom prst="rect">
            <a:avLst/>
          </a:prstGeom>
          <a:noFill/>
          <a:ln w="9525">
            <a:noFill/>
          </a:ln>
        </p:spPr>
        <p:txBody>
          <a:bodyPr lIns="0" rIns="0">
            <a:spAutoFit/>
          </a:bodyPr>
          <a:p>
            <a:pPr algn="l">
              <a:spcBef>
                <a:spcPct val="50000"/>
              </a:spcBef>
            </a:pP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获得高、低电平的基本方法</a:t>
            </a:r>
            <a:r>
              <a:rPr lang="zh-CN" altLang="en-US" b="1" dirty="0">
                <a:latin typeface="Times New Roman" panose="02020603050405020304" pitchFamily="18" charset="0"/>
                <a:ea typeface="楷体_GB2312" pitchFamily="49" charset="-122"/>
              </a:rPr>
              <a:t>：利用半导体开关元件的</a:t>
            </a:r>
            <a:endParaRPr lang="zh-CN" altLang="en-US" b="1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algn="l">
              <a:spcBef>
                <a:spcPct val="50000"/>
              </a:spcBef>
            </a:pPr>
            <a:r>
              <a:rPr lang="zh-CN" altLang="en-US" b="1" dirty="0">
                <a:latin typeface="Times New Roman" panose="02020603050405020304" pitchFamily="18" charset="0"/>
                <a:ea typeface="楷体_GB2312" pitchFamily="49" charset="-122"/>
              </a:rPr>
              <a:t>           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导通</a:t>
            </a:r>
            <a:r>
              <a:rPr lang="zh-CN" altLang="en-US" b="1" dirty="0">
                <a:latin typeface="Times New Roman" panose="02020603050405020304" pitchFamily="18" charset="0"/>
                <a:ea typeface="楷体_GB2312" pitchFamily="49" charset="-122"/>
              </a:rPr>
              <a:t>、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截止</a:t>
            </a:r>
            <a:r>
              <a:rPr lang="zh-CN" altLang="en-US" b="1" dirty="0">
                <a:latin typeface="Times New Roman" panose="02020603050405020304" pitchFamily="18" charset="0"/>
                <a:ea typeface="楷体_GB2312" pitchFamily="49" charset="-122"/>
              </a:rPr>
              <a:t>（即开、关）两种工作状态。</a:t>
            </a:r>
            <a:endParaRPr lang="zh-CN" altLang="en-US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0" grpId="0"/>
      <p:bldP spid="8201" grpId="0"/>
      <p:bldP spid="8202" grpId="0"/>
      <p:bldP spid="820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81" name="文本框 50180"/>
          <p:cNvSpPr txBox="1"/>
          <p:nvPr/>
        </p:nvSpPr>
        <p:spPr>
          <a:xfrm>
            <a:off x="129540" y="1046480"/>
            <a:ext cx="7962900" cy="519113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输出高电平</a:t>
            </a:r>
            <a:r>
              <a: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V</a:t>
            </a:r>
            <a:r>
              <a:rPr lang="en-US" altLang="zh-CN" b="1" i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OH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、输出低电平</a:t>
            </a:r>
            <a:r>
              <a: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V</a:t>
            </a:r>
            <a:r>
              <a:rPr lang="en-US" altLang="zh-CN" b="1" i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OL</a:t>
            </a:r>
            <a:endParaRPr lang="en-US" altLang="zh-CN" b="1" i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0182" name="文本框 50181"/>
          <p:cNvSpPr txBox="1"/>
          <p:nvPr/>
        </p:nvSpPr>
        <p:spPr>
          <a:xfrm>
            <a:off x="347028" y="1838643"/>
            <a:ext cx="7848600" cy="519112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b="1" dirty="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en-US" altLang="zh-CN" b="1" i="1" dirty="0">
                <a:latin typeface="Times New Roman" panose="02020603050405020304" pitchFamily="18" charset="0"/>
                <a:ea typeface="楷体_GB2312" pitchFamily="49" charset="-122"/>
              </a:rPr>
              <a:t>V</a:t>
            </a:r>
            <a:r>
              <a:rPr lang="en-US" altLang="zh-CN" b="1" i="1" baseline="-25000" dirty="0">
                <a:latin typeface="Times New Roman" panose="02020603050405020304" pitchFamily="18" charset="0"/>
                <a:ea typeface="楷体_GB2312" pitchFamily="49" charset="-122"/>
              </a:rPr>
              <a:t>OH</a:t>
            </a:r>
            <a:r>
              <a:rPr lang="en-US" altLang="zh-CN" b="1" dirty="0">
                <a:latin typeface="Times New Roman" panose="02020603050405020304" pitchFamily="18" charset="0"/>
                <a:ea typeface="楷体_GB2312" pitchFamily="49" charset="-122"/>
                <a:sym typeface="Symbol" panose="05050102010706020507" pitchFamily="18" charset="2"/>
              </a:rPr>
              <a:t></a:t>
            </a:r>
            <a:r>
              <a:rPr lang="en-US" altLang="zh-CN" b="1" dirty="0">
                <a:latin typeface="Times New Roman" panose="02020603050405020304" pitchFamily="18" charset="0"/>
                <a:ea typeface="楷体_GB2312" pitchFamily="49" charset="-122"/>
              </a:rPr>
              <a:t>2.4V   </a:t>
            </a:r>
            <a:r>
              <a:rPr lang="en-US" altLang="zh-CN" b="1" i="1" dirty="0">
                <a:latin typeface="Times New Roman" panose="02020603050405020304" pitchFamily="18" charset="0"/>
                <a:ea typeface="楷体_GB2312" pitchFamily="49" charset="-122"/>
              </a:rPr>
              <a:t>V</a:t>
            </a:r>
            <a:r>
              <a:rPr lang="en-US" altLang="zh-CN" b="1" i="1" baseline="-25000" dirty="0">
                <a:latin typeface="Times New Roman" panose="02020603050405020304" pitchFamily="18" charset="0"/>
                <a:ea typeface="楷体_GB2312" pitchFamily="49" charset="-122"/>
              </a:rPr>
              <a:t>OL</a:t>
            </a:r>
            <a:r>
              <a:rPr lang="en-US" altLang="zh-CN" b="1" dirty="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en-US" altLang="zh-CN" b="1" dirty="0">
                <a:latin typeface="Times New Roman" panose="02020603050405020304" pitchFamily="18" charset="0"/>
                <a:ea typeface="楷体_GB2312" pitchFamily="49" charset="-122"/>
                <a:sym typeface="Symbol" panose="05050102010706020507" pitchFamily="18" charset="2"/>
              </a:rPr>
              <a:t></a:t>
            </a:r>
            <a:r>
              <a:rPr lang="en-US" altLang="zh-CN" b="1" dirty="0">
                <a:latin typeface="Times New Roman" panose="02020603050405020304" pitchFamily="18" charset="0"/>
                <a:ea typeface="楷体_GB2312" pitchFamily="49" charset="-122"/>
              </a:rPr>
              <a:t>0.4V </a:t>
            </a:r>
            <a:r>
              <a:rPr lang="zh-CN" altLang="en-US" b="1" dirty="0">
                <a:latin typeface="Times New Roman" panose="02020603050405020304" pitchFamily="18" charset="0"/>
                <a:ea typeface="楷体_GB2312" pitchFamily="49" charset="-122"/>
              </a:rPr>
              <a:t>便认为合格。      </a:t>
            </a:r>
            <a:endParaRPr lang="zh-CN" altLang="en-US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0183" name="文本框 50182"/>
          <p:cNvSpPr txBox="1"/>
          <p:nvPr/>
        </p:nvSpPr>
        <p:spPr>
          <a:xfrm>
            <a:off x="274003" y="2773680"/>
            <a:ext cx="6800850" cy="519113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b="1" dirty="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zh-CN" altLang="en-US" b="1" dirty="0">
                <a:latin typeface="Times New Roman" panose="02020603050405020304" pitchFamily="18" charset="0"/>
                <a:ea typeface="楷体_GB2312" pitchFamily="49" charset="-122"/>
              </a:rPr>
              <a:t>典型值</a:t>
            </a:r>
            <a:r>
              <a:rPr lang="en-US" altLang="zh-CN" b="1" i="1" dirty="0">
                <a:latin typeface="Times New Roman" panose="02020603050405020304" pitchFamily="18" charset="0"/>
                <a:ea typeface="楷体_GB2312" pitchFamily="49" charset="-122"/>
              </a:rPr>
              <a:t>V</a:t>
            </a:r>
            <a:r>
              <a:rPr lang="en-US" altLang="zh-CN" b="1" baseline="-25000" dirty="0">
                <a:latin typeface="Times New Roman" panose="02020603050405020304" pitchFamily="18" charset="0"/>
                <a:ea typeface="楷体_GB2312" pitchFamily="49" charset="-122"/>
              </a:rPr>
              <a:t>OH</a:t>
            </a:r>
            <a:r>
              <a:rPr lang="en-US" altLang="zh-CN" b="1" dirty="0">
                <a:latin typeface="Times New Roman" panose="02020603050405020304" pitchFamily="18" charset="0"/>
                <a:ea typeface="楷体_GB2312" pitchFamily="49" charset="-122"/>
              </a:rPr>
              <a:t>=3.4V   </a:t>
            </a:r>
            <a:r>
              <a:rPr lang="en-US" altLang="zh-CN" b="1" i="1" dirty="0">
                <a:latin typeface="Times New Roman" panose="02020603050405020304" pitchFamily="18" charset="0"/>
                <a:ea typeface="楷体_GB2312" pitchFamily="49" charset="-122"/>
              </a:rPr>
              <a:t>V</a:t>
            </a:r>
            <a:r>
              <a:rPr lang="en-US" altLang="zh-CN" b="1" baseline="-25000" dirty="0">
                <a:latin typeface="Times New Roman" panose="02020603050405020304" pitchFamily="18" charset="0"/>
                <a:ea typeface="楷体_GB2312" pitchFamily="49" charset="-122"/>
              </a:rPr>
              <a:t>OL</a:t>
            </a:r>
            <a:r>
              <a:rPr lang="en-US" altLang="zh-CN" b="1" dirty="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en-US" altLang="zh-CN" b="1" dirty="0">
                <a:latin typeface="Times New Roman" panose="02020603050405020304" pitchFamily="18" charset="0"/>
                <a:ea typeface="楷体_GB2312" pitchFamily="49" charset="-122"/>
                <a:sym typeface="Symbol" panose="05050102010706020507" pitchFamily="18" charset="2"/>
              </a:rPr>
              <a:t></a:t>
            </a:r>
            <a:r>
              <a:rPr lang="en-US" altLang="zh-CN" b="1" dirty="0">
                <a:latin typeface="Times New Roman" panose="02020603050405020304" pitchFamily="18" charset="0"/>
                <a:ea typeface="楷体_GB2312" pitchFamily="49" charset="-122"/>
              </a:rPr>
              <a:t>0.3V </a:t>
            </a:r>
            <a:r>
              <a:rPr lang="zh-CN" altLang="en-US" b="1" dirty="0">
                <a:latin typeface="Times New Roman" panose="02020603050405020304" pitchFamily="18" charset="0"/>
                <a:ea typeface="楷体_GB2312" pitchFamily="49" charset="-122"/>
              </a:rPr>
              <a:t>。      </a:t>
            </a:r>
            <a:endParaRPr lang="zh-CN" altLang="en-US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0184" name="文本框 50183"/>
          <p:cNvSpPr txBox="1"/>
          <p:nvPr/>
        </p:nvSpPr>
        <p:spPr>
          <a:xfrm>
            <a:off x="202565" y="3565843"/>
            <a:ext cx="6408738" cy="519112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b="1" dirty="0">
                <a:solidFill>
                  <a:srgbClr val="CC0000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zh-CN" altLang="en-US" b="1" dirty="0">
                <a:solidFill>
                  <a:srgbClr val="CC0000"/>
                </a:solidFill>
                <a:latin typeface="Times New Roman" panose="02020603050405020304" pitchFamily="18" charset="0"/>
                <a:ea typeface="楷体_GB2312" pitchFamily="49" charset="-122"/>
              </a:rPr>
              <a:t>阈值电压</a:t>
            </a:r>
            <a:r>
              <a:rPr lang="en-US" altLang="zh-CN" b="1" i="1" dirty="0">
                <a:solidFill>
                  <a:srgbClr val="CC0000"/>
                </a:solidFill>
                <a:latin typeface="Times New Roman" panose="02020603050405020304" pitchFamily="18" charset="0"/>
                <a:ea typeface="楷体_GB2312" pitchFamily="49" charset="-122"/>
              </a:rPr>
              <a:t>V</a:t>
            </a:r>
            <a:r>
              <a:rPr lang="en-US" altLang="zh-CN" b="1" i="1" baseline="-25000" dirty="0">
                <a:solidFill>
                  <a:srgbClr val="CC0000"/>
                </a:solidFill>
                <a:latin typeface="Times New Roman" panose="02020603050405020304" pitchFamily="18" charset="0"/>
                <a:ea typeface="楷体_GB2312" pitchFamily="49" charset="-122"/>
              </a:rPr>
              <a:t>TH</a:t>
            </a:r>
            <a:r>
              <a:rPr lang="en-US" altLang="zh-CN" b="1" dirty="0">
                <a:solidFill>
                  <a:srgbClr val="CC0000"/>
                </a:solidFill>
                <a:latin typeface="Times New Roman" panose="02020603050405020304" pitchFamily="18" charset="0"/>
                <a:ea typeface="楷体_GB2312" pitchFamily="49" charset="-122"/>
              </a:rPr>
              <a:t>(</a:t>
            </a:r>
            <a:r>
              <a:rPr lang="zh-CN" altLang="en-US" b="1" dirty="0">
                <a:solidFill>
                  <a:srgbClr val="CC0000"/>
                </a:solidFill>
                <a:latin typeface="Times New Roman" panose="02020603050405020304" pitchFamily="18" charset="0"/>
                <a:ea typeface="楷体_GB2312" pitchFamily="49" charset="-122"/>
              </a:rPr>
              <a:t>门槛电压</a:t>
            </a:r>
            <a:r>
              <a:rPr lang="en-US" altLang="zh-CN" b="1" dirty="0">
                <a:solidFill>
                  <a:srgbClr val="CC0000"/>
                </a:solidFill>
                <a:latin typeface="Times New Roman" panose="02020603050405020304" pitchFamily="18" charset="0"/>
                <a:ea typeface="楷体_GB2312" pitchFamily="49" charset="-122"/>
              </a:rPr>
              <a:t>)</a:t>
            </a:r>
            <a:endParaRPr lang="en-US" altLang="zh-CN" b="1" dirty="0">
              <a:solidFill>
                <a:srgbClr val="CC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0185" name="文本框 50184"/>
          <p:cNvSpPr txBox="1"/>
          <p:nvPr/>
        </p:nvSpPr>
        <p:spPr>
          <a:xfrm>
            <a:off x="202565" y="4286568"/>
            <a:ext cx="7505700" cy="519112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b="1" i="1" dirty="0">
                <a:latin typeface="Times New Roman" panose="02020603050405020304" pitchFamily="18" charset="0"/>
                <a:ea typeface="楷体_GB2312" pitchFamily="49" charset="-122"/>
              </a:rPr>
              <a:t>v</a:t>
            </a:r>
            <a:r>
              <a:rPr lang="en-US" altLang="zh-CN" b="1" i="1" baseline="-25000" dirty="0">
                <a:latin typeface="Times New Roman" panose="02020603050405020304" pitchFamily="18" charset="0"/>
                <a:ea typeface="楷体_GB2312" pitchFamily="49" charset="-122"/>
              </a:rPr>
              <a:t>I</a:t>
            </a:r>
            <a:r>
              <a:rPr lang="en-US" altLang="zh-CN" b="1" dirty="0">
                <a:latin typeface="Times New Roman" panose="02020603050405020304" pitchFamily="18" charset="0"/>
                <a:ea typeface="楷体_GB2312" pitchFamily="49" charset="-122"/>
              </a:rPr>
              <a:t>&lt;</a:t>
            </a:r>
            <a:r>
              <a:rPr lang="en-US" altLang="zh-CN" b="1" i="1" dirty="0">
                <a:latin typeface="Times New Roman" panose="02020603050405020304" pitchFamily="18" charset="0"/>
                <a:ea typeface="楷体_GB2312" pitchFamily="49" charset="-122"/>
              </a:rPr>
              <a:t>V</a:t>
            </a:r>
            <a:r>
              <a:rPr lang="en-US" altLang="zh-CN" b="1" i="1" baseline="-25000" dirty="0">
                <a:latin typeface="Times New Roman" panose="02020603050405020304" pitchFamily="18" charset="0"/>
                <a:ea typeface="楷体_GB2312" pitchFamily="49" charset="-122"/>
              </a:rPr>
              <a:t>TH</a:t>
            </a:r>
            <a:r>
              <a:rPr lang="zh-CN" altLang="en-US" b="1" dirty="0">
                <a:latin typeface="Times New Roman" panose="02020603050405020304" pitchFamily="18" charset="0"/>
                <a:ea typeface="楷体_GB2312" pitchFamily="49" charset="-122"/>
              </a:rPr>
              <a:t>时，认为</a:t>
            </a:r>
            <a:r>
              <a:rPr lang="en-US" altLang="zh-CN" b="1" i="1" dirty="0">
                <a:latin typeface="Times New Roman" panose="02020603050405020304" pitchFamily="18" charset="0"/>
                <a:ea typeface="楷体_GB2312" pitchFamily="49" charset="-122"/>
              </a:rPr>
              <a:t>v</a:t>
            </a:r>
            <a:r>
              <a:rPr lang="en-US" altLang="zh-CN" b="1" i="1" baseline="-25000" dirty="0">
                <a:latin typeface="Times New Roman" panose="02020603050405020304" pitchFamily="18" charset="0"/>
                <a:ea typeface="楷体_GB2312" pitchFamily="49" charset="-122"/>
              </a:rPr>
              <a:t>I</a:t>
            </a:r>
            <a:r>
              <a:rPr lang="zh-CN" altLang="en-US" b="1" dirty="0">
                <a:latin typeface="Times New Roman" panose="02020603050405020304" pitchFamily="18" charset="0"/>
                <a:ea typeface="楷体_GB2312" pitchFamily="49" charset="-122"/>
              </a:rPr>
              <a:t>是低电平。</a:t>
            </a:r>
            <a:endParaRPr lang="zh-CN" altLang="en-US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0186" name="文本框 50185"/>
          <p:cNvSpPr txBox="1"/>
          <p:nvPr/>
        </p:nvSpPr>
        <p:spPr>
          <a:xfrm>
            <a:off x="274003" y="5078730"/>
            <a:ext cx="7505700" cy="519113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b="1" i="1" dirty="0">
                <a:latin typeface="Times New Roman" panose="02020603050405020304" pitchFamily="18" charset="0"/>
                <a:ea typeface="楷体_GB2312" pitchFamily="49" charset="-122"/>
              </a:rPr>
              <a:t>v</a:t>
            </a:r>
            <a:r>
              <a:rPr lang="en-US" altLang="zh-CN" b="1" i="1" baseline="-25000" dirty="0">
                <a:latin typeface="Times New Roman" panose="02020603050405020304" pitchFamily="18" charset="0"/>
                <a:ea typeface="楷体_GB2312" pitchFamily="49" charset="-122"/>
              </a:rPr>
              <a:t>I</a:t>
            </a:r>
            <a:r>
              <a:rPr lang="en-US" altLang="zh-CN" b="1" dirty="0">
                <a:latin typeface="Times New Roman" panose="02020603050405020304" pitchFamily="18" charset="0"/>
                <a:ea typeface="楷体_GB2312" pitchFamily="49" charset="-122"/>
              </a:rPr>
              <a:t>&gt;</a:t>
            </a:r>
            <a:r>
              <a:rPr lang="en-US" altLang="zh-CN" b="1" i="1" dirty="0">
                <a:latin typeface="Times New Roman" panose="02020603050405020304" pitchFamily="18" charset="0"/>
                <a:ea typeface="楷体_GB2312" pitchFamily="49" charset="-122"/>
              </a:rPr>
              <a:t>V</a:t>
            </a:r>
            <a:r>
              <a:rPr lang="en-US" altLang="zh-CN" b="1" i="1" baseline="-25000" dirty="0">
                <a:latin typeface="Times New Roman" panose="02020603050405020304" pitchFamily="18" charset="0"/>
                <a:ea typeface="楷体_GB2312" pitchFamily="49" charset="-122"/>
              </a:rPr>
              <a:t>TH</a:t>
            </a:r>
            <a:r>
              <a:rPr lang="zh-CN" altLang="en-US" b="1" dirty="0">
                <a:latin typeface="Times New Roman" panose="02020603050405020304" pitchFamily="18" charset="0"/>
                <a:ea typeface="楷体_GB2312" pitchFamily="49" charset="-122"/>
              </a:rPr>
              <a:t>时，认为</a:t>
            </a:r>
            <a:r>
              <a:rPr lang="en-US" altLang="zh-CN" b="1" i="1" dirty="0">
                <a:latin typeface="Times New Roman" panose="02020603050405020304" pitchFamily="18" charset="0"/>
                <a:ea typeface="楷体_GB2312" pitchFamily="49" charset="-122"/>
              </a:rPr>
              <a:t>v</a:t>
            </a:r>
            <a:r>
              <a:rPr lang="en-US" altLang="zh-CN" b="1" i="1" baseline="-25000" dirty="0">
                <a:latin typeface="Times New Roman" panose="02020603050405020304" pitchFamily="18" charset="0"/>
                <a:ea typeface="楷体_GB2312" pitchFamily="49" charset="-122"/>
              </a:rPr>
              <a:t>I</a:t>
            </a:r>
            <a:r>
              <a:rPr lang="zh-CN" altLang="en-US" b="1" dirty="0">
                <a:latin typeface="Times New Roman" panose="02020603050405020304" pitchFamily="18" charset="0"/>
                <a:ea typeface="楷体_GB2312" pitchFamily="49" charset="-122"/>
              </a:rPr>
              <a:t>是高电平。</a:t>
            </a:r>
            <a:endParaRPr lang="zh-CN" altLang="en-US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0187" name="文本框 50186"/>
          <p:cNvSpPr txBox="1"/>
          <p:nvPr/>
        </p:nvSpPr>
        <p:spPr>
          <a:xfrm>
            <a:off x="418465" y="5870893"/>
            <a:ext cx="2076450" cy="519112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b="1" i="1" dirty="0">
                <a:latin typeface="Times New Roman" panose="02020603050405020304" pitchFamily="18" charset="0"/>
                <a:ea typeface="楷体_GB2312" pitchFamily="49" charset="-122"/>
              </a:rPr>
              <a:t>V</a:t>
            </a:r>
            <a:r>
              <a:rPr lang="en-US" altLang="zh-CN" b="1" i="1" baseline="-25000" dirty="0">
                <a:latin typeface="Times New Roman" panose="02020603050405020304" pitchFamily="18" charset="0"/>
                <a:ea typeface="楷体_GB2312" pitchFamily="49" charset="-122"/>
              </a:rPr>
              <a:t>TH</a:t>
            </a:r>
            <a:r>
              <a:rPr lang="en-US" altLang="zh-CN" b="1" dirty="0">
                <a:latin typeface="Times New Roman" panose="02020603050405020304" pitchFamily="18" charset="0"/>
                <a:ea typeface="楷体_GB2312" pitchFamily="49" charset="-122"/>
              </a:rPr>
              <a:t>=1.4V</a:t>
            </a:r>
            <a:endParaRPr lang="en-US" altLang="zh-CN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50188" name="图片 5018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21605" y="3023235"/>
            <a:ext cx="3922395" cy="33667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圆角矩形 2"/>
          <p:cNvSpPr/>
          <p:nvPr/>
        </p:nvSpPr>
        <p:spPr>
          <a:xfrm>
            <a:off x="418465" y="398780"/>
            <a:ext cx="6358255" cy="647700"/>
          </a:xfrm>
          <a:prstGeom prst="roundRect">
            <a:avLst>
              <a:gd name="adj" fmla="val 16667"/>
            </a:avLst>
          </a:prstGeom>
          <a:solidFill>
            <a:srgbClr val="CCFFCC"/>
          </a:solidFill>
          <a:ln w="9525" cap="flat" cmpd="sng">
            <a:solidFill>
              <a:srgbClr val="FF99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l"/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</a:rPr>
              <a:t>TTL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反相器的主要参数</a:t>
            </a:r>
            <a:endParaRPr lang="zh-CN" altLang="en-US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0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0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0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0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0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0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0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1" grpId="0"/>
      <p:bldP spid="50182" grpId="0"/>
      <p:bldP spid="50183" grpId="0"/>
      <p:bldP spid="50184" grpId="0"/>
      <p:bldP spid="50185" grpId="0"/>
      <p:bldP spid="50186" grpId="0"/>
      <p:bldP spid="50187" grpId="0"/>
      <p:bldP spid="3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181" name="文本框 50180"/>
          <p:cNvSpPr txBox="1"/>
          <p:nvPr/>
        </p:nvSpPr>
        <p:spPr>
          <a:xfrm>
            <a:off x="129540" y="1046480"/>
            <a:ext cx="7962900" cy="521970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开门电平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V</a:t>
            </a:r>
            <a:r>
              <a:rPr lang="en-US" altLang="zh-CN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ON</a:t>
            </a:r>
            <a:endParaRPr lang="en-US" altLang="zh-CN" b="1" baseline="-25000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21640" y="1684655"/>
            <a:ext cx="801941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/>
              <a:t>V</a:t>
            </a:r>
            <a:r>
              <a:rPr lang="zh-CN" altLang="en-US" baseline="-25000"/>
              <a:t>ON</a:t>
            </a:r>
            <a:r>
              <a:rPr lang="zh-CN" altLang="en-US"/>
              <a:t> 是指输出电压下降到 V</a:t>
            </a:r>
            <a:r>
              <a:rPr lang="zh-CN" altLang="en-US" baseline="-25000"/>
              <a:t>OL(max)</a:t>
            </a:r>
            <a:r>
              <a:rPr lang="zh-CN" altLang="en-US"/>
              <a:t>时对应的输入电压。显然只要 V</a:t>
            </a:r>
            <a:r>
              <a:rPr lang="zh-CN" altLang="en-US" baseline="-25000"/>
              <a:t>I</a:t>
            </a:r>
            <a:r>
              <a:rPr lang="zh-CN" altLang="en-US"/>
              <a:t>＞V</a:t>
            </a:r>
            <a:r>
              <a:rPr lang="zh-CN" altLang="en-US" baseline="-25000"/>
              <a:t>ON</a:t>
            </a:r>
            <a:r>
              <a:rPr lang="zh-CN" altLang="en-US"/>
              <a:t>，输出v</a:t>
            </a:r>
            <a:r>
              <a:rPr lang="zh-CN" altLang="en-US" baseline="-25000"/>
              <a:t>O</a:t>
            </a:r>
            <a:r>
              <a:rPr lang="zh-CN" altLang="en-US"/>
              <a:t> 就是低电压V</a:t>
            </a:r>
            <a:r>
              <a:rPr lang="zh-CN" altLang="en-US" baseline="-25000"/>
              <a:t>OL</a:t>
            </a:r>
            <a:r>
              <a:rPr lang="zh-CN" altLang="en-US"/>
              <a:t>，所以 V</a:t>
            </a:r>
            <a:r>
              <a:rPr lang="zh-CN" altLang="en-US" baseline="-25000"/>
              <a:t>ON</a:t>
            </a:r>
            <a:r>
              <a:rPr lang="zh-CN" altLang="en-US"/>
              <a:t> 就是允许输入高电压的最小值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29540" y="3184525"/>
            <a:ext cx="7962900" cy="521970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关门电平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V</a:t>
            </a:r>
            <a:r>
              <a:rPr lang="en-US" altLang="zh-CN" b="1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OFF</a:t>
            </a:r>
            <a:endParaRPr lang="en-US" altLang="zh-CN" b="1" baseline="-25000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6740" y="3866515"/>
            <a:ext cx="750570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/>
              <a:t>V</a:t>
            </a:r>
            <a:r>
              <a:rPr lang="zh-CN" altLang="en-US" baseline="-25000"/>
              <a:t>OFF</a:t>
            </a:r>
            <a:r>
              <a:rPr lang="zh-CN" altLang="en-US"/>
              <a:t> 是指输出电压下降到 V</a:t>
            </a:r>
            <a:r>
              <a:rPr lang="zh-CN" altLang="en-US" baseline="-25000"/>
              <a:t>OH(min)</a:t>
            </a:r>
            <a:r>
              <a:rPr lang="zh-CN" altLang="en-US"/>
              <a:t>时对应的输入电压。显然只要 V</a:t>
            </a:r>
            <a:r>
              <a:rPr lang="zh-CN" altLang="en-US" baseline="-25000"/>
              <a:t>I</a:t>
            </a:r>
            <a:r>
              <a:rPr lang="zh-CN" altLang="en-US"/>
              <a:t>＜V</a:t>
            </a:r>
            <a:r>
              <a:rPr lang="zh-CN" altLang="en-US" baseline="-25000"/>
              <a:t>OFF</a:t>
            </a:r>
            <a:r>
              <a:rPr lang="zh-CN" altLang="en-US"/>
              <a:t>，输出v</a:t>
            </a:r>
            <a:r>
              <a:rPr lang="zh-CN" altLang="en-US" baseline="-25000"/>
              <a:t>O</a:t>
            </a:r>
            <a:r>
              <a:rPr lang="zh-CN" altLang="en-US"/>
              <a:t> 就是高电压V</a:t>
            </a:r>
            <a:r>
              <a:rPr lang="zh-CN" altLang="en-US" baseline="-25000"/>
              <a:t>OH</a:t>
            </a:r>
            <a:r>
              <a:rPr lang="zh-CN" altLang="en-US"/>
              <a:t>，所以 V</a:t>
            </a:r>
            <a:r>
              <a:rPr lang="zh-CN" altLang="en-US" baseline="-25000"/>
              <a:t>OFF</a:t>
            </a:r>
            <a:r>
              <a:rPr lang="zh-CN" altLang="en-US"/>
              <a:t> 就是允许输入低电压的最大值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1" grpId="0"/>
      <p:bldP spid="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8144" name="组合 48143"/>
          <p:cNvGrpSpPr/>
          <p:nvPr/>
        </p:nvGrpSpPr>
        <p:grpSpPr>
          <a:xfrm>
            <a:off x="4140200" y="3933825"/>
            <a:ext cx="4248150" cy="1255713"/>
            <a:chOff x="2744" y="3113"/>
            <a:chExt cx="2676" cy="791"/>
          </a:xfrm>
        </p:grpSpPr>
        <p:graphicFrame>
          <p:nvGraphicFramePr>
            <p:cNvPr id="48137" name="对象 48136"/>
            <p:cNvGraphicFramePr/>
            <p:nvPr/>
          </p:nvGraphicFramePr>
          <p:xfrm>
            <a:off x="3045" y="3521"/>
            <a:ext cx="1529" cy="38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20" name="" r:id="rId1" imgW="914400" imgH="228600" progId="Equation.3">
                    <p:embed/>
                  </p:oleObj>
                </mc:Choice>
                <mc:Fallback>
                  <p:oleObj name="" r:id="rId1" imgW="914400" imgH="228600" progId="Equation.3">
                    <p:embed/>
                    <p:pic>
                      <p:nvPicPr>
                        <p:cNvPr id="0" name="图片 3119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3045" y="3521"/>
                          <a:ext cx="1529" cy="38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8138" name="文本框 48137"/>
            <p:cNvSpPr txBox="1"/>
            <p:nvPr/>
          </p:nvSpPr>
          <p:spPr>
            <a:xfrm>
              <a:off x="2744" y="3113"/>
              <a:ext cx="2676" cy="327"/>
            </a:xfrm>
            <a:prstGeom prst="rect">
              <a:avLst/>
            </a:prstGeom>
            <a:noFill/>
            <a:ln w="38100">
              <a:noFill/>
            </a:ln>
          </p:spPr>
          <p:txBody>
            <a:bodyPr>
              <a:spAutoFit/>
            </a:bodyPr>
            <a:p>
              <a:pPr algn="l">
                <a:spcBef>
                  <a:spcPct val="50000"/>
                </a:spcBef>
              </a:pPr>
              <a:r>
                <a:rPr lang="zh-CN" altLang="en-US" b="1" dirty="0">
                  <a:latin typeface="Times New Roman" panose="02020603050405020304" pitchFamily="18" charset="0"/>
                </a:rPr>
                <a:t>输入低电平时噪声容限：</a:t>
              </a:r>
              <a:endParaRPr lang="zh-CN" altLang="en-US" b="1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48146" name="组合 48145"/>
          <p:cNvGrpSpPr/>
          <p:nvPr/>
        </p:nvGrpSpPr>
        <p:grpSpPr>
          <a:xfrm>
            <a:off x="3851275" y="2060575"/>
            <a:ext cx="4464050" cy="1162050"/>
            <a:chOff x="2744" y="2024"/>
            <a:chExt cx="2812" cy="732"/>
          </a:xfrm>
        </p:grpSpPr>
        <p:graphicFrame>
          <p:nvGraphicFramePr>
            <p:cNvPr id="48141" name="对象 48140"/>
            <p:cNvGraphicFramePr/>
            <p:nvPr/>
          </p:nvGraphicFramePr>
          <p:xfrm>
            <a:off x="3113" y="2387"/>
            <a:ext cx="1165" cy="36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21" name="" r:id="rId3" imgW="990600" imgH="228600" progId="Equation.3">
                    <p:embed/>
                  </p:oleObj>
                </mc:Choice>
                <mc:Fallback>
                  <p:oleObj name="" r:id="rId3" imgW="990600" imgH="228600" progId="Equation.3">
                    <p:embed/>
                    <p:pic>
                      <p:nvPicPr>
                        <p:cNvPr id="0" name="图片 3120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3113" y="2387"/>
                          <a:ext cx="1165" cy="36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8142" name="文本框 48141"/>
            <p:cNvSpPr txBox="1"/>
            <p:nvPr/>
          </p:nvSpPr>
          <p:spPr>
            <a:xfrm>
              <a:off x="2744" y="2024"/>
              <a:ext cx="2812" cy="327"/>
            </a:xfrm>
            <a:prstGeom prst="rect">
              <a:avLst/>
            </a:prstGeom>
            <a:noFill/>
            <a:ln w="38100">
              <a:noFill/>
            </a:ln>
          </p:spPr>
          <p:txBody>
            <a:bodyPr>
              <a:spAutoFit/>
            </a:bodyPr>
            <a:p>
              <a:pPr algn="l">
                <a:spcBef>
                  <a:spcPct val="50000"/>
                </a:spcBef>
              </a:pPr>
              <a:r>
                <a:rPr lang="zh-CN" altLang="en-US" b="1" dirty="0">
                  <a:latin typeface="Times New Roman" panose="02020603050405020304" pitchFamily="18" charset="0"/>
                </a:rPr>
                <a:t>输入高电平时噪声容限：</a:t>
              </a:r>
              <a:endParaRPr lang="zh-CN" altLang="en-US" b="1" dirty="0">
                <a:latin typeface="Times New Roman" panose="02020603050405020304" pitchFamily="18" charset="0"/>
              </a:endParaRPr>
            </a:p>
          </p:txBody>
        </p:sp>
      </p:grpSp>
      <p:pic>
        <p:nvPicPr>
          <p:cNvPr id="48148" name="图片 4814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3850" y="1844675"/>
            <a:ext cx="3205163" cy="3816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181" name="文本框 50180"/>
          <p:cNvSpPr txBox="1"/>
          <p:nvPr/>
        </p:nvSpPr>
        <p:spPr>
          <a:xfrm>
            <a:off x="129540" y="1046480"/>
            <a:ext cx="7962900" cy="521970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噪声容限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8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8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8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1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9178" name="对象 49177"/>
          <p:cNvGraphicFramePr/>
          <p:nvPr/>
        </p:nvGraphicFramePr>
        <p:xfrm>
          <a:off x="900113" y="1811338"/>
          <a:ext cx="7127875" cy="4335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2" name="" r:id="rId1" imgW="19497675" imgH="11858625" progId="MSPhotoEd.3">
                  <p:embed/>
                </p:oleObj>
              </mc:Choice>
              <mc:Fallback>
                <p:oleObj name="" r:id="rId1" imgW="19497675" imgH="11858625" progId="MSPhotoEd.3">
                  <p:embed/>
                  <p:pic>
                    <p:nvPicPr>
                      <p:cNvPr id="0" name="图片 312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900113" y="1811338"/>
                        <a:ext cx="7127875" cy="43354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180" name="文本框 49179"/>
          <p:cNvSpPr txBox="1"/>
          <p:nvPr/>
        </p:nvSpPr>
        <p:spPr>
          <a:xfrm>
            <a:off x="755650" y="1196975"/>
            <a:ext cx="2232025" cy="519113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b="1" dirty="0">
                <a:solidFill>
                  <a:srgbClr val="FF3300"/>
                </a:solidFill>
                <a:latin typeface="Times New Roman" panose="02020603050405020304" pitchFamily="18" charset="0"/>
              </a:rPr>
              <a:t>一</a:t>
            </a:r>
            <a:r>
              <a:rPr lang="en-US" altLang="zh-CN" b="1" dirty="0">
                <a:solidFill>
                  <a:srgbClr val="FF33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en-US" b="1" dirty="0">
                <a:solidFill>
                  <a:srgbClr val="FF3300"/>
                </a:solidFill>
                <a:latin typeface="Times New Roman" panose="02020603050405020304" pitchFamily="18" charset="0"/>
              </a:rPr>
              <a:t>输入特性</a:t>
            </a:r>
            <a:r>
              <a:rPr lang="en-US" altLang="zh-CN" b="1" dirty="0">
                <a:solidFill>
                  <a:srgbClr val="FF3300"/>
                </a:solidFill>
                <a:latin typeface="Times New Roman" panose="02020603050405020304" pitchFamily="18" charset="0"/>
              </a:rPr>
              <a:t>:</a:t>
            </a:r>
            <a:endParaRPr lang="en-US" altLang="zh-CN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9182" name="圆角矩形标注 49181"/>
          <p:cNvSpPr/>
          <p:nvPr/>
        </p:nvSpPr>
        <p:spPr>
          <a:xfrm>
            <a:off x="395288" y="4221163"/>
            <a:ext cx="1584325" cy="647700"/>
          </a:xfrm>
          <a:prstGeom prst="wedgeRoundRectCallout">
            <a:avLst>
              <a:gd name="adj1" fmla="val 129356"/>
              <a:gd name="adj2" fmla="val -57597"/>
              <a:gd name="adj3" fmla="val 16667"/>
            </a:avLst>
          </a:prstGeom>
          <a:solidFill>
            <a:srgbClr val="FFCC99"/>
          </a:solidFill>
          <a:ln w="19050" cap="flat" cmpd="sng">
            <a:solidFill>
              <a:srgbClr val="00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r>
              <a:rPr lang="zh-CN" altLang="en-US" sz="2000" b="1" dirty="0">
                <a:latin typeface="Times New Roman" panose="02020603050405020304" pitchFamily="18" charset="0"/>
              </a:rPr>
              <a:t>输入短路电流</a:t>
            </a:r>
            <a:r>
              <a:rPr lang="en-US" altLang="zh-CN" sz="2000" b="1" i="1" dirty="0">
                <a:latin typeface="Times New Roman" panose="02020603050405020304" pitchFamily="18" charset="0"/>
              </a:rPr>
              <a:t>I</a:t>
            </a:r>
            <a:r>
              <a:rPr lang="en-US" altLang="zh-CN" sz="2000" b="1" baseline="-25000" dirty="0">
                <a:latin typeface="Times New Roman" panose="02020603050405020304" pitchFamily="18" charset="0"/>
              </a:rPr>
              <a:t>IS</a:t>
            </a:r>
            <a:r>
              <a:rPr lang="en-US" altLang="zh-CN" sz="2000" b="1" dirty="0">
                <a:latin typeface="Times New Roman" panose="02020603050405020304" pitchFamily="18" charset="0"/>
              </a:rPr>
              <a:t>(</a:t>
            </a:r>
            <a:r>
              <a:rPr lang="en-US" altLang="zh-CN" sz="2000" b="1" i="1" dirty="0">
                <a:latin typeface="Times New Roman" panose="02020603050405020304" pitchFamily="18" charset="0"/>
              </a:rPr>
              <a:t>I</a:t>
            </a:r>
            <a:r>
              <a:rPr lang="en-US" altLang="zh-CN" sz="2000" b="1" baseline="-25000" dirty="0">
                <a:latin typeface="Times New Roman" panose="02020603050405020304" pitchFamily="18" charset="0"/>
              </a:rPr>
              <a:t>IL</a:t>
            </a:r>
            <a:r>
              <a:rPr lang="en-US" altLang="zh-CN" sz="2000" b="1" dirty="0">
                <a:latin typeface="Times New Roman" panose="02020603050405020304" pitchFamily="18" charset="0"/>
              </a:rPr>
              <a:t>)</a:t>
            </a:r>
            <a:endParaRPr lang="en-US" altLang="zh-CN" sz="2000" b="1" dirty="0">
              <a:latin typeface="Times New Roman" panose="02020603050405020304" pitchFamily="18" charset="0"/>
            </a:endParaRPr>
          </a:p>
        </p:txBody>
      </p:sp>
      <p:sp>
        <p:nvSpPr>
          <p:cNvPr id="49183" name="圆角矩形标注 49182"/>
          <p:cNvSpPr/>
          <p:nvPr/>
        </p:nvSpPr>
        <p:spPr>
          <a:xfrm>
            <a:off x="6443663" y="5589588"/>
            <a:ext cx="2447925" cy="649287"/>
          </a:xfrm>
          <a:prstGeom prst="wedgeRoundRectCallout">
            <a:avLst>
              <a:gd name="adj1" fmla="val -51491"/>
              <a:gd name="adj2" fmla="val -303792"/>
              <a:gd name="adj3" fmla="val 16667"/>
            </a:avLst>
          </a:prstGeom>
          <a:solidFill>
            <a:srgbClr val="FFCCFF"/>
          </a:solidFill>
          <a:ln w="19050" cap="flat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000" tIns="46800" rIns="90000" bIns="46800" anchor="ctr"/>
          <a:p>
            <a:pPr algn="l"/>
            <a:r>
              <a:rPr lang="zh-CN" altLang="en-US" sz="2000" b="1" dirty="0">
                <a:latin typeface="Times New Roman" panose="02020603050405020304" pitchFamily="18" charset="0"/>
              </a:rPr>
              <a:t>高电平输入电流</a:t>
            </a:r>
            <a:r>
              <a:rPr lang="en-US" altLang="zh-CN" sz="2000" b="1" i="1" dirty="0">
                <a:latin typeface="Times New Roman" panose="02020603050405020304" pitchFamily="18" charset="0"/>
              </a:rPr>
              <a:t>I</a:t>
            </a:r>
            <a:r>
              <a:rPr lang="en-US" altLang="zh-CN" sz="2000" b="1" baseline="-25000" dirty="0">
                <a:latin typeface="Times New Roman" panose="02020603050405020304" pitchFamily="18" charset="0"/>
              </a:rPr>
              <a:t>IH</a:t>
            </a:r>
            <a:endParaRPr lang="en-US" altLang="zh-CN" sz="2000" b="1" baseline="-25000" dirty="0">
              <a:latin typeface="Times New Roman" panose="02020603050405020304" pitchFamily="18" charset="0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18465" y="398780"/>
            <a:ext cx="7224395" cy="647700"/>
          </a:xfrm>
          <a:prstGeom prst="roundRect">
            <a:avLst>
              <a:gd name="adj" fmla="val 16667"/>
            </a:avLst>
          </a:prstGeom>
          <a:solidFill>
            <a:srgbClr val="CCFFCC"/>
          </a:solidFill>
          <a:ln w="9525" cap="flat" cmpd="sng">
            <a:solidFill>
              <a:srgbClr val="FF99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l"/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</a:rPr>
              <a:t>4   TTL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反相器的静态输入特性和输出特性</a:t>
            </a:r>
            <a:endParaRPr lang="zh-CN" altLang="en-US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9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9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9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80" grpId="0"/>
      <p:bldP spid="49182" grpId="0" animBg="1"/>
      <p:bldP spid="49183" grpId="0" animBg="1"/>
      <p:bldP spid="3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84" name="文本框 122883"/>
          <p:cNvSpPr txBox="1"/>
          <p:nvPr/>
        </p:nvSpPr>
        <p:spPr>
          <a:xfrm>
            <a:off x="468313" y="549275"/>
            <a:ext cx="2232025" cy="519113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b="1" dirty="0">
                <a:solidFill>
                  <a:srgbClr val="FF3300"/>
                </a:solidFill>
                <a:latin typeface="Times New Roman" panose="02020603050405020304" pitchFamily="18" charset="0"/>
              </a:rPr>
              <a:t>二</a:t>
            </a:r>
            <a:r>
              <a:rPr lang="en-US" altLang="zh-CN" b="1" dirty="0">
                <a:solidFill>
                  <a:srgbClr val="FF33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en-US" b="1" dirty="0">
                <a:solidFill>
                  <a:srgbClr val="FF3300"/>
                </a:solidFill>
                <a:latin typeface="Times New Roman" panose="02020603050405020304" pitchFamily="18" charset="0"/>
              </a:rPr>
              <a:t>输出特性</a:t>
            </a:r>
            <a:endParaRPr lang="zh-CN" altLang="en-US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122891" name="组合 122890"/>
          <p:cNvGrpSpPr/>
          <p:nvPr/>
        </p:nvGrpSpPr>
        <p:grpSpPr>
          <a:xfrm>
            <a:off x="3059113" y="620713"/>
            <a:ext cx="5473700" cy="5786437"/>
            <a:chOff x="1791" y="391"/>
            <a:chExt cx="3448" cy="3645"/>
          </a:xfrm>
        </p:grpSpPr>
        <p:grpSp>
          <p:nvGrpSpPr>
            <p:cNvPr id="122889" name="组合 122888"/>
            <p:cNvGrpSpPr/>
            <p:nvPr/>
          </p:nvGrpSpPr>
          <p:grpSpPr>
            <a:xfrm>
              <a:off x="1791" y="391"/>
              <a:ext cx="3448" cy="3645"/>
              <a:chOff x="1791" y="391"/>
              <a:chExt cx="3448" cy="3645"/>
            </a:xfrm>
          </p:grpSpPr>
          <p:graphicFrame>
            <p:nvGraphicFramePr>
              <p:cNvPr id="122885" name="对象 122884"/>
              <p:cNvGraphicFramePr/>
              <p:nvPr/>
            </p:nvGraphicFramePr>
            <p:xfrm>
              <a:off x="1791" y="391"/>
              <a:ext cx="3448" cy="329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126" name="" r:id="rId1" imgW="13344525" imgH="12753975" progId="MSPhotoEd.3">
                      <p:embed/>
                    </p:oleObj>
                  </mc:Choice>
                  <mc:Fallback>
                    <p:oleObj name="" r:id="rId1" imgW="13344525" imgH="12753975" progId="MSPhotoEd.3">
                      <p:embed/>
                      <p:pic>
                        <p:nvPicPr>
                          <p:cNvPr id="0" name="图片 3125"/>
                          <p:cNvPicPr/>
                          <p:nvPr/>
                        </p:nvPicPr>
                        <p:blipFill>
                          <a:blip r:embed="rId2"/>
                          <a:stretch>
                            <a:fillRect/>
                          </a:stretch>
                        </p:blipFill>
                        <p:spPr>
                          <a:xfrm>
                            <a:off x="1791" y="391"/>
                            <a:ext cx="3448" cy="3295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122888" name="文本框 122887"/>
              <p:cNvSpPr txBox="1"/>
              <p:nvPr/>
            </p:nvSpPr>
            <p:spPr>
              <a:xfrm>
                <a:off x="2018" y="3748"/>
                <a:ext cx="2767" cy="288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>
                <a:spAutoFit/>
              </a:bodyPr>
              <a:p>
                <a:pPr algn="l">
                  <a:spcBef>
                    <a:spcPct val="50000"/>
                  </a:spcBef>
                </a:pPr>
                <a:r>
                  <a:rPr lang="en-US" altLang="zh-CN" sz="2400" b="1" dirty="0">
                    <a:solidFill>
                      <a:srgbClr val="0000FF"/>
                    </a:solidFill>
                    <a:latin typeface="Times New Roman" panose="02020603050405020304" pitchFamily="18" charset="0"/>
                  </a:rPr>
                  <a:t>TTL</a:t>
                </a:r>
                <a:r>
                  <a:rPr lang="zh-CN" altLang="en-US" sz="2400" b="1" dirty="0">
                    <a:solidFill>
                      <a:srgbClr val="0000FF"/>
                    </a:solidFill>
                    <a:latin typeface="Times New Roman" panose="02020603050405020304" pitchFamily="18" charset="0"/>
                  </a:rPr>
                  <a:t>反相器高电平输出特性</a:t>
                </a:r>
                <a:endParaRPr lang="zh-CN" altLang="en-US" sz="2400" b="1" dirty="0">
                  <a:solidFill>
                    <a:srgbClr val="0000FF"/>
                  </a:solidFill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122890" name="直接连接符 122889"/>
            <p:cNvSpPr/>
            <p:nvPr/>
          </p:nvSpPr>
          <p:spPr>
            <a:xfrm flipV="1">
              <a:off x="3515" y="1253"/>
              <a:ext cx="0" cy="2041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dash"/>
              <a:headEnd type="none" w="med" len="med"/>
              <a:tailEnd type="none" w="med" len="med"/>
            </a:ln>
          </p:spPr>
        </p:sp>
      </p:grpSp>
      <p:sp>
        <p:nvSpPr>
          <p:cNvPr id="122892" name="圆角矩形标注 122891"/>
          <p:cNvSpPr/>
          <p:nvPr/>
        </p:nvSpPr>
        <p:spPr>
          <a:xfrm>
            <a:off x="250825" y="1989138"/>
            <a:ext cx="2665413" cy="2160587"/>
          </a:xfrm>
          <a:prstGeom prst="wedgeRoundRectCallout">
            <a:avLst>
              <a:gd name="adj1" fmla="val 154227"/>
              <a:gd name="adj2" fmla="val 99009"/>
              <a:gd name="adj3" fmla="val 16667"/>
            </a:avLst>
          </a:prstGeom>
          <a:solidFill>
            <a:srgbClr val="FF99FF"/>
          </a:solidFill>
          <a:ln w="19050" cap="flat" cmpd="sng">
            <a:solidFill>
              <a:srgbClr val="009999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r>
              <a:rPr lang="zh-CN" altLang="en-US" sz="2400" dirty="0">
                <a:latin typeface="Times New Roman" panose="02020603050405020304" pitchFamily="18" charset="0"/>
              </a:rPr>
              <a:t>由于受到功耗的限制手册上给出的高电平输出电流的最大值要比</a:t>
            </a:r>
            <a:r>
              <a:rPr lang="en-US" altLang="zh-CN" sz="2400" dirty="0">
                <a:latin typeface="Times New Roman" panose="02020603050405020304" pitchFamily="18" charset="0"/>
              </a:rPr>
              <a:t>5mA</a:t>
            </a:r>
            <a:r>
              <a:rPr lang="zh-CN" altLang="en-US" sz="2400" dirty="0">
                <a:latin typeface="Times New Roman" panose="02020603050405020304" pitchFamily="18" charset="0"/>
              </a:rPr>
              <a:t>小得多。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122893" name="文本框 122892"/>
          <p:cNvSpPr txBox="1"/>
          <p:nvPr/>
        </p:nvSpPr>
        <p:spPr>
          <a:xfrm>
            <a:off x="323850" y="4797425"/>
            <a:ext cx="2447925" cy="822325"/>
          </a:xfrm>
          <a:prstGeom prst="rect">
            <a:avLst/>
          </a:prstGeom>
          <a:solidFill>
            <a:schemeClr val="folHlink"/>
          </a:solidFill>
          <a:ln w="19050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2400" b="1" dirty="0">
                <a:latin typeface="Times New Roman" panose="02020603050405020304" pitchFamily="18" charset="0"/>
              </a:rPr>
              <a:t>74</a:t>
            </a:r>
            <a:r>
              <a:rPr lang="zh-CN" altLang="en-US" sz="2400" b="1" dirty="0">
                <a:latin typeface="Times New Roman" panose="02020603050405020304" pitchFamily="18" charset="0"/>
              </a:rPr>
              <a:t>系列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I</a:t>
            </a:r>
            <a:r>
              <a:rPr lang="en-US" altLang="zh-CN" sz="2400" b="1" baseline="-25000" dirty="0">
                <a:latin typeface="Times New Roman" panose="02020603050405020304" pitchFamily="18" charset="0"/>
              </a:rPr>
              <a:t>OH(max)</a:t>
            </a:r>
            <a:r>
              <a:rPr lang="en-US" altLang="zh-CN" sz="2400" b="1" dirty="0">
                <a:latin typeface="Times New Roman" panose="02020603050405020304" pitchFamily="18" charset="0"/>
              </a:rPr>
              <a:t>=0.4mA</a:t>
            </a:r>
            <a:endParaRPr lang="en-US" altLang="zh-CN" sz="24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22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122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22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92" grpId="0" animBg="1"/>
      <p:bldP spid="12289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3910" name="文本框 123909"/>
          <p:cNvSpPr txBox="1"/>
          <p:nvPr/>
        </p:nvSpPr>
        <p:spPr>
          <a:xfrm>
            <a:off x="468313" y="549275"/>
            <a:ext cx="2232025" cy="519113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b="1" dirty="0">
                <a:solidFill>
                  <a:srgbClr val="FF3300"/>
                </a:solidFill>
                <a:latin typeface="Times New Roman" panose="02020603050405020304" pitchFamily="18" charset="0"/>
              </a:rPr>
              <a:t>二</a:t>
            </a:r>
            <a:r>
              <a:rPr lang="en-US" altLang="zh-CN" b="1" dirty="0">
                <a:solidFill>
                  <a:srgbClr val="FF33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en-US" b="1" dirty="0">
                <a:solidFill>
                  <a:srgbClr val="FF3300"/>
                </a:solidFill>
                <a:latin typeface="Times New Roman" panose="02020603050405020304" pitchFamily="18" charset="0"/>
              </a:rPr>
              <a:t>输出特性</a:t>
            </a:r>
            <a:endParaRPr lang="zh-CN" altLang="en-US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123915" name="组合 123914"/>
          <p:cNvGrpSpPr/>
          <p:nvPr/>
        </p:nvGrpSpPr>
        <p:grpSpPr>
          <a:xfrm>
            <a:off x="684213" y="1125538"/>
            <a:ext cx="5975350" cy="5426075"/>
            <a:chOff x="1746" y="618"/>
            <a:chExt cx="3764" cy="3418"/>
          </a:xfrm>
        </p:grpSpPr>
        <p:grpSp>
          <p:nvGrpSpPr>
            <p:cNvPr id="123911" name="组合 123910"/>
            <p:cNvGrpSpPr/>
            <p:nvPr/>
          </p:nvGrpSpPr>
          <p:grpSpPr>
            <a:xfrm>
              <a:off x="1746" y="618"/>
              <a:ext cx="3764" cy="3418"/>
              <a:chOff x="1746" y="618"/>
              <a:chExt cx="3764" cy="3418"/>
            </a:xfrm>
          </p:grpSpPr>
          <p:graphicFrame>
            <p:nvGraphicFramePr>
              <p:cNvPr id="123908" name="对象 123907"/>
              <p:cNvGraphicFramePr/>
              <p:nvPr/>
            </p:nvGraphicFramePr>
            <p:xfrm>
              <a:off x="1746" y="618"/>
              <a:ext cx="3764" cy="306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127" name="" r:id="rId1" imgW="15068550" imgH="9610725" progId="MSPhotoEd.3">
                      <p:embed/>
                    </p:oleObj>
                  </mc:Choice>
                  <mc:Fallback>
                    <p:oleObj name="" r:id="rId1" imgW="15068550" imgH="9610725" progId="MSPhotoEd.3">
                      <p:embed/>
                      <p:pic>
                        <p:nvPicPr>
                          <p:cNvPr id="0" name="图片 3126"/>
                          <p:cNvPicPr/>
                          <p:nvPr/>
                        </p:nvPicPr>
                        <p:blipFill>
                          <a:blip r:embed="rId2"/>
                          <a:stretch>
                            <a:fillRect/>
                          </a:stretch>
                        </p:blipFill>
                        <p:spPr>
                          <a:xfrm>
                            <a:off x="1746" y="618"/>
                            <a:ext cx="3764" cy="3067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123909" name="文本框 123908"/>
              <p:cNvSpPr txBox="1"/>
              <p:nvPr/>
            </p:nvSpPr>
            <p:spPr>
              <a:xfrm>
                <a:off x="2154" y="3748"/>
                <a:ext cx="2767" cy="288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>
                <a:spAutoFit/>
              </a:bodyPr>
              <a:p>
                <a:pPr algn="l">
                  <a:spcBef>
                    <a:spcPct val="50000"/>
                  </a:spcBef>
                </a:pPr>
                <a:r>
                  <a:rPr lang="en-US" altLang="zh-CN" sz="2400" b="1" dirty="0">
                    <a:solidFill>
                      <a:srgbClr val="0000FF"/>
                    </a:solidFill>
                    <a:latin typeface="Times New Roman" panose="02020603050405020304" pitchFamily="18" charset="0"/>
                  </a:rPr>
                  <a:t>TTL</a:t>
                </a:r>
                <a:r>
                  <a:rPr lang="zh-CN" altLang="en-US" sz="2400" b="1" dirty="0">
                    <a:solidFill>
                      <a:srgbClr val="0000FF"/>
                    </a:solidFill>
                    <a:latin typeface="Times New Roman" panose="02020603050405020304" pitchFamily="18" charset="0"/>
                  </a:rPr>
                  <a:t>反相器低电平输出特性</a:t>
                </a:r>
                <a:endParaRPr lang="zh-CN" altLang="en-US" sz="2400" b="1" dirty="0">
                  <a:solidFill>
                    <a:srgbClr val="0000FF"/>
                  </a:solidFill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123913" name="直接连接符 123912"/>
            <p:cNvSpPr/>
            <p:nvPr/>
          </p:nvSpPr>
          <p:spPr>
            <a:xfrm flipH="1">
              <a:off x="2472" y="3158"/>
              <a:ext cx="2086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123914" name="直接连接符 123913"/>
            <p:cNvSpPr/>
            <p:nvPr/>
          </p:nvSpPr>
          <p:spPr>
            <a:xfrm>
              <a:off x="4558" y="3158"/>
              <a:ext cx="0" cy="136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ysDot"/>
              <a:headEnd type="none" w="med" len="med"/>
              <a:tailEnd type="none" w="med" len="med"/>
            </a:ln>
          </p:spPr>
        </p:sp>
      </p:grpSp>
      <p:sp>
        <p:nvSpPr>
          <p:cNvPr id="123916" name="圆角矩形标注 123915"/>
          <p:cNvSpPr/>
          <p:nvPr/>
        </p:nvSpPr>
        <p:spPr>
          <a:xfrm>
            <a:off x="6659563" y="4292600"/>
            <a:ext cx="1944687" cy="1008063"/>
          </a:xfrm>
          <a:prstGeom prst="wedgeRoundRectCallout">
            <a:avLst>
              <a:gd name="adj1" fmla="val -127306"/>
              <a:gd name="adj2" fmla="val 62440"/>
              <a:gd name="adj3" fmla="val 16667"/>
            </a:avLst>
          </a:prstGeom>
          <a:solidFill>
            <a:schemeClr val="folHlink"/>
          </a:solidFill>
          <a:ln w="19050" cap="flat" cmpd="sng">
            <a:solidFill>
              <a:srgbClr val="009999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r>
              <a:rPr lang="en-US" altLang="zh-CN" sz="3200" i="1" dirty="0">
                <a:latin typeface="Times New Roman" panose="02020603050405020304" pitchFamily="18" charset="0"/>
              </a:rPr>
              <a:t>I</a:t>
            </a:r>
            <a:r>
              <a:rPr lang="en-US" altLang="zh-CN" sz="3200" baseline="-25000" dirty="0">
                <a:latin typeface="Times New Roman" panose="02020603050405020304" pitchFamily="18" charset="0"/>
              </a:rPr>
              <a:t>OL(max)</a:t>
            </a:r>
            <a:endParaRPr lang="en-US" altLang="zh-CN" sz="3200" baseline="-250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23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3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16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6351" name="图片 5635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9250" y="1196975"/>
            <a:ext cx="5400675" cy="38211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6328" name="圆角矩形标注 56327"/>
          <p:cNvSpPr/>
          <p:nvPr/>
        </p:nvSpPr>
        <p:spPr>
          <a:xfrm>
            <a:off x="2411413" y="5300663"/>
            <a:ext cx="2343150" cy="1285875"/>
          </a:xfrm>
          <a:prstGeom prst="wedgeRoundRectCallout">
            <a:avLst>
              <a:gd name="adj1" fmla="val -52167"/>
              <a:gd name="adj2" fmla="val -148519"/>
              <a:gd name="adj3" fmla="val 16667"/>
            </a:avLst>
          </a:prstGeom>
          <a:solidFill>
            <a:srgbClr val="99FF66"/>
          </a:solid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sm" len="lg"/>
          </a:ln>
        </p:spPr>
        <p:txBody>
          <a:bodyPr wrap="none" anchor="ctr"/>
          <a:p>
            <a:r>
              <a:rPr lang="zh-CN" altLang="en-US" sz="3200" b="1" dirty="0">
                <a:solidFill>
                  <a:srgbClr val="CC0000"/>
                </a:solidFill>
                <a:latin typeface="Times New Roman" panose="02020603050405020304" pitchFamily="18" charset="0"/>
                <a:ea typeface="楷体_GB2312" pitchFamily="49" charset="-122"/>
              </a:rPr>
              <a:t>输入端</a:t>
            </a:r>
            <a:endParaRPr lang="zh-CN" altLang="en-US" sz="3200" b="1" dirty="0">
              <a:solidFill>
                <a:srgbClr val="CC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r>
              <a:rPr lang="zh-CN" altLang="en-US" sz="3200" b="1" dirty="0">
                <a:solidFill>
                  <a:srgbClr val="CC0000"/>
                </a:solidFill>
                <a:latin typeface="Times New Roman" panose="02020603050405020304" pitchFamily="18" charset="0"/>
                <a:ea typeface="楷体_GB2312" pitchFamily="49" charset="-122"/>
              </a:rPr>
              <a:t>“</a:t>
            </a:r>
            <a:r>
              <a:rPr lang="en-US" altLang="zh-CN" sz="3200" b="1" dirty="0">
                <a:solidFill>
                  <a:srgbClr val="CC0000"/>
                </a:solidFill>
                <a:latin typeface="Times New Roman" panose="02020603050405020304" pitchFamily="18" charset="0"/>
                <a:ea typeface="楷体_GB2312" pitchFamily="49" charset="-122"/>
              </a:rPr>
              <a:t>1”,“0” </a:t>
            </a:r>
            <a:r>
              <a:rPr lang="zh-CN" altLang="en-US" sz="3200" b="1" dirty="0">
                <a:solidFill>
                  <a:srgbClr val="CC0000"/>
                </a:solidFill>
                <a:latin typeface="Times New Roman" panose="02020603050405020304" pitchFamily="18" charset="0"/>
                <a:ea typeface="楷体_GB2312" pitchFamily="49" charset="-122"/>
              </a:rPr>
              <a:t>？</a:t>
            </a:r>
            <a:endParaRPr lang="zh-CN" altLang="en-US" sz="3200" b="1" dirty="0">
              <a:solidFill>
                <a:srgbClr val="CC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6345" name="文本框 56344"/>
          <p:cNvSpPr txBox="1"/>
          <p:nvPr/>
        </p:nvSpPr>
        <p:spPr>
          <a:xfrm>
            <a:off x="468313" y="549275"/>
            <a:ext cx="4319587" cy="519113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b="1" dirty="0">
                <a:solidFill>
                  <a:srgbClr val="FF3300"/>
                </a:solidFill>
                <a:latin typeface="Times New Roman" panose="02020603050405020304" pitchFamily="18" charset="0"/>
              </a:rPr>
              <a:t>三</a:t>
            </a:r>
            <a:r>
              <a:rPr lang="en-US" altLang="zh-CN" b="1" dirty="0">
                <a:solidFill>
                  <a:srgbClr val="FF3300"/>
                </a:solidFill>
                <a:latin typeface="Times New Roman" panose="02020603050405020304" pitchFamily="18" charset="0"/>
              </a:rPr>
              <a:t>. </a:t>
            </a:r>
            <a:r>
              <a:rPr lang="zh-CN" altLang="en-US" b="1" dirty="0">
                <a:solidFill>
                  <a:srgbClr val="FF3300"/>
                </a:solidFill>
                <a:latin typeface="Times New Roman" panose="02020603050405020304" pitchFamily="18" charset="0"/>
              </a:rPr>
              <a:t>输入端负载特性</a:t>
            </a:r>
            <a:endParaRPr lang="zh-CN" altLang="en-US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6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8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7876" name="矩形 207875"/>
          <p:cNvSpPr/>
          <p:nvPr/>
        </p:nvSpPr>
        <p:spPr>
          <a:xfrm>
            <a:off x="5508625" y="645478"/>
            <a:ext cx="3200400" cy="436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/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　　在一定范围内，</a:t>
            </a:r>
            <a:r>
              <a:rPr lang="en-US" altLang="zh-CN" b="1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u</a:t>
            </a:r>
            <a:r>
              <a:rPr lang="en-US" altLang="zh-CN" b="1" baseline="-250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I</a:t>
            </a: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随</a:t>
            </a:r>
            <a:r>
              <a:rPr lang="en-US" altLang="zh-CN" b="1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R</a:t>
            </a:r>
            <a:r>
              <a:rPr lang="en-US" altLang="zh-CN" b="1" baseline="-250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P</a:t>
            </a: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的增大而升高。但当输入电压</a:t>
            </a:r>
            <a:r>
              <a:rPr lang="en-US" altLang="zh-CN" b="1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u</a:t>
            </a:r>
            <a:r>
              <a:rPr lang="en-US" altLang="zh-CN" b="1" baseline="-250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I</a:t>
            </a: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达到</a:t>
            </a:r>
            <a:r>
              <a:rPr lang="en-US" altLang="zh-CN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1.4V</a:t>
            </a: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以后，</a:t>
            </a:r>
            <a:r>
              <a:rPr lang="en-US" altLang="zh-CN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u</a:t>
            </a:r>
            <a:r>
              <a:rPr lang="en-US" altLang="zh-CN" b="1" baseline="-250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B1</a:t>
            </a:r>
            <a:r>
              <a:rPr lang="en-US" altLang="zh-CN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= 2.1V</a:t>
            </a: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r>
              <a:rPr lang="en-US" altLang="zh-CN" b="1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R</a:t>
            </a:r>
            <a:r>
              <a:rPr lang="en-US" altLang="zh-CN" b="1" baseline="-250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P</a:t>
            </a: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增大，由于</a:t>
            </a:r>
            <a:r>
              <a:rPr lang="en-US" altLang="zh-CN" b="1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u</a:t>
            </a:r>
            <a:r>
              <a:rPr lang="en-US" altLang="zh-CN" b="1" baseline="-250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B1</a:t>
            </a: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不变，故</a:t>
            </a:r>
            <a:r>
              <a:rPr lang="en-US" altLang="zh-CN" b="1" i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u</a:t>
            </a:r>
            <a:r>
              <a:rPr lang="en-US" altLang="zh-CN" b="1" i="1" baseline="-250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I</a:t>
            </a:r>
            <a:r>
              <a:rPr lang="en-US" altLang="zh-CN" b="1" baseline="-250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 1.4V</a:t>
            </a: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也不变。这时</a:t>
            </a:r>
            <a:r>
              <a:rPr lang="en-US" altLang="zh-CN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T</a:t>
            </a:r>
            <a:r>
              <a:rPr lang="en-US" altLang="zh-CN" b="1" baseline="-250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和</a:t>
            </a:r>
            <a:r>
              <a:rPr lang="en-US" altLang="zh-CN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T</a:t>
            </a:r>
            <a:r>
              <a:rPr lang="en-US" altLang="zh-CN" b="1" baseline="-250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5</a:t>
            </a: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饱和导通，输出为低电平。</a:t>
            </a:r>
            <a:endParaRPr lang="zh-CN" altLang="en-US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207884" name="组合 207883"/>
          <p:cNvGrpSpPr/>
          <p:nvPr/>
        </p:nvGrpSpPr>
        <p:grpSpPr>
          <a:xfrm>
            <a:off x="611188" y="692150"/>
            <a:ext cx="4572000" cy="3168650"/>
            <a:chOff x="385" y="436"/>
            <a:chExt cx="2880" cy="1996"/>
          </a:xfrm>
        </p:grpSpPr>
        <p:graphicFrame>
          <p:nvGraphicFramePr>
            <p:cNvPr id="207879" name="对象 207878"/>
            <p:cNvGraphicFramePr/>
            <p:nvPr/>
          </p:nvGraphicFramePr>
          <p:xfrm>
            <a:off x="385" y="436"/>
            <a:ext cx="2880" cy="199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32" name="" r:id="rId1" imgW="14439900" imgH="9267825" progId="MSPhotoEd.3">
                    <p:embed/>
                  </p:oleObj>
                </mc:Choice>
                <mc:Fallback>
                  <p:oleObj name="" r:id="rId1" imgW="14439900" imgH="9267825" progId="MSPhotoEd.3">
                    <p:embed/>
                    <p:pic>
                      <p:nvPicPr>
                        <p:cNvPr id="0" name="图片 3131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385" y="436"/>
                          <a:ext cx="2880" cy="199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07880" name="直接连接符 207879"/>
            <p:cNvSpPr/>
            <p:nvPr/>
          </p:nvSpPr>
          <p:spPr>
            <a:xfrm>
              <a:off x="1655" y="1389"/>
              <a:ext cx="0" cy="783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207881" name="文本框 207880"/>
            <p:cNvSpPr txBox="1"/>
            <p:nvPr/>
          </p:nvSpPr>
          <p:spPr>
            <a:xfrm>
              <a:off x="499" y="1260"/>
              <a:ext cx="344" cy="250"/>
            </a:xfrm>
            <a:prstGeom prst="rect">
              <a:avLst/>
            </a:prstGeom>
            <a:noFill/>
            <a:ln w="19050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000" b="1" dirty="0">
                  <a:latin typeface="Times New Roman" panose="02020603050405020304" pitchFamily="18" charset="0"/>
                </a:rPr>
                <a:t>1.4</a:t>
              </a:r>
              <a:endParaRPr lang="en-US" altLang="zh-CN" sz="2000" b="1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207882" name="云形标注 207881"/>
          <p:cNvSpPr/>
          <p:nvPr/>
        </p:nvSpPr>
        <p:spPr>
          <a:xfrm>
            <a:off x="827088" y="4581525"/>
            <a:ext cx="3455987" cy="1512888"/>
          </a:xfrm>
          <a:prstGeom prst="cloudCallout">
            <a:avLst>
              <a:gd name="adj1" fmla="val -1815"/>
              <a:gd name="adj2" fmla="val -117259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r>
              <a:rPr lang="zh-CN" altLang="en-US" b="1" dirty="0">
                <a:solidFill>
                  <a:srgbClr val="CC0000"/>
                </a:solidFill>
                <a:latin typeface="Times New Roman" panose="02020603050405020304" pitchFamily="18" charset="0"/>
              </a:rPr>
              <a:t>开门电阻</a:t>
            </a:r>
            <a:r>
              <a:rPr lang="en-US" altLang="zh-CN" b="1" i="1" dirty="0">
                <a:solidFill>
                  <a:srgbClr val="CC0000"/>
                </a:solidFill>
                <a:latin typeface="Times New Roman" panose="02020603050405020304" pitchFamily="18" charset="0"/>
              </a:rPr>
              <a:t>R</a:t>
            </a:r>
            <a:r>
              <a:rPr lang="en-US" altLang="zh-CN" b="1" baseline="-25000" dirty="0">
                <a:solidFill>
                  <a:srgbClr val="CC0000"/>
                </a:solidFill>
                <a:latin typeface="Times New Roman" panose="02020603050405020304" pitchFamily="18" charset="0"/>
              </a:rPr>
              <a:t>ON </a:t>
            </a:r>
            <a:r>
              <a:rPr lang="en-US" altLang="zh-CN" b="1" dirty="0">
                <a:solidFill>
                  <a:srgbClr val="CC0000"/>
                </a:solidFill>
                <a:latin typeface="Times New Roman" panose="02020603050405020304" pitchFamily="18" charset="0"/>
              </a:rPr>
              <a:t>(2K</a:t>
            </a:r>
            <a:r>
              <a:rPr lang="el-GR" altLang="zh-CN" b="1" dirty="0">
                <a:solidFill>
                  <a:srgbClr val="CC0000"/>
                </a:solidFill>
                <a:latin typeface="Times New Roman" panose="02020603050405020304" pitchFamily="18" charset="0"/>
              </a:rPr>
              <a:t>Ω</a:t>
            </a:r>
            <a:r>
              <a:rPr lang="zh-CN" altLang="en-US" b="1" dirty="0">
                <a:solidFill>
                  <a:srgbClr val="CC0000"/>
                </a:solidFill>
                <a:latin typeface="Times New Roman" panose="02020603050405020304" pitchFamily="18" charset="0"/>
              </a:rPr>
              <a:t>左右）</a:t>
            </a:r>
            <a:endParaRPr lang="zh-CN" altLang="el-GR" b="1" dirty="0">
              <a:solidFill>
                <a:srgbClr val="CC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7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07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7876" grpId="0"/>
      <p:bldP spid="207882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8900" name="矩形 208899"/>
          <p:cNvSpPr/>
          <p:nvPr/>
        </p:nvSpPr>
        <p:spPr>
          <a:xfrm>
            <a:off x="685800" y="457200"/>
            <a:ext cx="8001000" cy="1758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lnSpc>
                <a:spcPct val="130000"/>
              </a:lnSpc>
            </a:pPr>
            <a:r>
              <a:rPr lang="zh-CN" altLang="en-US" b="1" dirty="0">
                <a:solidFill>
                  <a:srgbClr val="47FF47"/>
                </a:solidFill>
                <a:latin typeface="宋体" panose="02010600030101010101" pitchFamily="2" charset="-122"/>
              </a:rPr>
              <a:t>　　</a:t>
            </a:r>
            <a:r>
              <a:rPr lang="en-US" altLang="zh-CN" b="1" dirty="0">
                <a:solidFill>
                  <a:srgbClr val="FF3300"/>
                </a:solidFill>
                <a:latin typeface="宋体" panose="02010600030101010101" pitchFamily="2" charset="-122"/>
              </a:rPr>
              <a:t>(1)  </a:t>
            </a:r>
            <a:r>
              <a:rPr lang="zh-CN" altLang="en-US" b="1" dirty="0">
                <a:solidFill>
                  <a:srgbClr val="FF3300"/>
                </a:solidFill>
                <a:latin typeface="宋体" panose="02010600030101010101" pitchFamily="2" charset="-122"/>
              </a:rPr>
              <a:t>关门电阻</a:t>
            </a:r>
            <a:r>
              <a:rPr lang="en-US" altLang="zh-CN" b="1" dirty="0">
                <a:solidFill>
                  <a:srgbClr val="FF3300"/>
                </a:solidFill>
                <a:latin typeface="Times New Roman" panose="02020603050405020304" pitchFamily="18" charset="0"/>
              </a:rPr>
              <a:t>R</a:t>
            </a:r>
            <a:r>
              <a:rPr lang="en-US" altLang="zh-CN" b="1" baseline="-25000" dirty="0">
                <a:solidFill>
                  <a:srgbClr val="FF3300"/>
                </a:solidFill>
                <a:latin typeface="Times New Roman" panose="02020603050405020304" pitchFamily="18" charset="0"/>
              </a:rPr>
              <a:t>OFF</a:t>
            </a:r>
            <a:r>
              <a:rPr lang="en-US" altLang="zh-CN" b="1" baseline="-25000" dirty="0">
                <a:solidFill>
                  <a:schemeClr val="tx1"/>
                </a:solidFill>
                <a:latin typeface="宋体" panose="02010600030101010101" pitchFamily="2" charset="-122"/>
              </a:rPr>
              <a:t> </a:t>
            </a:r>
            <a:r>
              <a:rPr lang="en-US" altLang="zh-CN" b="1" dirty="0">
                <a:solidFill>
                  <a:schemeClr val="tx1"/>
                </a:solidFill>
                <a:latin typeface="宋体" panose="02010600030101010101" pitchFamily="2" charset="-122"/>
              </a:rPr>
              <a:t>—— </a:t>
            </a:r>
            <a:r>
              <a:rPr lang="zh-CN" altLang="en-US" b="1" dirty="0">
                <a:solidFill>
                  <a:schemeClr val="tx1"/>
                </a:solidFill>
                <a:latin typeface="宋体" panose="02010600030101010101" pitchFamily="2" charset="-122"/>
              </a:rPr>
              <a:t>在保证门电路输出为额定高电平的条件下，所允许</a:t>
            </a:r>
            <a:r>
              <a:rPr lang="en-US" altLang="zh-CN" b="1" i="1" dirty="0">
                <a:solidFill>
                  <a:schemeClr val="tx1"/>
                </a:solidFill>
                <a:latin typeface="Times New Roman" panose="02020603050405020304" pitchFamily="18" charset="0"/>
              </a:rPr>
              <a:t>R</a:t>
            </a:r>
            <a:r>
              <a:rPr lang="en-US" altLang="zh-CN" b="1" baseline="-25000" dirty="0">
                <a:solidFill>
                  <a:schemeClr val="tx1"/>
                </a:solidFill>
                <a:latin typeface="Times New Roman" panose="02020603050405020304" pitchFamily="18" charset="0"/>
              </a:rPr>
              <a:t>P</a:t>
            </a:r>
            <a:r>
              <a:rPr lang="en-US" altLang="zh-CN" b="1" dirty="0">
                <a:solidFill>
                  <a:schemeClr val="tx1"/>
                </a:solidFill>
                <a:latin typeface="宋体" panose="02010600030101010101" pitchFamily="2" charset="-122"/>
              </a:rPr>
              <a:t> </a:t>
            </a:r>
            <a:r>
              <a:rPr lang="zh-CN" altLang="en-US" b="1" dirty="0">
                <a:solidFill>
                  <a:schemeClr val="tx1"/>
                </a:solidFill>
                <a:latin typeface="宋体" panose="02010600030101010101" pitchFamily="2" charset="-122"/>
              </a:rPr>
              <a:t>的最大值称为关门电阻。典型的</a:t>
            </a:r>
            <a:r>
              <a:rPr lang="en-US" altLang="zh-CN" b="1" dirty="0">
                <a:solidFill>
                  <a:schemeClr val="tx1"/>
                </a:solidFill>
                <a:latin typeface="宋体" panose="02010600030101010101" pitchFamily="2" charset="-122"/>
              </a:rPr>
              <a:t>TTL</a:t>
            </a:r>
            <a:r>
              <a:rPr lang="zh-CN" altLang="en-US" b="1" dirty="0">
                <a:solidFill>
                  <a:schemeClr val="tx1"/>
                </a:solidFill>
                <a:latin typeface="宋体" panose="02010600030101010101" pitchFamily="2" charset="-122"/>
              </a:rPr>
              <a:t>门电路</a:t>
            </a:r>
            <a:r>
              <a:rPr lang="en-US" altLang="zh-CN" b="1" i="1" dirty="0">
                <a:solidFill>
                  <a:schemeClr val="tx1"/>
                </a:solidFill>
                <a:latin typeface="Times New Roman" panose="02020603050405020304" pitchFamily="18" charset="0"/>
              </a:rPr>
              <a:t>R</a:t>
            </a:r>
            <a:r>
              <a:rPr lang="en-US" altLang="zh-CN" b="1" baseline="-25000" dirty="0">
                <a:solidFill>
                  <a:schemeClr val="tx1"/>
                </a:solidFill>
                <a:latin typeface="Times New Roman" panose="02020603050405020304" pitchFamily="18" charset="0"/>
              </a:rPr>
              <a:t>OFF</a:t>
            </a:r>
            <a:r>
              <a:rPr lang="en-US" altLang="zh-CN" b="1" dirty="0">
                <a:solidFill>
                  <a:schemeClr val="tx1"/>
                </a:solidFill>
                <a:latin typeface="宋体" panose="02010600030101010101" pitchFamily="2" charset="-122"/>
              </a:rPr>
              <a:t>≈ 0.7kΩ</a:t>
            </a:r>
            <a:r>
              <a:rPr lang="zh-CN" altLang="en-US" b="1" dirty="0">
                <a:solidFill>
                  <a:schemeClr val="tx1"/>
                </a:solidFill>
                <a:latin typeface="宋体" panose="02010600030101010101" pitchFamily="2" charset="-122"/>
              </a:rPr>
              <a:t>。 　　</a:t>
            </a:r>
            <a:endParaRPr lang="zh-CN" altLang="en-US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208901" name="矩形 208900"/>
          <p:cNvSpPr/>
          <p:nvPr/>
        </p:nvSpPr>
        <p:spPr>
          <a:xfrm>
            <a:off x="685800" y="2286000"/>
            <a:ext cx="8001000" cy="1758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lnSpc>
                <a:spcPct val="130000"/>
              </a:lnSpc>
            </a:pPr>
            <a:r>
              <a:rPr lang="zh-CN" altLang="en-US" b="1" dirty="0">
                <a:solidFill>
                  <a:srgbClr val="47FF47"/>
                </a:solidFill>
                <a:latin typeface="宋体" panose="02010600030101010101" pitchFamily="2" charset="-122"/>
              </a:rPr>
              <a:t>　</a:t>
            </a:r>
            <a:r>
              <a:rPr lang="zh-CN" altLang="en-US" b="1" dirty="0">
                <a:solidFill>
                  <a:schemeClr val="tx1"/>
                </a:solidFill>
                <a:latin typeface="宋体" panose="02010600030101010101" pitchFamily="2" charset="-122"/>
              </a:rPr>
              <a:t>　</a:t>
            </a:r>
            <a:r>
              <a:rPr lang="en-US" altLang="zh-CN" b="1" dirty="0">
                <a:solidFill>
                  <a:srgbClr val="FF3300"/>
                </a:solidFill>
                <a:latin typeface="宋体" panose="02010600030101010101" pitchFamily="2" charset="-122"/>
              </a:rPr>
              <a:t>(2)  </a:t>
            </a:r>
            <a:r>
              <a:rPr lang="zh-CN" altLang="en-US" b="1" dirty="0">
                <a:solidFill>
                  <a:srgbClr val="FF3300"/>
                </a:solidFill>
                <a:latin typeface="宋体" panose="02010600030101010101" pitchFamily="2" charset="-122"/>
              </a:rPr>
              <a:t>开门电阻</a:t>
            </a:r>
            <a:r>
              <a:rPr lang="en-US" altLang="zh-CN" b="1" dirty="0">
                <a:solidFill>
                  <a:srgbClr val="FF3300"/>
                </a:solidFill>
                <a:latin typeface="Times New Roman" panose="02020603050405020304" pitchFamily="18" charset="0"/>
              </a:rPr>
              <a:t>R</a:t>
            </a:r>
            <a:r>
              <a:rPr lang="en-US" altLang="zh-CN" b="1" baseline="-25000" dirty="0">
                <a:solidFill>
                  <a:srgbClr val="FF3300"/>
                </a:solidFill>
                <a:latin typeface="Times New Roman" panose="02020603050405020304" pitchFamily="18" charset="0"/>
              </a:rPr>
              <a:t>ON</a:t>
            </a:r>
            <a:r>
              <a:rPr lang="en-US" altLang="zh-CN" b="1" dirty="0">
                <a:solidFill>
                  <a:schemeClr val="tx1"/>
                </a:solidFill>
                <a:latin typeface="宋体" panose="02010600030101010101" pitchFamily="2" charset="-122"/>
              </a:rPr>
              <a:t>—— </a:t>
            </a:r>
            <a:r>
              <a:rPr lang="zh-CN" altLang="en-US" b="1" dirty="0">
                <a:solidFill>
                  <a:schemeClr val="tx1"/>
                </a:solidFill>
                <a:latin typeface="宋体" panose="02010600030101010101" pitchFamily="2" charset="-122"/>
              </a:rPr>
              <a:t>在保证门电路输出为额定低电平的条件下，所允许</a:t>
            </a:r>
            <a:r>
              <a:rPr lang="en-US" altLang="zh-CN" b="1" i="1" dirty="0">
                <a:solidFill>
                  <a:schemeClr val="tx1"/>
                </a:solidFill>
                <a:latin typeface="Times New Roman" panose="02020603050405020304" pitchFamily="18" charset="0"/>
              </a:rPr>
              <a:t>R</a:t>
            </a:r>
            <a:r>
              <a:rPr lang="en-US" altLang="zh-CN" b="1" baseline="-25000" dirty="0">
                <a:solidFill>
                  <a:schemeClr val="tx1"/>
                </a:solidFill>
                <a:latin typeface="Times New Roman" panose="02020603050405020304" pitchFamily="18" charset="0"/>
              </a:rPr>
              <a:t>P</a:t>
            </a:r>
            <a:r>
              <a:rPr lang="en-US" altLang="zh-CN" b="1" dirty="0">
                <a:solidFill>
                  <a:schemeClr val="tx1"/>
                </a:solidFill>
                <a:latin typeface="宋体" panose="02010600030101010101" pitchFamily="2" charset="-122"/>
              </a:rPr>
              <a:t> </a:t>
            </a:r>
            <a:r>
              <a:rPr lang="zh-CN" altLang="en-US" b="1" dirty="0">
                <a:solidFill>
                  <a:schemeClr val="tx1"/>
                </a:solidFill>
                <a:latin typeface="宋体" panose="02010600030101010101" pitchFamily="2" charset="-122"/>
              </a:rPr>
              <a:t>的最小值称为开门电阻。典型的</a:t>
            </a:r>
            <a:r>
              <a:rPr lang="en-US" altLang="zh-CN" b="1" dirty="0">
                <a:solidFill>
                  <a:schemeClr val="tx1"/>
                </a:solidFill>
                <a:latin typeface="宋体" panose="02010600030101010101" pitchFamily="2" charset="-122"/>
              </a:rPr>
              <a:t>TTL</a:t>
            </a:r>
            <a:r>
              <a:rPr lang="zh-CN" altLang="en-US" b="1" dirty="0">
                <a:solidFill>
                  <a:schemeClr val="tx1"/>
                </a:solidFill>
                <a:latin typeface="宋体" panose="02010600030101010101" pitchFamily="2" charset="-122"/>
              </a:rPr>
              <a:t>门电路</a:t>
            </a:r>
            <a:r>
              <a:rPr lang="en-US" altLang="zh-CN" b="1" i="1" dirty="0">
                <a:solidFill>
                  <a:schemeClr val="tx1"/>
                </a:solidFill>
                <a:latin typeface="Times New Roman" panose="02020603050405020304" pitchFamily="18" charset="0"/>
              </a:rPr>
              <a:t>R</a:t>
            </a:r>
            <a:r>
              <a:rPr lang="en-US" altLang="zh-CN" b="1" baseline="-25000" dirty="0">
                <a:solidFill>
                  <a:schemeClr val="tx1"/>
                </a:solidFill>
                <a:latin typeface="Times New Roman" panose="02020603050405020304" pitchFamily="18" charset="0"/>
              </a:rPr>
              <a:t>ON</a:t>
            </a:r>
            <a:r>
              <a:rPr lang="en-US" altLang="zh-CN" b="1" dirty="0">
                <a:solidFill>
                  <a:schemeClr val="tx1"/>
                </a:solidFill>
                <a:latin typeface="宋体" panose="02010600030101010101" pitchFamily="2" charset="-122"/>
              </a:rPr>
              <a:t>≈ 2kΩ</a:t>
            </a:r>
            <a:r>
              <a:rPr lang="zh-CN" altLang="en-US" b="1" dirty="0">
                <a:solidFill>
                  <a:schemeClr val="tx1"/>
                </a:solidFill>
                <a:latin typeface="宋体" panose="02010600030101010101" pitchFamily="2" charset="-122"/>
              </a:rPr>
              <a:t>。 　　</a:t>
            </a:r>
            <a:endParaRPr lang="zh-CN" altLang="en-US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208902" name="矩形 208901"/>
          <p:cNvSpPr/>
          <p:nvPr/>
        </p:nvSpPr>
        <p:spPr>
          <a:xfrm>
            <a:off x="684213" y="4292600"/>
            <a:ext cx="7777162" cy="2227263"/>
          </a:xfrm>
          <a:prstGeom prst="rect">
            <a:avLst/>
          </a:prstGeom>
          <a:solidFill>
            <a:srgbClr val="CCFFCC"/>
          </a:solidFill>
          <a:ln w="28575">
            <a:noFill/>
          </a:ln>
        </p:spPr>
        <p:txBody>
          <a:bodyPr lIns="90000" tIns="46800" rIns="90000" bIns="46800">
            <a:spAutoFit/>
          </a:bodyPr>
          <a:p>
            <a:pPr algn="l"/>
            <a:r>
              <a:rPr lang="en-US" altLang="zh-CN" b="1" dirty="0">
                <a:solidFill>
                  <a:schemeClr val="tx1"/>
                </a:solidFill>
                <a:latin typeface="Times New Roman" panose="02020603050405020304" pitchFamily="18" charset="0"/>
              </a:rPr>
              <a:t>         </a:t>
            </a:r>
            <a:r>
              <a:rPr lang="zh-CN" altLang="en-US" b="1" dirty="0">
                <a:solidFill>
                  <a:schemeClr val="tx1"/>
                </a:solidFill>
                <a:latin typeface="Times New Roman" panose="02020603050405020304" pitchFamily="18" charset="0"/>
              </a:rPr>
              <a:t>数字电路中要求输入负载电阻</a:t>
            </a:r>
            <a:r>
              <a:rPr lang="en-US" altLang="zh-CN" b="1" i="1" dirty="0">
                <a:solidFill>
                  <a:schemeClr val="tx1"/>
                </a:solidFill>
                <a:latin typeface="Times New Roman" panose="02020603050405020304" pitchFamily="18" charset="0"/>
              </a:rPr>
              <a:t>R</a:t>
            </a:r>
            <a:r>
              <a:rPr lang="en-US" altLang="zh-CN" b="1" baseline="-25000" dirty="0">
                <a:solidFill>
                  <a:schemeClr val="tx1"/>
                </a:solidFill>
                <a:latin typeface="Times New Roman" panose="02020603050405020304" pitchFamily="18" charset="0"/>
              </a:rPr>
              <a:t>P</a:t>
            </a:r>
            <a:r>
              <a:rPr lang="en-US" altLang="zh-CN" b="1" dirty="0">
                <a:solidFill>
                  <a:schemeClr val="tx1"/>
                </a:solidFill>
                <a:latin typeface="Times New Roman" panose="02020603050405020304" pitchFamily="18" charset="0"/>
              </a:rPr>
              <a:t> ≥ </a:t>
            </a:r>
            <a:r>
              <a:rPr lang="en-US" altLang="zh-CN" b="1" i="1" dirty="0">
                <a:solidFill>
                  <a:schemeClr val="tx1"/>
                </a:solidFill>
                <a:latin typeface="Times New Roman" panose="02020603050405020304" pitchFamily="18" charset="0"/>
              </a:rPr>
              <a:t>R</a:t>
            </a:r>
            <a:r>
              <a:rPr lang="en-US" altLang="zh-CN" b="1" baseline="-25000" dirty="0">
                <a:solidFill>
                  <a:schemeClr val="tx1"/>
                </a:solidFill>
                <a:latin typeface="Times New Roman" panose="02020603050405020304" pitchFamily="18" charset="0"/>
              </a:rPr>
              <a:t>ON</a:t>
            </a:r>
            <a:r>
              <a:rPr lang="zh-CN" altLang="en-US" b="1" dirty="0">
                <a:solidFill>
                  <a:schemeClr val="tx1"/>
                </a:solidFill>
                <a:latin typeface="Times New Roman" panose="02020603050405020304" pitchFamily="18" charset="0"/>
              </a:rPr>
              <a:t>或</a:t>
            </a:r>
            <a:r>
              <a:rPr lang="en-US" altLang="zh-CN" b="1" i="1" dirty="0">
                <a:solidFill>
                  <a:schemeClr val="tx1"/>
                </a:solidFill>
                <a:latin typeface="Times New Roman" panose="02020603050405020304" pitchFamily="18" charset="0"/>
              </a:rPr>
              <a:t>R</a:t>
            </a:r>
            <a:r>
              <a:rPr lang="en-US" altLang="zh-CN" b="1" baseline="-25000" dirty="0">
                <a:solidFill>
                  <a:schemeClr val="tx1"/>
                </a:solidFill>
                <a:latin typeface="Times New Roman" panose="02020603050405020304" pitchFamily="18" charset="0"/>
              </a:rPr>
              <a:t>P</a:t>
            </a:r>
            <a:r>
              <a:rPr lang="en-US" altLang="zh-CN" b="1" dirty="0">
                <a:solidFill>
                  <a:schemeClr val="tx1"/>
                </a:solidFill>
                <a:latin typeface="Times New Roman" panose="02020603050405020304" pitchFamily="18" charset="0"/>
              </a:rPr>
              <a:t> ≤ </a:t>
            </a:r>
            <a:r>
              <a:rPr lang="en-US" altLang="zh-CN" b="1" i="1" dirty="0">
                <a:solidFill>
                  <a:schemeClr val="tx1"/>
                </a:solidFill>
                <a:latin typeface="Times New Roman" panose="02020603050405020304" pitchFamily="18" charset="0"/>
              </a:rPr>
              <a:t>R</a:t>
            </a:r>
            <a:r>
              <a:rPr lang="en-US" altLang="zh-CN" b="1" baseline="-25000" dirty="0">
                <a:solidFill>
                  <a:schemeClr val="tx1"/>
                </a:solidFill>
                <a:latin typeface="Times New Roman" panose="02020603050405020304" pitchFamily="18" charset="0"/>
              </a:rPr>
              <a:t>OFF</a:t>
            </a:r>
            <a:r>
              <a:rPr lang="en-US" altLang="zh-CN" b="1" dirty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b="1" dirty="0">
                <a:solidFill>
                  <a:schemeClr val="tx1"/>
                </a:solidFill>
                <a:latin typeface="Times New Roman" panose="02020603050405020304" pitchFamily="18" charset="0"/>
              </a:rPr>
              <a:t>，否则输入信号将不在高低电平范围内。</a:t>
            </a:r>
            <a:endParaRPr lang="zh-CN" altLang="en-US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 algn="l"/>
            <a:r>
              <a:rPr lang="zh-CN" altLang="en-US" b="1" dirty="0">
                <a:solidFill>
                  <a:schemeClr val="tx1"/>
                </a:solidFill>
                <a:latin typeface="Times New Roman" panose="02020603050405020304" pitchFamily="18" charset="0"/>
              </a:rPr>
              <a:t>　　振荡电路则令 </a:t>
            </a:r>
            <a:r>
              <a:rPr lang="en-US" altLang="zh-CN" b="1" i="1" dirty="0">
                <a:solidFill>
                  <a:schemeClr val="tx1"/>
                </a:solidFill>
                <a:latin typeface="Times New Roman" panose="02020603050405020304" pitchFamily="18" charset="0"/>
              </a:rPr>
              <a:t>R</a:t>
            </a:r>
            <a:r>
              <a:rPr lang="en-US" altLang="zh-CN" b="1" baseline="-25000" dirty="0">
                <a:solidFill>
                  <a:schemeClr val="tx1"/>
                </a:solidFill>
                <a:latin typeface="Times New Roman" panose="02020603050405020304" pitchFamily="18" charset="0"/>
              </a:rPr>
              <a:t>OFF</a:t>
            </a:r>
            <a:r>
              <a:rPr lang="en-US" altLang="zh-CN" b="1" dirty="0">
                <a:solidFill>
                  <a:schemeClr val="tx1"/>
                </a:solidFill>
                <a:latin typeface="Times New Roman" panose="02020603050405020304" pitchFamily="18" charset="0"/>
              </a:rPr>
              <a:t> ≤ </a:t>
            </a:r>
            <a:r>
              <a:rPr lang="en-US" altLang="zh-CN" b="1" i="1" dirty="0">
                <a:solidFill>
                  <a:schemeClr val="tx1"/>
                </a:solidFill>
                <a:latin typeface="Times New Roman" panose="02020603050405020304" pitchFamily="18" charset="0"/>
              </a:rPr>
              <a:t>R</a:t>
            </a:r>
            <a:r>
              <a:rPr lang="en-US" altLang="zh-CN" b="1" baseline="-25000" dirty="0">
                <a:solidFill>
                  <a:schemeClr val="tx1"/>
                </a:solidFill>
                <a:latin typeface="Times New Roman" panose="02020603050405020304" pitchFamily="18" charset="0"/>
              </a:rPr>
              <a:t>P</a:t>
            </a:r>
            <a:r>
              <a:rPr lang="en-US" altLang="zh-CN" b="1" dirty="0">
                <a:solidFill>
                  <a:schemeClr val="tx1"/>
                </a:solidFill>
                <a:latin typeface="Times New Roman" panose="02020603050405020304" pitchFamily="18" charset="0"/>
              </a:rPr>
              <a:t> ≤ </a:t>
            </a:r>
            <a:r>
              <a:rPr lang="en-US" altLang="zh-CN" b="1" i="1" dirty="0">
                <a:solidFill>
                  <a:schemeClr val="tx1"/>
                </a:solidFill>
                <a:latin typeface="Times New Roman" panose="02020603050405020304" pitchFamily="18" charset="0"/>
              </a:rPr>
              <a:t>R</a:t>
            </a:r>
            <a:r>
              <a:rPr lang="en-US" altLang="zh-CN" b="1" baseline="-25000" dirty="0">
                <a:solidFill>
                  <a:schemeClr val="tx1"/>
                </a:solidFill>
                <a:latin typeface="Times New Roman" panose="02020603050405020304" pitchFamily="18" charset="0"/>
              </a:rPr>
              <a:t>ON</a:t>
            </a:r>
            <a:r>
              <a:rPr lang="zh-CN" altLang="en-US" b="1" dirty="0">
                <a:solidFill>
                  <a:schemeClr val="tx1"/>
                </a:solidFill>
                <a:latin typeface="Times New Roman" panose="02020603050405020304" pitchFamily="18" charset="0"/>
              </a:rPr>
              <a:t>使电路处于转折区。</a:t>
            </a:r>
            <a:endParaRPr lang="zh-CN" altLang="en-US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1">
                                            <p:txEl>
                                              <p:charRg st="0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8901">
                                            <p:txEl>
                                              <p:charRg st="0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8901">
                                            <p:txEl>
                                              <p:charRg st="0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08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8901" grpId="0" build="p"/>
      <p:bldP spid="208902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10594" name="对象 110593"/>
          <p:cNvGraphicFramePr/>
          <p:nvPr/>
        </p:nvGraphicFramePr>
        <p:xfrm>
          <a:off x="2873375" y="536575"/>
          <a:ext cx="3402013" cy="2620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4" name="" r:id="rId1" imgW="4540250" imgH="3497580" progId="MS_ClipArt_Gallery.2">
                  <p:embed/>
                </p:oleObj>
              </mc:Choice>
              <mc:Fallback>
                <p:oleObj name="" r:id="rId1" imgW="4540250" imgH="3497580" progId="MS_ClipArt_Gallery.2">
                  <p:embed/>
                  <p:pic>
                    <p:nvPicPr>
                      <p:cNvPr id="0" name="图片 313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873375" y="536575"/>
                        <a:ext cx="3402013" cy="26209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0595" name="文本框 110594"/>
          <p:cNvSpPr txBox="1"/>
          <p:nvPr/>
        </p:nvSpPr>
        <p:spPr>
          <a:xfrm>
            <a:off x="1495425" y="3568700"/>
            <a:ext cx="6648450" cy="579438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3200" b="1" dirty="0">
                <a:latin typeface="Times New Roman" panose="02020603050405020304" pitchFamily="18" charset="0"/>
                <a:ea typeface="楷体_GB2312" pitchFamily="49" charset="-122"/>
              </a:rPr>
              <a:t>1. </a:t>
            </a:r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悬空的输入端相当于接高电平。</a:t>
            </a:r>
            <a:endParaRPr lang="zh-CN" altLang="en-US" sz="32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0596" name="文本框 110595"/>
          <p:cNvSpPr txBox="1"/>
          <p:nvPr/>
        </p:nvSpPr>
        <p:spPr>
          <a:xfrm>
            <a:off x="1476375" y="4292600"/>
            <a:ext cx="6648450" cy="1066800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p>
            <a:pPr marL="666750" indent="-666750" algn="l">
              <a:spcBef>
                <a:spcPct val="50000"/>
              </a:spcBef>
            </a:pPr>
            <a:r>
              <a:rPr lang="en-US" altLang="zh-CN" sz="3200" b="1" dirty="0">
                <a:latin typeface="Times New Roman" panose="02020603050405020304" pitchFamily="18" charset="0"/>
                <a:ea typeface="楷体_GB2312" pitchFamily="49" charset="-122"/>
              </a:rPr>
              <a:t>2. </a:t>
            </a:r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为了防止干扰，一般应将悬空的输入端接高电平。</a:t>
            </a:r>
            <a:endParaRPr lang="zh-CN" altLang="en-US" sz="32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0597" name="矩形 110596"/>
          <p:cNvSpPr/>
          <p:nvPr/>
        </p:nvSpPr>
        <p:spPr>
          <a:xfrm>
            <a:off x="3509963" y="842963"/>
            <a:ext cx="1133475" cy="5619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4400" b="1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说明</a:t>
            </a:r>
            <a:endParaRPr lang="zh-CN" altLang="en-US" sz="4400" b="1"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8" name="文本框 23557"/>
          <p:cNvSpPr txBox="1"/>
          <p:nvPr/>
        </p:nvSpPr>
        <p:spPr>
          <a:xfrm>
            <a:off x="468313" y="630873"/>
            <a:ext cx="7056437" cy="1322070"/>
          </a:xfrm>
          <a:prstGeom prst="rect">
            <a:avLst/>
          </a:prstGeom>
          <a:solidFill>
            <a:srgbClr val="FFFF66"/>
          </a:solidFill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3200" dirty="0">
                <a:latin typeface="Verdana" panose="020B0604030504040204" pitchFamily="34" charset="0"/>
              </a:rPr>
              <a:t>§</a:t>
            </a:r>
            <a:r>
              <a:rPr lang="en-US" altLang="zh-CN" sz="3200" dirty="0">
                <a:latin typeface="Verdana" panose="020B0604030504040204" pitchFamily="34" charset="0"/>
              </a:rPr>
              <a:t>2.1.1   </a:t>
            </a:r>
            <a:r>
              <a:rPr lang="zh-CN" altLang="en-US" sz="3200" dirty="0">
                <a:latin typeface="Verdana" panose="020B0604030504040204" pitchFamily="34" charset="0"/>
              </a:rPr>
              <a:t>二极管的开关特性</a:t>
            </a:r>
            <a:endParaRPr lang="zh-CN" altLang="en-US" sz="3200" dirty="0">
              <a:latin typeface="Verdana" panose="020B0604030504040204" pitchFamily="34" charset="0"/>
            </a:endParaRPr>
          </a:p>
          <a:p>
            <a:pPr algn="l">
              <a:spcBef>
                <a:spcPct val="50000"/>
              </a:spcBef>
            </a:pPr>
            <a:r>
              <a:rPr lang="zh-CN" altLang="en-US" sz="3200" dirty="0">
                <a:latin typeface="Verdana" panose="020B0604030504040204" pitchFamily="34" charset="0"/>
              </a:rPr>
              <a:t>    </a:t>
            </a:r>
            <a:r>
              <a:rPr lang="en-US" altLang="zh-CN" dirty="0">
                <a:latin typeface="Verdana" panose="020B0604030504040204" pitchFamily="34" charset="0"/>
              </a:rPr>
              <a:t>1</a:t>
            </a:r>
            <a:r>
              <a:rPr lang="zh-CN" altLang="en-US" dirty="0">
                <a:latin typeface="Verdana" panose="020B0604030504040204" pitchFamily="34" charset="0"/>
              </a:rPr>
              <a:t>、静态特性</a:t>
            </a:r>
            <a:endParaRPr lang="zh-CN" altLang="en-US" dirty="0">
              <a:latin typeface="Verdana" panose="020B0604030504040204" pitchFamily="34" charset="0"/>
            </a:endParaRPr>
          </a:p>
        </p:txBody>
      </p:sp>
      <p:graphicFrame>
        <p:nvGraphicFramePr>
          <p:cNvPr id="23559" name="对象 23558"/>
          <p:cNvGraphicFramePr/>
          <p:nvPr/>
        </p:nvGraphicFramePr>
        <p:xfrm>
          <a:off x="900113" y="2276475"/>
          <a:ext cx="6934200" cy="386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1" imgW="1933575" imgH="1276350" progId="Word.Picture.8">
                  <p:embed/>
                </p:oleObj>
              </mc:Choice>
              <mc:Fallback>
                <p:oleObj name="" r:id="rId1" imgW="1933575" imgH="1276350" progId="Word.Picture.8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900113" y="2276475"/>
                        <a:ext cx="6934200" cy="3860800"/>
                      </a:xfrm>
                      <a:prstGeom prst="rect">
                        <a:avLst/>
                      </a:prstGeom>
                      <a:solidFill>
                        <a:srgbClr val="FFCC99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60" name="文本框 23559"/>
          <p:cNvSpPr txBox="1"/>
          <p:nvPr/>
        </p:nvSpPr>
        <p:spPr>
          <a:xfrm>
            <a:off x="5508625" y="4724400"/>
            <a:ext cx="2362200" cy="946150"/>
          </a:xfrm>
          <a:prstGeom prst="rect">
            <a:avLst/>
          </a:prstGeom>
          <a:solidFill>
            <a:srgbClr val="FFCC99"/>
          </a:solidFill>
          <a:ln w="9525">
            <a:noFill/>
          </a:ln>
        </p:spPr>
        <p:txBody>
          <a:bodyPr lIns="0" rIns="0">
            <a:spAutoFit/>
          </a:bodyPr>
          <a:p>
            <a:pPr algn="l">
              <a:spcBef>
                <a:spcPct val="50000"/>
              </a:spcBef>
            </a:pPr>
            <a:r>
              <a:rPr lang="en-US" altLang="zh-CN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U</a:t>
            </a:r>
            <a:r>
              <a:rPr lang="en-US" altLang="zh-CN" b="1" i="1" baseline="-25000" dirty="0">
                <a:solidFill>
                  <a:srgbClr val="FF3300"/>
                </a:solidFill>
                <a:latin typeface="Times New Roman" panose="02020603050405020304" pitchFamily="18" charset="0"/>
              </a:rPr>
              <a:t>i</a:t>
            </a:r>
            <a:r>
              <a:rPr lang="en-US" altLang="zh-CN" b="1" dirty="0">
                <a:solidFill>
                  <a:srgbClr val="FF3300"/>
                </a:solidFill>
                <a:latin typeface="Times New Roman" panose="02020603050405020304" pitchFamily="18" charset="0"/>
              </a:rPr>
              <a:t>&gt;0.5V</a:t>
            </a:r>
            <a:r>
              <a:rPr lang="zh-CN" altLang="en-US" b="1" dirty="0">
                <a:solidFill>
                  <a:srgbClr val="FF3300"/>
                </a:solidFill>
                <a:latin typeface="Times New Roman" panose="02020603050405020304" pitchFamily="18" charset="0"/>
              </a:rPr>
              <a:t>时，二极管导通。</a:t>
            </a:r>
            <a:endParaRPr lang="zh-CN" altLang="en-US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561" name="文本框 23560"/>
          <p:cNvSpPr txBox="1"/>
          <p:nvPr/>
        </p:nvSpPr>
        <p:spPr>
          <a:xfrm>
            <a:off x="900113" y="2349500"/>
            <a:ext cx="3276600" cy="946150"/>
          </a:xfrm>
          <a:prstGeom prst="rect">
            <a:avLst/>
          </a:prstGeom>
          <a:solidFill>
            <a:srgbClr val="FFCC99"/>
          </a:solidFill>
          <a:ln w="9525">
            <a:noFill/>
          </a:ln>
        </p:spPr>
        <p:txBody>
          <a:bodyPr lIns="0" rIns="0">
            <a:spAutoFit/>
          </a:bodyPr>
          <a:p>
            <a:pPr algn="l">
              <a:spcBef>
                <a:spcPct val="50000"/>
              </a:spcBef>
            </a:pPr>
            <a:r>
              <a:rPr lang="en-US" altLang="zh-CN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U</a:t>
            </a:r>
            <a:r>
              <a:rPr lang="en-US" altLang="zh-CN" b="1" i="1" baseline="-25000" dirty="0">
                <a:solidFill>
                  <a:srgbClr val="FF3300"/>
                </a:solidFill>
                <a:latin typeface="Times New Roman" panose="02020603050405020304" pitchFamily="18" charset="0"/>
              </a:rPr>
              <a:t>i</a:t>
            </a:r>
            <a:r>
              <a:rPr lang="en-US" altLang="zh-CN" b="1" dirty="0">
                <a:solidFill>
                  <a:srgbClr val="FF3300"/>
                </a:solidFill>
                <a:latin typeface="Times New Roman" panose="02020603050405020304" pitchFamily="18" charset="0"/>
              </a:rPr>
              <a:t>&lt;0.5V</a:t>
            </a:r>
            <a:r>
              <a:rPr lang="zh-CN" altLang="en-US" b="1" dirty="0">
                <a:solidFill>
                  <a:srgbClr val="FF3300"/>
                </a:solidFill>
                <a:latin typeface="Times New Roman" panose="02020603050405020304" pitchFamily="18" charset="0"/>
              </a:rPr>
              <a:t>时，二极管截止，</a:t>
            </a:r>
            <a:r>
              <a:rPr lang="en-US" altLang="zh-CN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i</a:t>
            </a:r>
            <a:r>
              <a:rPr lang="en-US" altLang="zh-CN" b="1" baseline="-25000" dirty="0">
                <a:solidFill>
                  <a:srgbClr val="FF3300"/>
                </a:solidFill>
                <a:latin typeface="Times New Roman" panose="02020603050405020304" pitchFamily="18" charset="0"/>
              </a:rPr>
              <a:t>D</a:t>
            </a:r>
            <a:r>
              <a:rPr lang="en-US" altLang="zh-CN" b="1" dirty="0">
                <a:solidFill>
                  <a:srgbClr val="FF3300"/>
                </a:solidFill>
                <a:latin typeface="Times New Roman" panose="02020603050405020304" pitchFamily="18" charset="0"/>
              </a:rPr>
              <a:t>=0</a:t>
            </a:r>
            <a:r>
              <a:rPr lang="zh-CN" altLang="en-US" b="1" dirty="0">
                <a:solidFill>
                  <a:srgbClr val="FF3300"/>
                </a:solidFill>
                <a:latin typeface="Times New Roman" panose="02020603050405020304" pitchFamily="18" charset="0"/>
              </a:rPr>
              <a:t>。</a:t>
            </a:r>
            <a:endParaRPr lang="zh-CN" altLang="en-US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0" grpId="0" animBg="1"/>
      <p:bldP spid="23561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8" name="矩形 57347"/>
          <p:cNvSpPr/>
          <p:nvPr/>
        </p:nvSpPr>
        <p:spPr>
          <a:xfrm>
            <a:off x="323850" y="443230"/>
            <a:ext cx="4104005" cy="521970"/>
          </a:xfrm>
          <a:prstGeom prst="rect">
            <a:avLst/>
          </a:prstGeom>
          <a:solidFill>
            <a:srgbClr val="CCFFCC"/>
          </a:solidFill>
          <a:ln w="9525" cap="flat" cmpd="sng">
            <a:solidFill>
              <a:srgbClr val="FF99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>
            <a:noAutofit/>
          </a:bodyPr>
          <a:p>
            <a:pPr lvl="0" algn="l"/>
            <a:r>
              <a:rPr lang="en-US" altLang="zh-CN" b="1" dirty="0">
                <a:solidFill>
                  <a:srgbClr val="0000FF"/>
                </a:solidFill>
                <a:sym typeface="+mn-ea"/>
              </a:rPr>
              <a:t>5</a:t>
            </a:r>
            <a:r>
              <a:rPr lang="en-US" altLang="zh-CN" b="1" dirty="0">
                <a:solidFill>
                  <a:srgbClr val="0000FF"/>
                </a:solidFill>
                <a:sym typeface="+mn-ea"/>
              </a:rPr>
              <a:t>  TTL</a:t>
            </a:r>
            <a:r>
              <a:rPr lang="en-US" altLang="zh-CN" b="1" dirty="0">
                <a:solidFill>
                  <a:srgbClr val="0000FF"/>
                </a:solidFill>
                <a:sym typeface="+mn-ea"/>
              </a:rPr>
              <a:t>反相器的动态特性</a:t>
            </a:r>
            <a:endParaRPr lang="en-US" altLang="zh-CN" b="1" dirty="0">
              <a:solidFill>
                <a:srgbClr val="0000FF"/>
              </a:solidFill>
              <a:sym typeface="+mn-ea"/>
            </a:endParaRPr>
          </a:p>
        </p:txBody>
      </p:sp>
      <p:sp>
        <p:nvSpPr>
          <p:cNvPr id="57349" name="文本框 57348"/>
          <p:cNvSpPr txBox="1"/>
          <p:nvPr/>
        </p:nvSpPr>
        <p:spPr>
          <a:xfrm>
            <a:off x="323850" y="1268413"/>
            <a:ext cx="3527425" cy="579437"/>
          </a:xfrm>
          <a:prstGeom prst="rect">
            <a:avLst/>
          </a:prstGeom>
          <a:solidFill>
            <a:srgbClr val="00FF00"/>
          </a:solidFill>
          <a:ln w="38100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3200" b="1" dirty="0">
                <a:solidFill>
                  <a:srgbClr val="800000"/>
                </a:solidFill>
                <a:latin typeface="Times New Roman" panose="02020603050405020304" pitchFamily="18" charset="0"/>
                <a:ea typeface="楷体_GB2312" pitchFamily="49" charset="-122"/>
              </a:rPr>
              <a:t>一、传输延迟时间</a:t>
            </a:r>
            <a:endParaRPr lang="zh-CN" altLang="en-US" sz="3200" b="1" dirty="0">
              <a:solidFill>
                <a:srgbClr val="8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57392" name="组合 57391"/>
          <p:cNvGrpSpPr/>
          <p:nvPr/>
        </p:nvGrpSpPr>
        <p:grpSpPr>
          <a:xfrm>
            <a:off x="3943350" y="1377950"/>
            <a:ext cx="4400550" cy="4351338"/>
            <a:chOff x="2484" y="868"/>
            <a:chExt cx="2772" cy="2741"/>
          </a:xfrm>
        </p:grpSpPr>
        <p:grpSp>
          <p:nvGrpSpPr>
            <p:cNvPr id="57356" name="组合 57355"/>
            <p:cNvGrpSpPr/>
            <p:nvPr/>
          </p:nvGrpSpPr>
          <p:grpSpPr>
            <a:xfrm>
              <a:off x="2484" y="868"/>
              <a:ext cx="2772" cy="1433"/>
              <a:chOff x="252" y="792"/>
              <a:chExt cx="2772" cy="1433"/>
            </a:xfrm>
          </p:grpSpPr>
          <p:sp>
            <p:nvSpPr>
              <p:cNvPr id="57357" name="直接连接符 57356"/>
              <p:cNvSpPr/>
              <p:nvPr/>
            </p:nvSpPr>
            <p:spPr>
              <a:xfrm>
                <a:off x="660" y="936"/>
                <a:ext cx="0" cy="1104"/>
              </a:xfrm>
              <a:prstGeom prst="line">
                <a:avLst/>
              </a:prstGeom>
              <a:ln w="38100" cap="flat" cmpd="sng">
                <a:solidFill>
                  <a:srgbClr val="000000"/>
                </a:solidFill>
                <a:prstDash val="solid"/>
                <a:headEnd type="triangle" w="med" len="med"/>
                <a:tailEnd type="none" w="sm" len="lg"/>
              </a:ln>
            </p:spPr>
          </p:sp>
          <p:sp>
            <p:nvSpPr>
              <p:cNvPr id="57358" name="直接连接符 57357"/>
              <p:cNvSpPr/>
              <p:nvPr/>
            </p:nvSpPr>
            <p:spPr>
              <a:xfrm>
                <a:off x="648" y="2028"/>
                <a:ext cx="2028" cy="0"/>
              </a:xfrm>
              <a:prstGeom prst="line">
                <a:avLst/>
              </a:prstGeom>
              <a:ln w="38100" cap="flat" cmpd="sng">
                <a:solidFill>
                  <a:srgbClr val="000000"/>
                </a:solidFill>
                <a:prstDash val="solid"/>
                <a:headEnd type="none" w="med" len="med"/>
                <a:tailEnd type="triangle" w="med" len="med"/>
              </a:ln>
            </p:spPr>
          </p:sp>
          <p:sp>
            <p:nvSpPr>
              <p:cNvPr id="57359" name="文本框 57358"/>
              <p:cNvSpPr txBox="1"/>
              <p:nvPr/>
            </p:nvSpPr>
            <p:spPr>
              <a:xfrm>
                <a:off x="2700" y="1860"/>
                <a:ext cx="324" cy="365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>
                <a:spAutoFit/>
              </a:bodyPr>
              <a:p>
                <a:pPr algn="l">
                  <a:spcBef>
                    <a:spcPct val="50000"/>
                  </a:spcBef>
                </a:pPr>
                <a:r>
                  <a:rPr lang="en-US" altLang="zh-CN" sz="3200" b="1" i="1" dirty="0">
                    <a:latin typeface="Times New Roman" panose="02020603050405020304" pitchFamily="18" charset="0"/>
                    <a:ea typeface="楷体_GB2312" pitchFamily="49" charset="-122"/>
                  </a:rPr>
                  <a:t>t</a:t>
                </a:r>
                <a:endParaRPr lang="en-US" altLang="zh-CN" sz="3200" b="1" i="1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57360" name="文本框 57359"/>
              <p:cNvSpPr txBox="1"/>
              <p:nvPr/>
            </p:nvSpPr>
            <p:spPr>
              <a:xfrm>
                <a:off x="252" y="792"/>
                <a:ext cx="420" cy="365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>
                <a:spAutoFit/>
              </a:bodyPr>
              <a:p>
                <a:pPr algn="l">
                  <a:spcBef>
                    <a:spcPct val="50000"/>
                  </a:spcBef>
                </a:pPr>
                <a:r>
                  <a:rPr lang="en-US" altLang="zh-CN" sz="3200" b="1" i="1" dirty="0">
                    <a:latin typeface="Times New Roman" panose="02020603050405020304" pitchFamily="18" charset="0"/>
                    <a:ea typeface="楷体_GB2312" pitchFamily="49" charset="-122"/>
                  </a:rPr>
                  <a:t>v</a:t>
                </a:r>
                <a:r>
                  <a:rPr lang="en-US" altLang="zh-CN" sz="3200" b="1" i="1" baseline="-25000" dirty="0">
                    <a:latin typeface="Times New Roman" panose="02020603050405020304" pitchFamily="18" charset="0"/>
                    <a:ea typeface="楷体_GB2312" pitchFamily="49" charset="-122"/>
                  </a:rPr>
                  <a:t>i</a:t>
                </a:r>
                <a:endParaRPr lang="en-US" altLang="zh-CN" sz="3200" b="1" i="1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57361" name="文本框 57360"/>
              <p:cNvSpPr txBox="1"/>
              <p:nvPr/>
            </p:nvSpPr>
            <p:spPr>
              <a:xfrm>
                <a:off x="360" y="1800"/>
                <a:ext cx="360" cy="365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>
                <a:spAutoFit/>
              </a:bodyPr>
              <a:p>
                <a:pPr algn="l">
                  <a:spcBef>
                    <a:spcPct val="50000"/>
                  </a:spcBef>
                </a:pPr>
                <a:r>
                  <a:rPr lang="en-US" altLang="zh-CN" sz="3200" b="1" dirty="0">
                    <a:latin typeface="Times New Roman" panose="02020603050405020304" pitchFamily="18" charset="0"/>
                    <a:ea typeface="楷体_GB2312" pitchFamily="49" charset="-122"/>
                  </a:rPr>
                  <a:t>o</a:t>
                </a:r>
                <a:endParaRPr lang="en-US" altLang="zh-CN" sz="3200" b="1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</p:grpSp>
        <p:grpSp>
          <p:nvGrpSpPr>
            <p:cNvPr id="57362" name="组合 57361"/>
            <p:cNvGrpSpPr/>
            <p:nvPr/>
          </p:nvGrpSpPr>
          <p:grpSpPr>
            <a:xfrm>
              <a:off x="2484" y="2176"/>
              <a:ext cx="2772" cy="1433"/>
              <a:chOff x="252" y="792"/>
              <a:chExt cx="2772" cy="1433"/>
            </a:xfrm>
          </p:grpSpPr>
          <p:sp>
            <p:nvSpPr>
              <p:cNvPr id="57363" name="直接连接符 57362"/>
              <p:cNvSpPr/>
              <p:nvPr/>
            </p:nvSpPr>
            <p:spPr>
              <a:xfrm>
                <a:off x="660" y="936"/>
                <a:ext cx="0" cy="1104"/>
              </a:xfrm>
              <a:prstGeom prst="line">
                <a:avLst/>
              </a:prstGeom>
              <a:ln w="38100" cap="flat" cmpd="sng">
                <a:solidFill>
                  <a:srgbClr val="000000"/>
                </a:solidFill>
                <a:prstDash val="solid"/>
                <a:headEnd type="triangle" w="med" len="med"/>
                <a:tailEnd type="none" w="sm" len="lg"/>
              </a:ln>
            </p:spPr>
          </p:sp>
          <p:sp>
            <p:nvSpPr>
              <p:cNvPr id="57364" name="直接连接符 57363"/>
              <p:cNvSpPr/>
              <p:nvPr/>
            </p:nvSpPr>
            <p:spPr>
              <a:xfrm>
                <a:off x="648" y="2028"/>
                <a:ext cx="2028" cy="0"/>
              </a:xfrm>
              <a:prstGeom prst="line">
                <a:avLst/>
              </a:prstGeom>
              <a:ln w="38100" cap="flat" cmpd="sng">
                <a:solidFill>
                  <a:srgbClr val="000000"/>
                </a:solidFill>
                <a:prstDash val="solid"/>
                <a:headEnd type="none" w="med" len="med"/>
                <a:tailEnd type="triangle" w="med" len="med"/>
              </a:ln>
            </p:spPr>
          </p:sp>
          <p:sp>
            <p:nvSpPr>
              <p:cNvPr id="57365" name="文本框 57364"/>
              <p:cNvSpPr txBox="1"/>
              <p:nvPr/>
            </p:nvSpPr>
            <p:spPr>
              <a:xfrm>
                <a:off x="2700" y="1860"/>
                <a:ext cx="324" cy="365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>
                <a:spAutoFit/>
              </a:bodyPr>
              <a:p>
                <a:pPr algn="l">
                  <a:spcBef>
                    <a:spcPct val="50000"/>
                  </a:spcBef>
                </a:pPr>
                <a:r>
                  <a:rPr lang="en-US" altLang="zh-CN" sz="3200" b="1" i="1" dirty="0">
                    <a:latin typeface="Times New Roman" panose="02020603050405020304" pitchFamily="18" charset="0"/>
                    <a:ea typeface="楷体_GB2312" pitchFamily="49" charset="-122"/>
                  </a:rPr>
                  <a:t>t</a:t>
                </a:r>
                <a:endParaRPr lang="en-US" altLang="zh-CN" sz="3200" b="1" i="1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57366" name="文本框 57365"/>
              <p:cNvSpPr txBox="1"/>
              <p:nvPr/>
            </p:nvSpPr>
            <p:spPr>
              <a:xfrm>
                <a:off x="252" y="792"/>
                <a:ext cx="420" cy="365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>
                <a:spAutoFit/>
              </a:bodyPr>
              <a:p>
                <a:pPr algn="l">
                  <a:spcBef>
                    <a:spcPct val="50000"/>
                  </a:spcBef>
                </a:pPr>
                <a:r>
                  <a:rPr lang="en-US" altLang="zh-CN" sz="3200" b="1" i="1" dirty="0">
                    <a:latin typeface="Times New Roman" panose="02020603050405020304" pitchFamily="18" charset="0"/>
                    <a:ea typeface="楷体_GB2312" pitchFamily="49" charset="-122"/>
                  </a:rPr>
                  <a:t>v</a:t>
                </a:r>
                <a:r>
                  <a:rPr lang="en-US" altLang="zh-CN" sz="3200" b="1" i="1" baseline="-25000" dirty="0">
                    <a:latin typeface="Times New Roman" panose="02020603050405020304" pitchFamily="18" charset="0"/>
                    <a:ea typeface="楷体_GB2312" pitchFamily="49" charset="-122"/>
                  </a:rPr>
                  <a:t>o</a:t>
                </a:r>
                <a:endParaRPr lang="en-US" altLang="zh-CN" sz="3200" b="1" i="1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57367" name="文本框 57366"/>
              <p:cNvSpPr txBox="1"/>
              <p:nvPr/>
            </p:nvSpPr>
            <p:spPr>
              <a:xfrm>
                <a:off x="360" y="1800"/>
                <a:ext cx="360" cy="365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>
                <a:spAutoFit/>
              </a:bodyPr>
              <a:p>
                <a:pPr algn="l">
                  <a:spcBef>
                    <a:spcPct val="50000"/>
                  </a:spcBef>
                </a:pPr>
                <a:r>
                  <a:rPr lang="en-US" altLang="zh-CN" sz="3200" b="1" dirty="0">
                    <a:latin typeface="Times New Roman" panose="02020603050405020304" pitchFamily="18" charset="0"/>
                    <a:ea typeface="楷体_GB2312" pitchFamily="49" charset="-122"/>
                  </a:rPr>
                  <a:t>o</a:t>
                </a:r>
                <a:endParaRPr lang="en-US" altLang="zh-CN" sz="3200" b="1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</p:grpSp>
      </p:grpSp>
      <p:sp>
        <p:nvSpPr>
          <p:cNvPr id="57368" name="任意多边形 57367"/>
          <p:cNvSpPr/>
          <p:nvPr/>
        </p:nvSpPr>
        <p:spPr>
          <a:xfrm>
            <a:off x="4591050" y="4076700"/>
            <a:ext cx="3005138" cy="1211263"/>
          </a:xfrm>
          <a:custGeom>
            <a:avLst/>
            <a:gdLst/>
            <a:ahLst/>
            <a:cxnLst/>
            <a:pathLst>
              <a:path w="1848" h="776">
                <a:moveTo>
                  <a:pt x="0" y="17"/>
                </a:moveTo>
                <a:cubicBezTo>
                  <a:pt x="50" y="19"/>
                  <a:pt x="224" y="0"/>
                  <a:pt x="300" y="29"/>
                </a:cubicBezTo>
                <a:cubicBezTo>
                  <a:pt x="376" y="58"/>
                  <a:pt x="414" y="114"/>
                  <a:pt x="456" y="193"/>
                </a:cubicBezTo>
                <a:cubicBezTo>
                  <a:pt x="498" y="272"/>
                  <a:pt x="512" y="415"/>
                  <a:pt x="552" y="505"/>
                </a:cubicBezTo>
                <a:cubicBezTo>
                  <a:pt x="592" y="595"/>
                  <a:pt x="626" y="690"/>
                  <a:pt x="696" y="733"/>
                </a:cubicBezTo>
                <a:cubicBezTo>
                  <a:pt x="766" y="776"/>
                  <a:pt x="888" y="761"/>
                  <a:pt x="972" y="761"/>
                </a:cubicBezTo>
                <a:cubicBezTo>
                  <a:pt x="1056" y="761"/>
                  <a:pt x="1142" y="768"/>
                  <a:pt x="1200" y="733"/>
                </a:cubicBezTo>
                <a:cubicBezTo>
                  <a:pt x="1258" y="698"/>
                  <a:pt x="1282" y="649"/>
                  <a:pt x="1320" y="553"/>
                </a:cubicBezTo>
                <a:cubicBezTo>
                  <a:pt x="1358" y="457"/>
                  <a:pt x="1392" y="243"/>
                  <a:pt x="1428" y="157"/>
                </a:cubicBezTo>
                <a:cubicBezTo>
                  <a:pt x="1464" y="71"/>
                  <a:pt x="1466" y="61"/>
                  <a:pt x="1536" y="37"/>
                </a:cubicBezTo>
                <a:cubicBezTo>
                  <a:pt x="1606" y="13"/>
                  <a:pt x="1786" y="17"/>
                  <a:pt x="1848" y="13"/>
                </a:cubicBezTo>
              </a:path>
            </a:pathLst>
          </a:custGeom>
          <a:noFill/>
          <a:ln w="38100" cap="flat" cmpd="sng">
            <a:solidFill>
              <a:srgbClr val="000000"/>
            </a:solidFill>
            <a:prstDash val="solid"/>
            <a:headEnd type="none" w="med" len="med"/>
            <a:tailEnd type="none" w="sm" len="lg"/>
          </a:ln>
        </p:spPr>
        <p:txBody>
          <a:bodyPr/>
          <a:p>
            <a:endParaRPr lang="zh-CN" altLang="en-US"/>
          </a:p>
        </p:txBody>
      </p:sp>
      <p:sp>
        <p:nvSpPr>
          <p:cNvPr id="57369" name="任意多边形 57368"/>
          <p:cNvSpPr/>
          <p:nvPr/>
        </p:nvSpPr>
        <p:spPr>
          <a:xfrm>
            <a:off x="4572000" y="1898650"/>
            <a:ext cx="2800350" cy="1231900"/>
          </a:xfrm>
          <a:custGeom>
            <a:avLst/>
            <a:gdLst/>
            <a:ahLst/>
            <a:cxnLst/>
            <a:pathLst>
              <a:path w="1764" h="776">
                <a:moveTo>
                  <a:pt x="0" y="776"/>
                </a:moveTo>
                <a:cubicBezTo>
                  <a:pt x="89" y="768"/>
                  <a:pt x="178" y="760"/>
                  <a:pt x="240" y="728"/>
                </a:cubicBezTo>
                <a:cubicBezTo>
                  <a:pt x="302" y="696"/>
                  <a:pt x="334" y="660"/>
                  <a:pt x="372" y="584"/>
                </a:cubicBezTo>
                <a:cubicBezTo>
                  <a:pt x="410" y="508"/>
                  <a:pt x="428" y="362"/>
                  <a:pt x="468" y="272"/>
                </a:cubicBezTo>
                <a:cubicBezTo>
                  <a:pt x="508" y="182"/>
                  <a:pt x="540" y="88"/>
                  <a:pt x="612" y="44"/>
                </a:cubicBezTo>
                <a:cubicBezTo>
                  <a:pt x="684" y="0"/>
                  <a:pt x="816" y="8"/>
                  <a:pt x="900" y="8"/>
                </a:cubicBezTo>
                <a:cubicBezTo>
                  <a:pt x="984" y="8"/>
                  <a:pt x="1060" y="8"/>
                  <a:pt x="1116" y="44"/>
                </a:cubicBezTo>
                <a:cubicBezTo>
                  <a:pt x="1172" y="80"/>
                  <a:pt x="1198" y="128"/>
                  <a:pt x="1236" y="224"/>
                </a:cubicBezTo>
                <a:cubicBezTo>
                  <a:pt x="1274" y="320"/>
                  <a:pt x="1308" y="534"/>
                  <a:pt x="1344" y="620"/>
                </a:cubicBezTo>
                <a:cubicBezTo>
                  <a:pt x="1380" y="706"/>
                  <a:pt x="1382" y="716"/>
                  <a:pt x="1452" y="740"/>
                </a:cubicBezTo>
                <a:cubicBezTo>
                  <a:pt x="1522" y="764"/>
                  <a:pt x="1702" y="760"/>
                  <a:pt x="1764" y="764"/>
                </a:cubicBezTo>
              </a:path>
            </a:pathLst>
          </a:custGeom>
          <a:noFill/>
          <a:ln w="38100" cap="flat" cmpd="sng">
            <a:solidFill>
              <a:srgbClr val="000000"/>
            </a:solidFill>
            <a:prstDash val="solid"/>
            <a:headEnd type="none" w="med" len="med"/>
            <a:tailEnd type="none" w="sm" len="lg"/>
          </a:ln>
        </p:spPr>
        <p:txBody>
          <a:bodyPr/>
          <a:p>
            <a:endParaRPr lang="zh-CN" altLang="en-US"/>
          </a:p>
        </p:txBody>
      </p:sp>
      <p:grpSp>
        <p:nvGrpSpPr>
          <p:cNvPr id="57370" name="组合 57369"/>
          <p:cNvGrpSpPr/>
          <p:nvPr/>
        </p:nvGrpSpPr>
        <p:grpSpPr>
          <a:xfrm>
            <a:off x="4597400" y="2197100"/>
            <a:ext cx="4546600" cy="579438"/>
            <a:chOff x="664" y="1308"/>
            <a:chExt cx="2864" cy="365"/>
          </a:xfrm>
        </p:grpSpPr>
        <p:sp>
          <p:nvSpPr>
            <p:cNvPr id="57371" name="直接连接符 57370"/>
            <p:cNvSpPr/>
            <p:nvPr/>
          </p:nvSpPr>
          <p:spPr>
            <a:xfrm>
              <a:off x="664" y="1512"/>
              <a:ext cx="1916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sm" len="lg"/>
            </a:ln>
          </p:spPr>
        </p:sp>
        <p:sp>
          <p:nvSpPr>
            <p:cNvPr id="57372" name="文本框 57371"/>
            <p:cNvSpPr txBox="1"/>
            <p:nvPr/>
          </p:nvSpPr>
          <p:spPr>
            <a:xfrm>
              <a:off x="2664" y="1308"/>
              <a:ext cx="864" cy="365"/>
            </a:xfrm>
            <a:prstGeom prst="rect">
              <a:avLst/>
            </a:prstGeom>
            <a:noFill/>
            <a:ln w="38100">
              <a:noFill/>
            </a:ln>
          </p:spPr>
          <p:txBody>
            <a:bodyPr>
              <a:spAutoFit/>
            </a:bodyPr>
            <a:p>
              <a:pPr algn="l">
                <a:spcBef>
                  <a:spcPct val="50000"/>
                </a:spcBef>
              </a:pPr>
              <a:r>
                <a:rPr lang="en-US" altLang="zh-CN" sz="3200" b="1" dirty="0">
                  <a:latin typeface="Times New Roman" panose="02020603050405020304" pitchFamily="18" charset="0"/>
                  <a:ea typeface="楷体_GB2312" pitchFamily="49" charset="-122"/>
                </a:rPr>
                <a:t>50%</a:t>
              </a:r>
              <a:endParaRPr lang="en-US" altLang="zh-CN" sz="3200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57373" name="组合 57372"/>
          <p:cNvGrpSpPr/>
          <p:nvPr/>
        </p:nvGrpSpPr>
        <p:grpSpPr>
          <a:xfrm>
            <a:off x="4597400" y="4292600"/>
            <a:ext cx="4432300" cy="579438"/>
            <a:chOff x="664" y="2628"/>
            <a:chExt cx="2792" cy="365"/>
          </a:xfrm>
        </p:grpSpPr>
        <p:sp>
          <p:nvSpPr>
            <p:cNvPr id="57374" name="直接连接符 57373"/>
            <p:cNvSpPr/>
            <p:nvPr/>
          </p:nvSpPr>
          <p:spPr>
            <a:xfrm>
              <a:off x="664" y="2880"/>
              <a:ext cx="1916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sm" len="lg"/>
            </a:ln>
          </p:spPr>
        </p:sp>
        <p:sp>
          <p:nvSpPr>
            <p:cNvPr id="57375" name="文本框 57374"/>
            <p:cNvSpPr txBox="1"/>
            <p:nvPr/>
          </p:nvSpPr>
          <p:spPr>
            <a:xfrm>
              <a:off x="2592" y="2628"/>
              <a:ext cx="864" cy="365"/>
            </a:xfrm>
            <a:prstGeom prst="rect">
              <a:avLst/>
            </a:prstGeom>
            <a:noFill/>
            <a:ln w="38100">
              <a:noFill/>
            </a:ln>
          </p:spPr>
          <p:txBody>
            <a:bodyPr>
              <a:spAutoFit/>
            </a:bodyPr>
            <a:p>
              <a:pPr algn="l">
                <a:spcBef>
                  <a:spcPct val="50000"/>
                </a:spcBef>
              </a:pPr>
              <a:r>
                <a:rPr lang="en-US" altLang="zh-CN" sz="3200" b="1" dirty="0">
                  <a:latin typeface="Times New Roman" panose="02020603050405020304" pitchFamily="18" charset="0"/>
                  <a:ea typeface="楷体_GB2312" pitchFamily="49" charset="-122"/>
                </a:rPr>
                <a:t>50%</a:t>
              </a:r>
              <a:endParaRPr lang="en-US" altLang="zh-CN" sz="3200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57376" name="组合 57375"/>
          <p:cNvGrpSpPr/>
          <p:nvPr/>
        </p:nvGrpSpPr>
        <p:grpSpPr>
          <a:xfrm>
            <a:off x="5238750" y="2425700"/>
            <a:ext cx="171450" cy="3582988"/>
            <a:chOff x="1068" y="1452"/>
            <a:chExt cx="108" cy="2257"/>
          </a:xfrm>
        </p:grpSpPr>
        <p:sp>
          <p:nvSpPr>
            <p:cNvPr id="57377" name="直接连接符 57376"/>
            <p:cNvSpPr/>
            <p:nvPr/>
          </p:nvSpPr>
          <p:spPr>
            <a:xfrm>
              <a:off x="1068" y="1452"/>
              <a:ext cx="0" cy="2257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ysDot"/>
              <a:headEnd type="none" w="med" len="med"/>
              <a:tailEnd type="none" w="sm" len="lg"/>
            </a:ln>
          </p:spPr>
        </p:sp>
        <p:sp>
          <p:nvSpPr>
            <p:cNvPr id="57378" name="直接连接符 57377"/>
            <p:cNvSpPr/>
            <p:nvPr/>
          </p:nvSpPr>
          <p:spPr>
            <a:xfrm>
              <a:off x="1176" y="2832"/>
              <a:ext cx="0" cy="877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ysDot"/>
              <a:headEnd type="none" w="med" len="med"/>
              <a:tailEnd type="none" w="sm" len="lg"/>
            </a:ln>
          </p:spPr>
        </p:sp>
      </p:grpSp>
      <p:grpSp>
        <p:nvGrpSpPr>
          <p:cNvPr id="57393" name="组合 57392"/>
          <p:cNvGrpSpPr/>
          <p:nvPr/>
        </p:nvGrpSpPr>
        <p:grpSpPr>
          <a:xfrm>
            <a:off x="6588125" y="2420938"/>
            <a:ext cx="215900" cy="3582987"/>
            <a:chOff x="4150" y="1525"/>
            <a:chExt cx="136" cy="2257"/>
          </a:xfrm>
        </p:grpSpPr>
        <p:sp>
          <p:nvSpPr>
            <p:cNvPr id="57380" name="直接连接符 57379"/>
            <p:cNvSpPr/>
            <p:nvPr/>
          </p:nvSpPr>
          <p:spPr>
            <a:xfrm>
              <a:off x="4150" y="1525"/>
              <a:ext cx="0" cy="2257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ysDot"/>
              <a:headEnd type="none" w="med" len="med"/>
              <a:tailEnd type="none" w="sm" len="lg"/>
            </a:ln>
          </p:spPr>
        </p:sp>
        <p:sp>
          <p:nvSpPr>
            <p:cNvPr id="57381" name="直接连接符 57380"/>
            <p:cNvSpPr/>
            <p:nvPr/>
          </p:nvSpPr>
          <p:spPr>
            <a:xfrm>
              <a:off x="4286" y="2886"/>
              <a:ext cx="0" cy="877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ysDot"/>
              <a:headEnd type="none" w="med" len="med"/>
              <a:tailEnd type="none" w="sm" len="lg"/>
            </a:ln>
          </p:spPr>
        </p:sp>
      </p:grpSp>
      <p:grpSp>
        <p:nvGrpSpPr>
          <p:cNvPr id="57382" name="组合 57381"/>
          <p:cNvGrpSpPr/>
          <p:nvPr/>
        </p:nvGrpSpPr>
        <p:grpSpPr>
          <a:xfrm>
            <a:off x="4953000" y="5894388"/>
            <a:ext cx="762000" cy="0"/>
            <a:chOff x="888" y="3637"/>
            <a:chExt cx="480" cy="0"/>
          </a:xfrm>
        </p:grpSpPr>
        <p:sp>
          <p:nvSpPr>
            <p:cNvPr id="57383" name="直接连接符 57382"/>
            <p:cNvSpPr/>
            <p:nvPr/>
          </p:nvSpPr>
          <p:spPr>
            <a:xfrm>
              <a:off x="888" y="3637"/>
              <a:ext cx="180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57384" name="直接连接符 57383"/>
            <p:cNvSpPr/>
            <p:nvPr/>
          </p:nvSpPr>
          <p:spPr>
            <a:xfrm>
              <a:off x="1188" y="3637"/>
              <a:ext cx="180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triangle" w="med" len="med"/>
              <a:tailEnd type="none" w="med" len="med"/>
            </a:ln>
          </p:spPr>
        </p:sp>
      </p:grpSp>
      <p:grpSp>
        <p:nvGrpSpPr>
          <p:cNvPr id="57385" name="组合 57384"/>
          <p:cNvGrpSpPr/>
          <p:nvPr/>
        </p:nvGrpSpPr>
        <p:grpSpPr>
          <a:xfrm>
            <a:off x="6305550" y="5951538"/>
            <a:ext cx="762000" cy="0"/>
            <a:chOff x="888" y="3637"/>
            <a:chExt cx="480" cy="0"/>
          </a:xfrm>
        </p:grpSpPr>
        <p:sp>
          <p:nvSpPr>
            <p:cNvPr id="57386" name="直接连接符 57385"/>
            <p:cNvSpPr/>
            <p:nvPr/>
          </p:nvSpPr>
          <p:spPr>
            <a:xfrm>
              <a:off x="888" y="3637"/>
              <a:ext cx="180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57387" name="直接连接符 57386"/>
            <p:cNvSpPr/>
            <p:nvPr/>
          </p:nvSpPr>
          <p:spPr>
            <a:xfrm>
              <a:off x="1188" y="3637"/>
              <a:ext cx="180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triangle" w="med" len="med"/>
              <a:tailEnd type="none" w="med" len="med"/>
            </a:ln>
          </p:spPr>
        </p:sp>
      </p:grpSp>
      <p:sp>
        <p:nvSpPr>
          <p:cNvPr id="57388" name="文本框 57387"/>
          <p:cNvSpPr txBox="1"/>
          <p:nvPr/>
        </p:nvSpPr>
        <p:spPr>
          <a:xfrm>
            <a:off x="5086350" y="5894388"/>
            <a:ext cx="1143000" cy="579437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3200" b="1" i="1" dirty="0">
                <a:latin typeface="Times New Roman" panose="02020603050405020304" pitchFamily="18" charset="0"/>
                <a:ea typeface="楷体_GB2312" pitchFamily="49" charset="-122"/>
              </a:rPr>
              <a:t>t</a:t>
            </a:r>
            <a:r>
              <a:rPr lang="en-US" altLang="zh-CN" sz="3200" b="1" i="1" baseline="-25000" dirty="0">
                <a:latin typeface="Times New Roman" panose="02020603050405020304" pitchFamily="18" charset="0"/>
                <a:ea typeface="楷体_GB2312" pitchFamily="49" charset="-122"/>
              </a:rPr>
              <a:t>pdHL</a:t>
            </a:r>
            <a:endParaRPr lang="en-US" altLang="zh-CN" sz="3200" b="1" i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7389" name="文本框 57388"/>
          <p:cNvSpPr txBox="1"/>
          <p:nvPr/>
        </p:nvSpPr>
        <p:spPr>
          <a:xfrm>
            <a:off x="6516688" y="5949950"/>
            <a:ext cx="1143000" cy="579438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3200" b="1" i="1" dirty="0">
                <a:latin typeface="Times New Roman" panose="02020603050405020304" pitchFamily="18" charset="0"/>
                <a:ea typeface="楷体_GB2312" pitchFamily="49" charset="-122"/>
              </a:rPr>
              <a:t>t</a:t>
            </a:r>
            <a:r>
              <a:rPr lang="en-US" altLang="zh-CN" sz="3200" b="1" i="1" baseline="-25000" dirty="0">
                <a:latin typeface="Times New Roman" panose="02020603050405020304" pitchFamily="18" charset="0"/>
                <a:ea typeface="楷体_GB2312" pitchFamily="49" charset="-122"/>
              </a:rPr>
              <a:t>pdLH</a:t>
            </a:r>
            <a:endParaRPr lang="en-US" altLang="zh-CN" sz="3200" b="1" i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7390" name="矩形 57389"/>
          <p:cNvSpPr/>
          <p:nvPr/>
        </p:nvSpPr>
        <p:spPr>
          <a:xfrm>
            <a:off x="611188" y="4292600"/>
            <a:ext cx="2790825" cy="579438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p>
            <a:pPr algn="l"/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平均传输时间</a:t>
            </a:r>
            <a:endParaRPr lang="zh-CN" altLang="en-US" sz="32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57391" name="对象 57390"/>
          <p:cNvGraphicFramePr/>
          <p:nvPr/>
        </p:nvGraphicFramePr>
        <p:xfrm>
          <a:off x="468313" y="4868863"/>
          <a:ext cx="3492500" cy="1057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5" name="" r:id="rId1" imgW="1295400" imgH="393700" progId="Equation.3">
                  <p:embed/>
                </p:oleObj>
              </mc:Choice>
              <mc:Fallback>
                <p:oleObj name="" r:id="rId1" imgW="1295400" imgH="393700" progId="Equation.3">
                  <p:embed/>
                  <p:pic>
                    <p:nvPicPr>
                      <p:cNvPr id="0" name="图片 31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68313" y="4868863"/>
                        <a:ext cx="3492500" cy="10572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7394" name="矩形 57393"/>
          <p:cNvSpPr/>
          <p:nvPr/>
        </p:nvSpPr>
        <p:spPr>
          <a:xfrm>
            <a:off x="395288" y="2133600"/>
            <a:ext cx="3455987" cy="1758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lnSpc>
                <a:spcPct val="130000"/>
              </a:lnSpc>
            </a:pPr>
            <a:r>
              <a:rPr lang="zh-CN" altLang="en-US" b="1" dirty="0">
                <a:solidFill>
                  <a:schemeClr val="tx1"/>
                </a:solidFill>
                <a:latin typeface="宋体" panose="02010600030101010101" pitchFamily="2" charset="-122"/>
              </a:rPr>
              <a:t>　平均传输延迟时间</a:t>
            </a:r>
            <a:r>
              <a:rPr lang="en-US" altLang="zh-CN" b="1" i="1" dirty="0">
                <a:solidFill>
                  <a:schemeClr val="tx1"/>
                </a:solidFill>
                <a:latin typeface="Times New Roman" panose="02020603050405020304" pitchFamily="18" charset="0"/>
              </a:rPr>
              <a:t>t</a:t>
            </a:r>
            <a:r>
              <a:rPr lang="en-US" altLang="zh-CN" b="1" baseline="-25000" dirty="0">
                <a:solidFill>
                  <a:schemeClr val="tx1"/>
                </a:solidFill>
                <a:latin typeface="Times New Roman" panose="02020603050405020304" pitchFamily="18" charset="0"/>
              </a:rPr>
              <a:t>pd</a:t>
            </a:r>
            <a:r>
              <a:rPr lang="zh-CN" altLang="en-US" b="1" dirty="0">
                <a:solidFill>
                  <a:schemeClr val="tx1"/>
                </a:solidFill>
                <a:latin typeface="宋体" panose="02010600030101010101" pitchFamily="2" charset="-122"/>
              </a:rPr>
              <a:t>表征了门电路的开关速度。              </a:t>
            </a:r>
            <a:endParaRPr lang="zh-CN" altLang="en-US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57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57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7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7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7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7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57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57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57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57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9" grpId="0" animBg="1"/>
      <p:bldP spid="57388" grpId="0"/>
      <p:bldP spid="57389" grpId="0"/>
      <p:bldP spid="57390" grpId="0"/>
      <p:bldP spid="57394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0420" name="文本框 60419"/>
          <p:cNvSpPr txBox="1"/>
          <p:nvPr/>
        </p:nvSpPr>
        <p:spPr>
          <a:xfrm>
            <a:off x="539750" y="765175"/>
            <a:ext cx="4324985" cy="583565"/>
          </a:xfrm>
          <a:prstGeom prst="rect">
            <a:avLst/>
          </a:prstGeom>
          <a:solidFill>
            <a:srgbClr val="00FF00"/>
          </a:solidFill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3200" b="1" dirty="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二</a:t>
            </a:r>
            <a:r>
              <a:rPr lang="en-US" altLang="zh-CN" sz="3200" b="1" dirty="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.</a:t>
            </a:r>
            <a:r>
              <a:rPr lang="zh-CN" altLang="en-US" sz="3200" b="1" dirty="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交流噪声容限</a:t>
            </a:r>
            <a:endParaRPr lang="zh-CN" altLang="en-US" sz="3200" b="1" dirty="0">
              <a:solidFill>
                <a:srgbClr val="8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9115" y="1552575"/>
            <a:ext cx="762889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/>
              <a:t>正脉冲噪声容限：输出高电平由额定值降到0.2V时所需要输入正脉冲的幅度</a:t>
            </a:r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5545" y="2505710"/>
            <a:ext cx="5946775" cy="3644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0" grpId="0" bldLvl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77850" y="455930"/>
            <a:ext cx="646811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负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脉冲噪声容限：输出低电平由额定值升至</a:t>
            </a: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0.8V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时所需要输入负脉冲的幅度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5990" y="1409065"/>
            <a:ext cx="6955790" cy="4278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0420" name="文本框 60419"/>
          <p:cNvSpPr txBox="1"/>
          <p:nvPr/>
        </p:nvSpPr>
        <p:spPr>
          <a:xfrm>
            <a:off x="539750" y="417830"/>
            <a:ext cx="5581015" cy="583565"/>
          </a:xfrm>
          <a:prstGeom prst="rect">
            <a:avLst/>
          </a:prstGeom>
          <a:solidFill>
            <a:srgbClr val="00FF00"/>
          </a:solidFill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3200" b="1" dirty="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三</a:t>
            </a:r>
            <a:r>
              <a:rPr lang="en-US" altLang="zh-CN" sz="3200" b="1" dirty="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.</a:t>
            </a:r>
            <a:r>
              <a:rPr lang="zh-CN" altLang="en-US" sz="3200" b="1" dirty="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电源动态尖峰电流</a:t>
            </a:r>
            <a:endParaRPr lang="zh-CN" altLang="en-US" sz="3200" b="1" dirty="0">
              <a:solidFill>
                <a:srgbClr val="8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9130" y="1166495"/>
            <a:ext cx="782574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t>当v</a:t>
            </a:r>
            <a:r>
              <a:rPr baseline="-25000"/>
              <a:t>O</a:t>
            </a:r>
            <a:r>
              <a:t>=V</a:t>
            </a:r>
            <a:r>
              <a:rPr baseline="-25000"/>
              <a:t>OL</a:t>
            </a:r>
            <a:r>
              <a:t>时，v</a:t>
            </a:r>
            <a:r>
              <a:rPr baseline="-25000"/>
              <a:t>I</a:t>
            </a:r>
            <a:r>
              <a:t>为高电平（V</a:t>
            </a:r>
            <a:r>
              <a:rPr baseline="-25000"/>
              <a:t>IH</a:t>
            </a:r>
            <a:r>
              <a:t>≥3.4V），则T</a:t>
            </a:r>
            <a:r>
              <a:rPr baseline="-25000"/>
              <a:t>1</a:t>
            </a:r>
            <a:r>
              <a:t>、T</a:t>
            </a:r>
            <a:r>
              <a:rPr baseline="-25000"/>
              <a:t>2</a:t>
            </a:r>
            <a:r>
              <a:t> 、T</a:t>
            </a:r>
            <a:r>
              <a:rPr baseline="-25000"/>
              <a:t>4</a:t>
            </a:r>
            <a:r>
              <a:t>导通而T</a:t>
            </a:r>
            <a:r>
              <a:rPr baseline="-25000"/>
              <a:t>3</a:t>
            </a:r>
            <a:r>
              <a:t>截止，T</a:t>
            </a:r>
            <a:r>
              <a:rPr baseline="-25000"/>
              <a:t>1</a:t>
            </a:r>
            <a:r>
              <a:t>基极电位v</a:t>
            </a:r>
            <a:r>
              <a:rPr baseline="-25000"/>
              <a:t>B1</a:t>
            </a:r>
            <a:r>
              <a:t>被钳制在2.1V</a:t>
            </a:r>
            <a:r>
              <a:rPr lang="zh-CN"/>
              <a:t>。电源电流：</a:t>
            </a:r>
            <a:endParaRPr lang="en-US" altLang="zh-CN"/>
          </a:p>
          <a:p>
            <a:pPr algn="l"/>
            <a:endParaRPr lang="zh-CN"/>
          </a:p>
        </p:txBody>
      </p:sp>
      <p:graphicFrame>
        <p:nvGraphicFramePr>
          <p:cNvPr id="-2147482615" name="对象 -2147482616"/>
          <p:cNvGraphicFramePr>
            <a:graphicFrameLocks noChangeAspect="1"/>
          </p:cNvGraphicFramePr>
          <p:nvPr/>
        </p:nvGraphicFramePr>
        <p:xfrm>
          <a:off x="5222875" y="2138680"/>
          <a:ext cx="3467100" cy="21520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1701165" imgH="862965" progId="Equation.DSMT4">
                  <p:embed/>
                </p:oleObj>
              </mc:Choice>
              <mc:Fallback>
                <p:oleObj name="" r:id="rId1" imgW="1701165" imgH="862965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222875" y="2138680"/>
                        <a:ext cx="3467100" cy="215201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750" y="2618105"/>
            <a:ext cx="4387215" cy="3971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0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9130" y="1166495"/>
            <a:ext cx="782574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t>当v</a:t>
            </a:r>
            <a:r>
              <a:rPr baseline="-25000"/>
              <a:t>O</a:t>
            </a:r>
            <a:r>
              <a:t>=V</a:t>
            </a:r>
            <a:r>
              <a:rPr baseline="-25000"/>
              <a:t>OH</a:t>
            </a:r>
            <a:r>
              <a:t>时，v</a:t>
            </a:r>
            <a:r>
              <a:rPr baseline="-25000"/>
              <a:t>I</a:t>
            </a:r>
            <a:r>
              <a:t>为低电平（V</a:t>
            </a:r>
            <a:r>
              <a:rPr baseline="-25000"/>
              <a:t>IL</a:t>
            </a:r>
            <a:r>
              <a:rPr>
                <a:latin typeface="Arial" panose="020B0604020202020204" pitchFamily="34" charset="0"/>
              </a:rPr>
              <a:t>≤</a:t>
            </a:r>
            <a:r>
              <a:t>0.2V），则T1、T3 导通而T2、T4截止，输出没有带负载，T4没有电流流过，所以电源电流</a:t>
            </a:r>
            <a:r>
              <a:rPr lang="zh-CN"/>
              <a:t>：</a:t>
            </a:r>
            <a:endParaRPr lang="en-US" altLang="zh-CN"/>
          </a:p>
          <a:p>
            <a:pPr algn="l"/>
            <a:endParaRPr lang="zh-CN"/>
          </a:p>
        </p:txBody>
      </p:sp>
      <p:graphicFrame>
        <p:nvGraphicFramePr>
          <p:cNvPr id="-2147482614" name="对象 17"/>
          <p:cNvGraphicFramePr>
            <a:graphicFrameLocks noChangeAspect="1"/>
          </p:cNvGraphicFramePr>
          <p:nvPr/>
        </p:nvGraphicFramePr>
        <p:xfrm>
          <a:off x="5293995" y="2287270"/>
          <a:ext cx="3018155" cy="25977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1002665" imgH="862965" progId="Equation.DSMT4">
                  <p:embed/>
                </p:oleObj>
              </mc:Choice>
              <mc:Fallback>
                <p:oleObj name="" r:id="rId1" imgW="1002665" imgH="862965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293995" y="2287270"/>
                        <a:ext cx="3018155" cy="259778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130" y="2494280"/>
            <a:ext cx="4634230" cy="3943985"/>
          </a:xfrm>
          <a:prstGeom prst="rect">
            <a:avLst/>
          </a:prstGeo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0035" y="544830"/>
            <a:ext cx="8410575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/>
              <a:t>动态电流：</a:t>
            </a:r>
            <a:endParaRPr lang="zh-CN" altLang="en-US"/>
          </a:p>
          <a:p>
            <a:pPr algn="l"/>
            <a:r>
              <a:rPr lang="zh-CN" altLang="en-US"/>
              <a:t>当输出从低电平转换为高电平过程中，T3从截止变为导通而T4从深度饱和变为截止，所以T4所需时间比T3长，那么在转换过程中就会出现短暂的T3、T4同时导通的状态，此时有很大的瞬时电流流过T3和T4，使电源电流出现尖峰脉冲</a:t>
            </a:r>
            <a:endParaRPr lang="zh-CN" altLang="en-US"/>
          </a:p>
          <a:p>
            <a:pPr algn="l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8455" y="3239135"/>
            <a:ext cx="4638040" cy="3526790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2560" name="图片 6255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5513" y="1773238"/>
            <a:ext cx="6497637" cy="4829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2468" name="文本框 62467"/>
          <p:cNvSpPr txBox="1"/>
          <p:nvPr/>
        </p:nvSpPr>
        <p:spPr>
          <a:xfrm>
            <a:off x="250825" y="260350"/>
            <a:ext cx="6913563" cy="645160"/>
          </a:xfrm>
          <a:prstGeom prst="rect">
            <a:avLst/>
          </a:prstGeom>
          <a:solidFill>
            <a:srgbClr val="FFFF66"/>
          </a:solidFill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3600" dirty="0">
                <a:latin typeface="Verdana" panose="020B0604030504040204" pitchFamily="34" charset="0"/>
              </a:rPr>
              <a:t>§</a:t>
            </a:r>
            <a:r>
              <a:rPr lang="en-US" altLang="zh-CN" sz="3600" dirty="0">
                <a:latin typeface="Verdana" panose="020B0604030504040204" pitchFamily="34" charset="0"/>
              </a:rPr>
              <a:t>2.3.2  </a:t>
            </a:r>
            <a:r>
              <a:rPr lang="zh-CN" altLang="en-US" sz="3600" dirty="0">
                <a:latin typeface="Verdana" panose="020B0604030504040204" pitchFamily="34" charset="0"/>
              </a:rPr>
              <a:t>其他逻辑功能</a:t>
            </a:r>
            <a:r>
              <a:rPr lang="zh-CN" altLang="en-US" sz="3600" dirty="0">
                <a:latin typeface="Verdana" panose="020B0604030504040204" pitchFamily="34" charset="0"/>
              </a:rPr>
              <a:t>的门电路  </a:t>
            </a:r>
            <a:endParaRPr lang="zh-CN" altLang="en-US" sz="3600" dirty="0">
              <a:latin typeface="Verdana" panose="020B0604030504040204" pitchFamily="34" charset="0"/>
            </a:endParaRPr>
          </a:p>
        </p:txBody>
      </p:sp>
      <p:sp>
        <p:nvSpPr>
          <p:cNvPr id="62559" name="圆角矩形标注 62558"/>
          <p:cNvSpPr/>
          <p:nvPr/>
        </p:nvSpPr>
        <p:spPr>
          <a:xfrm>
            <a:off x="2555875" y="5661025"/>
            <a:ext cx="2592388" cy="936625"/>
          </a:xfrm>
          <a:prstGeom prst="wedgeRoundRectCallout">
            <a:avLst>
              <a:gd name="adj1" fmla="val -45222"/>
              <a:gd name="adj2" fmla="val -157796"/>
              <a:gd name="adj3" fmla="val 16667"/>
            </a:avLst>
          </a:prstGeom>
          <a:solidFill>
            <a:srgbClr val="FF99FF"/>
          </a:solidFill>
          <a:ln w="952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zh-CN" altLang="en-US" sz="2400" b="1" dirty="0">
                <a:latin typeface="Times New Roman" panose="02020603050405020304" pitchFamily="18" charset="0"/>
              </a:rPr>
              <a:t>输入端改成多发射极三极管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sp>
        <p:nvSpPr>
          <p:cNvPr id="62563" name="文本框 62562"/>
          <p:cNvSpPr txBox="1"/>
          <p:nvPr/>
        </p:nvSpPr>
        <p:spPr>
          <a:xfrm>
            <a:off x="717550" y="1180465"/>
            <a:ext cx="3674745" cy="521970"/>
          </a:xfrm>
          <a:prstGeom prst="rect">
            <a:avLst/>
          </a:prstGeom>
          <a:solidFill>
            <a:srgbClr val="99CCFF"/>
          </a:solidFill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ct val="50000"/>
              </a:spcBef>
            </a:pPr>
            <a:r>
              <a:rPr lang="en-US" altLang="zh-CN" b="1" dirty="0">
                <a:latin typeface="Times New Roman" panose="02020603050405020304" pitchFamily="18" charset="0"/>
              </a:rPr>
              <a:t>1.</a:t>
            </a:r>
            <a:r>
              <a:rPr lang="zh-CN" altLang="en-US" b="1" dirty="0">
                <a:latin typeface="Times New Roman" panose="02020603050405020304" pitchFamily="18" charset="0"/>
              </a:rPr>
              <a:t>与非门</a:t>
            </a:r>
            <a:endParaRPr lang="zh-CN" altLang="en-US" b="1" dirty="0">
              <a:latin typeface="Times New Roman" panose="02020603050405020304" pitchFamily="18" charset="0"/>
            </a:endParaRPr>
          </a:p>
        </p:txBody>
      </p:sp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27050" y="5822950"/>
          <a:ext cx="1669415" cy="6515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" r:id="rId2" imgW="520700" imgH="203200" progId="Equation.KSEE3">
                  <p:embed/>
                </p:oleObj>
              </mc:Choice>
              <mc:Fallback>
                <p:oleObj name="" r:id="rId2" imgW="520700" imgH="203200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27050" y="5822950"/>
                        <a:ext cx="1669415" cy="6515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2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2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25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25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2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559" grpId="0" animBg="1"/>
      <p:bldP spid="62563" grpId="0" bldLvl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581" name="图片 6158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313" y="2924175"/>
            <a:ext cx="5629275" cy="3181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44" name="文本框 61443"/>
          <p:cNvSpPr txBox="1"/>
          <p:nvPr/>
        </p:nvSpPr>
        <p:spPr>
          <a:xfrm>
            <a:off x="833438" y="271463"/>
            <a:ext cx="5643562" cy="1220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TTL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集成门电路的封装：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algn="l">
              <a:spcBef>
                <a:spcPct val="50000"/>
              </a:spcBef>
            </a:pPr>
            <a:r>
              <a:rPr lang="zh-CN" altLang="en-US" b="1" dirty="0">
                <a:solidFill>
                  <a:schemeClr val="tx1"/>
                </a:solidFill>
                <a:latin typeface="Times New Roman" panose="02020603050405020304" pitchFamily="18" charset="0"/>
              </a:rPr>
              <a:t>        </a:t>
            </a:r>
            <a:r>
              <a:rPr lang="zh-CN" altLang="en-US" b="1" dirty="0">
                <a:latin typeface="Times New Roman" panose="02020603050405020304" pitchFamily="18" charset="0"/>
              </a:rPr>
              <a:t>双列直插式 </a:t>
            </a:r>
            <a:endParaRPr lang="zh-CN" altLang="en-US" b="1" dirty="0">
              <a:latin typeface="Times New Roman" panose="02020603050405020304" pitchFamily="18" charset="0"/>
            </a:endParaRPr>
          </a:p>
        </p:txBody>
      </p:sp>
      <p:sp>
        <p:nvSpPr>
          <p:cNvPr id="61445" name="文本框 61444"/>
          <p:cNvSpPr txBox="1"/>
          <p:nvPr/>
        </p:nvSpPr>
        <p:spPr>
          <a:xfrm>
            <a:off x="219075" y="1617663"/>
            <a:ext cx="8870950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如：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TTL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门电路芯片（</a:t>
            </a:r>
            <a:r>
              <a:rPr lang="zh-CN" altLang="en-US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四</a:t>
            </a:r>
            <a:r>
              <a:rPr lang="en-US" altLang="zh-CN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输入与非门，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型号</a:t>
            </a: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74LS00</a:t>
            </a:r>
            <a:r>
              <a:rPr lang="en-US" altLang="zh-CN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)</a:t>
            </a:r>
            <a:endParaRPr lang="en-US" altLang="zh-CN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1446" name="文本框 61445"/>
          <p:cNvSpPr txBox="1"/>
          <p:nvPr/>
        </p:nvSpPr>
        <p:spPr>
          <a:xfrm>
            <a:off x="4999038" y="6099175"/>
            <a:ext cx="107632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地</a:t>
            </a: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GND</a:t>
            </a:r>
            <a:endParaRPr lang="en-US" altLang="zh-CN" b="1" dirty="0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61447" name="组合 61446"/>
          <p:cNvGrpSpPr/>
          <p:nvPr/>
        </p:nvGrpSpPr>
        <p:grpSpPr>
          <a:xfrm>
            <a:off x="6372225" y="2420938"/>
            <a:ext cx="2430463" cy="2376487"/>
            <a:chOff x="4034" y="1500"/>
            <a:chExt cx="1531" cy="1497"/>
          </a:xfrm>
        </p:grpSpPr>
        <p:pic>
          <p:nvPicPr>
            <p:cNvPr id="61448" name="图片 6144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34" y="2162"/>
              <a:ext cx="1531" cy="835"/>
            </a:xfrm>
            <a:prstGeom prst="rect">
              <a:avLst/>
            </a:prstGeom>
            <a:noFill/>
            <a:ln w="28575">
              <a:noFill/>
            </a:ln>
          </p:spPr>
        </p:pic>
        <p:sp>
          <p:nvSpPr>
            <p:cNvPr id="61449" name="文本框 61448"/>
            <p:cNvSpPr txBox="1"/>
            <p:nvPr/>
          </p:nvSpPr>
          <p:spPr>
            <a:xfrm>
              <a:off x="4379" y="1500"/>
              <a:ext cx="888" cy="365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none" anchor="ctr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200" b="1" u="sng" dirty="0">
                  <a:latin typeface="楷体_GB2312" pitchFamily="49" charset="-122"/>
                  <a:ea typeface="楷体_GB2312" pitchFamily="49" charset="-122"/>
                </a:rPr>
                <a:t>外  形</a:t>
              </a:r>
              <a:endParaRPr lang="zh-CN" altLang="en-US" sz="3200" b="1" u="sng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61571" name="组合 61570"/>
          <p:cNvGrpSpPr/>
          <p:nvPr/>
        </p:nvGrpSpPr>
        <p:grpSpPr>
          <a:xfrm>
            <a:off x="5816600" y="4267200"/>
            <a:ext cx="2895600" cy="1511300"/>
            <a:chOff x="3648" y="2672"/>
            <a:chExt cx="1824" cy="952"/>
          </a:xfrm>
        </p:grpSpPr>
        <p:sp>
          <p:nvSpPr>
            <p:cNvPr id="61572" name="文本框 61571"/>
            <p:cNvSpPr txBox="1"/>
            <p:nvPr/>
          </p:nvSpPr>
          <p:spPr>
            <a:xfrm>
              <a:off x="4515" y="3238"/>
              <a:ext cx="697" cy="345"/>
            </a:xfrm>
            <a:prstGeom prst="rect">
              <a:avLst/>
            </a:prstGeom>
            <a:noFill/>
            <a:ln w="2857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b="1" dirty="0">
                  <a:latin typeface="楷体_GB2312" pitchFamily="49" charset="-122"/>
                  <a:ea typeface="楷体_GB2312" pitchFamily="49" charset="-122"/>
                </a:rPr>
                <a:t>管脚 </a:t>
              </a:r>
              <a:endParaRPr lang="zh-CN" altLang="en-US" b="1" dirty="0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61573" name="直接连接符 61572"/>
            <p:cNvSpPr/>
            <p:nvPr/>
          </p:nvSpPr>
          <p:spPr>
            <a:xfrm flipV="1">
              <a:off x="5168" y="2672"/>
              <a:ext cx="304" cy="912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61574" name="直接连接符 61573"/>
            <p:cNvSpPr/>
            <p:nvPr/>
          </p:nvSpPr>
          <p:spPr>
            <a:xfrm flipH="1">
              <a:off x="3648" y="3576"/>
              <a:ext cx="936" cy="48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headEnd type="none" w="med" len="med"/>
              <a:tailEnd type="triangle" w="med" len="med"/>
            </a:ln>
          </p:spPr>
        </p:sp>
      </p:grpSp>
      <p:sp>
        <p:nvSpPr>
          <p:cNvPr id="61579" name="文本框 61578"/>
          <p:cNvSpPr txBox="1"/>
          <p:nvPr/>
        </p:nvSpPr>
        <p:spPr>
          <a:xfrm>
            <a:off x="0" y="2276475"/>
            <a:ext cx="27241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电源</a:t>
            </a: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V</a:t>
            </a:r>
            <a:r>
              <a:rPr lang="en-US" altLang="zh-CN" b="1" baseline="-25000" dirty="0">
                <a:latin typeface="楷体_GB2312" pitchFamily="49" charset="-122"/>
                <a:ea typeface="楷体_GB2312" pitchFamily="49" charset="-122"/>
              </a:rPr>
              <a:t>CC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+5V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）</a:t>
            </a: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61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61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61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61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5" grpId="0"/>
      <p:bldP spid="61446" grpId="0"/>
      <p:bldP spid="61579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5413" name="文本框 145412"/>
          <p:cNvSpPr txBox="1"/>
          <p:nvPr/>
        </p:nvSpPr>
        <p:spPr>
          <a:xfrm>
            <a:off x="1339850" y="4892675"/>
            <a:ext cx="5680075" cy="1066800"/>
          </a:xfrm>
          <a:prstGeom prst="rect">
            <a:avLst/>
          </a:prstGeom>
          <a:noFill/>
          <a:ln w="9525">
            <a:noFill/>
          </a:ln>
        </p:spPr>
        <p:txBody>
          <a:bodyPr lIns="0" rIns="0"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3200" dirty="0">
                <a:solidFill>
                  <a:srgbClr val="FF3300"/>
                </a:solidFill>
                <a:latin typeface="Times New Roman" panose="02020603050405020304" pitchFamily="18" charset="0"/>
              </a:rPr>
              <a:t>74LS00</a:t>
            </a:r>
            <a:r>
              <a:rPr lang="zh-CN" altLang="en-US" sz="3200" dirty="0">
                <a:solidFill>
                  <a:srgbClr val="FF3300"/>
                </a:solidFill>
                <a:latin typeface="Times New Roman" panose="02020603050405020304" pitchFamily="18" charset="0"/>
              </a:rPr>
              <a:t>内含</a:t>
            </a:r>
            <a:r>
              <a:rPr lang="en-US" altLang="zh-CN" sz="3200" dirty="0">
                <a:solidFill>
                  <a:srgbClr val="FF3300"/>
                </a:solidFill>
                <a:latin typeface="Times New Roman" panose="02020603050405020304" pitchFamily="18" charset="0"/>
              </a:rPr>
              <a:t>4</a:t>
            </a:r>
            <a:r>
              <a:rPr lang="zh-CN" altLang="en-US" sz="3200" dirty="0">
                <a:solidFill>
                  <a:srgbClr val="FF3300"/>
                </a:solidFill>
                <a:latin typeface="Times New Roman" panose="02020603050405020304" pitchFamily="18" charset="0"/>
              </a:rPr>
              <a:t>个</a:t>
            </a:r>
            <a:r>
              <a:rPr lang="en-US" altLang="zh-CN" sz="3200" dirty="0">
                <a:solidFill>
                  <a:srgbClr val="FF33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3200" dirty="0">
                <a:solidFill>
                  <a:srgbClr val="FF3300"/>
                </a:solidFill>
                <a:latin typeface="Times New Roman" panose="02020603050405020304" pitchFamily="18" charset="0"/>
              </a:rPr>
              <a:t>输入与非门，</a:t>
            </a:r>
            <a:r>
              <a:rPr lang="en-US" altLang="zh-CN" sz="3200" dirty="0">
                <a:solidFill>
                  <a:srgbClr val="FF3300"/>
                </a:solidFill>
                <a:latin typeface="Times New Roman" panose="02020603050405020304" pitchFamily="18" charset="0"/>
              </a:rPr>
              <a:t>74LS20</a:t>
            </a:r>
            <a:r>
              <a:rPr lang="zh-CN" altLang="en-US" sz="3200" dirty="0">
                <a:solidFill>
                  <a:srgbClr val="FF3300"/>
                </a:solidFill>
                <a:latin typeface="Times New Roman" panose="02020603050405020304" pitchFamily="18" charset="0"/>
              </a:rPr>
              <a:t>内含</a:t>
            </a:r>
            <a:r>
              <a:rPr lang="en-US" altLang="zh-CN" sz="3200" dirty="0">
                <a:solidFill>
                  <a:srgbClr val="FF33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3200" dirty="0">
                <a:solidFill>
                  <a:srgbClr val="FF3300"/>
                </a:solidFill>
                <a:latin typeface="Times New Roman" panose="02020603050405020304" pitchFamily="18" charset="0"/>
              </a:rPr>
              <a:t>个</a:t>
            </a:r>
            <a:r>
              <a:rPr lang="en-US" altLang="zh-CN" sz="3200" dirty="0">
                <a:solidFill>
                  <a:srgbClr val="FF3300"/>
                </a:solidFill>
                <a:latin typeface="Times New Roman" panose="02020603050405020304" pitchFamily="18" charset="0"/>
              </a:rPr>
              <a:t>4</a:t>
            </a:r>
            <a:r>
              <a:rPr lang="zh-CN" altLang="en-US" sz="3200" dirty="0">
                <a:solidFill>
                  <a:srgbClr val="FF3300"/>
                </a:solidFill>
                <a:latin typeface="Times New Roman" panose="02020603050405020304" pitchFamily="18" charset="0"/>
              </a:rPr>
              <a:t>输入与非门。</a:t>
            </a:r>
            <a:endParaRPr lang="zh-CN" altLang="en-US" sz="2400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45414" name="图片 1454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92150"/>
            <a:ext cx="8837613" cy="3762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3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5413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413" grpId="0" build="p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3498" name="图片 6349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" y="1125538"/>
            <a:ext cx="6059488" cy="4705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3499" name="矩形 63498"/>
          <p:cNvSpPr/>
          <p:nvPr/>
        </p:nvSpPr>
        <p:spPr>
          <a:xfrm>
            <a:off x="684213" y="1557338"/>
            <a:ext cx="2447925" cy="2087562"/>
          </a:xfrm>
          <a:prstGeom prst="rect">
            <a:avLst/>
          </a:prstGeom>
          <a:noFill/>
          <a:ln w="28575" cap="flat" cmpd="sng">
            <a:solidFill>
              <a:srgbClr val="FF0000"/>
            </a:solidFill>
            <a:prstDash val="sysDot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3500" name="矩形 63499"/>
          <p:cNvSpPr/>
          <p:nvPr/>
        </p:nvSpPr>
        <p:spPr>
          <a:xfrm>
            <a:off x="684213" y="3716338"/>
            <a:ext cx="2447925" cy="2016125"/>
          </a:xfrm>
          <a:prstGeom prst="rect">
            <a:avLst/>
          </a:prstGeom>
          <a:noFill/>
          <a:ln w="28575" cap="flat" cmpd="sng">
            <a:solidFill>
              <a:srgbClr val="0000FF"/>
            </a:solidFill>
            <a:prstDash val="sysDot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3502" name="圆角矩形标注 63501"/>
          <p:cNvSpPr/>
          <p:nvPr/>
        </p:nvSpPr>
        <p:spPr>
          <a:xfrm>
            <a:off x="611188" y="5949950"/>
            <a:ext cx="2881312" cy="647700"/>
          </a:xfrm>
          <a:prstGeom prst="wedgeRoundRectCallout">
            <a:avLst>
              <a:gd name="adj1" fmla="val -45097"/>
              <a:gd name="adj2" fmla="val -387745"/>
              <a:gd name="adj3" fmla="val 16667"/>
            </a:avLst>
          </a:prstGeom>
          <a:solidFill>
            <a:schemeClr val="folHlink"/>
          </a:solidFill>
          <a:ln w="1905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两方框中电路相同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3503" name="文本框 63502"/>
          <p:cNvSpPr txBox="1"/>
          <p:nvPr/>
        </p:nvSpPr>
        <p:spPr>
          <a:xfrm>
            <a:off x="6300788" y="1628775"/>
            <a:ext cx="2592387" cy="2870200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>
            <a:spAutoFit/>
          </a:bodyPr>
          <a:p>
            <a:pPr algn="l">
              <a:lnSpc>
                <a:spcPct val="130000"/>
              </a:lnSpc>
              <a:spcBef>
                <a:spcPct val="50000"/>
              </a:spcBef>
            </a:pP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</a:rPr>
              <a:t>为高电平时，</a:t>
            </a:r>
            <a:r>
              <a:rPr lang="en-US" altLang="zh-CN" dirty="0">
                <a:latin typeface="Times New Roman" panose="02020603050405020304" pitchFamily="18" charset="0"/>
              </a:rPr>
              <a:t>T</a:t>
            </a:r>
            <a:r>
              <a:rPr lang="en-US" altLang="zh-CN" baseline="-25000" dirty="0">
                <a:latin typeface="Times New Roman" panose="02020603050405020304" pitchFamily="18" charset="0"/>
              </a:rPr>
              <a:t>2</a:t>
            </a:r>
            <a:r>
              <a:rPr lang="zh-CN" altLang="en-US" dirty="0">
                <a:latin typeface="Times New Roman" panose="02020603050405020304" pitchFamily="18" charset="0"/>
              </a:rPr>
              <a:t>、</a:t>
            </a:r>
            <a:r>
              <a:rPr lang="en-US" altLang="zh-CN" dirty="0">
                <a:latin typeface="Times New Roman" panose="02020603050405020304" pitchFamily="18" charset="0"/>
              </a:rPr>
              <a:t>T</a:t>
            </a:r>
            <a:r>
              <a:rPr lang="en-US" altLang="zh-CN" baseline="-25000" dirty="0">
                <a:latin typeface="Times New Roman" panose="02020603050405020304" pitchFamily="18" charset="0"/>
              </a:rPr>
              <a:t>5</a:t>
            </a:r>
            <a:r>
              <a:rPr lang="zh-CN" altLang="en-US" dirty="0">
                <a:latin typeface="Times New Roman" panose="02020603050405020304" pitchFamily="18" charset="0"/>
              </a:rPr>
              <a:t>同时导通，</a:t>
            </a:r>
            <a:r>
              <a:rPr lang="en-US" altLang="zh-CN" dirty="0">
                <a:latin typeface="Times New Roman" panose="02020603050405020304" pitchFamily="18" charset="0"/>
              </a:rPr>
              <a:t>T</a:t>
            </a:r>
            <a:r>
              <a:rPr lang="en-US" altLang="zh-CN" baseline="-25000" dirty="0">
                <a:latin typeface="Times New Roman" panose="02020603050405020304" pitchFamily="18" charset="0"/>
              </a:rPr>
              <a:t>4</a:t>
            </a:r>
            <a:r>
              <a:rPr lang="zh-CN" altLang="en-US" dirty="0">
                <a:latin typeface="Times New Roman" panose="02020603050405020304" pitchFamily="18" charset="0"/>
              </a:rPr>
              <a:t>截止，输出</a:t>
            </a:r>
            <a:r>
              <a:rPr lang="en-US" altLang="zh-CN" dirty="0">
                <a:latin typeface="Times New Roman" panose="02020603050405020304" pitchFamily="18" charset="0"/>
              </a:rPr>
              <a:t>Y</a:t>
            </a:r>
            <a:r>
              <a:rPr lang="zh-CN" altLang="en-US" dirty="0">
                <a:latin typeface="Times New Roman" panose="02020603050405020304" pitchFamily="18" charset="0"/>
              </a:rPr>
              <a:t>为低电平。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3504" name="文本框 63503"/>
          <p:cNvSpPr txBox="1"/>
          <p:nvPr/>
        </p:nvSpPr>
        <p:spPr>
          <a:xfrm>
            <a:off x="6300788" y="1773238"/>
            <a:ext cx="2592387" cy="2947987"/>
          </a:xfrm>
          <a:prstGeom prst="rect">
            <a:avLst/>
          </a:prstGeom>
          <a:solidFill>
            <a:srgbClr val="FF99FF"/>
          </a:solidFill>
          <a:ln w="9525">
            <a:noFill/>
          </a:ln>
        </p:spPr>
        <p:txBody>
          <a:bodyPr>
            <a:spAutoFit/>
          </a:bodyPr>
          <a:p>
            <a:pPr algn="l">
              <a:lnSpc>
                <a:spcPct val="130000"/>
              </a:lnSpc>
              <a:spcBef>
                <a:spcPct val="50000"/>
              </a:spcBef>
            </a:pPr>
            <a:r>
              <a:rPr lang="en-US" altLang="zh-CN" dirty="0">
                <a:solidFill>
                  <a:srgbClr val="0000FF"/>
                </a:solidFill>
                <a:latin typeface="Times New Roman" panose="02020603050405020304" pitchFamily="18" charset="0"/>
              </a:rPr>
              <a:t>B</a:t>
            </a: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</a:rPr>
              <a:t>为高电平时，</a:t>
            </a:r>
            <a:r>
              <a:rPr lang="en-US" altLang="zh-CN" dirty="0">
                <a:latin typeface="Times New Roman" panose="02020603050405020304" pitchFamily="18" charset="0"/>
              </a:rPr>
              <a:t>T</a:t>
            </a:r>
            <a:r>
              <a:rPr lang="en-US" altLang="zh-CN" baseline="-25000" dirty="0">
                <a:latin typeface="Times New Roman" panose="02020603050405020304" pitchFamily="18" charset="0"/>
              </a:rPr>
              <a:t>2</a:t>
            </a:r>
            <a:r>
              <a:rPr lang="en-US" altLang="zh-CN" sz="3200" dirty="0">
                <a:latin typeface="Times New Roman" panose="02020603050405020304" pitchFamily="18" charset="0"/>
              </a:rPr>
              <a:t>′</a:t>
            </a:r>
            <a:r>
              <a:rPr lang="zh-CN" altLang="en-US" dirty="0">
                <a:latin typeface="Times New Roman" panose="02020603050405020304" pitchFamily="18" charset="0"/>
              </a:rPr>
              <a:t>、</a:t>
            </a:r>
            <a:r>
              <a:rPr lang="en-US" altLang="zh-CN" dirty="0">
                <a:latin typeface="Times New Roman" panose="02020603050405020304" pitchFamily="18" charset="0"/>
              </a:rPr>
              <a:t>T</a:t>
            </a:r>
            <a:r>
              <a:rPr lang="en-US" altLang="zh-CN" baseline="-25000" dirty="0">
                <a:latin typeface="Times New Roman" panose="02020603050405020304" pitchFamily="18" charset="0"/>
              </a:rPr>
              <a:t>5</a:t>
            </a:r>
            <a:r>
              <a:rPr lang="zh-CN" altLang="en-US" dirty="0">
                <a:latin typeface="Times New Roman" panose="02020603050405020304" pitchFamily="18" charset="0"/>
              </a:rPr>
              <a:t>同时导通，</a:t>
            </a:r>
            <a:r>
              <a:rPr lang="en-US" altLang="zh-CN" dirty="0">
                <a:latin typeface="Times New Roman" panose="02020603050405020304" pitchFamily="18" charset="0"/>
              </a:rPr>
              <a:t>T</a:t>
            </a:r>
            <a:r>
              <a:rPr lang="en-US" altLang="zh-CN" baseline="-25000" dirty="0">
                <a:latin typeface="Times New Roman" panose="02020603050405020304" pitchFamily="18" charset="0"/>
              </a:rPr>
              <a:t>4</a:t>
            </a:r>
            <a:r>
              <a:rPr lang="zh-CN" altLang="en-US" dirty="0">
                <a:latin typeface="Times New Roman" panose="02020603050405020304" pitchFamily="18" charset="0"/>
              </a:rPr>
              <a:t>截止，输出</a:t>
            </a:r>
            <a:r>
              <a:rPr lang="en-US" altLang="zh-CN" dirty="0">
                <a:latin typeface="Times New Roman" panose="02020603050405020304" pitchFamily="18" charset="0"/>
              </a:rPr>
              <a:t>Y</a:t>
            </a:r>
            <a:r>
              <a:rPr lang="zh-CN" altLang="en-US" dirty="0">
                <a:latin typeface="Times New Roman" panose="02020603050405020304" pitchFamily="18" charset="0"/>
              </a:rPr>
              <a:t>为低电平。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3506" name="文本框 63505"/>
          <p:cNvSpPr txBox="1"/>
          <p:nvPr/>
        </p:nvSpPr>
        <p:spPr>
          <a:xfrm>
            <a:off x="6300788" y="1844675"/>
            <a:ext cx="2592387" cy="3503613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>
            <a:spAutoFit/>
          </a:bodyPr>
          <a:p>
            <a:pPr algn="l">
              <a:lnSpc>
                <a:spcPct val="130000"/>
              </a:lnSpc>
              <a:spcBef>
                <a:spcPct val="50000"/>
              </a:spcBef>
            </a:pPr>
            <a:r>
              <a:rPr lang="en-US" altLang="zh-CN" b="1" dirty="0">
                <a:solidFill>
                  <a:srgbClr val="009999"/>
                </a:solidFill>
                <a:latin typeface="Times New Roman" panose="02020603050405020304" pitchFamily="18" charset="0"/>
              </a:rPr>
              <a:t>A</a:t>
            </a:r>
            <a:r>
              <a:rPr lang="zh-CN" altLang="en-US" b="1" dirty="0">
                <a:solidFill>
                  <a:srgbClr val="009999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b="1" dirty="0">
                <a:solidFill>
                  <a:srgbClr val="009999"/>
                </a:solidFill>
                <a:latin typeface="Times New Roman" panose="02020603050405020304" pitchFamily="18" charset="0"/>
              </a:rPr>
              <a:t>B</a:t>
            </a:r>
            <a:r>
              <a:rPr lang="zh-CN" altLang="en-US" b="1" dirty="0">
                <a:solidFill>
                  <a:srgbClr val="009999"/>
                </a:solidFill>
                <a:latin typeface="Times New Roman" panose="02020603050405020304" pitchFamily="18" charset="0"/>
              </a:rPr>
              <a:t>都为低电平时</a:t>
            </a:r>
            <a:r>
              <a:rPr lang="zh-CN" altLang="en-US" dirty="0">
                <a:solidFill>
                  <a:srgbClr val="009999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dirty="0">
                <a:latin typeface="Times New Roman" panose="02020603050405020304" pitchFamily="18" charset="0"/>
              </a:rPr>
              <a:t>T</a:t>
            </a:r>
            <a:r>
              <a:rPr lang="en-US" altLang="zh-CN" baseline="-25000" dirty="0">
                <a:latin typeface="Times New Roman" panose="02020603050405020304" pitchFamily="18" charset="0"/>
              </a:rPr>
              <a:t>2</a:t>
            </a:r>
            <a:r>
              <a:rPr lang="zh-CN" altLang="en-US" dirty="0">
                <a:latin typeface="Times New Roman" panose="02020603050405020304" pitchFamily="18" charset="0"/>
              </a:rPr>
              <a:t>、</a:t>
            </a:r>
            <a:r>
              <a:rPr lang="en-US" altLang="zh-CN" dirty="0">
                <a:latin typeface="Times New Roman" panose="02020603050405020304" pitchFamily="18" charset="0"/>
              </a:rPr>
              <a:t>T</a:t>
            </a:r>
            <a:r>
              <a:rPr lang="en-US" altLang="zh-CN" baseline="-25000" dirty="0">
                <a:latin typeface="Times New Roman" panose="02020603050405020304" pitchFamily="18" charset="0"/>
              </a:rPr>
              <a:t>2</a:t>
            </a:r>
            <a:r>
              <a:rPr lang="en-US" altLang="zh-CN" sz="3200" dirty="0">
                <a:latin typeface="Times New Roman" panose="02020603050405020304" pitchFamily="18" charset="0"/>
              </a:rPr>
              <a:t>′</a:t>
            </a:r>
            <a:r>
              <a:rPr lang="zh-CN" altLang="en-US" dirty="0">
                <a:latin typeface="Times New Roman" panose="02020603050405020304" pitchFamily="18" charset="0"/>
              </a:rPr>
              <a:t>同时截止，</a:t>
            </a:r>
            <a:r>
              <a:rPr lang="en-US" altLang="zh-CN" dirty="0">
                <a:latin typeface="Times New Roman" panose="02020603050405020304" pitchFamily="18" charset="0"/>
              </a:rPr>
              <a:t>T</a:t>
            </a:r>
            <a:r>
              <a:rPr lang="en-US" altLang="zh-CN" baseline="-25000" dirty="0">
                <a:latin typeface="Times New Roman" panose="02020603050405020304" pitchFamily="18" charset="0"/>
              </a:rPr>
              <a:t>5</a:t>
            </a:r>
            <a:r>
              <a:rPr lang="zh-CN" altLang="en-US" dirty="0">
                <a:latin typeface="Times New Roman" panose="02020603050405020304" pitchFamily="18" charset="0"/>
              </a:rPr>
              <a:t>截止，</a:t>
            </a:r>
            <a:r>
              <a:rPr lang="en-US" altLang="zh-CN" dirty="0">
                <a:latin typeface="Times New Roman" panose="02020603050405020304" pitchFamily="18" charset="0"/>
              </a:rPr>
              <a:t>T</a:t>
            </a:r>
            <a:r>
              <a:rPr lang="en-US" altLang="zh-CN" baseline="-25000" dirty="0">
                <a:latin typeface="Times New Roman" panose="02020603050405020304" pitchFamily="18" charset="0"/>
              </a:rPr>
              <a:t>4</a:t>
            </a:r>
            <a:r>
              <a:rPr lang="zh-CN" altLang="en-US" dirty="0">
                <a:latin typeface="Times New Roman" panose="02020603050405020304" pitchFamily="18" charset="0"/>
              </a:rPr>
              <a:t>导通，输出</a:t>
            </a:r>
            <a:r>
              <a:rPr lang="en-US" altLang="zh-CN" dirty="0">
                <a:latin typeface="Times New Roman" panose="02020603050405020304" pitchFamily="18" charset="0"/>
              </a:rPr>
              <a:t>Y</a:t>
            </a:r>
            <a:r>
              <a:rPr lang="zh-CN" altLang="en-US" dirty="0">
                <a:latin typeface="Times New Roman" panose="02020603050405020304" pitchFamily="18" charset="0"/>
              </a:rPr>
              <a:t>为高电平。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3508" name="文本框 63507"/>
          <p:cNvSpPr txBox="1"/>
          <p:nvPr/>
        </p:nvSpPr>
        <p:spPr>
          <a:xfrm>
            <a:off x="468313" y="333375"/>
            <a:ext cx="1727200" cy="519113"/>
          </a:xfrm>
          <a:prstGeom prst="rect">
            <a:avLst/>
          </a:prstGeom>
          <a:solidFill>
            <a:srgbClr val="99CCFF"/>
          </a:solidFill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b="1" dirty="0">
                <a:latin typeface="Times New Roman" panose="02020603050405020304" pitchFamily="18" charset="0"/>
              </a:rPr>
              <a:t>2.</a:t>
            </a:r>
            <a:r>
              <a:rPr lang="zh-CN" altLang="en-US" b="1" dirty="0">
                <a:latin typeface="Times New Roman" panose="02020603050405020304" pitchFamily="18" charset="0"/>
              </a:rPr>
              <a:t>或非门</a:t>
            </a:r>
            <a:endParaRPr lang="zh-CN" altLang="en-US" b="1" dirty="0">
              <a:latin typeface="Times New Roman" panose="02020603050405020304" pitchFamily="18" charset="0"/>
            </a:endParaRPr>
          </a:p>
        </p:txBody>
      </p:sp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310630" y="5732780"/>
          <a:ext cx="2045335" cy="6292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2" imgW="660400" imgH="203200" progId="Equation.KSEE3">
                  <p:embed/>
                </p:oleObj>
              </mc:Choice>
              <mc:Fallback>
                <p:oleObj name="" r:id="rId2" imgW="660400" imgH="2032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310630" y="5732780"/>
                        <a:ext cx="2045335" cy="6292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3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3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63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35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35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3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6350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35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35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350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3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3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350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63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502" grpId="0" animBg="1"/>
      <p:bldP spid="63503" grpId="0" animBg="1"/>
      <p:bldP spid="63504" grpId="0" animBg="1"/>
      <p:bldP spid="63506" grpId="0" animBg="1"/>
      <p:bldP spid="63506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2532" name="对象 22531"/>
          <p:cNvGraphicFramePr/>
          <p:nvPr/>
        </p:nvGraphicFramePr>
        <p:xfrm>
          <a:off x="304800" y="990600"/>
          <a:ext cx="3733800" cy="2970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1" imgW="1209675" imgH="962025" progId="Word.Picture.8">
                  <p:embed/>
                </p:oleObj>
              </mc:Choice>
              <mc:Fallback>
                <p:oleObj name="" r:id="rId1" imgW="1209675" imgH="962025" progId="Word.Picture.8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04800" y="990600"/>
                        <a:ext cx="3733800" cy="2970213"/>
                      </a:xfrm>
                      <a:prstGeom prst="rect">
                        <a:avLst/>
                      </a:prstGeom>
                      <a:solidFill>
                        <a:srgbClr val="FFCC00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3" name="对象 22532"/>
          <p:cNvGraphicFramePr/>
          <p:nvPr/>
        </p:nvGraphicFramePr>
        <p:xfrm>
          <a:off x="4495800" y="990600"/>
          <a:ext cx="4267200" cy="289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3" imgW="1314450" imgH="828675" progId="Word.Picture.8">
                  <p:embed/>
                </p:oleObj>
              </mc:Choice>
              <mc:Fallback>
                <p:oleObj name="" r:id="rId3" imgW="1314450" imgH="828675" progId="Word.Picture.8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495800" y="990600"/>
                        <a:ext cx="4267200" cy="2895600"/>
                      </a:xfrm>
                      <a:prstGeom prst="rect">
                        <a:avLst/>
                      </a:prstGeom>
                      <a:solidFill>
                        <a:srgbClr val="FFCC00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4" name="文本框 22533"/>
          <p:cNvSpPr txBox="1"/>
          <p:nvPr/>
        </p:nvSpPr>
        <p:spPr>
          <a:xfrm>
            <a:off x="609600" y="4267200"/>
            <a:ext cx="7924800" cy="1311275"/>
          </a:xfrm>
          <a:prstGeom prst="rect">
            <a:avLst/>
          </a:prstGeom>
          <a:noFill/>
          <a:ln w="9525">
            <a:noFill/>
          </a:ln>
        </p:spPr>
        <p:txBody>
          <a:bodyPr lIns="0" rIns="0"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3200" b="1" i="1" dirty="0">
                <a:latin typeface="Times New Roman" panose="02020603050405020304" pitchFamily="18" charset="0"/>
                <a:ea typeface="楷体_GB2312" pitchFamily="49" charset="-122"/>
              </a:rPr>
              <a:t>u</a:t>
            </a:r>
            <a:r>
              <a:rPr lang="en-US" altLang="zh-CN" sz="3200" b="1" i="1" baseline="-25000" dirty="0">
                <a:latin typeface="Times New Roman" panose="02020603050405020304" pitchFamily="18" charset="0"/>
                <a:ea typeface="楷体_GB2312" pitchFamily="49" charset="-122"/>
              </a:rPr>
              <a:t>i</a:t>
            </a:r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＝</a:t>
            </a:r>
            <a:r>
              <a:rPr lang="en-US" altLang="zh-CN" sz="3200" b="1" dirty="0">
                <a:latin typeface="Times New Roman" panose="02020603050405020304" pitchFamily="18" charset="0"/>
                <a:ea typeface="楷体_GB2312" pitchFamily="49" charset="-122"/>
              </a:rPr>
              <a:t>0V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时，二极管截止，如同开关断开，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algn="l">
              <a:spcBef>
                <a:spcPct val="50000"/>
              </a:spcBef>
            </a:pPr>
            <a:r>
              <a:rPr lang="en-US" altLang="zh-CN" sz="3200" b="1" i="1" dirty="0">
                <a:latin typeface="Times New Roman" panose="02020603050405020304" pitchFamily="18" charset="0"/>
                <a:ea typeface="楷体_GB2312" pitchFamily="49" charset="-122"/>
              </a:rPr>
              <a:t>u</a:t>
            </a:r>
            <a:r>
              <a:rPr lang="en-US" altLang="zh-CN" sz="3200" b="1" baseline="-25000" dirty="0">
                <a:latin typeface="Times New Roman" panose="02020603050405020304" pitchFamily="18" charset="0"/>
                <a:ea typeface="楷体_GB2312" pitchFamily="49" charset="-122"/>
              </a:rPr>
              <a:t>o</a:t>
            </a:r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＝</a:t>
            </a:r>
            <a:r>
              <a:rPr lang="en-US" altLang="zh-CN" sz="3200" b="1" dirty="0">
                <a:latin typeface="Times New Roman" panose="02020603050405020304" pitchFamily="18" charset="0"/>
                <a:ea typeface="楷体_GB2312" pitchFamily="49" charset="-122"/>
              </a:rPr>
              <a:t>0V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4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6436" name="图片 14643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49275"/>
            <a:ext cx="4500563" cy="43513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6437" name="图片 1464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549275"/>
            <a:ext cx="4572000" cy="43354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6438" name="文本框 146437"/>
          <p:cNvSpPr txBox="1"/>
          <p:nvPr/>
        </p:nvSpPr>
        <p:spPr>
          <a:xfrm>
            <a:off x="1042988" y="5229225"/>
            <a:ext cx="1584325" cy="579438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或非门</a:t>
            </a:r>
            <a:endParaRPr lang="zh-CN" altLang="en-US" sz="32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6439" name="文本框 146438"/>
          <p:cNvSpPr txBox="1"/>
          <p:nvPr/>
        </p:nvSpPr>
        <p:spPr>
          <a:xfrm>
            <a:off x="5795963" y="5373688"/>
            <a:ext cx="2089150" cy="579437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与或非门</a:t>
            </a:r>
            <a:endParaRPr lang="zh-CN" altLang="en-US" sz="32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6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64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64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46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64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64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6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438" grpId="0"/>
      <p:bldP spid="146439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4517" name="图片 645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17115" y="549275"/>
            <a:ext cx="6155690" cy="47250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4519" name="文本框 64518"/>
          <p:cNvSpPr txBox="1"/>
          <p:nvPr/>
        </p:nvSpPr>
        <p:spPr>
          <a:xfrm>
            <a:off x="539750" y="621030"/>
            <a:ext cx="1996440" cy="521970"/>
          </a:xfrm>
          <a:prstGeom prst="rect">
            <a:avLst/>
          </a:prstGeom>
          <a:solidFill>
            <a:srgbClr val="99CCFF"/>
          </a:solidFill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ct val="50000"/>
              </a:spcBef>
            </a:pPr>
            <a:r>
              <a:rPr lang="en-US" altLang="zh-CN" b="1" dirty="0">
                <a:latin typeface="Times New Roman" panose="02020603050405020304" pitchFamily="18" charset="0"/>
              </a:rPr>
              <a:t>3.</a:t>
            </a:r>
            <a:r>
              <a:rPr lang="zh-CN" altLang="en-US" b="1" dirty="0">
                <a:latin typeface="Times New Roman" panose="02020603050405020304" pitchFamily="18" charset="0"/>
              </a:rPr>
              <a:t>与或非门</a:t>
            </a:r>
            <a:endParaRPr lang="zh-CN" altLang="en-US" b="1" dirty="0">
              <a:latin typeface="Times New Roman" panose="02020603050405020304" pitchFamily="18" charset="0"/>
            </a:endParaRPr>
          </a:p>
        </p:txBody>
      </p:sp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773170" y="5485765"/>
          <a:ext cx="3242945" cy="8115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2" imgW="862965" imgH="215900" progId="Equation.KSEE3">
                  <p:embed/>
                </p:oleObj>
              </mc:Choice>
              <mc:Fallback>
                <p:oleObj name="" r:id="rId2" imgW="862965" imgH="2159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773170" y="5485765"/>
                        <a:ext cx="3242945" cy="8115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4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2468" name="文本框 62467"/>
          <p:cNvSpPr txBox="1"/>
          <p:nvPr/>
        </p:nvSpPr>
        <p:spPr>
          <a:xfrm>
            <a:off x="399415" y="260350"/>
            <a:ext cx="7789545" cy="645160"/>
          </a:xfrm>
          <a:prstGeom prst="rect">
            <a:avLst/>
          </a:prstGeom>
          <a:solidFill>
            <a:srgbClr val="FFFF66"/>
          </a:solidFill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3600" dirty="0">
                <a:latin typeface="Verdana" panose="020B0604030504040204" pitchFamily="34" charset="0"/>
              </a:rPr>
              <a:t>§</a:t>
            </a:r>
            <a:r>
              <a:rPr lang="en-US" altLang="zh-CN" sz="3600" dirty="0">
                <a:latin typeface="Verdana" panose="020B0604030504040204" pitchFamily="34" charset="0"/>
              </a:rPr>
              <a:t>2.3.3  TTL</a:t>
            </a:r>
            <a:r>
              <a:rPr lang="zh-CN" altLang="en-US" sz="3600" dirty="0">
                <a:latin typeface="Verdana" panose="020B0604030504040204" pitchFamily="34" charset="0"/>
              </a:rPr>
              <a:t>集电极开路门和三态门  </a:t>
            </a:r>
            <a:endParaRPr lang="zh-CN" altLang="en-US" sz="3600" dirty="0">
              <a:latin typeface="Verdana" panose="020B060403050404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26440" y="1586230"/>
            <a:ext cx="6468110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为了既满足门电路输出并联的要求，又不破坏输出端的逻辑状态和不损坏门电路，设计出集电极开路的</a:t>
            </a:r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TTL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门电路（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OC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门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）和三态门。 </a:t>
            </a:r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</a:t>
            </a:r>
            <a:endParaRPr lang="zh-CN" altLang="en-US"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4" name="文本框 66563"/>
          <p:cNvSpPr txBox="1"/>
          <p:nvPr/>
        </p:nvSpPr>
        <p:spPr>
          <a:xfrm>
            <a:off x="395288" y="404813"/>
            <a:ext cx="5040312" cy="583565"/>
          </a:xfrm>
          <a:prstGeom prst="rect">
            <a:avLst/>
          </a:prstGeom>
          <a:solidFill>
            <a:srgbClr val="00FF00"/>
          </a:solidFill>
          <a:ln w="38100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3200" b="1" dirty="0">
                <a:solidFill>
                  <a:srgbClr val="800000"/>
                </a:solidFill>
                <a:latin typeface="Times New Roman" panose="02020603050405020304" pitchFamily="18" charset="0"/>
              </a:rPr>
              <a:t>一</a:t>
            </a:r>
            <a:r>
              <a:rPr lang="en-US" altLang="zh-CN" sz="3200" b="1" dirty="0">
                <a:solidFill>
                  <a:srgbClr val="8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en-US" sz="3200" b="1" dirty="0">
                <a:solidFill>
                  <a:srgbClr val="800000"/>
                </a:solidFill>
                <a:latin typeface="Times New Roman" panose="02020603050405020304" pitchFamily="18" charset="0"/>
                <a:ea typeface="楷体_GB2312" pitchFamily="49" charset="-122"/>
              </a:rPr>
              <a:t>集电极开路门（</a:t>
            </a:r>
            <a:r>
              <a:rPr lang="en-US" altLang="zh-CN" sz="3200" b="1" dirty="0">
                <a:solidFill>
                  <a:srgbClr val="800000"/>
                </a:solidFill>
                <a:latin typeface="Times New Roman" panose="02020603050405020304" pitchFamily="18" charset="0"/>
                <a:ea typeface="楷体_GB2312" pitchFamily="49" charset="-122"/>
              </a:rPr>
              <a:t>OC</a:t>
            </a:r>
            <a:r>
              <a:rPr lang="zh-CN" altLang="en-US" sz="3200" b="1" dirty="0">
                <a:solidFill>
                  <a:srgbClr val="800000"/>
                </a:solidFill>
                <a:latin typeface="Times New Roman" panose="02020603050405020304" pitchFamily="18" charset="0"/>
                <a:ea typeface="楷体_GB2312" pitchFamily="49" charset="-122"/>
              </a:rPr>
              <a:t>门）</a:t>
            </a:r>
            <a:endParaRPr lang="zh-CN" altLang="en-US" sz="3200" b="1" dirty="0">
              <a:solidFill>
                <a:srgbClr val="8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6565" name="文本框 66564"/>
          <p:cNvSpPr txBox="1"/>
          <p:nvPr/>
        </p:nvSpPr>
        <p:spPr>
          <a:xfrm>
            <a:off x="533400" y="1003300"/>
            <a:ext cx="4616450" cy="18018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b="1" dirty="0">
                <a:latin typeface="Times New Roman" panose="02020603050405020304" pitchFamily="18" charset="0"/>
              </a:rPr>
              <a:t>为什么需要</a:t>
            </a:r>
            <a:r>
              <a:rPr lang="en-US" altLang="zh-CN" b="1" dirty="0">
                <a:latin typeface="Times New Roman" panose="02020603050405020304" pitchFamily="18" charset="0"/>
              </a:rPr>
              <a:t>OC</a:t>
            </a:r>
            <a:r>
              <a:rPr lang="zh-CN" altLang="en-US" b="1" dirty="0">
                <a:latin typeface="Times New Roman" panose="02020603050405020304" pitchFamily="18" charset="0"/>
              </a:rPr>
              <a:t>门？</a:t>
            </a:r>
            <a:endParaRPr lang="zh-CN" altLang="en-US" b="1" dirty="0">
              <a:latin typeface="Times New Roman" panose="02020603050405020304" pitchFamily="18" charset="0"/>
            </a:endParaRPr>
          </a:p>
          <a:p>
            <a:pPr algn="l">
              <a:spcBef>
                <a:spcPct val="50000"/>
              </a:spcBef>
            </a:pPr>
            <a:r>
              <a:rPr lang="zh-CN" altLang="en-US" b="1" dirty="0">
                <a:latin typeface="Times New Roman" panose="02020603050405020304" pitchFamily="18" charset="0"/>
              </a:rPr>
              <a:t>普通与非门输出不能</a:t>
            </a:r>
            <a:endParaRPr lang="zh-CN" altLang="en-US" b="1" dirty="0">
              <a:latin typeface="Times New Roman" panose="02020603050405020304" pitchFamily="18" charset="0"/>
            </a:endParaRPr>
          </a:p>
          <a:p>
            <a:pPr algn="l">
              <a:spcBef>
                <a:spcPct val="50000"/>
              </a:spcBef>
            </a:pPr>
            <a:r>
              <a:rPr lang="zh-CN" altLang="en-US" b="1" dirty="0">
                <a:latin typeface="Times New Roman" panose="02020603050405020304" pitchFamily="18" charset="0"/>
              </a:rPr>
              <a:t>直接连在一起实现“线与”！</a:t>
            </a:r>
            <a:endParaRPr lang="zh-CN" altLang="en-US" b="1" dirty="0">
              <a:latin typeface="Times New Roman" panose="02020603050405020304" pitchFamily="18" charset="0"/>
            </a:endParaRPr>
          </a:p>
        </p:txBody>
      </p:sp>
      <p:sp>
        <p:nvSpPr>
          <p:cNvPr id="66569" name="动作按钮: 帮助 66568"/>
          <p:cNvSpPr/>
          <p:nvPr/>
        </p:nvSpPr>
        <p:spPr>
          <a:xfrm>
            <a:off x="6156325" y="3933825"/>
            <a:ext cx="1306513" cy="1819275"/>
          </a:xfrm>
          <a:prstGeom prst="actionButtonHelp">
            <a:avLst/>
          </a:prstGeom>
          <a:solidFill>
            <a:srgbClr val="FF0000"/>
          </a:solidFill>
          <a:ln w="38100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66574" name="组合 66573"/>
          <p:cNvGrpSpPr/>
          <p:nvPr/>
        </p:nvGrpSpPr>
        <p:grpSpPr>
          <a:xfrm>
            <a:off x="7524750" y="2852738"/>
            <a:ext cx="647700" cy="649287"/>
            <a:chOff x="4740" y="1797"/>
            <a:chExt cx="408" cy="409"/>
          </a:xfrm>
        </p:grpSpPr>
        <p:sp>
          <p:nvSpPr>
            <p:cNvPr id="66572" name="直接连接符 66571"/>
            <p:cNvSpPr/>
            <p:nvPr/>
          </p:nvSpPr>
          <p:spPr>
            <a:xfrm>
              <a:off x="4740" y="1797"/>
              <a:ext cx="408" cy="409"/>
            </a:xfrm>
            <a:prstGeom prst="line">
              <a:avLst/>
            </a:prstGeom>
            <a:ln w="571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6573" name="直接连接符 66572"/>
            <p:cNvSpPr/>
            <p:nvPr/>
          </p:nvSpPr>
          <p:spPr>
            <a:xfrm flipH="1">
              <a:off x="4740" y="1797"/>
              <a:ext cx="363" cy="408"/>
            </a:xfrm>
            <a:prstGeom prst="line">
              <a:avLst/>
            </a:prstGeom>
            <a:ln w="571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pic>
        <p:nvPicPr>
          <p:cNvPr id="66576" name="图片 6657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650" y="2924175"/>
            <a:ext cx="3175000" cy="36734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6582" name="组合 66581"/>
          <p:cNvGrpSpPr/>
          <p:nvPr/>
        </p:nvGrpSpPr>
        <p:grpSpPr>
          <a:xfrm>
            <a:off x="1763713" y="4005263"/>
            <a:ext cx="2232025" cy="719137"/>
            <a:chOff x="1111" y="2523"/>
            <a:chExt cx="1406" cy="453"/>
          </a:xfrm>
        </p:grpSpPr>
        <p:sp>
          <p:nvSpPr>
            <p:cNvPr id="66578" name="椭圆 66577"/>
            <p:cNvSpPr/>
            <p:nvPr/>
          </p:nvSpPr>
          <p:spPr>
            <a:xfrm>
              <a:off x="1111" y="2523"/>
              <a:ext cx="227" cy="317"/>
            </a:xfrm>
            <a:prstGeom prst="ellipse">
              <a:avLst/>
            </a:prstGeom>
            <a:solidFill>
              <a:srgbClr val="FF00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r>
                <a:rPr lang="en-US" altLang="zh-CN" sz="3200" dirty="0">
                  <a:latin typeface="Times New Roman" panose="02020603050405020304" pitchFamily="18" charset="0"/>
                </a:rPr>
                <a:t>1</a:t>
              </a:r>
              <a:endParaRPr lang="en-US" altLang="zh-CN" sz="3200" dirty="0">
                <a:latin typeface="Times New Roman" panose="02020603050405020304" pitchFamily="18" charset="0"/>
              </a:endParaRPr>
            </a:p>
          </p:txBody>
        </p:sp>
        <p:sp>
          <p:nvSpPr>
            <p:cNvPr id="66579" name="椭圆 66578"/>
            <p:cNvSpPr/>
            <p:nvPr/>
          </p:nvSpPr>
          <p:spPr>
            <a:xfrm>
              <a:off x="2290" y="2659"/>
              <a:ext cx="227" cy="317"/>
            </a:xfrm>
            <a:prstGeom prst="ellipse">
              <a:avLst/>
            </a:prstGeom>
            <a:solidFill>
              <a:srgbClr val="33CCFF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r>
                <a:rPr lang="en-US" altLang="zh-CN" sz="3200" dirty="0">
                  <a:latin typeface="Times New Roman" panose="02020603050405020304" pitchFamily="18" charset="0"/>
                </a:rPr>
                <a:t>0</a:t>
              </a:r>
              <a:endParaRPr lang="en-US" altLang="zh-CN" sz="32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66581" name="任意多边形 66580"/>
          <p:cNvSpPr/>
          <p:nvPr/>
        </p:nvSpPr>
        <p:spPr>
          <a:xfrm>
            <a:off x="1655763" y="3068638"/>
            <a:ext cx="1331912" cy="3013075"/>
          </a:xfrm>
          <a:custGeom>
            <a:avLst/>
            <a:gdLst/>
            <a:ahLst/>
            <a:cxnLst/>
            <a:pathLst>
              <a:path w="923" h="1898">
                <a:moveTo>
                  <a:pt x="113" y="0"/>
                </a:moveTo>
                <a:cubicBezTo>
                  <a:pt x="56" y="185"/>
                  <a:pt x="0" y="371"/>
                  <a:pt x="113" y="499"/>
                </a:cubicBezTo>
                <a:cubicBezTo>
                  <a:pt x="226" y="627"/>
                  <a:pt x="665" y="567"/>
                  <a:pt x="794" y="771"/>
                </a:cubicBezTo>
                <a:cubicBezTo>
                  <a:pt x="923" y="975"/>
                  <a:pt x="869" y="1550"/>
                  <a:pt x="884" y="1724"/>
                </a:cubicBezTo>
                <a:cubicBezTo>
                  <a:pt x="899" y="1898"/>
                  <a:pt x="891" y="1856"/>
                  <a:pt x="884" y="1815"/>
                </a:cubicBezTo>
              </a:path>
            </a:pathLst>
          </a:custGeom>
          <a:noFill/>
          <a:ln w="635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6583" name="圆角矩形标注 66582"/>
          <p:cNvSpPr/>
          <p:nvPr/>
        </p:nvSpPr>
        <p:spPr>
          <a:xfrm>
            <a:off x="3995738" y="5876925"/>
            <a:ext cx="3240087" cy="576263"/>
          </a:xfrm>
          <a:prstGeom prst="wedgeRoundRectCallout">
            <a:avLst>
              <a:gd name="adj1" fmla="val -82338"/>
              <a:gd name="adj2" fmla="val -138431"/>
              <a:gd name="adj3" fmla="val 16667"/>
            </a:avLst>
          </a:prstGeom>
          <a:solidFill>
            <a:schemeClr val="hlink"/>
          </a:solidFill>
          <a:ln w="9525" cap="flat" cmpd="sng">
            <a:solidFill>
              <a:srgbClr val="CC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zh-CN" altLang="en-US" sz="2400" b="1" dirty="0">
                <a:latin typeface="Times New Roman" panose="02020603050405020304" pitchFamily="18" charset="0"/>
              </a:rPr>
              <a:t>产生一个很大的电流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graphicFrame>
        <p:nvGraphicFramePr>
          <p:cNvPr id="66611" name="对象 66610"/>
          <p:cNvGraphicFramePr/>
          <p:nvPr/>
        </p:nvGraphicFramePr>
        <p:xfrm>
          <a:off x="5795963" y="2708275"/>
          <a:ext cx="2303462" cy="442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8" name="" r:id="rId2" imgW="1054100" imgH="203200" progId="Equation.3">
                  <p:embed/>
                </p:oleObj>
              </mc:Choice>
              <mc:Fallback>
                <p:oleObj name="" r:id="rId2" imgW="1054100" imgH="203200" progId="Equation.3">
                  <p:embed/>
                  <p:pic>
                    <p:nvPicPr>
                      <p:cNvPr id="0" name="图片 314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795963" y="2708275"/>
                        <a:ext cx="2303462" cy="4429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6615" name="组合 66614"/>
          <p:cNvGrpSpPr/>
          <p:nvPr/>
        </p:nvGrpSpPr>
        <p:grpSpPr>
          <a:xfrm>
            <a:off x="5724525" y="404813"/>
            <a:ext cx="2784475" cy="2119312"/>
            <a:chOff x="295" y="1842"/>
            <a:chExt cx="1754" cy="1335"/>
          </a:xfrm>
        </p:grpSpPr>
        <p:sp>
          <p:nvSpPr>
            <p:cNvPr id="66616" name="文本框 66615"/>
            <p:cNvSpPr txBox="1"/>
            <p:nvPr/>
          </p:nvSpPr>
          <p:spPr>
            <a:xfrm>
              <a:off x="333" y="1842"/>
              <a:ext cx="265" cy="365"/>
            </a:xfrm>
            <a:prstGeom prst="rect">
              <a:avLst/>
            </a:prstGeom>
            <a:noFill/>
            <a:ln w="19050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3200" dirty="0">
                  <a:latin typeface="Times New Roman" panose="02020603050405020304" pitchFamily="18" charset="0"/>
                </a:rPr>
                <a:t>A</a:t>
              </a:r>
              <a:endParaRPr lang="en-US" altLang="zh-CN" sz="3200" dirty="0">
                <a:latin typeface="Times New Roman" panose="02020603050405020304" pitchFamily="18" charset="0"/>
              </a:endParaRPr>
            </a:p>
          </p:txBody>
        </p:sp>
        <p:sp>
          <p:nvSpPr>
            <p:cNvPr id="66617" name="文本框 66616"/>
            <p:cNvSpPr txBox="1"/>
            <p:nvPr/>
          </p:nvSpPr>
          <p:spPr>
            <a:xfrm>
              <a:off x="295" y="2177"/>
              <a:ext cx="340" cy="365"/>
            </a:xfrm>
            <a:prstGeom prst="rect">
              <a:avLst/>
            </a:prstGeom>
            <a:noFill/>
            <a:ln w="19050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3200" dirty="0">
                  <a:latin typeface="Times New Roman" panose="02020603050405020304" pitchFamily="18" charset="0"/>
                </a:rPr>
                <a:t>B</a:t>
              </a:r>
              <a:endParaRPr lang="en-US" altLang="zh-CN" sz="3200" dirty="0">
                <a:latin typeface="Times New Roman" panose="02020603050405020304" pitchFamily="18" charset="0"/>
              </a:endParaRPr>
            </a:p>
          </p:txBody>
        </p:sp>
        <p:sp>
          <p:nvSpPr>
            <p:cNvPr id="66618" name="文本框 66617"/>
            <p:cNvSpPr txBox="1"/>
            <p:nvPr/>
          </p:nvSpPr>
          <p:spPr>
            <a:xfrm>
              <a:off x="1747" y="2205"/>
              <a:ext cx="302" cy="365"/>
            </a:xfrm>
            <a:prstGeom prst="rect">
              <a:avLst/>
            </a:prstGeom>
            <a:noFill/>
            <a:ln w="19050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3200" dirty="0">
                  <a:latin typeface="Times New Roman" panose="02020603050405020304" pitchFamily="18" charset="0"/>
                </a:rPr>
                <a:t>Y</a:t>
              </a:r>
              <a:endParaRPr lang="en-US" altLang="zh-CN" sz="3200" dirty="0">
                <a:latin typeface="Times New Roman" panose="02020603050405020304" pitchFamily="18" charset="0"/>
              </a:endParaRPr>
            </a:p>
          </p:txBody>
        </p:sp>
        <p:sp>
          <p:nvSpPr>
            <p:cNvPr id="66619" name="椭圆 66618"/>
            <p:cNvSpPr/>
            <p:nvPr/>
          </p:nvSpPr>
          <p:spPr>
            <a:xfrm>
              <a:off x="1316" y="2141"/>
              <a:ext cx="75" cy="74"/>
            </a:xfrm>
            <a:prstGeom prst="ellipse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6620" name="直接连接符 66619"/>
            <p:cNvSpPr/>
            <p:nvPr/>
          </p:nvSpPr>
          <p:spPr>
            <a:xfrm flipH="1">
              <a:off x="560" y="2066"/>
              <a:ext cx="227" cy="0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6621" name="直接连接符 66620"/>
            <p:cNvSpPr/>
            <p:nvPr/>
          </p:nvSpPr>
          <p:spPr>
            <a:xfrm flipH="1">
              <a:off x="560" y="2289"/>
              <a:ext cx="227" cy="0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6622" name="流程图: 延期 66621"/>
            <p:cNvSpPr/>
            <p:nvPr/>
          </p:nvSpPr>
          <p:spPr>
            <a:xfrm>
              <a:off x="787" y="1954"/>
              <a:ext cx="529" cy="447"/>
            </a:xfrm>
            <a:prstGeom prst="flowChartDelay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6623" name="文本框 66622"/>
            <p:cNvSpPr txBox="1"/>
            <p:nvPr/>
          </p:nvSpPr>
          <p:spPr>
            <a:xfrm>
              <a:off x="379" y="2477"/>
              <a:ext cx="265" cy="365"/>
            </a:xfrm>
            <a:prstGeom prst="rect">
              <a:avLst/>
            </a:prstGeom>
            <a:noFill/>
            <a:ln w="19050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3200" dirty="0">
                  <a:latin typeface="Times New Roman" panose="02020603050405020304" pitchFamily="18" charset="0"/>
                </a:rPr>
                <a:t>C</a:t>
              </a:r>
              <a:endParaRPr lang="en-US" altLang="zh-CN" sz="3200" dirty="0">
                <a:latin typeface="Times New Roman" panose="02020603050405020304" pitchFamily="18" charset="0"/>
              </a:endParaRPr>
            </a:p>
          </p:txBody>
        </p:sp>
        <p:sp>
          <p:nvSpPr>
            <p:cNvPr id="66624" name="文本框 66623"/>
            <p:cNvSpPr txBox="1"/>
            <p:nvPr/>
          </p:nvSpPr>
          <p:spPr>
            <a:xfrm>
              <a:off x="341" y="2812"/>
              <a:ext cx="340" cy="365"/>
            </a:xfrm>
            <a:prstGeom prst="rect">
              <a:avLst/>
            </a:prstGeom>
            <a:noFill/>
            <a:ln w="19050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3200" dirty="0">
                  <a:latin typeface="Times New Roman" panose="02020603050405020304" pitchFamily="18" charset="0"/>
                </a:rPr>
                <a:t>D</a:t>
              </a:r>
              <a:endParaRPr lang="en-US" altLang="zh-CN" sz="3200" dirty="0">
                <a:latin typeface="Times New Roman" panose="02020603050405020304" pitchFamily="18" charset="0"/>
              </a:endParaRPr>
            </a:p>
          </p:txBody>
        </p:sp>
        <p:sp>
          <p:nvSpPr>
            <p:cNvPr id="66625" name="文本框 66624"/>
            <p:cNvSpPr txBox="1"/>
            <p:nvPr/>
          </p:nvSpPr>
          <p:spPr>
            <a:xfrm>
              <a:off x="1627" y="2700"/>
              <a:ext cx="302" cy="365"/>
            </a:xfrm>
            <a:prstGeom prst="rect">
              <a:avLst/>
            </a:prstGeom>
            <a:noFill/>
            <a:ln w="19050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endParaRPr sz="3200" dirty="0">
                <a:latin typeface="Times New Roman" panose="02020603050405020304" pitchFamily="18" charset="0"/>
              </a:endParaRPr>
            </a:p>
          </p:txBody>
        </p:sp>
        <p:sp>
          <p:nvSpPr>
            <p:cNvPr id="66626" name="椭圆 66625"/>
            <p:cNvSpPr/>
            <p:nvPr/>
          </p:nvSpPr>
          <p:spPr>
            <a:xfrm>
              <a:off x="1362" y="2776"/>
              <a:ext cx="75" cy="74"/>
            </a:xfrm>
            <a:prstGeom prst="ellipse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6627" name="直接连接符 66626"/>
            <p:cNvSpPr/>
            <p:nvPr/>
          </p:nvSpPr>
          <p:spPr>
            <a:xfrm flipH="1">
              <a:off x="606" y="2701"/>
              <a:ext cx="227" cy="0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6628" name="直接连接符 66627"/>
            <p:cNvSpPr/>
            <p:nvPr/>
          </p:nvSpPr>
          <p:spPr>
            <a:xfrm flipH="1">
              <a:off x="606" y="2924"/>
              <a:ext cx="227" cy="0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6629" name="直接连接符 66628"/>
            <p:cNvSpPr/>
            <p:nvPr/>
          </p:nvSpPr>
          <p:spPr>
            <a:xfrm flipH="1">
              <a:off x="1438" y="2813"/>
              <a:ext cx="227" cy="0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6630" name="流程图: 延期 66629"/>
            <p:cNvSpPr/>
            <p:nvPr/>
          </p:nvSpPr>
          <p:spPr>
            <a:xfrm>
              <a:off x="833" y="2589"/>
              <a:ext cx="529" cy="447"/>
            </a:xfrm>
            <a:prstGeom prst="flowChartDelay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6631" name="直接连接符 66630"/>
            <p:cNvSpPr/>
            <p:nvPr/>
          </p:nvSpPr>
          <p:spPr>
            <a:xfrm flipV="1">
              <a:off x="1656" y="2159"/>
              <a:ext cx="0" cy="635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6632" name="直接连接符 66631"/>
            <p:cNvSpPr/>
            <p:nvPr/>
          </p:nvSpPr>
          <p:spPr>
            <a:xfrm>
              <a:off x="1384" y="2159"/>
              <a:ext cx="453" cy="0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6633" name="椭圆 66632"/>
            <p:cNvSpPr/>
            <p:nvPr/>
          </p:nvSpPr>
          <p:spPr>
            <a:xfrm>
              <a:off x="1611" y="2114"/>
              <a:ext cx="90" cy="91"/>
            </a:xfrm>
            <a:prstGeom prst="ellipse">
              <a:avLst/>
            </a:prstGeom>
            <a:solidFill>
              <a:schemeClr val="tx1"/>
            </a:solidFill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66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66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66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6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66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66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66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65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65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66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5" grpId="0"/>
      <p:bldP spid="66583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7588" name="图片 6758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" y="549275"/>
            <a:ext cx="5473700" cy="41814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7603" name="组合 67602"/>
          <p:cNvGrpSpPr/>
          <p:nvPr/>
        </p:nvGrpSpPr>
        <p:grpSpPr>
          <a:xfrm>
            <a:off x="3779838" y="1125538"/>
            <a:ext cx="2447925" cy="1963737"/>
            <a:chOff x="2971" y="754"/>
            <a:chExt cx="1479" cy="1510"/>
          </a:xfrm>
        </p:grpSpPr>
        <p:sp>
          <p:nvSpPr>
            <p:cNvPr id="67590" name="椭圆 67589"/>
            <p:cNvSpPr/>
            <p:nvPr/>
          </p:nvSpPr>
          <p:spPr>
            <a:xfrm>
              <a:off x="3502" y="1616"/>
              <a:ext cx="948" cy="648"/>
            </a:xfrm>
            <a:prstGeom prst="ellipse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sm" len="lg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7591" name="椭圆 67590"/>
            <p:cNvSpPr/>
            <p:nvPr/>
          </p:nvSpPr>
          <p:spPr>
            <a:xfrm>
              <a:off x="2971" y="754"/>
              <a:ext cx="1404" cy="504"/>
            </a:xfrm>
            <a:prstGeom prst="ellipse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sm" len="lg"/>
            </a:ln>
          </p:spPr>
          <p:txBody>
            <a:bodyPr wrap="none" anchor="ctr"/>
            <a:p>
              <a:r>
                <a:rPr lang="zh-CN" altLang="en-US" sz="32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集电极悬空 </a:t>
              </a:r>
              <a:endPara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67592" name="直接连接符 67591"/>
            <p:cNvSpPr/>
            <p:nvPr/>
          </p:nvSpPr>
          <p:spPr>
            <a:xfrm>
              <a:off x="3833" y="1253"/>
              <a:ext cx="24" cy="396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sm" len="lg"/>
            </a:ln>
          </p:spPr>
        </p:sp>
      </p:grpSp>
      <p:grpSp>
        <p:nvGrpSpPr>
          <p:cNvPr id="67634" name="组合 67633"/>
          <p:cNvGrpSpPr/>
          <p:nvPr/>
        </p:nvGrpSpPr>
        <p:grpSpPr>
          <a:xfrm>
            <a:off x="6119813" y="2565400"/>
            <a:ext cx="3024187" cy="2489201"/>
            <a:chOff x="3855" y="1616"/>
            <a:chExt cx="1905" cy="1568"/>
          </a:xfrm>
        </p:grpSpPr>
        <p:graphicFrame>
          <p:nvGraphicFramePr>
            <p:cNvPr id="67619" name="对象 67618"/>
            <p:cNvGraphicFramePr/>
            <p:nvPr/>
          </p:nvGraphicFramePr>
          <p:xfrm>
            <a:off x="4055" y="2663"/>
            <a:ext cx="1455" cy="52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49" name="" r:id="rId2" imgW="673100" imgH="241300" progId="Equation.3">
                    <p:embed/>
                  </p:oleObj>
                </mc:Choice>
                <mc:Fallback>
                  <p:oleObj name="" r:id="rId2" imgW="673100" imgH="241300" progId="Equation.3">
                    <p:embed/>
                    <p:pic>
                      <p:nvPicPr>
                        <p:cNvPr id="0" name="图片 3148"/>
                        <p:cNvPicPr/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4055" y="2663"/>
                          <a:ext cx="1455" cy="52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67620" name="组合 67619"/>
            <p:cNvGrpSpPr/>
            <p:nvPr/>
          </p:nvGrpSpPr>
          <p:grpSpPr>
            <a:xfrm>
              <a:off x="3855" y="1616"/>
              <a:ext cx="1905" cy="773"/>
              <a:chOff x="521" y="2750"/>
              <a:chExt cx="1905" cy="773"/>
            </a:xfrm>
          </p:grpSpPr>
          <p:sp>
            <p:nvSpPr>
              <p:cNvPr id="67621" name="文本框 67620"/>
              <p:cNvSpPr txBox="1"/>
              <p:nvPr/>
            </p:nvSpPr>
            <p:spPr>
              <a:xfrm>
                <a:off x="567" y="2750"/>
                <a:ext cx="317" cy="365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3200" dirty="0">
                    <a:latin typeface="Times New Roman" panose="02020603050405020304" pitchFamily="18" charset="0"/>
                  </a:rPr>
                  <a:t>A</a:t>
                </a:r>
                <a:endParaRPr lang="en-US" altLang="zh-CN" sz="3200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67622" name="文本框 67621"/>
              <p:cNvSpPr txBox="1"/>
              <p:nvPr/>
            </p:nvSpPr>
            <p:spPr>
              <a:xfrm>
                <a:off x="521" y="3158"/>
                <a:ext cx="408" cy="365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3200" dirty="0">
                    <a:latin typeface="Times New Roman" panose="02020603050405020304" pitchFamily="18" charset="0"/>
                  </a:rPr>
                  <a:t>B</a:t>
                </a:r>
                <a:endParaRPr lang="en-US" altLang="zh-CN" sz="3200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67623" name="文本框 67622"/>
              <p:cNvSpPr txBox="1"/>
              <p:nvPr/>
            </p:nvSpPr>
            <p:spPr>
              <a:xfrm>
                <a:off x="2064" y="3022"/>
                <a:ext cx="362" cy="365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3200" dirty="0">
                    <a:latin typeface="Times New Roman" panose="02020603050405020304" pitchFamily="18" charset="0"/>
                  </a:rPr>
                  <a:t>Y</a:t>
                </a:r>
                <a:endParaRPr lang="en-US" altLang="zh-CN" sz="3200" dirty="0">
                  <a:latin typeface="Times New Roman" panose="02020603050405020304" pitchFamily="18" charset="0"/>
                </a:endParaRPr>
              </a:p>
            </p:txBody>
          </p:sp>
          <p:grpSp>
            <p:nvGrpSpPr>
              <p:cNvPr id="67624" name="组合 67623"/>
              <p:cNvGrpSpPr/>
              <p:nvPr/>
            </p:nvGrpSpPr>
            <p:grpSpPr>
              <a:xfrm>
                <a:off x="839" y="2886"/>
                <a:ext cx="1270" cy="544"/>
                <a:chOff x="839" y="2886"/>
                <a:chExt cx="1270" cy="544"/>
              </a:xfrm>
            </p:grpSpPr>
            <p:grpSp>
              <p:nvGrpSpPr>
                <p:cNvPr id="67625" name="组合 67624"/>
                <p:cNvGrpSpPr/>
                <p:nvPr/>
              </p:nvGrpSpPr>
              <p:grpSpPr>
                <a:xfrm>
                  <a:off x="1474" y="3022"/>
                  <a:ext cx="136" cy="227"/>
                  <a:chOff x="4740" y="3067"/>
                  <a:chExt cx="227" cy="318"/>
                </a:xfrm>
              </p:grpSpPr>
              <p:sp>
                <p:nvSpPr>
                  <p:cNvPr id="67626" name="菱形 67625"/>
                  <p:cNvSpPr/>
                  <p:nvPr/>
                </p:nvSpPr>
                <p:spPr>
                  <a:xfrm>
                    <a:off x="4740" y="3067"/>
                    <a:ext cx="227" cy="317"/>
                  </a:xfrm>
                  <a:prstGeom prst="diamond">
                    <a:avLst/>
                  </a:prstGeom>
                  <a:noFill/>
                  <a:ln w="38100" cap="flat" cmpd="sng">
                    <a:solidFill>
                      <a:srgbClr val="00000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67627" name="直接连接符 67626"/>
                  <p:cNvSpPr/>
                  <p:nvPr/>
                </p:nvSpPr>
                <p:spPr>
                  <a:xfrm flipV="1">
                    <a:off x="4740" y="3385"/>
                    <a:ext cx="227" cy="0"/>
                  </a:xfrm>
                  <a:prstGeom prst="line">
                    <a:avLst/>
                  </a:prstGeom>
                  <a:ln w="38100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</p:grpSp>
            <p:sp>
              <p:nvSpPr>
                <p:cNvPr id="67628" name="椭圆 67627"/>
                <p:cNvSpPr/>
                <p:nvPr/>
              </p:nvSpPr>
              <p:spPr>
                <a:xfrm>
                  <a:off x="1746" y="3113"/>
                  <a:ext cx="90" cy="91"/>
                </a:xfrm>
                <a:prstGeom prst="ellipse">
                  <a:avLst/>
                </a:prstGeom>
                <a:noFill/>
                <a:ln w="381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67629" name="直接连接符 67628"/>
                <p:cNvSpPr/>
                <p:nvPr/>
              </p:nvSpPr>
              <p:spPr>
                <a:xfrm flipH="1">
                  <a:off x="839" y="3022"/>
                  <a:ext cx="272" cy="0"/>
                </a:xfrm>
                <a:prstGeom prst="line">
                  <a:avLst/>
                </a:prstGeom>
                <a:ln w="381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67630" name="直接连接符 67629"/>
                <p:cNvSpPr/>
                <p:nvPr/>
              </p:nvSpPr>
              <p:spPr>
                <a:xfrm flipH="1">
                  <a:off x="839" y="3294"/>
                  <a:ext cx="272" cy="0"/>
                </a:xfrm>
                <a:prstGeom prst="line">
                  <a:avLst/>
                </a:prstGeom>
                <a:ln w="381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67631" name="直接连接符 67630"/>
                <p:cNvSpPr/>
                <p:nvPr/>
              </p:nvSpPr>
              <p:spPr>
                <a:xfrm flipH="1">
                  <a:off x="1837" y="3158"/>
                  <a:ext cx="272" cy="0"/>
                </a:xfrm>
                <a:prstGeom prst="line">
                  <a:avLst/>
                </a:prstGeom>
                <a:ln w="381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67632" name="流程图: 延期 67631"/>
                <p:cNvSpPr/>
                <p:nvPr/>
              </p:nvSpPr>
              <p:spPr>
                <a:xfrm>
                  <a:off x="1111" y="2886"/>
                  <a:ext cx="635" cy="544"/>
                </a:xfrm>
                <a:prstGeom prst="flowChartDelay">
                  <a:avLst/>
                </a:prstGeom>
                <a:noFill/>
                <a:ln w="38100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</p:grpSp>
      </p:grpSp>
      <p:sp>
        <p:nvSpPr>
          <p:cNvPr id="67633" name="文本框 67632"/>
          <p:cNvSpPr txBox="1"/>
          <p:nvPr/>
        </p:nvSpPr>
        <p:spPr>
          <a:xfrm>
            <a:off x="755650" y="5805488"/>
            <a:ext cx="6553200" cy="579437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OC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门输出端可直接连接实现线与。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7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7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633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16173" name="组合 216172"/>
          <p:cNvGrpSpPr/>
          <p:nvPr/>
        </p:nvGrpSpPr>
        <p:grpSpPr>
          <a:xfrm>
            <a:off x="4211638" y="549275"/>
            <a:ext cx="3814762" cy="3455988"/>
            <a:chOff x="521" y="391"/>
            <a:chExt cx="2403" cy="2177"/>
          </a:xfrm>
        </p:grpSpPr>
        <p:sp>
          <p:nvSpPr>
            <p:cNvPr id="216174" name="文本框 216173"/>
            <p:cNvSpPr txBox="1"/>
            <p:nvPr/>
          </p:nvSpPr>
          <p:spPr>
            <a:xfrm>
              <a:off x="1745" y="391"/>
              <a:ext cx="589" cy="250"/>
            </a:xfrm>
            <a:prstGeom prst="rect">
              <a:avLst/>
            </a:prstGeom>
            <a:noFill/>
            <a:ln w="19050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000" b="1" i="1" dirty="0">
                  <a:latin typeface="Times New Roman" panose="02020603050405020304" pitchFamily="18" charset="0"/>
                </a:rPr>
                <a:t>V</a:t>
              </a:r>
              <a:r>
                <a:rPr lang="en-US" altLang="zh-CN" sz="2000" b="1" baseline="-25000" dirty="0">
                  <a:latin typeface="Times New Roman" panose="02020603050405020304" pitchFamily="18" charset="0"/>
                </a:rPr>
                <a:t>CC</a:t>
              </a:r>
              <a:endParaRPr lang="en-US" altLang="zh-CN" sz="2000" b="1" baseline="-25000" dirty="0">
                <a:latin typeface="Times New Roman" panose="02020603050405020304" pitchFamily="18" charset="0"/>
              </a:endParaRPr>
            </a:p>
          </p:txBody>
        </p:sp>
        <p:grpSp>
          <p:nvGrpSpPr>
            <p:cNvPr id="216175" name="组合 216174"/>
            <p:cNvGrpSpPr/>
            <p:nvPr/>
          </p:nvGrpSpPr>
          <p:grpSpPr>
            <a:xfrm>
              <a:off x="521" y="527"/>
              <a:ext cx="2403" cy="2041"/>
              <a:chOff x="521" y="527"/>
              <a:chExt cx="2403" cy="2041"/>
            </a:xfrm>
          </p:grpSpPr>
          <p:sp>
            <p:nvSpPr>
              <p:cNvPr id="216176" name="文本框 216175"/>
              <p:cNvSpPr txBox="1"/>
              <p:nvPr/>
            </p:nvSpPr>
            <p:spPr>
              <a:xfrm>
                <a:off x="521" y="1162"/>
                <a:ext cx="589" cy="250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000" b="1" i="1" dirty="0">
                    <a:latin typeface="Times New Roman" panose="02020603050405020304" pitchFamily="18" charset="0"/>
                  </a:rPr>
                  <a:t>V</a:t>
                </a:r>
                <a:r>
                  <a:rPr lang="en-US" altLang="zh-CN" sz="2000" b="1" baseline="-25000" dirty="0">
                    <a:latin typeface="Times New Roman" panose="02020603050405020304" pitchFamily="18" charset="0"/>
                  </a:rPr>
                  <a:t>IL</a:t>
                </a:r>
                <a:endParaRPr lang="en-US" altLang="zh-CN" sz="2000" b="1" baseline="-25000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16177" name="文本框 216176"/>
              <p:cNvSpPr txBox="1"/>
              <p:nvPr/>
            </p:nvSpPr>
            <p:spPr>
              <a:xfrm>
                <a:off x="521" y="1615"/>
                <a:ext cx="589" cy="250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000" b="1" i="1" dirty="0">
                    <a:latin typeface="Times New Roman" panose="02020603050405020304" pitchFamily="18" charset="0"/>
                  </a:rPr>
                  <a:t>V</a:t>
                </a:r>
                <a:r>
                  <a:rPr lang="en-US" altLang="zh-CN" sz="2000" b="1" baseline="-25000" dirty="0">
                    <a:latin typeface="Times New Roman" panose="02020603050405020304" pitchFamily="18" charset="0"/>
                  </a:rPr>
                  <a:t>IL</a:t>
                </a:r>
                <a:endParaRPr lang="en-US" altLang="zh-CN" sz="2000" b="1" baseline="-25000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16178" name="文本框 216177"/>
              <p:cNvSpPr txBox="1"/>
              <p:nvPr/>
            </p:nvSpPr>
            <p:spPr>
              <a:xfrm>
                <a:off x="521" y="2296"/>
                <a:ext cx="589" cy="250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000" b="1" i="1" dirty="0">
                    <a:latin typeface="Times New Roman" panose="02020603050405020304" pitchFamily="18" charset="0"/>
                  </a:rPr>
                  <a:t>V</a:t>
                </a:r>
                <a:r>
                  <a:rPr lang="en-US" altLang="zh-CN" sz="2000" b="1" baseline="-25000" dirty="0">
                    <a:latin typeface="Times New Roman" panose="02020603050405020304" pitchFamily="18" charset="0"/>
                  </a:rPr>
                  <a:t>IL</a:t>
                </a:r>
                <a:endParaRPr lang="en-US" altLang="zh-CN" sz="2000" b="1" baseline="-25000" dirty="0">
                  <a:latin typeface="Times New Roman" panose="02020603050405020304" pitchFamily="18" charset="0"/>
                </a:endParaRPr>
              </a:p>
            </p:txBody>
          </p:sp>
          <p:grpSp>
            <p:nvGrpSpPr>
              <p:cNvPr id="216179" name="组合 216178"/>
              <p:cNvGrpSpPr/>
              <p:nvPr/>
            </p:nvGrpSpPr>
            <p:grpSpPr>
              <a:xfrm>
                <a:off x="1200" y="1162"/>
                <a:ext cx="409" cy="272"/>
                <a:chOff x="657" y="981"/>
                <a:chExt cx="409" cy="272"/>
              </a:xfrm>
            </p:grpSpPr>
            <p:grpSp>
              <p:nvGrpSpPr>
                <p:cNvPr id="216180" name="组合 216179"/>
                <p:cNvGrpSpPr/>
                <p:nvPr/>
              </p:nvGrpSpPr>
              <p:grpSpPr>
                <a:xfrm>
                  <a:off x="793" y="1026"/>
                  <a:ext cx="91" cy="136"/>
                  <a:chOff x="1065" y="1979"/>
                  <a:chExt cx="91" cy="136"/>
                </a:xfrm>
              </p:grpSpPr>
              <p:sp>
                <p:nvSpPr>
                  <p:cNvPr id="216181" name="流程图: 决策 216180"/>
                  <p:cNvSpPr/>
                  <p:nvPr/>
                </p:nvSpPr>
                <p:spPr>
                  <a:xfrm>
                    <a:off x="1066" y="1979"/>
                    <a:ext cx="90" cy="136"/>
                  </a:xfrm>
                  <a:prstGeom prst="flowChartDecision">
                    <a:avLst/>
                  </a:prstGeom>
                  <a:noFill/>
                  <a:ln w="19050" cap="flat" cmpd="sng">
                    <a:solidFill>
                      <a:srgbClr val="00000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6182" name="直接连接符 216181"/>
                  <p:cNvSpPr/>
                  <p:nvPr/>
                </p:nvSpPr>
                <p:spPr>
                  <a:xfrm>
                    <a:off x="1065" y="2115"/>
                    <a:ext cx="91" cy="0"/>
                  </a:xfrm>
                  <a:prstGeom prst="line">
                    <a:avLst/>
                  </a:prstGeom>
                  <a:ln w="19050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</p:grpSp>
            <p:grpSp>
              <p:nvGrpSpPr>
                <p:cNvPr id="216183" name="组合 216182"/>
                <p:cNvGrpSpPr/>
                <p:nvPr/>
              </p:nvGrpSpPr>
              <p:grpSpPr>
                <a:xfrm>
                  <a:off x="657" y="981"/>
                  <a:ext cx="409" cy="272"/>
                  <a:chOff x="657" y="981"/>
                  <a:chExt cx="409" cy="272"/>
                </a:xfrm>
              </p:grpSpPr>
              <p:sp>
                <p:nvSpPr>
                  <p:cNvPr id="216184" name="流程图: 延期 216183"/>
                  <p:cNvSpPr/>
                  <p:nvPr/>
                </p:nvSpPr>
                <p:spPr>
                  <a:xfrm>
                    <a:off x="657" y="981"/>
                    <a:ext cx="318" cy="272"/>
                  </a:xfrm>
                  <a:prstGeom prst="flowChartDelay">
                    <a:avLst/>
                  </a:prstGeom>
                  <a:noFill/>
                  <a:ln w="28575" cap="flat" cmpd="sng">
                    <a:solidFill>
                      <a:srgbClr val="00000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6185" name="椭圆 216184"/>
                  <p:cNvSpPr/>
                  <p:nvPr/>
                </p:nvSpPr>
                <p:spPr>
                  <a:xfrm>
                    <a:off x="975" y="1071"/>
                    <a:ext cx="91" cy="90"/>
                  </a:xfrm>
                  <a:prstGeom prst="ellipse">
                    <a:avLst/>
                  </a:prstGeom>
                  <a:noFill/>
                  <a:ln w="2857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16186" name="组合 216185"/>
              <p:cNvGrpSpPr/>
              <p:nvPr/>
            </p:nvGrpSpPr>
            <p:grpSpPr>
              <a:xfrm>
                <a:off x="2334" y="1162"/>
                <a:ext cx="409" cy="272"/>
                <a:chOff x="657" y="981"/>
                <a:chExt cx="409" cy="272"/>
              </a:xfrm>
            </p:grpSpPr>
            <p:sp>
              <p:nvSpPr>
                <p:cNvPr id="216187" name="流程图: 延期 216186"/>
                <p:cNvSpPr/>
                <p:nvPr/>
              </p:nvSpPr>
              <p:spPr>
                <a:xfrm>
                  <a:off x="657" y="981"/>
                  <a:ext cx="318" cy="272"/>
                </a:xfrm>
                <a:prstGeom prst="flowChartDelay">
                  <a:avLst/>
                </a:prstGeom>
                <a:noFill/>
                <a:ln w="2857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16188" name="椭圆 216187"/>
                <p:cNvSpPr/>
                <p:nvPr/>
              </p:nvSpPr>
              <p:spPr>
                <a:xfrm>
                  <a:off x="975" y="1071"/>
                  <a:ext cx="91" cy="90"/>
                </a:xfrm>
                <a:prstGeom prst="ellipse">
                  <a:avLst/>
                </a:prstGeom>
                <a:noFill/>
                <a:ln w="285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grpSp>
            <p:nvGrpSpPr>
              <p:cNvPr id="216189" name="组合 216188"/>
              <p:cNvGrpSpPr/>
              <p:nvPr/>
            </p:nvGrpSpPr>
            <p:grpSpPr>
              <a:xfrm>
                <a:off x="2334" y="1615"/>
                <a:ext cx="409" cy="272"/>
                <a:chOff x="657" y="981"/>
                <a:chExt cx="409" cy="272"/>
              </a:xfrm>
            </p:grpSpPr>
            <p:sp>
              <p:nvSpPr>
                <p:cNvPr id="216190" name="流程图: 延期 216189"/>
                <p:cNvSpPr/>
                <p:nvPr/>
              </p:nvSpPr>
              <p:spPr>
                <a:xfrm>
                  <a:off x="657" y="981"/>
                  <a:ext cx="318" cy="272"/>
                </a:xfrm>
                <a:prstGeom prst="flowChartDelay">
                  <a:avLst/>
                </a:prstGeom>
                <a:noFill/>
                <a:ln w="2857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16191" name="椭圆 216190"/>
                <p:cNvSpPr/>
                <p:nvPr/>
              </p:nvSpPr>
              <p:spPr>
                <a:xfrm>
                  <a:off x="975" y="1071"/>
                  <a:ext cx="91" cy="90"/>
                </a:xfrm>
                <a:prstGeom prst="ellipse">
                  <a:avLst/>
                </a:prstGeom>
                <a:noFill/>
                <a:ln w="285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grpSp>
            <p:nvGrpSpPr>
              <p:cNvPr id="216192" name="组合 216191"/>
              <p:cNvGrpSpPr/>
              <p:nvPr/>
            </p:nvGrpSpPr>
            <p:grpSpPr>
              <a:xfrm>
                <a:off x="2334" y="2296"/>
                <a:ext cx="409" cy="272"/>
                <a:chOff x="657" y="981"/>
                <a:chExt cx="409" cy="272"/>
              </a:xfrm>
            </p:grpSpPr>
            <p:sp>
              <p:nvSpPr>
                <p:cNvPr id="216193" name="流程图: 延期 216192"/>
                <p:cNvSpPr/>
                <p:nvPr/>
              </p:nvSpPr>
              <p:spPr>
                <a:xfrm>
                  <a:off x="657" y="981"/>
                  <a:ext cx="318" cy="272"/>
                </a:xfrm>
                <a:prstGeom prst="flowChartDelay">
                  <a:avLst/>
                </a:prstGeom>
                <a:noFill/>
                <a:ln w="2857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16194" name="椭圆 216193"/>
                <p:cNvSpPr/>
                <p:nvPr/>
              </p:nvSpPr>
              <p:spPr>
                <a:xfrm>
                  <a:off x="975" y="1071"/>
                  <a:ext cx="91" cy="90"/>
                </a:xfrm>
                <a:prstGeom prst="ellipse">
                  <a:avLst/>
                </a:prstGeom>
                <a:noFill/>
                <a:ln w="285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grpSp>
            <p:nvGrpSpPr>
              <p:cNvPr id="216195" name="组合 216194"/>
              <p:cNvGrpSpPr/>
              <p:nvPr/>
            </p:nvGrpSpPr>
            <p:grpSpPr>
              <a:xfrm>
                <a:off x="1200" y="1615"/>
                <a:ext cx="409" cy="272"/>
                <a:chOff x="657" y="981"/>
                <a:chExt cx="409" cy="272"/>
              </a:xfrm>
            </p:grpSpPr>
            <p:grpSp>
              <p:nvGrpSpPr>
                <p:cNvPr id="216196" name="组合 216195"/>
                <p:cNvGrpSpPr/>
                <p:nvPr/>
              </p:nvGrpSpPr>
              <p:grpSpPr>
                <a:xfrm>
                  <a:off x="793" y="1026"/>
                  <a:ext cx="91" cy="136"/>
                  <a:chOff x="1065" y="1979"/>
                  <a:chExt cx="91" cy="136"/>
                </a:xfrm>
              </p:grpSpPr>
              <p:sp>
                <p:nvSpPr>
                  <p:cNvPr id="216197" name="流程图: 决策 216196"/>
                  <p:cNvSpPr/>
                  <p:nvPr/>
                </p:nvSpPr>
                <p:spPr>
                  <a:xfrm>
                    <a:off x="1066" y="1979"/>
                    <a:ext cx="90" cy="136"/>
                  </a:xfrm>
                  <a:prstGeom prst="flowChartDecision">
                    <a:avLst/>
                  </a:prstGeom>
                  <a:noFill/>
                  <a:ln w="19050" cap="flat" cmpd="sng">
                    <a:solidFill>
                      <a:srgbClr val="00000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6198" name="直接连接符 216197"/>
                  <p:cNvSpPr/>
                  <p:nvPr/>
                </p:nvSpPr>
                <p:spPr>
                  <a:xfrm>
                    <a:off x="1065" y="2115"/>
                    <a:ext cx="91" cy="0"/>
                  </a:xfrm>
                  <a:prstGeom prst="line">
                    <a:avLst/>
                  </a:prstGeom>
                  <a:ln w="19050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</p:grpSp>
            <p:grpSp>
              <p:nvGrpSpPr>
                <p:cNvPr id="216199" name="组合 216198"/>
                <p:cNvGrpSpPr/>
                <p:nvPr/>
              </p:nvGrpSpPr>
              <p:grpSpPr>
                <a:xfrm>
                  <a:off x="657" y="981"/>
                  <a:ext cx="409" cy="272"/>
                  <a:chOff x="657" y="981"/>
                  <a:chExt cx="409" cy="272"/>
                </a:xfrm>
              </p:grpSpPr>
              <p:sp>
                <p:nvSpPr>
                  <p:cNvPr id="216200" name="流程图: 延期 216199"/>
                  <p:cNvSpPr/>
                  <p:nvPr/>
                </p:nvSpPr>
                <p:spPr>
                  <a:xfrm>
                    <a:off x="657" y="981"/>
                    <a:ext cx="318" cy="272"/>
                  </a:xfrm>
                  <a:prstGeom prst="flowChartDelay">
                    <a:avLst/>
                  </a:prstGeom>
                  <a:noFill/>
                  <a:ln w="28575" cap="flat" cmpd="sng">
                    <a:solidFill>
                      <a:srgbClr val="00000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6201" name="椭圆 216200"/>
                  <p:cNvSpPr/>
                  <p:nvPr/>
                </p:nvSpPr>
                <p:spPr>
                  <a:xfrm>
                    <a:off x="975" y="1071"/>
                    <a:ext cx="91" cy="90"/>
                  </a:xfrm>
                  <a:prstGeom prst="ellipse">
                    <a:avLst/>
                  </a:prstGeom>
                  <a:noFill/>
                  <a:ln w="2857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16202" name="组合 216201"/>
              <p:cNvGrpSpPr/>
              <p:nvPr/>
            </p:nvGrpSpPr>
            <p:grpSpPr>
              <a:xfrm>
                <a:off x="1200" y="2296"/>
                <a:ext cx="409" cy="272"/>
                <a:chOff x="657" y="981"/>
                <a:chExt cx="409" cy="272"/>
              </a:xfrm>
            </p:grpSpPr>
            <p:grpSp>
              <p:nvGrpSpPr>
                <p:cNvPr id="216203" name="组合 216202"/>
                <p:cNvGrpSpPr/>
                <p:nvPr/>
              </p:nvGrpSpPr>
              <p:grpSpPr>
                <a:xfrm>
                  <a:off x="793" y="1026"/>
                  <a:ext cx="91" cy="136"/>
                  <a:chOff x="1065" y="1979"/>
                  <a:chExt cx="91" cy="136"/>
                </a:xfrm>
              </p:grpSpPr>
              <p:sp>
                <p:nvSpPr>
                  <p:cNvPr id="216204" name="流程图: 决策 216203"/>
                  <p:cNvSpPr/>
                  <p:nvPr/>
                </p:nvSpPr>
                <p:spPr>
                  <a:xfrm>
                    <a:off x="1066" y="1979"/>
                    <a:ext cx="90" cy="136"/>
                  </a:xfrm>
                  <a:prstGeom prst="flowChartDecision">
                    <a:avLst/>
                  </a:prstGeom>
                  <a:noFill/>
                  <a:ln w="19050" cap="flat" cmpd="sng">
                    <a:solidFill>
                      <a:srgbClr val="00000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6205" name="直接连接符 216204"/>
                  <p:cNvSpPr/>
                  <p:nvPr/>
                </p:nvSpPr>
                <p:spPr>
                  <a:xfrm>
                    <a:off x="1065" y="2115"/>
                    <a:ext cx="91" cy="0"/>
                  </a:xfrm>
                  <a:prstGeom prst="line">
                    <a:avLst/>
                  </a:prstGeom>
                  <a:ln w="19050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</p:grpSp>
            <p:grpSp>
              <p:nvGrpSpPr>
                <p:cNvPr id="216206" name="组合 216205"/>
                <p:cNvGrpSpPr/>
                <p:nvPr/>
              </p:nvGrpSpPr>
              <p:grpSpPr>
                <a:xfrm>
                  <a:off x="657" y="981"/>
                  <a:ext cx="409" cy="272"/>
                  <a:chOff x="657" y="981"/>
                  <a:chExt cx="409" cy="272"/>
                </a:xfrm>
              </p:grpSpPr>
              <p:sp>
                <p:nvSpPr>
                  <p:cNvPr id="216207" name="流程图: 延期 216206"/>
                  <p:cNvSpPr/>
                  <p:nvPr/>
                </p:nvSpPr>
                <p:spPr>
                  <a:xfrm>
                    <a:off x="657" y="981"/>
                    <a:ext cx="318" cy="272"/>
                  </a:xfrm>
                  <a:prstGeom prst="flowChartDelay">
                    <a:avLst/>
                  </a:prstGeom>
                  <a:noFill/>
                  <a:ln w="28575" cap="flat" cmpd="sng">
                    <a:solidFill>
                      <a:srgbClr val="00000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216208" name="椭圆 216207"/>
                  <p:cNvSpPr/>
                  <p:nvPr/>
                </p:nvSpPr>
                <p:spPr>
                  <a:xfrm>
                    <a:off x="975" y="1071"/>
                    <a:ext cx="91" cy="90"/>
                  </a:xfrm>
                  <a:prstGeom prst="ellipse">
                    <a:avLst/>
                  </a:prstGeom>
                  <a:noFill/>
                  <a:ln w="2857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</p:grpSp>
          <p:sp>
            <p:nvSpPr>
              <p:cNvPr id="216209" name="直接连接符 216208"/>
              <p:cNvSpPr/>
              <p:nvPr/>
            </p:nvSpPr>
            <p:spPr>
              <a:xfrm>
                <a:off x="1609" y="1298"/>
                <a:ext cx="725" cy="0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grpSp>
            <p:nvGrpSpPr>
              <p:cNvPr id="216210" name="组合 216209"/>
              <p:cNvGrpSpPr/>
              <p:nvPr/>
            </p:nvGrpSpPr>
            <p:grpSpPr>
              <a:xfrm>
                <a:off x="883" y="1252"/>
                <a:ext cx="317" cy="91"/>
                <a:chOff x="340" y="1071"/>
                <a:chExt cx="317" cy="91"/>
              </a:xfrm>
            </p:grpSpPr>
            <p:sp>
              <p:nvSpPr>
                <p:cNvPr id="216211" name="直接连接符 216210"/>
                <p:cNvSpPr/>
                <p:nvPr/>
              </p:nvSpPr>
              <p:spPr>
                <a:xfrm flipH="1">
                  <a:off x="340" y="1071"/>
                  <a:ext cx="317" cy="0"/>
                </a:xfrm>
                <a:prstGeom prst="line">
                  <a:avLst/>
                </a:prstGeom>
                <a:ln w="190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16212" name="直接连接符 216211"/>
                <p:cNvSpPr/>
                <p:nvPr/>
              </p:nvSpPr>
              <p:spPr>
                <a:xfrm>
                  <a:off x="476" y="1071"/>
                  <a:ext cx="0" cy="91"/>
                </a:xfrm>
                <a:prstGeom prst="line">
                  <a:avLst/>
                </a:prstGeom>
                <a:ln w="190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16213" name="直接连接符 216212"/>
                <p:cNvSpPr/>
                <p:nvPr/>
              </p:nvSpPr>
              <p:spPr>
                <a:xfrm>
                  <a:off x="476" y="1162"/>
                  <a:ext cx="181" cy="0"/>
                </a:xfrm>
                <a:prstGeom prst="line">
                  <a:avLst/>
                </a:prstGeom>
                <a:ln w="190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216214" name="组合 216213"/>
              <p:cNvGrpSpPr/>
              <p:nvPr/>
            </p:nvGrpSpPr>
            <p:grpSpPr>
              <a:xfrm>
                <a:off x="883" y="1706"/>
                <a:ext cx="317" cy="91"/>
                <a:chOff x="340" y="1071"/>
                <a:chExt cx="317" cy="91"/>
              </a:xfrm>
            </p:grpSpPr>
            <p:sp>
              <p:nvSpPr>
                <p:cNvPr id="216215" name="直接连接符 216214"/>
                <p:cNvSpPr/>
                <p:nvPr/>
              </p:nvSpPr>
              <p:spPr>
                <a:xfrm flipH="1">
                  <a:off x="340" y="1071"/>
                  <a:ext cx="317" cy="0"/>
                </a:xfrm>
                <a:prstGeom prst="line">
                  <a:avLst/>
                </a:prstGeom>
                <a:ln w="190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16216" name="直接连接符 216215"/>
                <p:cNvSpPr/>
                <p:nvPr/>
              </p:nvSpPr>
              <p:spPr>
                <a:xfrm>
                  <a:off x="476" y="1071"/>
                  <a:ext cx="0" cy="91"/>
                </a:xfrm>
                <a:prstGeom prst="line">
                  <a:avLst/>
                </a:prstGeom>
                <a:ln w="190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16217" name="直接连接符 216216"/>
                <p:cNvSpPr/>
                <p:nvPr/>
              </p:nvSpPr>
              <p:spPr>
                <a:xfrm>
                  <a:off x="476" y="1162"/>
                  <a:ext cx="181" cy="0"/>
                </a:xfrm>
                <a:prstGeom prst="line">
                  <a:avLst/>
                </a:prstGeom>
                <a:ln w="190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216218" name="组合 216217"/>
              <p:cNvGrpSpPr/>
              <p:nvPr/>
            </p:nvGrpSpPr>
            <p:grpSpPr>
              <a:xfrm>
                <a:off x="883" y="2386"/>
                <a:ext cx="317" cy="91"/>
                <a:chOff x="340" y="1071"/>
                <a:chExt cx="317" cy="91"/>
              </a:xfrm>
            </p:grpSpPr>
            <p:sp>
              <p:nvSpPr>
                <p:cNvPr id="216219" name="直接连接符 216218"/>
                <p:cNvSpPr/>
                <p:nvPr/>
              </p:nvSpPr>
              <p:spPr>
                <a:xfrm flipH="1">
                  <a:off x="340" y="1071"/>
                  <a:ext cx="317" cy="0"/>
                </a:xfrm>
                <a:prstGeom prst="line">
                  <a:avLst/>
                </a:prstGeom>
                <a:ln w="190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16220" name="直接连接符 216219"/>
                <p:cNvSpPr/>
                <p:nvPr/>
              </p:nvSpPr>
              <p:spPr>
                <a:xfrm>
                  <a:off x="476" y="1071"/>
                  <a:ext cx="0" cy="91"/>
                </a:xfrm>
                <a:prstGeom prst="line">
                  <a:avLst/>
                </a:prstGeom>
                <a:ln w="190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16221" name="直接连接符 216220"/>
                <p:cNvSpPr/>
                <p:nvPr/>
              </p:nvSpPr>
              <p:spPr>
                <a:xfrm>
                  <a:off x="476" y="1162"/>
                  <a:ext cx="181" cy="0"/>
                </a:xfrm>
                <a:prstGeom prst="line">
                  <a:avLst/>
                </a:prstGeom>
                <a:ln w="190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216222" name="直接连接符 216221"/>
              <p:cNvSpPr/>
              <p:nvPr/>
            </p:nvSpPr>
            <p:spPr>
              <a:xfrm flipH="1">
                <a:off x="2153" y="1706"/>
                <a:ext cx="181" cy="0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6223" name="直接连接符 216222"/>
              <p:cNvSpPr/>
              <p:nvPr/>
            </p:nvSpPr>
            <p:spPr>
              <a:xfrm>
                <a:off x="2153" y="1298"/>
                <a:ext cx="0" cy="499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6224" name="直接连接符 216223"/>
              <p:cNvSpPr/>
              <p:nvPr/>
            </p:nvSpPr>
            <p:spPr>
              <a:xfrm>
                <a:off x="2153" y="1797"/>
                <a:ext cx="181" cy="0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grpSp>
            <p:nvGrpSpPr>
              <p:cNvPr id="216225" name="组合 216224"/>
              <p:cNvGrpSpPr/>
              <p:nvPr/>
            </p:nvGrpSpPr>
            <p:grpSpPr>
              <a:xfrm>
                <a:off x="2153" y="2341"/>
                <a:ext cx="181" cy="181"/>
                <a:chOff x="1610" y="2160"/>
                <a:chExt cx="181" cy="181"/>
              </a:xfrm>
            </p:grpSpPr>
            <p:sp>
              <p:nvSpPr>
                <p:cNvPr id="216226" name="直接连接符 216225"/>
                <p:cNvSpPr/>
                <p:nvPr/>
              </p:nvSpPr>
              <p:spPr>
                <a:xfrm flipH="1">
                  <a:off x="1610" y="2160"/>
                  <a:ext cx="181" cy="0"/>
                </a:xfrm>
                <a:prstGeom prst="line">
                  <a:avLst/>
                </a:prstGeom>
                <a:ln w="190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16227" name="直接连接符 216226"/>
                <p:cNvSpPr/>
                <p:nvPr/>
              </p:nvSpPr>
              <p:spPr>
                <a:xfrm>
                  <a:off x="1610" y="2160"/>
                  <a:ext cx="0" cy="181"/>
                </a:xfrm>
                <a:prstGeom prst="line">
                  <a:avLst/>
                </a:prstGeom>
                <a:ln w="190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16228" name="直接连接符 216227"/>
                <p:cNvSpPr/>
                <p:nvPr/>
              </p:nvSpPr>
              <p:spPr>
                <a:xfrm>
                  <a:off x="1610" y="2251"/>
                  <a:ext cx="181" cy="0"/>
                </a:xfrm>
                <a:prstGeom prst="line">
                  <a:avLst/>
                </a:prstGeom>
                <a:ln w="190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16229" name="直接连接符 216228"/>
                <p:cNvSpPr/>
                <p:nvPr/>
              </p:nvSpPr>
              <p:spPr>
                <a:xfrm>
                  <a:off x="1610" y="2341"/>
                  <a:ext cx="181" cy="0"/>
                </a:xfrm>
                <a:prstGeom prst="line">
                  <a:avLst/>
                </a:prstGeom>
                <a:ln w="190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216230" name="直接连接符 216229"/>
              <p:cNvSpPr/>
              <p:nvPr/>
            </p:nvSpPr>
            <p:spPr>
              <a:xfrm>
                <a:off x="2153" y="1797"/>
                <a:ext cx="0" cy="544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216231" name="流程图: 延期 216230"/>
              <p:cNvSpPr/>
              <p:nvPr/>
            </p:nvSpPr>
            <p:spPr>
              <a:xfrm>
                <a:off x="1745" y="1207"/>
                <a:ext cx="227" cy="181"/>
              </a:xfrm>
              <a:prstGeom prst="flowChartDelay">
                <a:avLst/>
              </a:prstGeom>
              <a:noFill/>
              <a:ln w="2857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16232" name="直接连接符 216231"/>
              <p:cNvSpPr/>
              <p:nvPr/>
            </p:nvSpPr>
            <p:spPr>
              <a:xfrm>
                <a:off x="1609" y="1751"/>
                <a:ext cx="226" cy="0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6233" name="直接连接符 216232"/>
              <p:cNvSpPr/>
              <p:nvPr/>
            </p:nvSpPr>
            <p:spPr>
              <a:xfrm>
                <a:off x="1609" y="2432"/>
                <a:ext cx="226" cy="0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6234" name="直接连接符 216233"/>
              <p:cNvSpPr/>
              <p:nvPr/>
            </p:nvSpPr>
            <p:spPr>
              <a:xfrm flipV="1">
                <a:off x="1835" y="1751"/>
                <a:ext cx="0" cy="681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216235" name="直接连接符 216234"/>
              <p:cNvSpPr/>
              <p:nvPr/>
            </p:nvSpPr>
            <p:spPr>
              <a:xfrm flipV="1">
                <a:off x="1835" y="1026"/>
                <a:ext cx="0" cy="725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6236" name="直接连接符 216235"/>
              <p:cNvSpPr/>
              <p:nvPr/>
            </p:nvSpPr>
            <p:spPr>
              <a:xfrm flipV="1">
                <a:off x="1835" y="527"/>
                <a:ext cx="0" cy="181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6237" name="直接连接符 216236"/>
              <p:cNvSpPr/>
              <p:nvPr/>
            </p:nvSpPr>
            <p:spPr>
              <a:xfrm>
                <a:off x="2743" y="1298"/>
                <a:ext cx="181" cy="0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6238" name="直接连接符 216237"/>
              <p:cNvSpPr/>
              <p:nvPr/>
            </p:nvSpPr>
            <p:spPr>
              <a:xfrm>
                <a:off x="2743" y="1751"/>
                <a:ext cx="136" cy="0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6239" name="直接连接符 216238"/>
              <p:cNvSpPr/>
              <p:nvPr/>
            </p:nvSpPr>
            <p:spPr>
              <a:xfrm>
                <a:off x="2743" y="2432"/>
                <a:ext cx="181" cy="0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6240" name="直接连接符 216239"/>
              <p:cNvSpPr/>
              <p:nvPr/>
            </p:nvSpPr>
            <p:spPr>
              <a:xfrm>
                <a:off x="1336" y="2023"/>
                <a:ext cx="0" cy="137"/>
              </a:xfrm>
              <a:prstGeom prst="line">
                <a:avLst/>
              </a:prstGeom>
              <a:ln w="38100" cap="rnd" cmpd="sng">
                <a:solidFill>
                  <a:srgbClr val="000000"/>
                </a:solidFill>
                <a:prstDash val="sysDot"/>
                <a:headEnd type="none" w="med" len="med"/>
                <a:tailEnd type="none" w="med" len="med"/>
              </a:ln>
            </p:spPr>
          </p:sp>
          <p:sp>
            <p:nvSpPr>
              <p:cNvPr id="216241" name="直接连接符 216240"/>
              <p:cNvSpPr/>
              <p:nvPr/>
            </p:nvSpPr>
            <p:spPr>
              <a:xfrm>
                <a:off x="2470" y="2023"/>
                <a:ext cx="0" cy="137"/>
              </a:xfrm>
              <a:prstGeom prst="line">
                <a:avLst/>
              </a:prstGeom>
              <a:ln w="38100" cap="rnd" cmpd="sng">
                <a:solidFill>
                  <a:srgbClr val="000000"/>
                </a:solidFill>
                <a:prstDash val="sysDot"/>
                <a:headEnd type="none" w="med" len="med"/>
                <a:tailEnd type="none" w="med" len="med"/>
              </a:ln>
            </p:spPr>
          </p:sp>
          <p:sp>
            <p:nvSpPr>
              <p:cNvPr id="216242" name="文本框 216241"/>
              <p:cNvSpPr txBox="1"/>
              <p:nvPr/>
            </p:nvSpPr>
            <p:spPr>
              <a:xfrm>
                <a:off x="1790" y="708"/>
                <a:ext cx="499" cy="251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000" b="1" dirty="0">
                    <a:latin typeface="Times New Roman" panose="02020603050405020304" pitchFamily="18" charset="0"/>
                  </a:rPr>
                  <a:t>R</a:t>
                </a:r>
                <a:r>
                  <a:rPr lang="en-US" altLang="zh-CN" sz="2000" b="1" baseline="-25000" dirty="0">
                    <a:latin typeface="Times New Roman" panose="02020603050405020304" pitchFamily="18" charset="0"/>
                  </a:rPr>
                  <a:t>P</a:t>
                </a:r>
                <a:endParaRPr lang="en-US" altLang="zh-CN" sz="2000" b="1" baseline="-25000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16243" name="流程图: 联系 216242"/>
              <p:cNvSpPr/>
              <p:nvPr/>
            </p:nvSpPr>
            <p:spPr>
              <a:xfrm>
                <a:off x="1790" y="1252"/>
                <a:ext cx="91" cy="90"/>
              </a:xfrm>
              <a:prstGeom prst="flowChartConnector">
                <a:avLst/>
              </a:prstGeom>
              <a:solidFill>
                <a:srgbClr val="000000"/>
              </a:solidFill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16244" name="流程图: 联系 216243"/>
              <p:cNvSpPr/>
              <p:nvPr/>
            </p:nvSpPr>
            <p:spPr>
              <a:xfrm>
                <a:off x="2129" y="1774"/>
                <a:ext cx="46" cy="45"/>
              </a:xfrm>
              <a:prstGeom prst="flowChartConnector">
                <a:avLst/>
              </a:prstGeom>
              <a:solidFill>
                <a:srgbClr val="000000"/>
              </a:solidFill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16245" name="流程图: 联系 216244"/>
              <p:cNvSpPr/>
              <p:nvPr/>
            </p:nvSpPr>
            <p:spPr>
              <a:xfrm>
                <a:off x="2129" y="1684"/>
                <a:ext cx="46" cy="45"/>
              </a:xfrm>
              <a:prstGeom prst="flowChartConnector">
                <a:avLst/>
              </a:prstGeom>
              <a:solidFill>
                <a:srgbClr val="000000"/>
              </a:solidFill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16246" name="流程图: 联系 216245"/>
              <p:cNvSpPr/>
              <p:nvPr/>
            </p:nvSpPr>
            <p:spPr>
              <a:xfrm>
                <a:off x="2129" y="1275"/>
                <a:ext cx="46" cy="45"/>
              </a:xfrm>
              <a:prstGeom prst="flowChartConnector">
                <a:avLst/>
              </a:prstGeom>
              <a:solidFill>
                <a:srgbClr val="000000"/>
              </a:solidFill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16247" name="流程图: 联系 216246"/>
              <p:cNvSpPr/>
              <p:nvPr/>
            </p:nvSpPr>
            <p:spPr>
              <a:xfrm>
                <a:off x="1812" y="1729"/>
                <a:ext cx="46" cy="45"/>
              </a:xfrm>
              <a:prstGeom prst="flowChartConnector">
                <a:avLst/>
              </a:prstGeom>
              <a:solidFill>
                <a:srgbClr val="000000"/>
              </a:solidFill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16248" name="流程图: 联系 216247"/>
              <p:cNvSpPr/>
              <p:nvPr/>
            </p:nvSpPr>
            <p:spPr>
              <a:xfrm>
                <a:off x="2129" y="2318"/>
                <a:ext cx="46" cy="45"/>
              </a:xfrm>
              <a:prstGeom prst="flowChartConnector">
                <a:avLst/>
              </a:prstGeom>
              <a:solidFill>
                <a:srgbClr val="000000"/>
              </a:solidFill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16249" name="流程图: 联系 216248"/>
              <p:cNvSpPr/>
              <p:nvPr/>
            </p:nvSpPr>
            <p:spPr>
              <a:xfrm>
                <a:off x="2129" y="2409"/>
                <a:ext cx="46" cy="45"/>
              </a:xfrm>
              <a:prstGeom prst="flowChartConnector">
                <a:avLst/>
              </a:prstGeom>
              <a:solidFill>
                <a:srgbClr val="000000"/>
              </a:solidFill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16250" name="流程图: 联系 216249"/>
              <p:cNvSpPr/>
              <p:nvPr/>
            </p:nvSpPr>
            <p:spPr>
              <a:xfrm>
                <a:off x="996" y="1228"/>
                <a:ext cx="46" cy="45"/>
              </a:xfrm>
              <a:prstGeom prst="flowChartConnector">
                <a:avLst/>
              </a:prstGeom>
              <a:solidFill>
                <a:srgbClr val="000000"/>
              </a:solidFill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16251" name="流程图: 联系 216250"/>
              <p:cNvSpPr/>
              <p:nvPr/>
            </p:nvSpPr>
            <p:spPr>
              <a:xfrm>
                <a:off x="996" y="1684"/>
                <a:ext cx="46" cy="45"/>
              </a:xfrm>
              <a:prstGeom prst="flowChartConnector">
                <a:avLst/>
              </a:prstGeom>
              <a:solidFill>
                <a:srgbClr val="000000"/>
              </a:solidFill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16252" name="流程图: 联系 216251"/>
              <p:cNvSpPr/>
              <p:nvPr/>
            </p:nvSpPr>
            <p:spPr>
              <a:xfrm>
                <a:off x="996" y="2364"/>
                <a:ext cx="46" cy="45"/>
              </a:xfrm>
              <a:prstGeom prst="flowChartConnector">
                <a:avLst/>
              </a:prstGeom>
              <a:solidFill>
                <a:srgbClr val="000000"/>
              </a:solidFill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16253" name="任意多边形 216252"/>
              <p:cNvSpPr/>
              <p:nvPr/>
            </p:nvSpPr>
            <p:spPr>
              <a:xfrm>
                <a:off x="1768" y="709"/>
                <a:ext cx="136" cy="317"/>
              </a:xfrm>
              <a:custGeom>
                <a:avLst/>
                <a:gdLst/>
                <a:ahLst/>
                <a:cxnLst/>
                <a:pathLst>
                  <a:path w="106" h="226">
                    <a:moveTo>
                      <a:pt x="53" y="0"/>
                    </a:moveTo>
                    <a:cubicBezTo>
                      <a:pt x="79" y="19"/>
                      <a:pt x="106" y="38"/>
                      <a:pt x="98" y="45"/>
                    </a:cubicBezTo>
                    <a:cubicBezTo>
                      <a:pt x="90" y="52"/>
                      <a:pt x="7" y="38"/>
                      <a:pt x="7" y="45"/>
                    </a:cubicBezTo>
                    <a:cubicBezTo>
                      <a:pt x="7" y="52"/>
                      <a:pt x="98" y="83"/>
                      <a:pt x="98" y="90"/>
                    </a:cubicBezTo>
                    <a:cubicBezTo>
                      <a:pt x="98" y="97"/>
                      <a:pt x="7" y="82"/>
                      <a:pt x="7" y="90"/>
                    </a:cubicBezTo>
                    <a:cubicBezTo>
                      <a:pt x="7" y="98"/>
                      <a:pt x="98" y="128"/>
                      <a:pt x="98" y="136"/>
                    </a:cubicBezTo>
                    <a:cubicBezTo>
                      <a:pt x="98" y="144"/>
                      <a:pt x="7" y="129"/>
                      <a:pt x="7" y="136"/>
                    </a:cubicBezTo>
                    <a:cubicBezTo>
                      <a:pt x="7" y="143"/>
                      <a:pt x="98" y="174"/>
                      <a:pt x="98" y="181"/>
                    </a:cubicBezTo>
                    <a:cubicBezTo>
                      <a:pt x="98" y="188"/>
                      <a:pt x="14" y="174"/>
                      <a:pt x="7" y="181"/>
                    </a:cubicBezTo>
                    <a:cubicBezTo>
                      <a:pt x="0" y="188"/>
                      <a:pt x="45" y="219"/>
                      <a:pt x="53" y="226"/>
                    </a:cubicBezTo>
                  </a:path>
                </a:pathLst>
              </a:custGeom>
              <a:noFill/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sp>
        <p:nvSpPr>
          <p:cNvPr id="216149" name="文本框 216148"/>
          <p:cNvSpPr txBox="1"/>
          <p:nvPr/>
        </p:nvSpPr>
        <p:spPr>
          <a:xfrm>
            <a:off x="539750" y="692150"/>
            <a:ext cx="2220913" cy="521970"/>
          </a:xfrm>
          <a:prstGeom prst="rect">
            <a:avLst/>
          </a:prstGeom>
          <a:solidFill>
            <a:srgbClr val="FFCCFF"/>
          </a:solidFill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b="1" i="1" dirty="0">
                <a:latin typeface="Times New Roman" panose="02020603050405020304" pitchFamily="18" charset="0"/>
              </a:rPr>
              <a:t>R</a:t>
            </a:r>
            <a:r>
              <a:rPr lang="en-US" altLang="zh-CN" b="1" baseline="-25000" dirty="0">
                <a:latin typeface="Times New Roman" panose="02020603050405020304" pitchFamily="18" charset="0"/>
              </a:rPr>
              <a:t>P</a:t>
            </a:r>
            <a:r>
              <a:rPr lang="zh-CN" altLang="en-US" b="1" dirty="0">
                <a:latin typeface="Times New Roman" panose="02020603050405020304" pitchFamily="18" charset="0"/>
              </a:rPr>
              <a:t>的选择：</a:t>
            </a:r>
            <a:endParaRPr lang="zh-CN" altLang="en-US" b="1" dirty="0">
              <a:latin typeface="Times New Roman" panose="02020603050405020304" pitchFamily="18" charset="0"/>
            </a:endParaRPr>
          </a:p>
        </p:txBody>
      </p:sp>
      <p:graphicFrame>
        <p:nvGraphicFramePr>
          <p:cNvPr id="216150" name="对象 216149"/>
          <p:cNvGraphicFramePr/>
          <p:nvPr/>
        </p:nvGraphicFramePr>
        <p:xfrm>
          <a:off x="409258" y="3068796"/>
          <a:ext cx="3864610" cy="10267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0" name="" r:id="rId1" imgW="1625600" imgH="431800" progId="Equation.3">
                  <p:embed/>
                </p:oleObj>
              </mc:Choice>
              <mc:Fallback>
                <p:oleObj name="" r:id="rId1" imgW="1625600" imgH="431800" progId="Equation.3">
                  <p:embed/>
                  <p:pic>
                    <p:nvPicPr>
                      <p:cNvPr id="0" name="图片 314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09258" y="3068796"/>
                        <a:ext cx="3864610" cy="10267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6151" name="文本框 216150"/>
          <p:cNvSpPr txBox="1"/>
          <p:nvPr/>
        </p:nvSpPr>
        <p:spPr>
          <a:xfrm>
            <a:off x="5508625" y="1412875"/>
            <a:ext cx="935038" cy="396875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000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I</a:t>
            </a:r>
            <a:r>
              <a:rPr lang="en-US" altLang="zh-CN" sz="2000" b="1" baseline="-25000" dirty="0">
                <a:solidFill>
                  <a:srgbClr val="FF3300"/>
                </a:solidFill>
                <a:latin typeface="Times New Roman" panose="02020603050405020304" pitchFamily="18" charset="0"/>
              </a:rPr>
              <a:t>OH</a:t>
            </a:r>
            <a:endParaRPr lang="en-US" altLang="zh-CN" sz="2000" b="1" baseline="-25000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6152" name="文本框 216151"/>
          <p:cNvSpPr txBox="1"/>
          <p:nvPr/>
        </p:nvSpPr>
        <p:spPr>
          <a:xfrm>
            <a:off x="6443663" y="1557338"/>
            <a:ext cx="935037" cy="396875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000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I</a:t>
            </a:r>
            <a:r>
              <a:rPr lang="en-US" altLang="zh-CN" sz="2000" b="1" baseline="-25000" dirty="0">
                <a:solidFill>
                  <a:srgbClr val="FF3300"/>
                </a:solidFill>
                <a:latin typeface="Times New Roman" panose="02020603050405020304" pitchFamily="18" charset="0"/>
              </a:rPr>
              <a:t>IH</a:t>
            </a:r>
            <a:endParaRPr lang="en-US" altLang="zh-CN" sz="2000" b="1" baseline="-25000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6153" name="圆角矩形标注 216152"/>
          <p:cNvSpPr/>
          <p:nvPr/>
        </p:nvSpPr>
        <p:spPr>
          <a:xfrm>
            <a:off x="5364163" y="4652963"/>
            <a:ext cx="865187" cy="360362"/>
          </a:xfrm>
          <a:prstGeom prst="wedgeRoundRectCallout">
            <a:avLst>
              <a:gd name="adj1" fmla="val 46699"/>
              <a:gd name="adj2" fmla="val -333699"/>
              <a:gd name="adj3" fmla="val 16667"/>
            </a:avLst>
          </a:prstGeom>
          <a:solidFill>
            <a:schemeClr val="folHlink"/>
          </a:solidFill>
          <a:ln w="19050" cap="flat" cmpd="sng">
            <a:solidFill>
              <a:srgbClr val="FF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r>
              <a:rPr lang="en-US" altLang="zh-CN" sz="2400" i="1" dirty="0">
                <a:latin typeface="Times New Roman" panose="02020603050405020304" pitchFamily="18" charset="0"/>
              </a:rPr>
              <a:t>n</a:t>
            </a:r>
            <a:r>
              <a:rPr lang="zh-CN" altLang="en-US" sz="2400" dirty="0">
                <a:latin typeface="Times New Roman" panose="02020603050405020304" pitchFamily="18" charset="0"/>
              </a:rPr>
              <a:t>个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216154" name="圆角矩形标注 216153"/>
          <p:cNvSpPr/>
          <p:nvPr/>
        </p:nvSpPr>
        <p:spPr>
          <a:xfrm>
            <a:off x="6659563" y="4868863"/>
            <a:ext cx="865187" cy="360362"/>
          </a:xfrm>
          <a:prstGeom prst="wedgeRoundRectCallout">
            <a:avLst>
              <a:gd name="adj1" fmla="val -24310"/>
              <a:gd name="adj2" fmla="val -306389"/>
              <a:gd name="adj3" fmla="val 16667"/>
            </a:avLst>
          </a:prstGeom>
          <a:solidFill>
            <a:schemeClr val="hlink"/>
          </a:solidFill>
          <a:ln w="19050" cap="flat" cmpd="sng">
            <a:solidFill>
              <a:srgbClr val="FF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r>
              <a:rPr lang="en-US" altLang="zh-CN" sz="2400" i="1" dirty="0">
                <a:latin typeface="Times New Roman" panose="02020603050405020304" pitchFamily="18" charset="0"/>
              </a:rPr>
              <a:t>m</a:t>
            </a:r>
            <a:r>
              <a:rPr lang="zh-CN" altLang="en-US" sz="2400" dirty="0">
                <a:latin typeface="Times New Roman" panose="02020603050405020304" pitchFamily="18" charset="0"/>
              </a:rPr>
              <a:t>个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graphicFrame>
        <p:nvGraphicFramePr>
          <p:cNvPr id="216155" name="对象 216154"/>
          <p:cNvGraphicFramePr/>
          <p:nvPr/>
        </p:nvGraphicFramePr>
        <p:xfrm>
          <a:off x="482600" y="1557497"/>
          <a:ext cx="4003675" cy="5187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1" name="" r:id="rId3" imgW="1765300" imgH="228600" progId="Equation.3">
                  <p:embed/>
                </p:oleObj>
              </mc:Choice>
              <mc:Fallback>
                <p:oleObj name="" r:id="rId3" imgW="1765300" imgH="228600" progId="Equation.3">
                  <p:embed/>
                  <p:pic>
                    <p:nvPicPr>
                      <p:cNvPr id="0" name="图片 315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82600" y="1557497"/>
                        <a:ext cx="4003675" cy="5187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6156" name="文本框 216155"/>
          <p:cNvSpPr txBox="1"/>
          <p:nvPr/>
        </p:nvSpPr>
        <p:spPr>
          <a:xfrm>
            <a:off x="6156325" y="2133600"/>
            <a:ext cx="647700" cy="396875"/>
          </a:xfrm>
          <a:prstGeom prst="rect">
            <a:avLst/>
          </a:prstGeom>
          <a:solidFill>
            <a:schemeClr val="folHlink"/>
          </a:solidFill>
          <a:ln w="1905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0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V</a:t>
            </a:r>
            <a:r>
              <a:rPr lang="en-US" altLang="zh-CN" sz="2000" b="1" baseline="-25000" dirty="0">
                <a:solidFill>
                  <a:srgbClr val="0000FF"/>
                </a:solidFill>
                <a:latin typeface="Times New Roman" panose="02020603050405020304" pitchFamily="18" charset="0"/>
              </a:rPr>
              <a:t>OH</a:t>
            </a:r>
            <a:endParaRPr lang="en-US" altLang="zh-CN" sz="2000" b="1" baseline="-25000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216157" name="组合 216156"/>
          <p:cNvGrpSpPr/>
          <p:nvPr/>
        </p:nvGrpSpPr>
        <p:grpSpPr>
          <a:xfrm>
            <a:off x="5865813" y="1052513"/>
            <a:ext cx="1298575" cy="2881312"/>
            <a:chOff x="3695" y="663"/>
            <a:chExt cx="818" cy="1815"/>
          </a:xfrm>
        </p:grpSpPr>
        <p:cxnSp>
          <p:nvCxnSpPr>
            <p:cNvPr id="216158" name="肘形连接符 216157"/>
            <p:cNvCxnSpPr/>
            <p:nvPr/>
          </p:nvCxnSpPr>
          <p:spPr>
            <a:xfrm rot="5400000">
              <a:off x="3555" y="803"/>
              <a:ext cx="499" cy="218"/>
            </a:xfrm>
            <a:prstGeom prst="bentConnector2">
              <a:avLst/>
            </a:prstGeom>
            <a:ln w="19050" cap="flat" cmpd="sng">
              <a:solidFill>
                <a:srgbClr val="FF0000"/>
              </a:solidFill>
              <a:prstDash val="solid"/>
              <a:miter/>
              <a:headEnd type="none" w="med" len="med"/>
              <a:tailEnd type="triangle" w="med" len="med"/>
            </a:ln>
          </p:spPr>
        </p:cxnSp>
        <p:cxnSp>
          <p:nvCxnSpPr>
            <p:cNvPr id="216159" name="肘形连接符 216158"/>
            <p:cNvCxnSpPr/>
            <p:nvPr/>
          </p:nvCxnSpPr>
          <p:spPr>
            <a:xfrm rot="5400000">
              <a:off x="3555" y="1257"/>
              <a:ext cx="499" cy="218"/>
            </a:xfrm>
            <a:prstGeom prst="bentConnector2">
              <a:avLst/>
            </a:prstGeom>
            <a:ln w="19050" cap="flat" cmpd="sng">
              <a:solidFill>
                <a:srgbClr val="FF0000"/>
              </a:solidFill>
              <a:prstDash val="solid"/>
              <a:miter/>
              <a:headEnd type="none" w="med" len="med"/>
              <a:tailEnd type="triangle" w="med" len="med"/>
            </a:ln>
          </p:spPr>
        </p:cxnSp>
        <p:cxnSp>
          <p:nvCxnSpPr>
            <p:cNvPr id="216160" name="肘形连接符 216159"/>
            <p:cNvCxnSpPr/>
            <p:nvPr/>
          </p:nvCxnSpPr>
          <p:spPr>
            <a:xfrm rot="5400000">
              <a:off x="3491" y="1820"/>
              <a:ext cx="635" cy="227"/>
            </a:xfrm>
            <a:prstGeom prst="bentConnector3">
              <a:avLst>
                <a:gd name="adj1" fmla="val 100472"/>
              </a:avLst>
            </a:prstGeom>
            <a:ln w="19050" cap="flat" cmpd="sng">
              <a:solidFill>
                <a:srgbClr val="FF0000"/>
              </a:solidFill>
              <a:prstDash val="solid"/>
              <a:miter/>
              <a:headEnd type="none" w="med" len="med"/>
              <a:tailEnd type="triangle" w="med" len="med"/>
            </a:ln>
          </p:spPr>
        </p:cxnSp>
        <p:cxnSp>
          <p:nvCxnSpPr>
            <p:cNvPr id="216161" name="肘形连接符 216160"/>
            <p:cNvCxnSpPr/>
            <p:nvPr/>
          </p:nvCxnSpPr>
          <p:spPr>
            <a:xfrm>
              <a:off x="3923" y="709"/>
              <a:ext cx="589" cy="544"/>
            </a:xfrm>
            <a:prstGeom prst="bentConnector3">
              <a:avLst>
                <a:gd name="adj1" fmla="val 171"/>
              </a:avLst>
            </a:prstGeom>
            <a:ln w="19050" cap="flat" cmpd="sng">
              <a:solidFill>
                <a:srgbClr val="FF0000"/>
              </a:solidFill>
              <a:prstDash val="solid"/>
              <a:miter/>
              <a:headEnd type="none" w="med" len="med"/>
              <a:tailEnd type="triangle" w="med" len="med"/>
            </a:ln>
          </p:spPr>
        </p:cxnSp>
        <p:cxnSp>
          <p:nvCxnSpPr>
            <p:cNvPr id="216162" name="肘形连接符 216161"/>
            <p:cNvCxnSpPr/>
            <p:nvPr/>
          </p:nvCxnSpPr>
          <p:spPr>
            <a:xfrm rot="-5400000" flipH="1">
              <a:off x="4127" y="1367"/>
              <a:ext cx="500" cy="272"/>
            </a:xfrm>
            <a:prstGeom prst="bentConnector3">
              <a:avLst>
                <a:gd name="adj1" fmla="val 99398"/>
              </a:avLst>
            </a:prstGeom>
            <a:ln w="19050" cap="flat" cmpd="sng">
              <a:solidFill>
                <a:srgbClr val="FF0000"/>
              </a:solidFill>
              <a:prstDash val="solid"/>
              <a:miter/>
              <a:headEnd type="none" w="med" len="med"/>
              <a:tailEnd type="triangle" w="med" len="med"/>
            </a:ln>
          </p:spPr>
        </p:cxnSp>
        <p:cxnSp>
          <p:nvCxnSpPr>
            <p:cNvPr id="216163" name="肘形连接符 216162"/>
            <p:cNvCxnSpPr/>
            <p:nvPr/>
          </p:nvCxnSpPr>
          <p:spPr>
            <a:xfrm rot="-5400000" flipH="1">
              <a:off x="4217" y="1367"/>
              <a:ext cx="319" cy="272"/>
            </a:xfrm>
            <a:prstGeom prst="bentConnector3">
              <a:avLst>
                <a:gd name="adj1" fmla="val 100940"/>
              </a:avLst>
            </a:prstGeom>
            <a:ln w="19050" cap="flat" cmpd="sng">
              <a:solidFill>
                <a:srgbClr val="FF0000"/>
              </a:solidFill>
              <a:prstDash val="solid"/>
              <a:miter/>
              <a:headEnd type="none" w="med" len="med"/>
              <a:tailEnd type="triangle" w="med" len="med"/>
            </a:ln>
          </p:spPr>
        </p:cxnSp>
        <p:cxnSp>
          <p:nvCxnSpPr>
            <p:cNvPr id="216164" name="肘形连接符 216163"/>
            <p:cNvCxnSpPr/>
            <p:nvPr/>
          </p:nvCxnSpPr>
          <p:spPr>
            <a:xfrm rot="-5400000" flipH="1">
              <a:off x="4104" y="1889"/>
              <a:ext cx="546" cy="272"/>
            </a:xfrm>
            <a:prstGeom prst="bentConnector3">
              <a:avLst>
                <a:gd name="adj1" fmla="val 98347"/>
              </a:avLst>
            </a:prstGeom>
            <a:ln w="19050" cap="flat" cmpd="sng">
              <a:solidFill>
                <a:srgbClr val="FF0000"/>
              </a:solidFill>
              <a:prstDash val="solid"/>
              <a:miter/>
              <a:headEnd type="none" w="med" len="med"/>
              <a:tailEnd type="triangle" w="med" len="med"/>
            </a:ln>
          </p:spPr>
        </p:cxnSp>
        <p:cxnSp>
          <p:nvCxnSpPr>
            <p:cNvPr id="216165" name="肘形连接符 216164"/>
            <p:cNvCxnSpPr/>
            <p:nvPr/>
          </p:nvCxnSpPr>
          <p:spPr>
            <a:xfrm rot="-5400000" flipH="1">
              <a:off x="4240" y="2205"/>
              <a:ext cx="273" cy="272"/>
            </a:xfrm>
            <a:prstGeom prst="bentConnector3">
              <a:avLst>
                <a:gd name="adj1" fmla="val 102926"/>
              </a:avLst>
            </a:prstGeom>
            <a:ln w="19050" cap="flat" cmpd="sng">
              <a:solidFill>
                <a:srgbClr val="FF0000"/>
              </a:solidFill>
              <a:prstDash val="solid"/>
              <a:miter/>
              <a:headEnd type="none" w="med" len="med"/>
              <a:tailEnd type="triangle" w="med" len="med"/>
            </a:ln>
          </p:spPr>
        </p:cxnSp>
        <p:cxnSp>
          <p:nvCxnSpPr>
            <p:cNvPr id="216166" name="肘形连接符 216165"/>
            <p:cNvCxnSpPr/>
            <p:nvPr/>
          </p:nvCxnSpPr>
          <p:spPr>
            <a:xfrm rot="-5400000" flipH="1">
              <a:off x="4240" y="2115"/>
              <a:ext cx="273" cy="272"/>
            </a:xfrm>
            <a:prstGeom prst="bentConnector3">
              <a:avLst>
                <a:gd name="adj1" fmla="val 102926"/>
              </a:avLst>
            </a:prstGeom>
            <a:ln w="19050" cap="flat" cmpd="sng">
              <a:solidFill>
                <a:srgbClr val="FF0000"/>
              </a:solidFill>
              <a:prstDash val="solid"/>
              <a:miter/>
              <a:headEnd type="none" w="med" len="med"/>
              <a:tailEnd type="triangle" w="med" len="med"/>
            </a:ln>
          </p:spPr>
        </p:cxnSp>
      </p:grpSp>
      <p:sp>
        <p:nvSpPr>
          <p:cNvPr id="216167" name="圆角矩形标注 216166"/>
          <p:cNvSpPr/>
          <p:nvPr/>
        </p:nvSpPr>
        <p:spPr>
          <a:xfrm>
            <a:off x="2484438" y="4724400"/>
            <a:ext cx="1943100" cy="865188"/>
          </a:xfrm>
          <a:prstGeom prst="wedgeRoundRectCallout">
            <a:avLst>
              <a:gd name="adj1" fmla="val -61602"/>
              <a:gd name="adj2" fmla="val -125778"/>
              <a:gd name="adj3" fmla="val 16667"/>
            </a:avLst>
          </a:prstGeom>
          <a:solidFill>
            <a:srgbClr val="FF66CC"/>
          </a:solidFill>
          <a:ln w="19050" cap="flat" cmpd="sng">
            <a:solidFill>
              <a:srgbClr val="009999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r>
              <a:rPr lang="zh-CN" altLang="en-US" sz="2400" b="1" dirty="0">
                <a:latin typeface="Times New Roman" panose="02020603050405020304" pitchFamily="18" charset="0"/>
              </a:rPr>
              <a:t>负载门输入端个数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6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1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6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6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1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6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6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1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1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21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216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6151" grpId="0"/>
      <p:bldP spid="216152" grpId="0"/>
      <p:bldP spid="216153" grpId="0" animBg="1"/>
      <p:bldP spid="216154" grpId="0" animBg="1"/>
      <p:bldP spid="216156" grpId="0" animBg="1"/>
      <p:bldP spid="216167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17197" name="组合 217196"/>
          <p:cNvGrpSpPr/>
          <p:nvPr/>
        </p:nvGrpSpPr>
        <p:grpSpPr>
          <a:xfrm>
            <a:off x="4859338" y="260350"/>
            <a:ext cx="3814762" cy="3455988"/>
            <a:chOff x="521" y="164"/>
            <a:chExt cx="2403" cy="2177"/>
          </a:xfrm>
        </p:grpSpPr>
        <p:sp>
          <p:nvSpPr>
            <p:cNvPr id="217198" name="文本框 217197"/>
            <p:cNvSpPr txBox="1"/>
            <p:nvPr/>
          </p:nvSpPr>
          <p:spPr>
            <a:xfrm>
              <a:off x="521" y="935"/>
              <a:ext cx="589" cy="250"/>
            </a:xfrm>
            <a:prstGeom prst="rect">
              <a:avLst/>
            </a:prstGeom>
            <a:noFill/>
            <a:ln w="19050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000" b="1" i="1" dirty="0">
                  <a:latin typeface="Times New Roman" panose="02020603050405020304" pitchFamily="18" charset="0"/>
                </a:rPr>
                <a:t>V</a:t>
              </a:r>
              <a:r>
                <a:rPr lang="en-US" altLang="zh-CN" sz="2000" b="1" baseline="-25000" dirty="0">
                  <a:latin typeface="Times New Roman" panose="02020603050405020304" pitchFamily="18" charset="0"/>
                </a:rPr>
                <a:t>IH</a:t>
              </a:r>
              <a:endParaRPr lang="en-US" altLang="zh-CN" sz="2000" b="1" baseline="-25000" dirty="0">
                <a:latin typeface="Times New Roman" panose="02020603050405020304" pitchFamily="18" charset="0"/>
              </a:endParaRPr>
            </a:p>
          </p:txBody>
        </p:sp>
        <p:sp>
          <p:nvSpPr>
            <p:cNvPr id="217199" name="文本框 217198"/>
            <p:cNvSpPr txBox="1"/>
            <p:nvPr/>
          </p:nvSpPr>
          <p:spPr>
            <a:xfrm>
              <a:off x="521" y="1388"/>
              <a:ext cx="589" cy="250"/>
            </a:xfrm>
            <a:prstGeom prst="rect">
              <a:avLst/>
            </a:prstGeom>
            <a:noFill/>
            <a:ln w="19050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000" b="1" i="1" dirty="0">
                  <a:latin typeface="Times New Roman" panose="02020603050405020304" pitchFamily="18" charset="0"/>
                </a:rPr>
                <a:t>V</a:t>
              </a:r>
              <a:r>
                <a:rPr lang="en-US" altLang="zh-CN" sz="2000" b="1" baseline="-25000" dirty="0">
                  <a:latin typeface="Times New Roman" panose="02020603050405020304" pitchFamily="18" charset="0"/>
                </a:rPr>
                <a:t>IL</a:t>
              </a:r>
              <a:endParaRPr lang="en-US" altLang="zh-CN" sz="2000" b="1" baseline="-25000" dirty="0">
                <a:latin typeface="Times New Roman" panose="02020603050405020304" pitchFamily="18" charset="0"/>
              </a:endParaRPr>
            </a:p>
          </p:txBody>
        </p:sp>
        <p:sp>
          <p:nvSpPr>
            <p:cNvPr id="217200" name="文本框 217199"/>
            <p:cNvSpPr txBox="1"/>
            <p:nvPr/>
          </p:nvSpPr>
          <p:spPr>
            <a:xfrm>
              <a:off x="521" y="2069"/>
              <a:ext cx="589" cy="250"/>
            </a:xfrm>
            <a:prstGeom prst="rect">
              <a:avLst/>
            </a:prstGeom>
            <a:noFill/>
            <a:ln w="19050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000" b="1" i="1" dirty="0">
                  <a:latin typeface="Times New Roman" panose="02020603050405020304" pitchFamily="18" charset="0"/>
                </a:rPr>
                <a:t>V</a:t>
              </a:r>
              <a:r>
                <a:rPr lang="en-US" altLang="zh-CN" sz="2000" b="1" baseline="-25000" dirty="0">
                  <a:latin typeface="Times New Roman" panose="02020603050405020304" pitchFamily="18" charset="0"/>
                </a:rPr>
                <a:t>IL</a:t>
              </a:r>
              <a:endParaRPr lang="en-US" altLang="zh-CN" sz="2000" b="1" baseline="-25000" dirty="0">
                <a:latin typeface="Times New Roman" panose="02020603050405020304" pitchFamily="18" charset="0"/>
              </a:endParaRPr>
            </a:p>
          </p:txBody>
        </p:sp>
        <p:grpSp>
          <p:nvGrpSpPr>
            <p:cNvPr id="217201" name="组合 217200"/>
            <p:cNvGrpSpPr/>
            <p:nvPr/>
          </p:nvGrpSpPr>
          <p:grpSpPr>
            <a:xfrm>
              <a:off x="1200" y="935"/>
              <a:ext cx="409" cy="272"/>
              <a:chOff x="657" y="981"/>
              <a:chExt cx="409" cy="272"/>
            </a:xfrm>
          </p:grpSpPr>
          <p:grpSp>
            <p:nvGrpSpPr>
              <p:cNvPr id="217202" name="组合 217201"/>
              <p:cNvGrpSpPr/>
              <p:nvPr/>
            </p:nvGrpSpPr>
            <p:grpSpPr>
              <a:xfrm>
                <a:off x="793" y="1026"/>
                <a:ext cx="91" cy="136"/>
                <a:chOff x="1065" y="1979"/>
                <a:chExt cx="91" cy="136"/>
              </a:xfrm>
            </p:grpSpPr>
            <p:sp>
              <p:nvSpPr>
                <p:cNvPr id="217203" name="流程图: 决策 217202"/>
                <p:cNvSpPr/>
                <p:nvPr/>
              </p:nvSpPr>
              <p:spPr>
                <a:xfrm>
                  <a:off x="1066" y="1979"/>
                  <a:ext cx="90" cy="136"/>
                </a:xfrm>
                <a:prstGeom prst="flowChartDecision">
                  <a:avLst/>
                </a:prstGeom>
                <a:noFill/>
                <a:ln w="19050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17204" name="直接连接符 217203"/>
                <p:cNvSpPr/>
                <p:nvPr/>
              </p:nvSpPr>
              <p:spPr>
                <a:xfrm>
                  <a:off x="1065" y="2115"/>
                  <a:ext cx="91" cy="0"/>
                </a:xfrm>
                <a:prstGeom prst="line">
                  <a:avLst/>
                </a:prstGeom>
                <a:ln w="190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217205" name="组合 217204"/>
              <p:cNvGrpSpPr/>
              <p:nvPr/>
            </p:nvGrpSpPr>
            <p:grpSpPr>
              <a:xfrm>
                <a:off x="657" y="981"/>
                <a:ext cx="409" cy="272"/>
                <a:chOff x="657" y="981"/>
                <a:chExt cx="409" cy="272"/>
              </a:xfrm>
            </p:grpSpPr>
            <p:sp>
              <p:nvSpPr>
                <p:cNvPr id="217206" name="流程图: 延期 217205"/>
                <p:cNvSpPr/>
                <p:nvPr/>
              </p:nvSpPr>
              <p:spPr>
                <a:xfrm>
                  <a:off x="657" y="981"/>
                  <a:ext cx="318" cy="272"/>
                </a:xfrm>
                <a:prstGeom prst="flowChartDelay">
                  <a:avLst/>
                </a:prstGeom>
                <a:noFill/>
                <a:ln w="2857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17207" name="椭圆 217206"/>
                <p:cNvSpPr/>
                <p:nvPr/>
              </p:nvSpPr>
              <p:spPr>
                <a:xfrm>
                  <a:off x="975" y="1071"/>
                  <a:ext cx="91" cy="90"/>
                </a:xfrm>
                <a:prstGeom prst="ellipse">
                  <a:avLst/>
                </a:prstGeom>
                <a:noFill/>
                <a:ln w="285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</p:grpSp>
        <p:grpSp>
          <p:nvGrpSpPr>
            <p:cNvPr id="217208" name="组合 217207"/>
            <p:cNvGrpSpPr/>
            <p:nvPr/>
          </p:nvGrpSpPr>
          <p:grpSpPr>
            <a:xfrm>
              <a:off x="2334" y="935"/>
              <a:ext cx="409" cy="272"/>
              <a:chOff x="657" y="981"/>
              <a:chExt cx="409" cy="272"/>
            </a:xfrm>
          </p:grpSpPr>
          <p:sp>
            <p:nvSpPr>
              <p:cNvPr id="217209" name="流程图: 延期 217208"/>
              <p:cNvSpPr/>
              <p:nvPr/>
            </p:nvSpPr>
            <p:spPr>
              <a:xfrm>
                <a:off x="657" y="981"/>
                <a:ext cx="318" cy="272"/>
              </a:xfrm>
              <a:prstGeom prst="flowChartDelay">
                <a:avLst/>
              </a:prstGeom>
              <a:noFill/>
              <a:ln w="2857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17210" name="椭圆 217209"/>
              <p:cNvSpPr/>
              <p:nvPr/>
            </p:nvSpPr>
            <p:spPr>
              <a:xfrm>
                <a:off x="975" y="1071"/>
                <a:ext cx="91" cy="90"/>
              </a:xfrm>
              <a:prstGeom prst="ellipse">
                <a:avLst/>
              </a:prstGeom>
              <a:noFill/>
              <a:ln w="285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217211" name="组合 217210"/>
            <p:cNvGrpSpPr/>
            <p:nvPr/>
          </p:nvGrpSpPr>
          <p:grpSpPr>
            <a:xfrm>
              <a:off x="2334" y="1388"/>
              <a:ext cx="409" cy="272"/>
              <a:chOff x="657" y="981"/>
              <a:chExt cx="409" cy="272"/>
            </a:xfrm>
          </p:grpSpPr>
          <p:sp>
            <p:nvSpPr>
              <p:cNvPr id="217212" name="流程图: 延期 217211"/>
              <p:cNvSpPr/>
              <p:nvPr/>
            </p:nvSpPr>
            <p:spPr>
              <a:xfrm>
                <a:off x="657" y="981"/>
                <a:ext cx="318" cy="272"/>
              </a:xfrm>
              <a:prstGeom prst="flowChartDelay">
                <a:avLst/>
              </a:prstGeom>
              <a:noFill/>
              <a:ln w="2857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17213" name="椭圆 217212"/>
              <p:cNvSpPr/>
              <p:nvPr/>
            </p:nvSpPr>
            <p:spPr>
              <a:xfrm>
                <a:off x="975" y="1071"/>
                <a:ext cx="91" cy="90"/>
              </a:xfrm>
              <a:prstGeom prst="ellipse">
                <a:avLst/>
              </a:prstGeom>
              <a:noFill/>
              <a:ln w="285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217214" name="组合 217213"/>
            <p:cNvGrpSpPr/>
            <p:nvPr/>
          </p:nvGrpSpPr>
          <p:grpSpPr>
            <a:xfrm>
              <a:off x="2334" y="2069"/>
              <a:ext cx="409" cy="272"/>
              <a:chOff x="657" y="981"/>
              <a:chExt cx="409" cy="272"/>
            </a:xfrm>
          </p:grpSpPr>
          <p:sp>
            <p:nvSpPr>
              <p:cNvPr id="217215" name="流程图: 延期 217214"/>
              <p:cNvSpPr/>
              <p:nvPr/>
            </p:nvSpPr>
            <p:spPr>
              <a:xfrm>
                <a:off x="657" y="981"/>
                <a:ext cx="318" cy="272"/>
              </a:xfrm>
              <a:prstGeom prst="flowChartDelay">
                <a:avLst/>
              </a:prstGeom>
              <a:noFill/>
              <a:ln w="2857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17216" name="椭圆 217215"/>
              <p:cNvSpPr/>
              <p:nvPr/>
            </p:nvSpPr>
            <p:spPr>
              <a:xfrm>
                <a:off x="975" y="1071"/>
                <a:ext cx="91" cy="90"/>
              </a:xfrm>
              <a:prstGeom prst="ellipse">
                <a:avLst/>
              </a:prstGeom>
              <a:noFill/>
              <a:ln w="285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217217" name="组合 217216"/>
            <p:cNvGrpSpPr/>
            <p:nvPr/>
          </p:nvGrpSpPr>
          <p:grpSpPr>
            <a:xfrm>
              <a:off x="1200" y="1388"/>
              <a:ext cx="409" cy="272"/>
              <a:chOff x="657" y="981"/>
              <a:chExt cx="409" cy="272"/>
            </a:xfrm>
          </p:grpSpPr>
          <p:grpSp>
            <p:nvGrpSpPr>
              <p:cNvPr id="217218" name="组合 217217"/>
              <p:cNvGrpSpPr/>
              <p:nvPr/>
            </p:nvGrpSpPr>
            <p:grpSpPr>
              <a:xfrm>
                <a:off x="793" y="1026"/>
                <a:ext cx="91" cy="136"/>
                <a:chOff x="1065" y="1979"/>
                <a:chExt cx="91" cy="136"/>
              </a:xfrm>
            </p:grpSpPr>
            <p:sp>
              <p:nvSpPr>
                <p:cNvPr id="217219" name="流程图: 决策 217218"/>
                <p:cNvSpPr/>
                <p:nvPr/>
              </p:nvSpPr>
              <p:spPr>
                <a:xfrm>
                  <a:off x="1066" y="1979"/>
                  <a:ext cx="90" cy="136"/>
                </a:xfrm>
                <a:prstGeom prst="flowChartDecision">
                  <a:avLst/>
                </a:prstGeom>
                <a:noFill/>
                <a:ln w="19050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17220" name="直接连接符 217219"/>
                <p:cNvSpPr/>
                <p:nvPr/>
              </p:nvSpPr>
              <p:spPr>
                <a:xfrm>
                  <a:off x="1065" y="2115"/>
                  <a:ext cx="91" cy="0"/>
                </a:xfrm>
                <a:prstGeom prst="line">
                  <a:avLst/>
                </a:prstGeom>
                <a:ln w="190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217221" name="组合 217220"/>
              <p:cNvGrpSpPr/>
              <p:nvPr/>
            </p:nvGrpSpPr>
            <p:grpSpPr>
              <a:xfrm>
                <a:off x="657" y="981"/>
                <a:ext cx="409" cy="272"/>
                <a:chOff x="657" y="981"/>
                <a:chExt cx="409" cy="272"/>
              </a:xfrm>
            </p:grpSpPr>
            <p:sp>
              <p:nvSpPr>
                <p:cNvPr id="217222" name="流程图: 延期 217221"/>
                <p:cNvSpPr/>
                <p:nvPr/>
              </p:nvSpPr>
              <p:spPr>
                <a:xfrm>
                  <a:off x="657" y="981"/>
                  <a:ext cx="318" cy="272"/>
                </a:xfrm>
                <a:prstGeom prst="flowChartDelay">
                  <a:avLst/>
                </a:prstGeom>
                <a:noFill/>
                <a:ln w="2857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17223" name="椭圆 217222"/>
                <p:cNvSpPr/>
                <p:nvPr/>
              </p:nvSpPr>
              <p:spPr>
                <a:xfrm>
                  <a:off x="975" y="1071"/>
                  <a:ext cx="91" cy="90"/>
                </a:xfrm>
                <a:prstGeom prst="ellipse">
                  <a:avLst/>
                </a:prstGeom>
                <a:noFill/>
                <a:ln w="285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</p:grpSp>
        <p:grpSp>
          <p:nvGrpSpPr>
            <p:cNvPr id="217224" name="组合 217223"/>
            <p:cNvGrpSpPr/>
            <p:nvPr/>
          </p:nvGrpSpPr>
          <p:grpSpPr>
            <a:xfrm>
              <a:off x="1200" y="2069"/>
              <a:ext cx="409" cy="272"/>
              <a:chOff x="657" y="981"/>
              <a:chExt cx="409" cy="272"/>
            </a:xfrm>
          </p:grpSpPr>
          <p:grpSp>
            <p:nvGrpSpPr>
              <p:cNvPr id="217225" name="组合 217224"/>
              <p:cNvGrpSpPr/>
              <p:nvPr/>
            </p:nvGrpSpPr>
            <p:grpSpPr>
              <a:xfrm>
                <a:off x="793" y="1026"/>
                <a:ext cx="91" cy="136"/>
                <a:chOff x="1065" y="1979"/>
                <a:chExt cx="91" cy="136"/>
              </a:xfrm>
            </p:grpSpPr>
            <p:sp>
              <p:nvSpPr>
                <p:cNvPr id="217226" name="流程图: 决策 217225"/>
                <p:cNvSpPr/>
                <p:nvPr/>
              </p:nvSpPr>
              <p:spPr>
                <a:xfrm>
                  <a:off x="1066" y="1979"/>
                  <a:ext cx="90" cy="136"/>
                </a:xfrm>
                <a:prstGeom prst="flowChartDecision">
                  <a:avLst/>
                </a:prstGeom>
                <a:noFill/>
                <a:ln w="19050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17227" name="直接连接符 217226"/>
                <p:cNvSpPr/>
                <p:nvPr/>
              </p:nvSpPr>
              <p:spPr>
                <a:xfrm>
                  <a:off x="1065" y="2115"/>
                  <a:ext cx="91" cy="0"/>
                </a:xfrm>
                <a:prstGeom prst="line">
                  <a:avLst/>
                </a:prstGeom>
                <a:ln w="190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217228" name="组合 217227"/>
              <p:cNvGrpSpPr/>
              <p:nvPr/>
            </p:nvGrpSpPr>
            <p:grpSpPr>
              <a:xfrm>
                <a:off x="657" y="981"/>
                <a:ext cx="409" cy="272"/>
                <a:chOff x="657" y="981"/>
                <a:chExt cx="409" cy="272"/>
              </a:xfrm>
            </p:grpSpPr>
            <p:sp>
              <p:nvSpPr>
                <p:cNvPr id="217229" name="流程图: 延期 217228"/>
                <p:cNvSpPr/>
                <p:nvPr/>
              </p:nvSpPr>
              <p:spPr>
                <a:xfrm>
                  <a:off x="657" y="981"/>
                  <a:ext cx="318" cy="272"/>
                </a:xfrm>
                <a:prstGeom prst="flowChartDelay">
                  <a:avLst/>
                </a:prstGeom>
                <a:noFill/>
                <a:ln w="2857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17230" name="椭圆 217229"/>
                <p:cNvSpPr/>
                <p:nvPr/>
              </p:nvSpPr>
              <p:spPr>
                <a:xfrm>
                  <a:off x="975" y="1071"/>
                  <a:ext cx="91" cy="90"/>
                </a:xfrm>
                <a:prstGeom prst="ellipse">
                  <a:avLst/>
                </a:prstGeom>
                <a:noFill/>
                <a:ln w="285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</p:grpSp>
        <p:sp>
          <p:nvSpPr>
            <p:cNvPr id="217231" name="直接连接符 217230"/>
            <p:cNvSpPr/>
            <p:nvPr/>
          </p:nvSpPr>
          <p:spPr>
            <a:xfrm>
              <a:off x="1609" y="1071"/>
              <a:ext cx="725" cy="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217232" name="组合 217231"/>
            <p:cNvGrpSpPr/>
            <p:nvPr/>
          </p:nvGrpSpPr>
          <p:grpSpPr>
            <a:xfrm>
              <a:off x="883" y="1025"/>
              <a:ext cx="317" cy="91"/>
              <a:chOff x="340" y="1071"/>
              <a:chExt cx="317" cy="91"/>
            </a:xfrm>
          </p:grpSpPr>
          <p:sp>
            <p:nvSpPr>
              <p:cNvPr id="217233" name="直接连接符 217232"/>
              <p:cNvSpPr/>
              <p:nvPr/>
            </p:nvSpPr>
            <p:spPr>
              <a:xfrm flipH="1">
                <a:off x="340" y="1071"/>
                <a:ext cx="317" cy="0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7234" name="直接连接符 217233"/>
              <p:cNvSpPr/>
              <p:nvPr/>
            </p:nvSpPr>
            <p:spPr>
              <a:xfrm>
                <a:off x="476" y="1071"/>
                <a:ext cx="0" cy="91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7235" name="直接连接符 217234"/>
              <p:cNvSpPr/>
              <p:nvPr/>
            </p:nvSpPr>
            <p:spPr>
              <a:xfrm>
                <a:off x="476" y="1162"/>
                <a:ext cx="181" cy="0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217236" name="组合 217235"/>
            <p:cNvGrpSpPr/>
            <p:nvPr/>
          </p:nvGrpSpPr>
          <p:grpSpPr>
            <a:xfrm>
              <a:off x="883" y="1479"/>
              <a:ext cx="317" cy="91"/>
              <a:chOff x="340" y="1071"/>
              <a:chExt cx="317" cy="91"/>
            </a:xfrm>
          </p:grpSpPr>
          <p:sp>
            <p:nvSpPr>
              <p:cNvPr id="217237" name="直接连接符 217236"/>
              <p:cNvSpPr/>
              <p:nvPr/>
            </p:nvSpPr>
            <p:spPr>
              <a:xfrm flipH="1">
                <a:off x="340" y="1071"/>
                <a:ext cx="317" cy="0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7238" name="直接连接符 217237"/>
              <p:cNvSpPr/>
              <p:nvPr/>
            </p:nvSpPr>
            <p:spPr>
              <a:xfrm>
                <a:off x="476" y="1071"/>
                <a:ext cx="0" cy="91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7239" name="直接连接符 217238"/>
              <p:cNvSpPr/>
              <p:nvPr/>
            </p:nvSpPr>
            <p:spPr>
              <a:xfrm>
                <a:off x="476" y="1162"/>
                <a:ext cx="181" cy="0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217240" name="组合 217239"/>
            <p:cNvGrpSpPr/>
            <p:nvPr/>
          </p:nvGrpSpPr>
          <p:grpSpPr>
            <a:xfrm>
              <a:off x="883" y="2159"/>
              <a:ext cx="317" cy="91"/>
              <a:chOff x="340" y="1071"/>
              <a:chExt cx="317" cy="91"/>
            </a:xfrm>
          </p:grpSpPr>
          <p:sp>
            <p:nvSpPr>
              <p:cNvPr id="217241" name="直接连接符 217240"/>
              <p:cNvSpPr/>
              <p:nvPr/>
            </p:nvSpPr>
            <p:spPr>
              <a:xfrm flipH="1">
                <a:off x="340" y="1071"/>
                <a:ext cx="317" cy="0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7242" name="直接连接符 217241"/>
              <p:cNvSpPr/>
              <p:nvPr/>
            </p:nvSpPr>
            <p:spPr>
              <a:xfrm>
                <a:off x="476" y="1071"/>
                <a:ext cx="0" cy="91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7243" name="直接连接符 217242"/>
              <p:cNvSpPr/>
              <p:nvPr/>
            </p:nvSpPr>
            <p:spPr>
              <a:xfrm>
                <a:off x="476" y="1162"/>
                <a:ext cx="181" cy="0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217244" name="直接连接符 217243"/>
            <p:cNvSpPr/>
            <p:nvPr/>
          </p:nvSpPr>
          <p:spPr>
            <a:xfrm flipH="1">
              <a:off x="2153" y="1479"/>
              <a:ext cx="181" cy="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7245" name="直接连接符 217244"/>
            <p:cNvSpPr/>
            <p:nvPr/>
          </p:nvSpPr>
          <p:spPr>
            <a:xfrm>
              <a:off x="2153" y="1071"/>
              <a:ext cx="0" cy="499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7246" name="直接连接符 217245"/>
            <p:cNvSpPr/>
            <p:nvPr/>
          </p:nvSpPr>
          <p:spPr>
            <a:xfrm>
              <a:off x="2153" y="1570"/>
              <a:ext cx="181" cy="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217247" name="组合 217246"/>
            <p:cNvGrpSpPr/>
            <p:nvPr/>
          </p:nvGrpSpPr>
          <p:grpSpPr>
            <a:xfrm>
              <a:off x="2153" y="2114"/>
              <a:ext cx="181" cy="181"/>
              <a:chOff x="1610" y="2160"/>
              <a:chExt cx="181" cy="181"/>
            </a:xfrm>
          </p:grpSpPr>
          <p:sp>
            <p:nvSpPr>
              <p:cNvPr id="217248" name="直接连接符 217247"/>
              <p:cNvSpPr/>
              <p:nvPr/>
            </p:nvSpPr>
            <p:spPr>
              <a:xfrm flipH="1">
                <a:off x="1610" y="2160"/>
                <a:ext cx="181" cy="0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7249" name="直接连接符 217248"/>
              <p:cNvSpPr/>
              <p:nvPr/>
            </p:nvSpPr>
            <p:spPr>
              <a:xfrm>
                <a:off x="1610" y="2160"/>
                <a:ext cx="0" cy="181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7250" name="直接连接符 217249"/>
              <p:cNvSpPr/>
              <p:nvPr/>
            </p:nvSpPr>
            <p:spPr>
              <a:xfrm>
                <a:off x="1610" y="2251"/>
                <a:ext cx="181" cy="0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7251" name="直接连接符 217250"/>
              <p:cNvSpPr/>
              <p:nvPr/>
            </p:nvSpPr>
            <p:spPr>
              <a:xfrm>
                <a:off x="1610" y="2341"/>
                <a:ext cx="181" cy="0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217252" name="直接连接符 217251"/>
            <p:cNvSpPr/>
            <p:nvPr/>
          </p:nvSpPr>
          <p:spPr>
            <a:xfrm>
              <a:off x="2153" y="1570"/>
              <a:ext cx="0" cy="544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217253" name="流程图: 延期 217252"/>
            <p:cNvSpPr/>
            <p:nvPr/>
          </p:nvSpPr>
          <p:spPr>
            <a:xfrm>
              <a:off x="1745" y="980"/>
              <a:ext cx="227" cy="181"/>
            </a:xfrm>
            <a:prstGeom prst="flowChartDelay">
              <a:avLst/>
            </a:prstGeom>
            <a:noFill/>
            <a:ln w="2857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7254" name="直接连接符 217253"/>
            <p:cNvSpPr/>
            <p:nvPr/>
          </p:nvSpPr>
          <p:spPr>
            <a:xfrm>
              <a:off x="1609" y="1524"/>
              <a:ext cx="226" cy="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7255" name="直接连接符 217254"/>
            <p:cNvSpPr/>
            <p:nvPr/>
          </p:nvSpPr>
          <p:spPr>
            <a:xfrm>
              <a:off x="1609" y="2205"/>
              <a:ext cx="226" cy="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7256" name="直接连接符 217255"/>
            <p:cNvSpPr/>
            <p:nvPr/>
          </p:nvSpPr>
          <p:spPr>
            <a:xfrm flipV="1">
              <a:off x="1835" y="1524"/>
              <a:ext cx="0" cy="681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217257" name="直接连接符 217256"/>
            <p:cNvSpPr/>
            <p:nvPr/>
          </p:nvSpPr>
          <p:spPr>
            <a:xfrm flipV="1">
              <a:off x="1835" y="799"/>
              <a:ext cx="0" cy="725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7258" name="直接连接符 217257"/>
            <p:cNvSpPr/>
            <p:nvPr/>
          </p:nvSpPr>
          <p:spPr>
            <a:xfrm flipV="1">
              <a:off x="1835" y="300"/>
              <a:ext cx="0" cy="181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7259" name="直接连接符 217258"/>
            <p:cNvSpPr/>
            <p:nvPr/>
          </p:nvSpPr>
          <p:spPr>
            <a:xfrm>
              <a:off x="2743" y="1071"/>
              <a:ext cx="181" cy="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7260" name="直接连接符 217259"/>
            <p:cNvSpPr/>
            <p:nvPr/>
          </p:nvSpPr>
          <p:spPr>
            <a:xfrm>
              <a:off x="2743" y="1524"/>
              <a:ext cx="136" cy="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7261" name="直接连接符 217260"/>
            <p:cNvSpPr/>
            <p:nvPr/>
          </p:nvSpPr>
          <p:spPr>
            <a:xfrm>
              <a:off x="2743" y="2205"/>
              <a:ext cx="181" cy="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7262" name="直接连接符 217261"/>
            <p:cNvSpPr/>
            <p:nvPr/>
          </p:nvSpPr>
          <p:spPr>
            <a:xfrm>
              <a:off x="1336" y="1796"/>
              <a:ext cx="0" cy="137"/>
            </a:xfrm>
            <a:prstGeom prst="line">
              <a:avLst/>
            </a:prstGeom>
            <a:ln w="38100" cap="rnd" cmpd="sng">
              <a:solidFill>
                <a:srgbClr val="000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217263" name="直接连接符 217262"/>
            <p:cNvSpPr/>
            <p:nvPr/>
          </p:nvSpPr>
          <p:spPr>
            <a:xfrm>
              <a:off x="2470" y="1796"/>
              <a:ext cx="0" cy="137"/>
            </a:xfrm>
            <a:prstGeom prst="line">
              <a:avLst/>
            </a:prstGeom>
            <a:ln w="38100" cap="rnd" cmpd="sng">
              <a:solidFill>
                <a:srgbClr val="000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217264" name="文本框 217263"/>
            <p:cNvSpPr txBox="1"/>
            <p:nvPr/>
          </p:nvSpPr>
          <p:spPr>
            <a:xfrm>
              <a:off x="1745" y="164"/>
              <a:ext cx="589" cy="250"/>
            </a:xfrm>
            <a:prstGeom prst="rect">
              <a:avLst/>
            </a:prstGeom>
            <a:noFill/>
            <a:ln w="19050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000" b="1" i="1" dirty="0">
                  <a:latin typeface="Times New Roman" panose="02020603050405020304" pitchFamily="18" charset="0"/>
                </a:rPr>
                <a:t>V</a:t>
              </a:r>
              <a:r>
                <a:rPr lang="en-US" altLang="zh-CN" sz="2000" b="1" baseline="-25000" dirty="0">
                  <a:latin typeface="Times New Roman" panose="02020603050405020304" pitchFamily="18" charset="0"/>
                </a:rPr>
                <a:t>CC</a:t>
              </a:r>
              <a:endParaRPr lang="en-US" altLang="zh-CN" sz="2000" b="1" baseline="-25000" dirty="0">
                <a:latin typeface="Times New Roman" panose="02020603050405020304" pitchFamily="18" charset="0"/>
              </a:endParaRPr>
            </a:p>
          </p:txBody>
        </p:sp>
        <p:sp>
          <p:nvSpPr>
            <p:cNvPr id="217265" name="文本框 217264"/>
            <p:cNvSpPr txBox="1"/>
            <p:nvPr/>
          </p:nvSpPr>
          <p:spPr>
            <a:xfrm>
              <a:off x="1790" y="481"/>
              <a:ext cx="499" cy="251"/>
            </a:xfrm>
            <a:prstGeom prst="rect">
              <a:avLst/>
            </a:prstGeom>
            <a:noFill/>
            <a:ln w="19050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000" b="1" dirty="0">
                  <a:latin typeface="Times New Roman" panose="02020603050405020304" pitchFamily="18" charset="0"/>
                </a:rPr>
                <a:t>R</a:t>
              </a:r>
              <a:r>
                <a:rPr lang="en-US" altLang="zh-CN" sz="2000" b="1" baseline="-25000" dirty="0">
                  <a:latin typeface="Times New Roman" panose="02020603050405020304" pitchFamily="18" charset="0"/>
                </a:rPr>
                <a:t>P</a:t>
              </a:r>
              <a:endParaRPr lang="en-US" altLang="zh-CN" sz="2000" b="1" baseline="-25000" dirty="0">
                <a:latin typeface="Times New Roman" panose="02020603050405020304" pitchFamily="18" charset="0"/>
              </a:endParaRPr>
            </a:p>
          </p:txBody>
        </p:sp>
        <p:sp>
          <p:nvSpPr>
            <p:cNvPr id="217266" name="流程图: 联系 217265"/>
            <p:cNvSpPr/>
            <p:nvPr/>
          </p:nvSpPr>
          <p:spPr>
            <a:xfrm>
              <a:off x="1790" y="1025"/>
              <a:ext cx="91" cy="90"/>
            </a:xfrm>
            <a:prstGeom prst="flowChartConnector">
              <a:avLst/>
            </a:prstGeom>
            <a:solidFill>
              <a:srgbClr val="000000"/>
            </a:solidFill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7267" name="流程图: 联系 217266"/>
            <p:cNvSpPr/>
            <p:nvPr/>
          </p:nvSpPr>
          <p:spPr>
            <a:xfrm>
              <a:off x="2129" y="1547"/>
              <a:ext cx="46" cy="45"/>
            </a:xfrm>
            <a:prstGeom prst="flowChartConnector">
              <a:avLst/>
            </a:prstGeom>
            <a:solidFill>
              <a:srgbClr val="000000"/>
            </a:solidFill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7268" name="流程图: 联系 217267"/>
            <p:cNvSpPr/>
            <p:nvPr/>
          </p:nvSpPr>
          <p:spPr>
            <a:xfrm>
              <a:off x="2129" y="1457"/>
              <a:ext cx="46" cy="45"/>
            </a:xfrm>
            <a:prstGeom prst="flowChartConnector">
              <a:avLst/>
            </a:prstGeom>
            <a:solidFill>
              <a:srgbClr val="000000"/>
            </a:solidFill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7269" name="流程图: 联系 217268"/>
            <p:cNvSpPr/>
            <p:nvPr/>
          </p:nvSpPr>
          <p:spPr>
            <a:xfrm>
              <a:off x="2129" y="1048"/>
              <a:ext cx="46" cy="45"/>
            </a:xfrm>
            <a:prstGeom prst="flowChartConnector">
              <a:avLst/>
            </a:prstGeom>
            <a:solidFill>
              <a:srgbClr val="000000"/>
            </a:solidFill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7270" name="流程图: 联系 217269"/>
            <p:cNvSpPr/>
            <p:nvPr/>
          </p:nvSpPr>
          <p:spPr>
            <a:xfrm>
              <a:off x="1812" y="1502"/>
              <a:ext cx="46" cy="45"/>
            </a:xfrm>
            <a:prstGeom prst="flowChartConnector">
              <a:avLst/>
            </a:prstGeom>
            <a:solidFill>
              <a:srgbClr val="000000"/>
            </a:solidFill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7271" name="流程图: 联系 217270"/>
            <p:cNvSpPr/>
            <p:nvPr/>
          </p:nvSpPr>
          <p:spPr>
            <a:xfrm>
              <a:off x="2129" y="2091"/>
              <a:ext cx="46" cy="45"/>
            </a:xfrm>
            <a:prstGeom prst="flowChartConnector">
              <a:avLst/>
            </a:prstGeom>
            <a:solidFill>
              <a:srgbClr val="000000"/>
            </a:solidFill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7272" name="流程图: 联系 217271"/>
            <p:cNvSpPr/>
            <p:nvPr/>
          </p:nvSpPr>
          <p:spPr>
            <a:xfrm>
              <a:off x="2129" y="2182"/>
              <a:ext cx="46" cy="45"/>
            </a:xfrm>
            <a:prstGeom prst="flowChartConnector">
              <a:avLst/>
            </a:prstGeom>
            <a:solidFill>
              <a:srgbClr val="000000"/>
            </a:solidFill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7273" name="流程图: 联系 217272"/>
            <p:cNvSpPr/>
            <p:nvPr/>
          </p:nvSpPr>
          <p:spPr>
            <a:xfrm>
              <a:off x="996" y="1001"/>
              <a:ext cx="46" cy="45"/>
            </a:xfrm>
            <a:prstGeom prst="flowChartConnector">
              <a:avLst/>
            </a:prstGeom>
            <a:solidFill>
              <a:srgbClr val="000000"/>
            </a:solidFill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7274" name="流程图: 联系 217273"/>
            <p:cNvSpPr/>
            <p:nvPr/>
          </p:nvSpPr>
          <p:spPr>
            <a:xfrm>
              <a:off x="996" y="1457"/>
              <a:ext cx="46" cy="45"/>
            </a:xfrm>
            <a:prstGeom prst="flowChartConnector">
              <a:avLst/>
            </a:prstGeom>
            <a:solidFill>
              <a:srgbClr val="000000"/>
            </a:solidFill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7275" name="流程图: 联系 217274"/>
            <p:cNvSpPr/>
            <p:nvPr/>
          </p:nvSpPr>
          <p:spPr>
            <a:xfrm>
              <a:off x="996" y="2137"/>
              <a:ext cx="46" cy="45"/>
            </a:xfrm>
            <a:prstGeom prst="flowChartConnector">
              <a:avLst/>
            </a:prstGeom>
            <a:solidFill>
              <a:srgbClr val="000000"/>
            </a:solidFill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7276" name="任意多边形 217275"/>
            <p:cNvSpPr/>
            <p:nvPr/>
          </p:nvSpPr>
          <p:spPr>
            <a:xfrm>
              <a:off x="1768" y="482"/>
              <a:ext cx="136" cy="317"/>
            </a:xfrm>
            <a:custGeom>
              <a:avLst/>
              <a:gdLst/>
              <a:ahLst/>
              <a:cxnLst/>
              <a:pathLst>
                <a:path w="106" h="226">
                  <a:moveTo>
                    <a:pt x="53" y="0"/>
                  </a:moveTo>
                  <a:cubicBezTo>
                    <a:pt x="79" y="19"/>
                    <a:pt x="106" y="38"/>
                    <a:pt x="98" y="45"/>
                  </a:cubicBezTo>
                  <a:cubicBezTo>
                    <a:pt x="90" y="52"/>
                    <a:pt x="7" y="38"/>
                    <a:pt x="7" y="45"/>
                  </a:cubicBezTo>
                  <a:cubicBezTo>
                    <a:pt x="7" y="52"/>
                    <a:pt x="98" y="83"/>
                    <a:pt x="98" y="90"/>
                  </a:cubicBezTo>
                  <a:cubicBezTo>
                    <a:pt x="98" y="97"/>
                    <a:pt x="7" y="82"/>
                    <a:pt x="7" y="90"/>
                  </a:cubicBezTo>
                  <a:cubicBezTo>
                    <a:pt x="7" y="98"/>
                    <a:pt x="98" y="128"/>
                    <a:pt x="98" y="136"/>
                  </a:cubicBezTo>
                  <a:cubicBezTo>
                    <a:pt x="98" y="144"/>
                    <a:pt x="7" y="129"/>
                    <a:pt x="7" y="136"/>
                  </a:cubicBezTo>
                  <a:cubicBezTo>
                    <a:pt x="7" y="143"/>
                    <a:pt x="98" y="174"/>
                    <a:pt x="98" y="181"/>
                  </a:cubicBezTo>
                  <a:cubicBezTo>
                    <a:pt x="98" y="188"/>
                    <a:pt x="14" y="174"/>
                    <a:pt x="7" y="181"/>
                  </a:cubicBezTo>
                  <a:cubicBezTo>
                    <a:pt x="0" y="188"/>
                    <a:pt x="45" y="219"/>
                    <a:pt x="53" y="226"/>
                  </a:cubicBez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217173" name="文本框 217172"/>
          <p:cNvSpPr txBox="1"/>
          <p:nvPr/>
        </p:nvSpPr>
        <p:spPr>
          <a:xfrm>
            <a:off x="6804025" y="1917700"/>
            <a:ext cx="647700" cy="396875"/>
          </a:xfrm>
          <a:prstGeom prst="rect">
            <a:avLst/>
          </a:prstGeom>
          <a:solidFill>
            <a:srgbClr val="FFCCFF"/>
          </a:solidFill>
          <a:ln w="1905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0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V</a:t>
            </a:r>
            <a:r>
              <a:rPr lang="en-US" altLang="zh-CN" sz="2000" b="1" baseline="-25000" dirty="0">
                <a:solidFill>
                  <a:srgbClr val="0000FF"/>
                </a:solidFill>
                <a:latin typeface="Times New Roman" panose="02020603050405020304" pitchFamily="18" charset="0"/>
              </a:rPr>
              <a:t>OL</a:t>
            </a:r>
            <a:endParaRPr lang="en-US" altLang="zh-CN" sz="2000" b="1" baseline="-25000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217277" name="组合 217276"/>
          <p:cNvGrpSpPr/>
          <p:nvPr/>
        </p:nvGrpSpPr>
        <p:grpSpPr>
          <a:xfrm>
            <a:off x="6516688" y="981075"/>
            <a:ext cx="1155700" cy="2343150"/>
            <a:chOff x="2245" y="1344"/>
            <a:chExt cx="728" cy="1476"/>
          </a:xfrm>
        </p:grpSpPr>
        <p:cxnSp>
          <p:nvCxnSpPr>
            <p:cNvPr id="217175" name="肘形连接符 217174"/>
            <p:cNvCxnSpPr/>
            <p:nvPr/>
          </p:nvCxnSpPr>
          <p:spPr>
            <a:xfrm rot="10800000">
              <a:off x="2746" y="2003"/>
              <a:ext cx="227" cy="182"/>
            </a:xfrm>
            <a:prstGeom prst="bentConnector3">
              <a:avLst>
                <a:gd name="adj1" fmla="val 99444"/>
              </a:avLst>
            </a:prstGeom>
            <a:ln w="19050" cap="flat" cmpd="sng">
              <a:solidFill>
                <a:srgbClr val="FF3300"/>
              </a:solidFill>
              <a:prstDash val="solid"/>
              <a:miter/>
              <a:headEnd type="none" w="med" len="med"/>
              <a:tailEnd type="triangle" w="med" len="med"/>
            </a:ln>
          </p:spPr>
        </p:cxnSp>
        <p:cxnSp>
          <p:nvCxnSpPr>
            <p:cNvPr id="217177" name="曲线连接符 217176"/>
            <p:cNvCxnSpPr/>
            <p:nvPr/>
          </p:nvCxnSpPr>
          <p:spPr>
            <a:xfrm rot="5400000">
              <a:off x="2131" y="1457"/>
              <a:ext cx="408" cy="181"/>
            </a:xfrm>
            <a:prstGeom prst="curvedConnector3">
              <a:avLst>
                <a:gd name="adj1" fmla="val 97301"/>
              </a:avLst>
            </a:prstGeom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cxnSp>
        <p:sp>
          <p:nvSpPr>
            <p:cNvPr id="217179" name="直接连接符 217178"/>
            <p:cNvSpPr/>
            <p:nvPr/>
          </p:nvSpPr>
          <p:spPr>
            <a:xfrm>
              <a:off x="2336" y="1731"/>
              <a:ext cx="635" cy="0"/>
            </a:xfrm>
            <a:prstGeom prst="line">
              <a:avLst/>
            </a:prstGeom>
            <a:ln w="1905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7180" name="直接连接符 217179"/>
            <p:cNvSpPr/>
            <p:nvPr/>
          </p:nvSpPr>
          <p:spPr>
            <a:xfrm flipH="1">
              <a:off x="2789" y="1731"/>
              <a:ext cx="182" cy="0"/>
            </a:xfrm>
            <a:prstGeom prst="line">
              <a:avLst/>
            </a:prstGeom>
            <a:ln w="19050" cap="flat" cmpd="sng">
              <a:solidFill>
                <a:srgbClr val="FF33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217181" name="任意多边形 217180"/>
            <p:cNvSpPr/>
            <p:nvPr/>
          </p:nvSpPr>
          <p:spPr>
            <a:xfrm>
              <a:off x="2653" y="1708"/>
              <a:ext cx="106" cy="976"/>
            </a:xfrm>
            <a:custGeom>
              <a:avLst/>
              <a:gdLst/>
              <a:ahLst/>
              <a:cxnLst/>
              <a:pathLst>
                <a:path w="106" h="976">
                  <a:moveTo>
                    <a:pt x="0" y="23"/>
                  </a:moveTo>
                  <a:cubicBezTo>
                    <a:pt x="38" y="11"/>
                    <a:pt x="76" y="0"/>
                    <a:pt x="91" y="159"/>
                  </a:cubicBezTo>
                  <a:cubicBezTo>
                    <a:pt x="106" y="318"/>
                    <a:pt x="91" y="840"/>
                    <a:pt x="91" y="976"/>
                  </a:cubicBezTo>
                </a:path>
              </a:pathLst>
            </a:custGeom>
            <a:noFill/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cxnSp>
          <p:nvCxnSpPr>
            <p:cNvPr id="217182" name="肘形连接符 217181"/>
            <p:cNvCxnSpPr/>
            <p:nvPr/>
          </p:nvCxnSpPr>
          <p:spPr>
            <a:xfrm rot="10800000">
              <a:off x="2744" y="2638"/>
              <a:ext cx="227" cy="182"/>
            </a:xfrm>
            <a:prstGeom prst="bentConnector3">
              <a:avLst>
                <a:gd name="adj1" fmla="val 99444"/>
              </a:avLst>
            </a:prstGeom>
            <a:ln w="19050" cap="flat" cmpd="sng">
              <a:solidFill>
                <a:srgbClr val="FF3300"/>
              </a:solidFill>
              <a:prstDash val="solid"/>
              <a:miter/>
              <a:headEnd type="none" w="med" len="med"/>
              <a:tailEnd type="triangle" w="med" len="med"/>
            </a:ln>
          </p:spPr>
        </p:cxnSp>
      </p:grpSp>
      <p:sp>
        <p:nvSpPr>
          <p:cNvPr id="217187" name="圆角矩形标注 217186"/>
          <p:cNvSpPr/>
          <p:nvPr/>
        </p:nvSpPr>
        <p:spPr>
          <a:xfrm>
            <a:off x="6443663" y="4149725"/>
            <a:ext cx="1223962" cy="360363"/>
          </a:xfrm>
          <a:prstGeom prst="wedgeRoundRectCallout">
            <a:avLst>
              <a:gd name="adj1" fmla="val 21208"/>
              <a:gd name="adj2" fmla="val -283921"/>
              <a:gd name="adj3" fmla="val 16667"/>
            </a:avLst>
          </a:prstGeom>
          <a:solidFill>
            <a:schemeClr val="hlink"/>
          </a:solidFill>
          <a:ln w="19050" cap="flat" cmpd="sng">
            <a:solidFill>
              <a:srgbClr val="FF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r>
              <a:rPr lang="en-US" altLang="zh-CN" sz="2400" i="1" dirty="0">
                <a:latin typeface="Times New Roman" panose="02020603050405020304" pitchFamily="18" charset="0"/>
              </a:rPr>
              <a:t>m</a:t>
            </a:r>
            <a:r>
              <a:rPr lang="en-US" altLang="zh-CN" i="1" dirty="0">
                <a:latin typeface="Times New Roman" panose="02020603050405020304" pitchFamily="18" charset="0"/>
              </a:rPr>
              <a:t>′</a:t>
            </a:r>
            <a:r>
              <a:rPr lang="zh-CN" altLang="en-US" sz="2400" dirty="0">
                <a:latin typeface="Times New Roman" panose="02020603050405020304" pitchFamily="18" charset="0"/>
              </a:rPr>
              <a:t>个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217188" name="文本框 217187"/>
          <p:cNvSpPr txBox="1"/>
          <p:nvPr/>
        </p:nvSpPr>
        <p:spPr>
          <a:xfrm>
            <a:off x="6083300" y="1125538"/>
            <a:ext cx="935038" cy="396875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000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I</a:t>
            </a:r>
            <a:r>
              <a:rPr lang="en-US" altLang="zh-CN" sz="2000" b="1" baseline="-25000" dirty="0">
                <a:solidFill>
                  <a:srgbClr val="FF3300"/>
                </a:solidFill>
                <a:latin typeface="Times New Roman" panose="02020603050405020304" pitchFamily="18" charset="0"/>
              </a:rPr>
              <a:t>OL</a:t>
            </a:r>
            <a:endParaRPr lang="en-US" altLang="zh-CN" sz="2000" b="1" baseline="-25000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7189" name="文本框 217188"/>
          <p:cNvSpPr txBox="1"/>
          <p:nvPr/>
        </p:nvSpPr>
        <p:spPr>
          <a:xfrm>
            <a:off x="7091363" y="1196975"/>
            <a:ext cx="935037" cy="396875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000" b="1" i="1" dirty="0">
                <a:solidFill>
                  <a:srgbClr val="FF3300"/>
                </a:solidFill>
                <a:latin typeface="Times New Roman" panose="02020603050405020304" pitchFamily="18" charset="0"/>
              </a:rPr>
              <a:t>I</a:t>
            </a:r>
            <a:r>
              <a:rPr lang="en-US" altLang="zh-CN" sz="2000" b="1" baseline="-25000" dirty="0">
                <a:solidFill>
                  <a:srgbClr val="FF3300"/>
                </a:solidFill>
                <a:latin typeface="Times New Roman" panose="02020603050405020304" pitchFamily="18" charset="0"/>
              </a:rPr>
              <a:t>IL</a:t>
            </a:r>
            <a:endParaRPr lang="en-US" altLang="zh-CN" sz="2000" b="1" baseline="-25000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217190" name="对象 217189"/>
          <p:cNvGraphicFramePr/>
          <p:nvPr/>
        </p:nvGraphicFramePr>
        <p:xfrm>
          <a:off x="769938" y="836771"/>
          <a:ext cx="4549775" cy="5759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3" name="" r:id="rId1" imgW="2005965" imgH="254000" progId="Equation.3">
                  <p:embed/>
                </p:oleObj>
              </mc:Choice>
              <mc:Fallback>
                <p:oleObj name="" r:id="rId1" imgW="2005965" imgH="254000" progId="Equation.3">
                  <p:embed/>
                  <p:pic>
                    <p:nvPicPr>
                      <p:cNvPr id="0" name="图片 315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69938" y="836771"/>
                        <a:ext cx="4549775" cy="5759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7191" name="对象 217190"/>
          <p:cNvGraphicFramePr/>
          <p:nvPr/>
        </p:nvGraphicFramePr>
        <p:xfrm>
          <a:off x="611347" y="1916113"/>
          <a:ext cx="4465320" cy="1057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2" name="" r:id="rId3" imgW="1879600" imgH="444500" progId="Equation.3">
                  <p:embed/>
                </p:oleObj>
              </mc:Choice>
              <mc:Fallback>
                <p:oleObj name="" r:id="rId3" imgW="1879600" imgH="444500" progId="Equation.3">
                  <p:embed/>
                  <p:pic>
                    <p:nvPicPr>
                      <p:cNvPr id="0" name="图片 315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11347" y="1916113"/>
                        <a:ext cx="4465320" cy="10572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7193" name="圆角矩形标注 217192"/>
          <p:cNvSpPr/>
          <p:nvPr/>
        </p:nvSpPr>
        <p:spPr>
          <a:xfrm>
            <a:off x="971550" y="3573463"/>
            <a:ext cx="1943100" cy="865187"/>
          </a:xfrm>
          <a:prstGeom prst="wedgeRoundRectCallout">
            <a:avLst>
              <a:gd name="adj1" fmla="val 50162"/>
              <a:gd name="adj2" fmla="val -124861"/>
              <a:gd name="adj3" fmla="val 16667"/>
            </a:avLst>
          </a:prstGeom>
          <a:solidFill>
            <a:schemeClr val="folHlink"/>
          </a:solidFill>
          <a:ln w="19050" cap="flat" cmpd="sng">
            <a:solidFill>
              <a:srgbClr val="009999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r>
              <a:rPr lang="zh-CN" altLang="en-US" sz="2400" b="1" dirty="0">
                <a:latin typeface="Times New Roman" panose="02020603050405020304" pitchFamily="18" charset="0"/>
              </a:rPr>
              <a:t>负载门个数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sp>
        <p:nvSpPr>
          <p:cNvPr id="217194" name="文本框 217193"/>
          <p:cNvSpPr txBox="1"/>
          <p:nvPr/>
        </p:nvSpPr>
        <p:spPr>
          <a:xfrm>
            <a:off x="611188" y="5445125"/>
            <a:ext cx="7993062" cy="822325"/>
          </a:xfrm>
          <a:prstGeom prst="rect">
            <a:avLst/>
          </a:prstGeom>
          <a:noFill/>
          <a:ln w="28575">
            <a:noFill/>
          </a:ln>
        </p:spPr>
        <p:txBody>
          <a:bodyPr lIns="90000" tIns="46800" rIns="90000" bIns="46800">
            <a:spAutoFit/>
          </a:bodyPr>
          <a:p>
            <a:r>
              <a:rPr lang="en-US" altLang="zh-CN" sz="2400" b="1" dirty="0">
                <a:latin typeface="Times New Roman" panose="02020603050405020304" pitchFamily="18" charset="0"/>
              </a:rPr>
              <a:t>       </a:t>
            </a:r>
            <a:r>
              <a:rPr lang="zh-CN" altLang="en-US" sz="2400" b="1" dirty="0">
                <a:latin typeface="Times New Roman" panose="02020603050405020304" pitchFamily="18" charset="0"/>
              </a:rPr>
              <a:t>由于与非门的输入端为多发射极，当前一级门输出低电平时，负载门只要一个输入端为低电平，</a:t>
            </a:r>
            <a:r>
              <a:rPr lang="en-US" altLang="zh-CN" sz="2400" b="1" dirty="0">
                <a:latin typeface="Times New Roman" panose="02020603050405020304" pitchFamily="18" charset="0"/>
              </a:rPr>
              <a:t>T</a:t>
            </a:r>
            <a:r>
              <a:rPr lang="en-US" altLang="zh-CN" sz="2400" b="1" baseline="-25000" dirty="0">
                <a:latin typeface="Times New Roman" panose="02020603050405020304" pitchFamily="18" charset="0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</a:rPr>
              <a:t>、</a:t>
            </a:r>
            <a:r>
              <a:rPr lang="en-US" altLang="zh-CN" sz="2400" b="1" dirty="0">
                <a:latin typeface="Times New Roman" panose="02020603050405020304" pitchFamily="18" charset="0"/>
              </a:rPr>
              <a:t>T</a:t>
            </a:r>
            <a:r>
              <a:rPr lang="en-US" altLang="zh-CN" sz="2400" b="1" baseline="-25000" dirty="0">
                <a:latin typeface="Times New Roman" panose="02020603050405020304" pitchFamily="18" charset="0"/>
              </a:rPr>
              <a:t>5</a:t>
            </a:r>
            <a:r>
              <a:rPr lang="zh-CN" altLang="en-US" sz="2400" b="1" dirty="0">
                <a:latin typeface="Times New Roman" panose="02020603050405020304" pitchFamily="18" charset="0"/>
              </a:rPr>
              <a:t>就截止。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sp>
        <p:nvSpPr>
          <p:cNvPr id="217195" name="圆角矩形 217194"/>
          <p:cNvSpPr/>
          <p:nvPr/>
        </p:nvSpPr>
        <p:spPr>
          <a:xfrm>
            <a:off x="467043" y="5031105"/>
            <a:ext cx="8280400" cy="792163"/>
          </a:xfrm>
          <a:prstGeom prst="roundRect">
            <a:avLst>
              <a:gd name="adj" fmla="val 16667"/>
            </a:avLst>
          </a:prstGeom>
          <a:solidFill>
            <a:srgbClr val="FFCC99"/>
          </a:solidFill>
          <a:ln w="19050" cap="flat" cmpd="sng">
            <a:solidFill>
              <a:srgbClr val="00FFFF"/>
            </a:solidFill>
            <a:prstDash val="solid"/>
            <a:headEnd type="none" w="med" len="med"/>
            <a:tailEnd type="none" w="med" len="med"/>
          </a:ln>
        </p:spPr>
        <p:txBody>
          <a:bodyPr wrap="none" lIns="90000" tIns="46800" rIns="90000" bIns="46800" anchor="ctr"/>
          <a:p>
            <a:pPr algn="l"/>
            <a:r>
              <a:rPr lang="zh-CN" altLang="en-US" sz="2400" b="1" dirty="0">
                <a:latin typeface="Times New Roman" panose="02020603050405020304" pitchFamily="18" charset="0"/>
              </a:rPr>
              <a:t>若为或非门，</a:t>
            </a:r>
            <a:r>
              <a:rPr lang="en-US" altLang="zh-CN" sz="2400" b="1" dirty="0">
                <a:latin typeface="Times New Roman" panose="02020603050405020304" pitchFamily="18" charset="0"/>
              </a:rPr>
              <a:t>m</a:t>
            </a:r>
            <a:r>
              <a:rPr lang="en-US" altLang="zh-CN" b="1" dirty="0">
                <a:latin typeface="Times New Roman" panose="02020603050405020304" pitchFamily="18" charset="0"/>
              </a:rPr>
              <a:t>′</a:t>
            </a:r>
            <a:r>
              <a:rPr lang="zh-CN" altLang="en-US" sz="2400" b="1" dirty="0">
                <a:latin typeface="Times New Roman" panose="02020603050405020304" pitchFamily="18" charset="0"/>
              </a:rPr>
              <a:t>是输入端的个数，而不是负载门的数目。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17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17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7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17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17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217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217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5" dur="500"/>
                                        <p:tgtEl>
                                          <p:spTgt spid="2171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17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7173" grpId="0" animBg="1"/>
      <p:bldP spid="217187" grpId="0" animBg="1"/>
      <p:bldP spid="217188" grpId="0"/>
      <p:bldP spid="217189" grpId="0"/>
      <p:bldP spid="217193" grpId="0" animBg="1"/>
      <p:bldP spid="217194" grpId="0"/>
      <p:bldP spid="217195" grpId="0" bldLvl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2" name="文本框 73731"/>
          <p:cNvSpPr txBox="1"/>
          <p:nvPr/>
        </p:nvSpPr>
        <p:spPr>
          <a:xfrm>
            <a:off x="954088" y="352425"/>
            <a:ext cx="32988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3733" name="文本框 73732"/>
          <p:cNvSpPr txBox="1"/>
          <p:nvPr/>
        </p:nvSpPr>
        <p:spPr>
          <a:xfrm>
            <a:off x="323850" y="404813"/>
            <a:ext cx="5040313" cy="583565"/>
          </a:xfrm>
          <a:prstGeom prst="rect">
            <a:avLst/>
          </a:prstGeom>
          <a:solidFill>
            <a:srgbClr val="00FF00"/>
          </a:solidFill>
          <a:ln w="38100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3200" b="1" dirty="0">
                <a:solidFill>
                  <a:srgbClr val="800000"/>
                </a:solidFill>
                <a:latin typeface="Times New Roman" panose="02020603050405020304" pitchFamily="18" charset="0"/>
              </a:rPr>
              <a:t>二</a:t>
            </a:r>
            <a:r>
              <a:rPr lang="en-US" altLang="zh-CN" sz="3200" b="1" dirty="0">
                <a:solidFill>
                  <a:srgbClr val="800000"/>
                </a:solidFill>
                <a:latin typeface="Times New Roman" panose="02020603050405020304" pitchFamily="18" charset="0"/>
              </a:rPr>
              <a:t>. </a:t>
            </a:r>
            <a:r>
              <a:rPr lang="zh-CN" altLang="en-US" sz="3200" b="1" dirty="0">
                <a:solidFill>
                  <a:srgbClr val="A50021"/>
                </a:solidFill>
                <a:latin typeface="楷体_GB2312" pitchFamily="49" charset="-122"/>
                <a:ea typeface="楷体_GB2312" pitchFamily="49" charset="-122"/>
              </a:rPr>
              <a:t>三态门 （</a:t>
            </a:r>
            <a:r>
              <a:rPr lang="en-US" altLang="zh-CN" sz="3200" b="1" dirty="0">
                <a:solidFill>
                  <a:srgbClr val="A50021"/>
                </a:solidFill>
                <a:latin typeface="楷体_GB2312" pitchFamily="49" charset="-122"/>
                <a:ea typeface="楷体_GB2312" pitchFamily="49" charset="-122"/>
              </a:rPr>
              <a:t>TS</a:t>
            </a:r>
            <a:r>
              <a:rPr lang="zh-CN" altLang="en-US" sz="3200" b="1" dirty="0">
                <a:solidFill>
                  <a:srgbClr val="A50021"/>
                </a:solidFill>
                <a:latin typeface="楷体_GB2312" pitchFamily="49" charset="-122"/>
                <a:ea typeface="楷体_GB2312" pitchFamily="49" charset="-122"/>
              </a:rPr>
              <a:t>门</a:t>
            </a:r>
            <a:r>
              <a:rPr lang="en-US" altLang="zh-CN" sz="3200" b="1" dirty="0">
                <a:solidFill>
                  <a:srgbClr val="A50021"/>
                </a:solidFill>
                <a:latin typeface="楷体_GB2312" pitchFamily="49" charset="-122"/>
                <a:ea typeface="楷体_GB2312" pitchFamily="49" charset="-122"/>
              </a:rPr>
              <a:t>)</a:t>
            </a:r>
            <a:endParaRPr lang="en-US" altLang="zh-CN" sz="3200" b="1" dirty="0">
              <a:solidFill>
                <a:srgbClr val="A5002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3734" name="文本框 73733"/>
          <p:cNvSpPr txBox="1"/>
          <p:nvPr/>
        </p:nvSpPr>
        <p:spPr>
          <a:xfrm>
            <a:off x="395288" y="1773238"/>
            <a:ext cx="2736850" cy="3292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lnSpc>
                <a:spcPct val="125000"/>
              </a:lnSpc>
              <a:spcBef>
                <a:spcPct val="50000"/>
              </a:spcBef>
            </a:pPr>
            <a:r>
              <a:rPr lang="en-US" altLang="zh-CN" b="1" dirty="0">
                <a:latin typeface="Times New Roman" panose="02020603050405020304" pitchFamily="18" charset="0"/>
              </a:rPr>
              <a:t>  </a:t>
            </a:r>
            <a:r>
              <a:rPr lang="zh-CN" altLang="en-US" b="1" dirty="0">
                <a:latin typeface="Times New Roman" panose="02020603050405020304" pitchFamily="18" charset="0"/>
              </a:rPr>
              <a:t>三态输出门</a:t>
            </a:r>
            <a:r>
              <a:rPr lang="en-US" altLang="zh-CN" b="1" dirty="0">
                <a:latin typeface="Times New Roman" panose="02020603050405020304" pitchFamily="18" charset="0"/>
              </a:rPr>
              <a:t>(Three-State Output Gate)</a:t>
            </a:r>
            <a:r>
              <a:rPr lang="zh-CN" altLang="en-US" b="1" dirty="0">
                <a:latin typeface="Times New Roman" panose="02020603050405020304" pitchFamily="18" charset="0"/>
              </a:rPr>
              <a:t>是在普通门电路的基础上附加控制电路而构成的。</a:t>
            </a:r>
            <a:endParaRPr lang="zh-CN" altLang="en-US" b="1" dirty="0">
              <a:latin typeface="Times New Roman" panose="02020603050405020304" pitchFamily="18" charset="0"/>
            </a:endParaRPr>
          </a:p>
        </p:txBody>
      </p:sp>
      <p:graphicFrame>
        <p:nvGraphicFramePr>
          <p:cNvPr id="2" name="对象 1"/>
          <p:cNvGraphicFramePr/>
          <p:nvPr/>
        </p:nvGraphicFramePr>
        <p:xfrm>
          <a:off x="3147695" y="1346835"/>
          <a:ext cx="3404235" cy="49891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1" imgW="3895725" imgH="5381625" progId="Paint.Picture">
                  <p:embed/>
                </p:oleObj>
              </mc:Choice>
              <mc:Fallback>
                <p:oleObj name="" r:id="rId1" imgW="3895725" imgH="5381625" progId="Paint.Picture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147695" y="1346835"/>
                        <a:ext cx="3404235" cy="49891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/>
          <p:nvPr/>
        </p:nvGraphicFramePr>
        <p:xfrm>
          <a:off x="6207125" y="1464310"/>
          <a:ext cx="2628265" cy="42443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3" imgW="1685925" imgH="2571750" progId="Paint.Picture">
                  <p:embed/>
                </p:oleObj>
              </mc:Choice>
              <mc:Fallback>
                <p:oleObj name="" r:id="rId3" imgW="1685925" imgH="2571750" progId="Paint.Picture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207125" y="1464310"/>
                        <a:ext cx="2628265" cy="42443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1637" name="图片 11163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7088" y="476250"/>
            <a:ext cx="7115175" cy="4729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1629" name="组合 111628"/>
          <p:cNvGrpSpPr/>
          <p:nvPr/>
        </p:nvGrpSpPr>
        <p:grpSpPr>
          <a:xfrm>
            <a:off x="0" y="2924175"/>
            <a:ext cx="1489075" cy="1655763"/>
            <a:chOff x="158" y="1752"/>
            <a:chExt cx="938" cy="1043"/>
          </a:xfrm>
        </p:grpSpPr>
        <p:sp>
          <p:nvSpPr>
            <p:cNvPr id="111623" name="椭圆 111622"/>
            <p:cNvSpPr/>
            <p:nvPr/>
          </p:nvSpPr>
          <p:spPr>
            <a:xfrm>
              <a:off x="657" y="2341"/>
              <a:ext cx="439" cy="454"/>
            </a:xfrm>
            <a:prstGeom prst="ellipse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sm" len="lg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1625" name="椭圆 111624"/>
            <p:cNvSpPr/>
            <p:nvPr/>
          </p:nvSpPr>
          <p:spPr>
            <a:xfrm>
              <a:off x="158" y="1752"/>
              <a:ext cx="348" cy="348"/>
            </a:xfrm>
            <a:prstGeom prst="ellipse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sm" len="lg"/>
            </a:ln>
          </p:spPr>
          <p:txBody>
            <a:bodyPr wrap="none" anchor="ctr"/>
            <a:p>
              <a:r>
                <a:rPr lang="en-US" altLang="zh-CN" sz="3200" b="1" dirty="0">
                  <a:latin typeface="Times New Roman" panose="02020603050405020304" pitchFamily="18" charset="0"/>
                  <a:ea typeface="长城楷体" pitchFamily="49" charset="-122"/>
                </a:rPr>
                <a:t>0</a:t>
              </a:r>
              <a:endParaRPr lang="en-US" altLang="zh-CN" sz="3200" b="1" dirty="0">
                <a:latin typeface="Times New Roman" panose="02020603050405020304" pitchFamily="18" charset="0"/>
                <a:ea typeface="长城楷体" pitchFamily="49" charset="-122"/>
              </a:endParaRPr>
            </a:p>
          </p:txBody>
        </p:sp>
        <p:sp>
          <p:nvSpPr>
            <p:cNvPr id="111628" name="直接连接符 111627"/>
            <p:cNvSpPr/>
            <p:nvPr/>
          </p:nvSpPr>
          <p:spPr>
            <a:xfrm flipH="1" flipV="1">
              <a:off x="431" y="2069"/>
              <a:ext cx="226" cy="363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</p:grpSp>
      <p:grpSp>
        <p:nvGrpSpPr>
          <p:cNvPr id="111635" name="组合 111634"/>
          <p:cNvGrpSpPr/>
          <p:nvPr/>
        </p:nvGrpSpPr>
        <p:grpSpPr>
          <a:xfrm>
            <a:off x="3419475" y="3716338"/>
            <a:ext cx="2074863" cy="1690687"/>
            <a:chOff x="2154" y="2341"/>
            <a:chExt cx="1307" cy="1065"/>
          </a:xfrm>
        </p:grpSpPr>
        <p:sp>
          <p:nvSpPr>
            <p:cNvPr id="111631" name="椭圆 111630"/>
            <p:cNvSpPr/>
            <p:nvPr/>
          </p:nvSpPr>
          <p:spPr>
            <a:xfrm>
              <a:off x="2154" y="2341"/>
              <a:ext cx="499" cy="499"/>
            </a:xfrm>
            <a:prstGeom prst="ellipse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sm" len="lg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1633" name="椭圆 111632"/>
            <p:cNvSpPr/>
            <p:nvPr/>
          </p:nvSpPr>
          <p:spPr>
            <a:xfrm>
              <a:off x="2381" y="3022"/>
              <a:ext cx="1080" cy="384"/>
            </a:xfrm>
            <a:prstGeom prst="ellipse">
              <a:avLst/>
            </a:prstGeom>
            <a:solidFill>
              <a:schemeClr val="folHlink"/>
            </a:solidFill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sm" len="lg"/>
            </a:ln>
          </p:spPr>
          <p:txBody>
            <a:bodyPr wrap="none" anchor="ctr"/>
            <a:p>
              <a:r>
                <a:rPr lang="en-US" altLang="zh-CN" sz="3200" b="1" dirty="0">
                  <a:latin typeface="Times New Roman" panose="02020603050405020304" pitchFamily="18" charset="0"/>
                  <a:ea typeface="楷体_GB2312" pitchFamily="49" charset="-122"/>
                </a:rPr>
                <a:t> </a:t>
              </a:r>
              <a:r>
                <a:rPr lang="zh-CN" altLang="en-US" sz="3200" b="1" dirty="0">
                  <a:latin typeface="Times New Roman" panose="02020603050405020304" pitchFamily="18" charset="0"/>
                  <a:ea typeface="楷体_GB2312" pitchFamily="49" charset="-122"/>
                </a:rPr>
                <a:t>截  止</a:t>
              </a:r>
              <a:endParaRPr lang="zh-CN" altLang="en-US" sz="3200" b="1" dirty="0">
                <a:latin typeface="Times New Roman" panose="02020603050405020304" pitchFamily="18" charset="0"/>
                <a:ea typeface="长城楷体" pitchFamily="49" charset="-122"/>
              </a:endParaRPr>
            </a:p>
          </p:txBody>
        </p:sp>
        <p:sp>
          <p:nvSpPr>
            <p:cNvPr id="111634" name="直接连接符 111633"/>
            <p:cNvSpPr/>
            <p:nvPr/>
          </p:nvSpPr>
          <p:spPr>
            <a:xfrm>
              <a:off x="2562" y="2750"/>
              <a:ext cx="273" cy="272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</p:grpSp>
      <p:graphicFrame>
        <p:nvGraphicFramePr>
          <p:cNvPr id="111636" name="对象 111635"/>
          <p:cNvGraphicFramePr/>
          <p:nvPr/>
        </p:nvGraphicFramePr>
        <p:xfrm>
          <a:off x="1522413" y="5661025"/>
          <a:ext cx="1895475" cy="601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4" name="" r:id="rId2" imgW="635000" imgH="203200" progId="Equation.3">
                  <p:embed/>
                </p:oleObj>
              </mc:Choice>
              <mc:Fallback>
                <p:oleObj name="" r:id="rId2" imgW="635000" imgH="203200" progId="Equation.3">
                  <p:embed/>
                  <p:pic>
                    <p:nvPicPr>
                      <p:cNvPr id="0" name="图片 3153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522413" y="5661025"/>
                        <a:ext cx="1895475" cy="601663"/>
                      </a:xfrm>
                      <a:prstGeom prst="rect">
                        <a:avLst/>
                      </a:prstGeom>
                      <a:solidFill>
                        <a:schemeClr val="folHlink"/>
                      </a:solidFill>
                      <a:ln w="9525" cap="flat" cmpd="sng">
                        <a:solidFill>
                          <a:srgbClr val="FF0000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1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1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71" name="图片 11267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2988" y="549275"/>
            <a:ext cx="6408737" cy="458628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2645" name="组合 112644"/>
          <p:cNvGrpSpPr/>
          <p:nvPr/>
        </p:nvGrpSpPr>
        <p:grpSpPr>
          <a:xfrm>
            <a:off x="250825" y="2781300"/>
            <a:ext cx="1489075" cy="1655763"/>
            <a:chOff x="158" y="1752"/>
            <a:chExt cx="938" cy="1043"/>
          </a:xfrm>
        </p:grpSpPr>
        <p:sp>
          <p:nvSpPr>
            <p:cNvPr id="112646" name="椭圆 112645"/>
            <p:cNvSpPr/>
            <p:nvPr/>
          </p:nvSpPr>
          <p:spPr>
            <a:xfrm>
              <a:off x="657" y="2341"/>
              <a:ext cx="439" cy="454"/>
            </a:xfrm>
            <a:prstGeom prst="ellipse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sm" len="lg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647" name="椭圆 112646"/>
            <p:cNvSpPr/>
            <p:nvPr/>
          </p:nvSpPr>
          <p:spPr>
            <a:xfrm>
              <a:off x="158" y="1752"/>
              <a:ext cx="348" cy="348"/>
            </a:xfrm>
            <a:prstGeom prst="ellipse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sm" len="lg"/>
            </a:ln>
          </p:spPr>
          <p:txBody>
            <a:bodyPr wrap="none" anchor="ctr"/>
            <a:p>
              <a:r>
                <a:rPr lang="en-US" altLang="zh-CN" sz="3200" b="1" dirty="0">
                  <a:latin typeface="Times New Roman" panose="02020603050405020304" pitchFamily="18" charset="0"/>
                  <a:ea typeface="长城楷体" pitchFamily="49" charset="-122"/>
                </a:rPr>
                <a:t>1</a:t>
              </a:r>
              <a:endParaRPr lang="en-US" altLang="zh-CN" sz="3200" b="1" dirty="0">
                <a:latin typeface="Times New Roman" panose="02020603050405020304" pitchFamily="18" charset="0"/>
                <a:ea typeface="长城楷体" pitchFamily="49" charset="-122"/>
              </a:endParaRPr>
            </a:p>
          </p:txBody>
        </p:sp>
        <p:sp>
          <p:nvSpPr>
            <p:cNvPr id="112648" name="直接连接符 112647"/>
            <p:cNvSpPr/>
            <p:nvPr/>
          </p:nvSpPr>
          <p:spPr>
            <a:xfrm flipH="1" flipV="1">
              <a:off x="431" y="2069"/>
              <a:ext cx="226" cy="363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</p:grpSp>
      <p:grpSp>
        <p:nvGrpSpPr>
          <p:cNvPr id="112649" name="组合 112648"/>
          <p:cNvGrpSpPr/>
          <p:nvPr/>
        </p:nvGrpSpPr>
        <p:grpSpPr>
          <a:xfrm>
            <a:off x="3419475" y="3716338"/>
            <a:ext cx="2074863" cy="1690687"/>
            <a:chOff x="2154" y="2341"/>
            <a:chExt cx="1307" cy="1065"/>
          </a:xfrm>
        </p:grpSpPr>
        <p:sp>
          <p:nvSpPr>
            <p:cNvPr id="112650" name="椭圆 112649"/>
            <p:cNvSpPr/>
            <p:nvPr/>
          </p:nvSpPr>
          <p:spPr>
            <a:xfrm>
              <a:off x="2154" y="2341"/>
              <a:ext cx="499" cy="499"/>
            </a:xfrm>
            <a:prstGeom prst="ellipse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sm" len="lg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651" name="椭圆 112650"/>
            <p:cNvSpPr/>
            <p:nvPr/>
          </p:nvSpPr>
          <p:spPr>
            <a:xfrm>
              <a:off x="2381" y="3022"/>
              <a:ext cx="1080" cy="384"/>
            </a:xfrm>
            <a:prstGeom prst="ellipse">
              <a:avLst/>
            </a:prstGeom>
            <a:solidFill>
              <a:srgbClr val="CCFFCC"/>
            </a:solidFill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sm" len="lg"/>
            </a:ln>
          </p:spPr>
          <p:txBody>
            <a:bodyPr wrap="none" anchor="ctr"/>
            <a:p>
              <a:r>
                <a:rPr lang="zh-CN" altLang="en-US" sz="3200" b="1" dirty="0">
                  <a:latin typeface="Times New Roman" panose="02020603050405020304" pitchFamily="18" charset="0"/>
                  <a:ea typeface="楷体_GB2312" pitchFamily="49" charset="-122"/>
                </a:rPr>
                <a:t>导 通</a:t>
              </a:r>
              <a:endParaRPr lang="zh-CN" altLang="en-US" sz="3200" b="1" dirty="0">
                <a:latin typeface="Times New Roman" panose="02020603050405020304" pitchFamily="18" charset="0"/>
                <a:ea typeface="长城楷体" pitchFamily="49" charset="-122"/>
              </a:endParaRPr>
            </a:p>
          </p:txBody>
        </p:sp>
        <p:sp>
          <p:nvSpPr>
            <p:cNvPr id="112652" name="直接连接符 112651"/>
            <p:cNvSpPr/>
            <p:nvPr/>
          </p:nvSpPr>
          <p:spPr>
            <a:xfrm>
              <a:off x="2562" y="2750"/>
              <a:ext cx="273" cy="272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</p:grpSp>
      <p:grpSp>
        <p:nvGrpSpPr>
          <p:cNvPr id="112658" name="组合 112657"/>
          <p:cNvGrpSpPr/>
          <p:nvPr/>
        </p:nvGrpSpPr>
        <p:grpSpPr>
          <a:xfrm>
            <a:off x="5724525" y="3429000"/>
            <a:ext cx="3136900" cy="2019300"/>
            <a:chOff x="3760" y="2724"/>
            <a:chExt cx="1976" cy="1272"/>
          </a:xfrm>
        </p:grpSpPr>
        <p:sp>
          <p:nvSpPr>
            <p:cNvPr id="112659" name="椭圆 112658"/>
            <p:cNvSpPr/>
            <p:nvPr/>
          </p:nvSpPr>
          <p:spPr>
            <a:xfrm>
              <a:off x="3760" y="2724"/>
              <a:ext cx="564" cy="564"/>
            </a:xfrm>
            <a:prstGeom prst="ellipse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sm" len="lg"/>
            </a:ln>
          </p:spPr>
          <p:txBody>
            <a:bodyPr wrap="none" anchor="ctr"/>
            <a:p>
              <a:endParaRPr sz="3200" dirty="0">
                <a:latin typeface="Times New Roman" panose="02020603050405020304" pitchFamily="18" charset="0"/>
              </a:endParaRPr>
            </a:p>
          </p:txBody>
        </p:sp>
        <p:sp>
          <p:nvSpPr>
            <p:cNvPr id="112660" name="直接连接符 112659"/>
            <p:cNvSpPr/>
            <p:nvPr/>
          </p:nvSpPr>
          <p:spPr>
            <a:xfrm>
              <a:off x="4248" y="3192"/>
              <a:ext cx="432" cy="432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sm" len="lg"/>
            </a:ln>
          </p:spPr>
        </p:sp>
        <p:sp>
          <p:nvSpPr>
            <p:cNvPr id="112661" name="椭圆 112660"/>
            <p:cNvSpPr/>
            <p:nvPr/>
          </p:nvSpPr>
          <p:spPr>
            <a:xfrm>
              <a:off x="4668" y="3396"/>
              <a:ext cx="1068" cy="600"/>
            </a:xfrm>
            <a:prstGeom prst="ellipse">
              <a:avLst/>
            </a:prstGeom>
            <a:solidFill>
              <a:srgbClr val="CCFFCC"/>
            </a:solidFill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sm" len="lg"/>
            </a:ln>
          </p:spPr>
          <p:txBody>
            <a:bodyPr wrap="none" anchor="ctr"/>
            <a:p>
              <a:r>
                <a:rPr lang="zh-CN" altLang="en-US" sz="3200" b="1" dirty="0">
                  <a:latin typeface="Times New Roman" panose="02020603050405020304" pitchFamily="18" charset="0"/>
                  <a:ea typeface="楷体_GB2312" pitchFamily="49" charset="-122"/>
                </a:rPr>
                <a:t>截止 </a:t>
              </a:r>
              <a:endParaRPr lang="zh-CN" altLang="en-US" sz="3200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12668" name="组合 112667"/>
          <p:cNvGrpSpPr/>
          <p:nvPr/>
        </p:nvGrpSpPr>
        <p:grpSpPr>
          <a:xfrm>
            <a:off x="5580063" y="836613"/>
            <a:ext cx="3092450" cy="2430462"/>
            <a:chOff x="3515" y="527"/>
            <a:chExt cx="1948" cy="1531"/>
          </a:xfrm>
        </p:grpSpPr>
        <p:sp>
          <p:nvSpPr>
            <p:cNvPr id="112654" name="椭圆 112653"/>
            <p:cNvSpPr/>
            <p:nvPr/>
          </p:nvSpPr>
          <p:spPr>
            <a:xfrm>
              <a:off x="3515" y="1026"/>
              <a:ext cx="862" cy="1032"/>
            </a:xfrm>
            <a:prstGeom prst="ellipse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sm" len="lg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656" name="椭圆 112655"/>
            <p:cNvSpPr/>
            <p:nvPr/>
          </p:nvSpPr>
          <p:spPr>
            <a:xfrm>
              <a:off x="4195" y="527"/>
              <a:ext cx="1268" cy="504"/>
            </a:xfrm>
            <a:prstGeom prst="ellipse">
              <a:avLst/>
            </a:prstGeom>
            <a:solidFill>
              <a:srgbClr val="CCFFCC"/>
            </a:solidFill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sm" len="lg"/>
            </a:ln>
          </p:spPr>
          <p:txBody>
            <a:bodyPr wrap="none" anchor="ctr"/>
            <a:p>
              <a:r>
                <a:rPr lang="zh-CN" altLang="en-US" sz="3200" b="1" dirty="0">
                  <a:latin typeface="Times New Roman" panose="02020603050405020304" pitchFamily="18" charset="0"/>
                  <a:ea typeface="楷体_GB2312" pitchFamily="49" charset="-122"/>
                </a:rPr>
                <a:t>截止 </a:t>
              </a:r>
              <a:endParaRPr lang="zh-CN" altLang="en-US" sz="3200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12663" name="直接连接符 112662"/>
            <p:cNvSpPr/>
            <p:nvPr/>
          </p:nvSpPr>
          <p:spPr>
            <a:xfrm flipV="1">
              <a:off x="4377" y="981"/>
              <a:ext cx="181" cy="363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</p:grpSp>
      <p:grpSp>
        <p:nvGrpSpPr>
          <p:cNvPr id="112670" name="组合 112669"/>
          <p:cNvGrpSpPr/>
          <p:nvPr/>
        </p:nvGrpSpPr>
        <p:grpSpPr>
          <a:xfrm>
            <a:off x="6732588" y="2349500"/>
            <a:ext cx="2051050" cy="1295400"/>
            <a:chOff x="4241" y="1480"/>
            <a:chExt cx="1292" cy="816"/>
          </a:xfrm>
        </p:grpSpPr>
        <p:sp>
          <p:nvSpPr>
            <p:cNvPr id="112665" name="椭圆 112664"/>
            <p:cNvSpPr/>
            <p:nvPr/>
          </p:nvSpPr>
          <p:spPr>
            <a:xfrm>
              <a:off x="4241" y="1888"/>
              <a:ext cx="363" cy="408"/>
            </a:xfrm>
            <a:prstGeom prst="ellipse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sm" len="lg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2667" name="椭圆 112666"/>
            <p:cNvSpPr/>
            <p:nvPr/>
          </p:nvSpPr>
          <p:spPr>
            <a:xfrm>
              <a:off x="4513" y="1480"/>
              <a:ext cx="1020" cy="432"/>
            </a:xfrm>
            <a:prstGeom prst="ellipse">
              <a:avLst/>
            </a:prstGeom>
            <a:solidFill>
              <a:schemeClr val="folHlink"/>
            </a:solidFill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sm" len="lg"/>
            </a:ln>
          </p:spPr>
          <p:txBody>
            <a:bodyPr wrap="none" anchor="ctr"/>
            <a:p>
              <a:r>
                <a:rPr lang="zh-CN" altLang="en-US" sz="3200" b="1" dirty="0">
                  <a:latin typeface="Times New Roman" panose="02020603050405020304" pitchFamily="18" charset="0"/>
                  <a:ea typeface="楷体_GB2312" pitchFamily="49" charset="-122"/>
                </a:rPr>
                <a:t>高阻态 </a:t>
              </a:r>
              <a:endParaRPr lang="zh-CN" altLang="en-US" sz="3200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12669" name="直接连接符 112668"/>
            <p:cNvSpPr/>
            <p:nvPr/>
          </p:nvSpPr>
          <p:spPr>
            <a:xfrm flipV="1">
              <a:off x="4604" y="1888"/>
              <a:ext cx="181" cy="181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12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12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112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6" dur="2000"/>
                                        <p:tgtEl>
                                          <p:spTgt spid="112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4580" name="对象 24579"/>
          <p:cNvGraphicFramePr/>
          <p:nvPr/>
        </p:nvGraphicFramePr>
        <p:xfrm>
          <a:off x="395288" y="620713"/>
          <a:ext cx="3733800" cy="2970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1" imgW="1209675" imgH="962025" progId="Word.Picture.8">
                  <p:embed/>
                </p:oleObj>
              </mc:Choice>
              <mc:Fallback>
                <p:oleObj name="" r:id="rId1" imgW="1209675" imgH="962025" progId="Word.Picture.8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95288" y="620713"/>
                        <a:ext cx="3733800" cy="2970212"/>
                      </a:xfrm>
                      <a:prstGeom prst="rect">
                        <a:avLst/>
                      </a:prstGeom>
                      <a:solidFill>
                        <a:srgbClr val="FFCC00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581" name="对象 24580"/>
          <p:cNvGraphicFramePr/>
          <p:nvPr/>
        </p:nvGraphicFramePr>
        <p:xfrm>
          <a:off x="4381500" y="647700"/>
          <a:ext cx="4419600" cy="291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3" imgW="1314450" imgH="876300" progId="Word.Picture.8">
                  <p:embed/>
                </p:oleObj>
              </mc:Choice>
              <mc:Fallback>
                <p:oleObj name="" r:id="rId3" imgW="1314450" imgH="876300" progId="Word.Picture.8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81500" y="647700"/>
                        <a:ext cx="4419600" cy="2917825"/>
                      </a:xfrm>
                      <a:prstGeom prst="rect">
                        <a:avLst/>
                      </a:prstGeom>
                      <a:solidFill>
                        <a:srgbClr val="FFCC00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582" name="直接连接符 24581"/>
          <p:cNvSpPr/>
          <p:nvPr/>
        </p:nvSpPr>
        <p:spPr>
          <a:xfrm>
            <a:off x="4572000" y="2971800"/>
            <a:ext cx="3124200" cy="0"/>
          </a:xfrm>
          <a:prstGeom prst="line">
            <a:avLst/>
          </a:prstGeom>
          <a:ln w="635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4583" name="直接连接符 24582"/>
          <p:cNvSpPr/>
          <p:nvPr/>
        </p:nvSpPr>
        <p:spPr>
          <a:xfrm flipV="1">
            <a:off x="4643438" y="1341438"/>
            <a:ext cx="1587" cy="609600"/>
          </a:xfrm>
          <a:prstGeom prst="line">
            <a:avLst/>
          </a:prstGeom>
          <a:ln w="635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4584" name="直接连接符 24583"/>
          <p:cNvSpPr/>
          <p:nvPr/>
        </p:nvSpPr>
        <p:spPr>
          <a:xfrm>
            <a:off x="4643438" y="1916113"/>
            <a:ext cx="0" cy="990600"/>
          </a:xfrm>
          <a:prstGeom prst="line">
            <a:avLst/>
          </a:prstGeom>
          <a:ln w="635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4585" name="直接连接符 24584"/>
          <p:cNvSpPr/>
          <p:nvPr/>
        </p:nvSpPr>
        <p:spPr>
          <a:xfrm flipV="1">
            <a:off x="4572000" y="1341438"/>
            <a:ext cx="3143250" cy="0"/>
          </a:xfrm>
          <a:prstGeom prst="line">
            <a:avLst/>
          </a:prstGeom>
          <a:ln w="635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4586" name="直接连接符 24585"/>
          <p:cNvSpPr/>
          <p:nvPr/>
        </p:nvSpPr>
        <p:spPr>
          <a:xfrm flipH="1">
            <a:off x="7667625" y="1295400"/>
            <a:ext cx="28575" cy="1701800"/>
          </a:xfrm>
          <a:prstGeom prst="line">
            <a:avLst/>
          </a:prstGeom>
          <a:ln w="635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4587" name="文本框 24586"/>
          <p:cNvSpPr txBox="1"/>
          <p:nvPr/>
        </p:nvSpPr>
        <p:spPr>
          <a:xfrm>
            <a:off x="609600" y="4038600"/>
            <a:ext cx="8305800" cy="1076325"/>
          </a:xfrm>
          <a:prstGeom prst="rect">
            <a:avLst/>
          </a:prstGeom>
          <a:noFill/>
          <a:ln w="9525">
            <a:noFill/>
          </a:ln>
        </p:spPr>
        <p:txBody>
          <a:bodyPr lIns="0" rIns="0">
            <a:spAutoFit/>
          </a:bodyPr>
          <a:p>
            <a:pPr algn="just"/>
            <a:r>
              <a:rPr lang="en-US" altLang="zh-CN" sz="3200" b="1" i="1" dirty="0">
                <a:latin typeface="Times New Roman" panose="02020603050405020304" pitchFamily="18" charset="0"/>
                <a:ea typeface="楷体_GB2312" pitchFamily="49" charset="-122"/>
              </a:rPr>
              <a:t>u</a:t>
            </a:r>
            <a:r>
              <a:rPr lang="en-US" altLang="zh-CN" sz="3200" b="1" i="1" baseline="-25000" dirty="0">
                <a:latin typeface="Times New Roman" panose="02020603050405020304" pitchFamily="18" charset="0"/>
                <a:ea typeface="楷体_GB2312" pitchFamily="49" charset="-122"/>
              </a:rPr>
              <a:t>i</a:t>
            </a:r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＝</a:t>
            </a:r>
            <a:r>
              <a:rPr lang="en-US" altLang="zh-CN" sz="3200" b="1" dirty="0">
                <a:latin typeface="Times New Roman" panose="02020603050405020304" pitchFamily="18" charset="0"/>
                <a:ea typeface="楷体_GB2312" pitchFamily="49" charset="-122"/>
              </a:rPr>
              <a:t>5V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时，二极管导通，短路，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algn="just"/>
            <a:r>
              <a:rPr lang="en-US" altLang="zh-CN" sz="3200" b="1" i="1" dirty="0">
                <a:latin typeface="Times New Roman" panose="02020603050405020304" pitchFamily="18" charset="0"/>
                <a:ea typeface="楷体_GB2312" pitchFamily="49" charset="-122"/>
              </a:rPr>
              <a:t>u</a:t>
            </a:r>
            <a:r>
              <a:rPr lang="en-US" altLang="zh-CN" sz="3200" b="1" baseline="-25000" dirty="0">
                <a:latin typeface="Times New Roman" panose="02020603050405020304" pitchFamily="18" charset="0"/>
                <a:ea typeface="楷体_GB2312" pitchFamily="49" charset="-122"/>
              </a:rPr>
              <a:t>o</a:t>
            </a:r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＝</a:t>
            </a:r>
            <a:r>
              <a:rPr lang="en-US" altLang="zh-CN" sz="3200" b="1" dirty="0">
                <a:latin typeface="Times New Roman" panose="02020603050405020304" pitchFamily="18" charset="0"/>
                <a:ea typeface="楷体_GB2312" pitchFamily="49" charset="-122"/>
              </a:rPr>
              <a:t>5V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7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6" name="文本框 74755"/>
          <p:cNvSpPr txBox="1"/>
          <p:nvPr/>
        </p:nvSpPr>
        <p:spPr>
          <a:xfrm>
            <a:off x="250825" y="260350"/>
            <a:ext cx="8137525" cy="645160"/>
          </a:xfrm>
          <a:prstGeom prst="rect">
            <a:avLst/>
          </a:prstGeom>
          <a:solidFill>
            <a:srgbClr val="FFFF66"/>
          </a:solidFill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3600" dirty="0">
                <a:latin typeface="Verdana" panose="020B0604030504040204" pitchFamily="34" charset="0"/>
              </a:rPr>
              <a:t>  TTL</a:t>
            </a:r>
            <a:r>
              <a:rPr lang="zh-CN" altLang="en-US" sz="3600" dirty="0">
                <a:latin typeface="Verdana" panose="020B0604030504040204" pitchFamily="34" charset="0"/>
              </a:rPr>
              <a:t>数字集成电路的各种系列  </a:t>
            </a:r>
            <a:endParaRPr lang="zh-CN" altLang="en-US" sz="3600" dirty="0">
              <a:latin typeface="Verdana" panose="020B0604030504040204" pitchFamily="34" charset="0"/>
            </a:endParaRPr>
          </a:p>
        </p:txBody>
      </p:sp>
      <p:sp>
        <p:nvSpPr>
          <p:cNvPr id="74757" name="文本框 74756"/>
          <p:cNvSpPr txBox="1"/>
          <p:nvPr/>
        </p:nvSpPr>
        <p:spPr>
          <a:xfrm>
            <a:off x="323850" y="2133600"/>
            <a:ext cx="78486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rPr>
              <a:t>74H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系列：</a:t>
            </a:r>
            <a:r>
              <a:rPr lang="zh-CN" altLang="en-US" b="1" dirty="0">
                <a:latin typeface="Times New Roman" panose="02020603050405020304" pitchFamily="18" charset="0"/>
              </a:rPr>
              <a:t>高速系列。其工作速度的提高是用增加功耗的代价换取的，效果不够理想。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4758" name="文本框 74757"/>
          <p:cNvSpPr txBox="1"/>
          <p:nvPr/>
        </p:nvSpPr>
        <p:spPr>
          <a:xfrm>
            <a:off x="468313" y="1268413"/>
            <a:ext cx="82804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b="1" dirty="0">
                <a:latin typeface="Times New Roman" panose="02020603050405020304" pitchFamily="18" charset="0"/>
              </a:rPr>
              <a:t>从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</a:rPr>
              <a:t>提高工作速度</a:t>
            </a:r>
            <a:r>
              <a:rPr lang="zh-CN" altLang="en-US" b="1" dirty="0">
                <a:latin typeface="Times New Roman" panose="02020603050405020304" pitchFamily="18" charset="0"/>
              </a:rPr>
              <a:t>、</a:t>
            </a: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</a:rPr>
              <a:t>降低功耗</a:t>
            </a:r>
            <a:r>
              <a:rPr lang="zh-CN" altLang="en-US" b="1" dirty="0">
                <a:latin typeface="Times New Roman" panose="02020603050405020304" pitchFamily="18" charset="0"/>
              </a:rPr>
              <a:t>两方面考虑进行改进。</a:t>
            </a:r>
            <a:endParaRPr lang="zh-CN" altLang="en-US" b="1" dirty="0">
              <a:latin typeface="Times New Roman" panose="02020603050405020304" pitchFamily="18" charset="0"/>
            </a:endParaRPr>
          </a:p>
        </p:txBody>
      </p:sp>
      <p:sp>
        <p:nvSpPr>
          <p:cNvPr id="74759" name="文本框 74758"/>
          <p:cNvSpPr txBox="1"/>
          <p:nvPr/>
        </p:nvSpPr>
        <p:spPr>
          <a:xfrm>
            <a:off x="395288" y="3573463"/>
            <a:ext cx="7848600" cy="1373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rPr>
              <a:t>74S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系列：</a:t>
            </a:r>
            <a:r>
              <a:rPr lang="zh-CN" altLang="en-US" b="1" dirty="0">
                <a:latin typeface="Times New Roman" panose="02020603050405020304" pitchFamily="18" charset="0"/>
              </a:rPr>
              <a:t>肖特基系列。采用抗饱和三极管，提高了工作速度，但电路功耗加大，并且输出的低电平升高。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4760" name="文本框 74759"/>
          <p:cNvSpPr txBox="1"/>
          <p:nvPr/>
        </p:nvSpPr>
        <p:spPr>
          <a:xfrm>
            <a:off x="323850" y="5157788"/>
            <a:ext cx="78486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rPr>
              <a:t>74LS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系列：</a:t>
            </a:r>
            <a:r>
              <a:rPr lang="zh-CN" altLang="en-US" b="1" dirty="0">
                <a:latin typeface="Times New Roman" panose="02020603050405020304" pitchFamily="18" charset="0"/>
              </a:rPr>
              <a:t>低功耗肖特基系列。兼顾功耗和速度两个方面，得到更小的延迟－功耗积。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4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4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500"/>
                                        <p:tgtEl>
                                          <p:spTgt spid="74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74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7" grpId="0"/>
      <p:bldP spid="74758" grpId="0"/>
      <p:bldP spid="74759" grpId="0"/>
      <p:bldP spid="74760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5781" name="文本框 75780"/>
          <p:cNvSpPr txBox="1"/>
          <p:nvPr/>
        </p:nvSpPr>
        <p:spPr>
          <a:xfrm>
            <a:off x="323850" y="549275"/>
            <a:ext cx="78486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rPr>
              <a:t>74AS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系列：</a:t>
            </a:r>
            <a:r>
              <a:rPr lang="zh-CN" altLang="en-US" b="1" dirty="0">
                <a:latin typeface="Times New Roman" panose="02020603050405020304" pitchFamily="18" charset="0"/>
              </a:rPr>
              <a:t>电路结构与</a:t>
            </a:r>
            <a:r>
              <a:rPr lang="en-US" altLang="zh-CN" b="1" dirty="0">
                <a:latin typeface="Times New Roman" panose="02020603050405020304" pitchFamily="18" charset="0"/>
              </a:rPr>
              <a:t>74LS</a:t>
            </a:r>
            <a:r>
              <a:rPr lang="zh-CN" altLang="en-US" b="1" dirty="0">
                <a:latin typeface="Times New Roman" panose="02020603050405020304" pitchFamily="18" charset="0"/>
              </a:rPr>
              <a:t>系列相似，采用低 阻值，提高了工作速度，但功耗较大。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5782" name="文本框 75781"/>
          <p:cNvSpPr txBox="1"/>
          <p:nvPr/>
        </p:nvSpPr>
        <p:spPr>
          <a:xfrm>
            <a:off x="323850" y="1844675"/>
            <a:ext cx="78486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rPr>
              <a:t>74ALS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系列：</a:t>
            </a:r>
            <a:r>
              <a:rPr lang="zh-CN" altLang="en-US" b="1" dirty="0">
                <a:latin typeface="Times New Roman" panose="02020603050405020304" pitchFamily="18" charset="0"/>
              </a:rPr>
              <a:t>其延迟－功耗积是</a:t>
            </a:r>
            <a:r>
              <a:rPr lang="en-US" altLang="zh-CN" b="1" dirty="0">
                <a:latin typeface="Times New Roman" panose="02020603050405020304" pitchFamily="18" charset="0"/>
              </a:rPr>
              <a:t>TTL</a:t>
            </a:r>
            <a:r>
              <a:rPr lang="zh-CN" altLang="en-US" b="1" dirty="0">
                <a:latin typeface="Times New Roman" panose="02020603050405020304" pitchFamily="18" charset="0"/>
              </a:rPr>
              <a:t>电路所有系列中最小的一种。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5783" name="文本框 75782"/>
          <p:cNvSpPr txBox="1"/>
          <p:nvPr/>
        </p:nvSpPr>
        <p:spPr>
          <a:xfrm>
            <a:off x="395288" y="3500438"/>
            <a:ext cx="8137525" cy="2655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rPr>
              <a:t>54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rPr>
              <a:t>54H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rPr>
              <a:t>54S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rPr>
              <a:t>54LS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系列：</a:t>
            </a:r>
            <a:r>
              <a:rPr lang="en-US" altLang="zh-CN" b="1" dirty="0">
                <a:latin typeface="Times New Roman" panose="02020603050405020304" pitchFamily="18" charset="0"/>
              </a:rPr>
              <a:t>54</a:t>
            </a:r>
            <a:r>
              <a:rPr lang="zh-CN" altLang="en-US" b="1" dirty="0">
                <a:latin typeface="Times New Roman" panose="02020603050405020304" pitchFamily="18" charset="0"/>
              </a:rPr>
              <a:t>系列与</a:t>
            </a:r>
            <a:r>
              <a:rPr lang="en-US" altLang="zh-CN" b="1" dirty="0">
                <a:latin typeface="Times New Roman" panose="02020603050405020304" pitchFamily="18" charset="0"/>
              </a:rPr>
              <a:t>74</a:t>
            </a:r>
            <a:r>
              <a:rPr lang="zh-CN" altLang="en-US" b="1" dirty="0">
                <a:latin typeface="Times New Roman" panose="02020603050405020304" pitchFamily="18" charset="0"/>
              </a:rPr>
              <a:t>系列电路具有完全相同的电路结构和电气性能参数。</a:t>
            </a:r>
            <a:r>
              <a:rPr lang="en-US" altLang="zh-CN" b="1" dirty="0">
                <a:latin typeface="Times New Roman" panose="02020603050405020304" pitchFamily="18" charset="0"/>
              </a:rPr>
              <a:t>54</a:t>
            </a:r>
            <a:r>
              <a:rPr lang="zh-CN" altLang="en-US" b="1" dirty="0">
                <a:latin typeface="Times New Roman" panose="02020603050405020304" pitchFamily="18" charset="0"/>
              </a:rPr>
              <a:t>系列工作温度范围更宽，电源允许的工作范围更大。</a:t>
            </a:r>
            <a:endParaRPr lang="zh-CN" altLang="en-US" b="1" dirty="0">
              <a:latin typeface="Times New Roman" panose="02020603050405020304" pitchFamily="18" charset="0"/>
            </a:endParaRPr>
          </a:p>
          <a:p>
            <a:pPr algn="l">
              <a:spcBef>
                <a:spcPct val="50000"/>
              </a:spcBef>
            </a:pPr>
            <a:r>
              <a:rPr lang="en-US" altLang="zh-CN" b="1" dirty="0">
                <a:latin typeface="Times New Roman" panose="02020603050405020304" pitchFamily="18" charset="0"/>
              </a:rPr>
              <a:t>74</a:t>
            </a:r>
            <a:r>
              <a:rPr lang="zh-CN" altLang="en-US" b="1" dirty="0">
                <a:latin typeface="Times New Roman" panose="02020603050405020304" pitchFamily="18" charset="0"/>
              </a:rPr>
              <a:t>系列：温度</a:t>
            </a:r>
            <a:r>
              <a:rPr lang="en-US" altLang="zh-CN" b="1" dirty="0">
                <a:latin typeface="Times New Roman" panose="02020603050405020304" pitchFamily="18" charset="0"/>
              </a:rPr>
              <a:t>0</a:t>
            </a:r>
            <a:r>
              <a:rPr lang="zh-CN" altLang="en-US" b="1" dirty="0">
                <a:latin typeface="Times New Roman" panose="02020603050405020304" pitchFamily="18" charset="0"/>
              </a:rPr>
              <a:t>～</a:t>
            </a:r>
            <a:r>
              <a:rPr lang="en-US" altLang="zh-CN" b="1" dirty="0">
                <a:latin typeface="Times New Roman" panose="02020603050405020304" pitchFamily="18" charset="0"/>
              </a:rPr>
              <a:t>70℃</a:t>
            </a:r>
            <a:r>
              <a:rPr lang="zh-CN" altLang="en-US" b="1" dirty="0">
                <a:latin typeface="Times New Roman" panose="02020603050405020304" pitchFamily="18" charset="0"/>
              </a:rPr>
              <a:t>，电源电压</a:t>
            </a:r>
            <a:r>
              <a:rPr lang="en-US" altLang="zh-CN" b="1" dirty="0">
                <a:latin typeface="Times New Roman" panose="02020603050405020304" pitchFamily="18" charset="0"/>
              </a:rPr>
              <a:t>5V±5%;</a:t>
            </a:r>
            <a:endParaRPr lang="en-US" altLang="zh-CN" b="1" dirty="0">
              <a:latin typeface="Times New Roman" panose="02020603050405020304" pitchFamily="18" charset="0"/>
            </a:endParaRPr>
          </a:p>
          <a:p>
            <a:pPr algn="l">
              <a:spcBef>
                <a:spcPct val="50000"/>
              </a:spcBef>
            </a:pPr>
            <a:r>
              <a:rPr lang="en-US" altLang="zh-CN" b="1" dirty="0">
                <a:latin typeface="Times New Roman" panose="02020603050405020304" pitchFamily="18" charset="0"/>
              </a:rPr>
              <a:t>54</a:t>
            </a:r>
            <a:r>
              <a:rPr lang="zh-CN" altLang="en-US" b="1" dirty="0">
                <a:latin typeface="Times New Roman" panose="02020603050405020304" pitchFamily="18" charset="0"/>
              </a:rPr>
              <a:t>系列</a:t>
            </a:r>
            <a:r>
              <a:rPr lang="en-US" altLang="zh-CN" b="1" dirty="0">
                <a:latin typeface="Times New Roman" panose="02020603050405020304" pitchFamily="18" charset="0"/>
              </a:rPr>
              <a:t>:   </a:t>
            </a:r>
            <a:r>
              <a:rPr lang="zh-CN" altLang="en-US" b="1" dirty="0">
                <a:latin typeface="Times New Roman" panose="02020603050405020304" pitchFamily="18" charset="0"/>
              </a:rPr>
              <a:t>温度</a:t>
            </a:r>
            <a:r>
              <a:rPr lang="en-US" altLang="zh-CN" b="1" dirty="0">
                <a:latin typeface="Times New Roman" panose="02020603050405020304" pitchFamily="18" charset="0"/>
              </a:rPr>
              <a:t>-55</a:t>
            </a:r>
            <a:r>
              <a:rPr lang="zh-CN" altLang="en-US" b="1" dirty="0">
                <a:latin typeface="Times New Roman" panose="02020603050405020304" pitchFamily="18" charset="0"/>
              </a:rPr>
              <a:t>～</a:t>
            </a:r>
            <a:r>
              <a:rPr lang="en-US" altLang="zh-CN" b="1" dirty="0">
                <a:latin typeface="Times New Roman" panose="02020603050405020304" pitchFamily="18" charset="0"/>
              </a:rPr>
              <a:t>+125℃</a:t>
            </a:r>
            <a:r>
              <a:rPr lang="zh-CN" altLang="en-US" b="1" dirty="0">
                <a:latin typeface="Times New Roman" panose="02020603050405020304" pitchFamily="18" charset="0"/>
              </a:rPr>
              <a:t>，电源电压</a:t>
            </a:r>
            <a:r>
              <a:rPr lang="en-US" altLang="zh-CN" b="1" dirty="0">
                <a:latin typeface="Times New Roman" panose="02020603050405020304" pitchFamily="18" charset="0"/>
              </a:rPr>
              <a:t>5V±10%</a:t>
            </a:r>
            <a:r>
              <a:rPr lang="zh-CN" altLang="en-US" b="1" dirty="0">
                <a:latin typeface="Times New Roman" panose="02020603050405020304" pitchFamily="18" charset="0"/>
              </a:rPr>
              <a:t>。</a:t>
            </a:r>
            <a:endParaRPr lang="zh-CN" altLang="en-US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5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5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2" grpId="0"/>
      <p:bldP spid="75783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22212" name="组合 222211"/>
          <p:cNvGrpSpPr/>
          <p:nvPr/>
        </p:nvGrpSpPr>
        <p:grpSpPr>
          <a:xfrm>
            <a:off x="838200" y="1066800"/>
            <a:ext cx="7772400" cy="5334000"/>
            <a:chOff x="-3" y="-3"/>
            <a:chExt cx="2438" cy="5574"/>
          </a:xfrm>
        </p:grpSpPr>
        <p:grpSp>
          <p:nvGrpSpPr>
            <p:cNvPr id="222213" name="组合 222212"/>
            <p:cNvGrpSpPr/>
            <p:nvPr/>
          </p:nvGrpSpPr>
          <p:grpSpPr>
            <a:xfrm>
              <a:off x="0" y="0"/>
              <a:ext cx="2432" cy="5568"/>
              <a:chOff x="0" y="0"/>
              <a:chExt cx="2432" cy="5568"/>
            </a:xfrm>
          </p:grpSpPr>
          <p:grpSp>
            <p:nvGrpSpPr>
              <p:cNvPr id="222214" name="组合 222213"/>
              <p:cNvGrpSpPr/>
              <p:nvPr/>
            </p:nvGrpSpPr>
            <p:grpSpPr>
              <a:xfrm>
                <a:off x="0" y="0"/>
                <a:ext cx="518" cy="384"/>
                <a:chOff x="0" y="0"/>
                <a:chExt cx="518" cy="384"/>
              </a:xfrm>
            </p:grpSpPr>
            <p:sp>
              <p:nvSpPr>
                <p:cNvPr id="222215" name="矩形 222214"/>
                <p:cNvSpPr/>
                <p:nvPr/>
              </p:nvSpPr>
              <p:spPr>
                <a:xfrm>
                  <a:off x="0" y="0"/>
                  <a:ext cx="518" cy="384"/>
                </a:xfrm>
                <a:prstGeom prst="rect">
                  <a:avLst/>
                </a:prstGeom>
                <a:solidFill>
                  <a:srgbClr val="FFF0B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grpSp>
              <p:nvGrpSpPr>
                <p:cNvPr id="222216" name="组合 222215"/>
                <p:cNvGrpSpPr/>
                <p:nvPr/>
              </p:nvGrpSpPr>
              <p:grpSpPr>
                <a:xfrm>
                  <a:off x="0" y="0"/>
                  <a:ext cx="518" cy="384"/>
                  <a:chOff x="0" y="0"/>
                  <a:chExt cx="518" cy="384"/>
                </a:xfrm>
              </p:grpSpPr>
              <p:sp>
                <p:nvSpPr>
                  <p:cNvPr id="222217" name="矩形 222216"/>
                  <p:cNvSpPr/>
                  <p:nvPr/>
                </p:nvSpPr>
                <p:spPr>
                  <a:xfrm>
                    <a:off x="43" y="0"/>
                    <a:ext cx="432" cy="384"/>
                  </a:xfrm>
                  <a:prstGeom prst="rect">
                    <a:avLst/>
                  </a:prstGeom>
                  <a:solidFill>
                    <a:srgbClr val="FFF0B1"/>
                  </a:solidFill>
                  <a:ln w="9525">
                    <a:noFill/>
                  </a:ln>
                </p:spPr>
                <p:txBody>
                  <a:bodyPr anchor="ctr"/>
                  <a:p>
                    <a:r>
                      <a:rPr lang="zh-CN" altLang="en-US" sz="1800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黑体" panose="02010609060101010101" pitchFamily="2" charset="-122"/>
                      </a:rPr>
                      <a:t>型  号</a:t>
                    </a:r>
                    <a:endParaRPr lang="zh-CN" altLang="en-US" sz="1800" dirty="0">
                      <a:solidFill>
                        <a:srgbClr val="0000FF"/>
                      </a:solidFill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22218" name="矩形 222217"/>
                  <p:cNvSpPr/>
                  <p:nvPr/>
                </p:nvSpPr>
                <p:spPr>
                  <a:xfrm>
                    <a:off x="0" y="0"/>
                    <a:ext cx="518" cy="384"/>
                  </a:xfrm>
                  <a:prstGeom prst="rect">
                    <a:avLst/>
                  </a:prstGeom>
                  <a:noFill/>
                  <a:ln w="7" cap="flat" cmpd="sng">
                    <a:solidFill>
                      <a:srgbClr val="A0A0A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22219" name="组合 222218"/>
              <p:cNvGrpSpPr/>
              <p:nvPr/>
            </p:nvGrpSpPr>
            <p:grpSpPr>
              <a:xfrm>
                <a:off x="518" y="0"/>
                <a:ext cx="979" cy="384"/>
                <a:chOff x="518" y="0"/>
                <a:chExt cx="979" cy="384"/>
              </a:xfrm>
            </p:grpSpPr>
            <p:sp>
              <p:nvSpPr>
                <p:cNvPr id="222220" name="矩形 222219"/>
                <p:cNvSpPr/>
                <p:nvPr/>
              </p:nvSpPr>
              <p:spPr>
                <a:xfrm>
                  <a:off x="518" y="0"/>
                  <a:ext cx="979" cy="384"/>
                </a:xfrm>
                <a:prstGeom prst="rect">
                  <a:avLst/>
                </a:prstGeom>
                <a:solidFill>
                  <a:srgbClr val="FFF0B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grpSp>
              <p:nvGrpSpPr>
                <p:cNvPr id="222221" name="组合 222220"/>
                <p:cNvGrpSpPr/>
                <p:nvPr/>
              </p:nvGrpSpPr>
              <p:grpSpPr>
                <a:xfrm>
                  <a:off x="518" y="0"/>
                  <a:ext cx="979" cy="384"/>
                  <a:chOff x="518" y="0"/>
                  <a:chExt cx="979" cy="384"/>
                </a:xfrm>
              </p:grpSpPr>
              <p:sp>
                <p:nvSpPr>
                  <p:cNvPr id="222222" name="矩形 222221"/>
                  <p:cNvSpPr/>
                  <p:nvPr/>
                </p:nvSpPr>
                <p:spPr>
                  <a:xfrm>
                    <a:off x="561" y="0"/>
                    <a:ext cx="893" cy="384"/>
                  </a:xfrm>
                  <a:prstGeom prst="rect">
                    <a:avLst/>
                  </a:prstGeom>
                  <a:solidFill>
                    <a:srgbClr val="FFF0B1"/>
                  </a:solidFill>
                  <a:ln w="9525">
                    <a:noFill/>
                  </a:ln>
                </p:spPr>
                <p:txBody>
                  <a:bodyPr anchor="ctr"/>
                  <a:p>
                    <a:r>
                      <a:rPr lang="zh-CN" altLang="en-US" sz="1800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黑体" panose="02010609060101010101" pitchFamily="2" charset="-122"/>
                      </a:rPr>
                      <a:t>名   称</a:t>
                    </a:r>
                    <a:endParaRPr lang="zh-CN" altLang="en-US" sz="1800" dirty="0">
                      <a:solidFill>
                        <a:srgbClr val="0000FF"/>
                      </a:solidFill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22223" name="矩形 222222"/>
                  <p:cNvSpPr/>
                  <p:nvPr/>
                </p:nvSpPr>
                <p:spPr>
                  <a:xfrm>
                    <a:off x="518" y="0"/>
                    <a:ext cx="979" cy="384"/>
                  </a:xfrm>
                  <a:prstGeom prst="rect">
                    <a:avLst/>
                  </a:prstGeom>
                  <a:noFill/>
                  <a:ln w="7" cap="flat" cmpd="sng">
                    <a:solidFill>
                      <a:srgbClr val="A0A0A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22224" name="组合 222223"/>
              <p:cNvGrpSpPr/>
              <p:nvPr/>
            </p:nvGrpSpPr>
            <p:grpSpPr>
              <a:xfrm>
                <a:off x="1497" y="0"/>
                <a:ext cx="935" cy="384"/>
                <a:chOff x="1497" y="0"/>
                <a:chExt cx="935" cy="384"/>
              </a:xfrm>
            </p:grpSpPr>
            <p:sp>
              <p:nvSpPr>
                <p:cNvPr id="222225" name="矩形 222224"/>
                <p:cNvSpPr/>
                <p:nvPr/>
              </p:nvSpPr>
              <p:spPr>
                <a:xfrm>
                  <a:off x="1497" y="0"/>
                  <a:ext cx="935" cy="384"/>
                </a:xfrm>
                <a:prstGeom prst="rect">
                  <a:avLst/>
                </a:prstGeom>
                <a:solidFill>
                  <a:srgbClr val="FFF0B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grpSp>
              <p:nvGrpSpPr>
                <p:cNvPr id="222226" name="组合 222225"/>
                <p:cNvGrpSpPr/>
                <p:nvPr/>
              </p:nvGrpSpPr>
              <p:grpSpPr>
                <a:xfrm>
                  <a:off x="1497" y="0"/>
                  <a:ext cx="935" cy="384"/>
                  <a:chOff x="1497" y="0"/>
                  <a:chExt cx="935" cy="384"/>
                </a:xfrm>
              </p:grpSpPr>
              <p:sp>
                <p:nvSpPr>
                  <p:cNvPr id="222227" name="矩形 222226"/>
                  <p:cNvSpPr/>
                  <p:nvPr/>
                </p:nvSpPr>
                <p:spPr>
                  <a:xfrm>
                    <a:off x="1540" y="0"/>
                    <a:ext cx="849" cy="384"/>
                  </a:xfrm>
                  <a:prstGeom prst="rect">
                    <a:avLst/>
                  </a:prstGeom>
                  <a:solidFill>
                    <a:srgbClr val="FFF0B1"/>
                  </a:solidFill>
                  <a:ln w="9525">
                    <a:noFill/>
                  </a:ln>
                </p:spPr>
                <p:txBody>
                  <a:bodyPr anchor="ctr"/>
                  <a:p>
                    <a:r>
                      <a:rPr lang="zh-CN" altLang="en-US" sz="1800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黑体" panose="02010609060101010101" pitchFamily="2" charset="-122"/>
                      </a:rPr>
                      <a:t>主 要 功 能</a:t>
                    </a:r>
                    <a:endParaRPr lang="zh-CN" altLang="en-US" sz="1800" dirty="0">
                      <a:solidFill>
                        <a:srgbClr val="0000FF"/>
                      </a:solidFill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22228" name="矩形 222227"/>
                  <p:cNvSpPr/>
                  <p:nvPr/>
                </p:nvSpPr>
                <p:spPr>
                  <a:xfrm>
                    <a:off x="1497" y="0"/>
                    <a:ext cx="935" cy="384"/>
                  </a:xfrm>
                  <a:prstGeom prst="rect">
                    <a:avLst/>
                  </a:prstGeom>
                  <a:noFill/>
                  <a:ln w="7" cap="flat" cmpd="sng">
                    <a:solidFill>
                      <a:srgbClr val="A0A0A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22229" name="组合 222228"/>
              <p:cNvGrpSpPr/>
              <p:nvPr/>
            </p:nvGrpSpPr>
            <p:grpSpPr>
              <a:xfrm>
                <a:off x="0" y="384"/>
                <a:ext cx="518" cy="384"/>
                <a:chOff x="0" y="384"/>
                <a:chExt cx="518" cy="384"/>
              </a:xfrm>
            </p:grpSpPr>
            <p:sp>
              <p:nvSpPr>
                <p:cNvPr id="222230" name="矩形 222229"/>
                <p:cNvSpPr/>
                <p:nvPr/>
              </p:nvSpPr>
              <p:spPr>
                <a:xfrm>
                  <a:off x="0" y="384"/>
                  <a:ext cx="518" cy="384"/>
                </a:xfrm>
                <a:prstGeom prst="rect">
                  <a:avLst/>
                </a:prstGeom>
                <a:solidFill>
                  <a:srgbClr val="FFF6D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grpSp>
              <p:nvGrpSpPr>
                <p:cNvPr id="222231" name="组合 222230"/>
                <p:cNvGrpSpPr/>
                <p:nvPr/>
              </p:nvGrpSpPr>
              <p:grpSpPr>
                <a:xfrm>
                  <a:off x="0" y="384"/>
                  <a:ext cx="518" cy="384"/>
                  <a:chOff x="0" y="384"/>
                  <a:chExt cx="518" cy="384"/>
                </a:xfrm>
              </p:grpSpPr>
              <p:sp>
                <p:nvSpPr>
                  <p:cNvPr id="222232" name="矩形 222231"/>
                  <p:cNvSpPr/>
                  <p:nvPr/>
                </p:nvSpPr>
                <p:spPr>
                  <a:xfrm>
                    <a:off x="43" y="384"/>
                    <a:ext cx="432" cy="384"/>
                  </a:xfrm>
                  <a:prstGeom prst="rect">
                    <a:avLst/>
                  </a:prstGeom>
                  <a:solidFill>
                    <a:srgbClr val="FFF6D1"/>
                  </a:solidFill>
                  <a:ln w="9525">
                    <a:noFill/>
                  </a:ln>
                </p:spPr>
                <p:txBody>
                  <a:bodyPr/>
                  <a:p>
                    <a:r>
                      <a:rPr lang="en-US" altLang="zh-CN" sz="1800" b="1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黑体" panose="02010609060101010101" pitchFamily="2" charset="-122"/>
                      </a:rPr>
                      <a:t>74LS00</a:t>
                    </a:r>
                    <a:endParaRPr lang="en-US" altLang="zh-CN" sz="1800" b="1" dirty="0">
                      <a:solidFill>
                        <a:srgbClr val="0000FF"/>
                      </a:solidFill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22233" name="矩形 222232"/>
                  <p:cNvSpPr/>
                  <p:nvPr/>
                </p:nvSpPr>
                <p:spPr>
                  <a:xfrm>
                    <a:off x="0" y="384"/>
                    <a:ext cx="518" cy="384"/>
                  </a:xfrm>
                  <a:prstGeom prst="rect">
                    <a:avLst/>
                  </a:prstGeom>
                  <a:noFill/>
                  <a:ln w="7" cap="flat" cmpd="sng">
                    <a:solidFill>
                      <a:srgbClr val="A0A0A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22234" name="组合 222233"/>
              <p:cNvGrpSpPr/>
              <p:nvPr/>
            </p:nvGrpSpPr>
            <p:grpSpPr>
              <a:xfrm>
                <a:off x="518" y="384"/>
                <a:ext cx="979" cy="384"/>
                <a:chOff x="518" y="384"/>
                <a:chExt cx="979" cy="384"/>
              </a:xfrm>
            </p:grpSpPr>
            <p:sp>
              <p:nvSpPr>
                <p:cNvPr id="222235" name="矩形 222234"/>
                <p:cNvSpPr/>
                <p:nvPr/>
              </p:nvSpPr>
              <p:spPr>
                <a:xfrm>
                  <a:off x="518" y="384"/>
                  <a:ext cx="979" cy="384"/>
                </a:xfrm>
                <a:prstGeom prst="rect">
                  <a:avLst/>
                </a:prstGeom>
                <a:solidFill>
                  <a:srgbClr val="FFF6D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grpSp>
              <p:nvGrpSpPr>
                <p:cNvPr id="222236" name="组合 222235"/>
                <p:cNvGrpSpPr/>
                <p:nvPr/>
              </p:nvGrpSpPr>
              <p:grpSpPr>
                <a:xfrm>
                  <a:off x="518" y="384"/>
                  <a:ext cx="979" cy="384"/>
                  <a:chOff x="518" y="384"/>
                  <a:chExt cx="979" cy="384"/>
                </a:xfrm>
              </p:grpSpPr>
              <p:sp>
                <p:nvSpPr>
                  <p:cNvPr id="222237" name="矩形 222236"/>
                  <p:cNvSpPr/>
                  <p:nvPr/>
                </p:nvSpPr>
                <p:spPr>
                  <a:xfrm>
                    <a:off x="561" y="384"/>
                    <a:ext cx="893" cy="384"/>
                  </a:xfrm>
                  <a:prstGeom prst="rect">
                    <a:avLst/>
                  </a:prstGeom>
                  <a:solidFill>
                    <a:srgbClr val="FFF6D1"/>
                  </a:solidFill>
                  <a:ln w="9525">
                    <a:noFill/>
                  </a:ln>
                </p:spPr>
                <p:txBody>
                  <a:bodyPr/>
                  <a:p>
                    <a:pPr algn="just"/>
                    <a:r>
                      <a:rPr lang="zh-CN" altLang="en-US" sz="1800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黑体" panose="02010609060101010101" pitchFamily="2" charset="-122"/>
                      </a:rPr>
                      <a:t>四</a:t>
                    </a:r>
                    <a:r>
                      <a:rPr lang="en-US" altLang="zh-CN" sz="1800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黑体" panose="02010609060101010101" pitchFamily="2" charset="-122"/>
                      </a:rPr>
                      <a:t>2</a:t>
                    </a:r>
                    <a:r>
                      <a:rPr lang="zh-CN" altLang="en-US" sz="1800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黑体" panose="02010609060101010101" pitchFamily="2" charset="-122"/>
                      </a:rPr>
                      <a:t>输入与非门</a:t>
                    </a:r>
                    <a:endParaRPr lang="zh-CN" altLang="en-US" sz="1800" dirty="0">
                      <a:solidFill>
                        <a:srgbClr val="0000FF"/>
                      </a:solidFill>
                      <a:latin typeface="Times New Roman" panose="02020603050405020304" pitchFamily="18" charset="0"/>
                    </a:endParaRPr>
                  </a:p>
                  <a:p>
                    <a:pPr algn="just" eaLnBrk="0" hangingPunct="0"/>
                    <a:endParaRPr lang="zh-CN" altLang="en-US" sz="1800" dirty="0">
                      <a:solidFill>
                        <a:srgbClr val="0000FF"/>
                      </a:solidFill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22238" name="矩形 222237"/>
                  <p:cNvSpPr/>
                  <p:nvPr/>
                </p:nvSpPr>
                <p:spPr>
                  <a:xfrm>
                    <a:off x="518" y="384"/>
                    <a:ext cx="979" cy="384"/>
                  </a:xfrm>
                  <a:prstGeom prst="rect">
                    <a:avLst/>
                  </a:prstGeom>
                  <a:noFill/>
                  <a:ln w="7" cap="flat" cmpd="sng">
                    <a:solidFill>
                      <a:srgbClr val="A0A0A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22239" name="组合 222238"/>
              <p:cNvGrpSpPr/>
              <p:nvPr/>
            </p:nvGrpSpPr>
            <p:grpSpPr>
              <a:xfrm>
                <a:off x="1497" y="384"/>
                <a:ext cx="935" cy="384"/>
                <a:chOff x="1497" y="384"/>
                <a:chExt cx="935" cy="384"/>
              </a:xfrm>
            </p:grpSpPr>
            <p:sp>
              <p:nvSpPr>
                <p:cNvPr id="222240" name="矩形 222239"/>
                <p:cNvSpPr/>
                <p:nvPr/>
              </p:nvSpPr>
              <p:spPr>
                <a:xfrm>
                  <a:off x="1497" y="384"/>
                  <a:ext cx="935" cy="384"/>
                </a:xfrm>
                <a:prstGeom prst="rect">
                  <a:avLst/>
                </a:prstGeom>
                <a:solidFill>
                  <a:srgbClr val="FFF6D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grpSp>
              <p:nvGrpSpPr>
                <p:cNvPr id="222241" name="组合 222240"/>
                <p:cNvGrpSpPr/>
                <p:nvPr/>
              </p:nvGrpSpPr>
              <p:grpSpPr>
                <a:xfrm>
                  <a:off x="1497" y="384"/>
                  <a:ext cx="935" cy="384"/>
                  <a:chOff x="1497" y="384"/>
                  <a:chExt cx="935" cy="384"/>
                </a:xfrm>
              </p:grpSpPr>
              <p:sp>
                <p:nvSpPr>
                  <p:cNvPr id="222242" name="矩形 222241"/>
                  <p:cNvSpPr/>
                  <p:nvPr/>
                </p:nvSpPr>
                <p:spPr>
                  <a:xfrm>
                    <a:off x="1540" y="384"/>
                    <a:ext cx="849" cy="384"/>
                  </a:xfrm>
                  <a:prstGeom prst="rect">
                    <a:avLst/>
                  </a:prstGeom>
                  <a:solidFill>
                    <a:srgbClr val="FFF6D1"/>
                  </a:solidFill>
                  <a:ln w="9525">
                    <a:noFill/>
                  </a:ln>
                </p:spPr>
                <p:txBody>
                  <a:bodyPr/>
                  <a:p>
                    <a:r>
                      <a:rPr lang="en-US" altLang="zh-CN" sz="1800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</a:rPr>
                      <a:t> </a:t>
                    </a:r>
                    <a:endParaRPr lang="en-US" altLang="zh-CN" sz="1800" dirty="0">
                      <a:solidFill>
                        <a:srgbClr val="0000FF"/>
                      </a:solidFill>
                      <a:latin typeface="Times New Roman" panose="02020603050405020304" pitchFamily="18" charset="0"/>
                    </a:endParaRPr>
                  </a:p>
                  <a:p>
                    <a:pPr eaLnBrk="0" hangingPunct="0"/>
                    <a:endParaRPr lang="en-US" altLang="zh-CN" sz="1800" dirty="0">
                      <a:solidFill>
                        <a:srgbClr val="0000FF"/>
                      </a:solidFill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22243" name="矩形 222242"/>
                  <p:cNvSpPr/>
                  <p:nvPr/>
                </p:nvSpPr>
                <p:spPr>
                  <a:xfrm>
                    <a:off x="1497" y="384"/>
                    <a:ext cx="935" cy="384"/>
                  </a:xfrm>
                  <a:prstGeom prst="rect">
                    <a:avLst/>
                  </a:prstGeom>
                  <a:noFill/>
                  <a:ln w="7" cap="flat" cmpd="sng">
                    <a:solidFill>
                      <a:srgbClr val="A0A0A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22244" name="组合 222243"/>
              <p:cNvGrpSpPr/>
              <p:nvPr/>
            </p:nvGrpSpPr>
            <p:grpSpPr>
              <a:xfrm>
                <a:off x="0" y="768"/>
                <a:ext cx="518" cy="384"/>
                <a:chOff x="0" y="768"/>
                <a:chExt cx="518" cy="384"/>
              </a:xfrm>
            </p:grpSpPr>
            <p:sp>
              <p:nvSpPr>
                <p:cNvPr id="222245" name="矩形 222244"/>
                <p:cNvSpPr/>
                <p:nvPr/>
              </p:nvSpPr>
              <p:spPr>
                <a:xfrm>
                  <a:off x="0" y="768"/>
                  <a:ext cx="518" cy="384"/>
                </a:xfrm>
                <a:prstGeom prst="rect">
                  <a:avLst/>
                </a:prstGeom>
                <a:solidFill>
                  <a:srgbClr val="FFF2B9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grpSp>
              <p:nvGrpSpPr>
                <p:cNvPr id="222246" name="组合 222245"/>
                <p:cNvGrpSpPr/>
                <p:nvPr/>
              </p:nvGrpSpPr>
              <p:grpSpPr>
                <a:xfrm>
                  <a:off x="0" y="768"/>
                  <a:ext cx="518" cy="384"/>
                  <a:chOff x="0" y="768"/>
                  <a:chExt cx="518" cy="384"/>
                </a:xfrm>
              </p:grpSpPr>
              <p:sp>
                <p:nvSpPr>
                  <p:cNvPr id="222247" name="矩形 222246"/>
                  <p:cNvSpPr/>
                  <p:nvPr/>
                </p:nvSpPr>
                <p:spPr>
                  <a:xfrm>
                    <a:off x="43" y="768"/>
                    <a:ext cx="432" cy="384"/>
                  </a:xfrm>
                  <a:prstGeom prst="rect">
                    <a:avLst/>
                  </a:prstGeom>
                  <a:solidFill>
                    <a:srgbClr val="FFF2B9"/>
                  </a:solidFill>
                  <a:ln w="9525">
                    <a:noFill/>
                  </a:ln>
                </p:spPr>
                <p:txBody>
                  <a:bodyPr/>
                  <a:p>
                    <a:r>
                      <a:rPr lang="en-US" altLang="zh-CN" sz="1800" b="1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黑体" panose="02010609060101010101" pitchFamily="2" charset="-122"/>
                      </a:rPr>
                      <a:t>74LS02</a:t>
                    </a:r>
                    <a:endParaRPr lang="en-US" altLang="zh-CN" sz="1800" b="1" dirty="0">
                      <a:solidFill>
                        <a:srgbClr val="0000FF"/>
                      </a:solidFill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22248" name="矩形 222247"/>
                  <p:cNvSpPr/>
                  <p:nvPr/>
                </p:nvSpPr>
                <p:spPr>
                  <a:xfrm>
                    <a:off x="0" y="768"/>
                    <a:ext cx="518" cy="384"/>
                  </a:xfrm>
                  <a:prstGeom prst="rect">
                    <a:avLst/>
                  </a:prstGeom>
                  <a:noFill/>
                  <a:ln w="7" cap="flat" cmpd="sng">
                    <a:solidFill>
                      <a:srgbClr val="A0A0A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22249" name="组合 222248"/>
              <p:cNvGrpSpPr/>
              <p:nvPr/>
            </p:nvGrpSpPr>
            <p:grpSpPr>
              <a:xfrm>
                <a:off x="518" y="768"/>
                <a:ext cx="979" cy="384"/>
                <a:chOff x="518" y="768"/>
                <a:chExt cx="979" cy="384"/>
              </a:xfrm>
            </p:grpSpPr>
            <p:sp>
              <p:nvSpPr>
                <p:cNvPr id="222250" name="矩形 222249"/>
                <p:cNvSpPr/>
                <p:nvPr/>
              </p:nvSpPr>
              <p:spPr>
                <a:xfrm>
                  <a:off x="518" y="768"/>
                  <a:ext cx="979" cy="384"/>
                </a:xfrm>
                <a:prstGeom prst="rect">
                  <a:avLst/>
                </a:prstGeom>
                <a:solidFill>
                  <a:srgbClr val="FFF2B9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grpSp>
              <p:nvGrpSpPr>
                <p:cNvPr id="222251" name="组合 222250"/>
                <p:cNvGrpSpPr/>
                <p:nvPr/>
              </p:nvGrpSpPr>
              <p:grpSpPr>
                <a:xfrm>
                  <a:off x="518" y="768"/>
                  <a:ext cx="979" cy="384"/>
                  <a:chOff x="518" y="768"/>
                  <a:chExt cx="979" cy="384"/>
                </a:xfrm>
              </p:grpSpPr>
              <p:sp>
                <p:nvSpPr>
                  <p:cNvPr id="222252" name="矩形 222251"/>
                  <p:cNvSpPr/>
                  <p:nvPr/>
                </p:nvSpPr>
                <p:spPr>
                  <a:xfrm>
                    <a:off x="561" y="768"/>
                    <a:ext cx="893" cy="384"/>
                  </a:xfrm>
                  <a:prstGeom prst="rect">
                    <a:avLst/>
                  </a:prstGeom>
                  <a:solidFill>
                    <a:srgbClr val="FFF2B9"/>
                  </a:solidFill>
                  <a:ln w="9525">
                    <a:noFill/>
                  </a:ln>
                </p:spPr>
                <p:txBody>
                  <a:bodyPr/>
                  <a:p>
                    <a:pPr algn="just"/>
                    <a:r>
                      <a:rPr lang="zh-CN" altLang="en-US" sz="1800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黑体" panose="02010609060101010101" pitchFamily="2" charset="-122"/>
                      </a:rPr>
                      <a:t>四</a:t>
                    </a:r>
                    <a:r>
                      <a:rPr lang="en-US" altLang="zh-CN" sz="1800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黑体" panose="02010609060101010101" pitchFamily="2" charset="-122"/>
                      </a:rPr>
                      <a:t>2</a:t>
                    </a:r>
                    <a:r>
                      <a:rPr lang="zh-CN" altLang="en-US" sz="1800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黑体" panose="02010609060101010101" pitchFamily="2" charset="-122"/>
                      </a:rPr>
                      <a:t>输入或非门</a:t>
                    </a:r>
                    <a:endParaRPr lang="zh-CN" altLang="en-US" sz="1800" dirty="0">
                      <a:solidFill>
                        <a:srgbClr val="0000FF"/>
                      </a:solidFill>
                      <a:latin typeface="Times New Roman" panose="02020603050405020304" pitchFamily="18" charset="0"/>
                    </a:endParaRPr>
                  </a:p>
                  <a:p>
                    <a:pPr algn="just" eaLnBrk="0" hangingPunct="0"/>
                    <a:endParaRPr lang="zh-CN" altLang="en-US" sz="1800" dirty="0">
                      <a:solidFill>
                        <a:srgbClr val="0000FF"/>
                      </a:solidFill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22253" name="矩形 222252"/>
                  <p:cNvSpPr/>
                  <p:nvPr/>
                </p:nvSpPr>
                <p:spPr>
                  <a:xfrm>
                    <a:off x="518" y="768"/>
                    <a:ext cx="979" cy="384"/>
                  </a:xfrm>
                  <a:prstGeom prst="rect">
                    <a:avLst/>
                  </a:prstGeom>
                  <a:noFill/>
                  <a:ln w="7" cap="flat" cmpd="sng">
                    <a:solidFill>
                      <a:srgbClr val="A0A0A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22254" name="组合 222253"/>
              <p:cNvGrpSpPr/>
              <p:nvPr/>
            </p:nvGrpSpPr>
            <p:grpSpPr>
              <a:xfrm>
                <a:off x="1497" y="768"/>
                <a:ext cx="935" cy="384"/>
                <a:chOff x="1497" y="768"/>
                <a:chExt cx="935" cy="384"/>
              </a:xfrm>
            </p:grpSpPr>
            <p:sp>
              <p:nvSpPr>
                <p:cNvPr id="222255" name="矩形 222254"/>
                <p:cNvSpPr/>
                <p:nvPr/>
              </p:nvSpPr>
              <p:spPr>
                <a:xfrm>
                  <a:off x="1497" y="768"/>
                  <a:ext cx="935" cy="384"/>
                </a:xfrm>
                <a:prstGeom prst="rect">
                  <a:avLst/>
                </a:prstGeom>
                <a:solidFill>
                  <a:srgbClr val="FFF2B9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grpSp>
              <p:nvGrpSpPr>
                <p:cNvPr id="222256" name="组合 222255"/>
                <p:cNvGrpSpPr/>
                <p:nvPr/>
              </p:nvGrpSpPr>
              <p:grpSpPr>
                <a:xfrm>
                  <a:off x="1497" y="768"/>
                  <a:ext cx="935" cy="384"/>
                  <a:chOff x="1497" y="768"/>
                  <a:chExt cx="935" cy="384"/>
                </a:xfrm>
              </p:grpSpPr>
              <p:sp>
                <p:nvSpPr>
                  <p:cNvPr id="222257" name="矩形 222256"/>
                  <p:cNvSpPr/>
                  <p:nvPr/>
                </p:nvSpPr>
                <p:spPr>
                  <a:xfrm>
                    <a:off x="1540" y="768"/>
                    <a:ext cx="849" cy="384"/>
                  </a:xfrm>
                  <a:prstGeom prst="rect">
                    <a:avLst/>
                  </a:prstGeom>
                  <a:solidFill>
                    <a:srgbClr val="FFF2B9"/>
                  </a:solidFill>
                  <a:ln w="9525">
                    <a:noFill/>
                  </a:ln>
                </p:spPr>
                <p:txBody>
                  <a:bodyPr/>
                  <a:p>
                    <a:r>
                      <a:rPr lang="en-US" altLang="zh-CN" sz="1800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</a:rPr>
                      <a:t> </a:t>
                    </a:r>
                    <a:endParaRPr lang="en-US" altLang="zh-CN" sz="1800" dirty="0">
                      <a:solidFill>
                        <a:srgbClr val="0000FF"/>
                      </a:solidFill>
                      <a:latin typeface="Times New Roman" panose="02020603050405020304" pitchFamily="18" charset="0"/>
                    </a:endParaRPr>
                  </a:p>
                  <a:p>
                    <a:pPr eaLnBrk="0" hangingPunct="0"/>
                    <a:endParaRPr lang="en-US" altLang="zh-CN" sz="1800" dirty="0">
                      <a:solidFill>
                        <a:srgbClr val="0000FF"/>
                      </a:solidFill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22258" name="矩形 222257"/>
                  <p:cNvSpPr/>
                  <p:nvPr/>
                </p:nvSpPr>
                <p:spPr>
                  <a:xfrm>
                    <a:off x="1497" y="768"/>
                    <a:ext cx="935" cy="384"/>
                  </a:xfrm>
                  <a:prstGeom prst="rect">
                    <a:avLst/>
                  </a:prstGeom>
                  <a:noFill/>
                  <a:ln w="7" cap="flat" cmpd="sng">
                    <a:solidFill>
                      <a:srgbClr val="A0A0A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22259" name="组合 222258"/>
              <p:cNvGrpSpPr/>
              <p:nvPr/>
            </p:nvGrpSpPr>
            <p:grpSpPr>
              <a:xfrm>
                <a:off x="0" y="1152"/>
                <a:ext cx="518" cy="384"/>
                <a:chOff x="0" y="1152"/>
                <a:chExt cx="518" cy="384"/>
              </a:xfrm>
            </p:grpSpPr>
            <p:sp>
              <p:nvSpPr>
                <p:cNvPr id="222260" name="矩形 222259"/>
                <p:cNvSpPr/>
                <p:nvPr/>
              </p:nvSpPr>
              <p:spPr>
                <a:xfrm>
                  <a:off x="0" y="1152"/>
                  <a:ext cx="518" cy="384"/>
                </a:xfrm>
                <a:prstGeom prst="rect">
                  <a:avLst/>
                </a:prstGeom>
                <a:solidFill>
                  <a:srgbClr val="FFF6D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grpSp>
              <p:nvGrpSpPr>
                <p:cNvPr id="222261" name="组合 222260"/>
                <p:cNvGrpSpPr/>
                <p:nvPr/>
              </p:nvGrpSpPr>
              <p:grpSpPr>
                <a:xfrm>
                  <a:off x="0" y="1152"/>
                  <a:ext cx="518" cy="384"/>
                  <a:chOff x="0" y="1152"/>
                  <a:chExt cx="518" cy="384"/>
                </a:xfrm>
              </p:grpSpPr>
              <p:sp>
                <p:nvSpPr>
                  <p:cNvPr id="222262" name="矩形 222261"/>
                  <p:cNvSpPr/>
                  <p:nvPr/>
                </p:nvSpPr>
                <p:spPr>
                  <a:xfrm>
                    <a:off x="43" y="1152"/>
                    <a:ext cx="432" cy="384"/>
                  </a:xfrm>
                  <a:prstGeom prst="rect">
                    <a:avLst/>
                  </a:prstGeom>
                  <a:solidFill>
                    <a:srgbClr val="FFF6D1"/>
                  </a:solidFill>
                  <a:ln w="9525">
                    <a:noFill/>
                  </a:ln>
                </p:spPr>
                <p:txBody>
                  <a:bodyPr/>
                  <a:p>
                    <a:r>
                      <a:rPr lang="en-US" altLang="zh-CN" sz="1800" b="1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黑体" panose="02010609060101010101" pitchFamily="2" charset="-122"/>
                      </a:rPr>
                      <a:t>74LS04</a:t>
                    </a:r>
                    <a:endParaRPr lang="en-US" altLang="zh-CN" sz="1800" b="1" dirty="0">
                      <a:solidFill>
                        <a:srgbClr val="0000FF"/>
                      </a:solidFill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22263" name="矩形 222262"/>
                  <p:cNvSpPr/>
                  <p:nvPr/>
                </p:nvSpPr>
                <p:spPr>
                  <a:xfrm>
                    <a:off x="0" y="1152"/>
                    <a:ext cx="518" cy="384"/>
                  </a:xfrm>
                  <a:prstGeom prst="rect">
                    <a:avLst/>
                  </a:prstGeom>
                  <a:noFill/>
                  <a:ln w="7" cap="flat" cmpd="sng">
                    <a:solidFill>
                      <a:srgbClr val="A0A0A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22264" name="组合 222263"/>
              <p:cNvGrpSpPr/>
              <p:nvPr/>
            </p:nvGrpSpPr>
            <p:grpSpPr>
              <a:xfrm>
                <a:off x="518" y="1152"/>
                <a:ext cx="979" cy="384"/>
                <a:chOff x="518" y="1152"/>
                <a:chExt cx="979" cy="384"/>
              </a:xfrm>
            </p:grpSpPr>
            <p:sp>
              <p:nvSpPr>
                <p:cNvPr id="222265" name="矩形 222264"/>
                <p:cNvSpPr/>
                <p:nvPr/>
              </p:nvSpPr>
              <p:spPr>
                <a:xfrm>
                  <a:off x="518" y="1152"/>
                  <a:ext cx="979" cy="384"/>
                </a:xfrm>
                <a:prstGeom prst="rect">
                  <a:avLst/>
                </a:prstGeom>
                <a:solidFill>
                  <a:srgbClr val="FFF6D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grpSp>
              <p:nvGrpSpPr>
                <p:cNvPr id="222266" name="组合 222265"/>
                <p:cNvGrpSpPr/>
                <p:nvPr/>
              </p:nvGrpSpPr>
              <p:grpSpPr>
                <a:xfrm>
                  <a:off x="518" y="1152"/>
                  <a:ext cx="979" cy="384"/>
                  <a:chOff x="518" y="1152"/>
                  <a:chExt cx="979" cy="384"/>
                </a:xfrm>
              </p:grpSpPr>
              <p:sp>
                <p:nvSpPr>
                  <p:cNvPr id="222267" name="矩形 222266"/>
                  <p:cNvSpPr/>
                  <p:nvPr/>
                </p:nvSpPr>
                <p:spPr>
                  <a:xfrm>
                    <a:off x="561" y="1152"/>
                    <a:ext cx="893" cy="384"/>
                  </a:xfrm>
                  <a:prstGeom prst="rect">
                    <a:avLst/>
                  </a:prstGeom>
                  <a:solidFill>
                    <a:srgbClr val="FFF6D1"/>
                  </a:solidFill>
                  <a:ln w="9525">
                    <a:noFill/>
                  </a:ln>
                </p:spPr>
                <p:txBody>
                  <a:bodyPr/>
                  <a:p>
                    <a:pPr algn="just"/>
                    <a:r>
                      <a:rPr lang="zh-CN" altLang="en-US" sz="1800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黑体" panose="02010609060101010101" pitchFamily="2" charset="-122"/>
                      </a:rPr>
                      <a:t>六反相器</a:t>
                    </a:r>
                    <a:endParaRPr lang="zh-CN" altLang="en-US" sz="1800" dirty="0">
                      <a:solidFill>
                        <a:srgbClr val="0000FF"/>
                      </a:solidFill>
                      <a:latin typeface="Times New Roman" panose="02020603050405020304" pitchFamily="18" charset="0"/>
                    </a:endParaRPr>
                  </a:p>
                  <a:p>
                    <a:pPr algn="just" eaLnBrk="0" hangingPunct="0"/>
                    <a:endParaRPr lang="zh-CN" altLang="en-US" sz="1800" dirty="0">
                      <a:solidFill>
                        <a:srgbClr val="0000FF"/>
                      </a:solidFill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22268" name="矩形 222267"/>
                  <p:cNvSpPr/>
                  <p:nvPr/>
                </p:nvSpPr>
                <p:spPr>
                  <a:xfrm>
                    <a:off x="518" y="1152"/>
                    <a:ext cx="979" cy="384"/>
                  </a:xfrm>
                  <a:prstGeom prst="rect">
                    <a:avLst/>
                  </a:prstGeom>
                  <a:noFill/>
                  <a:ln w="7" cap="flat" cmpd="sng">
                    <a:solidFill>
                      <a:srgbClr val="A0A0A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22269" name="组合 222268"/>
              <p:cNvGrpSpPr/>
              <p:nvPr/>
            </p:nvGrpSpPr>
            <p:grpSpPr>
              <a:xfrm>
                <a:off x="1497" y="1152"/>
                <a:ext cx="935" cy="384"/>
                <a:chOff x="1497" y="1152"/>
                <a:chExt cx="935" cy="384"/>
              </a:xfrm>
            </p:grpSpPr>
            <p:sp>
              <p:nvSpPr>
                <p:cNvPr id="222270" name="矩形 222269"/>
                <p:cNvSpPr/>
                <p:nvPr/>
              </p:nvSpPr>
              <p:spPr>
                <a:xfrm>
                  <a:off x="1497" y="1152"/>
                  <a:ext cx="935" cy="384"/>
                </a:xfrm>
                <a:prstGeom prst="rect">
                  <a:avLst/>
                </a:prstGeom>
                <a:solidFill>
                  <a:srgbClr val="FFF6D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grpSp>
              <p:nvGrpSpPr>
                <p:cNvPr id="222271" name="组合 222270"/>
                <p:cNvGrpSpPr/>
                <p:nvPr/>
              </p:nvGrpSpPr>
              <p:grpSpPr>
                <a:xfrm>
                  <a:off x="1497" y="1152"/>
                  <a:ext cx="935" cy="384"/>
                  <a:chOff x="1497" y="1152"/>
                  <a:chExt cx="935" cy="384"/>
                </a:xfrm>
              </p:grpSpPr>
              <p:sp>
                <p:nvSpPr>
                  <p:cNvPr id="222272" name="矩形 222271"/>
                  <p:cNvSpPr/>
                  <p:nvPr/>
                </p:nvSpPr>
                <p:spPr>
                  <a:xfrm>
                    <a:off x="1540" y="1152"/>
                    <a:ext cx="849" cy="384"/>
                  </a:xfrm>
                  <a:prstGeom prst="rect">
                    <a:avLst/>
                  </a:prstGeom>
                  <a:solidFill>
                    <a:srgbClr val="FFF6D1"/>
                  </a:solidFill>
                  <a:ln w="9525">
                    <a:noFill/>
                  </a:ln>
                </p:spPr>
                <p:txBody>
                  <a:bodyPr/>
                  <a:p>
                    <a:r>
                      <a:rPr lang="en-US" altLang="zh-CN" sz="1800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</a:rPr>
                      <a:t> </a:t>
                    </a:r>
                    <a:endParaRPr lang="en-US" altLang="zh-CN" sz="1800" dirty="0">
                      <a:solidFill>
                        <a:srgbClr val="0000FF"/>
                      </a:solidFill>
                      <a:latin typeface="Times New Roman" panose="02020603050405020304" pitchFamily="18" charset="0"/>
                    </a:endParaRPr>
                  </a:p>
                  <a:p>
                    <a:pPr eaLnBrk="0" hangingPunct="0"/>
                    <a:endParaRPr lang="en-US" altLang="zh-CN" sz="1800" dirty="0">
                      <a:solidFill>
                        <a:srgbClr val="0000FF"/>
                      </a:solidFill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22273" name="矩形 222272"/>
                  <p:cNvSpPr/>
                  <p:nvPr/>
                </p:nvSpPr>
                <p:spPr>
                  <a:xfrm>
                    <a:off x="1497" y="1152"/>
                    <a:ext cx="935" cy="384"/>
                  </a:xfrm>
                  <a:prstGeom prst="rect">
                    <a:avLst/>
                  </a:prstGeom>
                  <a:noFill/>
                  <a:ln w="7" cap="flat" cmpd="sng">
                    <a:solidFill>
                      <a:srgbClr val="A0A0A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22274" name="组合 222273"/>
              <p:cNvGrpSpPr/>
              <p:nvPr/>
            </p:nvGrpSpPr>
            <p:grpSpPr>
              <a:xfrm>
                <a:off x="0" y="1536"/>
                <a:ext cx="518" cy="384"/>
                <a:chOff x="0" y="1536"/>
                <a:chExt cx="518" cy="384"/>
              </a:xfrm>
            </p:grpSpPr>
            <p:sp>
              <p:nvSpPr>
                <p:cNvPr id="222275" name="矩形 222274"/>
                <p:cNvSpPr/>
                <p:nvPr/>
              </p:nvSpPr>
              <p:spPr>
                <a:xfrm>
                  <a:off x="0" y="1536"/>
                  <a:ext cx="518" cy="384"/>
                </a:xfrm>
                <a:prstGeom prst="rect">
                  <a:avLst/>
                </a:prstGeom>
                <a:solidFill>
                  <a:srgbClr val="FFF2B9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grpSp>
              <p:nvGrpSpPr>
                <p:cNvPr id="222276" name="组合 222275"/>
                <p:cNvGrpSpPr/>
                <p:nvPr/>
              </p:nvGrpSpPr>
              <p:grpSpPr>
                <a:xfrm>
                  <a:off x="0" y="1536"/>
                  <a:ext cx="518" cy="384"/>
                  <a:chOff x="0" y="1536"/>
                  <a:chExt cx="518" cy="384"/>
                </a:xfrm>
              </p:grpSpPr>
              <p:sp>
                <p:nvSpPr>
                  <p:cNvPr id="222277" name="矩形 222276"/>
                  <p:cNvSpPr/>
                  <p:nvPr/>
                </p:nvSpPr>
                <p:spPr>
                  <a:xfrm>
                    <a:off x="43" y="1536"/>
                    <a:ext cx="432" cy="384"/>
                  </a:xfrm>
                  <a:prstGeom prst="rect">
                    <a:avLst/>
                  </a:prstGeom>
                  <a:solidFill>
                    <a:srgbClr val="FFF2B9"/>
                  </a:solidFill>
                  <a:ln w="9525">
                    <a:noFill/>
                  </a:ln>
                </p:spPr>
                <p:txBody>
                  <a:bodyPr/>
                  <a:p>
                    <a:r>
                      <a:rPr lang="en-US" altLang="zh-CN" sz="1800" b="1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黑体" panose="02010609060101010101" pitchFamily="2" charset="-122"/>
                      </a:rPr>
                      <a:t>74LS05</a:t>
                    </a:r>
                    <a:endParaRPr lang="en-US" altLang="zh-CN" sz="1800" b="1" dirty="0">
                      <a:solidFill>
                        <a:srgbClr val="0000FF"/>
                      </a:solidFill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22278" name="矩形 222277"/>
                  <p:cNvSpPr/>
                  <p:nvPr/>
                </p:nvSpPr>
                <p:spPr>
                  <a:xfrm>
                    <a:off x="0" y="1536"/>
                    <a:ext cx="518" cy="384"/>
                  </a:xfrm>
                  <a:prstGeom prst="rect">
                    <a:avLst/>
                  </a:prstGeom>
                  <a:noFill/>
                  <a:ln w="7" cap="flat" cmpd="sng">
                    <a:solidFill>
                      <a:srgbClr val="A0A0A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22279" name="组合 222278"/>
              <p:cNvGrpSpPr/>
              <p:nvPr/>
            </p:nvGrpSpPr>
            <p:grpSpPr>
              <a:xfrm>
                <a:off x="518" y="1536"/>
                <a:ext cx="979" cy="384"/>
                <a:chOff x="518" y="1536"/>
                <a:chExt cx="979" cy="384"/>
              </a:xfrm>
            </p:grpSpPr>
            <p:sp>
              <p:nvSpPr>
                <p:cNvPr id="222280" name="矩形 222279"/>
                <p:cNvSpPr/>
                <p:nvPr/>
              </p:nvSpPr>
              <p:spPr>
                <a:xfrm>
                  <a:off x="518" y="1536"/>
                  <a:ext cx="979" cy="384"/>
                </a:xfrm>
                <a:prstGeom prst="rect">
                  <a:avLst/>
                </a:prstGeom>
                <a:solidFill>
                  <a:srgbClr val="FFF2B9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grpSp>
              <p:nvGrpSpPr>
                <p:cNvPr id="222281" name="组合 222280"/>
                <p:cNvGrpSpPr/>
                <p:nvPr/>
              </p:nvGrpSpPr>
              <p:grpSpPr>
                <a:xfrm>
                  <a:off x="518" y="1536"/>
                  <a:ext cx="979" cy="384"/>
                  <a:chOff x="518" y="1536"/>
                  <a:chExt cx="979" cy="384"/>
                </a:xfrm>
              </p:grpSpPr>
              <p:sp>
                <p:nvSpPr>
                  <p:cNvPr id="222282" name="矩形 222281"/>
                  <p:cNvSpPr/>
                  <p:nvPr/>
                </p:nvSpPr>
                <p:spPr>
                  <a:xfrm>
                    <a:off x="561" y="1536"/>
                    <a:ext cx="893" cy="384"/>
                  </a:xfrm>
                  <a:prstGeom prst="rect">
                    <a:avLst/>
                  </a:prstGeom>
                  <a:solidFill>
                    <a:srgbClr val="FFF2B9"/>
                  </a:solidFill>
                  <a:ln w="9525">
                    <a:noFill/>
                  </a:ln>
                </p:spPr>
                <p:txBody>
                  <a:bodyPr/>
                  <a:p>
                    <a:pPr algn="just"/>
                    <a:r>
                      <a:rPr lang="zh-CN" altLang="en-US" sz="1800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黑体" panose="02010609060101010101" pitchFamily="2" charset="-122"/>
                      </a:rPr>
                      <a:t>六反相器</a:t>
                    </a:r>
                    <a:endParaRPr lang="zh-CN" altLang="en-US" sz="1800" dirty="0">
                      <a:solidFill>
                        <a:srgbClr val="0000FF"/>
                      </a:solidFill>
                      <a:latin typeface="Times New Roman" panose="02020603050405020304" pitchFamily="18" charset="0"/>
                    </a:endParaRPr>
                  </a:p>
                  <a:p>
                    <a:pPr algn="just" eaLnBrk="0" hangingPunct="0"/>
                    <a:endParaRPr lang="zh-CN" altLang="en-US" sz="1800" dirty="0">
                      <a:solidFill>
                        <a:srgbClr val="0000FF"/>
                      </a:solidFill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22283" name="矩形 222282"/>
                  <p:cNvSpPr/>
                  <p:nvPr/>
                </p:nvSpPr>
                <p:spPr>
                  <a:xfrm>
                    <a:off x="518" y="1536"/>
                    <a:ext cx="979" cy="384"/>
                  </a:xfrm>
                  <a:prstGeom prst="rect">
                    <a:avLst/>
                  </a:prstGeom>
                  <a:noFill/>
                  <a:ln w="7" cap="flat" cmpd="sng">
                    <a:solidFill>
                      <a:srgbClr val="A0A0A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22284" name="组合 222283"/>
              <p:cNvGrpSpPr/>
              <p:nvPr/>
            </p:nvGrpSpPr>
            <p:grpSpPr>
              <a:xfrm>
                <a:off x="1497" y="1536"/>
                <a:ext cx="935" cy="384"/>
                <a:chOff x="1497" y="1536"/>
                <a:chExt cx="935" cy="384"/>
              </a:xfrm>
            </p:grpSpPr>
            <p:sp>
              <p:nvSpPr>
                <p:cNvPr id="222285" name="矩形 222284"/>
                <p:cNvSpPr/>
                <p:nvPr/>
              </p:nvSpPr>
              <p:spPr>
                <a:xfrm>
                  <a:off x="1497" y="1536"/>
                  <a:ext cx="935" cy="384"/>
                </a:xfrm>
                <a:prstGeom prst="rect">
                  <a:avLst/>
                </a:prstGeom>
                <a:solidFill>
                  <a:srgbClr val="FFF2B9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grpSp>
              <p:nvGrpSpPr>
                <p:cNvPr id="222286" name="组合 222285"/>
                <p:cNvGrpSpPr/>
                <p:nvPr/>
              </p:nvGrpSpPr>
              <p:grpSpPr>
                <a:xfrm>
                  <a:off x="1497" y="1536"/>
                  <a:ext cx="935" cy="384"/>
                  <a:chOff x="1497" y="1536"/>
                  <a:chExt cx="935" cy="384"/>
                </a:xfrm>
              </p:grpSpPr>
              <p:sp>
                <p:nvSpPr>
                  <p:cNvPr id="222287" name="矩形 222286"/>
                  <p:cNvSpPr/>
                  <p:nvPr/>
                </p:nvSpPr>
                <p:spPr>
                  <a:xfrm>
                    <a:off x="1540" y="1536"/>
                    <a:ext cx="849" cy="384"/>
                  </a:xfrm>
                  <a:prstGeom prst="rect">
                    <a:avLst/>
                  </a:prstGeom>
                  <a:solidFill>
                    <a:srgbClr val="FFF2B9"/>
                  </a:solidFill>
                  <a:ln w="9525">
                    <a:noFill/>
                  </a:ln>
                </p:spPr>
                <p:txBody>
                  <a:bodyPr/>
                  <a:p>
                    <a:r>
                      <a:rPr lang="en-US" altLang="zh-CN" sz="1800" b="1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黑体" panose="02010609060101010101" pitchFamily="2" charset="-122"/>
                      </a:rPr>
                      <a:t>OC</a:t>
                    </a:r>
                    <a:r>
                      <a:rPr lang="zh-CN" altLang="en-US" sz="1800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黑体" panose="02010609060101010101" pitchFamily="2" charset="-122"/>
                      </a:rPr>
                      <a:t>门</a:t>
                    </a:r>
                    <a:endParaRPr lang="zh-CN" altLang="en-US" sz="1800" dirty="0">
                      <a:solidFill>
                        <a:srgbClr val="0000FF"/>
                      </a:solidFill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22288" name="矩形 222287"/>
                  <p:cNvSpPr/>
                  <p:nvPr/>
                </p:nvSpPr>
                <p:spPr>
                  <a:xfrm>
                    <a:off x="1497" y="1536"/>
                    <a:ext cx="935" cy="384"/>
                  </a:xfrm>
                  <a:prstGeom prst="rect">
                    <a:avLst/>
                  </a:prstGeom>
                  <a:noFill/>
                  <a:ln w="7" cap="flat" cmpd="sng">
                    <a:solidFill>
                      <a:srgbClr val="A0A0A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22289" name="组合 222288"/>
              <p:cNvGrpSpPr/>
              <p:nvPr/>
            </p:nvGrpSpPr>
            <p:grpSpPr>
              <a:xfrm>
                <a:off x="0" y="1920"/>
                <a:ext cx="518" cy="384"/>
                <a:chOff x="0" y="1920"/>
                <a:chExt cx="518" cy="384"/>
              </a:xfrm>
            </p:grpSpPr>
            <p:sp>
              <p:nvSpPr>
                <p:cNvPr id="222290" name="矩形 222289"/>
                <p:cNvSpPr/>
                <p:nvPr/>
              </p:nvSpPr>
              <p:spPr>
                <a:xfrm>
                  <a:off x="0" y="1920"/>
                  <a:ext cx="518" cy="384"/>
                </a:xfrm>
                <a:prstGeom prst="rect">
                  <a:avLst/>
                </a:prstGeom>
                <a:solidFill>
                  <a:srgbClr val="FFF6D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grpSp>
              <p:nvGrpSpPr>
                <p:cNvPr id="222291" name="组合 222290"/>
                <p:cNvGrpSpPr/>
                <p:nvPr/>
              </p:nvGrpSpPr>
              <p:grpSpPr>
                <a:xfrm>
                  <a:off x="0" y="1920"/>
                  <a:ext cx="518" cy="384"/>
                  <a:chOff x="0" y="1920"/>
                  <a:chExt cx="518" cy="384"/>
                </a:xfrm>
              </p:grpSpPr>
              <p:sp>
                <p:nvSpPr>
                  <p:cNvPr id="222292" name="矩形 222291"/>
                  <p:cNvSpPr/>
                  <p:nvPr/>
                </p:nvSpPr>
                <p:spPr>
                  <a:xfrm>
                    <a:off x="43" y="1920"/>
                    <a:ext cx="432" cy="384"/>
                  </a:xfrm>
                  <a:prstGeom prst="rect">
                    <a:avLst/>
                  </a:prstGeom>
                  <a:solidFill>
                    <a:srgbClr val="FFF6D1"/>
                  </a:solidFill>
                  <a:ln w="9525">
                    <a:noFill/>
                  </a:ln>
                </p:spPr>
                <p:txBody>
                  <a:bodyPr/>
                  <a:p>
                    <a:r>
                      <a:rPr lang="en-US" altLang="zh-CN" sz="1800" b="1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黑体" panose="02010609060101010101" pitchFamily="2" charset="-122"/>
                      </a:rPr>
                      <a:t>74LS08</a:t>
                    </a:r>
                    <a:endParaRPr lang="en-US" altLang="zh-CN" sz="1800" b="1" dirty="0">
                      <a:solidFill>
                        <a:srgbClr val="0000FF"/>
                      </a:solidFill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22293" name="矩形 222292"/>
                  <p:cNvSpPr/>
                  <p:nvPr/>
                </p:nvSpPr>
                <p:spPr>
                  <a:xfrm>
                    <a:off x="0" y="1920"/>
                    <a:ext cx="518" cy="384"/>
                  </a:xfrm>
                  <a:prstGeom prst="rect">
                    <a:avLst/>
                  </a:prstGeom>
                  <a:noFill/>
                  <a:ln w="7" cap="flat" cmpd="sng">
                    <a:solidFill>
                      <a:srgbClr val="A0A0A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22294" name="组合 222293"/>
              <p:cNvGrpSpPr/>
              <p:nvPr/>
            </p:nvGrpSpPr>
            <p:grpSpPr>
              <a:xfrm>
                <a:off x="518" y="1920"/>
                <a:ext cx="979" cy="384"/>
                <a:chOff x="518" y="1920"/>
                <a:chExt cx="979" cy="384"/>
              </a:xfrm>
            </p:grpSpPr>
            <p:sp>
              <p:nvSpPr>
                <p:cNvPr id="222295" name="矩形 222294"/>
                <p:cNvSpPr/>
                <p:nvPr/>
              </p:nvSpPr>
              <p:spPr>
                <a:xfrm>
                  <a:off x="518" y="1920"/>
                  <a:ext cx="979" cy="384"/>
                </a:xfrm>
                <a:prstGeom prst="rect">
                  <a:avLst/>
                </a:prstGeom>
                <a:solidFill>
                  <a:srgbClr val="FFF6D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grpSp>
              <p:nvGrpSpPr>
                <p:cNvPr id="222296" name="组合 222295"/>
                <p:cNvGrpSpPr/>
                <p:nvPr/>
              </p:nvGrpSpPr>
              <p:grpSpPr>
                <a:xfrm>
                  <a:off x="518" y="1920"/>
                  <a:ext cx="979" cy="384"/>
                  <a:chOff x="518" y="1920"/>
                  <a:chExt cx="979" cy="384"/>
                </a:xfrm>
              </p:grpSpPr>
              <p:sp>
                <p:nvSpPr>
                  <p:cNvPr id="222297" name="矩形 222296"/>
                  <p:cNvSpPr/>
                  <p:nvPr/>
                </p:nvSpPr>
                <p:spPr>
                  <a:xfrm>
                    <a:off x="561" y="1920"/>
                    <a:ext cx="893" cy="384"/>
                  </a:xfrm>
                  <a:prstGeom prst="rect">
                    <a:avLst/>
                  </a:prstGeom>
                  <a:solidFill>
                    <a:srgbClr val="FFF6D1"/>
                  </a:solidFill>
                  <a:ln w="9525">
                    <a:noFill/>
                  </a:ln>
                </p:spPr>
                <p:txBody>
                  <a:bodyPr/>
                  <a:p>
                    <a:pPr algn="just"/>
                    <a:r>
                      <a:rPr lang="zh-CN" altLang="en-US" sz="1800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黑体" panose="02010609060101010101" pitchFamily="2" charset="-122"/>
                      </a:rPr>
                      <a:t>四</a:t>
                    </a:r>
                    <a:r>
                      <a:rPr lang="en-US" altLang="zh-CN" sz="1800" b="1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黑体" panose="02010609060101010101" pitchFamily="2" charset="-122"/>
                      </a:rPr>
                      <a:t>2</a:t>
                    </a:r>
                    <a:r>
                      <a:rPr lang="zh-CN" altLang="en-US" sz="1800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黑体" panose="02010609060101010101" pitchFamily="2" charset="-122"/>
                      </a:rPr>
                      <a:t>输入与门</a:t>
                    </a:r>
                    <a:endParaRPr lang="zh-CN" altLang="en-US" sz="1800" dirty="0">
                      <a:solidFill>
                        <a:srgbClr val="0000FF"/>
                      </a:solidFill>
                      <a:latin typeface="Times New Roman" panose="02020603050405020304" pitchFamily="18" charset="0"/>
                    </a:endParaRPr>
                  </a:p>
                  <a:p>
                    <a:pPr algn="just" eaLnBrk="0" hangingPunct="0"/>
                    <a:endParaRPr lang="zh-CN" altLang="en-US" sz="1800" dirty="0">
                      <a:solidFill>
                        <a:srgbClr val="0000FF"/>
                      </a:solidFill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22298" name="矩形 222297"/>
                  <p:cNvSpPr/>
                  <p:nvPr/>
                </p:nvSpPr>
                <p:spPr>
                  <a:xfrm>
                    <a:off x="518" y="1920"/>
                    <a:ext cx="979" cy="384"/>
                  </a:xfrm>
                  <a:prstGeom prst="rect">
                    <a:avLst/>
                  </a:prstGeom>
                  <a:noFill/>
                  <a:ln w="7" cap="flat" cmpd="sng">
                    <a:solidFill>
                      <a:srgbClr val="A0A0A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22299" name="组合 222298"/>
              <p:cNvGrpSpPr/>
              <p:nvPr/>
            </p:nvGrpSpPr>
            <p:grpSpPr>
              <a:xfrm>
                <a:off x="1497" y="1920"/>
                <a:ext cx="935" cy="384"/>
                <a:chOff x="1497" y="1920"/>
                <a:chExt cx="935" cy="384"/>
              </a:xfrm>
            </p:grpSpPr>
            <p:sp>
              <p:nvSpPr>
                <p:cNvPr id="222300" name="矩形 222299"/>
                <p:cNvSpPr/>
                <p:nvPr/>
              </p:nvSpPr>
              <p:spPr>
                <a:xfrm>
                  <a:off x="1497" y="1920"/>
                  <a:ext cx="935" cy="384"/>
                </a:xfrm>
                <a:prstGeom prst="rect">
                  <a:avLst/>
                </a:prstGeom>
                <a:solidFill>
                  <a:srgbClr val="FFF6D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grpSp>
              <p:nvGrpSpPr>
                <p:cNvPr id="222301" name="组合 222300"/>
                <p:cNvGrpSpPr/>
                <p:nvPr/>
              </p:nvGrpSpPr>
              <p:grpSpPr>
                <a:xfrm>
                  <a:off x="1497" y="1920"/>
                  <a:ext cx="935" cy="384"/>
                  <a:chOff x="1497" y="1920"/>
                  <a:chExt cx="935" cy="384"/>
                </a:xfrm>
              </p:grpSpPr>
              <p:sp>
                <p:nvSpPr>
                  <p:cNvPr id="222302" name="矩形 222301"/>
                  <p:cNvSpPr/>
                  <p:nvPr/>
                </p:nvSpPr>
                <p:spPr>
                  <a:xfrm>
                    <a:off x="1540" y="1920"/>
                    <a:ext cx="849" cy="384"/>
                  </a:xfrm>
                  <a:prstGeom prst="rect">
                    <a:avLst/>
                  </a:prstGeom>
                  <a:solidFill>
                    <a:srgbClr val="FFF6D1"/>
                  </a:solidFill>
                  <a:ln w="9525">
                    <a:noFill/>
                  </a:ln>
                </p:spPr>
                <p:txBody>
                  <a:bodyPr/>
                  <a:p>
                    <a:r>
                      <a:rPr lang="en-US" altLang="zh-CN" sz="1800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</a:rPr>
                      <a:t> </a:t>
                    </a:r>
                    <a:endParaRPr lang="en-US" altLang="zh-CN" sz="1800" dirty="0">
                      <a:solidFill>
                        <a:srgbClr val="0000FF"/>
                      </a:solidFill>
                      <a:latin typeface="Times New Roman" panose="02020603050405020304" pitchFamily="18" charset="0"/>
                    </a:endParaRPr>
                  </a:p>
                  <a:p>
                    <a:pPr eaLnBrk="0" hangingPunct="0"/>
                    <a:endParaRPr lang="en-US" altLang="zh-CN" sz="1800" dirty="0">
                      <a:solidFill>
                        <a:srgbClr val="0000FF"/>
                      </a:solidFill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22303" name="矩形 222302"/>
                  <p:cNvSpPr/>
                  <p:nvPr/>
                </p:nvSpPr>
                <p:spPr>
                  <a:xfrm>
                    <a:off x="1497" y="1920"/>
                    <a:ext cx="935" cy="384"/>
                  </a:xfrm>
                  <a:prstGeom prst="rect">
                    <a:avLst/>
                  </a:prstGeom>
                  <a:noFill/>
                  <a:ln w="7" cap="flat" cmpd="sng">
                    <a:solidFill>
                      <a:srgbClr val="A0A0A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22304" name="组合 222303"/>
              <p:cNvGrpSpPr/>
              <p:nvPr/>
            </p:nvGrpSpPr>
            <p:grpSpPr>
              <a:xfrm>
                <a:off x="0" y="2304"/>
                <a:ext cx="518" cy="384"/>
                <a:chOff x="0" y="2304"/>
                <a:chExt cx="518" cy="384"/>
              </a:xfrm>
            </p:grpSpPr>
            <p:sp>
              <p:nvSpPr>
                <p:cNvPr id="222305" name="矩形 222304"/>
                <p:cNvSpPr/>
                <p:nvPr/>
              </p:nvSpPr>
              <p:spPr>
                <a:xfrm>
                  <a:off x="0" y="2304"/>
                  <a:ext cx="518" cy="384"/>
                </a:xfrm>
                <a:prstGeom prst="rect">
                  <a:avLst/>
                </a:prstGeom>
                <a:solidFill>
                  <a:srgbClr val="FFF2B9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grpSp>
              <p:nvGrpSpPr>
                <p:cNvPr id="222306" name="组合 222305"/>
                <p:cNvGrpSpPr/>
                <p:nvPr/>
              </p:nvGrpSpPr>
              <p:grpSpPr>
                <a:xfrm>
                  <a:off x="0" y="2304"/>
                  <a:ext cx="518" cy="384"/>
                  <a:chOff x="0" y="2304"/>
                  <a:chExt cx="518" cy="384"/>
                </a:xfrm>
              </p:grpSpPr>
              <p:sp>
                <p:nvSpPr>
                  <p:cNvPr id="222307" name="矩形 222306"/>
                  <p:cNvSpPr/>
                  <p:nvPr/>
                </p:nvSpPr>
                <p:spPr>
                  <a:xfrm>
                    <a:off x="43" y="2304"/>
                    <a:ext cx="432" cy="384"/>
                  </a:xfrm>
                  <a:prstGeom prst="rect">
                    <a:avLst/>
                  </a:prstGeom>
                  <a:solidFill>
                    <a:srgbClr val="FFF2B9"/>
                  </a:solidFill>
                  <a:ln w="9525">
                    <a:noFill/>
                  </a:ln>
                </p:spPr>
                <p:txBody>
                  <a:bodyPr/>
                  <a:p>
                    <a:r>
                      <a:rPr lang="en-US" altLang="zh-CN" sz="1800" b="1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黑体" panose="02010609060101010101" pitchFamily="2" charset="-122"/>
                      </a:rPr>
                      <a:t>74LS13</a:t>
                    </a:r>
                    <a:endParaRPr lang="en-US" altLang="zh-CN" sz="1800" b="1" dirty="0">
                      <a:solidFill>
                        <a:srgbClr val="0000FF"/>
                      </a:solidFill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22308" name="矩形 222307"/>
                  <p:cNvSpPr/>
                  <p:nvPr/>
                </p:nvSpPr>
                <p:spPr>
                  <a:xfrm>
                    <a:off x="0" y="2304"/>
                    <a:ext cx="518" cy="384"/>
                  </a:xfrm>
                  <a:prstGeom prst="rect">
                    <a:avLst/>
                  </a:prstGeom>
                  <a:noFill/>
                  <a:ln w="7" cap="flat" cmpd="sng">
                    <a:solidFill>
                      <a:srgbClr val="A0A0A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22309" name="组合 222308"/>
              <p:cNvGrpSpPr/>
              <p:nvPr/>
            </p:nvGrpSpPr>
            <p:grpSpPr>
              <a:xfrm>
                <a:off x="518" y="2304"/>
                <a:ext cx="979" cy="384"/>
                <a:chOff x="518" y="2304"/>
                <a:chExt cx="979" cy="384"/>
              </a:xfrm>
            </p:grpSpPr>
            <p:sp>
              <p:nvSpPr>
                <p:cNvPr id="222310" name="矩形 222309"/>
                <p:cNvSpPr/>
                <p:nvPr/>
              </p:nvSpPr>
              <p:spPr>
                <a:xfrm>
                  <a:off x="518" y="2304"/>
                  <a:ext cx="979" cy="384"/>
                </a:xfrm>
                <a:prstGeom prst="rect">
                  <a:avLst/>
                </a:prstGeom>
                <a:solidFill>
                  <a:srgbClr val="FFF2B9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grpSp>
              <p:nvGrpSpPr>
                <p:cNvPr id="222311" name="组合 222310"/>
                <p:cNvGrpSpPr/>
                <p:nvPr/>
              </p:nvGrpSpPr>
              <p:grpSpPr>
                <a:xfrm>
                  <a:off x="518" y="2304"/>
                  <a:ext cx="979" cy="384"/>
                  <a:chOff x="518" y="2304"/>
                  <a:chExt cx="979" cy="384"/>
                </a:xfrm>
              </p:grpSpPr>
              <p:sp>
                <p:nvSpPr>
                  <p:cNvPr id="222312" name="矩形 222311"/>
                  <p:cNvSpPr/>
                  <p:nvPr/>
                </p:nvSpPr>
                <p:spPr>
                  <a:xfrm>
                    <a:off x="561" y="2304"/>
                    <a:ext cx="893" cy="384"/>
                  </a:xfrm>
                  <a:prstGeom prst="rect">
                    <a:avLst/>
                  </a:prstGeom>
                  <a:solidFill>
                    <a:srgbClr val="FFF2B9"/>
                  </a:solidFill>
                  <a:ln w="9525">
                    <a:noFill/>
                  </a:ln>
                </p:spPr>
                <p:txBody>
                  <a:bodyPr/>
                  <a:p>
                    <a:pPr algn="just"/>
                    <a:r>
                      <a:rPr lang="zh-CN" altLang="en-US" sz="1800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黑体" panose="02010609060101010101" pitchFamily="2" charset="-122"/>
                      </a:rPr>
                      <a:t>双</a:t>
                    </a:r>
                    <a:r>
                      <a:rPr lang="en-US" altLang="zh-CN" sz="1800" b="1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黑体" panose="02010609060101010101" pitchFamily="2" charset="-122"/>
                      </a:rPr>
                      <a:t>4</a:t>
                    </a:r>
                    <a:r>
                      <a:rPr lang="zh-CN" altLang="en-US" sz="1800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黑体" panose="02010609060101010101" pitchFamily="2" charset="-122"/>
                      </a:rPr>
                      <a:t>输入与非门</a:t>
                    </a:r>
                    <a:endParaRPr lang="zh-CN" altLang="en-US" sz="1800" dirty="0">
                      <a:solidFill>
                        <a:srgbClr val="0000FF"/>
                      </a:solidFill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22313" name="矩形 222312"/>
                  <p:cNvSpPr/>
                  <p:nvPr/>
                </p:nvSpPr>
                <p:spPr>
                  <a:xfrm>
                    <a:off x="518" y="2304"/>
                    <a:ext cx="979" cy="384"/>
                  </a:xfrm>
                  <a:prstGeom prst="rect">
                    <a:avLst/>
                  </a:prstGeom>
                  <a:noFill/>
                  <a:ln w="7" cap="flat" cmpd="sng">
                    <a:solidFill>
                      <a:srgbClr val="A0A0A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22314" name="组合 222313"/>
              <p:cNvGrpSpPr/>
              <p:nvPr/>
            </p:nvGrpSpPr>
            <p:grpSpPr>
              <a:xfrm>
                <a:off x="1497" y="2304"/>
                <a:ext cx="935" cy="384"/>
                <a:chOff x="1497" y="2304"/>
                <a:chExt cx="935" cy="384"/>
              </a:xfrm>
            </p:grpSpPr>
            <p:sp>
              <p:nvSpPr>
                <p:cNvPr id="222315" name="矩形 222314"/>
                <p:cNvSpPr/>
                <p:nvPr/>
              </p:nvSpPr>
              <p:spPr>
                <a:xfrm>
                  <a:off x="1497" y="2304"/>
                  <a:ext cx="935" cy="384"/>
                </a:xfrm>
                <a:prstGeom prst="rect">
                  <a:avLst/>
                </a:prstGeom>
                <a:solidFill>
                  <a:srgbClr val="FFF2B9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grpSp>
              <p:nvGrpSpPr>
                <p:cNvPr id="222316" name="组合 222315"/>
                <p:cNvGrpSpPr/>
                <p:nvPr/>
              </p:nvGrpSpPr>
              <p:grpSpPr>
                <a:xfrm>
                  <a:off x="1497" y="2304"/>
                  <a:ext cx="935" cy="384"/>
                  <a:chOff x="1497" y="2304"/>
                  <a:chExt cx="935" cy="384"/>
                </a:xfrm>
              </p:grpSpPr>
              <p:sp>
                <p:nvSpPr>
                  <p:cNvPr id="222317" name="矩形 222316"/>
                  <p:cNvSpPr/>
                  <p:nvPr/>
                </p:nvSpPr>
                <p:spPr>
                  <a:xfrm>
                    <a:off x="1540" y="2304"/>
                    <a:ext cx="849" cy="384"/>
                  </a:xfrm>
                  <a:prstGeom prst="rect">
                    <a:avLst/>
                  </a:prstGeom>
                  <a:solidFill>
                    <a:srgbClr val="FFF2B9"/>
                  </a:solidFill>
                  <a:ln w="9525">
                    <a:noFill/>
                  </a:ln>
                </p:spPr>
                <p:txBody>
                  <a:bodyPr/>
                  <a:p>
                    <a:r>
                      <a:rPr lang="zh-CN" altLang="en-US" sz="1800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黑体" panose="02010609060101010101" pitchFamily="2" charset="-122"/>
                      </a:rPr>
                      <a:t>施密特触发</a:t>
                    </a:r>
                    <a:endParaRPr lang="zh-CN" altLang="en-US" sz="1800" dirty="0">
                      <a:solidFill>
                        <a:srgbClr val="0000FF"/>
                      </a:solidFill>
                      <a:latin typeface="Times New Roman" panose="02020603050405020304" pitchFamily="18" charset="0"/>
                    </a:endParaRPr>
                  </a:p>
                  <a:p>
                    <a:pPr eaLnBrk="0" hangingPunct="0"/>
                    <a:endParaRPr lang="zh-CN" altLang="en-US" sz="1800" dirty="0">
                      <a:solidFill>
                        <a:srgbClr val="0000FF"/>
                      </a:solidFill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22318" name="矩形 222317"/>
                  <p:cNvSpPr/>
                  <p:nvPr/>
                </p:nvSpPr>
                <p:spPr>
                  <a:xfrm>
                    <a:off x="1497" y="2304"/>
                    <a:ext cx="935" cy="384"/>
                  </a:xfrm>
                  <a:prstGeom prst="rect">
                    <a:avLst/>
                  </a:prstGeom>
                  <a:noFill/>
                  <a:ln w="7" cap="flat" cmpd="sng">
                    <a:solidFill>
                      <a:srgbClr val="A0A0A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22319" name="组合 222318"/>
              <p:cNvGrpSpPr/>
              <p:nvPr/>
            </p:nvGrpSpPr>
            <p:grpSpPr>
              <a:xfrm>
                <a:off x="0" y="2688"/>
                <a:ext cx="518" cy="384"/>
                <a:chOff x="0" y="2688"/>
                <a:chExt cx="518" cy="384"/>
              </a:xfrm>
            </p:grpSpPr>
            <p:sp>
              <p:nvSpPr>
                <p:cNvPr id="222320" name="矩形 222319"/>
                <p:cNvSpPr/>
                <p:nvPr/>
              </p:nvSpPr>
              <p:spPr>
                <a:xfrm>
                  <a:off x="0" y="2688"/>
                  <a:ext cx="518" cy="384"/>
                </a:xfrm>
                <a:prstGeom prst="rect">
                  <a:avLst/>
                </a:prstGeom>
                <a:solidFill>
                  <a:srgbClr val="FFF6D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grpSp>
              <p:nvGrpSpPr>
                <p:cNvPr id="222321" name="组合 222320"/>
                <p:cNvGrpSpPr/>
                <p:nvPr/>
              </p:nvGrpSpPr>
              <p:grpSpPr>
                <a:xfrm>
                  <a:off x="0" y="2688"/>
                  <a:ext cx="518" cy="384"/>
                  <a:chOff x="0" y="2688"/>
                  <a:chExt cx="518" cy="384"/>
                </a:xfrm>
              </p:grpSpPr>
              <p:sp>
                <p:nvSpPr>
                  <p:cNvPr id="222322" name="矩形 222321"/>
                  <p:cNvSpPr/>
                  <p:nvPr/>
                </p:nvSpPr>
                <p:spPr>
                  <a:xfrm>
                    <a:off x="43" y="2688"/>
                    <a:ext cx="432" cy="384"/>
                  </a:xfrm>
                  <a:prstGeom prst="rect">
                    <a:avLst/>
                  </a:prstGeom>
                  <a:solidFill>
                    <a:srgbClr val="FFF6D1"/>
                  </a:solidFill>
                  <a:ln w="9525">
                    <a:noFill/>
                  </a:ln>
                </p:spPr>
                <p:txBody>
                  <a:bodyPr/>
                  <a:p>
                    <a:r>
                      <a:rPr lang="en-US" altLang="zh-CN" sz="1800" b="1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黑体" panose="02010609060101010101" pitchFamily="2" charset="-122"/>
                      </a:rPr>
                      <a:t>74LS30</a:t>
                    </a:r>
                    <a:endParaRPr lang="en-US" altLang="zh-CN" sz="1800" b="1" dirty="0">
                      <a:solidFill>
                        <a:srgbClr val="0000FF"/>
                      </a:solidFill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22323" name="矩形 222322"/>
                  <p:cNvSpPr/>
                  <p:nvPr/>
                </p:nvSpPr>
                <p:spPr>
                  <a:xfrm>
                    <a:off x="0" y="2688"/>
                    <a:ext cx="518" cy="384"/>
                  </a:xfrm>
                  <a:prstGeom prst="rect">
                    <a:avLst/>
                  </a:prstGeom>
                  <a:noFill/>
                  <a:ln w="7" cap="flat" cmpd="sng">
                    <a:solidFill>
                      <a:srgbClr val="A0A0A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22324" name="组合 222323"/>
              <p:cNvGrpSpPr/>
              <p:nvPr/>
            </p:nvGrpSpPr>
            <p:grpSpPr>
              <a:xfrm>
                <a:off x="518" y="2688"/>
                <a:ext cx="979" cy="384"/>
                <a:chOff x="518" y="2688"/>
                <a:chExt cx="979" cy="384"/>
              </a:xfrm>
            </p:grpSpPr>
            <p:sp>
              <p:nvSpPr>
                <p:cNvPr id="222325" name="矩形 222324"/>
                <p:cNvSpPr/>
                <p:nvPr/>
              </p:nvSpPr>
              <p:spPr>
                <a:xfrm>
                  <a:off x="518" y="2688"/>
                  <a:ext cx="979" cy="384"/>
                </a:xfrm>
                <a:prstGeom prst="rect">
                  <a:avLst/>
                </a:prstGeom>
                <a:solidFill>
                  <a:srgbClr val="FFF6D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grpSp>
              <p:nvGrpSpPr>
                <p:cNvPr id="222326" name="组合 222325"/>
                <p:cNvGrpSpPr/>
                <p:nvPr/>
              </p:nvGrpSpPr>
              <p:grpSpPr>
                <a:xfrm>
                  <a:off x="518" y="2688"/>
                  <a:ext cx="979" cy="384"/>
                  <a:chOff x="518" y="2688"/>
                  <a:chExt cx="979" cy="384"/>
                </a:xfrm>
              </p:grpSpPr>
              <p:sp>
                <p:nvSpPr>
                  <p:cNvPr id="222327" name="矩形 222326"/>
                  <p:cNvSpPr/>
                  <p:nvPr/>
                </p:nvSpPr>
                <p:spPr>
                  <a:xfrm>
                    <a:off x="561" y="2688"/>
                    <a:ext cx="893" cy="384"/>
                  </a:xfrm>
                  <a:prstGeom prst="rect">
                    <a:avLst/>
                  </a:prstGeom>
                  <a:solidFill>
                    <a:srgbClr val="FFF6D1"/>
                  </a:solidFill>
                  <a:ln w="9525">
                    <a:noFill/>
                  </a:ln>
                </p:spPr>
                <p:txBody>
                  <a:bodyPr/>
                  <a:p>
                    <a:pPr algn="just"/>
                    <a:r>
                      <a:rPr lang="en-US" altLang="zh-CN" sz="1800" b="1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黑体" panose="02010609060101010101" pitchFamily="2" charset="-122"/>
                      </a:rPr>
                      <a:t>8</a:t>
                    </a:r>
                    <a:r>
                      <a:rPr lang="zh-CN" altLang="en-US" sz="1800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黑体" panose="02010609060101010101" pitchFamily="2" charset="-122"/>
                      </a:rPr>
                      <a:t>输入与非门</a:t>
                    </a:r>
                    <a:endParaRPr lang="zh-CN" altLang="en-US" sz="1800" dirty="0">
                      <a:solidFill>
                        <a:srgbClr val="0000FF"/>
                      </a:solidFill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22328" name="矩形 222327"/>
                  <p:cNvSpPr/>
                  <p:nvPr/>
                </p:nvSpPr>
                <p:spPr>
                  <a:xfrm>
                    <a:off x="518" y="2688"/>
                    <a:ext cx="979" cy="384"/>
                  </a:xfrm>
                  <a:prstGeom prst="rect">
                    <a:avLst/>
                  </a:prstGeom>
                  <a:noFill/>
                  <a:ln w="7" cap="flat" cmpd="sng">
                    <a:solidFill>
                      <a:srgbClr val="A0A0A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22329" name="组合 222328"/>
              <p:cNvGrpSpPr/>
              <p:nvPr/>
            </p:nvGrpSpPr>
            <p:grpSpPr>
              <a:xfrm>
                <a:off x="1497" y="2688"/>
                <a:ext cx="935" cy="384"/>
                <a:chOff x="1497" y="2688"/>
                <a:chExt cx="935" cy="384"/>
              </a:xfrm>
            </p:grpSpPr>
            <p:sp>
              <p:nvSpPr>
                <p:cNvPr id="222330" name="矩形 222329"/>
                <p:cNvSpPr/>
                <p:nvPr/>
              </p:nvSpPr>
              <p:spPr>
                <a:xfrm>
                  <a:off x="1497" y="2688"/>
                  <a:ext cx="935" cy="384"/>
                </a:xfrm>
                <a:prstGeom prst="rect">
                  <a:avLst/>
                </a:prstGeom>
                <a:solidFill>
                  <a:srgbClr val="FFF6D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grpSp>
              <p:nvGrpSpPr>
                <p:cNvPr id="222331" name="组合 222330"/>
                <p:cNvGrpSpPr/>
                <p:nvPr/>
              </p:nvGrpSpPr>
              <p:grpSpPr>
                <a:xfrm>
                  <a:off x="1497" y="2688"/>
                  <a:ext cx="935" cy="384"/>
                  <a:chOff x="1497" y="2688"/>
                  <a:chExt cx="935" cy="384"/>
                </a:xfrm>
              </p:grpSpPr>
              <p:sp>
                <p:nvSpPr>
                  <p:cNvPr id="222332" name="矩形 222331"/>
                  <p:cNvSpPr/>
                  <p:nvPr/>
                </p:nvSpPr>
                <p:spPr>
                  <a:xfrm>
                    <a:off x="1540" y="2688"/>
                    <a:ext cx="849" cy="384"/>
                  </a:xfrm>
                  <a:prstGeom prst="rect">
                    <a:avLst/>
                  </a:prstGeom>
                  <a:solidFill>
                    <a:srgbClr val="FFF6D1"/>
                  </a:solidFill>
                  <a:ln w="9525">
                    <a:noFill/>
                  </a:ln>
                </p:spPr>
                <p:txBody>
                  <a:bodyPr/>
                  <a:p>
                    <a:r>
                      <a:rPr lang="en-US" altLang="zh-CN" sz="1800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</a:rPr>
                      <a:t> </a:t>
                    </a:r>
                    <a:endParaRPr lang="en-US" altLang="zh-CN" sz="1800" dirty="0">
                      <a:solidFill>
                        <a:srgbClr val="0000FF"/>
                      </a:solidFill>
                      <a:latin typeface="Times New Roman" panose="02020603050405020304" pitchFamily="18" charset="0"/>
                    </a:endParaRPr>
                  </a:p>
                  <a:p>
                    <a:pPr eaLnBrk="0" hangingPunct="0"/>
                    <a:endParaRPr lang="en-US" altLang="zh-CN" sz="1800" dirty="0">
                      <a:solidFill>
                        <a:srgbClr val="0000FF"/>
                      </a:solidFill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22333" name="矩形 222332"/>
                  <p:cNvSpPr/>
                  <p:nvPr/>
                </p:nvSpPr>
                <p:spPr>
                  <a:xfrm>
                    <a:off x="1497" y="2688"/>
                    <a:ext cx="935" cy="384"/>
                  </a:xfrm>
                  <a:prstGeom prst="rect">
                    <a:avLst/>
                  </a:prstGeom>
                  <a:noFill/>
                  <a:ln w="7" cap="flat" cmpd="sng">
                    <a:solidFill>
                      <a:srgbClr val="A0A0A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22334" name="组合 222333"/>
              <p:cNvGrpSpPr/>
              <p:nvPr/>
            </p:nvGrpSpPr>
            <p:grpSpPr>
              <a:xfrm>
                <a:off x="0" y="3072"/>
                <a:ext cx="518" cy="384"/>
                <a:chOff x="0" y="3072"/>
                <a:chExt cx="518" cy="384"/>
              </a:xfrm>
            </p:grpSpPr>
            <p:sp>
              <p:nvSpPr>
                <p:cNvPr id="222335" name="矩形 222334"/>
                <p:cNvSpPr/>
                <p:nvPr/>
              </p:nvSpPr>
              <p:spPr>
                <a:xfrm>
                  <a:off x="0" y="3072"/>
                  <a:ext cx="518" cy="384"/>
                </a:xfrm>
                <a:prstGeom prst="rect">
                  <a:avLst/>
                </a:prstGeom>
                <a:solidFill>
                  <a:srgbClr val="FFF2B9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grpSp>
              <p:nvGrpSpPr>
                <p:cNvPr id="222336" name="组合 222335"/>
                <p:cNvGrpSpPr/>
                <p:nvPr/>
              </p:nvGrpSpPr>
              <p:grpSpPr>
                <a:xfrm>
                  <a:off x="0" y="3072"/>
                  <a:ext cx="518" cy="384"/>
                  <a:chOff x="0" y="3072"/>
                  <a:chExt cx="518" cy="384"/>
                </a:xfrm>
              </p:grpSpPr>
              <p:sp>
                <p:nvSpPr>
                  <p:cNvPr id="222337" name="矩形 222336"/>
                  <p:cNvSpPr/>
                  <p:nvPr/>
                </p:nvSpPr>
                <p:spPr>
                  <a:xfrm>
                    <a:off x="43" y="3072"/>
                    <a:ext cx="432" cy="384"/>
                  </a:xfrm>
                  <a:prstGeom prst="rect">
                    <a:avLst/>
                  </a:prstGeom>
                  <a:solidFill>
                    <a:srgbClr val="FFF2B9"/>
                  </a:solidFill>
                  <a:ln w="9525">
                    <a:noFill/>
                  </a:ln>
                </p:spPr>
                <p:txBody>
                  <a:bodyPr/>
                  <a:p>
                    <a:r>
                      <a:rPr lang="en-US" altLang="zh-CN" sz="1800" b="1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黑体" panose="02010609060101010101" pitchFamily="2" charset="-122"/>
                      </a:rPr>
                      <a:t>74LS32</a:t>
                    </a:r>
                    <a:endParaRPr lang="en-US" altLang="zh-CN" sz="1800" b="1" dirty="0">
                      <a:solidFill>
                        <a:srgbClr val="0000FF"/>
                      </a:solidFill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22338" name="矩形 222337"/>
                  <p:cNvSpPr/>
                  <p:nvPr/>
                </p:nvSpPr>
                <p:spPr>
                  <a:xfrm>
                    <a:off x="0" y="3072"/>
                    <a:ext cx="518" cy="384"/>
                  </a:xfrm>
                  <a:prstGeom prst="rect">
                    <a:avLst/>
                  </a:prstGeom>
                  <a:noFill/>
                  <a:ln w="7" cap="flat" cmpd="sng">
                    <a:solidFill>
                      <a:srgbClr val="A0A0A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22339" name="组合 222338"/>
              <p:cNvGrpSpPr/>
              <p:nvPr/>
            </p:nvGrpSpPr>
            <p:grpSpPr>
              <a:xfrm>
                <a:off x="518" y="3072"/>
                <a:ext cx="979" cy="384"/>
                <a:chOff x="518" y="3072"/>
                <a:chExt cx="979" cy="384"/>
              </a:xfrm>
            </p:grpSpPr>
            <p:sp>
              <p:nvSpPr>
                <p:cNvPr id="222340" name="矩形 222339"/>
                <p:cNvSpPr/>
                <p:nvPr/>
              </p:nvSpPr>
              <p:spPr>
                <a:xfrm>
                  <a:off x="518" y="3072"/>
                  <a:ext cx="979" cy="384"/>
                </a:xfrm>
                <a:prstGeom prst="rect">
                  <a:avLst/>
                </a:prstGeom>
                <a:solidFill>
                  <a:srgbClr val="FFF2B9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grpSp>
              <p:nvGrpSpPr>
                <p:cNvPr id="222341" name="组合 222340"/>
                <p:cNvGrpSpPr/>
                <p:nvPr/>
              </p:nvGrpSpPr>
              <p:grpSpPr>
                <a:xfrm>
                  <a:off x="518" y="3072"/>
                  <a:ext cx="979" cy="384"/>
                  <a:chOff x="518" y="3072"/>
                  <a:chExt cx="979" cy="384"/>
                </a:xfrm>
              </p:grpSpPr>
              <p:sp>
                <p:nvSpPr>
                  <p:cNvPr id="222342" name="矩形 222341"/>
                  <p:cNvSpPr/>
                  <p:nvPr/>
                </p:nvSpPr>
                <p:spPr>
                  <a:xfrm>
                    <a:off x="561" y="3072"/>
                    <a:ext cx="893" cy="384"/>
                  </a:xfrm>
                  <a:prstGeom prst="rect">
                    <a:avLst/>
                  </a:prstGeom>
                  <a:solidFill>
                    <a:srgbClr val="FFF2B9"/>
                  </a:solidFill>
                  <a:ln w="9525">
                    <a:noFill/>
                  </a:ln>
                </p:spPr>
                <p:txBody>
                  <a:bodyPr/>
                  <a:p>
                    <a:pPr algn="just"/>
                    <a:r>
                      <a:rPr lang="zh-CN" altLang="en-US" sz="1800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黑体" panose="02010609060101010101" pitchFamily="2" charset="-122"/>
                      </a:rPr>
                      <a:t>四</a:t>
                    </a:r>
                    <a:r>
                      <a:rPr lang="en-US" altLang="zh-CN" sz="1800" b="1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黑体" panose="02010609060101010101" pitchFamily="2" charset="-122"/>
                      </a:rPr>
                      <a:t>2</a:t>
                    </a:r>
                    <a:r>
                      <a:rPr lang="zh-CN" altLang="en-US" sz="1800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黑体" panose="02010609060101010101" pitchFamily="2" charset="-122"/>
                      </a:rPr>
                      <a:t>输入或门</a:t>
                    </a:r>
                    <a:endParaRPr lang="zh-CN" altLang="en-US" sz="1800" dirty="0">
                      <a:solidFill>
                        <a:srgbClr val="0000FF"/>
                      </a:solidFill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22343" name="矩形 222342"/>
                  <p:cNvSpPr/>
                  <p:nvPr/>
                </p:nvSpPr>
                <p:spPr>
                  <a:xfrm>
                    <a:off x="518" y="3072"/>
                    <a:ext cx="979" cy="384"/>
                  </a:xfrm>
                  <a:prstGeom prst="rect">
                    <a:avLst/>
                  </a:prstGeom>
                  <a:noFill/>
                  <a:ln w="7" cap="flat" cmpd="sng">
                    <a:solidFill>
                      <a:srgbClr val="A0A0A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22344" name="组合 222343"/>
              <p:cNvGrpSpPr/>
              <p:nvPr/>
            </p:nvGrpSpPr>
            <p:grpSpPr>
              <a:xfrm>
                <a:off x="1497" y="3072"/>
                <a:ext cx="935" cy="384"/>
                <a:chOff x="1497" y="3072"/>
                <a:chExt cx="935" cy="384"/>
              </a:xfrm>
            </p:grpSpPr>
            <p:sp>
              <p:nvSpPr>
                <p:cNvPr id="222345" name="矩形 222344"/>
                <p:cNvSpPr/>
                <p:nvPr/>
              </p:nvSpPr>
              <p:spPr>
                <a:xfrm>
                  <a:off x="1497" y="3072"/>
                  <a:ext cx="935" cy="384"/>
                </a:xfrm>
                <a:prstGeom prst="rect">
                  <a:avLst/>
                </a:prstGeom>
                <a:solidFill>
                  <a:srgbClr val="FFF2B9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grpSp>
              <p:nvGrpSpPr>
                <p:cNvPr id="222346" name="组合 222345"/>
                <p:cNvGrpSpPr/>
                <p:nvPr/>
              </p:nvGrpSpPr>
              <p:grpSpPr>
                <a:xfrm>
                  <a:off x="1497" y="3072"/>
                  <a:ext cx="935" cy="384"/>
                  <a:chOff x="1497" y="3072"/>
                  <a:chExt cx="935" cy="384"/>
                </a:xfrm>
              </p:grpSpPr>
              <p:sp>
                <p:nvSpPr>
                  <p:cNvPr id="222347" name="矩形 222346"/>
                  <p:cNvSpPr/>
                  <p:nvPr/>
                </p:nvSpPr>
                <p:spPr>
                  <a:xfrm>
                    <a:off x="1540" y="3072"/>
                    <a:ext cx="849" cy="384"/>
                  </a:xfrm>
                  <a:prstGeom prst="rect">
                    <a:avLst/>
                  </a:prstGeom>
                  <a:solidFill>
                    <a:srgbClr val="FFF2B9"/>
                  </a:solidFill>
                  <a:ln w="9525">
                    <a:noFill/>
                  </a:ln>
                </p:spPr>
                <p:txBody>
                  <a:bodyPr/>
                  <a:p>
                    <a:r>
                      <a:rPr lang="en-US" altLang="zh-CN" sz="1800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</a:rPr>
                      <a:t> </a:t>
                    </a:r>
                    <a:endParaRPr lang="en-US" altLang="zh-CN" sz="1800" dirty="0">
                      <a:solidFill>
                        <a:srgbClr val="0000FF"/>
                      </a:solidFill>
                      <a:latin typeface="Times New Roman" panose="02020603050405020304" pitchFamily="18" charset="0"/>
                    </a:endParaRPr>
                  </a:p>
                  <a:p>
                    <a:pPr eaLnBrk="0" hangingPunct="0"/>
                    <a:endParaRPr lang="en-US" altLang="zh-CN" sz="1800" dirty="0">
                      <a:solidFill>
                        <a:srgbClr val="0000FF"/>
                      </a:solidFill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22348" name="矩形 222347"/>
                  <p:cNvSpPr/>
                  <p:nvPr/>
                </p:nvSpPr>
                <p:spPr>
                  <a:xfrm>
                    <a:off x="1497" y="3072"/>
                    <a:ext cx="935" cy="384"/>
                  </a:xfrm>
                  <a:prstGeom prst="rect">
                    <a:avLst/>
                  </a:prstGeom>
                  <a:noFill/>
                  <a:ln w="7" cap="flat" cmpd="sng">
                    <a:solidFill>
                      <a:srgbClr val="A0A0A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22349" name="组合 222348"/>
              <p:cNvGrpSpPr/>
              <p:nvPr/>
            </p:nvGrpSpPr>
            <p:grpSpPr>
              <a:xfrm>
                <a:off x="0" y="3456"/>
                <a:ext cx="518" cy="384"/>
                <a:chOff x="0" y="3456"/>
                <a:chExt cx="518" cy="384"/>
              </a:xfrm>
            </p:grpSpPr>
            <p:sp>
              <p:nvSpPr>
                <p:cNvPr id="222350" name="矩形 222349"/>
                <p:cNvSpPr/>
                <p:nvPr/>
              </p:nvSpPr>
              <p:spPr>
                <a:xfrm>
                  <a:off x="0" y="3456"/>
                  <a:ext cx="518" cy="384"/>
                </a:xfrm>
                <a:prstGeom prst="rect">
                  <a:avLst/>
                </a:prstGeom>
                <a:solidFill>
                  <a:srgbClr val="FFF6D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grpSp>
              <p:nvGrpSpPr>
                <p:cNvPr id="222351" name="组合 222350"/>
                <p:cNvGrpSpPr/>
                <p:nvPr/>
              </p:nvGrpSpPr>
              <p:grpSpPr>
                <a:xfrm>
                  <a:off x="0" y="3456"/>
                  <a:ext cx="518" cy="384"/>
                  <a:chOff x="0" y="3456"/>
                  <a:chExt cx="518" cy="384"/>
                </a:xfrm>
              </p:grpSpPr>
              <p:sp>
                <p:nvSpPr>
                  <p:cNvPr id="222352" name="矩形 222351"/>
                  <p:cNvSpPr/>
                  <p:nvPr/>
                </p:nvSpPr>
                <p:spPr>
                  <a:xfrm>
                    <a:off x="43" y="3456"/>
                    <a:ext cx="432" cy="384"/>
                  </a:xfrm>
                  <a:prstGeom prst="rect">
                    <a:avLst/>
                  </a:prstGeom>
                  <a:solidFill>
                    <a:srgbClr val="FFF6D1"/>
                  </a:solidFill>
                  <a:ln w="9525">
                    <a:noFill/>
                  </a:ln>
                </p:spPr>
                <p:txBody>
                  <a:bodyPr/>
                  <a:p>
                    <a:r>
                      <a:rPr lang="en-US" altLang="zh-CN" sz="1800" b="1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黑体" panose="02010609060101010101" pitchFamily="2" charset="-122"/>
                      </a:rPr>
                      <a:t>74LS64</a:t>
                    </a:r>
                    <a:endParaRPr lang="en-US" altLang="zh-CN" sz="1800" b="1" dirty="0">
                      <a:solidFill>
                        <a:srgbClr val="0000FF"/>
                      </a:solidFill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22353" name="矩形 222352"/>
                  <p:cNvSpPr/>
                  <p:nvPr/>
                </p:nvSpPr>
                <p:spPr>
                  <a:xfrm>
                    <a:off x="0" y="3456"/>
                    <a:ext cx="518" cy="384"/>
                  </a:xfrm>
                  <a:prstGeom prst="rect">
                    <a:avLst/>
                  </a:prstGeom>
                  <a:noFill/>
                  <a:ln w="7" cap="flat" cmpd="sng">
                    <a:solidFill>
                      <a:srgbClr val="A0A0A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22354" name="组合 222353"/>
              <p:cNvGrpSpPr/>
              <p:nvPr/>
            </p:nvGrpSpPr>
            <p:grpSpPr>
              <a:xfrm>
                <a:off x="518" y="3456"/>
                <a:ext cx="979" cy="384"/>
                <a:chOff x="518" y="3456"/>
                <a:chExt cx="979" cy="384"/>
              </a:xfrm>
            </p:grpSpPr>
            <p:sp>
              <p:nvSpPr>
                <p:cNvPr id="222355" name="矩形 222354"/>
                <p:cNvSpPr/>
                <p:nvPr/>
              </p:nvSpPr>
              <p:spPr>
                <a:xfrm>
                  <a:off x="518" y="3456"/>
                  <a:ext cx="979" cy="384"/>
                </a:xfrm>
                <a:prstGeom prst="rect">
                  <a:avLst/>
                </a:prstGeom>
                <a:solidFill>
                  <a:srgbClr val="FFF6D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grpSp>
              <p:nvGrpSpPr>
                <p:cNvPr id="222356" name="组合 222355"/>
                <p:cNvGrpSpPr/>
                <p:nvPr/>
              </p:nvGrpSpPr>
              <p:grpSpPr>
                <a:xfrm>
                  <a:off x="518" y="3456"/>
                  <a:ext cx="979" cy="384"/>
                  <a:chOff x="518" y="3456"/>
                  <a:chExt cx="979" cy="384"/>
                </a:xfrm>
              </p:grpSpPr>
              <p:sp>
                <p:nvSpPr>
                  <p:cNvPr id="222357" name="矩形 222356"/>
                  <p:cNvSpPr/>
                  <p:nvPr/>
                </p:nvSpPr>
                <p:spPr>
                  <a:xfrm>
                    <a:off x="561" y="3456"/>
                    <a:ext cx="893" cy="384"/>
                  </a:xfrm>
                  <a:prstGeom prst="rect">
                    <a:avLst/>
                  </a:prstGeom>
                  <a:solidFill>
                    <a:srgbClr val="FFF6D1"/>
                  </a:solidFill>
                  <a:ln w="9525">
                    <a:noFill/>
                  </a:ln>
                </p:spPr>
                <p:txBody>
                  <a:bodyPr/>
                  <a:p>
                    <a:pPr algn="just"/>
                    <a:r>
                      <a:rPr lang="en-US" altLang="zh-CN" sz="1800" b="1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黑体" panose="02010609060101010101" pitchFamily="2" charset="-122"/>
                      </a:rPr>
                      <a:t>4-2-3-2</a:t>
                    </a:r>
                    <a:r>
                      <a:rPr lang="zh-CN" altLang="en-US" sz="1800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黑体" panose="02010609060101010101" pitchFamily="2" charset="-122"/>
                      </a:rPr>
                      <a:t>输入与或非门</a:t>
                    </a:r>
                    <a:endParaRPr lang="zh-CN" altLang="en-US" sz="1800" dirty="0">
                      <a:solidFill>
                        <a:srgbClr val="0000FF"/>
                      </a:solidFill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22358" name="矩形 222357"/>
                  <p:cNvSpPr/>
                  <p:nvPr/>
                </p:nvSpPr>
                <p:spPr>
                  <a:xfrm>
                    <a:off x="518" y="3456"/>
                    <a:ext cx="979" cy="384"/>
                  </a:xfrm>
                  <a:prstGeom prst="rect">
                    <a:avLst/>
                  </a:prstGeom>
                  <a:noFill/>
                  <a:ln w="7" cap="flat" cmpd="sng">
                    <a:solidFill>
                      <a:srgbClr val="A0A0A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22359" name="组合 222358"/>
              <p:cNvGrpSpPr/>
              <p:nvPr/>
            </p:nvGrpSpPr>
            <p:grpSpPr>
              <a:xfrm>
                <a:off x="1497" y="3456"/>
                <a:ext cx="935" cy="384"/>
                <a:chOff x="1497" y="3456"/>
                <a:chExt cx="935" cy="384"/>
              </a:xfrm>
            </p:grpSpPr>
            <p:sp>
              <p:nvSpPr>
                <p:cNvPr id="222360" name="矩形 222359"/>
                <p:cNvSpPr/>
                <p:nvPr/>
              </p:nvSpPr>
              <p:spPr>
                <a:xfrm>
                  <a:off x="1497" y="3456"/>
                  <a:ext cx="935" cy="384"/>
                </a:xfrm>
                <a:prstGeom prst="rect">
                  <a:avLst/>
                </a:prstGeom>
                <a:solidFill>
                  <a:srgbClr val="FFF6D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grpSp>
              <p:nvGrpSpPr>
                <p:cNvPr id="222361" name="组合 222360"/>
                <p:cNvGrpSpPr/>
                <p:nvPr/>
              </p:nvGrpSpPr>
              <p:grpSpPr>
                <a:xfrm>
                  <a:off x="1497" y="3456"/>
                  <a:ext cx="935" cy="384"/>
                  <a:chOff x="1497" y="3456"/>
                  <a:chExt cx="935" cy="384"/>
                </a:xfrm>
              </p:grpSpPr>
              <p:sp>
                <p:nvSpPr>
                  <p:cNvPr id="222362" name="矩形 222361"/>
                  <p:cNvSpPr/>
                  <p:nvPr/>
                </p:nvSpPr>
                <p:spPr>
                  <a:xfrm>
                    <a:off x="1540" y="3456"/>
                    <a:ext cx="849" cy="384"/>
                  </a:xfrm>
                  <a:prstGeom prst="rect">
                    <a:avLst/>
                  </a:prstGeom>
                  <a:solidFill>
                    <a:srgbClr val="FFF6D1"/>
                  </a:solidFill>
                  <a:ln w="9525">
                    <a:noFill/>
                  </a:ln>
                </p:spPr>
                <p:txBody>
                  <a:bodyPr/>
                  <a:p>
                    <a:r>
                      <a:rPr lang="en-US" altLang="zh-CN" sz="1800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</a:rPr>
                      <a:t> </a:t>
                    </a:r>
                    <a:endParaRPr lang="en-US" altLang="zh-CN" sz="1800" dirty="0">
                      <a:solidFill>
                        <a:srgbClr val="0000FF"/>
                      </a:solidFill>
                      <a:latin typeface="Times New Roman" panose="02020603050405020304" pitchFamily="18" charset="0"/>
                    </a:endParaRPr>
                  </a:p>
                  <a:p>
                    <a:pPr eaLnBrk="0" hangingPunct="0"/>
                    <a:endParaRPr lang="en-US" altLang="zh-CN" sz="1800" dirty="0">
                      <a:solidFill>
                        <a:srgbClr val="0000FF"/>
                      </a:solidFill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22363" name="矩形 222362"/>
                  <p:cNvSpPr/>
                  <p:nvPr/>
                </p:nvSpPr>
                <p:spPr>
                  <a:xfrm>
                    <a:off x="1497" y="3456"/>
                    <a:ext cx="935" cy="384"/>
                  </a:xfrm>
                  <a:prstGeom prst="rect">
                    <a:avLst/>
                  </a:prstGeom>
                  <a:noFill/>
                  <a:ln w="7" cap="flat" cmpd="sng">
                    <a:solidFill>
                      <a:srgbClr val="A0A0A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22364" name="组合 222363"/>
              <p:cNvGrpSpPr/>
              <p:nvPr/>
            </p:nvGrpSpPr>
            <p:grpSpPr>
              <a:xfrm>
                <a:off x="0" y="3840"/>
                <a:ext cx="518" cy="384"/>
                <a:chOff x="0" y="3840"/>
                <a:chExt cx="518" cy="384"/>
              </a:xfrm>
            </p:grpSpPr>
            <p:sp>
              <p:nvSpPr>
                <p:cNvPr id="222365" name="矩形 222364"/>
                <p:cNvSpPr/>
                <p:nvPr/>
              </p:nvSpPr>
              <p:spPr>
                <a:xfrm>
                  <a:off x="0" y="3840"/>
                  <a:ext cx="518" cy="384"/>
                </a:xfrm>
                <a:prstGeom prst="rect">
                  <a:avLst/>
                </a:prstGeom>
                <a:solidFill>
                  <a:srgbClr val="FFF2B9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grpSp>
              <p:nvGrpSpPr>
                <p:cNvPr id="222366" name="组合 222365"/>
                <p:cNvGrpSpPr/>
                <p:nvPr/>
              </p:nvGrpSpPr>
              <p:grpSpPr>
                <a:xfrm>
                  <a:off x="0" y="3840"/>
                  <a:ext cx="518" cy="384"/>
                  <a:chOff x="0" y="3840"/>
                  <a:chExt cx="518" cy="384"/>
                </a:xfrm>
              </p:grpSpPr>
              <p:sp>
                <p:nvSpPr>
                  <p:cNvPr id="222367" name="矩形 222366"/>
                  <p:cNvSpPr/>
                  <p:nvPr/>
                </p:nvSpPr>
                <p:spPr>
                  <a:xfrm>
                    <a:off x="43" y="3840"/>
                    <a:ext cx="432" cy="384"/>
                  </a:xfrm>
                  <a:prstGeom prst="rect">
                    <a:avLst/>
                  </a:prstGeom>
                  <a:solidFill>
                    <a:srgbClr val="FFF2B9"/>
                  </a:solidFill>
                  <a:ln w="9525">
                    <a:noFill/>
                  </a:ln>
                </p:spPr>
                <p:txBody>
                  <a:bodyPr/>
                  <a:p>
                    <a:r>
                      <a:rPr lang="en-US" altLang="zh-CN" sz="1800" b="1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黑体" panose="02010609060101010101" pitchFamily="2" charset="-122"/>
                      </a:rPr>
                      <a:t>74LS133</a:t>
                    </a:r>
                    <a:endParaRPr lang="en-US" altLang="zh-CN" sz="1800" b="1" dirty="0">
                      <a:solidFill>
                        <a:srgbClr val="0000FF"/>
                      </a:solidFill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22368" name="矩形 222367"/>
                  <p:cNvSpPr/>
                  <p:nvPr/>
                </p:nvSpPr>
                <p:spPr>
                  <a:xfrm>
                    <a:off x="0" y="3840"/>
                    <a:ext cx="518" cy="384"/>
                  </a:xfrm>
                  <a:prstGeom prst="rect">
                    <a:avLst/>
                  </a:prstGeom>
                  <a:noFill/>
                  <a:ln w="7" cap="flat" cmpd="sng">
                    <a:solidFill>
                      <a:srgbClr val="A0A0A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22369" name="组合 222368"/>
              <p:cNvGrpSpPr/>
              <p:nvPr/>
            </p:nvGrpSpPr>
            <p:grpSpPr>
              <a:xfrm>
                <a:off x="518" y="3840"/>
                <a:ext cx="979" cy="384"/>
                <a:chOff x="518" y="3840"/>
                <a:chExt cx="979" cy="384"/>
              </a:xfrm>
            </p:grpSpPr>
            <p:sp>
              <p:nvSpPr>
                <p:cNvPr id="222370" name="矩形 222369"/>
                <p:cNvSpPr/>
                <p:nvPr/>
              </p:nvSpPr>
              <p:spPr>
                <a:xfrm>
                  <a:off x="518" y="3840"/>
                  <a:ext cx="979" cy="384"/>
                </a:xfrm>
                <a:prstGeom prst="rect">
                  <a:avLst/>
                </a:prstGeom>
                <a:solidFill>
                  <a:srgbClr val="FFF2B9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grpSp>
              <p:nvGrpSpPr>
                <p:cNvPr id="222371" name="组合 222370"/>
                <p:cNvGrpSpPr/>
                <p:nvPr/>
              </p:nvGrpSpPr>
              <p:grpSpPr>
                <a:xfrm>
                  <a:off x="518" y="3840"/>
                  <a:ext cx="979" cy="384"/>
                  <a:chOff x="518" y="3840"/>
                  <a:chExt cx="979" cy="384"/>
                </a:xfrm>
              </p:grpSpPr>
              <p:sp>
                <p:nvSpPr>
                  <p:cNvPr id="222372" name="矩形 222371"/>
                  <p:cNvSpPr/>
                  <p:nvPr/>
                </p:nvSpPr>
                <p:spPr>
                  <a:xfrm>
                    <a:off x="561" y="3840"/>
                    <a:ext cx="893" cy="384"/>
                  </a:xfrm>
                  <a:prstGeom prst="rect">
                    <a:avLst/>
                  </a:prstGeom>
                  <a:solidFill>
                    <a:srgbClr val="FFF2B9"/>
                  </a:solidFill>
                  <a:ln w="9525">
                    <a:noFill/>
                  </a:ln>
                </p:spPr>
                <p:txBody>
                  <a:bodyPr/>
                  <a:p>
                    <a:pPr algn="just"/>
                    <a:r>
                      <a:rPr lang="en-US" altLang="zh-CN" sz="1800" b="1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黑体" panose="02010609060101010101" pitchFamily="2" charset="-122"/>
                      </a:rPr>
                      <a:t>13</a:t>
                    </a:r>
                    <a:r>
                      <a:rPr lang="zh-CN" altLang="en-US" sz="1800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黑体" panose="02010609060101010101" pitchFamily="2" charset="-122"/>
                      </a:rPr>
                      <a:t>输入与非门</a:t>
                    </a:r>
                    <a:endParaRPr lang="zh-CN" altLang="en-US" sz="1800" dirty="0">
                      <a:solidFill>
                        <a:srgbClr val="0000FF"/>
                      </a:solidFill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22373" name="矩形 222372"/>
                  <p:cNvSpPr/>
                  <p:nvPr/>
                </p:nvSpPr>
                <p:spPr>
                  <a:xfrm>
                    <a:off x="518" y="3840"/>
                    <a:ext cx="979" cy="384"/>
                  </a:xfrm>
                  <a:prstGeom prst="rect">
                    <a:avLst/>
                  </a:prstGeom>
                  <a:noFill/>
                  <a:ln w="7" cap="flat" cmpd="sng">
                    <a:solidFill>
                      <a:srgbClr val="A0A0A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22374" name="组合 222373"/>
              <p:cNvGrpSpPr/>
              <p:nvPr/>
            </p:nvGrpSpPr>
            <p:grpSpPr>
              <a:xfrm>
                <a:off x="1497" y="3840"/>
                <a:ext cx="935" cy="384"/>
                <a:chOff x="1497" y="3840"/>
                <a:chExt cx="935" cy="384"/>
              </a:xfrm>
            </p:grpSpPr>
            <p:sp>
              <p:nvSpPr>
                <p:cNvPr id="222375" name="矩形 222374"/>
                <p:cNvSpPr/>
                <p:nvPr/>
              </p:nvSpPr>
              <p:spPr>
                <a:xfrm>
                  <a:off x="1497" y="3840"/>
                  <a:ext cx="935" cy="384"/>
                </a:xfrm>
                <a:prstGeom prst="rect">
                  <a:avLst/>
                </a:prstGeom>
                <a:solidFill>
                  <a:srgbClr val="FFF2B9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grpSp>
              <p:nvGrpSpPr>
                <p:cNvPr id="222376" name="组合 222375"/>
                <p:cNvGrpSpPr/>
                <p:nvPr/>
              </p:nvGrpSpPr>
              <p:grpSpPr>
                <a:xfrm>
                  <a:off x="1497" y="3840"/>
                  <a:ext cx="935" cy="384"/>
                  <a:chOff x="1497" y="3840"/>
                  <a:chExt cx="935" cy="384"/>
                </a:xfrm>
              </p:grpSpPr>
              <p:sp>
                <p:nvSpPr>
                  <p:cNvPr id="222377" name="矩形 222376"/>
                  <p:cNvSpPr/>
                  <p:nvPr/>
                </p:nvSpPr>
                <p:spPr>
                  <a:xfrm>
                    <a:off x="1540" y="3840"/>
                    <a:ext cx="849" cy="384"/>
                  </a:xfrm>
                  <a:prstGeom prst="rect">
                    <a:avLst/>
                  </a:prstGeom>
                  <a:solidFill>
                    <a:srgbClr val="FFF2B9"/>
                  </a:solidFill>
                  <a:ln w="9525">
                    <a:noFill/>
                  </a:ln>
                </p:spPr>
                <p:txBody>
                  <a:bodyPr/>
                  <a:p>
                    <a:r>
                      <a:rPr lang="en-US" altLang="zh-CN" sz="1800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</a:rPr>
                      <a:t> </a:t>
                    </a:r>
                    <a:endParaRPr lang="en-US" altLang="zh-CN" sz="1800" dirty="0">
                      <a:solidFill>
                        <a:srgbClr val="0000FF"/>
                      </a:solidFill>
                      <a:latin typeface="Times New Roman" panose="02020603050405020304" pitchFamily="18" charset="0"/>
                    </a:endParaRPr>
                  </a:p>
                  <a:p>
                    <a:pPr eaLnBrk="0" hangingPunct="0"/>
                    <a:endParaRPr lang="en-US" altLang="zh-CN" sz="1800" dirty="0">
                      <a:solidFill>
                        <a:srgbClr val="0000FF"/>
                      </a:solidFill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22378" name="矩形 222377"/>
                  <p:cNvSpPr/>
                  <p:nvPr/>
                </p:nvSpPr>
                <p:spPr>
                  <a:xfrm>
                    <a:off x="1497" y="3840"/>
                    <a:ext cx="935" cy="384"/>
                  </a:xfrm>
                  <a:prstGeom prst="rect">
                    <a:avLst/>
                  </a:prstGeom>
                  <a:noFill/>
                  <a:ln w="7" cap="flat" cmpd="sng">
                    <a:solidFill>
                      <a:srgbClr val="A0A0A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22379" name="组合 222378"/>
              <p:cNvGrpSpPr/>
              <p:nvPr/>
            </p:nvGrpSpPr>
            <p:grpSpPr>
              <a:xfrm>
                <a:off x="0" y="4224"/>
                <a:ext cx="518" cy="384"/>
                <a:chOff x="0" y="4224"/>
                <a:chExt cx="518" cy="384"/>
              </a:xfrm>
            </p:grpSpPr>
            <p:sp>
              <p:nvSpPr>
                <p:cNvPr id="222380" name="矩形 222379"/>
                <p:cNvSpPr/>
                <p:nvPr/>
              </p:nvSpPr>
              <p:spPr>
                <a:xfrm>
                  <a:off x="0" y="4224"/>
                  <a:ext cx="518" cy="384"/>
                </a:xfrm>
                <a:prstGeom prst="rect">
                  <a:avLst/>
                </a:prstGeom>
                <a:solidFill>
                  <a:srgbClr val="FFF6D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grpSp>
              <p:nvGrpSpPr>
                <p:cNvPr id="222381" name="组合 222380"/>
                <p:cNvGrpSpPr/>
                <p:nvPr/>
              </p:nvGrpSpPr>
              <p:grpSpPr>
                <a:xfrm>
                  <a:off x="0" y="4224"/>
                  <a:ext cx="518" cy="384"/>
                  <a:chOff x="0" y="4224"/>
                  <a:chExt cx="518" cy="384"/>
                </a:xfrm>
              </p:grpSpPr>
              <p:sp>
                <p:nvSpPr>
                  <p:cNvPr id="222382" name="矩形 222381"/>
                  <p:cNvSpPr/>
                  <p:nvPr/>
                </p:nvSpPr>
                <p:spPr>
                  <a:xfrm>
                    <a:off x="43" y="4224"/>
                    <a:ext cx="432" cy="384"/>
                  </a:xfrm>
                  <a:prstGeom prst="rect">
                    <a:avLst/>
                  </a:prstGeom>
                  <a:solidFill>
                    <a:srgbClr val="FFF6D1"/>
                  </a:solidFill>
                  <a:ln w="9525">
                    <a:noFill/>
                  </a:ln>
                </p:spPr>
                <p:txBody>
                  <a:bodyPr/>
                  <a:p>
                    <a:r>
                      <a:rPr lang="en-US" altLang="zh-CN" sz="1800" b="1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黑体" panose="02010609060101010101" pitchFamily="2" charset="-122"/>
                      </a:rPr>
                      <a:t>74LS136</a:t>
                    </a:r>
                    <a:endParaRPr lang="en-US" altLang="zh-CN" sz="1800" dirty="0">
                      <a:solidFill>
                        <a:srgbClr val="0000FF"/>
                      </a:solidFill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22383" name="矩形 222382"/>
                  <p:cNvSpPr/>
                  <p:nvPr/>
                </p:nvSpPr>
                <p:spPr>
                  <a:xfrm>
                    <a:off x="0" y="4224"/>
                    <a:ext cx="518" cy="384"/>
                  </a:xfrm>
                  <a:prstGeom prst="rect">
                    <a:avLst/>
                  </a:prstGeom>
                  <a:noFill/>
                  <a:ln w="7" cap="flat" cmpd="sng">
                    <a:solidFill>
                      <a:srgbClr val="A0A0A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22384" name="组合 222383"/>
              <p:cNvGrpSpPr/>
              <p:nvPr/>
            </p:nvGrpSpPr>
            <p:grpSpPr>
              <a:xfrm>
                <a:off x="518" y="4224"/>
                <a:ext cx="979" cy="384"/>
                <a:chOff x="518" y="4224"/>
                <a:chExt cx="979" cy="384"/>
              </a:xfrm>
            </p:grpSpPr>
            <p:sp>
              <p:nvSpPr>
                <p:cNvPr id="222385" name="矩形 222384"/>
                <p:cNvSpPr/>
                <p:nvPr/>
              </p:nvSpPr>
              <p:spPr>
                <a:xfrm>
                  <a:off x="518" y="4224"/>
                  <a:ext cx="979" cy="384"/>
                </a:xfrm>
                <a:prstGeom prst="rect">
                  <a:avLst/>
                </a:prstGeom>
                <a:solidFill>
                  <a:srgbClr val="FFF6D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grpSp>
              <p:nvGrpSpPr>
                <p:cNvPr id="222386" name="组合 222385"/>
                <p:cNvGrpSpPr/>
                <p:nvPr/>
              </p:nvGrpSpPr>
              <p:grpSpPr>
                <a:xfrm>
                  <a:off x="518" y="4224"/>
                  <a:ext cx="979" cy="384"/>
                  <a:chOff x="518" y="4224"/>
                  <a:chExt cx="979" cy="384"/>
                </a:xfrm>
              </p:grpSpPr>
              <p:sp>
                <p:nvSpPr>
                  <p:cNvPr id="222387" name="矩形 222386"/>
                  <p:cNvSpPr/>
                  <p:nvPr/>
                </p:nvSpPr>
                <p:spPr>
                  <a:xfrm>
                    <a:off x="561" y="4224"/>
                    <a:ext cx="893" cy="384"/>
                  </a:xfrm>
                  <a:prstGeom prst="rect">
                    <a:avLst/>
                  </a:prstGeom>
                  <a:solidFill>
                    <a:srgbClr val="FFF6D1"/>
                  </a:solidFill>
                  <a:ln w="9525">
                    <a:noFill/>
                  </a:ln>
                </p:spPr>
                <p:txBody>
                  <a:bodyPr/>
                  <a:p>
                    <a:pPr algn="just"/>
                    <a:r>
                      <a:rPr lang="zh-CN" altLang="en-US" sz="1800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黑体" panose="02010609060101010101" pitchFamily="2" charset="-122"/>
                      </a:rPr>
                      <a:t>四异或门</a:t>
                    </a:r>
                    <a:endParaRPr lang="zh-CN" altLang="en-US" sz="1800" dirty="0">
                      <a:solidFill>
                        <a:srgbClr val="0000FF"/>
                      </a:solidFill>
                      <a:latin typeface="Times New Roman" panose="02020603050405020304" pitchFamily="18" charset="0"/>
                    </a:endParaRPr>
                  </a:p>
                  <a:p>
                    <a:pPr algn="just" eaLnBrk="0" hangingPunct="0"/>
                    <a:endParaRPr lang="zh-CN" altLang="en-US" sz="1800" dirty="0">
                      <a:solidFill>
                        <a:srgbClr val="0000FF"/>
                      </a:solidFill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22388" name="矩形 222387"/>
                  <p:cNvSpPr/>
                  <p:nvPr/>
                </p:nvSpPr>
                <p:spPr>
                  <a:xfrm>
                    <a:off x="518" y="4224"/>
                    <a:ext cx="979" cy="384"/>
                  </a:xfrm>
                  <a:prstGeom prst="rect">
                    <a:avLst/>
                  </a:prstGeom>
                  <a:noFill/>
                  <a:ln w="7" cap="flat" cmpd="sng">
                    <a:solidFill>
                      <a:srgbClr val="A0A0A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22389" name="组合 222388"/>
              <p:cNvGrpSpPr/>
              <p:nvPr/>
            </p:nvGrpSpPr>
            <p:grpSpPr>
              <a:xfrm>
                <a:off x="1497" y="4224"/>
                <a:ext cx="935" cy="384"/>
                <a:chOff x="1497" y="4224"/>
                <a:chExt cx="935" cy="384"/>
              </a:xfrm>
            </p:grpSpPr>
            <p:sp>
              <p:nvSpPr>
                <p:cNvPr id="222390" name="矩形 222389"/>
                <p:cNvSpPr/>
                <p:nvPr/>
              </p:nvSpPr>
              <p:spPr>
                <a:xfrm>
                  <a:off x="1497" y="4224"/>
                  <a:ext cx="935" cy="384"/>
                </a:xfrm>
                <a:prstGeom prst="rect">
                  <a:avLst/>
                </a:prstGeom>
                <a:solidFill>
                  <a:srgbClr val="FFF6D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grpSp>
              <p:nvGrpSpPr>
                <p:cNvPr id="222391" name="组合 222390"/>
                <p:cNvGrpSpPr/>
                <p:nvPr/>
              </p:nvGrpSpPr>
              <p:grpSpPr>
                <a:xfrm>
                  <a:off x="1497" y="4224"/>
                  <a:ext cx="935" cy="384"/>
                  <a:chOff x="1497" y="4224"/>
                  <a:chExt cx="935" cy="384"/>
                </a:xfrm>
              </p:grpSpPr>
              <p:sp>
                <p:nvSpPr>
                  <p:cNvPr id="222392" name="矩形 222391"/>
                  <p:cNvSpPr/>
                  <p:nvPr/>
                </p:nvSpPr>
                <p:spPr>
                  <a:xfrm>
                    <a:off x="1540" y="4224"/>
                    <a:ext cx="849" cy="384"/>
                  </a:xfrm>
                  <a:prstGeom prst="rect">
                    <a:avLst/>
                  </a:prstGeom>
                  <a:solidFill>
                    <a:srgbClr val="FFF6D1"/>
                  </a:solidFill>
                  <a:ln w="9525">
                    <a:noFill/>
                  </a:ln>
                </p:spPr>
                <p:txBody>
                  <a:bodyPr/>
                  <a:p>
                    <a:r>
                      <a:rPr lang="en-US" altLang="zh-CN" sz="1800" b="1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黑体" panose="02010609060101010101" pitchFamily="2" charset="-122"/>
                      </a:rPr>
                      <a:t>OC</a:t>
                    </a:r>
                    <a:r>
                      <a:rPr lang="zh-CN" altLang="en-US" sz="1800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黑体" panose="02010609060101010101" pitchFamily="2" charset="-122"/>
                      </a:rPr>
                      <a:t>输出</a:t>
                    </a:r>
                    <a:endParaRPr lang="zh-CN" altLang="en-US" sz="1800" dirty="0">
                      <a:solidFill>
                        <a:srgbClr val="0000FF"/>
                      </a:solidFill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22393" name="矩形 222392"/>
                  <p:cNvSpPr/>
                  <p:nvPr/>
                </p:nvSpPr>
                <p:spPr>
                  <a:xfrm>
                    <a:off x="1497" y="4224"/>
                    <a:ext cx="935" cy="384"/>
                  </a:xfrm>
                  <a:prstGeom prst="rect">
                    <a:avLst/>
                  </a:prstGeom>
                  <a:noFill/>
                  <a:ln w="7" cap="flat" cmpd="sng">
                    <a:solidFill>
                      <a:srgbClr val="A0A0A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22394" name="组合 222393"/>
              <p:cNvGrpSpPr/>
              <p:nvPr/>
            </p:nvGrpSpPr>
            <p:grpSpPr>
              <a:xfrm>
                <a:off x="0" y="4608"/>
                <a:ext cx="518" cy="480"/>
                <a:chOff x="0" y="4608"/>
                <a:chExt cx="518" cy="480"/>
              </a:xfrm>
            </p:grpSpPr>
            <p:sp>
              <p:nvSpPr>
                <p:cNvPr id="222395" name="矩形 222394"/>
                <p:cNvSpPr/>
                <p:nvPr/>
              </p:nvSpPr>
              <p:spPr>
                <a:xfrm>
                  <a:off x="0" y="4608"/>
                  <a:ext cx="518" cy="480"/>
                </a:xfrm>
                <a:prstGeom prst="rect">
                  <a:avLst/>
                </a:prstGeom>
                <a:solidFill>
                  <a:srgbClr val="FFF2B9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grpSp>
              <p:nvGrpSpPr>
                <p:cNvPr id="222396" name="组合 222395"/>
                <p:cNvGrpSpPr/>
                <p:nvPr/>
              </p:nvGrpSpPr>
              <p:grpSpPr>
                <a:xfrm>
                  <a:off x="0" y="4608"/>
                  <a:ext cx="518" cy="480"/>
                  <a:chOff x="0" y="4608"/>
                  <a:chExt cx="518" cy="480"/>
                </a:xfrm>
              </p:grpSpPr>
              <p:sp>
                <p:nvSpPr>
                  <p:cNvPr id="222397" name="矩形 222396"/>
                  <p:cNvSpPr/>
                  <p:nvPr/>
                </p:nvSpPr>
                <p:spPr>
                  <a:xfrm>
                    <a:off x="43" y="4608"/>
                    <a:ext cx="432" cy="480"/>
                  </a:xfrm>
                  <a:prstGeom prst="rect">
                    <a:avLst/>
                  </a:prstGeom>
                  <a:solidFill>
                    <a:srgbClr val="FFF2B9"/>
                  </a:solidFill>
                  <a:ln w="9525">
                    <a:noFill/>
                  </a:ln>
                </p:spPr>
                <p:txBody>
                  <a:bodyPr/>
                  <a:p>
                    <a:r>
                      <a:rPr lang="en-US" altLang="zh-CN" sz="1800" b="1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黑体" panose="02010609060101010101" pitchFamily="2" charset="-122"/>
                      </a:rPr>
                      <a:t>74LS365</a:t>
                    </a:r>
                    <a:endParaRPr lang="en-US" altLang="zh-CN" sz="1800" b="1" dirty="0">
                      <a:solidFill>
                        <a:srgbClr val="0000FF"/>
                      </a:solidFill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22398" name="矩形 222397"/>
                  <p:cNvSpPr/>
                  <p:nvPr/>
                </p:nvSpPr>
                <p:spPr>
                  <a:xfrm>
                    <a:off x="0" y="4608"/>
                    <a:ext cx="518" cy="480"/>
                  </a:xfrm>
                  <a:prstGeom prst="rect">
                    <a:avLst/>
                  </a:prstGeom>
                  <a:noFill/>
                  <a:ln w="7" cap="flat" cmpd="sng">
                    <a:solidFill>
                      <a:srgbClr val="A0A0A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22399" name="组合 222398"/>
              <p:cNvGrpSpPr/>
              <p:nvPr/>
            </p:nvGrpSpPr>
            <p:grpSpPr>
              <a:xfrm>
                <a:off x="518" y="4608"/>
                <a:ext cx="979" cy="480"/>
                <a:chOff x="518" y="4608"/>
                <a:chExt cx="979" cy="480"/>
              </a:xfrm>
            </p:grpSpPr>
            <p:sp>
              <p:nvSpPr>
                <p:cNvPr id="222400" name="矩形 222399"/>
                <p:cNvSpPr/>
                <p:nvPr/>
              </p:nvSpPr>
              <p:spPr>
                <a:xfrm>
                  <a:off x="518" y="4608"/>
                  <a:ext cx="979" cy="480"/>
                </a:xfrm>
                <a:prstGeom prst="rect">
                  <a:avLst/>
                </a:prstGeom>
                <a:solidFill>
                  <a:srgbClr val="FFF2B9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grpSp>
              <p:nvGrpSpPr>
                <p:cNvPr id="222401" name="组合 222400"/>
                <p:cNvGrpSpPr/>
                <p:nvPr/>
              </p:nvGrpSpPr>
              <p:grpSpPr>
                <a:xfrm>
                  <a:off x="518" y="4608"/>
                  <a:ext cx="979" cy="480"/>
                  <a:chOff x="518" y="4608"/>
                  <a:chExt cx="979" cy="480"/>
                </a:xfrm>
              </p:grpSpPr>
              <p:sp>
                <p:nvSpPr>
                  <p:cNvPr id="222402" name="矩形 222401"/>
                  <p:cNvSpPr/>
                  <p:nvPr/>
                </p:nvSpPr>
                <p:spPr>
                  <a:xfrm>
                    <a:off x="561" y="4608"/>
                    <a:ext cx="893" cy="480"/>
                  </a:xfrm>
                  <a:prstGeom prst="rect">
                    <a:avLst/>
                  </a:prstGeom>
                  <a:solidFill>
                    <a:srgbClr val="FFF2B9"/>
                  </a:solidFill>
                  <a:ln w="9525">
                    <a:noFill/>
                  </a:ln>
                </p:spPr>
                <p:txBody>
                  <a:bodyPr/>
                  <a:p>
                    <a:pPr algn="just"/>
                    <a:r>
                      <a:rPr lang="zh-CN" altLang="en-US" sz="1800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黑体" panose="02010609060101010101" pitchFamily="2" charset="-122"/>
                      </a:rPr>
                      <a:t>六总线驱动器</a:t>
                    </a:r>
                    <a:endParaRPr lang="zh-CN" altLang="en-US" sz="1800" dirty="0">
                      <a:solidFill>
                        <a:srgbClr val="0000FF"/>
                      </a:solidFill>
                      <a:latin typeface="Times New Roman" panose="02020603050405020304" pitchFamily="18" charset="0"/>
                    </a:endParaRPr>
                  </a:p>
                  <a:p>
                    <a:pPr algn="just" eaLnBrk="0" hangingPunct="0"/>
                    <a:endParaRPr lang="zh-CN" altLang="en-US" sz="1800" dirty="0">
                      <a:solidFill>
                        <a:srgbClr val="0000FF"/>
                      </a:solidFill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22403" name="矩形 222402"/>
                  <p:cNvSpPr/>
                  <p:nvPr/>
                </p:nvSpPr>
                <p:spPr>
                  <a:xfrm>
                    <a:off x="518" y="4608"/>
                    <a:ext cx="979" cy="480"/>
                  </a:xfrm>
                  <a:prstGeom prst="rect">
                    <a:avLst/>
                  </a:prstGeom>
                  <a:noFill/>
                  <a:ln w="7" cap="flat" cmpd="sng">
                    <a:solidFill>
                      <a:srgbClr val="A0A0A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22404" name="组合 222403"/>
              <p:cNvGrpSpPr/>
              <p:nvPr/>
            </p:nvGrpSpPr>
            <p:grpSpPr>
              <a:xfrm>
                <a:off x="1497" y="4608"/>
                <a:ext cx="935" cy="480"/>
                <a:chOff x="1497" y="4608"/>
                <a:chExt cx="935" cy="480"/>
              </a:xfrm>
            </p:grpSpPr>
            <p:sp>
              <p:nvSpPr>
                <p:cNvPr id="222405" name="矩形 222404"/>
                <p:cNvSpPr/>
                <p:nvPr/>
              </p:nvSpPr>
              <p:spPr>
                <a:xfrm>
                  <a:off x="1497" y="4608"/>
                  <a:ext cx="935" cy="480"/>
                </a:xfrm>
                <a:prstGeom prst="rect">
                  <a:avLst/>
                </a:prstGeom>
                <a:solidFill>
                  <a:srgbClr val="FFF2B9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grpSp>
              <p:nvGrpSpPr>
                <p:cNvPr id="222406" name="组合 222405"/>
                <p:cNvGrpSpPr/>
                <p:nvPr/>
              </p:nvGrpSpPr>
              <p:grpSpPr>
                <a:xfrm>
                  <a:off x="1497" y="4608"/>
                  <a:ext cx="935" cy="480"/>
                  <a:chOff x="1497" y="4608"/>
                  <a:chExt cx="935" cy="480"/>
                </a:xfrm>
              </p:grpSpPr>
              <p:sp>
                <p:nvSpPr>
                  <p:cNvPr id="222407" name="矩形 222406"/>
                  <p:cNvSpPr/>
                  <p:nvPr/>
                </p:nvSpPr>
                <p:spPr>
                  <a:xfrm>
                    <a:off x="1540" y="4608"/>
                    <a:ext cx="849" cy="480"/>
                  </a:xfrm>
                  <a:prstGeom prst="rect">
                    <a:avLst/>
                  </a:prstGeom>
                  <a:solidFill>
                    <a:srgbClr val="FFF2B9"/>
                  </a:solidFill>
                  <a:ln w="9525">
                    <a:noFill/>
                  </a:ln>
                </p:spPr>
                <p:txBody>
                  <a:bodyPr/>
                  <a:p>
                    <a:r>
                      <a:rPr lang="zh-CN" altLang="en-US" sz="1800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黑体" panose="02010609060101010101" pitchFamily="2" charset="-122"/>
                      </a:rPr>
                      <a:t>同相、三态、公共控制</a:t>
                    </a:r>
                    <a:endParaRPr lang="zh-CN" altLang="en-US" sz="1800" dirty="0">
                      <a:solidFill>
                        <a:srgbClr val="0000FF"/>
                      </a:solidFill>
                      <a:latin typeface="Times New Roman" panose="02020603050405020304" pitchFamily="18" charset="0"/>
                    </a:endParaRPr>
                  </a:p>
                  <a:p>
                    <a:pPr eaLnBrk="0" hangingPunct="0"/>
                    <a:endParaRPr lang="zh-CN" altLang="en-US" sz="1800" dirty="0">
                      <a:solidFill>
                        <a:srgbClr val="0000FF"/>
                      </a:solidFill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22408" name="矩形 222407"/>
                  <p:cNvSpPr/>
                  <p:nvPr/>
                </p:nvSpPr>
                <p:spPr>
                  <a:xfrm>
                    <a:off x="1497" y="4608"/>
                    <a:ext cx="935" cy="480"/>
                  </a:xfrm>
                  <a:prstGeom prst="rect">
                    <a:avLst/>
                  </a:prstGeom>
                  <a:noFill/>
                  <a:ln w="7" cap="flat" cmpd="sng">
                    <a:solidFill>
                      <a:srgbClr val="A0A0A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22409" name="组合 222408"/>
              <p:cNvGrpSpPr/>
              <p:nvPr/>
            </p:nvGrpSpPr>
            <p:grpSpPr>
              <a:xfrm>
                <a:off x="0" y="5088"/>
                <a:ext cx="518" cy="480"/>
                <a:chOff x="0" y="5088"/>
                <a:chExt cx="518" cy="480"/>
              </a:xfrm>
            </p:grpSpPr>
            <p:sp>
              <p:nvSpPr>
                <p:cNvPr id="222410" name="矩形 222409"/>
                <p:cNvSpPr/>
                <p:nvPr/>
              </p:nvSpPr>
              <p:spPr>
                <a:xfrm>
                  <a:off x="0" y="5088"/>
                  <a:ext cx="518" cy="480"/>
                </a:xfrm>
                <a:prstGeom prst="rect">
                  <a:avLst/>
                </a:prstGeom>
                <a:solidFill>
                  <a:srgbClr val="FFF6D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grpSp>
              <p:nvGrpSpPr>
                <p:cNvPr id="222411" name="组合 222410"/>
                <p:cNvGrpSpPr/>
                <p:nvPr/>
              </p:nvGrpSpPr>
              <p:grpSpPr>
                <a:xfrm>
                  <a:off x="0" y="5088"/>
                  <a:ext cx="518" cy="480"/>
                  <a:chOff x="0" y="5088"/>
                  <a:chExt cx="518" cy="480"/>
                </a:xfrm>
              </p:grpSpPr>
              <p:sp>
                <p:nvSpPr>
                  <p:cNvPr id="222412" name="矩形 222411"/>
                  <p:cNvSpPr/>
                  <p:nvPr/>
                </p:nvSpPr>
                <p:spPr>
                  <a:xfrm>
                    <a:off x="43" y="5088"/>
                    <a:ext cx="432" cy="480"/>
                  </a:xfrm>
                  <a:prstGeom prst="rect">
                    <a:avLst/>
                  </a:prstGeom>
                  <a:solidFill>
                    <a:srgbClr val="FFF6D1"/>
                  </a:solidFill>
                  <a:ln w="9525">
                    <a:noFill/>
                  </a:ln>
                </p:spPr>
                <p:txBody>
                  <a:bodyPr/>
                  <a:p>
                    <a:r>
                      <a:rPr lang="en-US" altLang="zh-CN" sz="1800" b="1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黑体" panose="02010609060101010101" pitchFamily="2" charset="-122"/>
                      </a:rPr>
                      <a:t>74LS368</a:t>
                    </a:r>
                    <a:endParaRPr lang="en-US" altLang="zh-CN" sz="1800" b="1" dirty="0">
                      <a:solidFill>
                        <a:srgbClr val="0000FF"/>
                      </a:solidFill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22413" name="矩形 222412"/>
                  <p:cNvSpPr/>
                  <p:nvPr/>
                </p:nvSpPr>
                <p:spPr>
                  <a:xfrm>
                    <a:off x="0" y="5088"/>
                    <a:ext cx="518" cy="480"/>
                  </a:xfrm>
                  <a:prstGeom prst="rect">
                    <a:avLst/>
                  </a:prstGeom>
                  <a:noFill/>
                  <a:ln w="7" cap="flat" cmpd="sng">
                    <a:solidFill>
                      <a:srgbClr val="A0A0A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22414" name="组合 222413"/>
              <p:cNvGrpSpPr/>
              <p:nvPr/>
            </p:nvGrpSpPr>
            <p:grpSpPr>
              <a:xfrm>
                <a:off x="518" y="5088"/>
                <a:ext cx="979" cy="480"/>
                <a:chOff x="518" y="5088"/>
                <a:chExt cx="979" cy="480"/>
              </a:xfrm>
            </p:grpSpPr>
            <p:sp>
              <p:nvSpPr>
                <p:cNvPr id="222415" name="矩形 222414"/>
                <p:cNvSpPr/>
                <p:nvPr/>
              </p:nvSpPr>
              <p:spPr>
                <a:xfrm>
                  <a:off x="518" y="5088"/>
                  <a:ext cx="979" cy="480"/>
                </a:xfrm>
                <a:prstGeom prst="rect">
                  <a:avLst/>
                </a:prstGeom>
                <a:solidFill>
                  <a:srgbClr val="FFF6D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grpSp>
              <p:nvGrpSpPr>
                <p:cNvPr id="222416" name="组合 222415"/>
                <p:cNvGrpSpPr/>
                <p:nvPr/>
              </p:nvGrpSpPr>
              <p:grpSpPr>
                <a:xfrm>
                  <a:off x="518" y="5088"/>
                  <a:ext cx="979" cy="480"/>
                  <a:chOff x="518" y="5088"/>
                  <a:chExt cx="979" cy="480"/>
                </a:xfrm>
              </p:grpSpPr>
              <p:sp>
                <p:nvSpPr>
                  <p:cNvPr id="222417" name="矩形 222416"/>
                  <p:cNvSpPr/>
                  <p:nvPr/>
                </p:nvSpPr>
                <p:spPr>
                  <a:xfrm>
                    <a:off x="561" y="5088"/>
                    <a:ext cx="893" cy="480"/>
                  </a:xfrm>
                  <a:prstGeom prst="rect">
                    <a:avLst/>
                  </a:prstGeom>
                  <a:solidFill>
                    <a:srgbClr val="FFF6D1"/>
                  </a:solidFill>
                  <a:ln w="9525">
                    <a:noFill/>
                  </a:ln>
                </p:spPr>
                <p:txBody>
                  <a:bodyPr/>
                  <a:p>
                    <a:pPr algn="just"/>
                    <a:r>
                      <a:rPr lang="zh-CN" altLang="en-US" sz="1800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黑体" panose="02010609060101010101" pitchFamily="2" charset="-122"/>
                      </a:rPr>
                      <a:t>六总线驱动器</a:t>
                    </a:r>
                    <a:endParaRPr lang="zh-CN" altLang="en-US" sz="1800" dirty="0">
                      <a:solidFill>
                        <a:srgbClr val="0000FF"/>
                      </a:solidFill>
                      <a:latin typeface="Times New Roman" panose="02020603050405020304" pitchFamily="18" charset="0"/>
                    </a:endParaRPr>
                  </a:p>
                  <a:p>
                    <a:pPr algn="just" eaLnBrk="0" hangingPunct="0"/>
                    <a:endParaRPr lang="zh-CN" altLang="en-US" sz="1800" dirty="0">
                      <a:solidFill>
                        <a:srgbClr val="0000FF"/>
                      </a:solidFill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22418" name="矩形 222417"/>
                  <p:cNvSpPr/>
                  <p:nvPr/>
                </p:nvSpPr>
                <p:spPr>
                  <a:xfrm>
                    <a:off x="518" y="5088"/>
                    <a:ext cx="979" cy="480"/>
                  </a:xfrm>
                  <a:prstGeom prst="rect">
                    <a:avLst/>
                  </a:prstGeom>
                  <a:noFill/>
                  <a:ln w="7" cap="flat" cmpd="sng">
                    <a:solidFill>
                      <a:srgbClr val="A0A0A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22419" name="组合 222418"/>
              <p:cNvGrpSpPr/>
              <p:nvPr/>
            </p:nvGrpSpPr>
            <p:grpSpPr>
              <a:xfrm>
                <a:off x="1497" y="5088"/>
                <a:ext cx="935" cy="480"/>
                <a:chOff x="1497" y="5088"/>
                <a:chExt cx="935" cy="480"/>
              </a:xfrm>
            </p:grpSpPr>
            <p:sp>
              <p:nvSpPr>
                <p:cNvPr id="222420" name="矩形 222419"/>
                <p:cNvSpPr/>
                <p:nvPr/>
              </p:nvSpPr>
              <p:spPr>
                <a:xfrm>
                  <a:off x="1497" y="5088"/>
                  <a:ext cx="935" cy="480"/>
                </a:xfrm>
                <a:prstGeom prst="rect">
                  <a:avLst/>
                </a:prstGeom>
                <a:solidFill>
                  <a:srgbClr val="FFF6D1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grpSp>
              <p:nvGrpSpPr>
                <p:cNvPr id="222421" name="组合 222420"/>
                <p:cNvGrpSpPr/>
                <p:nvPr/>
              </p:nvGrpSpPr>
              <p:grpSpPr>
                <a:xfrm>
                  <a:off x="1497" y="5088"/>
                  <a:ext cx="935" cy="480"/>
                  <a:chOff x="1497" y="5088"/>
                  <a:chExt cx="935" cy="480"/>
                </a:xfrm>
              </p:grpSpPr>
              <p:sp>
                <p:nvSpPr>
                  <p:cNvPr id="222422" name="矩形 222421"/>
                  <p:cNvSpPr/>
                  <p:nvPr/>
                </p:nvSpPr>
                <p:spPr>
                  <a:xfrm>
                    <a:off x="1540" y="5088"/>
                    <a:ext cx="849" cy="480"/>
                  </a:xfrm>
                  <a:prstGeom prst="rect">
                    <a:avLst/>
                  </a:prstGeom>
                  <a:solidFill>
                    <a:srgbClr val="FFF6D1"/>
                  </a:solidFill>
                  <a:ln w="9525">
                    <a:noFill/>
                  </a:ln>
                </p:spPr>
                <p:txBody>
                  <a:bodyPr/>
                  <a:p>
                    <a:r>
                      <a:rPr lang="zh-CN" altLang="en-US" sz="1800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黑体" panose="02010609060101010101" pitchFamily="2" charset="-122"/>
                      </a:rPr>
                      <a:t>反相、三态、两组控制</a:t>
                    </a:r>
                    <a:endParaRPr lang="zh-CN" altLang="en-US" sz="1800" dirty="0">
                      <a:solidFill>
                        <a:srgbClr val="0000FF"/>
                      </a:solidFill>
                      <a:latin typeface="Times New Roman" panose="02020603050405020304" pitchFamily="18" charset="0"/>
                    </a:endParaRPr>
                  </a:p>
                  <a:p>
                    <a:pPr eaLnBrk="0" hangingPunct="0"/>
                    <a:endParaRPr lang="zh-CN" altLang="en-US" sz="1800" dirty="0">
                      <a:solidFill>
                        <a:srgbClr val="0000FF"/>
                      </a:solidFill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22423" name="矩形 222422"/>
                  <p:cNvSpPr/>
                  <p:nvPr/>
                </p:nvSpPr>
                <p:spPr>
                  <a:xfrm>
                    <a:off x="1497" y="5088"/>
                    <a:ext cx="935" cy="480"/>
                  </a:xfrm>
                  <a:prstGeom prst="rect">
                    <a:avLst/>
                  </a:prstGeom>
                  <a:noFill/>
                  <a:ln w="7" cap="flat" cmpd="sng">
                    <a:solidFill>
                      <a:srgbClr val="A0A0A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</p:grpSp>
          </p:grpSp>
        </p:grpSp>
        <p:sp>
          <p:nvSpPr>
            <p:cNvPr id="222424" name="矩形 222423"/>
            <p:cNvSpPr/>
            <p:nvPr/>
          </p:nvSpPr>
          <p:spPr>
            <a:xfrm>
              <a:off x="-3" y="-3"/>
              <a:ext cx="2438" cy="5574"/>
            </a:xfrm>
            <a:prstGeom prst="rect">
              <a:avLst/>
            </a:prstGeom>
            <a:noFill/>
            <a:ln w="9525" cap="flat" cmpd="sng">
              <a:solidFill>
                <a:srgbClr val="A0A0A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222425" name="矩形 222424"/>
          <p:cNvSpPr/>
          <p:nvPr/>
        </p:nvSpPr>
        <p:spPr>
          <a:xfrm>
            <a:off x="250825" y="333375"/>
            <a:ext cx="7772400" cy="6858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en-US" altLang="zh-CN" sz="3200" b="1" dirty="0">
                <a:solidFill>
                  <a:schemeClr val="folHlink"/>
                </a:solidFill>
              </a:rPr>
              <a:t>  </a:t>
            </a:r>
            <a:r>
              <a:rPr lang="en-US" altLang="zh-CN" sz="3200" b="1" dirty="0">
                <a:solidFill>
                  <a:srgbClr val="FF3300"/>
                </a:solidFill>
              </a:rPr>
              <a:t>TTL</a:t>
            </a:r>
            <a:r>
              <a:rPr lang="zh-CN" altLang="en-US" sz="3200" b="1" dirty="0">
                <a:solidFill>
                  <a:srgbClr val="FF3300"/>
                </a:solidFill>
              </a:rPr>
              <a:t>集成门电路系列 </a:t>
            </a:r>
            <a:endParaRPr lang="zh-CN" altLang="en-US" sz="3200" b="1" dirty="0">
              <a:solidFill>
                <a:srgbClr val="FF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22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3236" name="矩形 223235"/>
          <p:cNvSpPr/>
          <p:nvPr/>
        </p:nvSpPr>
        <p:spPr>
          <a:xfrm>
            <a:off x="1143000" y="228600"/>
            <a:ext cx="7239000" cy="533400"/>
          </a:xfrm>
          <a:prstGeom prst="rect">
            <a:avLst/>
          </a:prstGeom>
          <a:noFill/>
          <a:ln w="9525">
            <a:noFill/>
          </a:ln>
        </p:spPr>
        <p:txBody>
          <a:bodyPr lIns="92075" tIns="46037" rIns="92075" bIns="46037" anchor="ctr"/>
          <a:p>
            <a:pPr algn="l"/>
            <a:r>
              <a:rPr lang="zh-CN" altLang="en-US" sz="36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本章小结 </a:t>
            </a:r>
            <a:endParaRPr lang="zh-CN" altLang="en-US" sz="3600" b="1" dirty="0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23237" name="矩形 223236"/>
          <p:cNvSpPr/>
          <p:nvPr/>
        </p:nvSpPr>
        <p:spPr>
          <a:xfrm>
            <a:off x="395288" y="981075"/>
            <a:ext cx="8153400" cy="5260975"/>
          </a:xfrm>
          <a:prstGeom prst="rect">
            <a:avLst/>
          </a:prstGeom>
          <a:solidFill>
            <a:srgbClr val="FFCCFF"/>
          </a:solidFill>
          <a:ln w="9525">
            <a:noFill/>
          </a:ln>
        </p:spPr>
        <p:txBody>
          <a:bodyPr>
            <a:spAutoFit/>
          </a:bodyPr>
          <a:p>
            <a:pPr indent="304800" algn="just">
              <a:lnSpc>
                <a:spcPct val="110000"/>
              </a:lnSpc>
            </a:pPr>
            <a:r>
              <a:rPr lang="zh-CN" altLang="en-US" b="1" dirty="0">
                <a:solidFill>
                  <a:schemeClr val="tx1"/>
                </a:solidFill>
                <a:latin typeface="宋体" panose="02010600030101010101" pitchFamily="2" charset="-122"/>
              </a:rPr>
              <a:t>　门电路是构成各种复杂数字电路的基本逻辑单元，掌握各种门电路的逻辑功能和电气特性，对于正确使用数字集成电路是十分必要的。</a:t>
            </a:r>
            <a:endParaRPr lang="zh-CN" altLang="en-US" b="1" dirty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 indent="304800" algn="just" eaLnBrk="0" hangingPunct="0">
              <a:lnSpc>
                <a:spcPct val="110000"/>
              </a:lnSpc>
            </a:pPr>
            <a:r>
              <a:rPr lang="zh-CN" altLang="en-US" b="1" dirty="0">
                <a:solidFill>
                  <a:schemeClr val="tx1"/>
                </a:solidFill>
                <a:latin typeface="宋体" panose="02010600030101010101" pitchFamily="2" charset="-122"/>
              </a:rPr>
              <a:t>　本章介绍了目前应用最广泛的</a:t>
            </a:r>
            <a:r>
              <a:rPr lang="en-US" altLang="zh-CN" b="1" dirty="0">
                <a:solidFill>
                  <a:schemeClr val="tx1"/>
                </a:solidFill>
                <a:latin typeface="宋体" panose="02010600030101010101" pitchFamily="2" charset="-122"/>
              </a:rPr>
              <a:t>TTL</a:t>
            </a:r>
            <a:r>
              <a:rPr lang="zh-CN" altLang="en-US" b="1" dirty="0">
                <a:solidFill>
                  <a:schemeClr val="tx1"/>
                </a:solidFill>
                <a:latin typeface="宋体" panose="02010600030101010101" pitchFamily="2" charset="-122"/>
              </a:rPr>
              <a:t>和</a:t>
            </a:r>
            <a:r>
              <a:rPr lang="en-US" altLang="zh-CN" b="1" dirty="0">
                <a:solidFill>
                  <a:schemeClr val="tx1"/>
                </a:solidFill>
                <a:latin typeface="宋体" panose="02010600030101010101" pitchFamily="2" charset="-122"/>
              </a:rPr>
              <a:t>CMOS</a:t>
            </a:r>
            <a:r>
              <a:rPr lang="zh-CN" altLang="en-US" b="1" dirty="0">
                <a:solidFill>
                  <a:schemeClr val="tx1"/>
                </a:solidFill>
                <a:latin typeface="宋体" panose="02010600030101010101" pitchFamily="2" charset="-122"/>
              </a:rPr>
              <a:t>两类集成逻辑门电路。在学习这些集成电路时，应把重点放在它们的外部特性上。外部特性包含两个内容，一个是输出与输入间的逻辑关系，即所谓逻辑功能；另一个是外部的电气特性，包括电压传输特性、输入特性、输出特性等。本章也讲一些集成电路内部结构和工作原理，但目的是帮助读者加深对器件外特性的理解，以便更好地利用这些器件。</a:t>
            </a:r>
            <a:endParaRPr lang="zh-CN" altLang="en-US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12" name="文本框 25611"/>
          <p:cNvSpPr txBox="1"/>
          <p:nvPr/>
        </p:nvSpPr>
        <p:spPr>
          <a:xfrm>
            <a:off x="468313" y="4797425"/>
            <a:ext cx="8064500" cy="1406525"/>
          </a:xfrm>
          <a:prstGeom prst="rect">
            <a:avLst/>
          </a:prstGeom>
          <a:solidFill>
            <a:schemeClr val="folHlink"/>
          </a:solidFill>
          <a:ln w="9525">
            <a:noFill/>
          </a:ln>
        </p:spPr>
        <p:txBody>
          <a:bodyPr>
            <a:spAutoFit/>
          </a:bodyPr>
          <a:p>
            <a:pPr algn="l">
              <a:lnSpc>
                <a:spcPct val="120000"/>
              </a:lnSpc>
              <a:spcBef>
                <a:spcPct val="50000"/>
              </a:spcBef>
            </a:pP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当外加电压突然由正向变为反向时，存储电荷反向电场的作用下，形成较大的反向电流。经过</a:t>
            </a:r>
            <a:r>
              <a:rPr lang="en-US" altLang="zh-CN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t</a:t>
            </a:r>
            <a:r>
              <a:rPr lang="en-US" altLang="zh-CN" sz="2400" b="1" baseline="-30000" dirty="0">
                <a:latin typeface="华文楷体" panose="02010600040101010101" pitchFamily="2" charset="-122"/>
                <a:ea typeface="华文楷体" panose="02010600040101010101" pitchFamily="2" charset="-122"/>
              </a:rPr>
              <a:t>s</a:t>
            </a: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后，存储电荷显著减少，反向电流迅速衰减并趋于稳态时的反向饱和电流。</a:t>
            </a:r>
            <a:endParaRPr lang="zh-CN" altLang="en-US" sz="24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25614" name="图片 256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0" y="260350"/>
            <a:ext cx="4248150" cy="4248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15" name="文本框 25614"/>
          <p:cNvSpPr txBox="1"/>
          <p:nvPr/>
        </p:nvSpPr>
        <p:spPr>
          <a:xfrm>
            <a:off x="252095" y="440373"/>
            <a:ext cx="4176713" cy="3007995"/>
          </a:xfrm>
          <a:prstGeom prst="rect">
            <a:avLst/>
          </a:prstGeom>
          <a:solidFill>
            <a:srgbClr val="FFCCFF"/>
          </a:solidFill>
          <a:ln w="19050">
            <a:noFill/>
          </a:ln>
        </p:spPr>
        <p:txBody>
          <a:bodyPr wrap="square">
            <a:spAutoFit/>
          </a:bodyPr>
          <a:p>
            <a:pPr algn="l">
              <a:lnSpc>
                <a:spcPct val="120000"/>
              </a:lnSpc>
              <a:spcBef>
                <a:spcPct val="50000"/>
              </a:spcBef>
            </a:pPr>
            <a:r>
              <a:rPr lang="en-US" altLang="zh-CN" sz="2400" b="1" dirty="0">
                <a:latin typeface="Times New Roman" panose="02020603050405020304" pitchFamily="18" charset="0"/>
              </a:rPr>
              <a:t>   </a:t>
            </a:r>
            <a:r>
              <a:rPr lang="en-US" altLang="zh-CN" b="1" dirty="0">
                <a:latin typeface="Times New Roman" panose="02020603050405020304" pitchFamily="18" charset="0"/>
              </a:rPr>
              <a:t>2</a:t>
            </a:r>
            <a:r>
              <a:rPr lang="zh-CN" altLang="en-US" b="1" dirty="0">
                <a:latin typeface="Times New Roman" panose="02020603050405020304" pitchFamily="18" charset="0"/>
              </a:rPr>
              <a:t>、动态特性</a:t>
            </a:r>
            <a:endParaRPr lang="zh-CN" altLang="en-US" b="1" dirty="0">
              <a:latin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</a:rPr>
              <a:t>当外加电压由反向突然变为正向时，要等到</a:t>
            </a:r>
            <a:r>
              <a:rPr lang="en-US" altLang="zh-CN" sz="2400" b="1" dirty="0">
                <a:latin typeface="Times New Roman" panose="02020603050405020304" pitchFamily="18" charset="0"/>
              </a:rPr>
              <a:t>PN</a:t>
            </a:r>
            <a:r>
              <a:rPr lang="zh-CN" altLang="en-US" sz="2400" b="1" dirty="0">
                <a:latin typeface="Times New Roman" panose="02020603050405020304" pitchFamily="18" charset="0"/>
              </a:rPr>
              <a:t>结内部建立起足够的电荷梯度后才开始有扩散电流形成，因而正向电流的建立稍微滞后一点。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sp>
        <p:nvSpPr>
          <p:cNvPr id="25616" name="圆角矩形标注 25615"/>
          <p:cNvSpPr/>
          <p:nvPr/>
        </p:nvSpPr>
        <p:spPr>
          <a:xfrm>
            <a:off x="1116013" y="3644900"/>
            <a:ext cx="2447925" cy="863600"/>
          </a:xfrm>
          <a:prstGeom prst="wedgeRoundRectCallout">
            <a:avLst>
              <a:gd name="adj1" fmla="val 119648"/>
              <a:gd name="adj2" fmla="val 25736"/>
              <a:gd name="adj3" fmla="val 16667"/>
            </a:avLst>
          </a:prstGeom>
          <a:solidFill>
            <a:schemeClr val="accent2"/>
          </a:solidFill>
          <a:ln w="19050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r>
              <a:rPr lang="zh-CN" altLang="en-US" sz="2400" b="1" dirty="0">
                <a:latin typeface="Times New Roman" panose="02020603050405020304" pitchFamily="18" charset="0"/>
              </a:rPr>
              <a:t>反向恢复时间</a:t>
            </a:r>
            <a:endParaRPr lang="zh-CN" altLang="en-US" sz="2400" b="1" dirty="0">
              <a:latin typeface="Times New Roman" panose="02020603050405020304" pitchFamily="18" charset="0"/>
            </a:endParaRPr>
          </a:p>
          <a:p>
            <a:r>
              <a:rPr lang="zh-CN" altLang="en-US" sz="2400" b="1" dirty="0">
                <a:latin typeface="Times New Roman" panose="02020603050405020304" pitchFamily="18" charset="0"/>
              </a:rPr>
              <a:t>（几纳秒内）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5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5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5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12" grpId="0" animBg="1"/>
      <p:bldP spid="25615" grpId="0" bldLvl="0" animBg="1"/>
      <p:bldP spid="256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8" name="文本框 26627"/>
          <p:cNvSpPr txBox="1"/>
          <p:nvPr/>
        </p:nvSpPr>
        <p:spPr>
          <a:xfrm>
            <a:off x="468313" y="908050"/>
            <a:ext cx="7850187" cy="2314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lnSpc>
                <a:spcPct val="130000"/>
              </a:lnSpc>
              <a:spcBef>
                <a:spcPct val="50000"/>
              </a:spcBef>
            </a:pPr>
            <a:r>
              <a:rPr lang="en-US" altLang="zh-CN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en-US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反向恢复时间即存储电荷消失所需要的时间，它远大于正向导通所需要的时间。这就是说，二极管的开通时间是很短的，它对开关速度的影响很小，以致可以忽略不计。 </a:t>
            </a:r>
            <a:endParaRPr lang="zh-CN" altLang="en-US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6629" name="文本框 26628"/>
          <p:cNvSpPr txBox="1"/>
          <p:nvPr/>
        </p:nvSpPr>
        <p:spPr>
          <a:xfrm>
            <a:off x="1116013" y="4149725"/>
            <a:ext cx="7056437" cy="1160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b="1" dirty="0">
                <a:solidFill>
                  <a:srgbClr val="FF33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        </a:t>
            </a:r>
            <a:r>
              <a:rPr lang="zh-CN" altLang="en-US" b="1" dirty="0">
                <a:solidFill>
                  <a:srgbClr val="FF33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因此，影响二极管的开关时间主要是</a:t>
            </a:r>
            <a:endParaRPr lang="zh-CN" altLang="en-US" b="1" dirty="0">
              <a:solidFill>
                <a:srgbClr val="FF3300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  <a:p>
            <a:pPr algn="l">
              <a:spcBef>
                <a:spcPct val="50000"/>
              </a:spcBef>
            </a:pPr>
            <a:r>
              <a:rPr lang="zh-CN" altLang="en-US" b="1" dirty="0">
                <a:solidFill>
                  <a:srgbClr val="FF3300"/>
                </a:solidFill>
                <a:latin typeface="Times New Roman" panose="02020603050405020304" pitchFamily="18" charset="0"/>
                <a:ea typeface="华文楷体" panose="02010600040101010101" pitchFamily="2" charset="-122"/>
              </a:rPr>
              <a:t>反向恢复时间，而不是开通时间。</a:t>
            </a:r>
            <a:endParaRPr lang="zh-CN" altLang="en-US" b="1" dirty="0">
              <a:solidFill>
                <a:srgbClr val="FF3300"/>
              </a:solidFill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质朴">
  <a:themeElements>
    <a:clrScheme name="质朴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质朴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质朴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CDESIGNC</Template>
  <TotalTime>0</TotalTime>
  <Words>5529</Words>
  <Application>WPS 演示</Application>
  <PresentationFormat>在屏幕上显示</PresentationFormat>
  <Paragraphs>815</Paragraphs>
  <Slides>73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39</vt:i4>
      </vt:variant>
      <vt:variant>
        <vt:lpstr>幻灯片标题</vt:lpstr>
      </vt:variant>
      <vt:variant>
        <vt:i4>73</vt:i4>
      </vt:variant>
    </vt:vector>
  </HeadingPairs>
  <TitlesOfParts>
    <vt:vector size="136" baseType="lpstr">
      <vt:lpstr>Arial</vt:lpstr>
      <vt:lpstr>宋体</vt:lpstr>
      <vt:lpstr>Wingdings</vt:lpstr>
      <vt:lpstr>Times New Roman</vt:lpstr>
      <vt:lpstr>Bookman Old Style</vt:lpstr>
      <vt:lpstr>Wingdings 3</vt:lpstr>
      <vt:lpstr>Wingdings 3</vt:lpstr>
      <vt:lpstr>黑体</vt:lpstr>
      <vt:lpstr>Monotype Sorts</vt:lpstr>
      <vt:lpstr>楷体_GB2312</vt:lpstr>
      <vt:lpstr>Verdana</vt:lpstr>
      <vt:lpstr>华文楷体</vt:lpstr>
      <vt:lpstr>微软雅黑</vt:lpstr>
      <vt:lpstr>Arial Unicode MS</vt:lpstr>
      <vt:lpstr>华文新魏</vt:lpstr>
      <vt:lpstr>Gill Sans MT</vt:lpstr>
      <vt:lpstr>Calibri</vt:lpstr>
      <vt:lpstr>隶书</vt:lpstr>
      <vt:lpstr>长城楷体</vt:lpstr>
      <vt:lpstr>Symbol</vt:lpstr>
      <vt:lpstr>Lucida Sans Unicode</vt:lpstr>
      <vt:lpstr>新宋体</vt:lpstr>
      <vt:lpstr>Wingdings</vt:lpstr>
      <vt:lpstr>质朴</vt:lpstr>
      <vt:lpstr>Word.Picture.8</vt:lpstr>
      <vt:lpstr>Equation.3</vt:lpstr>
      <vt:lpstr>Word.Picture.8</vt:lpstr>
      <vt:lpstr>Word.Document.8</vt:lpstr>
      <vt:lpstr>Word.Document.8</vt:lpstr>
      <vt:lpstr>Word.Document.8</vt:lpstr>
      <vt:lpstr>Word.Document.8</vt:lpstr>
      <vt:lpstr>Equation.3</vt:lpstr>
      <vt:lpstr>Paint.Picture</vt:lpstr>
      <vt:lpstr>Equation.3</vt:lpstr>
      <vt:lpstr>Equation.3</vt:lpstr>
      <vt:lpstr>Word.Picture.8</vt:lpstr>
      <vt:lpstr>MSPhotoEd.3</vt:lpstr>
      <vt:lpstr>MSPhotoEd.3</vt:lpstr>
      <vt:lpstr>MSPhotoEd.3</vt:lpstr>
      <vt:lpstr>MSPhotoEd.3</vt:lpstr>
      <vt:lpstr>MS_ClipArt_Gallery.2</vt:lpstr>
      <vt:lpstr>Equation.3</vt:lpstr>
      <vt:lpstr>Equation.DSMT4</vt:lpstr>
      <vt:lpstr>Equation.DSMT4</vt:lpstr>
      <vt:lpstr>Equation.KSEE3</vt:lpstr>
      <vt:lpstr>Equation.KSEE3</vt:lpstr>
      <vt:lpstr>Word.Picture.8</vt:lpstr>
      <vt:lpstr>Equation.KSEE3</vt:lpstr>
      <vt:lpstr>Equation.3</vt:lpstr>
      <vt:lpstr>Equation.3</vt:lpstr>
      <vt:lpstr>Equation.3</vt:lpstr>
      <vt:lpstr>Equation.3</vt:lpstr>
      <vt:lpstr>Equation.3</vt:lpstr>
      <vt:lpstr>Equation.3</vt:lpstr>
      <vt:lpstr>Paint.Picture</vt:lpstr>
      <vt:lpstr>Paint.Picture</vt:lpstr>
      <vt:lpstr>Equation.3</vt:lpstr>
      <vt:lpstr>Word.Picture.8</vt:lpstr>
      <vt:lpstr>Word.Picture.8</vt:lpstr>
      <vt:lpstr>Word.Document.8</vt:lpstr>
      <vt:lpstr>Equation.3</vt:lpstr>
      <vt:lpstr>Equation.3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XXXY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数字电子技术基础</dc:title>
  <dc:creator>OGG</dc:creator>
  <cp:lastModifiedBy>qhd</cp:lastModifiedBy>
  <cp:revision>9</cp:revision>
  <dcterms:created xsi:type="dcterms:W3CDTF">2005-08-16T09:05:00Z</dcterms:created>
  <dcterms:modified xsi:type="dcterms:W3CDTF">2017-09-14T04:32:03Z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2052-10.1.0.6747</vt:lpwstr>
  </property>
</Properties>
</file>