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41"/>
  </p:notesMasterIdLst>
  <p:handoutMasterIdLst>
    <p:handoutMasterId r:id="rId100"/>
  </p:handoutMasterIdLst>
  <p:sldIdLst>
    <p:sldId id="258" r:id="rId4"/>
    <p:sldId id="259" r:id="rId5"/>
    <p:sldId id="302" r:id="rId6"/>
    <p:sldId id="303" r:id="rId7"/>
    <p:sldId id="304" r:id="rId8"/>
    <p:sldId id="308" r:id="rId9"/>
    <p:sldId id="305" r:id="rId10"/>
    <p:sldId id="309" r:id="rId11"/>
    <p:sldId id="306" r:id="rId12"/>
    <p:sldId id="310" r:id="rId13"/>
    <p:sldId id="307" r:id="rId14"/>
    <p:sldId id="312" r:id="rId15"/>
    <p:sldId id="311" r:id="rId16"/>
    <p:sldId id="313" r:id="rId17"/>
    <p:sldId id="314" r:id="rId18"/>
    <p:sldId id="315" r:id="rId19"/>
    <p:sldId id="318" r:id="rId20"/>
    <p:sldId id="319" r:id="rId21"/>
    <p:sldId id="316" r:id="rId22"/>
    <p:sldId id="395" r:id="rId23"/>
    <p:sldId id="396" r:id="rId24"/>
    <p:sldId id="320" r:id="rId25"/>
    <p:sldId id="321" r:id="rId26"/>
    <p:sldId id="317" r:id="rId27"/>
    <p:sldId id="260" r:id="rId28"/>
    <p:sldId id="261" r:id="rId29"/>
    <p:sldId id="323" r:id="rId30"/>
    <p:sldId id="324" r:id="rId31"/>
    <p:sldId id="394" r:id="rId32"/>
    <p:sldId id="325" r:id="rId33"/>
    <p:sldId id="326" r:id="rId34"/>
    <p:sldId id="327" r:id="rId35"/>
    <p:sldId id="328" r:id="rId36"/>
    <p:sldId id="329" r:id="rId37"/>
    <p:sldId id="330" r:id="rId38"/>
    <p:sldId id="331" r:id="rId39"/>
    <p:sldId id="262" r:id="rId40"/>
    <p:sldId id="332" r:id="rId42"/>
    <p:sldId id="336" r:id="rId43"/>
    <p:sldId id="397" r:id="rId44"/>
    <p:sldId id="398" r:id="rId45"/>
    <p:sldId id="337" r:id="rId46"/>
    <p:sldId id="400" r:id="rId47"/>
    <p:sldId id="338" r:id="rId48"/>
    <p:sldId id="339" r:id="rId49"/>
    <p:sldId id="340" r:id="rId50"/>
    <p:sldId id="341" r:id="rId51"/>
    <p:sldId id="346" r:id="rId52"/>
    <p:sldId id="342" r:id="rId53"/>
    <p:sldId id="343" r:id="rId54"/>
    <p:sldId id="344" r:id="rId55"/>
    <p:sldId id="347" r:id="rId56"/>
    <p:sldId id="348" r:id="rId57"/>
    <p:sldId id="349" r:id="rId58"/>
    <p:sldId id="350" r:id="rId59"/>
    <p:sldId id="351" r:id="rId60"/>
    <p:sldId id="353" r:id="rId61"/>
    <p:sldId id="354" r:id="rId62"/>
    <p:sldId id="355" r:id="rId63"/>
    <p:sldId id="356" r:id="rId64"/>
    <p:sldId id="357" r:id="rId65"/>
    <p:sldId id="358" r:id="rId66"/>
    <p:sldId id="359" r:id="rId67"/>
    <p:sldId id="361" r:id="rId68"/>
    <p:sldId id="362" r:id="rId69"/>
    <p:sldId id="363" r:id="rId70"/>
    <p:sldId id="364" r:id="rId71"/>
    <p:sldId id="365" r:id="rId72"/>
    <p:sldId id="366" r:id="rId73"/>
    <p:sldId id="360" r:id="rId74"/>
    <p:sldId id="367" r:id="rId75"/>
    <p:sldId id="368" r:id="rId76"/>
    <p:sldId id="369" r:id="rId77"/>
    <p:sldId id="372" r:id="rId78"/>
    <p:sldId id="370" r:id="rId79"/>
    <p:sldId id="371" r:id="rId80"/>
    <p:sldId id="373" r:id="rId81"/>
    <p:sldId id="374" r:id="rId82"/>
    <p:sldId id="375" r:id="rId83"/>
    <p:sldId id="376" r:id="rId84"/>
    <p:sldId id="377" r:id="rId85"/>
    <p:sldId id="378" r:id="rId86"/>
    <p:sldId id="379" r:id="rId87"/>
    <p:sldId id="380" r:id="rId88"/>
    <p:sldId id="381" r:id="rId89"/>
    <p:sldId id="382" r:id="rId90"/>
    <p:sldId id="383" r:id="rId91"/>
    <p:sldId id="384" r:id="rId92"/>
    <p:sldId id="385" r:id="rId93"/>
    <p:sldId id="387" r:id="rId94"/>
    <p:sldId id="388" r:id="rId95"/>
    <p:sldId id="389" r:id="rId96"/>
    <p:sldId id="390" r:id="rId97"/>
    <p:sldId id="391" r:id="rId98"/>
    <p:sldId id="392" r:id="rId99"/>
  </p:sldIdLst>
  <p:sldSz cx="9144000" cy="6858000" type="screen4x3"/>
  <p:notesSz cx="6858000" cy="9144000"/>
  <p:custDataLst>
    <p:tags r:id="rId10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265"/>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6.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notesMaster" Target="notesMasters/notesMaster1.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4" Type="http://schemas.openxmlformats.org/officeDocument/2006/relationships/tags" Target="tags/tag13.xml"/><Relationship Id="rId103" Type="http://schemas.openxmlformats.org/officeDocument/2006/relationships/tableStyles" Target="tableStyles.xml"/><Relationship Id="rId102" Type="http://schemas.openxmlformats.org/officeDocument/2006/relationships/viewProps" Target="viewProps.xml"/><Relationship Id="rId101" Type="http://schemas.openxmlformats.org/officeDocument/2006/relationships/presProps" Target="presProps.xml"/><Relationship Id="rId100" Type="http://schemas.openxmlformats.org/officeDocument/2006/relationships/handoutMaster" Target="handoutMasters/handout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2052"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a:ln/>
        </p:spPr>
      </p:sp>
      <p:sp>
        <p:nvSpPr>
          <p:cNvPr id="8194" name="文本占位符 2"/>
          <p:cNvSpPr>
            <a:spLocks noGrp="1"/>
          </p:cNvSpPr>
          <p:nvPr>
            <p:ph type="body"/>
          </p:nvPr>
        </p:nvSpPr>
        <p:spPr>
          <a:ln/>
        </p:spPr>
        <p:txBody>
          <a:bodyPr lIns="91440" tIns="45720" rIns="91440" bIns="45720" anchor="t"/>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p:cNvSpPr>
          <p:nvPr>
            <p:ph type="sldImg"/>
          </p:nvPr>
        </p:nvSpPr>
        <p:spPr/>
      </p:sp>
      <p:sp>
        <p:nvSpPr>
          <p:cNvPr id="8194"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02412" y="2588281"/>
            <a:ext cx="8139178"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pPr fontAlgn="auto"/>
            <a:r>
              <a:rPr lang="zh-CN" altLang="en-US" sz="4050"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502412" y="3566160"/>
            <a:ext cx="8139178"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5"/>
          </p:nvPr>
        </p:nvSpPr>
        <p:spPr/>
        <p:txBody>
          <a:bodyPr/>
          <a:p>
            <a:pPr fontAlgn="base"/>
            <a:endParaRPr lang="zh-CN" altLang="en-US" strike="noStrike" noProof="1" dirty="0"/>
          </a:p>
        </p:txBody>
      </p:sp>
      <p:sp>
        <p:nvSpPr>
          <p:cNvPr id="4" name="灯片编号占位符 3"/>
          <p:cNvSpPr>
            <a:spLocks noGrp="1"/>
          </p:cNvSpPr>
          <p:nvPr>
            <p:ph type="sldNum" sz="quarter" idx="16"/>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02412" y="2588281"/>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dirty="0"/>
          </a:p>
        </p:txBody>
      </p:sp>
      <p:sp>
        <p:nvSpPr>
          <p:cNvPr id="5" name="灯片编号占位符 4"/>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02412" y="2588281"/>
            <a:ext cx="8139178"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pPr fontAlgn="auto"/>
            <a:r>
              <a:rPr lang="zh-CN" altLang="en-US" sz="4050"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502412" y="3566160"/>
            <a:ext cx="8139178"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1296000"/>
            <a:ext cx="8139178"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02448" y="3808730"/>
            <a:ext cx="8139178"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502444" y="4511675"/>
            <a:ext cx="8139178"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502448" y="1296000"/>
            <a:ext cx="3962432"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4679158" y="1296000"/>
            <a:ext cx="3962432"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dirty="0"/>
          </a:p>
        </p:txBody>
      </p:sp>
      <p:sp>
        <p:nvSpPr>
          <p:cNvPr id="7" name="灯片编号占位符 6"/>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789043"/>
            <a:ext cx="3962400"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789043"/>
            <a:ext cx="3962432"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dirty="0"/>
          </a:p>
        </p:txBody>
      </p:sp>
      <p:sp>
        <p:nvSpPr>
          <p:cNvPr id="9" name="灯片编号占位符 8"/>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dirty="0"/>
          </a:p>
        </p:txBody>
      </p:sp>
      <p:sp>
        <p:nvSpPr>
          <p:cNvPr id="5" name="灯片编号占位符 4"/>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dirty="0"/>
          </a:p>
        </p:txBody>
      </p:sp>
      <p:sp>
        <p:nvSpPr>
          <p:cNvPr id="4" name="灯片编号占位符 3"/>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679194" y="1296000"/>
            <a:ext cx="3962432"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502412" y="1296000"/>
            <a:ext cx="8139178"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5"/>
          </p:nvPr>
        </p:nvSpPr>
        <p:spPr/>
        <p:txBody>
          <a:bodyPr/>
          <a:p>
            <a:pPr fontAlgn="base"/>
            <a:endParaRPr lang="zh-CN" altLang="en-US" strike="noStrike" noProof="1" dirty="0"/>
          </a:p>
        </p:txBody>
      </p:sp>
      <p:sp>
        <p:nvSpPr>
          <p:cNvPr id="4" name="灯片编号占位符 3"/>
          <p:cNvSpPr>
            <a:spLocks noGrp="1"/>
          </p:cNvSpPr>
          <p:nvPr>
            <p:ph type="sldNum" sz="quarter" idx="16"/>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02412" y="2588281"/>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dirty="0"/>
          </a:p>
        </p:txBody>
      </p:sp>
      <p:sp>
        <p:nvSpPr>
          <p:cNvPr id="5" name="灯片编号占位符 4"/>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02448" y="3808730"/>
            <a:ext cx="8139178"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502444" y="4511675"/>
            <a:ext cx="8139178"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502448" y="1296000"/>
            <a:ext cx="3962432"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4679158" y="1296000"/>
            <a:ext cx="3962432"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dirty="0"/>
          </a:p>
        </p:txBody>
      </p:sp>
      <p:sp>
        <p:nvSpPr>
          <p:cNvPr id="7" name="灯片编号占位符 6"/>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502444" y="1789043"/>
            <a:ext cx="3962400"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4676813" y="1789043"/>
            <a:ext cx="3962432"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dirty="0"/>
          </a:p>
        </p:txBody>
      </p:sp>
      <p:sp>
        <p:nvSpPr>
          <p:cNvPr id="9" name="灯片编号占位符 8"/>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dirty="0"/>
          </a:p>
        </p:txBody>
      </p:sp>
      <p:sp>
        <p:nvSpPr>
          <p:cNvPr id="5" name="灯片编号占位符 4"/>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dirty="0"/>
          </a:p>
        </p:txBody>
      </p:sp>
      <p:sp>
        <p:nvSpPr>
          <p:cNvPr id="4" name="灯片编号占位符 3"/>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4679194" y="1296000"/>
            <a:ext cx="3962432"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xml"/><Relationship Id="rId16" Type="http://schemas.openxmlformats.org/officeDocument/2006/relationships/tags" Target="../tags/tag5.xml"/><Relationship Id="rId15" Type="http://schemas.openxmlformats.org/officeDocument/2006/relationships/tags" Target="../tags/tag4.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12.xml"/><Relationship Id="rId16" Type="http://schemas.openxmlformats.org/officeDocument/2006/relationships/tags" Target="../tags/tag1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ECF40"/>
            </a:gs>
            <a:gs pos="100000">
              <a:srgbClr val="846C21"/>
            </a:gs>
          </a:gsLst>
          <a:lin ang="5400000"/>
          <a:tileRect/>
        </a:gradFill>
        <a:effectLst/>
      </p:bgPr>
    </p:bg>
    <p:spTree>
      <p:nvGrpSpPr>
        <p:cNvPr id="1" name=""/>
        <p:cNvGrpSpPr/>
        <p:nvPr/>
      </p:nvGrpSpPr>
      <p:grpSpPr/>
      <p:sp>
        <p:nvSpPr>
          <p:cNvPr id="1026" name="标题占位符 1"/>
          <p:cNvSpPr>
            <a:spLocks noGrp="1"/>
          </p:cNvSpPr>
          <p:nvPr>
            <p:ph type="title"/>
            <p:custDataLst>
              <p:tags r:id="rId12"/>
            </p:custDataLst>
          </p:nvPr>
        </p:nvSpPr>
        <p:spPr>
          <a:xfrm>
            <a:off x="501650" y="431800"/>
            <a:ext cx="8140700" cy="647700"/>
          </a:xfrm>
          <a:prstGeom prst="rect">
            <a:avLst/>
          </a:prstGeom>
          <a:noFill/>
          <a:ln w="9525">
            <a:noFill/>
          </a:ln>
        </p:spPr>
        <p:txBody>
          <a:bodyPr vert="horz" lIns="101600" tIns="38100" rIns="76200" bIns="38100" anchor="ctr"/>
          <a:p>
            <a:pPr lvl="0"/>
            <a:r>
              <a:rPr lang="zh-CN" altLang="en-US" dirty="0"/>
              <a:t>单击此处编辑母版标题样式</a:t>
            </a:r>
            <a:endParaRPr lang="zh-CN" altLang="en-US" dirty="0"/>
          </a:p>
        </p:txBody>
      </p:sp>
      <p:sp>
        <p:nvSpPr>
          <p:cNvPr id="1027" name="文本占位符 2"/>
          <p:cNvSpPr>
            <a:spLocks noGrp="1"/>
          </p:cNvSpPr>
          <p:nvPr>
            <p:ph type="body"/>
            <p:custDataLst>
              <p:tags r:id="rId13"/>
            </p:custDataLst>
          </p:nvPr>
        </p:nvSpPr>
        <p:spPr>
          <a:xfrm>
            <a:off x="501650" y="1295400"/>
            <a:ext cx="8140700" cy="5040313"/>
          </a:xfrm>
          <a:prstGeom prst="rect">
            <a:avLst/>
          </a:prstGeom>
          <a:noFill/>
          <a:ln w="9525">
            <a:noFill/>
          </a:ln>
        </p:spPr>
        <p:txBody>
          <a:bodyPr vert="horz" lIns="101600" tIns="0" rIns="82550" bIns="0" anchor="t"/>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60400" y="6350000"/>
            <a:ext cx="2024063" cy="3159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6"/>
            </p:custDataLst>
          </p:nvPr>
        </p:nvSpPr>
        <p:spPr>
          <a:xfrm>
            <a:off x="6457950" y="6350000"/>
            <a:ext cx="2025650" cy="3159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ECF40"/>
            </a:gs>
            <a:gs pos="100000">
              <a:srgbClr val="846C21"/>
            </a:gs>
          </a:gsLst>
          <a:lin ang="5400000"/>
          <a:tileRect/>
        </a:gradFill>
        <a:effectLst/>
      </p:bgPr>
    </p:bg>
    <p:spTree>
      <p:nvGrpSpPr>
        <p:cNvPr id="1" name=""/>
        <p:cNvGrpSpPr/>
        <p:nvPr/>
      </p:nvGrpSpPr>
      <p:grpSpPr/>
      <p:sp>
        <p:nvSpPr>
          <p:cNvPr id="1026" name="标题占位符 1"/>
          <p:cNvSpPr>
            <a:spLocks noGrp="1"/>
          </p:cNvSpPr>
          <p:nvPr>
            <p:ph type="title"/>
            <p:custDataLst>
              <p:tags r:id="rId12"/>
            </p:custDataLst>
          </p:nvPr>
        </p:nvSpPr>
        <p:spPr>
          <a:xfrm>
            <a:off x="501650" y="431800"/>
            <a:ext cx="8140700" cy="647700"/>
          </a:xfrm>
          <a:prstGeom prst="rect">
            <a:avLst/>
          </a:prstGeom>
          <a:noFill/>
          <a:ln w="9525">
            <a:noFill/>
          </a:ln>
        </p:spPr>
        <p:txBody>
          <a:bodyPr vert="horz" lIns="101600" tIns="38100" rIns="76200" bIns="38100" anchor="ctr"/>
          <a:p>
            <a:pPr lvl="0"/>
            <a:r>
              <a:rPr lang="zh-CN" altLang="en-US" dirty="0"/>
              <a:t>单击此处编辑母版标题样式</a:t>
            </a:r>
            <a:endParaRPr lang="zh-CN" altLang="en-US" dirty="0"/>
          </a:p>
        </p:txBody>
      </p:sp>
      <p:sp>
        <p:nvSpPr>
          <p:cNvPr id="1027" name="文本占位符 2"/>
          <p:cNvSpPr>
            <a:spLocks noGrp="1"/>
          </p:cNvSpPr>
          <p:nvPr>
            <p:ph type="body"/>
            <p:custDataLst>
              <p:tags r:id="rId13"/>
            </p:custDataLst>
          </p:nvPr>
        </p:nvSpPr>
        <p:spPr>
          <a:xfrm>
            <a:off x="501650" y="1295400"/>
            <a:ext cx="8140700" cy="5040313"/>
          </a:xfrm>
          <a:prstGeom prst="rect">
            <a:avLst/>
          </a:prstGeom>
          <a:noFill/>
          <a:ln w="9525">
            <a:noFill/>
          </a:ln>
        </p:spPr>
        <p:txBody>
          <a:bodyPr vert="horz" lIns="101600" tIns="0" rIns="82550" bIns="0" anchor="t"/>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60400" y="6350000"/>
            <a:ext cx="2024063" cy="3159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6"/>
            </p:custDataLst>
          </p:nvPr>
        </p:nvSpPr>
        <p:spPr>
          <a:xfrm>
            <a:off x="6457950" y="6350000"/>
            <a:ext cx="2025650" cy="3159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image" Target="../media/image14.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image" Target="../media/image18.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hasCustomPrompt="1"/>
          </p:nvPr>
        </p:nvSpPr>
        <p:spPr>
          <a:xfrm>
            <a:off x="501650" y="2587625"/>
            <a:ext cx="8140700" cy="900113"/>
          </a:xfrm>
        </p:spPr>
        <p:txBody>
          <a:bodyPr lIns="101600" tIns="38100" rIns="25400" bIns="38100" anchor="t" anchorCtr="0">
            <a:noAutofit/>
          </a:bodyPr>
          <a:p>
            <a:pPr marL="0" marR="0" indent="0" algn="ctr" defTabSz="685800" rtl="0" eaLnBrk="1" fontAlgn="auto" latinLnBrk="0" hangingPunct="1">
              <a:lnSpc>
                <a:spcPct val="100000"/>
              </a:lnSpc>
              <a:spcBef>
                <a:spcPct val="0"/>
              </a:spcBef>
              <a:spcAft>
                <a:spcPct val="0"/>
              </a:spcAft>
              <a:buClrTx/>
              <a:buSzTx/>
              <a:buFontTx/>
              <a:buNone/>
            </a:pPr>
            <a:r>
              <a:rPr kumimoji="0" lang="zh-CN" altLang="en-US" sz="405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rPr>
              <a:t>第五章  存储器</a:t>
            </a:r>
            <a:endParaRPr kumimoji="0" lang="zh-CN" altLang="en-US" sz="405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Cache即高速缓冲存储器，是位于处理器与主存之间的一种容量较小但速度很高的存储器，如果指令或数据提前存放在Cache中，处理器从Cache中直接调用就会减少等待时间，从而提高工作效率。从处理器工作角度看，Cache和主存的作用是一样的，只是读写速度不一样，目前Cache一般由半导体器件制成。Cache相对主存容量小、速度快、价格高，但比寄存器容量大、速度慢、价格低。</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5.1.3 存储器分类</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存储器是计算机系统用来存放程序和数据的记忆设备，目前存储器的种类繁多，从不同的角度可以对存储器做不同的分类。</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1. 按存储介质分类</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（1） 半导体存储器</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      ① RAM</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      ② ROM</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chemeClr val="tx1">
                    <a:lumMod val="75000"/>
                    <a:lumOff val="25000"/>
                  </a:schemeClr>
                </a:solidFill>
                <a:uFillTx/>
                <a:latin typeface="+mn-lt"/>
                <a:ea typeface="+mn-ea"/>
                <a:cs typeface="+mn-cs"/>
              </a:rPr>
              <a:t>      </a:t>
            </a: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用半导体器件做成的存储器称为半导体存储器，计算机系统的主存储器系统一般都采用这种半导体存储器。从应用角度可以将半导体存储器分为随机存取存储器（Random Access Memory，RAM）和只读存储器（Read Only Memory，ROM）两大类，如图5.4所示。</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pic>
        <p:nvPicPr>
          <p:cNvPr id="2" name="内容占位符 1"/>
          <p:cNvPicPr>
            <a:picLocks noChangeAspect="1"/>
          </p:cNvPicPr>
          <p:nvPr>
            <p:ph idx="1"/>
          </p:nvPr>
        </p:nvPicPr>
        <p:blipFill>
          <a:blip r:embed="rId1"/>
          <a:stretch>
            <a:fillRect/>
          </a:stretch>
        </p:blipFill>
        <p:spPr>
          <a:xfrm>
            <a:off x="1074420" y="1272540"/>
            <a:ext cx="6775450" cy="46964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5.1.3 存储器分类</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（2） 磁介质存储器 </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磁介质存储器是在金属或塑料基体表面涂上一层磁性材料，制成磁记录载体，通过磁头与基体之问的相对运动来读写记录的信息，如图5.5所示。</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 </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pic>
        <p:nvPicPr>
          <p:cNvPr id="4" name="图片 3"/>
          <p:cNvPicPr>
            <a:picLocks noChangeAspect="1"/>
          </p:cNvPicPr>
          <p:nvPr/>
        </p:nvPicPr>
        <p:blipFill>
          <a:blip r:embed="rId1"/>
          <a:stretch>
            <a:fillRect/>
          </a:stretch>
        </p:blipFill>
        <p:spPr>
          <a:xfrm>
            <a:off x="1791970" y="3761740"/>
            <a:ext cx="5231765" cy="290893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（3） 光存储器 </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光存储器是指用光学方法从光存储介质上读取和存储数据的一种设备，一般使用半导体激光器为光源，所以也称为激光存储器。</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用激光在某种介质上写入信息，然后再利用激光读出信息，这种技术称为光存储技术，这种信息一般不能改写；如果光存储使用的介质是磁性材料，即用激光在磁介质上存储信息，称之为磁光存储，利用这种技术写入的信息可以擦除重写。</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光存储器的存储密度高，信息存储寿命长、信噪比高，信息位价格比磁记录低得多。</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2. 按存取方式分类</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      按存取方式可以把存储器分为随机存取存储器（RAM）、只读存储器（ROM)、顺序存取存储器。</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      RAM和ROM中的信息都可以随机访问，其访问时间和信息的存储物理位置无关，故称为随机存取存储器，这种访问方式是相对于顺序存取而言的。</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3. 按在计算机系统中的作用分类</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按照存储器在计算机系统中的作用地位不同，存储器主要分为高速缓冲存储器（Cache）、主存储器和辅助存储器。</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主存储器又称为内存，直接与处理器交换信息，一般存放处于活动状态的程序和数据。Cache是为了解决高速的处理器与相对慢速的主存读写速度问题，在主存和处理器之间增加的读写速度更快的随机读写存储器，受读写控制系统性能、制造工艺及成本的制约，目前的Cache也只有几十兆字节。</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4. 按信息易失性分类</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按照存储器在断电后信息是否还能持续保存，可以把存储器分为易失性存储器和非易失性存储器。</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由磁介质和光介质存储的信息一般都能长期脱机存储，属于非易失性存储器。</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5.1.4 存储器的主要技术指标</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1．存储容量</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存储容量是指存储器能存放的二进制信息量，衡量单位一般用位或字节，分别表示为以下两种形式：</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（1） 存储单元个数×存储字长</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存储单元个数是由处理器中的主存地址寄存器MAR（Memory Address Register）的位数来决定，若MAR为n位，系统就有n根地址线，则可以读写的存储单元个数为个；存储字长由处理器中的主存数据寄存器MDR</a:t>
            </a:r>
            <a:r>
              <a:rPr kumimoji="0" sz="2000" b="0" i="0" u="none" strike="noStrike" kern="1200" cap="none" spc="150" normalizeH="0" baseline="0" noProof="1">
                <a:solidFill>
                  <a:schemeClr val="tx1">
                    <a:lumMod val="75000"/>
                    <a:lumOff val="25000"/>
                  </a:schemeClr>
                </a:solidFill>
                <a:uFillTx/>
                <a:latin typeface="+mn-lt"/>
                <a:ea typeface="+mn-ea"/>
                <a:cs typeface="+mn-cs"/>
              </a:rPr>
              <a:t>（Memory Data Register）</a:t>
            </a:r>
            <a:r>
              <a:rPr kumimoji="0" sz="2400" b="0" i="0" u="none" strike="noStrike" kern="1200" cap="none" spc="150" normalizeH="0" baseline="0" noProof="1">
                <a:solidFill>
                  <a:schemeClr val="tx1">
                    <a:lumMod val="75000"/>
                    <a:lumOff val="25000"/>
                  </a:schemeClr>
                </a:solidFill>
                <a:uFillTx/>
                <a:latin typeface="+mn-lt"/>
                <a:ea typeface="+mn-ea"/>
                <a:cs typeface="+mn-cs"/>
              </a:rPr>
              <a:t>位数来决定，若MDR为m位，系统就有m根数据线，则一个存储单元的存储字长就为</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pPr>
            <a:r>
              <a:rPr kumimoji="0" lang="en-US" altLang="zh-CN" sz="2400" b="0" i="0" u="none" strike="noStrike" kern="1200" cap="none" spc="150" normalizeH="0" baseline="0" noProof="1">
                <a:solidFill>
                  <a:schemeClr val="tx1">
                    <a:lumMod val="75000"/>
                    <a:lumOff val="25000"/>
                  </a:schemeClr>
                </a:solidFill>
                <a:uFillTx/>
                <a:latin typeface="+mn-lt"/>
                <a:ea typeface="+mn-ea"/>
                <a:cs typeface="+mn-cs"/>
              </a:rPr>
              <a:t>5</a:t>
            </a: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.1.1 存储器工作原理</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存储器是用来存放计算机处理器运行时所需的指令和数据的部件。根据处理器和存储器之间传输的信息类型和方式不同，目前的计算机体系结构基本可以分为哈佛结构和冯诺依曼结构两大类，不同的计算机体系结构其存储器的工作原理也不同。</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ym typeface="+mn-ea"/>
              </a:rPr>
              <a:t>m，即一个存储单元最多可以保存的二进制数据位数为m位。</a:t>
            </a:r>
            <a:endParaRPr sz="2400">
              <a:sym typeface="+mn-ea"/>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（2） 存储单元个数×存储字长/8</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目前的计算机存储容量大多用字节数B（Byte）作为单位来表示。例如若存储容量为256B，表示该芯片有256个存储单元，每个存储单元的长度为8位二进制。现代计算机可操作的存储容量越来越大，当用B表示数据很大时，可以换算为常用的KB（Kilobyte）、MB（Megabyte）、GB（Gigabyte）、TB（Terabyte）、PB（Petabyte）、EB（Exabyte）、ZB（Zettabyte）和YB（Yottabyte）等为单位表示存储容量的大小，这些单位之间以（1024）为进位 ，即1KB＝B＝1024B，1MB＝B＝1024KB，1GB＝B＝l024MB，1TB＝B＝1024GB，依次类推。</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，1MB＝B＝1024KB，1GB＝B＝l024MB，1TB＝B＝1024GB，依次类推。</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5.1.4 存储器的主要技术指标</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 2．存取时间</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存储器的存取时间又称为存储器访问时间，是指从启动一次存储器操作到完成该操作所经历的时间。例如，读出时间是指从CPU向存储器发出有效地址和读命令开始，直到将被选单元的内容读出为止所用的时间。</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存储器的存取时间取决于构成存储器介质的物理特性及访问机制，存取时间越小，存取速度越快。一般存储器参数中给出的存取时间是指最大存取时间，半导体存储器的最大存储时间为几纳秒至几十纳秒。</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5.1.4 存储器的主要技术指标</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3．存储周期</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  存储器的存储周期是指连续启动两次独立的存储器操作(读或写操作)所需要的最短间隔时间。一般情况下，存储周期略大于存取时间，两者主要决定存储器的存储速度。</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80041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ym typeface="+mn-ea"/>
              </a:rPr>
              <a:t>5.1.4 存储器的主要技术指标</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4．功耗</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功耗是指存储器在工作状态下所消耗的电功率，同时也反映了其发热的程度。</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5．可靠性</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可靠性一般指存储器对周围环境的抗干扰能力，尤其是对外界电磁场及温度等变化的抗干扰能力。</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6．存储器带宽</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存储器带宽是指单位时间内从存储器进出的最大信息量，是存储器传输速率的重要衡量指标，单位一般为位/秒或字节/秒。</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lang="zh-CN" sz="3600" kern="1200" spc="200" normalizeH="0" baseline="0">
                <a:latin typeface="+mj-lt"/>
                <a:ea typeface="+mj-ea"/>
                <a:cs typeface="+mj-cs"/>
              </a:rPr>
            </a:br>
            <a:r>
              <a:rPr sz="3600" spc="150">
                <a:solidFill>
                  <a:srgbClr val="404040"/>
                </a:solidFill>
                <a:latin typeface="+mn-lt"/>
                <a:ea typeface="+mn-ea"/>
                <a:cs typeface="+mn-cs"/>
                <a:sym typeface="微软雅黑" panose="020B0503020204020204" charset="-122"/>
              </a:rPr>
              <a:t>5.2半导体随机存取存储器</a:t>
            </a:r>
            <a:br>
              <a:rPr lang="zh-CN" altLang="en-US" sz="3600" kern="1200" spc="200" normalizeH="0" baseline="0">
                <a:latin typeface="+mj-lt"/>
                <a:ea typeface="+mj-ea"/>
                <a:cs typeface="+mj-cs"/>
                <a:sym typeface="微软雅黑" panose="020B0503020204020204" charset="-122"/>
              </a:rPr>
            </a:br>
            <a:br>
              <a:rPr lang="zh-CN" altLang="en-US" kern="1200" spc="200" normalizeH="0" baseline="0">
                <a:latin typeface="+mj-lt"/>
                <a:ea typeface="+mj-ea"/>
                <a:cs typeface="+mj-cs"/>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5122" name="内容占位符 2"/>
          <p:cNvSpPr>
            <a:spLocks noGrp="1"/>
          </p:cNvSpPr>
          <p:nvPr>
            <p:ph idx="1"/>
          </p:nvPr>
        </p:nvSpPr>
        <p:spPr>
          <a:xfrm>
            <a:off x="501650" y="1079500"/>
            <a:ext cx="8140700" cy="5381625"/>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rgbClr val="404040"/>
                </a:solidFill>
                <a:uFillTx/>
                <a:latin typeface="+mn-lt"/>
                <a:ea typeface="+mn-ea"/>
                <a:cs typeface="+mn-cs"/>
                <a:sym typeface="微软雅黑" panose="020B0503020204020204" charset="-122"/>
              </a:rPr>
              <a:t>半导体存储器根据信息存储的机理不同，又分为静态读写存储器（Static Random Access Memory，SRAM）和动态读写存储器（Dynamic Random Access Memory，DRAM）。</a:t>
            </a:r>
            <a:endParaRPr kumimoji="0" lang="zh-CN" altLang="en-US"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rgbClr val="404040"/>
                </a:solidFill>
                <a:uFillTx/>
                <a:latin typeface="+mn-lt"/>
                <a:ea typeface="+mn-ea"/>
                <a:cs typeface="+mn-cs"/>
                <a:sym typeface="微软雅黑" panose="020B0503020204020204" charset="-122"/>
              </a:rPr>
              <a:t>5.2.1 SRAM</a:t>
            </a:r>
            <a:endParaRPr kumimoji="0" lang="zh-CN" altLang="en-US"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rgbClr val="404040"/>
                </a:solidFill>
                <a:uFillTx/>
                <a:latin typeface="+mn-lt"/>
                <a:ea typeface="+mn-ea"/>
                <a:cs typeface="+mn-cs"/>
                <a:sym typeface="微软雅黑" panose="020B0503020204020204" charset="-122"/>
              </a:rPr>
              <a:t>一个SRAM的基本单元可以表示0或1两个稳定的电平状态，当这个基本SRAM单元被赋予0或1的状态之后，它就会稳定保持这个状态直到下次被赋予新的状态或者断电之后才会更改或者消失，因此被称为静态读写存储器。</a:t>
            </a:r>
            <a:endParaRPr kumimoji="0" lang="zh-CN" altLang="en-US"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1079500"/>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rgbClr val="404040"/>
                </a:solidFill>
                <a:uFillTx/>
                <a:latin typeface="+mn-lt"/>
                <a:ea typeface="+mn-ea"/>
                <a:cs typeface="+mn-cs"/>
                <a:sym typeface="微软雅黑" panose="020B0503020204020204" charset="-122"/>
              </a:rPr>
              <a:t>1. SRAM基本存储单元</a:t>
            </a:r>
            <a:endParaRPr kumimoji="0"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rgbClr val="404040"/>
                </a:solidFill>
                <a:uFillTx/>
                <a:latin typeface="+mn-lt"/>
                <a:ea typeface="+mn-ea"/>
                <a:cs typeface="+mn-cs"/>
                <a:sym typeface="微软雅黑" panose="020B0503020204020204" charset="-122"/>
              </a:rPr>
              <a:t>SRAM的基本存储单元是一种半导体双稳态触发器，可以由各种工艺制成。</a:t>
            </a:r>
            <a:endParaRPr kumimoji="0"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rgbClr val="404040"/>
                </a:solidFill>
                <a:uFillTx/>
                <a:latin typeface="+mn-lt"/>
                <a:ea typeface="+mn-ea"/>
                <a:cs typeface="+mn-cs"/>
                <a:sym typeface="微软雅黑" panose="020B0503020204020204" charset="-122"/>
              </a:rPr>
              <a:t>2. SRAM典型存储器芯片举例</a:t>
            </a:r>
            <a:endParaRPr kumimoji="0"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rgbClr val="404040"/>
                </a:solidFill>
                <a:uFillTx/>
                <a:latin typeface="+mn-lt"/>
                <a:ea typeface="+mn-ea"/>
                <a:cs typeface="+mn-cs"/>
                <a:sym typeface="微软雅黑" panose="020B0503020204020204" charset="-122"/>
              </a:rPr>
              <a:t>Intel 6116芯片是由六MOS管基本存储单元电路封装而成的SRAM，其引脚排列和结构框图如图5.8所示。</a:t>
            </a:r>
            <a:endParaRPr kumimoji="0"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rgbClr val="404040"/>
                </a:solidFill>
                <a:uFillTx/>
                <a:latin typeface="+mn-lt"/>
                <a:ea typeface="+mn-ea"/>
                <a:cs typeface="+mn-cs"/>
                <a:sym typeface="微软雅黑" panose="020B0503020204020204" charset="-122"/>
              </a:rPr>
              <a:t>6116芯片有共11根地址线，共8根数据线，片选信号、写控制信号和读控制信号共3条控制线。其中用作列地址译码，产生根列控制线，每条列控制线控制8位；用作行地址译码，产生根行控制线，最后排列成的存储阵列，因而存储容量为位。</a:t>
            </a:r>
            <a:endParaRPr kumimoji="0"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1079500"/>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 </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pic>
        <p:nvPicPr>
          <p:cNvPr id="2" name="图片 1"/>
          <p:cNvPicPr>
            <a:picLocks noChangeAspect="1"/>
          </p:cNvPicPr>
          <p:nvPr/>
        </p:nvPicPr>
        <p:blipFill>
          <a:blip r:embed="rId1"/>
          <a:stretch>
            <a:fillRect/>
          </a:stretch>
        </p:blipFill>
        <p:spPr>
          <a:xfrm>
            <a:off x="692785" y="1224280"/>
            <a:ext cx="7757795" cy="485711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1079500"/>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当片选信号、写控制信号和读控制信号时，地址信号经行、列地址译码选中某一存储空间（其中包含的8个基本存储单元同时被选中），此时控制逻辑控制打开双向数据信号线，将选中的8位信息通过读出传送给处理器。反之，当片选信号、写控制信号和读控制信号时，地址信号经行、列地址译码选中某一存储空间（其中包含的8个基本存储单元同时被选中），此时控制逻辑控制打开双向数据信号线，处理器通过向选中的8位存储单元中写入数据信号。当片选信号时芯片处于无效状态，输入输出三态控制门表现为高阻状态。</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1079500"/>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 3. SRAM读写时序</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图5.9为Intel 6116 SRAM芯片的读周期时序示意图，读周期是指两次读操作的最小时间间隔。处理器进行读操作时，首先将需要读取的存储单元地址经地址寄存器发送到11根地址线上，地址信号经译码电路产生选通信号选定需要读取的单元，系统的控制逻辑电路产生片选信号，然后处理器发出存储器输出允许信号，此时被选中存储单元中的基本存储元电位信号就会传输到与其连通的数据线上，被处理器锁存；最后撤销、、及信号，完成一次读操作。</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1 哈佛体系结构（Harvard Architecture）</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哈佛体系结构是将程序指令和数据分开存储的存储器结构，如图5.1所示。哈佛结构是一种并行体系结构，指令和数据分别采用相对独立的存储器模块和总线进行读写，这样可以允许同时取指令和取数据，从而大大提高执行效率。</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pic>
        <p:nvPicPr>
          <p:cNvPr id="2" name="图片 1"/>
          <p:cNvPicPr>
            <a:picLocks noChangeAspect="1"/>
          </p:cNvPicPr>
          <p:nvPr/>
        </p:nvPicPr>
        <p:blipFill>
          <a:blip r:embed="rId1"/>
          <a:stretch>
            <a:fillRect/>
          </a:stretch>
        </p:blipFill>
        <p:spPr>
          <a:xfrm>
            <a:off x="2052320" y="3795395"/>
            <a:ext cx="5038725" cy="264795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1079500"/>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 3. SRAM读写时序</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pic>
        <p:nvPicPr>
          <p:cNvPr id="2" name="图片 1"/>
          <p:cNvPicPr>
            <a:picLocks noChangeAspect="1"/>
          </p:cNvPicPr>
          <p:nvPr/>
        </p:nvPicPr>
        <p:blipFill>
          <a:blip r:embed="rId1"/>
          <a:stretch>
            <a:fillRect/>
          </a:stretch>
        </p:blipFill>
        <p:spPr>
          <a:xfrm>
            <a:off x="919480" y="2027555"/>
            <a:ext cx="7304405" cy="380238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888365"/>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 3. SRAM读写时序</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图5.10为Intel 6116 SRAM芯片的写周期时序示意图，写周期是指两次写操作的最小时间间隔。处理器要写存储器时，首先将要写入的数据锁存到处理器中的数据寄存器中，再经过地址寄存器将需要写入的存储单元地址发送到11根地址线上，地址信号经译码电路产生选通信号选定需要写入的单元，系统的控制逻辑电路产生片选信号，然后处理器发出存储器写允许信号，此时处理器中的数据寄存器中的数据信号就会由连通的数据线传输到被选中存储单元中的基本存储元，当撤销、及信号时，信号就会稳定地保存在双稳态存储元电路中，完成一次写操作。</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888365"/>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 3. SRAM读写时序</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pic>
        <p:nvPicPr>
          <p:cNvPr id="2" name="图片 1"/>
          <p:cNvPicPr>
            <a:picLocks noChangeAspect="1"/>
          </p:cNvPicPr>
          <p:nvPr/>
        </p:nvPicPr>
        <p:blipFill>
          <a:blip r:embed="rId1"/>
          <a:stretch>
            <a:fillRect/>
          </a:stretch>
        </p:blipFill>
        <p:spPr>
          <a:xfrm>
            <a:off x="104775" y="1860550"/>
            <a:ext cx="8934450" cy="392811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765810"/>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5.2.2 DRAM</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DRAM的基本单元是靠电容存储电荷的原理表示二进制0和1的，因为电容会泄露电流导致电荷衰减，可能使保存的信息不稳定或消失，所以要定时对其进行刷新充电再生信号，相对静态随机读写存储器，称之为动态随机读写存储器。</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1. DRAM基本存储单元</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DRAM基本存储电路是以电荷形式存储信号的器件。电荷存储在MOS管栅源之间的电容(或专门集成的电容)上。。动态基本存储电路有六管型、四管型、三管型及单管型等，图5.11(a)为单管DRAM存储单元结构，图5.11(b)为四管DRAM存储单元结构。</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765810"/>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5.2.2 DRAM</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pic>
        <p:nvPicPr>
          <p:cNvPr id="2" name="图片 1"/>
          <p:cNvPicPr>
            <a:picLocks noChangeAspect="1"/>
          </p:cNvPicPr>
          <p:nvPr/>
        </p:nvPicPr>
        <p:blipFill>
          <a:blip r:embed="rId1"/>
          <a:stretch>
            <a:fillRect/>
          </a:stretch>
        </p:blipFill>
        <p:spPr>
          <a:xfrm>
            <a:off x="809625" y="1827530"/>
            <a:ext cx="7294245" cy="346456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765810"/>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5.2.2 DRAM</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（1）单管DRAM存储单元工作原理</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如图5.11(a)所示，用基本存储单元中电容C上有无电荷来表示二进制“1”和“0”。读操作时，字线上的高电平使T管导通，如果电容C上有电荷，数据线上会产生电流，表示读出“1”；如果电容C上无电荷，则数据线上无电流，表示读出“0”。当读操作结束后，电容C上的电荷会释放，所以这种电路的读操作是破坏性读出，必须对信号进行再生。</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501650" y="43180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6146" name="内容占位符 2"/>
          <p:cNvSpPr>
            <a:spLocks noGrp="1"/>
          </p:cNvSpPr>
          <p:nvPr>
            <p:ph idx="1"/>
          </p:nvPr>
        </p:nvSpPr>
        <p:spPr>
          <a:xfrm>
            <a:off x="501650" y="765810"/>
            <a:ext cx="8140700" cy="5697538"/>
          </a:xfrm>
        </p:spPr>
        <p:txBody>
          <a:bodyPr lIns="101600" tIns="0" rIns="82550" bIns="0" rtlCol="0" anchor="t">
            <a:no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5.2.2 DRAM</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2. DRAM典型存储器芯片举例</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rPr>
              <a:t>Intel 2164是一个由单管动态基本存储电路构成的64K×1位的DRAM芯片，有16个管脚，引脚排列及结构框图如图5.12所示。2164片内共有64K个单元，每个单元存储一位二进制信息，由和写入或读出，这些单元分成4个128×128的存储器阵列，构成256行256列的存储阵列，需要16条地址线选择个单元，为了减少封装引脚，芯片的地址引脚只用了8条，采用分时复用的方法将行地址和列地址分开传送，由行地址选通信号将先送入的8位行地址送到片内行地址锁存器，然后由列地址选通</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1019175"/>
            <a:ext cx="8140700" cy="5603875"/>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5.2.2 DRAM</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信号将后送入的8位列地址送到片内列地址锁存器，行选通信号和列地址选通信号共同选通个单元，同时也起到了片选的作用(整个读写周期，RAS一直处于有效状态)。</a:t>
            </a:r>
            <a:endParaRPr kumimoji="0" lang="en-US" altLang="zh-CN" sz="2400" b="0" i="0" u="none" strike="noStrike" kern="1200" cap="none" spc="150" normalizeH="0" baseline="0" noProof="1">
              <a:solidFill>
                <a:srgbClr val="404040"/>
              </a:solidFill>
              <a:uFillTx/>
              <a:latin typeface="+mn-lt"/>
              <a:ea typeface="+mn-ea"/>
              <a:cs typeface="+mn-cs"/>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pic>
        <p:nvPicPr>
          <p:cNvPr id="2" name="内容占位符 1"/>
          <p:cNvPicPr>
            <a:picLocks noChangeAspect="1"/>
          </p:cNvPicPr>
          <p:nvPr>
            <p:ph idx="1"/>
          </p:nvPr>
        </p:nvPicPr>
        <p:blipFill>
          <a:blip r:embed="rId1"/>
          <a:stretch>
            <a:fillRect/>
          </a:stretch>
        </p:blipFill>
        <p:spPr>
          <a:xfrm>
            <a:off x="249555" y="2564130"/>
            <a:ext cx="8154035" cy="4093845"/>
          </a:xfrm>
          <a:prstGeom prst="rect">
            <a:avLst/>
          </a:prstGeom>
        </p:spPr>
      </p:pic>
      <p:sp>
        <p:nvSpPr>
          <p:cNvPr id="4" name="内容占位符 2"/>
          <p:cNvSpPr>
            <a:spLocks noGrp="1"/>
          </p:cNvSpPr>
          <p:nvPr/>
        </p:nvSpPr>
        <p:spPr>
          <a:xfrm>
            <a:off x="501650" y="101917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当为高电平时，所选中单元的内容经过输出三态缓冲器从引脚读出；当为低电平时，引脚上的内容经过输入三态缓冲器，对选中单元进行写操作。</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3. DRAM读写时序</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DRAM读写操作时行、列地址通过同一组地址线分时复用分开传送，在传送对应控制信号时要注意以下几点：</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1）先将行地址发送到地址线上，在行地址选通信号有效时将行地址锁存进行地址缓冲器；再将列地址发送到地址线上，在列地址选通信号有效时将列地址锁存进列地址缓冲器。滞后于的时间必须超过规定值，以保证行列地址能稳定保存。</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（2）和的有效电平宽度必须大于规定值，以保证芯片内部对应工作正常完成。</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（3）和的下降沿之后必须有足够的时间保证行、列地址的建立和保持，以确保行、列写入准确。</a:t>
            </a:r>
            <a:endParaRPr lang="en-US" altLang="zh-CN" sz="2400">
              <a:solidFill>
                <a:srgbClr val="404040"/>
              </a:solidFill>
              <a:sym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2 冯·诺依曼体系结构（Von Neumann Architecture）</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sz="2400" b="0" i="0" u="none" strike="noStrike" kern="1200" cap="none" spc="150" normalizeH="0" baseline="0" noProof="1">
                <a:solidFill>
                  <a:schemeClr val="tx1">
                    <a:lumMod val="75000"/>
                    <a:lumOff val="25000"/>
                  </a:schemeClr>
                </a:solidFill>
                <a:uFillTx/>
                <a:latin typeface="+mn-lt"/>
                <a:ea typeface="+mn-ea"/>
                <a:cs typeface="+mn-cs"/>
              </a:rPr>
              <a:t>该结构把程序本身当作数据来对待，程序及其处理的数据用同样的方式存储在同一存储器中，并由此确定了存储程序计算机的五大组成部分和基本工作方法，如图5.2所示。</a:t>
            </a:r>
            <a:endParaRPr kumimoji="0" sz="2400" b="0" i="0" u="none" strike="noStrike" kern="1200" cap="none" spc="150" normalizeH="0" baseline="0" noProof="1">
              <a:solidFill>
                <a:schemeClr val="tx1">
                  <a:lumMod val="75000"/>
                  <a:lumOff val="25000"/>
                </a:schemeClr>
              </a:solidFill>
              <a:uFillTx/>
              <a:latin typeface="+mn-lt"/>
              <a:ea typeface="+mn-ea"/>
              <a:cs typeface="+mn-cs"/>
            </a:endParaRPr>
          </a:p>
        </p:txBody>
      </p:sp>
      <p:pic>
        <p:nvPicPr>
          <p:cNvPr id="2" name="图片 1"/>
          <p:cNvPicPr>
            <a:picLocks noChangeAspect="1"/>
          </p:cNvPicPr>
          <p:nvPr/>
        </p:nvPicPr>
        <p:blipFill>
          <a:blip r:embed="rId1"/>
          <a:stretch>
            <a:fillRect/>
          </a:stretch>
        </p:blipFill>
        <p:spPr>
          <a:xfrm>
            <a:off x="1661160" y="3209290"/>
            <a:ext cx="5628640" cy="3234055"/>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图5.13是Intel 2164 DRAM芯片的读周期时序图。为了确保读出数据无误，读控制信号（）应该在列地址送入前（即下降沿到来之前）建立，在列地址无效后（即上升沿之后）撤销。数据应该在行、列地址都有效后（选定要读取数据的单元）才会稳定地出现在数据线上，在行、列地址及读控制信号撤销后再断开数据线。</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pic>
        <p:nvPicPr>
          <p:cNvPr id="2" name="图片 1"/>
          <p:cNvPicPr>
            <a:picLocks noChangeAspect="1"/>
          </p:cNvPicPr>
          <p:nvPr/>
        </p:nvPicPr>
        <p:blipFill>
          <a:blip r:embed="rId1"/>
          <a:stretch>
            <a:fillRect/>
          </a:stretch>
        </p:blipFill>
        <p:spPr>
          <a:xfrm>
            <a:off x="1397000" y="3529330"/>
            <a:ext cx="5695950" cy="315277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图5.14是Intel 2164 DRAM芯片的写周期时序图。为了确保数据准确写入，写控制信号（）应该在列地址送入前（即下降沿到来之前）建立。数据的写入实际上是由下降沿触发工作的，因此在信号有效前必须保证数据线上已经存在稳定的有效数据，且在写控制信号（）、行列地址有效期间数据必须保证稳定不变。</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pic>
        <p:nvPicPr>
          <p:cNvPr id="2" name="图片 1"/>
          <p:cNvPicPr>
            <a:picLocks noChangeAspect="1"/>
          </p:cNvPicPr>
          <p:nvPr/>
        </p:nvPicPr>
        <p:blipFill>
          <a:blip r:embed="rId1"/>
          <a:stretch>
            <a:fillRect/>
          </a:stretch>
        </p:blipFill>
        <p:spPr>
          <a:xfrm>
            <a:off x="1774190" y="3521075"/>
            <a:ext cx="5513705" cy="31432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4. DRAM刷新</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DRAM一般都是利用电容存储电荷的原理来保存信息的，由于电容会逐渐放电，所以，对DRAM必须不断进行读出和再写入，以使泄放的电荷受到补充，这个操作过程称为刷新，其作用是使原处于“1”状态的电容得到电荷补充，而原处于“0”状态的电容维持“0”状态。</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刷新就是将存储单元已有信息读出、放大并重新写入的过程。虽然有些DRAM对单元进行读写操作就可以同时进行刷新，但因为DRAM的读写是随机的，某些单元有可能长期未被读写从而导致信息衰减消失，所以为了保证每个单元存储的信息稳定存储，要定时对所有存储单元进行刷新，再生信息。</a:t>
            </a:r>
            <a:endParaRPr lang="en-US" altLang="zh-CN" sz="2400">
              <a:solidFill>
                <a:srgbClr val="404040"/>
              </a:solidFill>
              <a:sym typeface="微软雅黑" panose="020B050302020402020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br>
              <a:rPr sz="3600">
                <a:sym typeface="+mn-ea"/>
              </a:rPr>
            </a:br>
            <a:r>
              <a:rPr sz="3600" spc="150">
                <a:solidFill>
                  <a:srgbClr val="404040"/>
                </a:solidFill>
                <a:latin typeface="+mn-lt"/>
                <a:ea typeface="+mn-ea"/>
                <a:cs typeface="+mn-cs"/>
                <a:sym typeface="微软雅黑" panose="020B0503020204020204" charset="-122"/>
              </a:rPr>
              <a:t>5.2半导体随机存取存储器</a:t>
            </a:r>
            <a:br>
              <a:rPr sz="3600">
                <a:sym typeface="微软雅黑" panose="020B0503020204020204" charset="-122"/>
              </a:rPr>
            </a:br>
            <a:br>
              <a:rPr sz="3600">
                <a:sym typeface="微软雅黑" panose="020B0503020204020204" charset="-122"/>
              </a:rPr>
            </a:b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对DRAM所有存储单元刷新一遍所用的时间称为该DRAM的刷新周期。刷新一般都是逐行进行，一次刷新操作可以刷新一行。</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根据系统的刷新工作方式以及信号的再生方式，DRAM的刷新通常有集中式刷新、分散式刷新和异步式刷新三种。</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（1）集中式刷新</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（2）分散式刷新</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（3）异步式刷新</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RAM在处理器运行状态下可以随机进行读或写，但存储的数据必须有电源供电才能保存，一旦掉电数据就会丢失，一般称其为易失性半导体存储器； ROM保存的信息断电后仍然可以持续保存，相对RAM一般称其为非易失性半导体存储器。</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ROM一般根据信息写入的方式不同，可分为掩膜ROM、一次性可编程PROM、紫外线可擦除EPROM、电可擦除E2PROM、可编程只读存储器FLASH等。</a:t>
            </a:r>
            <a:endParaRPr lang="en-US" altLang="zh-CN" sz="2400">
              <a:solidFill>
                <a:srgbClr val="404040"/>
              </a:solidFill>
              <a:sym typeface="微软雅黑" panose="020B050302020402020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89535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1. 掩模ROM</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又称为固定ROM，由器件制造厂家根据用户事先编好的机器码程序，把 0、1 信息用特殊的方法烧录到ROM芯片，这种芯片制成以后，它的存储矩阵中每个MOS管所存储的信息0或1被固定下来，只能读出，不能再改变，如果发现资料有任何错误，则只有舍弃不用，重新制作一份。</a:t>
            </a:r>
            <a:endParaRPr lang="en-US" altLang="zh-CN" sz="2400">
              <a:solidFill>
                <a:srgbClr val="404040"/>
              </a:solidFill>
              <a:sym typeface="微软雅黑" panose="020B050302020402020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100838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2.  一次性可编程ROM</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为克服掩模ROM芯片不能修改内容的缺点，设计了一次性可编程ROM (Programmable ROM，PROM)。PROM在出厂时，存储单元的内容被初始化为全1（或全0），用户可根据自己的需要进行编程。这种写入是破坏性的，即某个存储单元一旦写入1，就不能再变为0，因此对这种存储器只能进行一次编程。</a:t>
            </a:r>
            <a:endParaRPr lang="en-US" altLang="zh-CN" sz="2400">
              <a:solidFill>
                <a:srgbClr val="404040"/>
              </a:solidFill>
              <a:sym typeface="微软雅黑" panose="020B050302020402020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102171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3.可擦除可编程ROM </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PROM可供用户进行一次编程，但这种存储芯片的使用局限性太大，所存储的程序升级困难，制造成本高，针对这种缺陷，后来研制出了可擦除、可再编程的ROM。根据擦除信息的方式不同，一般有紫外线擦除可编程ROM (Eraseble Programmable ROM，EPROM)和电可擦除可编程ROM (Electrically Eraseble Programmable ROM，)两种。</a:t>
            </a:r>
            <a:endParaRPr lang="en-US" altLang="zh-CN" sz="2400">
              <a:solidFill>
                <a:srgbClr val="404040"/>
              </a:solidFill>
              <a:sym typeface="微软雅黑" panose="020B050302020402020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89535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4.电可擦除E2PROM</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(或EEPROM)是采用金属氮-氧化物半导体MNOS工艺生产的可擦除可再编程ROM。</a:t>
            </a:r>
            <a:r>
              <a:rPr lang="en-US" altLang="zh-CN" sz="2400">
                <a:solidFill>
                  <a:srgbClr val="404040"/>
                </a:solidFill>
                <a:sym typeface="微软雅黑" panose="020B0503020204020204" charset="-122"/>
              </a:rPr>
              <a:t>E2PROM</a:t>
            </a:r>
            <a:r>
              <a:rPr lang="en-US" altLang="zh-CN" sz="2400">
                <a:solidFill>
                  <a:srgbClr val="404040"/>
                </a:solidFill>
                <a:sym typeface="微软雅黑" panose="020B0503020204020204" charset="-122"/>
              </a:rPr>
              <a:t>的擦除不需要借助于其它设备，擦除时只需对指定单元加高压产生电流，形成“电子隧道”，将该单元信息擦除，其它单元内容保持不变，所以可以以字节为最小单位对单个存储单元在线擦除与编程，不需要像EPROM一样需要离线将数据全部擦除才能重新写入。芯片封装简单，对硬件线路没有特殊要求，操作简单，信息存储时间长，使用方便。但与EPROM相比，集成度低、存取速度较慢。 </a:t>
            </a:r>
            <a:endParaRPr lang="en-US" altLang="zh-CN" sz="2400">
              <a:solidFill>
                <a:srgbClr val="404040"/>
              </a:solidFill>
              <a:sym typeface="微软雅黑" panose="020B050302020402020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109347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5 快闪存储器 (Flash Memory)</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闪存是的变种，采用浮栅型MOS管，存储单元中数据的擦除和写入是分开进行的，数据写入方式与EPROM相同，在断电时仍能保存数据，通常被用来离线保存设置信息，如计算机的BIOS程序、PDA、数码相机中保存资料等，一般一只芯片可以擦写100万次以上。</a:t>
            </a:r>
            <a:endParaRPr lang="en-US" altLang="zh-CN" sz="2400">
              <a:solidFill>
                <a:srgbClr val="404040"/>
              </a:solidFill>
              <a:sym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595"/>
            <a:ext cx="8303895"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3 混合体系结构</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在哈佛体系结构和冯.诺依曼体系结构的基础上，后来的计算机在处理器内部增加了高速缓存（Cache），包括数据高速缓存（D-Cache）和指令高速缓存（I</a:t>
            </a:r>
            <a:r>
              <a:rPr kumimoji="0" lang="en-US" altLang="zh-CN" sz="2400" b="0" i="0" u="none" strike="noStrike" kern="1200" cap="none" spc="150" normalizeH="0" baseline="0" noProof="1">
                <a:solidFill>
                  <a:schemeClr val="tx1">
                    <a:lumMod val="75000"/>
                    <a:lumOff val="25000"/>
                  </a:schemeClr>
                </a:solidFill>
                <a:uFillTx/>
                <a:latin typeface="+mn-lt"/>
                <a:ea typeface="+mn-ea"/>
                <a:cs typeface="+mn-cs"/>
              </a:rPr>
              <a:t>-</a:t>
            </a: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Cache），分别用于存储从主存中读入的数据和程序指令。</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这种体系结构在处理器外部一般使用动态随机存取存储器DRAM（Dynamic Random Access Memory）存储数据和指令，在处理器内部一般使用相对独立的静态随机存储器SRAM（Static Random Access Memory）分别存储指令和数据。</a:t>
            </a:r>
            <a:r>
              <a:rPr sz="2400">
                <a:sym typeface="+mn-ea"/>
              </a:rPr>
              <a:t>从处理器内部看属于哈佛体系结构，从处理</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91376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6 铁电存储器</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铁电存储器（Ferroelectric RAM，FRAM）是一种随机存取存储器，它集成DRAM和ROM的特点，能在非常低的电能需求下快速地存储。</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  FRAM利用铁电效应实现数据存储，铁电效应是指在铁电晶体上施加一定的电场时，晶体中心原子在电场作用下运动，并达到一种稳定状态；当电场从晶体移走后，中心原子会保持在原来的位置，这是由于晶体的中间层是一个高能阶，中心原子在没有获得外部能量时不能越过高能阶到达另一稳定位置，因此FRAM保持数据不需要电压，也不需要像DROM一样周期性刷新。</a:t>
            </a:r>
            <a:endParaRPr lang="en-US" altLang="zh-CN" sz="2400">
              <a:solidFill>
                <a:srgbClr val="404040"/>
              </a:solidFill>
              <a:sym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7 磁性随机存储器</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MRAM（Magnetic RAM，MRAM）是以磁电阻性质来存储数据的随机存储器，它采用磁化的方向不同所导致的磁电阻不同来记录0和1，只要外部磁场不改变，磁化的方向就不会变化，不需要刷新操作就能稳定保存信息。</a:t>
            </a:r>
            <a:endParaRPr lang="en-US" altLang="zh-CN" sz="2400">
              <a:solidFill>
                <a:srgbClr val="404040"/>
              </a:solidFill>
              <a:sym typeface="微软雅黑" panose="020B050302020402020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8 相变存储器</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同一物质可以在诸如固体、液体、气体、冷凝物和等离子体等状态下存在，这些状态都称为相。相变存储器(Phase Change Random Access Memory， 简称PCRAM)便是利用特殊材料在不同相之间的电阻差异进行工作的。例如，某材料由非晶体状态变成晶体、再变回非晶体的过程中，其非晶体和晶体状态呈现不同的电阻特性，因此可以利用非晶态和晶态分别代表0和1来存储数据。</a:t>
            </a:r>
            <a:endParaRPr lang="en-US" altLang="zh-CN" sz="2400">
              <a:solidFill>
                <a:srgbClr val="404040"/>
              </a:solidFill>
              <a:sym typeface="微软雅黑" panose="020B050302020402020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5.3非易失性半导体存储器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相变存储器具有以下几个优点：</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(1) 一位可变</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(2) 低延时，读写时间均衡</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(3) 寿命长</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(4) 功耗低</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(5) 密度高</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(6) 抗辐照特性好</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5.4主存储器的组织</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主存储器简称主存，是CPU能直接寻址的存储空间，用于暂时存放CPU中要执行的程序或需要运算的数据，是计算机系统中重要的部件之一，它是与CPU进行沟通的桥梁。</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5.4.1 CPU与主存的连接</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计算机系统的工作过程就是CPU从主存中读取指令并分析执行。CPU和主存通过总线连接，总线根据功能主要包括地址总线(Address Bus)、数据总线和控制总线，其连接简单框图如图5.22所示。</a:t>
            </a:r>
            <a:endParaRPr lang="en-US" altLang="zh-CN" sz="2400">
              <a:solidFill>
                <a:srgbClr val="404040"/>
              </a:solidFill>
              <a:sym typeface="微软雅黑" panose="020B050302020402020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5.4主存储器的组织</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pic>
        <p:nvPicPr>
          <p:cNvPr id="2" name="图片 1"/>
          <p:cNvPicPr>
            <a:picLocks noChangeAspect="1"/>
          </p:cNvPicPr>
          <p:nvPr/>
        </p:nvPicPr>
        <p:blipFill>
          <a:blip r:embed="rId1"/>
          <a:stretch>
            <a:fillRect/>
          </a:stretch>
        </p:blipFill>
        <p:spPr>
          <a:xfrm>
            <a:off x="1026795" y="1675130"/>
            <a:ext cx="6381115" cy="382079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5.4主存储器的组织</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5.4.2 主存容量扩充</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目前生产的存储器芯片容量一般都有限，而主存的容量通常要比单个芯片的容量大许多，为了满足处理器的主存空间需求，往往要用基本的存储器芯片扩展组成处理器的主存空间。</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根据存储器芯片和主存空间在字数或字长方面的差距，一般的扩展方式有位扩展、字扩展和字位同时扩展三种。</a:t>
            </a:r>
            <a:endParaRPr lang="en-US" altLang="zh-CN" sz="2400">
              <a:solidFill>
                <a:srgbClr val="404040"/>
              </a:solidFill>
              <a:sym typeface="微软雅黑" panose="020B050302020402020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5.4主存储器的组织</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1. 地址的概念</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（1）物理地址</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物理地址（Physical Address）也叫实地址（Real Address）、二进制地址（Binary Address）或绝对地址，是由CPU发送到地址总线上，经硬件电路译码形成以电子的形式存在并选通某个特定的可供CPU访问的单元地址。</a:t>
            </a:r>
            <a:endParaRPr lang="en-US" altLang="zh-CN" sz="2400">
              <a:solidFill>
                <a:srgbClr val="404040"/>
              </a:solidFill>
              <a:sym typeface="微软雅黑" panose="020B0503020204020204"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5.4主存储器的组织</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（2）总线地址</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总线地址是指总线的地址线在地址周期上产生的信号。从外设角度看，它使用的是总线地址，从CPU角度看，其实就是是物理地址。物理地址与总线地址之间的关系是由系统的设计结构决定的。</a:t>
            </a:r>
            <a:endParaRPr lang="en-US" altLang="zh-CN" sz="2400">
              <a:solidFill>
                <a:srgbClr val="404040"/>
              </a:solidFill>
              <a:sym typeface="微软雅黑" panose="020B050302020402020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5.4主存储器的组织</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a:t>
            </a:r>
            <a:r>
              <a:rPr lang="en-US" altLang="zh-CN" sz="2400">
                <a:solidFill>
                  <a:srgbClr val="404040"/>
                </a:solidFill>
                <a:sym typeface="微软雅黑" panose="020B0503020204020204" charset="-122"/>
              </a:rPr>
              <a:t>3）虚拟地址</a:t>
            </a:r>
            <a:endParaRPr lang="en-US" altLang="zh-CN"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lang="en-US" altLang="zh-CN" sz="2400">
                <a:solidFill>
                  <a:srgbClr val="404040"/>
                </a:solidFill>
                <a:sym typeface="微软雅黑" panose="020B0503020204020204" charset="-122"/>
              </a:rPr>
              <a:t>现代操作系统普遍采用虚拟内存管理（Virtual Memory Management）机制，这需要MMU（Memory Management Unit）的支持。如果处理器没有MMU，或者有MMU但没有启用，CPU执行单元发出的主存地址将直接传到芯片引脚上，这称为物理地址；如果处理器启用了MMU，CPU执行单元发出的内存地址被MMU接收，从CPU到MMU的地址称为虚拟地址（Virtual Address），而MMU再将这个地址转换成另一个地址发到CPU芯片的外部地址引脚上，也就是将虚拟地址映射成物理地址。</a:t>
            </a:r>
            <a:endParaRPr lang="en-US" altLang="zh-CN" sz="2400">
              <a:solidFill>
                <a:srgbClr val="404040"/>
              </a:solidFill>
              <a:sym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595"/>
            <a:ext cx="8303895"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器外部看则属于冯·诺依曼体系结构，这是一种混合式体系结构，现在的计算机大部分都是这种组成和工作机制。</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5.4主存储器的组织</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编址方式</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接到处理器总线上的各种设备的读写速度是不一样的，一般主存的速度是最快的。接到总线上的主存和其它外部设备接口的地址编排通常由两种：独立编址和同一编址。</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统一编址</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主存和其它外设接口一样看待，每个外设端口都占用一个存储单元地址。处理器地址总线控制的地址中一部分用作I/O接口地址空间，一部分用作主存地址空间。统一编址中处理器操作I/O接口设备和主存方式一样。</a:t>
            </a:r>
            <a:endParaRPr sz="2400">
              <a:solidFill>
                <a:srgbClr val="404040"/>
              </a:solidFill>
              <a:sym typeface="微软雅黑" panose="020B050302020402020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5.4主存储器的组织</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独立编址</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I/O外设接口地址和主存分开独立编址，I/0接口地址不占用主存空间的地址范围。即在系统中存在另一种与主存地址无关的I/O地址，此时处理器必须具有专门用于操作I/O接口设备的指令（如IN、OUT等）和控制逻辑。</a:t>
            </a:r>
            <a:endParaRPr sz="2400">
              <a:solidFill>
                <a:srgbClr val="404040"/>
              </a:solidFill>
              <a:sym typeface="微软雅黑" panose="020B050302020402020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lang="en-US" altLang="zh-CN" sz="3600">
                <a:solidFill>
                  <a:srgbClr val="404040"/>
                </a:solidFill>
                <a:sym typeface="微软雅黑" panose="020B0503020204020204" charset="-122"/>
              </a:rPr>
              <a:t>5.4主存储器的组织</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 寻址和字节顺序</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对于跨越多字节的数据对象，我们必须明确数据对象的地址是多少，以及在存储器中如何排列这些字节。几乎所有的机器都将多字节数据对象存储为连续的字节序列，且数据的地址为所使用字节中最小的地址。</a:t>
            </a:r>
            <a:endParaRPr sz="2400">
              <a:solidFill>
                <a:srgbClr val="404040"/>
              </a:solidFill>
              <a:sym typeface="微软雅黑" panose="020B050302020402020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14680" y="108140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辅助存储器又称为外部存储器，一般指除计算机主存及CPU缓存以外的存储器，此类存储器断电后仍然能保存数据。常见的辅助存储器有硬磁盘、软磁盘盘、光盘、U盘等。</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5.5.1 磁记录原理及记录方式</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磁记录是利用磁的性质保存信息，先将各种信息转换为随时间变化的电信号，然后再将对应电信号转换为磁记录介质的磁化强度信号。通常信息的磁记录过程如图5.30所示。</a:t>
            </a:r>
            <a:endParaRPr sz="2400">
              <a:solidFill>
                <a:srgbClr val="404040"/>
              </a:solidFill>
              <a:sym typeface="微软雅黑" panose="020B0503020204020204"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sz="2400">
              <a:solidFill>
                <a:srgbClr val="404040"/>
              </a:solidFill>
              <a:sym typeface="微软雅黑" panose="020B0503020204020204" charset="-122"/>
            </a:endParaRPr>
          </a:p>
        </p:txBody>
      </p:sp>
      <p:pic>
        <p:nvPicPr>
          <p:cNvPr id="2" name="图片 1"/>
          <p:cNvPicPr>
            <a:picLocks noChangeAspect="1"/>
          </p:cNvPicPr>
          <p:nvPr/>
        </p:nvPicPr>
        <p:blipFill>
          <a:blip r:embed="rId1"/>
          <a:stretch>
            <a:fillRect/>
          </a:stretch>
        </p:blipFill>
        <p:spPr>
          <a:xfrm>
            <a:off x="127635" y="2312670"/>
            <a:ext cx="8812530" cy="217106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01345"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磁记录信息读出过程</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当需要把磁介质上的信息读出时，要经过与上述过程相反的操作。</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将记录磁信息的介质以与写入时相同的速度通过重放磁头的缝隙，这时磁记录介质中的剩余磁化强度会在重放磁头中感应生成相应的磁通量变化，从而使绕在磁头上的线圈产生微弱的电流；</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将通过放大和电-非电转换装置，得到和输入信息对应的输出信息。</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所以磁记录的读写过程，就是靠磁头和磁介质表面小磁元之间的磁→电转换和电→磁转换过程实现的，如图5.31所示。</a:t>
            </a:r>
            <a:endParaRPr sz="2400">
              <a:solidFill>
                <a:srgbClr val="404040"/>
              </a:solidFill>
              <a:sym typeface="微软雅黑" panose="020B0503020204020204"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sz="2400">
              <a:solidFill>
                <a:srgbClr val="404040"/>
              </a:solidFill>
              <a:sym typeface="微软雅黑" panose="020B0503020204020204" charset="-122"/>
            </a:endParaRPr>
          </a:p>
        </p:txBody>
      </p:sp>
      <p:pic>
        <p:nvPicPr>
          <p:cNvPr id="2" name="图片 1"/>
          <p:cNvPicPr>
            <a:picLocks noChangeAspect="1"/>
          </p:cNvPicPr>
          <p:nvPr/>
        </p:nvPicPr>
        <p:blipFill>
          <a:blip r:embed="rId1"/>
          <a:stretch>
            <a:fillRect/>
          </a:stretch>
        </p:blipFill>
        <p:spPr>
          <a:xfrm>
            <a:off x="895985" y="1317625"/>
            <a:ext cx="7606030" cy="3681095"/>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信息读出后，磁记录介质上的磁状态信息仍然保留，所以磁记录信息的读出是非破坏性读出。如要清除磁记录介质中存储的信息，只要将介质通过清除磁头，使其受到这磁头产生的高频磁场的作用，使磁记录介质回到退磁状态。</a:t>
            </a:r>
            <a:endParaRPr sz="2400">
              <a:solidFill>
                <a:srgbClr val="404040"/>
              </a:solidFill>
              <a:sym typeface="微软雅黑" panose="020B0503020204020204"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5.5.2 硬磁盘存储器</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磁盘存储器就是指在金属或塑料盘片表面上涂有可被磁化的材料，盘片为金属材质的一般叫硬磁盘，盘片为塑料材质的一般叫软磁盘。硬磁盘目前是计算机主要的辅助存储器，盘片主要由硬质铝合金材料制成。</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硬磁盘存储器分类</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硬磁盘存储器组成结构</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000">
                <a:solidFill>
                  <a:srgbClr val="404040"/>
                </a:solidFill>
                <a:sym typeface="微软雅黑" panose="020B0503020204020204" charset="-122"/>
              </a:rPr>
              <a:t>硬磁盘的盘片结构主要有两种：固定盘片和可换盘片。固定盘片即将一片或一组盘片固定在主轴上，盘片不可更换；可换盘片是指盘片可脱机保存，多个互相兼容的磁盘存储器之间可以互相更换盘片交换数据。</a:t>
            </a:r>
            <a:endParaRPr sz="2000">
              <a:solidFill>
                <a:srgbClr val="404040"/>
              </a:solidFill>
              <a:sym typeface="微软雅黑" panose="020B050302020402020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硬磁盘的磁头结构也有两种：固定磁头和可移动磁头。固定磁头是指磁盘的每一个磁道对应一个磁头，盘片做旋转运动但磁头固定，其优点是可以省去找道时间、速度快，但结构复杂；可移动磁头是指每个盘面一个磁头，存取数据时磁头在磁头臂带动下可以沿盘面半径方向移动找道。</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根据盘片结构和磁头结构的组合，目前的硬磁盘可以有固定磁头固定盘片式、固定磁头可换盘片式、可移动磁头固定盘片式、可移动磁头可换盘片式。目前几乎所有的机械式硬磁盘（俗称温彻斯特硬磁盘或温盘）都是可移动磁头固定盘片式，这种技术目前已经相当成熟，具有存储容量大，单位存储容量成本低的特点。</a:t>
            </a:r>
            <a:endParaRPr sz="2400">
              <a:solidFill>
                <a:srgbClr val="404040"/>
              </a:solidFill>
              <a:sym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5.1.2 存储器层次结构</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计算机存储器为计算机处理器运行提供所需的数据，根据数据在计算机工作过程中的作用不同，可以将存储数据的部件分为寄存器、高速缓冲存储器（Cache）、主存储器（主存）和辅助存储器（外存）。为了能使计算机程序高效运行，现代计算机不但要求存储器容量大、成本低，同时还要求存储器读写速度快，于是在现代的计算机系统结构中一般都使用多层次存储器结构来实现软件和硬件性能互相补充，如图5.3所示。</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硬磁盘存储器组成结构</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硬磁盘结构主要包括：盘片、磁头、盘片主轴、控制电机、磁头控制器、数据转换器、接口、缓存等几个部份。所有的盘片都固定在一个盘片旋转主轴上，所有盘片之间是绝对平行的，每个盘片的存储面上都有一个磁头；所有的磁头连在一个磁头控制器上，由磁头控制器负责各个磁头的运动，磁头可沿盘片的半径方向移动。盘片在主轴的带动下以每分钟数千转到上万转的速度高速旋转，这样磁头就能对盘片上的指定位置进行数据的读写操作。如图5.32所示为一款硬磁盘结构剖图示意图。</a:t>
            </a:r>
            <a:endParaRPr sz="2400">
              <a:solidFill>
                <a:srgbClr val="404040"/>
              </a:solidFill>
              <a:sym typeface="微软雅黑" panose="020B0503020204020204"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sz="2400">
              <a:solidFill>
                <a:srgbClr val="404040"/>
              </a:solidFill>
              <a:sym typeface="微软雅黑" panose="020B0503020204020204" charset="-122"/>
            </a:endParaRPr>
          </a:p>
        </p:txBody>
      </p:sp>
      <p:pic>
        <p:nvPicPr>
          <p:cNvPr id="2" name="图片 1"/>
          <p:cNvPicPr>
            <a:picLocks noChangeAspect="1"/>
          </p:cNvPicPr>
          <p:nvPr/>
        </p:nvPicPr>
        <p:blipFill>
          <a:blip r:embed="rId1"/>
          <a:stretch>
            <a:fillRect/>
          </a:stretch>
        </p:blipFill>
        <p:spPr>
          <a:xfrm>
            <a:off x="628650" y="915670"/>
            <a:ext cx="7073265" cy="531495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磁记录模式</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根据磁盘表面的磁单元磁化矢量方向与盘面（磁头运动方向）是平行还是垂直，可以把磁盘上信息的磁记录模式分为水平磁记录和垂直磁记录两种模式。</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sz="2400">
              <a:solidFill>
                <a:srgbClr val="404040"/>
              </a:solidFill>
              <a:sym typeface="微软雅黑" panose="020B0503020204020204" charset="-122"/>
            </a:endParaRPr>
          </a:p>
        </p:txBody>
      </p:sp>
      <p:pic>
        <p:nvPicPr>
          <p:cNvPr id="2" name="图片 1"/>
          <p:cNvPicPr>
            <a:picLocks noChangeAspect="1"/>
          </p:cNvPicPr>
          <p:nvPr/>
        </p:nvPicPr>
        <p:blipFill>
          <a:blip r:embed="rId1"/>
          <a:stretch>
            <a:fillRect/>
          </a:stretch>
        </p:blipFill>
        <p:spPr>
          <a:xfrm>
            <a:off x="1052830" y="3371850"/>
            <a:ext cx="7292340" cy="1844040"/>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磁盘信息分布</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① 盘片</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硬磁盘通常由一组盘片构成，硬磁盘的盘片一般用铝合金或玻璃材料做基片。硬盘的每一个盘片都有上、下两个盘面，一般每个盘面都可以作为有效盘片存储数据；每一个效盘面都有一个盘面号，从上至下按顺序从“0”开始依次编号。</a:t>
            </a:r>
            <a:endParaRPr sz="2400">
              <a:solidFill>
                <a:srgbClr val="404040"/>
              </a:solidFill>
              <a:sym typeface="微软雅黑" panose="020B0503020204020204"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磁盘信息分布</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② 磁道</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磁盘在格式化时，以每个盘面的轴心为圆心都被划分为数目相等的若干同心圆，这些同心圆轨迹称为磁道，从外缘至圆心从“0”开始依次编号，磁单元按顺序分布在不同的磁道上。每个磁道的存储容量均相同，因此内磁道存储的的信息密度要比外磁道大。</a:t>
            </a:r>
            <a:endParaRPr sz="2400">
              <a:solidFill>
                <a:srgbClr val="404040"/>
              </a:solidFill>
              <a:sym typeface="微软雅黑" panose="020B050302020402020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磁盘信息分布</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③ 柱面</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不同盘面上具有相同编号的磁道在空间上形成一个圆柱，称之为磁盘的柱面，磁盘的柱面数与一个盘面上的磁道数相等。每个盘面都有自己的磁头，因此盘面数等于总的磁头数。在对磁盘进行读写时，为了降低磁头的移动频率，都是把同一柱面上的所有磁道读写完后，才将磁头组移动到下一个柱面进行读写。</a:t>
            </a:r>
            <a:endParaRPr sz="2400">
              <a:solidFill>
                <a:srgbClr val="404040"/>
              </a:solidFill>
              <a:sym typeface="微软雅黑" panose="020B050302020402020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磁盘信息分布</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④ 扇区</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如图5.34所示，磁盘分区格式化时，将每个磁道分割成的多个相等的圆弧，每个弧叫一个扇区，每个扇区的存储容量也相同。硬盘的读写以扇区为基本单位，传统的硬盘在格式化后，每一个扇区的大小一般都是512B字节。单碟1TB以上硬盘的扇区数可能是4KB，高级格式是一项界定4K扇区硬盘格式的全新标准，IDEMA（国际磁盘驱动器设备与材料协会）的各主要硬盘制造商已经达成一致：2011年1月1日起，出货的所有台式机和笔记本新产品硬盘都将采用这种高级格式标准。</a:t>
            </a:r>
            <a:endParaRPr sz="2400">
              <a:solidFill>
                <a:srgbClr val="404040"/>
              </a:solidFill>
              <a:sym typeface="微软雅黑" panose="020B0503020204020204"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sz="2400">
              <a:solidFill>
                <a:srgbClr val="404040"/>
              </a:solidFill>
              <a:sym typeface="微软雅黑" panose="020B0503020204020204" charset="-122"/>
            </a:endParaRPr>
          </a:p>
        </p:txBody>
      </p:sp>
      <p:pic>
        <p:nvPicPr>
          <p:cNvPr id="2" name="图片 1"/>
          <p:cNvPicPr>
            <a:picLocks noChangeAspect="1"/>
          </p:cNvPicPr>
          <p:nvPr/>
        </p:nvPicPr>
        <p:blipFill>
          <a:blip r:embed="rId1"/>
          <a:stretch>
            <a:fillRect/>
          </a:stretch>
        </p:blipFill>
        <p:spPr>
          <a:xfrm>
            <a:off x="628650" y="1331595"/>
            <a:ext cx="6948805" cy="386207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 磁盘存储器的技术指标</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存储密度</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存储密度分道密度、位密度和面密度三个不同的指标。</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① 道密度</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道密度指沿磁盘半径方向单位长度上的磁道个数，主要由道距和倒宽决定，单位为：道/英寸。道距指相邻两个磁道中心线之间的距离，道宽指磁单元磁化轨迹的宽度。</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sz="2400">
              <a:solidFill>
                <a:srgbClr val="404040"/>
              </a:solidFill>
              <a:sym typeface="微软雅黑" panose="020B0503020204020204"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② 位密度</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位密度指磁道上单位长度能记录的二进制位数，单位为：位/英寸。由于同一盘面上的磁道长度不同，但每个磁道存储的上的信息量一样，所以每个磁道的位密度均不相同，最外缘的0磁道位密度为最低位密度，最靠近轴心的磁道位密度为最高位密度。</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③面密度</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面密度是指盘片单位面积上存放的二进制位数，单位为：位/平方英寸，其值等于位密度和道密度的乘积。</a:t>
            </a:r>
            <a:endParaRPr sz="2400">
              <a:solidFill>
                <a:srgbClr val="404040"/>
              </a:solidFill>
              <a:sym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pic>
        <p:nvPicPr>
          <p:cNvPr id="2" name="内容占位符 1"/>
          <p:cNvPicPr>
            <a:picLocks noChangeAspect="1"/>
          </p:cNvPicPr>
          <p:nvPr>
            <p:ph idx="1"/>
          </p:nvPr>
        </p:nvPicPr>
        <p:blipFill>
          <a:blip r:embed="rId1"/>
          <a:stretch>
            <a:fillRect/>
          </a:stretch>
        </p:blipFill>
        <p:spPr>
          <a:xfrm>
            <a:off x="960120" y="1035050"/>
            <a:ext cx="6869430" cy="5094605"/>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存储容量</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磁盘的存储容量是指一个磁盘所能存放的字节总数，分为非格式化容量和格式化容量。非格式化容量是指磁盘上能表示信息的磁单元总个数，格式化容量是指按一定的规则将磁盘划分磁道、扇区之后实际可以存储信息的字节数。在存储数据之前，不论是硬磁盘、软磁盘还是光盘都要进行格式化，即按照所使用的操作系统存储数据的要求，将磁盘或光盘分成扇区，每个扇区前面写上地址标志、地址、校验码、同步码等，以便存取时寻址使用，同时，为了防止转速变化引起首尾重叠，在扇区尾部还留 有一定字节的空隙，它们均需占用一些存储空间。一般格式化容量要比未格式化容量小10% ~ 20%。</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一个磁盘存储容量为：磁盘容量 = 柱面数× 磁头数(表示盘面数) × 扇区数（表示每条磁道有几个扇区）× 扇区大小(存储基本单元，大小一般为512B或4KB)；也可以表示为：存储容量=记录面数×每面磁道数×磁道容量。</a:t>
            </a:r>
            <a:endParaRPr sz="2400">
              <a:solidFill>
                <a:srgbClr val="404040"/>
              </a:solidFill>
              <a:sym typeface="微软雅黑" panose="020B0503020204020204"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们均需占用一些存储空间。一般格式化容量要比未格式化容量小10% ~ 20%。</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一个磁盘存储容量为：磁盘容量 = 柱面数× 磁头数(表示盘面数) × 扇区数（表示每条磁道有几个扇区）× 扇区大小(存储基本单元，大小一般为512B或4KB)；也可以表示为：存储容量=记录面数×每面磁道数×磁道容量。</a:t>
            </a:r>
            <a:endParaRPr sz="2400">
              <a:solidFill>
                <a:srgbClr val="404040"/>
              </a:solidFill>
              <a:sym typeface="微软雅黑" panose="020B050302020402020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28650" y="753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 平均存取时间</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存取时间是指从发出读写命令后，磁头从某一起始位置移动至新的记录位置，到开始从盘片表面读出或写入信息所需要的时间加上数据传输所需要的时间。这段时间一般由找道时间、等待时间和传送时间三个因素决定。</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找道时间：将磁头定位至所要求读写的磁道上所需的时间，一般用最大与最小找道时间的做平均的平均找道时间表示；</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sz="2400">
              <a:solidFill>
                <a:srgbClr val="404040"/>
              </a:solidFill>
              <a:sym typeface="微软雅黑" panose="020B050302020402020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等待时间：找道完成后，盘片将所要访问位置转到磁头下方的时间，最理想情况是当前位置就是访问起始位置，最坏情况是当前磁头位置的前一个位置，但需要等待盘片转一周之后才能进行读写，一般用平均等待时间即磁盘旋转一周时间的一半表示，这与磁盘转速有关，若硬盘转速为7200转/分，则平均等待时间约为4ms。</a:t>
            </a:r>
            <a:endParaRPr sz="2400">
              <a:solidFill>
                <a:srgbClr val="404040"/>
              </a:solidFill>
              <a:sym typeface="微软雅黑" panose="020B0503020204020204"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(4) 数据传输率</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磁盘存储器在单位时间内向主机传送数据的字节数。据传输率与存储设备和主机接口逻辑有关。</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设磁盘旋转速度为每秒n转，磁道容量为N个字节，则数据传输率Dr= n × N（字节/秒）；若某磁道位密度为D字节/英寸，磁盘转速为v英寸/秒，则数据传输率Dr= D × v （字节/秒）。</a:t>
            </a:r>
            <a:endParaRPr sz="2400">
              <a:solidFill>
                <a:srgbClr val="404040"/>
              </a:solidFill>
              <a:sym typeface="微软雅黑" panose="020B0503020204020204"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5.5.3 固态硬盘</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固态硬盘SSD(Solid State Disk或Solid State Drive)也称为电子硬盘或者固态电子盘，是由控制单元和固态存储单元（DRAM或FLASH芯片）组成的硬盘，其内部存储单元利用固态电子存储芯片阵列取代了传统HDD硬盘的磁碟组。</a:t>
            </a:r>
            <a:endParaRPr sz="2400">
              <a:solidFill>
                <a:srgbClr val="404040"/>
              </a:solidFill>
              <a:sym typeface="微软雅黑" panose="020B0503020204020204"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固态硬盘分类</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固态硬盘的存储介质分为两种采用闪存（FLASH芯片）作为存储介质采用DRAM作为存储介质。</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基于闪存的固态硬盘</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基于DRAM的固态硬盘</a:t>
            </a:r>
            <a:endParaRPr sz="2400">
              <a:solidFill>
                <a:srgbClr val="404040"/>
              </a:solidFill>
              <a:sym typeface="微软雅黑" panose="020B0503020204020204"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固态硬盘优点</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数据存取速度快</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防震抗摔性强</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 没有噪音、发热低</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(4) 工作温度范围大</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(5) 轻便易携带</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sz="2400">
              <a:solidFill>
                <a:srgbClr val="404040"/>
              </a:solidFill>
              <a:sym typeface="微软雅黑" panose="020B0503020204020204"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 固态硬盘缺点</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成本高</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容量低</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 数据损坏后难以恢复</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(4) 写入寿命有限</a:t>
            </a:r>
            <a:endParaRPr sz="2400">
              <a:solidFill>
                <a:srgbClr val="404040"/>
              </a:solidFill>
              <a:sym typeface="微软雅黑" panose="020B0503020204020204"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5.5.4 光盘存储器</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光盘存储技术综合了磁存储容量大和磁盘的快速随机检索的优点，并具有一系列独特的优良性能。</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光盘存储器类型</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（1）只读型光盘</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（2）一次写型光盘</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（3）可擦写型光盘</a:t>
            </a:r>
            <a:endParaRPr sz="2400">
              <a:solidFill>
                <a:srgbClr val="404040"/>
              </a:solidFill>
              <a:sym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501650" y="302895"/>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chemeClr val="tx1"/>
                </a:solidFill>
                <a:uFillTx/>
                <a:latin typeface="+mj-lt"/>
                <a:ea typeface="+mj-ea"/>
                <a:cs typeface="+mj-cs"/>
                <a:sym typeface="微软雅黑" panose="020B0503020204020204" charset="-122"/>
              </a:rPr>
              <a:t>5</a:t>
            </a:r>
            <a:r>
              <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rPr>
              <a:t>.1 存储器概述</a:t>
            </a:r>
            <a:endParaRPr kumimoji="0" lang="zh-CN" altLang="en-US" sz="36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3" name="内容占位符 2"/>
          <p:cNvSpPr>
            <a:spLocks noGrp="1"/>
          </p:cNvSpPr>
          <p:nvPr>
            <p:ph idx="1"/>
          </p:nvPr>
        </p:nvSpPr>
        <p:spPr>
          <a:xfrm>
            <a:off x="501650" y="950278"/>
            <a:ext cx="8140700" cy="5492750"/>
          </a:xfrm>
        </p:spPr>
        <p:txBody>
          <a:bodyPr lIns="101600" tIns="0" rIns="82550" bIns="0" rtlCol="0">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主存储器又称为内存或主存，是CPU能直接寻址的存储空间，其作用是用于暂时存放CPU中的运算数据，以及与硬盘等外部存储器交换的数据。</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2400" b="0" i="0" u="none" strike="noStrike" kern="1200" cap="none" spc="150" normalizeH="0" baseline="0" noProof="1">
                <a:solidFill>
                  <a:schemeClr val="tx1">
                    <a:lumMod val="75000"/>
                    <a:lumOff val="25000"/>
                  </a:schemeClr>
                </a:solidFill>
                <a:uFillTx/>
                <a:latin typeface="+mn-lt"/>
                <a:ea typeface="+mn-ea"/>
                <a:cs typeface="+mn-cs"/>
              </a:rPr>
              <a:t>寄存器是处理器内部的存储部件，拥有非常高的读写速度，处理器和寄存器之间的数据传送非常快，寄存器中的数据直接参与处理器内部运算，但处理器中的寄存器一般只有几十个，容量小、价格贵。</a:t>
            </a: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kumimoji="0" lang="zh-CN" altLang="en-US" sz="2400" b="0" i="0" u="none" strike="noStrike" kern="1200" cap="none" spc="150" normalizeH="0" baseline="0" noProof="1">
              <a:solidFill>
                <a:schemeClr val="tx1">
                  <a:lumMod val="75000"/>
                  <a:lumOff val="25000"/>
                </a:schemeClr>
              </a:solidFill>
              <a:uFillTx/>
              <a:latin typeface="+mn-lt"/>
              <a:ea typeface="+mn-ea"/>
              <a:cs typeface="+mn-cs"/>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光盘存储器的技术指标</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（1）尺寸</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（2）容量</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① 格式化容量：按某种光盘标准进行格式化后的容量。</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② 用户容量：盘片格式化后允许对盘片执行读写操作的容量。</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（3）平均存取时间</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（4）数据传输率</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指单位时间内光盘驱动器送出的数据比特数。该数值与光盘转速和存储密度有关。</a:t>
            </a:r>
            <a:endParaRPr sz="2400">
              <a:solidFill>
                <a:srgbClr val="404040"/>
              </a:solidFill>
              <a:sym typeface="微软雅黑" panose="020B0503020204020204"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（5）误码率</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采用复杂的纠错编码可以降低误码率。</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（6）平均无故障时间 (Mean Time Between Failures，MTBF)</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指磁光盘机平均能够正常运行多长时间才发生一次故障，平均无故障时间越长，磁光盘机的可靠性就越高。</a:t>
            </a:r>
            <a:endParaRPr sz="2400">
              <a:solidFill>
                <a:srgbClr val="404040"/>
              </a:solidFill>
              <a:sym typeface="微软雅黑" panose="020B0503020204020204"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en-US" altLang="zh-CN"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 光盘存储器的特点</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光盘存储器的优点</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① 存储密度高。</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② 非接触式读/写信息。</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③ 存储寿命长。</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④ 信息的信噪比高。</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⑤ 信息位价格低。</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sz="2400">
              <a:solidFill>
                <a:srgbClr val="404040"/>
              </a:solidFill>
              <a:sym typeface="微软雅黑" panose="020B0503020204020204" charset="-122"/>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 光盘存储器的缺点</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① 光头无论体积还是重量，都比磁头的大，这影响了光盘的寻址速度，从而影响其数据传输速度。</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②光盘的记录密度高，基本存储单元每位只占约1μm² 的面积，盘片上极小的缺陷或针孔也会引起错误，因而光盘的原始误码率高，必须采取强有力的误码校正措施。</a:t>
            </a:r>
            <a:endParaRPr sz="2400">
              <a:solidFill>
                <a:srgbClr val="404040"/>
              </a:solidFill>
              <a:sym typeface="微软雅黑" panose="020B0503020204020204" charset="-122"/>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4常见光盘举例</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目前已商品化的数字光盘可分为三个系列：</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第一代光盘CD（Compact Disc）系列，激光波长780～830nm；</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第二代光盘DVD(Digital Versatile Disc)系列，激光波长635～650nm；</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第三代光盘蓝光光盘系列，激光波长405nm，包括高密度DVD(HD - DVD)和蓝光盘(Blu-ray Disc ， BD)。</a:t>
            </a:r>
            <a:endParaRPr sz="2400">
              <a:solidFill>
                <a:srgbClr val="404040"/>
              </a:solidFill>
              <a:sym typeface="微软雅黑" panose="020B0503020204020204" charset="-122"/>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a:xfrm>
            <a:off x="501650" y="247650"/>
            <a:ext cx="814070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sz="3600">
                <a:solidFill>
                  <a:srgbClr val="404040"/>
                </a:solidFill>
                <a:sym typeface="微软雅黑" panose="020B0503020204020204" charset="-122"/>
              </a:rPr>
              <a:t>5.5辅助存储器</a:t>
            </a:r>
            <a:endParaRPr kumimoji="0" lang="zh-CN" altLang="en-US" sz="21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4" name="内容占位符 2"/>
          <p:cNvSpPr>
            <a:spLocks noGrp="1"/>
          </p:cNvSpPr>
          <p:nvPr/>
        </p:nvSpPr>
        <p:spPr>
          <a:xfrm>
            <a:off x="501650" y="626745"/>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lang="en-US" altLang="zh-CN" sz="2400">
              <a:solidFill>
                <a:srgbClr val="404040"/>
              </a:solidFill>
              <a:sym typeface="微软雅黑" panose="020B0503020204020204" charset="-122"/>
            </a:endParaRPr>
          </a:p>
        </p:txBody>
      </p:sp>
      <p:sp>
        <p:nvSpPr>
          <p:cNvPr id="3" name="内容占位符 2"/>
          <p:cNvSpPr>
            <a:spLocks noGrp="1"/>
          </p:cNvSpPr>
          <p:nvPr/>
        </p:nvSpPr>
        <p:spPr>
          <a:xfrm>
            <a:off x="669290" y="795020"/>
            <a:ext cx="8140700" cy="5603875"/>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5.5.4 光盘存储器</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光盘存储技术综合了磁存储容量大和磁盘的快速随机检索的优点，并具有一系列独特的优良性能。</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 光盘存储器类型</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（1）只读型光盘</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（2）一次写型光盘</a:t>
            </a:r>
            <a:endParaRPr sz="2400">
              <a:solidFill>
                <a:srgbClr val="404040"/>
              </a:solidFill>
              <a:sym typeface="微软雅黑" panose="020B0503020204020204" charset="-122"/>
            </a:endParaRPr>
          </a:p>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sz="2400">
                <a:solidFill>
                  <a:srgbClr val="404040"/>
                </a:solidFill>
                <a:sym typeface="微软雅黑" panose="020B0503020204020204" charset="-122"/>
              </a:rPr>
              <a:t>（3）可擦写型光盘</a:t>
            </a:r>
            <a:endParaRPr sz="2400">
              <a:solidFill>
                <a:srgbClr val="404040"/>
              </a:solidFill>
              <a:sym typeface="微软雅黑" panose="020B0503020204020204"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13.xml><?xml version="1.0" encoding="utf-8"?>
<p:tagLst xmlns:p="http://schemas.openxmlformats.org/presentationml/2006/main">
  <p:tag name="KSO_WM_DOC_GUID" val="{dcc101a9-84de-47b5-840a-c6b796981f8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heme/theme1.xml><?xml version="1.0" encoding="utf-8"?>
<a:theme xmlns:a="http://schemas.openxmlformats.org/drawingml/2006/main" name="1_空白设计模板">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空白设计模板">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14507</Words>
  <Application>WPS 演示</Application>
  <PresentationFormat/>
  <Paragraphs>563</Paragraphs>
  <Slides>95</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95</vt:i4>
      </vt:variant>
    </vt:vector>
  </HeadingPairs>
  <TitlesOfParts>
    <vt:vector size="109" baseType="lpstr">
      <vt:lpstr>Arial</vt:lpstr>
      <vt:lpstr>宋体</vt:lpstr>
      <vt:lpstr>Wingdings</vt:lpstr>
      <vt:lpstr>微软雅黑</vt:lpstr>
      <vt:lpstr>Arial Unicode MS</vt:lpstr>
      <vt:lpstr>Calibri</vt:lpstr>
      <vt:lpstr>Times New Roman</vt:lpstr>
      <vt:lpstr>Times New Roman</vt:lpstr>
      <vt:lpstr>叶根友特楷简体</vt:lpstr>
      <vt:lpstr>方正魏碑繁体</vt:lpstr>
      <vt:lpstr>AR BLANCA</vt:lpstr>
      <vt:lpstr>Birch Std</vt:lpstr>
      <vt:lpstr>1_空白设计模板</vt:lpstr>
      <vt:lpstr>2_空白设计模板</vt:lpstr>
      <vt:lpstr>PowerPoint 演示文稿</vt:lpstr>
      <vt:lpstr>PowerPoint 演示文稿</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5.1 存储器概述</vt:lpstr>
      <vt:lpstr>PowerPoint 演示文稿</vt:lpstr>
      <vt:lpstr>PowerPoint 演示文稿</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PowerPoint 演示文稿</vt:lpstr>
      <vt:lpstr> 3.1 逻辑代数基础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lpstr> 5.2半导体随机存取存储器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逻辑电路基础</dc:title>
  <dc:creator>Lenovo</dc:creator>
  <cp:lastModifiedBy>user2</cp:lastModifiedBy>
  <cp:revision>21</cp:revision>
  <dcterms:created xsi:type="dcterms:W3CDTF">2019-03-29T06:53:09Z</dcterms:created>
  <dcterms:modified xsi:type="dcterms:W3CDTF">2019-04-13T14:20:06Z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