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63" r:id="rId3"/>
    <p:sldId id="264" r:id="rId4"/>
    <p:sldId id="265" r:id="rId5"/>
    <p:sldId id="266" r:id="rId6"/>
    <p:sldId id="267" r:id="rId7"/>
    <p:sldId id="268" r:id="rId8"/>
    <p:sldId id="269" r:id="rId9"/>
    <p:sldId id="270" r:id="rId10"/>
    <p:sldId id="271" r:id="rId11"/>
    <p:sldId id="272" r:id="rId12"/>
    <p:sldId id="273" r:id="rId13"/>
    <p:sldId id="275" r:id="rId14"/>
    <p:sldId id="274" r:id="rId15"/>
    <p:sldId id="276" r:id="rId16"/>
    <p:sldId id="281" r:id="rId17"/>
    <p:sldId id="280" r:id="rId18"/>
    <p:sldId id="279" r:id="rId19"/>
    <p:sldId id="282" r:id="rId20"/>
    <p:sldId id="278" r:id="rId21"/>
    <p:sldId id="283" r:id="rId22"/>
    <p:sldId id="277" r:id="rId23"/>
    <p:sldId id="286" r:id="rId24"/>
    <p:sldId id="285" r:id="rId25"/>
    <p:sldId id="284" r:id="rId26"/>
    <p:sldId id="288" r:id="rId27"/>
    <p:sldId id="287" r:id="rId28"/>
    <p:sldId id="290" r:id="rId29"/>
    <p:sldId id="289" r:id="rId30"/>
    <p:sldId id="291" r:id="rId31"/>
    <p:sldId id="292" r:id="rId32"/>
    <p:sldId id="295" r:id="rId33"/>
    <p:sldId id="294" r:id="rId34"/>
    <p:sldId id="293" r:id="rId35"/>
    <p:sldId id="297" r:id="rId36"/>
    <p:sldId id="296" r:id="rId37"/>
    <p:sldId id="298" r:id="rId38"/>
    <p:sldId id="299" r:id="rId39"/>
    <p:sldId id="300" r:id="rId40"/>
    <p:sldId id="302" r:id="rId41"/>
    <p:sldId id="301" r:id="rId42"/>
    <p:sldId id="304" r:id="rId43"/>
    <p:sldId id="303" r:id="rId44"/>
    <p:sldId id="305" r:id="rId45"/>
    <p:sldId id="306" r:id="rId46"/>
    <p:sldId id="308" r:id="rId47"/>
    <p:sldId id="307" r:id="rId48"/>
    <p:sldId id="309" r:id="rId49"/>
    <p:sldId id="312" r:id="rId50"/>
    <p:sldId id="311" r:id="rId51"/>
    <p:sldId id="310" r:id="rId52"/>
    <p:sldId id="313" r:id="rId53"/>
    <p:sldId id="314" r:id="rId54"/>
    <p:sldId id="315" r:id="rId55"/>
    <p:sldId id="316" r:id="rId56"/>
    <p:sldId id="317" r:id="rId57"/>
    <p:sldId id="320" r:id="rId58"/>
    <p:sldId id="319" r:id="rId59"/>
    <p:sldId id="318" r:id="rId60"/>
    <p:sldId id="323" r:id="rId61"/>
    <p:sldId id="324" r:id="rId62"/>
    <p:sldId id="322" r:id="rId63"/>
    <p:sldId id="321" r:id="rId64"/>
    <p:sldId id="326" r:id="rId65"/>
    <p:sldId id="325" r:id="rId66"/>
    <p:sldId id="328" r:id="rId67"/>
    <p:sldId id="330" r:id="rId68"/>
    <p:sldId id="329" r:id="rId69"/>
    <p:sldId id="327" r:id="rId70"/>
    <p:sldId id="332" r:id="rId71"/>
    <p:sldId id="334" r:id="rId72"/>
    <p:sldId id="333" r:id="rId73"/>
    <p:sldId id="331" r:id="rId74"/>
    <p:sldId id="336" r:id="rId75"/>
    <p:sldId id="337" r:id="rId76"/>
    <p:sldId id="335" r:id="rId77"/>
    <p:sldId id="338" r:id="rId78"/>
    <p:sldId id="341" r:id="rId79"/>
    <p:sldId id="340" r:id="rId80"/>
    <p:sldId id="339" r:id="rId81"/>
    <p:sldId id="344" r:id="rId82"/>
    <p:sldId id="343" r:id="rId83"/>
    <p:sldId id="342" r:id="rId84"/>
    <p:sldId id="346" r:id="rId85"/>
    <p:sldId id="345" r:id="rId86"/>
    <p:sldId id="347" r:id="rId8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 min" initials="Lm" lastIdx="1" clrIdx="0">
    <p:extLst>
      <p:ext uri="{19B8F6BF-5375-455C-9EA6-DF929625EA0E}">
        <p15:presenceInfo xmlns:p15="http://schemas.microsoft.com/office/powerpoint/2012/main" userId="85876f4642b8fc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1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883" y="2588282"/>
            <a:ext cx="10852237" cy="899167"/>
          </a:xfrm>
        </p:spPr>
        <p:txBody>
          <a:bodyPr rIns="25400" anchor="t">
            <a:noAutofit/>
          </a:bodyPr>
          <a:lstStyle>
            <a:lvl1pPr algn="ctr">
              <a:defRPr sz="4050" b="0" spc="600">
                <a:effectLst>
                  <a:outerShdw blurRad="38100" dist="38100" dir="2700000" algn="tl">
                    <a:srgbClr val="000000">
                      <a:alpha val="43137"/>
                    </a:srgbClr>
                  </a:outerShdw>
                </a:effectLst>
              </a:defRPr>
            </a:lvl1pPr>
          </a:lstStyle>
          <a:p>
            <a:r>
              <a:rPr lang="zh-CN" altLang="en-US" noProof="1"/>
              <a:t>单击此处编辑标题</a:t>
            </a:r>
          </a:p>
        </p:txBody>
      </p:sp>
      <p:sp>
        <p:nvSpPr>
          <p:cNvPr id="3" name="副标题 2"/>
          <p:cNvSpPr>
            <a:spLocks noGrp="1"/>
          </p:cNvSpPr>
          <p:nvPr>
            <p:ph type="subTitle" idx="1" hasCustomPrompt="1"/>
          </p:nvPr>
        </p:nvSpPr>
        <p:spPr>
          <a:xfrm>
            <a:off x="669883" y="3566160"/>
            <a:ext cx="10852237" cy="950984"/>
          </a:xfrm>
        </p:spPr>
        <p:txBody>
          <a:bodyPr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单击此处编辑副标题</a:t>
            </a:r>
          </a:p>
        </p:txBody>
      </p:sp>
      <p:sp>
        <p:nvSpPr>
          <p:cNvPr id="4"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a:solidFill>
                  <a:prstClr val="black">
                    <a:tint val="75000"/>
                  </a:prstClr>
                </a:solidFill>
              </a:rPr>
              <a:pPr/>
              <a:t>2019/4/15</a:t>
            </a:fld>
            <a:endParaRPr lang="zh-CN" altLang="en-US">
              <a:solidFill>
                <a:prstClr val="black">
                  <a:tint val="75000"/>
                </a:prstClr>
              </a:solidFill>
            </a:endParaRPr>
          </a:p>
        </p:txBody>
      </p:sp>
      <p:sp>
        <p:nvSpPr>
          <p:cNvPr id="5" name="页脚占位符 4"/>
          <p:cNvSpPr>
            <a:spLocks noGrp="1"/>
          </p:cNvSpPr>
          <p:nvPr>
            <p:ph type="ftr" sz="quarter" idx="11"/>
            <p:custDataLst>
              <p:tags r:id="rId2"/>
            </p:custDataLst>
          </p:nvPr>
        </p:nvSpPr>
        <p:spPr/>
        <p:txBody>
          <a:bodyPr/>
          <a:lstStyle>
            <a:lvl1pPr>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3"/>
            </p:custDataLst>
          </p:nvPr>
        </p:nvSpPr>
        <p:spPr/>
        <p:txBody>
          <a:bodyPr/>
          <a:lstStyle>
            <a:lvl1pPr>
              <a:defRPr/>
            </a:lvl1pPr>
          </a:lstStyle>
          <a:p>
            <a:fld id="{2DE99006-A59C-404B-ADC8-FECF609425B7}"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074941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69931"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4"/>
            <p:custDataLst>
              <p:tags r:id="rId1"/>
            </p:custDataLst>
          </p:nvPr>
        </p:nvSpPr>
        <p:spPr/>
        <p:txBody>
          <a:bodyPr/>
          <a:lstStyle>
            <a:lvl1pPr>
              <a:defRPr/>
            </a:lvl1pPr>
          </a:lstStyle>
          <a:p>
            <a:fld id="{760FBDFE-C587-4B4C-A407-44438C67B59E}" type="datetimeFigureOut">
              <a:rPr lang="zh-CN" altLang="en-US">
                <a:solidFill>
                  <a:prstClr val="black">
                    <a:tint val="75000"/>
                  </a:prstClr>
                </a:solidFill>
              </a:rPr>
              <a:pPr/>
              <a:t>2019/4/15</a:t>
            </a:fld>
            <a:endParaRPr lang="zh-CN" altLang="en-US">
              <a:solidFill>
                <a:prstClr val="black">
                  <a:tint val="75000"/>
                </a:prstClr>
              </a:solidFill>
            </a:endParaRPr>
          </a:p>
        </p:txBody>
      </p:sp>
      <p:sp>
        <p:nvSpPr>
          <p:cNvPr id="4" name="页脚占位符 4"/>
          <p:cNvSpPr>
            <a:spLocks noGrp="1"/>
          </p:cNvSpPr>
          <p:nvPr>
            <p:ph type="ftr" sz="quarter" idx="15"/>
            <p:custDataLst>
              <p:tags r:id="rId2"/>
            </p:custDataLst>
          </p:nvPr>
        </p:nvSpPr>
        <p:spPr/>
        <p:txBody>
          <a:bodyPr/>
          <a:lstStyle>
            <a:lvl1pPr>
              <a:defRPr/>
            </a:lvl1pPr>
          </a:lstStyle>
          <a:p>
            <a:endParaRPr lang="zh-CN" altLang="en-US">
              <a:solidFill>
                <a:prstClr val="black">
                  <a:tint val="75000"/>
                </a:prstClr>
              </a:solidFill>
            </a:endParaRPr>
          </a:p>
        </p:txBody>
      </p:sp>
      <p:sp>
        <p:nvSpPr>
          <p:cNvPr id="5" name="灯片编号占位符 5"/>
          <p:cNvSpPr>
            <a:spLocks noGrp="1"/>
          </p:cNvSpPr>
          <p:nvPr>
            <p:ph type="sldNum" sz="quarter" idx="16"/>
            <p:custDataLst>
              <p:tags r:id="rId3"/>
            </p:custDataLst>
          </p:nvPr>
        </p:nvSpPr>
        <p:spPr/>
        <p:txBody>
          <a:bodyPr/>
          <a:lstStyle>
            <a:lvl1pPr>
              <a:defRPr/>
            </a:lvl1pPr>
          </a:lstStyle>
          <a:p>
            <a:fld id="{75157FC5-BEB2-40EA-844F-A1500CB1F9BD}"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484417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883" y="2588282"/>
            <a:ext cx="10852237" cy="899167"/>
          </a:xfrm>
        </p:spPr>
        <p:txBody>
          <a:bodyPr rIns="25400" rtlCol="0" anchor="t">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noProof="1">
                <a:sym typeface="+mn-ea"/>
              </a:rPr>
              <a:t>单击此处编辑标题</a:t>
            </a:r>
          </a:p>
        </p:txBody>
      </p:sp>
      <p:sp>
        <p:nvSpPr>
          <p:cNvPr id="3"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a:solidFill>
                  <a:prstClr val="black">
                    <a:tint val="75000"/>
                  </a:prstClr>
                </a:solidFill>
              </a:rPr>
              <a:pPr/>
              <a:t>2019/4/15</a:t>
            </a:fld>
            <a:endParaRPr lang="zh-CN" altLang="en-US">
              <a:solidFill>
                <a:prstClr val="black">
                  <a:tint val="75000"/>
                </a:prstClr>
              </a:solidFill>
            </a:endParaRPr>
          </a:p>
        </p:txBody>
      </p:sp>
      <p:sp>
        <p:nvSpPr>
          <p:cNvPr id="4" name="页脚占位符 4"/>
          <p:cNvSpPr>
            <a:spLocks noGrp="1"/>
          </p:cNvSpPr>
          <p:nvPr>
            <p:ph type="ftr" sz="quarter" idx="11"/>
            <p:custDataLst>
              <p:tags r:id="rId2"/>
            </p:custDataLst>
          </p:nvPr>
        </p:nvSpPr>
        <p:spPr/>
        <p:txBody>
          <a:bodyPr/>
          <a:lstStyle>
            <a:lvl1pPr>
              <a:defRPr/>
            </a:lvl1pPr>
          </a:lstStyle>
          <a:p>
            <a:endParaRPr lang="zh-CN" altLang="en-US">
              <a:solidFill>
                <a:prstClr val="black">
                  <a:tint val="75000"/>
                </a:prstClr>
              </a:solidFill>
            </a:endParaRPr>
          </a:p>
        </p:txBody>
      </p:sp>
      <p:sp>
        <p:nvSpPr>
          <p:cNvPr id="5" name="灯片编号占位符 5"/>
          <p:cNvSpPr>
            <a:spLocks noGrp="1"/>
          </p:cNvSpPr>
          <p:nvPr>
            <p:ph type="sldNum" sz="quarter" idx="12"/>
            <p:custDataLst>
              <p:tags r:id="rId3"/>
            </p:custDataLst>
          </p:nvPr>
        </p:nvSpPr>
        <p:spPr/>
        <p:txBody>
          <a:bodyPr/>
          <a:lstStyle>
            <a:lvl1pPr>
              <a:defRPr/>
            </a:lvl1pPr>
          </a:lstStyle>
          <a:p>
            <a:fld id="{F4A392A7-F0B4-4CAF-AFDA-AE79D060C095}"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446350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3" y="432000"/>
            <a:ext cx="10852237" cy="648000"/>
          </a:xfrm>
        </p:spPr>
        <p:txBody>
          <a:bodyPr rtlCol="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noProof="1">
                <a:sym typeface="+mn-ea"/>
              </a:rPr>
              <a:t>单击此处编辑母版标题样式</a:t>
            </a:r>
          </a:p>
        </p:txBody>
      </p:sp>
      <p:sp>
        <p:nvSpPr>
          <p:cNvPr id="3" name="内容占位符 2"/>
          <p:cNvSpPr>
            <a:spLocks noGrp="1"/>
          </p:cNvSpPr>
          <p:nvPr>
            <p:ph idx="1"/>
          </p:nvPr>
        </p:nvSpPr>
        <p:spPr>
          <a:xfrm>
            <a:off x="669883" y="1296000"/>
            <a:ext cx="10852237" cy="5041355"/>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noProof="1">
                <a:sym typeface="+mn-ea"/>
              </a:rPr>
              <a:t>单击此处编辑母版文本样式</a:t>
            </a:r>
          </a:p>
          <a:p>
            <a:pPr lvl="1"/>
            <a:r>
              <a:rPr noProof="1">
                <a:sym typeface="+mn-ea"/>
              </a:rPr>
              <a:t>第二级</a:t>
            </a:r>
          </a:p>
          <a:p>
            <a:pPr lvl="2"/>
            <a:r>
              <a:rPr noProof="1">
                <a:sym typeface="+mn-ea"/>
              </a:rPr>
              <a:t>第三级</a:t>
            </a:r>
          </a:p>
          <a:p>
            <a:pPr lvl="3"/>
            <a:r>
              <a:rPr noProof="1">
                <a:sym typeface="+mn-ea"/>
              </a:rPr>
              <a:t>第四级</a:t>
            </a:r>
          </a:p>
          <a:p>
            <a:pPr lvl="4"/>
            <a:r>
              <a:rPr noProof="1">
                <a:sym typeface="+mn-ea"/>
              </a:rPr>
              <a:t>第五级</a:t>
            </a:r>
          </a:p>
        </p:txBody>
      </p:sp>
      <p:sp>
        <p:nvSpPr>
          <p:cNvPr id="4"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a:solidFill>
                  <a:prstClr val="black">
                    <a:tint val="75000"/>
                  </a:prstClr>
                </a:solidFill>
              </a:rPr>
              <a:pPr/>
              <a:t>2019/4/15</a:t>
            </a:fld>
            <a:endParaRPr lang="zh-CN" altLang="en-US">
              <a:solidFill>
                <a:prstClr val="black">
                  <a:tint val="75000"/>
                </a:prstClr>
              </a:solidFill>
            </a:endParaRPr>
          </a:p>
        </p:txBody>
      </p:sp>
      <p:sp>
        <p:nvSpPr>
          <p:cNvPr id="5" name="页脚占位符 4"/>
          <p:cNvSpPr>
            <a:spLocks noGrp="1"/>
          </p:cNvSpPr>
          <p:nvPr>
            <p:ph type="ftr" sz="quarter" idx="11"/>
            <p:custDataLst>
              <p:tags r:id="rId2"/>
            </p:custDataLst>
          </p:nvPr>
        </p:nvSpPr>
        <p:spPr/>
        <p:txBody>
          <a:bodyPr/>
          <a:lstStyle>
            <a:lvl1pPr>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3"/>
            </p:custDataLst>
          </p:nvPr>
        </p:nvSpPr>
        <p:spPr/>
        <p:txBody>
          <a:bodyPr/>
          <a:lstStyle>
            <a:lvl1pPr>
              <a:defRPr/>
            </a:lvl1pPr>
          </a:lstStyle>
          <a:p>
            <a:fld id="{A8EB123C-4E51-40CB-AFE2-042048AF5086}"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016694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69931" y="3808731"/>
            <a:ext cx="10852237" cy="624845"/>
          </a:xfrm>
        </p:spPr>
        <p:txBody>
          <a:bodyPr rIns="63500" anchor="t">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noProof="1"/>
              <a:t>单击此处编辑母版标题样式</a:t>
            </a:r>
          </a:p>
        </p:txBody>
      </p:sp>
      <p:sp>
        <p:nvSpPr>
          <p:cNvPr id="3" name="文本占位符 2"/>
          <p:cNvSpPr>
            <a:spLocks noGrp="1"/>
          </p:cNvSpPr>
          <p:nvPr>
            <p:ph type="body" idx="1"/>
          </p:nvPr>
        </p:nvSpPr>
        <p:spPr>
          <a:xfrm>
            <a:off x="669926" y="4511676"/>
            <a:ext cx="10852237" cy="1077985"/>
          </a:xfrm>
        </p:spPr>
        <p:txBody>
          <a:bodyPr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a:solidFill>
                  <a:prstClr val="black">
                    <a:tint val="75000"/>
                  </a:prstClr>
                </a:solidFill>
              </a:rPr>
              <a:pPr/>
              <a:t>2019/4/15</a:t>
            </a:fld>
            <a:endParaRPr lang="zh-CN" altLang="en-US">
              <a:solidFill>
                <a:prstClr val="black">
                  <a:tint val="75000"/>
                </a:prstClr>
              </a:solidFill>
            </a:endParaRPr>
          </a:p>
        </p:txBody>
      </p:sp>
      <p:sp>
        <p:nvSpPr>
          <p:cNvPr id="5" name="页脚占位符 4"/>
          <p:cNvSpPr>
            <a:spLocks noGrp="1"/>
          </p:cNvSpPr>
          <p:nvPr>
            <p:ph type="ftr" sz="quarter" idx="11"/>
            <p:custDataLst>
              <p:tags r:id="rId2"/>
            </p:custDataLst>
          </p:nvPr>
        </p:nvSpPr>
        <p:spPr/>
        <p:txBody>
          <a:bodyPr/>
          <a:lstStyle>
            <a:lvl1pPr>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3"/>
            </p:custDataLst>
          </p:nvPr>
        </p:nvSpPr>
        <p:spPr/>
        <p:txBody>
          <a:bodyPr/>
          <a:lstStyle>
            <a:lvl1pPr>
              <a:defRPr/>
            </a:lvl1pPr>
          </a:lstStyle>
          <a:p>
            <a:fld id="{CD242246-981D-4B13-AD39-5EB25DD5B51F}"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493875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3" y="432000"/>
            <a:ext cx="10852237" cy="648000"/>
          </a:xfrm>
        </p:spPr>
        <p:txBody>
          <a:bodyPr rtlCol="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noProof="1">
                <a:sym typeface="+mn-ea"/>
              </a:rPr>
              <a:t>单击此处编辑母版标题样式</a:t>
            </a:r>
          </a:p>
        </p:txBody>
      </p:sp>
      <p:sp>
        <p:nvSpPr>
          <p:cNvPr id="3" name="内容占位符 2"/>
          <p:cNvSpPr>
            <a:spLocks noGrp="1"/>
          </p:cNvSpPr>
          <p:nvPr>
            <p:ph sz="half" idx="1"/>
          </p:nvPr>
        </p:nvSpPr>
        <p:spPr>
          <a:xfrm>
            <a:off x="669930" y="1296000"/>
            <a:ext cx="5283243" cy="5040000"/>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noProof="1">
                <a:sym typeface="+mn-ea"/>
              </a:rPr>
              <a:t>单击此处编辑母版文本样式</a:t>
            </a:r>
          </a:p>
          <a:p>
            <a:pPr lvl="1"/>
            <a:r>
              <a:rPr noProof="1">
                <a:sym typeface="+mn-ea"/>
              </a:rPr>
              <a:t>第二级</a:t>
            </a:r>
          </a:p>
          <a:p>
            <a:pPr lvl="2"/>
            <a:r>
              <a:rPr noProof="1">
                <a:sym typeface="+mn-ea"/>
              </a:rPr>
              <a:t>第三级</a:t>
            </a:r>
          </a:p>
          <a:p>
            <a:pPr lvl="3"/>
            <a:r>
              <a:rPr noProof="1">
                <a:sym typeface="+mn-ea"/>
              </a:rPr>
              <a:t>第四级</a:t>
            </a:r>
          </a:p>
          <a:p>
            <a:pPr lvl="4"/>
            <a:r>
              <a:rPr noProof="1">
                <a:sym typeface="+mn-ea"/>
              </a:rPr>
              <a:t>第五级</a:t>
            </a:r>
          </a:p>
        </p:txBody>
      </p:sp>
      <p:sp>
        <p:nvSpPr>
          <p:cNvPr id="4" name="内容占位符 3"/>
          <p:cNvSpPr>
            <a:spLocks noGrp="1"/>
          </p:cNvSpPr>
          <p:nvPr>
            <p:ph sz="half" idx="2"/>
          </p:nvPr>
        </p:nvSpPr>
        <p:spPr>
          <a:xfrm>
            <a:off x="6238877" y="1296000"/>
            <a:ext cx="5283243"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a:solidFill>
                  <a:prstClr val="black">
                    <a:tint val="75000"/>
                  </a:prstClr>
                </a:solidFill>
              </a:rPr>
              <a:pPr/>
              <a:t>2019/4/15</a:t>
            </a:fld>
            <a:endParaRPr lang="zh-CN" altLang="en-US">
              <a:solidFill>
                <a:prstClr val="black">
                  <a:tint val="75000"/>
                </a:prstClr>
              </a:solidFill>
            </a:endParaRPr>
          </a:p>
        </p:txBody>
      </p:sp>
      <p:sp>
        <p:nvSpPr>
          <p:cNvPr id="6" name="页脚占位符 4"/>
          <p:cNvSpPr>
            <a:spLocks noGrp="1"/>
          </p:cNvSpPr>
          <p:nvPr>
            <p:ph type="ftr" sz="quarter" idx="11"/>
            <p:custDataLst>
              <p:tags r:id="rId2"/>
            </p:custDataLst>
          </p:nvPr>
        </p:nvSpPr>
        <p:spPr/>
        <p:txBody>
          <a:bodyPr/>
          <a:lstStyle>
            <a:lvl1pPr>
              <a:defRPr/>
            </a:lvl1pPr>
          </a:lstStyle>
          <a:p>
            <a:endParaRPr lang="zh-CN" altLang="en-US">
              <a:solidFill>
                <a:prstClr val="black">
                  <a:tint val="75000"/>
                </a:prstClr>
              </a:solidFill>
            </a:endParaRPr>
          </a:p>
        </p:txBody>
      </p:sp>
      <p:sp>
        <p:nvSpPr>
          <p:cNvPr id="7" name="灯片编号占位符 5"/>
          <p:cNvSpPr>
            <a:spLocks noGrp="1"/>
          </p:cNvSpPr>
          <p:nvPr>
            <p:ph type="sldNum" sz="quarter" idx="12"/>
            <p:custDataLst>
              <p:tags r:id="rId3"/>
            </p:custDataLst>
          </p:nvPr>
        </p:nvSpPr>
        <p:spPr/>
        <p:txBody>
          <a:bodyPr/>
          <a:lstStyle>
            <a:lvl1pPr>
              <a:defRPr/>
            </a:lvl1pPr>
          </a:lstStyle>
          <a:p>
            <a:fld id="{BB4FBF8E-8D3D-43F0-BD28-320A0A912189}"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454058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69883" y="432000"/>
            <a:ext cx="10852237" cy="648000"/>
          </a:xfrm>
        </p:spPr>
        <p:txBody>
          <a:bodyPr rtlCol="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noProof="1">
                <a:sym typeface="+mn-ea"/>
              </a:rPr>
              <a:t>单击此处编辑母版标题样式</a:t>
            </a:r>
          </a:p>
        </p:txBody>
      </p:sp>
      <p:sp>
        <p:nvSpPr>
          <p:cNvPr id="3" name="文本占位符 2"/>
          <p:cNvSpPr>
            <a:spLocks noGrp="1"/>
          </p:cNvSpPr>
          <p:nvPr>
            <p:ph type="body" idx="1" hasCustomPrompt="1"/>
          </p:nvPr>
        </p:nvSpPr>
        <p:spPr>
          <a:xfrm>
            <a:off x="669930" y="1296001"/>
            <a:ext cx="5283243" cy="381003"/>
          </a:xfrm>
        </p:spPr>
        <p:txBody>
          <a:bodyPr tIns="38100" rIns="76200" bIns="3810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单击此处编辑文本</a:t>
            </a:r>
          </a:p>
        </p:txBody>
      </p:sp>
      <p:sp>
        <p:nvSpPr>
          <p:cNvPr id="4" name="内容占位符 3"/>
          <p:cNvSpPr>
            <a:spLocks noGrp="1"/>
          </p:cNvSpPr>
          <p:nvPr>
            <p:ph sz="half" idx="2"/>
          </p:nvPr>
        </p:nvSpPr>
        <p:spPr>
          <a:xfrm>
            <a:off x="669925" y="1789043"/>
            <a:ext cx="5283200" cy="4552234"/>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noProof="1">
                <a:sym typeface="+mn-ea"/>
              </a:rPr>
              <a:t>单击此处编辑母版文本样式</a:t>
            </a:r>
          </a:p>
          <a:p>
            <a:pPr lvl="1"/>
            <a:r>
              <a:rPr noProof="1">
                <a:sym typeface="+mn-ea"/>
              </a:rPr>
              <a:t>第二级</a:t>
            </a:r>
          </a:p>
          <a:p>
            <a:pPr lvl="2"/>
            <a:r>
              <a:rPr noProof="1">
                <a:sym typeface="+mn-ea"/>
              </a:rPr>
              <a:t>第三级</a:t>
            </a:r>
          </a:p>
          <a:p>
            <a:pPr lvl="3"/>
            <a:r>
              <a:rPr noProof="1">
                <a:sym typeface="+mn-ea"/>
              </a:rPr>
              <a:t>第四级</a:t>
            </a:r>
          </a:p>
          <a:p>
            <a:pPr lvl="4"/>
            <a:r>
              <a:rPr noProof="1">
                <a:sym typeface="+mn-ea"/>
              </a:rPr>
              <a:t>第五级</a:t>
            </a:r>
          </a:p>
        </p:txBody>
      </p:sp>
      <p:sp>
        <p:nvSpPr>
          <p:cNvPr id="5" name="文本占位符 4"/>
          <p:cNvSpPr>
            <a:spLocks noGrp="1"/>
          </p:cNvSpPr>
          <p:nvPr>
            <p:ph type="body" sz="quarter" idx="3" hasCustomPrompt="1"/>
          </p:nvPr>
        </p:nvSpPr>
        <p:spPr>
          <a:xfrm>
            <a:off x="6235751" y="1296001"/>
            <a:ext cx="5283243"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noProof="1">
                <a:sym typeface="+mn-ea"/>
              </a:rPr>
              <a:t>单击此处编辑文本</a:t>
            </a:r>
          </a:p>
        </p:txBody>
      </p:sp>
      <p:sp>
        <p:nvSpPr>
          <p:cNvPr id="6" name="内容占位符 5"/>
          <p:cNvSpPr>
            <a:spLocks noGrp="1"/>
          </p:cNvSpPr>
          <p:nvPr>
            <p:ph sz="quarter" idx="4"/>
          </p:nvPr>
        </p:nvSpPr>
        <p:spPr>
          <a:xfrm>
            <a:off x="6235751" y="1789043"/>
            <a:ext cx="5283243" cy="4552234"/>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noProof="1">
                <a:sym typeface="+mn-ea"/>
              </a:rPr>
              <a:t>单击此处编辑母版文本样式</a:t>
            </a:r>
          </a:p>
          <a:p>
            <a:pPr lvl="1"/>
            <a:r>
              <a:rPr noProof="1">
                <a:sym typeface="+mn-ea"/>
              </a:rPr>
              <a:t>第二级</a:t>
            </a:r>
          </a:p>
          <a:p>
            <a:pPr lvl="2"/>
            <a:r>
              <a:rPr noProof="1">
                <a:sym typeface="+mn-ea"/>
              </a:rPr>
              <a:t>第三级</a:t>
            </a:r>
          </a:p>
          <a:p>
            <a:pPr lvl="3"/>
            <a:r>
              <a:rPr noProof="1">
                <a:sym typeface="+mn-ea"/>
              </a:rPr>
              <a:t>第四级</a:t>
            </a:r>
          </a:p>
          <a:p>
            <a:pPr lvl="4"/>
            <a:r>
              <a:rPr noProof="1">
                <a:sym typeface="+mn-ea"/>
              </a:rPr>
              <a:t>第五级</a:t>
            </a:r>
          </a:p>
        </p:txBody>
      </p:sp>
      <p:sp>
        <p:nvSpPr>
          <p:cNvPr id="7"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a:solidFill>
                  <a:prstClr val="black">
                    <a:tint val="75000"/>
                  </a:prstClr>
                </a:solidFill>
              </a:rPr>
              <a:pPr/>
              <a:t>2019/4/15</a:t>
            </a:fld>
            <a:endParaRPr lang="zh-CN" altLang="en-US">
              <a:solidFill>
                <a:prstClr val="black">
                  <a:tint val="75000"/>
                </a:prstClr>
              </a:solidFill>
            </a:endParaRPr>
          </a:p>
        </p:txBody>
      </p:sp>
      <p:sp>
        <p:nvSpPr>
          <p:cNvPr id="8" name="页脚占位符 4"/>
          <p:cNvSpPr>
            <a:spLocks noGrp="1"/>
          </p:cNvSpPr>
          <p:nvPr>
            <p:ph type="ftr" sz="quarter" idx="11"/>
            <p:custDataLst>
              <p:tags r:id="rId2"/>
            </p:custDataLst>
          </p:nvPr>
        </p:nvSpPr>
        <p:spPr/>
        <p:txBody>
          <a:bodyPr/>
          <a:lstStyle>
            <a:lvl1pPr>
              <a:defRPr/>
            </a:lvl1pPr>
          </a:lstStyle>
          <a:p>
            <a:endParaRPr lang="zh-CN" altLang="en-US">
              <a:solidFill>
                <a:prstClr val="black">
                  <a:tint val="75000"/>
                </a:prstClr>
              </a:solidFill>
            </a:endParaRPr>
          </a:p>
        </p:txBody>
      </p:sp>
      <p:sp>
        <p:nvSpPr>
          <p:cNvPr id="9" name="灯片编号占位符 5"/>
          <p:cNvSpPr>
            <a:spLocks noGrp="1"/>
          </p:cNvSpPr>
          <p:nvPr>
            <p:ph type="sldNum" sz="quarter" idx="12"/>
            <p:custDataLst>
              <p:tags r:id="rId3"/>
            </p:custDataLst>
          </p:nvPr>
        </p:nvSpPr>
        <p:spPr/>
        <p:txBody>
          <a:bodyPr/>
          <a:lstStyle>
            <a:lvl1pPr>
              <a:defRPr/>
            </a:lvl1pPr>
          </a:lstStyle>
          <a:p>
            <a:fld id="{8408C075-AEF6-439A-AAAA-9377998F8AAE}"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357688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noProof="1">
                <a:sym typeface="+mn-ea"/>
              </a:rPr>
              <a:t>单击此处编辑母版标题样式</a:t>
            </a:r>
          </a:p>
        </p:txBody>
      </p:sp>
      <p:sp>
        <p:nvSpPr>
          <p:cNvPr id="3"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a:solidFill>
                  <a:prstClr val="black">
                    <a:tint val="75000"/>
                  </a:prstClr>
                </a:solidFill>
              </a:rPr>
              <a:pPr/>
              <a:t>2019/4/15</a:t>
            </a:fld>
            <a:endParaRPr lang="zh-CN" altLang="en-US">
              <a:solidFill>
                <a:prstClr val="black">
                  <a:tint val="75000"/>
                </a:prstClr>
              </a:solidFill>
            </a:endParaRPr>
          </a:p>
        </p:txBody>
      </p:sp>
      <p:sp>
        <p:nvSpPr>
          <p:cNvPr id="4" name="页脚占位符 4"/>
          <p:cNvSpPr>
            <a:spLocks noGrp="1"/>
          </p:cNvSpPr>
          <p:nvPr>
            <p:ph type="ftr" sz="quarter" idx="11"/>
            <p:custDataLst>
              <p:tags r:id="rId2"/>
            </p:custDataLst>
          </p:nvPr>
        </p:nvSpPr>
        <p:spPr/>
        <p:txBody>
          <a:bodyPr/>
          <a:lstStyle>
            <a:lvl1pPr>
              <a:defRPr/>
            </a:lvl1pPr>
          </a:lstStyle>
          <a:p>
            <a:endParaRPr lang="zh-CN" altLang="en-US">
              <a:solidFill>
                <a:prstClr val="black">
                  <a:tint val="75000"/>
                </a:prstClr>
              </a:solidFill>
            </a:endParaRPr>
          </a:p>
        </p:txBody>
      </p:sp>
      <p:sp>
        <p:nvSpPr>
          <p:cNvPr id="5" name="灯片编号占位符 5"/>
          <p:cNvSpPr>
            <a:spLocks noGrp="1"/>
          </p:cNvSpPr>
          <p:nvPr>
            <p:ph type="sldNum" sz="quarter" idx="12"/>
            <p:custDataLst>
              <p:tags r:id="rId3"/>
            </p:custDataLst>
          </p:nvPr>
        </p:nvSpPr>
        <p:spPr/>
        <p:txBody>
          <a:bodyPr/>
          <a:lstStyle>
            <a:lvl1pPr>
              <a:defRPr/>
            </a:lvl1pPr>
          </a:lstStyle>
          <a:p>
            <a:fld id="{E4D7A2A9-B5C1-45AD-B6CE-ED30427741B2}"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25983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a:solidFill>
                  <a:prstClr val="black">
                    <a:tint val="75000"/>
                  </a:prstClr>
                </a:solidFill>
              </a:rPr>
              <a:pPr/>
              <a:t>2019/4/15</a:t>
            </a:fld>
            <a:endParaRPr lang="zh-CN" altLang="en-US">
              <a:solidFill>
                <a:prstClr val="black">
                  <a:tint val="75000"/>
                </a:prstClr>
              </a:solidFill>
            </a:endParaRPr>
          </a:p>
        </p:txBody>
      </p:sp>
      <p:sp>
        <p:nvSpPr>
          <p:cNvPr id="3" name="页脚占位符 4"/>
          <p:cNvSpPr>
            <a:spLocks noGrp="1"/>
          </p:cNvSpPr>
          <p:nvPr>
            <p:ph type="ftr" sz="quarter" idx="11"/>
            <p:custDataLst>
              <p:tags r:id="rId2"/>
            </p:custDataLst>
          </p:nvPr>
        </p:nvSpPr>
        <p:spPr/>
        <p:txBody>
          <a:bodyPr/>
          <a:lstStyle>
            <a:lvl1pPr>
              <a:defRPr/>
            </a:lvl1pPr>
          </a:lstStyle>
          <a:p>
            <a:endParaRPr lang="zh-CN" altLang="en-US">
              <a:solidFill>
                <a:prstClr val="black">
                  <a:tint val="75000"/>
                </a:prstClr>
              </a:solidFill>
            </a:endParaRPr>
          </a:p>
        </p:txBody>
      </p:sp>
      <p:sp>
        <p:nvSpPr>
          <p:cNvPr id="4" name="灯片编号占位符 5"/>
          <p:cNvSpPr>
            <a:spLocks noGrp="1"/>
          </p:cNvSpPr>
          <p:nvPr>
            <p:ph type="sldNum" sz="quarter" idx="12"/>
            <p:custDataLst>
              <p:tags r:id="rId3"/>
            </p:custDataLst>
          </p:nvPr>
        </p:nvSpPr>
        <p:spPr/>
        <p:txBody>
          <a:bodyPr/>
          <a:lstStyle>
            <a:lvl1pPr>
              <a:defRPr/>
            </a:lvl1pPr>
          </a:lstStyle>
          <a:p>
            <a:fld id="{9203F3E8-F780-417E-841F-C33EFF95C19A}"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597667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669930" y="1296000"/>
            <a:ext cx="5283243" cy="5040000"/>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noProof="1">
              <a:sym typeface="+mn-ea"/>
            </a:endParaRPr>
          </a:p>
        </p:txBody>
      </p:sp>
      <p:sp>
        <p:nvSpPr>
          <p:cNvPr id="4" name="文本占位符 3"/>
          <p:cNvSpPr>
            <a:spLocks noGrp="1"/>
          </p:cNvSpPr>
          <p:nvPr>
            <p:ph type="body" sz="half" idx="2"/>
          </p:nvPr>
        </p:nvSpPr>
        <p:spPr>
          <a:xfrm>
            <a:off x="6238925" y="1296000"/>
            <a:ext cx="5283243" cy="5040000"/>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noProof="1">
                <a:sym typeface="+mn-ea"/>
              </a:rPr>
              <a:t>单击此处编辑母版文本样式</a:t>
            </a:r>
          </a:p>
        </p:txBody>
      </p:sp>
      <p:sp>
        <p:nvSpPr>
          <p:cNvPr id="9" name="标题 8"/>
          <p:cNvSpPr>
            <a:spLocks noGrp="1"/>
          </p:cNvSpPr>
          <p:nvPr>
            <p:ph type="title"/>
          </p:nvPr>
        </p:nvSpPr>
        <p:spPr/>
        <p:txBody>
          <a:bodyPr/>
          <a:lstStyle/>
          <a:p>
            <a:r>
              <a:rPr lang="zh-CN" altLang="en-US" noProof="1"/>
              <a:t>单击此处编辑母版标题样式</a:t>
            </a:r>
          </a:p>
        </p:txBody>
      </p:sp>
      <p:sp>
        <p:nvSpPr>
          <p:cNvPr id="5"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a:solidFill>
                  <a:prstClr val="black">
                    <a:tint val="75000"/>
                  </a:prstClr>
                </a:solidFill>
              </a:rPr>
              <a:pPr/>
              <a:t>2019/4/15</a:t>
            </a:fld>
            <a:endParaRPr lang="zh-CN" altLang="en-US">
              <a:solidFill>
                <a:prstClr val="black">
                  <a:tint val="75000"/>
                </a:prstClr>
              </a:solidFill>
            </a:endParaRPr>
          </a:p>
        </p:txBody>
      </p:sp>
      <p:sp>
        <p:nvSpPr>
          <p:cNvPr id="6" name="页脚占位符 4"/>
          <p:cNvSpPr>
            <a:spLocks noGrp="1"/>
          </p:cNvSpPr>
          <p:nvPr>
            <p:ph type="ftr" sz="quarter" idx="11"/>
            <p:custDataLst>
              <p:tags r:id="rId2"/>
            </p:custDataLst>
          </p:nvPr>
        </p:nvSpPr>
        <p:spPr/>
        <p:txBody>
          <a:bodyPr/>
          <a:lstStyle>
            <a:lvl1pPr>
              <a:defRPr/>
            </a:lvl1pPr>
          </a:lstStyle>
          <a:p>
            <a:endParaRPr lang="zh-CN" altLang="en-US">
              <a:solidFill>
                <a:prstClr val="black">
                  <a:tint val="75000"/>
                </a:prstClr>
              </a:solidFill>
            </a:endParaRPr>
          </a:p>
        </p:txBody>
      </p:sp>
      <p:sp>
        <p:nvSpPr>
          <p:cNvPr id="7" name="灯片编号占位符 5"/>
          <p:cNvSpPr>
            <a:spLocks noGrp="1"/>
          </p:cNvSpPr>
          <p:nvPr>
            <p:ph type="sldNum" sz="quarter" idx="12"/>
            <p:custDataLst>
              <p:tags r:id="rId3"/>
            </p:custDataLst>
          </p:nvPr>
        </p:nvSpPr>
        <p:spPr/>
        <p:txBody>
          <a:bodyPr/>
          <a:lstStyle>
            <a:lvl1pPr>
              <a:defRPr/>
            </a:lvl1pPr>
          </a:lstStyle>
          <a:p>
            <a:fld id="{0CEA843C-3C1A-4E8C-A160-9CF5A6223A26}"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198158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71135" y="952509"/>
            <a:ext cx="950984" cy="5388907"/>
          </a:xfrm>
        </p:spPr>
        <p:txBody>
          <a:bodyPr vert="eaVert" rtlCol="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a:r>
              <a:rPr noProof="1">
                <a:sym typeface="+mn-ea"/>
              </a:rPr>
              <a:t>单击此处编辑母版标题样式</a:t>
            </a:r>
          </a:p>
        </p:txBody>
      </p:sp>
      <p:sp>
        <p:nvSpPr>
          <p:cNvPr id="3" name="竖排文字占位符 2"/>
          <p:cNvSpPr>
            <a:spLocks noGrp="1"/>
          </p:cNvSpPr>
          <p:nvPr>
            <p:ph type="body" orient="vert" idx="1"/>
          </p:nvPr>
        </p:nvSpPr>
        <p:spPr>
          <a:xfrm>
            <a:off x="669926" y="952501"/>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a:solidFill>
                  <a:prstClr val="black">
                    <a:tint val="75000"/>
                  </a:prstClr>
                </a:solidFill>
              </a:rPr>
              <a:pPr/>
              <a:t>2019/4/15</a:t>
            </a:fld>
            <a:endParaRPr lang="zh-CN" altLang="en-US">
              <a:solidFill>
                <a:prstClr val="black">
                  <a:tint val="75000"/>
                </a:prstClr>
              </a:solidFill>
            </a:endParaRPr>
          </a:p>
        </p:txBody>
      </p:sp>
      <p:sp>
        <p:nvSpPr>
          <p:cNvPr id="5" name="页脚占位符 4"/>
          <p:cNvSpPr>
            <a:spLocks noGrp="1"/>
          </p:cNvSpPr>
          <p:nvPr>
            <p:ph type="ftr" sz="quarter" idx="11"/>
            <p:custDataLst>
              <p:tags r:id="rId2"/>
            </p:custDataLst>
          </p:nvPr>
        </p:nvSpPr>
        <p:spPr/>
        <p:txBody>
          <a:bodyPr/>
          <a:lstStyle>
            <a:lvl1pPr>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3"/>
            </p:custDataLst>
          </p:nvPr>
        </p:nvSpPr>
        <p:spPr/>
        <p:txBody>
          <a:bodyPr/>
          <a:lstStyle>
            <a:lvl1pPr>
              <a:defRPr/>
            </a:lvl1pPr>
          </a:lstStyle>
          <a:p>
            <a:fld id="{2BB2D61A-B6AE-4DD3-A600-9505580EB77B}" type="slidenum">
              <a:rPr lang="zh-CN" altLang="en-US">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712088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ECF40"/>
            </a:gs>
            <a:gs pos="100000">
              <a:srgbClr val="846C21"/>
            </a:gs>
          </a:gsLst>
          <a:lin ang="5400000"/>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3"/>
            </p:custDataLst>
          </p:nvPr>
        </p:nvSpPr>
        <p:spPr bwMode="auto">
          <a:xfrm>
            <a:off x="668867" y="431800"/>
            <a:ext cx="1085426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4294967295"/>
            <p:custDataLst>
              <p:tags r:id="rId14"/>
            </p:custDataLst>
          </p:nvPr>
        </p:nvSpPr>
        <p:spPr bwMode="auto">
          <a:xfrm>
            <a:off x="668867" y="1295401"/>
            <a:ext cx="10854267"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custDataLst>
              <p:tags r:id="rId15"/>
            </p:custDataLst>
          </p:nvPr>
        </p:nvSpPr>
        <p:spPr>
          <a:xfrm>
            <a:off x="880534" y="6350001"/>
            <a:ext cx="2698751" cy="315913"/>
          </a:xfrm>
          <a:prstGeom prst="rect">
            <a:avLst/>
          </a:prstGeom>
        </p:spPr>
        <p:txBody>
          <a:bodyPr vert="horz" lIns="91440" tIns="45720" rIns="91440" bIns="45720" rtlCol="0" anchor="ctr">
            <a:normAutofit/>
          </a:bodyPr>
          <a:lstStyle>
            <a:lvl1pPr algn="l">
              <a:defRPr sz="900" noProof="1" smtClean="0">
                <a:solidFill>
                  <a:schemeClr val="tx1">
                    <a:tint val="75000"/>
                  </a:schemeClr>
                </a:solidFill>
              </a:defRPr>
            </a:lvl1pPr>
          </a:lstStyle>
          <a:p>
            <a:pPr fontAlgn="base">
              <a:spcBef>
                <a:spcPct val="0"/>
              </a:spcBef>
              <a:spcAft>
                <a:spcPct val="0"/>
              </a:spcAft>
            </a:pPr>
            <a:fld id="{760FBDFE-C587-4B4C-A407-44438C67B59E}" type="datetimeFigureOut">
              <a:rPr lang="zh-CN" altLang="en-US">
                <a:solidFill>
                  <a:prstClr val="black">
                    <a:tint val="75000"/>
                  </a:prstClr>
                </a:solidFill>
                <a:ea typeface="宋体" panose="02010600030101010101" pitchFamily="2" charset="-122"/>
              </a:rPr>
              <a:pPr fontAlgn="base">
                <a:spcBef>
                  <a:spcPct val="0"/>
                </a:spcBef>
                <a:spcAft>
                  <a:spcPct val="0"/>
                </a:spcAft>
              </a:pPr>
              <a:t>2019/4/15</a:t>
            </a:fld>
            <a:endParaRPr lang="zh-CN" altLang="en-US">
              <a:solidFill>
                <a:prstClr val="black">
                  <a:tint val="75000"/>
                </a:prstClr>
              </a:solidFill>
              <a:ea typeface="宋体" panose="02010600030101010101" pitchFamily="2" charset="-122"/>
            </a:endParaRPr>
          </a:p>
        </p:txBody>
      </p:sp>
      <p:sp>
        <p:nvSpPr>
          <p:cNvPr id="5" name="页脚占位符 4"/>
          <p:cNvSpPr>
            <a:spLocks noGrp="1"/>
          </p:cNvSpPr>
          <p:nvPr>
            <p:ph type="ftr" sz="quarter" idx="3"/>
            <p:custDataLst>
              <p:tags r:id="rId16"/>
            </p:custDataLst>
          </p:nvPr>
        </p:nvSpPr>
        <p:spPr>
          <a:xfrm>
            <a:off x="4116918" y="6350001"/>
            <a:ext cx="3958167" cy="315913"/>
          </a:xfrm>
          <a:prstGeom prst="rect">
            <a:avLst/>
          </a:prstGeom>
        </p:spPr>
        <p:txBody>
          <a:bodyPr vert="horz" lIns="91440" tIns="45720" rIns="91440" bIns="45720" rtlCol="0" anchor="ctr">
            <a:normAutofit/>
          </a:bodyPr>
          <a:lstStyle>
            <a:lvl1pPr algn="ctr">
              <a:defRPr sz="900" noProof="1" dirty="0">
                <a:solidFill>
                  <a:schemeClr val="tx1">
                    <a:tint val="75000"/>
                  </a:schemeClr>
                </a:solidFill>
              </a:defRPr>
            </a:lvl1pPr>
          </a:lstStyle>
          <a:p>
            <a:pPr fontAlgn="base">
              <a:spcBef>
                <a:spcPct val="0"/>
              </a:spcBef>
              <a:spcAft>
                <a:spcPct val="0"/>
              </a:spcAft>
            </a:pPr>
            <a:endParaRPr lang="zh-CN" altLang="en-US">
              <a:solidFill>
                <a:prstClr val="black">
                  <a:tint val="75000"/>
                </a:prstClr>
              </a:solidFill>
              <a:ea typeface="宋体" panose="02010600030101010101" pitchFamily="2" charset="-122"/>
            </a:endParaRPr>
          </a:p>
        </p:txBody>
      </p:sp>
      <p:sp>
        <p:nvSpPr>
          <p:cNvPr id="6" name="灯片编号占位符 5"/>
          <p:cNvSpPr>
            <a:spLocks noGrp="1"/>
          </p:cNvSpPr>
          <p:nvPr>
            <p:ph type="sldNum" sz="quarter" idx="4"/>
            <p:custDataLst>
              <p:tags r:id="rId17"/>
            </p:custDataLst>
          </p:nvPr>
        </p:nvSpPr>
        <p:spPr>
          <a:xfrm>
            <a:off x="8610600" y="6350001"/>
            <a:ext cx="2700867" cy="315913"/>
          </a:xfrm>
          <a:prstGeom prst="rect">
            <a:avLst/>
          </a:prstGeom>
        </p:spPr>
        <p:txBody>
          <a:bodyPr vert="horz" lIns="91440" tIns="45720" rIns="91440" bIns="45720" rtlCol="0" anchor="ctr">
            <a:normAutofit/>
          </a:bodyPr>
          <a:lstStyle>
            <a:lvl1pPr algn="r">
              <a:defRPr sz="900" noProof="1" smtClean="0">
                <a:solidFill>
                  <a:schemeClr val="tx1">
                    <a:tint val="75000"/>
                  </a:schemeClr>
                </a:solidFill>
              </a:defRPr>
            </a:lvl1pPr>
          </a:lstStyle>
          <a:p>
            <a:pPr fontAlgn="base">
              <a:spcBef>
                <a:spcPct val="0"/>
              </a:spcBef>
              <a:spcAft>
                <a:spcPct val="0"/>
              </a:spcAft>
            </a:pPr>
            <a:fld id="{BA2939B6-DBC0-4B3A-B764-2CCE3DF6B3E5}" type="slidenum">
              <a:rPr lang="zh-CN" altLang="en-US">
                <a:solidFill>
                  <a:prstClr val="black">
                    <a:tint val="75000"/>
                  </a:prstClr>
                </a:solidFill>
                <a:ea typeface="宋体" panose="02010600030101010101" pitchFamily="2" charset="-122"/>
              </a:rPr>
              <a:pPr fontAlgn="base">
                <a:spcBef>
                  <a:spcPct val="0"/>
                </a:spcBef>
                <a:spcAft>
                  <a:spcPct val="0"/>
                </a:spcAft>
              </a:pPr>
              <a:t>‹#›</a:t>
            </a:fld>
            <a:endParaRPr lang="zh-CN" altLang="en-US" dirty="0">
              <a:solidFill>
                <a:prstClr val="black">
                  <a:tint val="75000"/>
                </a:prstClr>
              </a:solidFill>
              <a:ea typeface="宋体" panose="02010600030101010101" pitchFamily="2" charset="-122"/>
            </a:endParaRPr>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zh-CN" altLang="en-US" sz="100" noProof="1">
              <a:solidFill>
                <a:prstClr val="white"/>
              </a:solidFill>
            </a:endParaRPr>
          </a:p>
        </p:txBody>
      </p:sp>
    </p:spTree>
    <p:extLst>
      <p:ext uri="{BB962C8B-B14F-4D97-AF65-F5344CB8AC3E}">
        <p14:creationId xmlns:p14="http://schemas.microsoft.com/office/powerpoint/2010/main" val="95787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fontAlgn="base">
        <a:spcBef>
          <a:spcPct val="0"/>
        </a:spcBef>
        <a:spcAft>
          <a:spcPct val="0"/>
        </a:spcAft>
        <a:defRPr sz="2100" b="1" kern="1200" spc="200">
          <a:solidFill>
            <a:schemeClr val="tx1"/>
          </a:solidFill>
          <a:latin typeface="+mj-lt"/>
          <a:ea typeface="+mj-ea"/>
          <a:cs typeface="+mj-cs"/>
        </a:defRPr>
      </a:lvl1pPr>
      <a:lvl2pPr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2pPr>
      <a:lvl3pPr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3pPr>
      <a:lvl4pPr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4pPr>
      <a:lvl5pPr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5pPr>
      <a:lvl6pPr marL="4572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6pPr>
      <a:lvl7pPr marL="9144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7pPr>
      <a:lvl8pPr marL="13716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8pPr>
      <a:lvl9pPr marL="18288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9pPr>
    </p:titleStyle>
    <p:bodyStyle>
      <a:lvl1pPr marL="171450" indent="-171450" algn="l" defTabSz="685800" rtl="0" fontAlgn="base">
        <a:lnSpc>
          <a:spcPct val="130000"/>
        </a:lnSpc>
        <a:spcBef>
          <a:spcPct val="0"/>
        </a:spcBef>
        <a:spcAft>
          <a:spcPts val="1000"/>
        </a:spcAft>
        <a:buFont typeface="Arial" panose="020B0604020202020204" pitchFamily="34" charset="0"/>
        <a:buChar char="•"/>
        <a:defRPr sz="1200" kern="1200" spc="150">
          <a:solidFill>
            <a:schemeClr val="tx1"/>
          </a:solidFill>
          <a:latin typeface="+mn-lt"/>
          <a:ea typeface="+mn-ea"/>
          <a:cs typeface="+mn-cs"/>
        </a:defRPr>
      </a:lvl1pPr>
      <a:lvl2pPr marL="5143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2pPr>
      <a:lvl3pPr marL="8572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3pPr>
      <a:lvl4pPr marL="12001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4pPr>
      <a:lvl5pPr marL="15430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effectLst/>
              </a:rPr>
              <a:t>第</a:t>
            </a:r>
            <a:r>
              <a:rPr lang="en-US" altLang="zh-CN" b="1" dirty="0">
                <a:effectLst/>
              </a:rPr>
              <a:t>8</a:t>
            </a:r>
            <a:r>
              <a:rPr lang="zh-CN" altLang="zh-CN" b="1" dirty="0">
                <a:effectLst/>
              </a:rPr>
              <a:t>章 存储体系</a:t>
            </a:r>
            <a:endParaRPr lang="zh-CN" altLang="en-US" dirty="0"/>
          </a:p>
        </p:txBody>
      </p:sp>
    </p:spTree>
    <p:extLst>
      <p:ext uri="{BB962C8B-B14F-4D97-AF65-F5344CB8AC3E}">
        <p14:creationId xmlns:p14="http://schemas.microsoft.com/office/powerpoint/2010/main" val="20317883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endParaRPr lang="zh-CN" altLang="en-US" sz="3600" dirty="0">
              <a:latin typeface="+mj-ea"/>
            </a:endParaRPr>
          </a:p>
        </p:txBody>
      </p:sp>
      <p:sp>
        <p:nvSpPr>
          <p:cNvPr id="3" name="内容占位符 2"/>
          <p:cNvSpPr>
            <a:spLocks noGrp="1"/>
          </p:cNvSpPr>
          <p:nvPr>
            <p:ph idx="1"/>
          </p:nvPr>
        </p:nvSpPr>
        <p:spPr/>
        <p:txBody>
          <a:bodyPr/>
          <a:lstStyle/>
          <a:p>
            <a:pPr marL="0" indent="0">
              <a:buNone/>
            </a:pPr>
            <a:r>
              <a:rPr lang="zh-CN" altLang="en-US" sz="2400" dirty="0">
                <a:latin typeface="+mn-ea"/>
              </a:rPr>
              <a:t>个模块；接着将</a:t>
            </a:r>
            <a:r>
              <a:rPr lang="en-US" altLang="zh-CN" sz="2400" dirty="0">
                <a:latin typeface="+mn-ea"/>
              </a:rPr>
              <a:t>4</a:t>
            </a:r>
            <a:r>
              <a:rPr lang="zh-CN" altLang="en-US" sz="2400" dirty="0">
                <a:latin typeface="+mn-ea"/>
              </a:rPr>
              <a:t>个连续地址</a:t>
            </a:r>
            <a:r>
              <a:rPr lang="en-US" altLang="zh-CN" sz="2400" dirty="0">
                <a:latin typeface="+mn-ea"/>
              </a:rPr>
              <a:t>4</a:t>
            </a:r>
            <a:r>
              <a:rPr lang="zh-CN" altLang="en-US" sz="2400" dirty="0">
                <a:latin typeface="+mn-ea"/>
              </a:rPr>
              <a:t>、</a:t>
            </a:r>
            <a:r>
              <a:rPr lang="en-US" altLang="zh-CN" sz="2400" dirty="0">
                <a:latin typeface="+mn-ea"/>
              </a:rPr>
              <a:t>5</a:t>
            </a:r>
            <a:r>
              <a:rPr lang="zh-CN" altLang="en-US" sz="2400" dirty="0">
                <a:latin typeface="+mn-ea"/>
              </a:rPr>
              <a:t>、</a:t>
            </a:r>
            <a:r>
              <a:rPr lang="en-US" altLang="zh-CN" sz="2400" dirty="0">
                <a:latin typeface="+mn-ea"/>
              </a:rPr>
              <a:t>6</a:t>
            </a:r>
            <a:r>
              <a:rPr lang="zh-CN" altLang="en-US" sz="2400" dirty="0">
                <a:latin typeface="+mn-ea"/>
              </a:rPr>
              <a:t>、</a:t>
            </a:r>
            <a:r>
              <a:rPr lang="en-US" altLang="zh-CN" sz="2400" dirty="0">
                <a:latin typeface="+mn-ea"/>
              </a:rPr>
              <a:t>7</a:t>
            </a:r>
            <a:r>
              <a:rPr lang="zh-CN" altLang="en-US" sz="2400" dirty="0">
                <a:latin typeface="+mn-ea"/>
              </a:rPr>
              <a:t>依次分配给</a:t>
            </a:r>
            <a:r>
              <a:rPr lang="en-US" altLang="zh-CN" sz="2400" dirty="0">
                <a:latin typeface="+mn-ea"/>
              </a:rPr>
              <a:t>M0</a:t>
            </a:r>
            <a:r>
              <a:rPr lang="zh-CN" altLang="en-US" sz="2400" dirty="0">
                <a:latin typeface="+mn-ea"/>
              </a:rPr>
              <a:t>、</a:t>
            </a:r>
            <a:r>
              <a:rPr lang="en-US" altLang="zh-CN" sz="2400" dirty="0">
                <a:latin typeface="+mn-ea"/>
              </a:rPr>
              <a:t>M1</a:t>
            </a:r>
            <a:r>
              <a:rPr lang="zh-CN" altLang="en-US" sz="2400" dirty="0">
                <a:latin typeface="+mn-ea"/>
              </a:rPr>
              <a:t>、</a:t>
            </a:r>
            <a:r>
              <a:rPr lang="en-US" altLang="zh-CN" sz="2400" dirty="0">
                <a:latin typeface="+mn-ea"/>
              </a:rPr>
              <a:t>M2</a:t>
            </a:r>
            <a:r>
              <a:rPr lang="zh-CN" altLang="en-US" sz="2400" dirty="0">
                <a:latin typeface="+mn-ea"/>
              </a:rPr>
              <a:t>、</a:t>
            </a:r>
            <a:r>
              <a:rPr lang="en-US" altLang="zh-CN" sz="2400" dirty="0">
                <a:latin typeface="+mn-ea"/>
              </a:rPr>
              <a:t>M3</a:t>
            </a:r>
            <a:r>
              <a:rPr lang="zh-CN" altLang="en-US" sz="2400" dirty="0">
                <a:latin typeface="+mn-ea"/>
              </a:rPr>
              <a:t>四个模块；然后将</a:t>
            </a:r>
            <a:r>
              <a:rPr lang="en-US" altLang="zh-CN" sz="2400" dirty="0">
                <a:latin typeface="+mn-ea"/>
              </a:rPr>
              <a:t>4</a:t>
            </a:r>
            <a:r>
              <a:rPr lang="zh-CN" altLang="en-US" sz="2400" dirty="0">
                <a:latin typeface="+mn-ea"/>
              </a:rPr>
              <a:t>个连续地址</a:t>
            </a:r>
            <a:r>
              <a:rPr lang="en-US" altLang="zh-CN" sz="2400" dirty="0">
                <a:latin typeface="+mn-ea"/>
              </a:rPr>
              <a:t>8</a:t>
            </a:r>
            <a:r>
              <a:rPr lang="zh-CN" altLang="en-US" sz="2400" dirty="0">
                <a:latin typeface="+mn-ea"/>
              </a:rPr>
              <a:t>、</a:t>
            </a:r>
            <a:r>
              <a:rPr lang="en-US" altLang="zh-CN" sz="2400" dirty="0">
                <a:latin typeface="+mn-ea"/>
              </a:rPr>
              <a:t>9</a:t>
            </a:r>
            <a:r>
              <a:rPr lang="zh-CN" altLang="en-US" sz="2400" dirty="0">
                <a:latin typeface="+mn-ea"/>
              </a:rPr>
              <a:t>、</a:t>
            </a:r>
            <a:r>
              <a:rPr lang="en-US" altLang="zh-CN" sz="2400" dirty="0">
                <a:latin typeface="+mn-ea"/>
              </a:rPr>
              <a:t>10</a:t>
            </a:r>
            <a:r>
              <a:rPr lang="zh-CN" altLang="en-US" sz="2400" dirty="0">
                <a:latin typeface="+mn-ea"/>
              </a:rPr>
              <a:t>、</a:t>
            </a:r>
            <a:r>
              <a:rPr lang="en-US" altLang="zh-CN" sz="2400" dirty="0">
                <a:latin typeface="+mn-ea"/>
              </a:rPr>
              <a:t>11</a:t>
            </a:r>
            <a:r>
              <a:rPr lang="zh-CN" altLang="en-US" sz="2400" dirty="0">
                <a:latin typeface="+mn-ea"/>
              </a:rPr>
              <a:t>依次分配给</a:t>
            </a:r>
            <a:r>
              <a:rPr lang="en-US" altLang="zh-CN" sz="2400" dirty="0">
                <a:latin typeface="+mn-ea"/>
              </a:rPr>
              <a:t>M0</a:t>
            </a:r>
            <a:r>
              <a:rPr lang="zh-CN" altLang="en-US" sz="2400" dirty="0">
                <a:latin typeface="+mn-ea"/>
              </a:rPr>
              <a:t>、</a:t>
            </a:r>
            <a:r>
              <a:rPr lang="en-US" altLang="zh-CN" sz="2400" dirty="0">
                <a:latin typeface="+mn-ea"/>
              </a:rPr>
              <a:t>M1</a:t>
            </a:r>
            <a:r>
              <a:rPr lang="zh-CN" altLang="en-US" sz="2400" dirty="0">
                <a:latin typeface="+mn-ea"/>
              </a:rPr>
              <a:t>、</a:t>
            </a:r>
            <a:r>
              <a:rPr lang="en-US" altLang="zh-CN" sz="2400" dirty="0">
                <a:latin typeface="+mn-ea"/>
              </a:rPr>
              <a:t>M2</a:t>
            </a:r>
            <a:r>
              <a:rPr lang="zh-CN" altLang="en-US" sz="2400" dirty="0">
                <a:latin typeface="+mn-ea"/>
              </a:rPr>
              <a:t>、</a:t>
            </a:r>
            <a:r>
              <a:rPr lang="en-US" altLang="zh-CN" sz="2400" dirty="0">
                <a:latin typeface="+mn-ea"/>
              </a:rPr>
              <a:t>M3</a:t>
            </a:r>
            <a:r>
              <a:rPr lang="zh-CN" altLang="en-US" sz="2400" dirty="0">
                <a:latin typeface="+mn-ea"/>
              </a:rPr>
              <a:t>四个模块；最后将</a:t>
            </a:r>
            <a:r>
              <a:rPr lang="en-US" altLang="zh-CN" sz="2400" dirty="0">
                <a:latin typeface="+mn-ea"/>
              </a:rPr>
              <a:t>4</a:t>
            </a:r>
            <a:r>
              <a:rPr lang="zh-CN" altLang="en-US" sz="2400" dirty="0">
                <a:latin typeface="+mn-ea"/>
              </a:rPr>
              <a:t>个连续地址</a:t>
            </a:r>
            <a:r>
              <a:rPr lang="en-US" altLang="zh-CN" sz="2400" dirty="0">
                <a:latin typeface="+mn-ea"/>
              </a:rPr>
              <a:t>12</a:t>
            </a:r>
            <a:r>
              <a:rPr lang="zh-CN" altLang="en-US" sz="2400" dirty="0">
                <a:latin typeface="+mn-ea"/>
              </a:rPr>
              <a:t>、</a:t>
            </a:r>
            <a:r>
              <a:rPr lang="en-US" altLang="zh-CN" sz="2400" dirty="0">
                <a:latin typeface="+mn-ea"/>
              </a:rPr>
              <a:t>13</a:t>
            </a:r>
            <a:r>
              <a:rPr lang="zh-CN" altLang="en-US" sz="2400" dirty="0">
                <a:latin typeface="+mn-ea"/>
              </a:rPr>
              <a:t>、</a:t>
            </a:r>
            <a:r>
              <a:rPr lang="en-US" altLang="zh-CN" sz="2400" dirty="0">
                <a:latin typeface="+mn-ea"/>
              </a:rPr>
              <a:t>14</a:t>
            </a:r>
            <a:r>
              <a:rPr lang="zh-CN" altLang="en-US" sz="2400" dirty="0">
                <a:latin typeface="+mn-ea"/>
              </a:rPr>
              <a:t>、</a:t>
            </a:r>
            <a:r>
              <a:rPr lang="en-US" altLang="zh-CN" sz="2400" dirty="0">
                <a:latin typeface="+mn-ea"/>
              </a:rPr>
              <a:t>15</a:t>
            </a:r>
            <a:r>
              <a:rPr lang="zh-CN" altLang="en-US" sz="2400" dirty="0">
                <a:latin typeface="+mn-ea"/>
              </a:rPr>
              <a:t>依次分配给</a:t>
            </a:r>
            <a:r>
              <a:rPr lang="en-US" altLang="zh-CN" sz="2400" dirty="0">
                <a:latin typeface="+mn-ea"/>
              </a:rPr>
              <a:t>M0</a:t>
            </a:r>
            <a:r>
              <a:rPr lang="zh-CN" altLang="en-US" sz="2400" dirty="0">
                <a:latin typeface="+mn-ea"/>
              </a:rPr>
              <a:t>、</a:t>
            </a:r>
            <a:r>
              <a:rPr lang="en-US" altLang="zh-CN" sz="2400" dirty="0">
                <a:latin typeface="+mn-ea"/>
              </a:rPr>
              <a:t>M1</a:t>
            </a:r>
            <a:r>
              <a:rPr lang="zh-CN" altLang="en-US" sz="2400" dirty="0">
                <a:latin typeface="+mn-ea"/>
              </a:rPr>
              <a:t>、</a:t>
            </a:r>
            <a:r>
              <a:rPr lang="en-US" altLang="zh-CN" sz="2400" dirty="0">
                <a:latin typeface="+mn-ea"/>
              </a:rPr>
              <a:t>M2</a:t>
            </a:r>
            <a:r>
              <a:rPr lang="zh-CN" altLang="en-US" sz="2400" dirty="0">
                <a:latin typeface="+mn-ea"/>
              </a:rPr>
              <a:t>、</a:t>
            </a:r>
            <a:r>
              <a:rPr lang="en-US" altLang="zh-CN" sz="2400" dirty="0">
                <a:latin typeface="+mn-ea"/>
              </a:rPr>
              <a:t>M3</a:t>
            </a:r>
            <a:r>
              <a:rPr lang="zh-CN" altLang="en-US" sz="2400" dirty="0">
                <a:latin typeface="+mn-ea"/>
              </a:rPr>
              <a:t>四个模块。由此可见，存储器的</a:t>
            </a:r>
            <a:r>
              <a:rPr lang="en-US" altLang="zh-CN" sz="2400" dirty="0">
                <a:latin typeface="+mn-ea"/>
              </a:rPr>
              <a:t>16</a:t>
            </a:r>
            <a:r>
              <a:rPr lang="zh-CN" altLang="en-US" sz="2400" dirty="0">
                <a:latin typeface="+mn-ea"/>
              </a:rPr>
              <a:t>个字可以有</a:t>
            </a:r>
            <a:r>
              <a:rPr lang="en-US" altLang="zh-CN" sz="2400" dirty="0">
                <a:latin typeface="+mn-ea"/>
              </a:rPr>
              <a:t>4</a:t>
            </a:r>
            <a:r>
              <a:rPr lang="zh-CN" altLang="en-US" sz="2400" dirty="0">
                <a:latin typeface="+mn-ea"/>
              </a:rPr>
              <a:t>位地址寄存器进行标识，其中高</a:t>
            </a:r>
            <a:r>
              <a:rPr lang="en-US" altLang="zh-CN" sz="2400" dirty="0">
                <a:latin typeface="+mn-ea"/>
              </a:rPr>
              <a:t>2</a:t>
            </a:r>
            <a:r>
              <a:rPr lang="zh-CN" altLang="en-US" sz="2400" dirty="0">
                <a:latin typeface="+mn-ea"/>
              </a:rPr>
              <a:t>位选择该模块</a:t>
            </a:r>
            <a:r>
              <a:rPr lang="en-US" altLang="zh-CN" sz="2400" dirty="0">
                <a:latin typeface="+mn-ea"/>
              </a:rPr>
              <a:t>4</a:t>
            </a:r>
            <a:r>
              <a:rPr lang="zh-CN" altLang="en-US" sz="2400" dirty="0">
                <a:latin typeface="+mn-ea"/>
              </a:rPr>
              <a:t>个字中的哪一个，低</a:t>
            </a:r>
            <a:r>
              <a:rPr lang="en-US" altLang="zh-CN" sz="2400" dirty="0">
                <a:latin typeface="+mn-ea"/>
              </a:rPr>
              <a:t>2</a:t>
            </a:r>
            <a:r>
              <a:rPr lang="zh-CN" altLang="en-US" sz="2400" dirty="0">
                <a:latin typeface="+mn-ea"/>
              </a:rPr>
              <a:t>位选择四个模块中的哪一个。</a:t>
            </a:r>
          </a:p>
        </p:txBody>
      </p:sp>
    </p:spTree>
    <p:extLst>
      <p:ext uri="{BB962C8B-B14F-4D97-AF65-F5344CB8AC3E}">
        <p14:creationId xmlns:p14="http://schemas.microsoft.com/office/powerpoint/2010/main" val="30312757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endParaRPr lang="zh-CN" altLang="en-US" sz="3600" dirty="0">
              <a:latin typeface="+mj-ea"/>
            </a:endParaRPr>
          </a:p>
        </p:txBody>
      </p:sp>
      <p:sp>
        <p:nvSpPr>
          <p:cNvPr id="5" name="矩形 4"/>
          <p:cNvSpPr/>
          <p:nvPr/>
        </p:nvSpPr>
        <p:spPr>
          <a:xfrm>
            <a:off x="3390476" y="4172801"/>
            <a:ext cx="2877711" cy="369332"/>
          </a:xfrm>
          <a:prstGeom prst="rect">
            <a:avLst/>
          </a:prstGeom>
        </p:spPr>
        <p:txBody>
          <a:bodyPr wrap="none">
            <a:spAutoFit/>
          </a:bodyPr>
          <a:lstStyle/>
          <a:p>
            <a:r>
              <a:rPr lang="zh-CN" altLang="en-US" dirty="0" smtClean="0"/>
              <a:t>图</a:t>
            </a:r>
            <a:r>
              <a:rPr lang="en-US" altLang="zh-CN" dirty="0" smtClean="0"/>
              <a:t>8.3 </a:t>
            </a:r>
            <a:r>
              <a:rPr lang="zh-CN" altLang="en-US" dirty="0" smtClean="0"/>
              <a:t>存储器模块交叉方式</a:t>
            </a:r>
            <a:endParaRPr lang="zh-CN" altLang="en-US" dirty="0"/>
          </a:p>
        </p:txBody>
      </p:sp>
      <p:pic>
        <p:nvPicPr>
          <p:cNvPr id="9" name="内容占位符 8"/>
          <p:cNvPicPr>
            <a:picLocks noGrp="1" noChangeAspect="1"/>
          </p:cNvPicPr>
          <p:nvPr>
            <p:ph idx="1"/>
          </p:nvPr>
        </p:nvPicPr>
        <p:blipFill>
          <a:blip r:embed="rId2"/>
          <a:stretch>
            <a:fillRect/>
          </a:stretch>
        </p:blipFill>
        <p:spPr>
          <a:xfrm>
            <a:off x="3507432" y="1144230"/>
            <a:ext cx="2619048" cy="3028571"/>
          </a:xfrm>
          <a:prstGeom prst="rect">
            <a:avLst/>
          </a:prstGeom>
        </p:spPr>
      </p:pic>
      <p:sp>
        <p:nvSpPr>
          <p:cNvPr id="10" name="矩形 9"/>
          <p:cNvSpPr/>
          <p:nvPr/>
        </p:nvSpPr>
        <p:spPr>
          <a:xfrm>
            <a:off x="407963" y="4540401"/>
            <a:ext cx="11437034" cy="2308324"/>
          </a:xfrm>
          <a:prstGeom prst="rect">
            <a:avLst/>
          </a:prstGeom>
        </p:spPr>
        <p:txBody>
          <a:bodyPr wrap="square">
            <a:spAutoFit/>
          </a:bodyPr>
          <a:lstStyle/>
          <a:p>
            <a:r>
              <a:rPr lang="zh-CN" altLang="en-US" sz="2400" dirty="0" smtClean="0"/>
              <a:t>       可以看出，交叉方式的特点是存储地址是横向连续的，即连续的地址分布在相邻的模块内。由于指令、数据等存储和执行基本上都是按顺序进行访问，因此在采用交叉编址时，同一主存周期取出的是要连续执行的指令或数据，因而有利于较少存储冲突。缺点是可靠性较低，因为一个存储器故障将会导致所有程序无法执行。采用顺序编址时，一个存储器内的地址是连续的，但多体仅扩充存储容量，对提高吞吐量并没有左右。</a:t>
            </a:r>
            <a:endParaRPr lang="zh-CN" altLang="en-US" sz="2400" dirty="0"/>
          </a:p>
        </p:txBody>
      </p:sp>
    </p:spTree>
    <p:extLst>
      <p:ext uri="{BB962C8B-B14F-4D97-AF65-F5344CB8AC3E}">
        <p14:creationId xmlns:p14="http://schemas.microsoft.com/office/powerpoint/2010/main" val="4897526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endParaRPr lang="zh-CN" altLang="en-US" sz="3600" dirty="0">
              <a:latin typeface="+mj-ea"/>
            </a:endParaRPr>
          </a:p>
        </p:txBody>
      </p:sp>
      <p:sp>
        <p:nvSpPr>
          <p:cNvPr id="3" name="内容占位符 2"/>
          <p:cNvSpPr>
            <a:spLocks noGrp="1"/>
          </p:cNvSpPr>
          <p:nvPr>
            <p:ph idx="1"/>
          </p:nvPr>
        </p:nvSpPr>
        <p:spPr/>
        <p:txBody>
          <a:bodyPr/>
          <a:lstStyle/>
          <a:p>
            <a:pPr marL="0" indent="0">
              <a:buNone/>
            </a:pPr>
            <a:r>
              <a:rPr lang="en-US" altLang="zh-CN" sz="2400" dirty="0">
                <a:latin typeface="+mn-ea"/>
              </a:rPr>
              <a:t>2. </a:t>
            </a:r>
            <a:r>
              <a:rPr lang="zh-CN" altLang="en-US" sz="2400" dirty="0">
                <a:latin typeface="+mn-ea"/>
              </a:rPr>
              <a:t>多模块交叉存储器的基本结构</a:t>
            </a:r>
          </a:p>
          <a:p>
            <a:pPr marL="0" indent="0">
              <a:buNone/>
            </a:pPr>
            <a:r>
              <a:rPr lang="zh-CN" altLang="en-US" sz="2400" dirty="0" smtClean="0">
                <a:latin typeface="+mn-ea"/>
              </a:rPr>
              <a:t>      由于</a:t>
            </a:r>
            <a:r>
              <a:rPr lang="zh-CN" altLang="en-US" sz="2400" dirty="0">
                <a:latin typeface="+mn-ea"/>
              </a:rPr>
              <a:t>采用交叉存储编址，对于任何</a:t>
            </a:r>
            <a:r>
              <a:rPr lang="en-US" altLang="zh-CN" sz="2400" dirty="0">
                <a:latin typeface="+mn-ea"/>
              </a:rPr>
              <a:t>CPU</a:t>
            </a:r>
            <a:r>
              <a:rPr lang="zh-CN" altLang="en-US" sz="2400" dirty="0">
                <a:latin typeface="+mn-ea"/>
              </a:rPr>
              <a:t>读写访问或与外设</a:t>
            </a:r>
            <a:r>
              <a:rPr lang="en-US" altLang="zh-CN" sz="2400" dirty="0">
                <a:latin typeface="+mn-ea"/>
              </a:rPr>
              <a:t>DMA</a:t>
            </a:r>
            <a:r>
              <a:rPr lang="zh-CN" altLang="en-US" sz="2400" dirty="0">
                <a:latin typeface="+mn-ea"/>
              </a:rPr>
              <a:t>传送，只要是对主存连续字的成块传送，就可以实现多模块流水式并行存取，亦即使多个模块在任一时刻同时并行工作，大大提高存储器的带宽。由于</a:t>
            </a:r>
            <a:r>
              <a:rPr lang="en-US" altLang="zh-CN" sz="2400" dirty="0">
                <a:latin typeface="+mn-ea"/>
              </a:rPr>
              <a:t>CPU</a:t>
            </a:r>
            <a:r>
              <a:rPr lang="zh-CN" altLang="en-US" sz="2400" dirty="0">
                <a:latin typeface="+mn-ea"/>
              </a:rPr>
              <a:t>的速度比主存快，同时从主存取出多条指令，必然会提高机器的运行速度。</a:t>
            </a:r>
          </a:p>
          <a:p>
            <a:pPr marL="0" indent="0">
              <a:buNone/>
            </a:pPr>
            <a:r>
              <a:rPr lang="zh-CN" altLang="en-US" sz="2400" dirty="0" smtClean="0">
                <a:latin typeface="+mn-ea"/>
              </a:rPr>
              <a:t>      假设</a:t>
            </a:r>
            <a:r>
              <a:rPr lang="zh-CN" altLang="en-US" sz="2400" dirty="0">
                <a:latin typeface="+mn-ea"/>
              </a:rPr>
              <a:t>模块字长等于数据总线宽度，该模块存取一个字的存储周期为</a:t>
            </a:r>
            <a:r>
              <a:rPr lang="en-US" altLang="zh-CN" sz="2400" dirty="0">
                <a:latin typeface="+mn-ea"/>
              </a:rPr>
              <a:t>T</a:t>
            </a:r>
            <a:r>
              <a:rPr lang="zh-CN" altLang="en-US" sz="2400" dirty="0">
                <a:latin typeface="+mn-ea"/>
              </a:rPr>
              <a:t>，总线传送周期为</a:t>
            </a:r>
            <a:r>
              <a:rPr lang="en-US" altLang="zh-CN" sz="2400" dirty="0">
                <a:latin typeface="+mn-ea"/>
              </a:rPr>
              <a:t>τ</a:t>
            </a:r>
            <a:r>
              <a:rPr lang="zh-CN" altLang="en-US" sz="2400" dirty="0">
                <a:latin typeface="+mn-ea"/>
              </a:rPr>
              <a:t>，存储器的交叉模块数为</a:t>
            </a:r>
            <a:r>
              <a:rPr lang="en-US" altLang="zh-CN" sz="2400" dirty="0">
                <a:latin typeface="+mn-ea"/>
              </a:rPr>
              <a:t>m</a:t>
            </a:r>
            <a:r>
              <a:rPr lang="zh-CN" altLang="en-US" sz="2400" dirty="0">
                <a:latin typeface="+mn-ea"/>
              </a:rPr>
              <a:t>，只要满足下列关系：</a:t>
            </a:r>
          </a:p>
          <a:p>
            <a:pPr marL="0" indent="0" algn="ctr">
              <a:buNone/>
            </a:pPr>
            <a:r>
              <a:rPr lang="en-US" altLang="zh-CN" sz="2400" dirty="0">
                <a:latin typeface="+mn-ea"/>
              </a:rPr>
              <a:t>T=</a:t>
            </a:r>
            <a:r>
              <a:rPr lang="en-US" altLang="zh-CN" sz="2400" dirty="0" err="1">
                <a:latin typeface="+mn-ea"/>
              </a:rPr>
              <a:t>mτ</a:t>
            </a:r>
            <a:endParaRPr lang="en-US" altLang="zh-CN" sz="2400" dirty="0">
              <a:latin typeface="+mn-ea"/>
            </a:endParaRPr>
          </a:p>
          <a:p>
            <a:pPr marL="0" indent="0">
              <a:buNone/>
            </a:pPr>
            <a:endParaRPr lang="zh-CN" altLang="en-US" dirty="0"/>
          </a:p>
        </p:txBody>
      </p:sp>
    </p:spTree>
    <p:extLst>
      <p:ext uri="{BB962C8B-B14F-4D97-AF65-F5344CB8AC3E}">
        <p14:creationId xmlns:p14="http://schemas.microsoft.com/office/powerpoint/2010/main" val="33381842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endParaRPr lang="zh-CN" altLang="en-US" sz="3600" dirty="0">
              <a:latin typeface="+mj-ea"/>
            </a:endParaRPr>
          </a:p>
        </p:txBody>
      </p:sp>
      <p:sp>
        <p:nvSpPr>
          <p:cNvPr id="3" name="内容占位符 2"/>
          <p:cNvSpPr>
            <a:spLocks noGrp="1"/>
          </p:cNvSpPr>
          <p:nvPr>
            <p:ph idx="1"/>
          </p:nvPr>
        </p:nvSpPr>
        <p:spPr/>
        <p:txBody>
          <a:bodyPr/>
          <a:lstStyle/>
          <a:p>
            <a:pPr marL="0" indent="0">
              <a:buNone/>
            </a:pPr>
            <a:r>
              <a:rPr lang="en-US" altLang="zh-CN" sz="2400" dirty="0" smtClean="0">
                <a:latin typeface="+mn-ea"/>
              </a:rPr>
              <a:t>      CPU</a:t>
            </a:r>
            <a:r>
              <a:rPr lang="zh-CN" altLang="en-US" sz="2400" dirty="0" smtClean="0">
                <a:latin typeface="+mn-ea"/>
              </a:rPr>
              <a:t>就能通过流水线方式实现存储器存取，即成块传送可按</a:t>
            </a:r>
            <a:r>
              <a:rPr lang="en-US" altLang="zh-CN" sz="2400" dirty="0" smtClean="0">
                <a:latin typeface="+mn-ea"/>
              </a:rPr>
              <a:t>τ</a:t>
            </a:r>
            <a:r>
              <a:rPr lang="zh-CN" altLang="en-US" sz="2400" dirty="0" smtClean="0">
                <a:latin typeface="+mn-ea"/>
              </a:rPr>
              <a:t>间隔流水方式进行，每个存储模块读取</a:t>
            </a:r>
            <a:r>
              <a:rPr lang="en-US" altLang="zh-CN" sz="2400" dirty="0" smtClean="0">
                <a:latin typeface="+mn-ea"/>
              </a:rPr>
              <a:t>τ</a:t>
            </a:r>
            <a:r>
              <a:rPr lang="zh-CN" altLang="en-US" sz="2400" dirty="0" smtClean="0">
                <a:latin typeface="+mn-ea"/>
              </a:rPr>
              <a:t>时间后，启动下一个模块的读取工作。图</a:t>
            </a:r>
            <a:r>
              <a:rPr lang="en-US" altLang="zh-CN" sz="2400" dirty="0" smtClean="0">
                <a:latin typeface="+mn-ea"/>
              </a:rPr>
              <a:t>8.4</a:t>
            </a:r>
            <a:r>
              <a:rPr lang="zh-CN" altLang="en-US" sz="2400" dirty="0" smtClean="0">
                <a:latin typeface="+mn-ea"/>
              </a:rPr>
              <a:t>给出了</a:t>
            </a:r>
            <a:r>
              <a:rPr lang="en-US" altLang="zh-CN" sz="2400" dirty="0" smtClean="0">
                <a:latin typeface="+mn-ea"/>
              </a:rPr>
              <a:t>m=4</a:t>
            </a:r>
            <a:r>
              <a:rPr lang="zh-CN" altLang="en-US" sz="2400" dirty="0" smtClean="0">
                <a:latin typeface="+mn-ea"/>
              </a:rPr>
              <a:t>时的流水线方式存取示意图。</a:t>
            </a:r>
            <a:endParaRPr lang="en-US" altLang="zh-CN" sz="2400" dirty="0" smtClean="0">
              <a:latin typeface="+mn-ea"/>
            </a:endParaRPr>
          </a:p>
          <a:p>
            <a:pPr marL="0" indent="0">
              <a:buNone/>
            </a:pP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a:latin typeface="+mn-ea"/>
            </a:endParaRPr>
          </a:p>
          <a:p>
            <a:pPr marL="0" indent="0">
              <a:buNone/>
            </a:pPr>
            <a:r>
              <a:rPr lang="en-US" altLang="zh-CN" sz="2400" dirty="0" smtClean="0">
                <a:latin typeface="+mn-ea"/>
              </a:rPr>
              <a:t>                </a:t>
            </a:r>
            <a:r>
              <a:rPr lang="zh-CN" altLang="en-US" sz="1400" dirty="0" smtClean="0">
                <a:latin typeface="+mn-ea"/>
              </a:rPr>
              <a:t>图</a:t>
            </a:r>
            <a:r>
              <a:rPr lang="en-US" altLang="zh-CN" sz="1400" dirty="0">
                <a:latin typeface="+mn-ea"/>
              </a:rPr>
              <a:t>8.4 </a:t>
            </a:r>
            <a:r>
              <a:rPr lang="zh-CN" altLang="en-US" sz="1400" dirty="0">
                <a:latin typeface="+mn-ea"/>
              </a:rPr>
              <a:t>四模块交叉存储器的流水线方式存取示意图</a:t>
            </a:r>
            <a:endParaRPr lang="en-US" altLang="zh-CN" sz="1400" dirty="0" smtClean="0">
              <a:latin typeface="+mn-ea"/>
            </a:endParaRPr>
          </a:p>
        </p:txBody>
      </p:sp>
      <p:pic>
        <p:nvPicPr>
          <p:cNvPr id="4" name="图片 3"/>
          <p:cNvPicPr>
            <a:picLocks noChangeAspect="1"/>
          </p:cNvPicPr>
          <p:nvPr/>
        </p:nvPicPr>
        <p:blipFill>
          <a:blip r:embed="rId2"/>
          <a:stretch>
            <a:fillRect/>
          </a:stretch>
        </p:blipFill>
        <p:spPr>
          <a:xfrm>
            <a:off x="2433712" y="2875356"/>
            <a:ext cx="4525114" cy="2892397"/>
          </a:xfrm>
          <a:prstGeom prst="rect">
            <a:avLst/>
          </a:prstGeom>
        </p:spPr>
      </p:pic>
    </p:spTree>
    <p:extLst>
      <p:ext uri="{BB962C8B-B14F-4D97-AF65-F5344CB8AC3E}">
        <p14:creationId xmlns:p14="http://schemas.microsoft.com/office/powerpoint/2010/main" val="9830380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endParaRPr lang="zh-CN" altLang="en-US" sz="3600" dirty="0">
              <a:latin typeface="+mj-ea"/>
            </a:endParaRPr>
          </a:p>
        </p:txBody>
      </p:sp>
      <p:sp>
        <p:nvSpPr>
          <p:cNvPr id="3" name="内容占位符 2"/>
          <p:cNvSpPr>
            <a:spLocks noGrp="1"/>
          </p:cNvSpPr>
          <p:nvPr>
            <p:ph idx="1"/>
          </p:nvPr>
        </p:nvSpPr>
        <p:spPr/>
        <p:txBody>
          <a:bodyPr/>
          <a:lstStyle/>
          <a:p>
            <a:pPr marL="0" indent="0">
              <a:buNone/>
            </a:pPr>
            <a:r>
              <a:rPr lang="en-US" altLang="zh-CN" sz="2400" dirty="0" smtClean="0">
                <a:latin typeface="+mn-ea"/>
              </a:rPr>
              <a:t>     CPU</a:t>
            </a:r>
            <a:r>
              <a:rPr lang="zh-CN" altLang="zh-CN" sz="2400" dirty="0">
                <a:latin typeface="+mn-ea"/>
              </a:rPr>
              <a:t>访问</a:t>
            </a:r>
            <a:r>
              <a:rPr lang="en-US" altLang="zh-CN" sz="2400" dirty="0">
                <a:latin typeface="+mn-ea"/>
              </a:rPr>
              <a:t>4</a:t>
            </a:r>
            <a:r>
              <a:rPr lang="zh-CN" altLang="zh-CN" sz="2400" dirty="0">
                <a:latin typeface="+mn-ea"/>
              </a:rPr>
              <a:t>个存储体，可以分时启动、分时控制，即每经过</a:t>
            </a:r>
            <a:r>
              <a:rPr lang="en-US" altLang="zh-CN" sz="2400" dirty="0">
                <a:latin typeface="+mn-ea"/>
              </a:rPr>
              <a:t>1</a:t>
            </a:r>
            <a:r>
              <a:rPr lang="zh-CN" altLang="zh-CN" sz="2400" dirty="0">
                <a:latin typeface="+mn-ea"/>
              </a:rPr>
              <a:t>个存储周期</a:t>
            </a:r>
            <a:r>
              <a:rPr lang="en-US" altLang="zh-CN" sz="2400" dirty="0">
                <a:latin typeface="+mn-ea"/>
              </a:rPr>
              <a:t>T</a:t>
            </a:r>
            <a:r>
              <a:rPr lang="zh-CN" altLang="zh-CN" sz="2400" dirty="0">
                <a:latin typeface="+mn-ea"/>
              </a:rPr>
              <a:t>就访问一个模块。在</a:t>
            </a:r>
            <a:r>
              <a:rPr lang="en-US" altLang="zh-CN" sz="2400" dirty="0">
                <a:latin typeface="+mn-ea"/>
              </a:rPr>
              <a:t>0</a:t>
            </a:r>
            <a:r>
              <a:rPr lang="zh-CN" altLang="zh-CN" sz="2400" dirty="0">
                <a:latin typeface="+mn-ea"/>
              </a:rPr>
              <a:t>时刻启动模块</a:t>
            </a:r>
            <a:r>
              <a:rPr lang="en-US" altLang="zh-CN" sz="2400" dirty="0">
                <a:latin typeface="+mn-ea"/>
              </a:rPr>
              <a:t>M0</a:t>
            </a:r>
            <a:r>
              <a:rPr lang="zh-CN" altLang="zh-CN" sz="2400" dirty="0">
                <a:latin typeface="+mn-ea"/>
              </a:rPr>
              <a:t>，在τ、</a:t>
            </a:r>
            <a:r>
              <a:rPr lang="en-US" altLang="zh-CN" sz="2400" dirty="0">
                <a:latin typeface="+mn-ea"/>
              </a:rPr>
              <a:t>2</a:t>
            </a:r>
            <a:r>
              <a:rPr lang="zh-CN" altLang="zh-CN" sz="2400" dirty="0">
                <a:latin typeface="+mn-ea"/>
              </a:rPr>
              <a:t>τ、</a:t>
            </a:r>
            <a:r>
              <a:rPr lang="en-US" altLang="zh-CN" sz="2400" dirty="0">
                <a:latin typeface="+mn-ea"/>
              </a:rPr>
              <a:t>3</a:t>
            </a:r>
            <a:r>
              <a:rPr lang="zh-CN" altLang="zh-CN" sz="2400" dirty="0">
                <a:latin typeface="+mn-ea"/>
              </a:rPr>
              <a:t>τ时刻分别启动模块</a:t>
            </a:r>
            <a:r>
              <a:rPr lang="en-US" altLang="zh-CN" sz="2400" dirty="0">
                <a:latin typeface="+mn-ea"/>
              </a:rPr>
              <a:t>M1</a:t>
            </a:r>
            <a:r>
              <a:rPr lang="zh-CN" altLang="zh-CN" sz="2400" dirty="0">
                <a:latin typeface="+mn-ea"/>
              </a:rPr>
              <a:t>、</a:t>
            </a:r>
            <a:r>
              <a:rPr lang="en-US" altLang="zh-CN" sz="2400" dirty="0">
                <a:latin typeface="+mn-ea"/>
              </a:rPr>
              <a:t>M2</a:t>
            </a:r>
            <a:r>
              <a:rPr lang="zh-CN" altLang="zh-CN" sz="2400" dirty="0">
                <a:latin typeface="+mn-ea"/>
              </a:rPr>
              <a:t>、</a:t>
            </a:r>
            <a:r>
              <a:rPr lang="en-US" altLang="zh-CN" sz="2400" dirty="0">
                <a:latin typeface="+mn-ea"/>
              </a:rPr>
              <a:t>M3</a:t>
            </a:r>
            <a:r>
              <a:rPr lang="zh-CN" altLang="zh-CN" sz="2400" dirty="0">
                <a:latin typeface="+mn-ea"/>
              </a:rPr>
              <a:t>，经</a:t>
            </a:r>
            <a:r>
              <a:rPr lang="en-US" altLang="zh-CN" sz="2400" dirty="0">
                <a:latin typeface="+mn-ea"/>
              </a:rPr>
              <a:t>T</a:t>
            </a:r>
            <a:r>
              <a:rPr lang="zh-CN" altLang="zh-CN" sz="2400" dirty="0">
                <a:latin typeface="+mn-ea"/>
              </a:rPr>
              <a:t>周期后，四个模块就都进入了并行工作状态，各模块在存储周期内互相重叠访问。这样，对每个存储体来说，存储周期是</a:t>
            </a:r>
            <a:r>
              <a:rPr lang="en-US" altLang="zh-CN" sz="2400" dirty="0">
                <a:latin typeface="+mn-ea"/>
              </a:rPr>
              <a:t>T</a:t>
            </a:r>
            <a:r>
              <a:rPr lang="zh-CN" altLang="zh-CN" sz="2400" dirty="0">
                <a:latin typeface="+mn-ea"/>
              </a:rPr>
              <a:t>，而对</a:t>
            </a:r>
            <a:r>
              <a:rPr lang="en-US" altLang="zh-CN" sz="2400" dirty="0">
                <a:latin typeface="+mn-ea"/>
              </a:rPr>
              <a:t>CPU</a:t>
            </a:r>
            <a:r>
              <a:rPr lang="zh-CN" altLang="zh-CN" sz="2400" dirty="0">
                <a:latin typeface="+mn-ea"/>
              </a:rPr>
              <a:t>来说，存储周期为τ。程序转移及操作数寻址通常会导致对存储器的访问不是按顺序地址，甚至有可能多个地址访问同一个模块，这些都使得交叉存储器的实际有效周期略低于理论上的有效周期，但交叉存储器能大大提高存取速度则是显而易见的。</a:t>
            </a:r>
            <a:endParaRPr lang="zh-CN" altLang="en-US" sz="2400" dirty="0">
              <a:latin typeface="+mn-ea"/>
            </a:endParaRPr>
          </a:p>
        </p:txBody>
      </p:sp>
    </p:spTree>
    <p:extLst>
      <p:ext uri="{BB962C8B-B14F-4D97-AF65-F5344CB8AC3E}">
        <p14:creationId xmlns:p14="http://schemas.microsoft.com/office/powerpoint/2010/main" val="23925693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      计算机</a:t>
            </a:r>
            <a:r>
              <a:rPr lang="zh-CN" altLang="en-US" sz="2400" dirty="0">
                <a:latin typeface="+mn-ea"/>
              </a:rPr>
              <a:t>经过近几十年的发展，</a:t>
            </a:r>
            <a:r>
              <a:rPr lang="en-US" altLang="zh-CN" sz="2400" dirty="0">
                <a:latin typeface="+mn-ea"/>
              </a:rPr>
              <a:t>CPU</a:t>
            </a:r>
            <a:r>
              <a:rPr lang="zh-CN" altLang="en-US" sz="2400" dirty="0">
                <a:latin typeface="+mn-ea"/>
              </a:rPr>
              <a:t>的运行速度得到极大的提高，其工作频率基本达到</a:t>
            </a:r>
            <a:r>
              <a:rPr lang="en-US" altLang="zh-CN" sz="2400" dirty="0">
                <a:latin typeface="+mn-ea"/>
              </a:rPr>
              <a:t>1GHz</a:t>
            </a:r>
            <a:r>
              <a:rPr lang="zh-CN" altLang="en-US" sz="2400" dirty="0">
                <a:latin typeface="+mn-ea"/>
              </a:rPr>
              <a:t>以上。</a:t>
            </a:r>
            <a:r>
              <a:rPr lang="en-US" altLang="zh-CN" sz="2400" dirty="0">
                <a:latin typeface="+mn-ea"/>
              </a:rPr>
              <a:t>CPU</a:t>
            </a:r>
            <a:r>
              <a:rPr lang="zh-CN" altLang="en-US" sz="2400" dirty="0">
                <a:latin typeface="+mn-ea"/>
              </a:rPr>
              <a:t>运行需要到主存储器读取程序和数据，但主存储器主要采用的是动态随机访问存储器（</a:t>
            </a:r>
            <a:r>
              <a:rPr lang="en-US" altLang="zh-CN" sz="2400" dirty="0">
                <a:latin typeface="+mn-ea"/>
              </a:rPr>
              <a:t>DRAM</a:t>
            </a:r>
            <a:r>
              <a:rPr lang="zh-CN" altLang="en-US" sz="2400" dirty="0">
                <a:latin typeface="+mn-ea"/>
              </a:rPr>
              <a:t>），需要定期进行数据刷新，其核心工作频率基本在</a:t>
            </a:r>
            <a:r>
              <a:rPr lang="en-US" altLang="zh-CN" sz="2400" dirty="0">
                <a:latin typeface="+mn-ea"/>
              </a:rPr>
              <a:t>200MHz</a:t>
            </a:r>
            <a:r>
              <a:rPr lang="zh-CN" altLang="en-US" sz="2400" dirty="0">
                <a:latin typeface="+mn-ea"/>
              </a:rPr>
              <a:t>。由此可见，</a:t>
            </a:r>
            <a:r>
              <a:rPr lang="en-US" altLang="zh-CN" sz="2400" dirty="0">
                <a:latin typeface="+mn-ea"/>
              </a:rPr>
              <a:t>CPU</a:t>
            </a:r>
            <a:r>
              <a:rPr lang="zh-CN" altLang="en-US" sz="2400" dirty="0">
                <a:latin typeface="+mn-ea"/>
              </a:rPr>
              <a:t>和主存储器的运行速度存在较大的差异，会导致计算机</a:t>
            </a:r>
            <a:r>
              <a:rPr lang="en-US" altLang="zh-CN" sz="2400" dirty="0">
                <a:latin typeface="+mn-ea"/>
              </a:rPr>
              <a:t>CPU</a:t>
            </a:r>
            <a:r>
              <a:rPr lang="zh-CN" altLang="en-US" sz="2400" dirty="0">
                <a:latin typeface="+mn-ea"/>
              </a:rPr>
              <a:t>长时间处于空闲等数据状态，降低</a:t>
            </a:r>
            <a:r>
              <a:rPr lang="en-US" altLang="zh-CN" sz="2400" dirty="0">
                <a:latin typeface="+mn-ea"/>
              </a:rPr>
              <a:t>CPU</a:t>
            </a:r>
            <a:r>
              <a:rPr lang="zh-CN" altLang="en-US" sz="2400" dirty="0">
                <a:latin typeface="+mn-ea"/>
              </a:rPr>
              <a:t>的利用效率。为了解决这个问题，提出在</a:t>
            </a:r>
            <a:r>
              <a:rPr lang="en-US" altLang="zh-CN" sz="2400" dirty="0">
                <a:latin typeface="+mn-ea"/>
              </a:rPr>
              <a:t>CPU</a:t>
            </a:r>
            <a:r>
              <a:rPr lang="zh-CN" altLang="en-US" sz="2400" dirty="0">
                <a:latin typeface="+mn-ea"/>
              </a:rPr>
              <a:t>和主存储器之间设计一个有静态随机访问存储器（</a:t>
            </a:r>
            <a:r>
              <a:rPr lang="en-US" altLang="zh-CN" sz="2400" dirty="0">
                <a:latin typeface="+mn-ea"/>
              </a:rPr>
              <a:t>SRAM</a:t>
            </a:r>
            <a:r>
              <a:rPr lang="zh-CN" altLang="en-US" sz="2400" dirty="0">
                <a:latin typeface="+mn-ea"/>
              </a:rPr>
              <a:t>）组成的高速缓冲存储器（</a:t>
            </a:r>
            <a:r>
              <a:rPr lang="en-US" altLang="zh-CN" sz="2400" dirty="0">
                <a:latin typeface="+mn-ea"/>
              </a:rPr>
              <a:t>cache</a:t>
            </a:r>
            <a:r>
              <a:rPr lang="zh-CN" altLang="en-US" sz="2400" dirty="0">
                <a:latin typeface="+mn-ea"/>
              </a:rPr>
              <a:t>），保存</a:t>
            </a:r>
            <a:r>
              <a:rPr lang="en-US" altLang="zh-CN" sz="2400" dirty="0">
                <a:latin typeface="+mn-ea"/>
              </a:rPr>
              <a:t>CPU</a:t>
            </a:r>
            <a:r>
              <a:rPr lang="zh-CN" altLang="en-US" sz="2400" dirty="0">
                <a:latin typeface="+mn-ea"/>
              </a:rPr>
              <a:t>近期使用的指令和数据，减少</a:t>
            </a:r>
            <a:r>
              <a:rPr lang="en-US" altLang="zh-CN" sz="2400" dirty="0">
                <a:latin typeface="+mn-ea"/>
              </a:rPr>
              <a:t>CPU</a:t>
            </a:r>
            <a:r>
              <a:rPr lang="zh-CN" altLang="en-US" sz="2400" dirty="0">
                <a:latin typeface="+mn-ea"/>
              </a:rPr>
              <a:t>访问主存储器的次数，进而实现提高存储系统的性能。</a:t>
            </a:r>
          </a:p>
        </p:txBody>
      </p:sp>
    </p:spTree>
    <p:extLst>
      <p:ext uri="{BB962C8B-B14F-4D97-AF65-F5344CB8AC3E}">
        <p14:creationId xmlns:p14="http://schemas.microsoft.com/office/powerpoint/2010/main" val="4510480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267286" y="1295999"/>
            <a:ext cx="11605845" cy="5231409"/>
          </a:xfrm>
        </p:spPr>
        <p:txBody>
          <a:bodyPr/>
          <a:lstStyle/>
          <a:p>
            <a:r>
              <a:rPr lang="en-US" altLang="zh-CN" sz="2400" b="1" dirty="0">
                <a:latin typeface="+mn-ea"/>
              </a:rPr>
              <a:t>8.2.1 cache</a:t>
            </a:r>
            <a:r>
              <a:rPr lang="zh-CN" altLang="zh-CN" sz="2400" b="1" dirty="0">
                <a:latin typeface="+mn-ea"/>
              </a:rPr>
              <a:t>基本原理</a:t>
            </a:r>
            <a:endParaRPr lang="zh-CN" altLang="zh-CN" sz="2400" dirty="0">
              <a:latin typeface="+mn-ea"/>
            </a:endParaRPr>
          </a:p>
          <a:p>
            <a:pPr marL="0" indent="0">
              <a:buNone/>
            </a:pPr>
            <a:r>
              <a:rPr lang="en-US" altLang="zh-CN" sz="2400" dirty="0">
                <a:latin typeface="+mn-ea"/>
              </a:rPr>
              <a:t>1.cache</a:t>
            </a:r>
            <a:r>
              <a:rPr lang="zh-CN" altLang="en-US" sz="2400" dirty="0">
                <a:latin typeface="+mn-ea"/>
              </a:rPr>
              <a:t>设计原理</a:t>
            </a:r>
          </a:p>
          <a:p>
            <a:pPr marL="0" indent="0">
              <a:buNone/>
            </a:pPr>
            <a:r>
              <a:rPr lang="zh-CN" altLang="en-US" sz="2400" dirty="0" smtClean="0">
                <a:latin typeface="+mn-ea"/>
              </a:rPr>
              <a:t>      在</a:t>
            </a:r>
            <a:r>
              <a:rPr lang="zh-CN" altLang="en-US" sz="2400" dirty="0">
                <a:latin typeface="+mn-ea"/>
              </a:rPr>
              <a:t>计算机存储系统中，采用高速缓冲存储器设计的主要原因是程序的局部性原理。如果仔细观察大量程序运行过程，发现大约</a:t>
            </a:r>
            <a:r>
              <a:rPr lang="en-US" altLang="zh-CN" sz="2400" dirty="0">
                <a:latin typeface="+mn-ea"/>
              </a:rPr>
              <a:t>80%</a:t>
            </a:r>
            <a:r>
              <a:rPr lang="zh-CN" altLang="en-US" sz="2400" dirty="0">
                <a:latin typeface="+mn-ea"/>
              </a:rPr>
              <a:t>的运行时间实际上再执行</a:t>
            </a:r>
            <a:r>
              <a:rPr lang="en-US" altLang="zh-CN" sz="2400" dirty="0">
                <a:latin typeface="+mn-ea"/>
              </a:rPr>
              <a:t>20%</a:t>
            </a:r>
            <a:r>
              <a:rPr lang="zh-CN" altLang="en-US" sz="2400" dirty="0">
                <a:latin typeface="+mn-ea"/>
              </a:rPr>
              <a:t>的指令，这就是人们经常提到的“二八”定律。造成这种情况的主要原因是程序中存在大量的循环结构，导致部分程序会多次重复运行。再观察程序运行所需数据的分布情况，可以发现大部分的数据集中在连续的存储空间中，这些连续的存储空间数据的访问频度总是明显高于其他数据。因此，程序运行过程中对程序和数据的访问常常是具有局部性的。这种局部性体现在两个方面：时间局部性和空间局部性。时间局部性是指程序中的某一条指令一旦被执行，那么在不久</a:t>
            </a:r>
            <a:r>
              <a:rPr lang="zh-CN" altLang="en-US" sz="2400" dirty="0" smtClean="0">
                <a:latin typeface="+mn-ea"/>
              </a:rPr>
              <a:t>的</a:t>
            </a:r>
            <a:endParaRPr lang="zh-CN" altLang="en-US" sz="2400" dirty="0">
              <a:latin typeface="+mn-ea"/>
            </a:endParaRPr>
          </a:p>
          <a:p>
            <a:pPr marL="0" indent="0">
              <a:buNone/>
            </a:pPr>
            <a:endParaRPr lang="zh-CN" altLang="en-US" dirty="0"/>
          </a:p>
        </p:txBody>
      </p:sp>
    </p:spTree>
    <p:extLst>
      <p:ext uri="{BB962C8B-B14F-4D97-AF65-F5344CB8AC3E}">
        <p14:creationId xmlns:p14="http://schemas.microsoft.com/office/powerpoint/2010/main" val="31102209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506437" y="1296000"/>
            <a:ext cx="11015683" cy="5104800"/>
          </a:xfrm>
        </p:spPr>
        <p:txBody>
          <a:bodyPr/>
          <a:lstStyle/>
          <a:p>
            <a:pPr marL="0" indent="0">
              <a:buNone/>
            </a:pPr>
            <a:r>
              <a:rPr lang="zh-CN" altLang="en-US" sz="2400" dirty="0">
                <a:latin typeface="+mn-ea"/>
              </a:rPr>
              <a:t>将来这条指令可能会再次被执行；如果某数据被访问，那么在不久之后该数据可能再次被访问。空间局部性是一旦程序中某一条指令被执行，那么相邻指令可能会很快被执行；如果程序访问某个存储单元，则在不久的将来与其相邻的存储单元也可能被访问。因此，在</a:t>
            </a:r>
            <a:r>
              <a:rPr lang="en-US" altLang="zh-CN" sz="2400" dirty="0">
                <a:latin typeface="+mn-ea"/>
              </a:rPr>
              <a:t>CPU</a:t>
            </a:r>
            <a:r>
              <a:rPr lang="zh-CN" altLang="en-US" sz="2400" dirty="0">
                <a:latin typeface="+mn-ea"/>
              </a:rPr>
              <a:t>和主存储器之间设计一个有静态随机访问存储器（</a:t>
            </a:r>
            <a:r>
              <a:rPr lang="en-US" altLang="zh-CN" sz="2400" dirty="0">
                <a:latin typeface="+mn-ea"/>
              </a:rPr>
              <a:t>SRAM</a:t>
            </a:r>
            <a:r>
              <a:rPr lang="zh-CN" altLang="en-US" sz="2400" dirty="0">
                <a:latin typeface="+mn-ea"/>
              </a:rPr>
              <a:t>）组成的高速缓冲存储器（</a:t>
            </a:r>
            <a:r>
              <a:rPr lang="en-US" altLang="zh-CN" sz="2400" dirty="0">
                <a:latin typeface="+mn-ea"/>
              </a:rPr>
              <a:t>cache</a:t>
            </a:r>
            <a:r>
              <a:rPr lang="zh-CN" altLang="en-US" sz="2400" dirty="0">
                <a:latin typeface="+mn-ea"/>
              </a:rPr>
              <a:t>），将</a:t>
            </a:r>
            <a:r>
              <a:rPr lang="en-US" altLang="zh-CN" sz="2400" dirty="0">
                <a:latin typeface="+mn-ea"/>
              </a:rPr>
              <a:t>CPU</a:t>
            </a:r>
            <a:r>
              <a:rPr lang="zh-CN" altLang="en-US" sz="2400" dirty="0">
                <a:latin typeface="+mn-ea"/>
              </a:rPr>
              <a:t>近期使用的指令和数据存储到</a:t>
            </a:r>
            <a:r>
              <a:rPr lang="en-US" altLang="zh-CN" sz="2400" dirty="0">
                <a:latin typeface="+mn-ea"/>
              </a:rPr>
              <a:t>cache</a:t>
            </a:r>
            <a:r>
              <a:rPr lang="zh-CN" altLang="en-US" sz="2400" dirty="0">
                <a:latin typeface="+mn-ea"/>
              </a:rPr>
              <a:t>中，就能够减少</a:t>
            </a:r>
            <a:r>
              <a:rPr lang="en-US" altLang="zh-CN" sz="2400" dirty="0">
                <a:latin typeface="+mn-ea"/>
              </a:rPr>
              <a:t>CPU</a:t>
            </a:r>
            <a:r>
              <a:rPr lang="zh-CN" altLang="en-US" sz="2400" dirty="0">
                <a:latin typeface="+mn-ea"/>
              </a:rPr>
              <a:t>访问主存储器的次数</a:t>
            </a:r>
            <a:r>
              <a:rPr lang="zh-CN" altLang="en-US" sz="2400" dirty="0" smtClean="0">
                <a:latin typeface="+mn-ea"/>
              </a:rPr>
              <a:t>。</a:t>
            </a:r>
            <a:endParaRPr lang="en-US" altLang="zh-CN" sz="2400" dirty="0" smtClean="0">
              <a:latin typeface="+mn-ea"/>
            </a:endParaRPr>
          </a:p>
          <a:p>
            <a:pPr marL="0" indent="0">
              <a:buNone/>
            </a:pPr>
            <a:r>
              <a:rPr lang="zh-CN" altLang="en-US" sz="2400" dirty="0" smtClean="0">
                <a:latin typeface="+mn-ea"/>
              </a:rPr>
              <a:t>      高速缓冲存储器</a:t>
            </a:r>
            <a:r>
              <a:rPr lang="zh-CN" altLang="en-US" sz="2400" dirty="0">
                <a:latin typeface="+mn-ea"/>
              </a:rPr>
              <a:t>（</a:t>
            </a:r>
            <a:r>
              <a:rPr lang="en-US" altLang="zh-CN" sz="2400" dirty="0">
                <a:latin typeface="+mn-ea"/>
              </a:rPr>
              <a:t>cache</a:t>
            </a:r>
            <a:r>
              <a:rPr lang="zh-CN" altLang="en-US" sz="2400" dirty="0">
                <a:latin typeface="+mn-ea"/>
              </a:rPr>
              <a:t>）技术就是利用程序访问的局部性原理，把程序中正在使用的部分（活跃块）存放在一个小容量的高速</a:t>
            </a:r>
            <a:r>
              <a:rPr lang="en-US" altLang="zh-CN" sz="2400" dirty="0">
                <a:latin typeface="+mn-ea"/>
              </a:rPr>
              <a:t>cache</a:t>
            </a:r>
            <a:r>
              <a:rPr lang="zh-CN" altLang="en-US" sz="2400" dirty="0">
                <a:latin typeface="+mn-ea"/>
              </a:rPr>
              <a:t>中，使</a:t>
            </a:r>
            <a:r>
              <a:rPr lang="en-US" altLang="zh-CN" sz="2400" dirty="0">
                <a:latin typeface="+mn-ea"/>
              </a:rPr>
              <a:t>CPU</a:t>
            </a:r>
            <a:r>
              <a:rPr lang="zh-CN" altLang="en-US" sz="2400" dirty="0">
                <a:latin typeface="+mn-ea"/>
              </a:rPr>
              <a:t>的访存操作大多针对</a:t>
            </a:r>
            <a:r>
              <a:rPr lang="en-US" altLang="zh-CN" sz="2400" dirty="0">
                <a:latin typeface="+mn-ea"/>
              </a:rPr>
              <a:t>cache</a:t>
            </a:r>
            <a:r>
              <a:rPr lang="zh-CN" altLang="en-US" sz="2400" dirty="0">
                <a:latin typeface="+mn-ea"/>
              </a:rPr>
              <a:t>进行，从而解决高速</a:t>
            </a:r>
            <a:r>
              <a:rPr lang="en-US" altLang="zh-CN" sz="2400" dirty="0">
                <a:latin typeface="+mn-ea"/>
              </a:rPr>
              <a:t>CPU</a:t>
            </a:r>
            <a:r>
              <a:rPr lang="zh-CN" altLang="en-US" sz="2400" dirty="0">
                <a:latin typeface="+mn-ea"/>
              </a:rPr>
              <a:t>和低速主存之间速度不匹配的问题，使程序的执行速度大大提高。</a:t>
            </a:r>
          </a:p>
          <a:p>
            <a:pPr marL="0" indent="0">
              <a:buNone/>
            </a:pPr>
            <a:endParaRPr lang="zh-CN" altLang="en-US" sz="2400" dirty="0"/>
          </a:p>
        </p:txBody>
      </p:sp>
    </p:spTree>
    <p:extLst>
      <p:ext uri="{BB962C8B-B14F-4D97-AF65-F5344CB8AC3E}">
        <p14:creationId xmlns:p14="http://schemas.microsoft.com/office/powerpoint/2010/main" val="3539988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en-US" altLang="zh-CN" sz="2400" dirty="0">
                <a:latin typeface="+mn-ea"/>
              </a:rPr>
              <a:t>2.cache</a:t>
            </a:r>
            <a:r>
              <a:rPr lang="zh-CN" altLang="en-US" sz="2400" dirty="0">
                <a:latin typeface="+mn-ea"/>
              </a:rPr>
              <a:t>的功能</a:t>
            </a:r>
          </a:p>
          <a:p>
            <a:pPr marL="0" indent="0">
              <a:buNone/>
            </a:pPr>
            <a:r>
              <a:rPr lang="en-US" altLang="zh-CN" sz="2400" dirty="0" smtClean="0">
                <a:latin typeface="+mn-ea"/>
              </a:rPr>
              <a:t>      cache</a:t>
            </a:r>
            <a:r>
              <a:rPr lang="zh-CN" altLang="en-US" sz="2400" dirty="0">
                <a:latin typeface="+mn-ea"/>
              </a:rPr>
              <a:t>是一种高速度缓冲存储器，是为了解决</a:t>
            </a:r>
            <a:r>
              <a:rPr lang="en-US" altLang="zh-CN" sz="2400" dirty="0">
                <a:latin typeface="+mn-ea"/>
              </a:rPr>
              <a:t>CPU</a:t>
            </a:r>
            <a:r>
              <a:rPr lang="zh-CN" altLang="en-US" sz="2400" dirty="0">
                <a:latin typeface="+mn-ea"/>
              </a:rPr>
              <a:t>和主存储器之间速度不匹配而采用的一项重要技术。</a:t>
            </a:r>
            <a:r>
              <a:rPr lang="en-US" altLang="zh-CN" sz="2400" dirty="0">
                <a:latin typeface="+mn-ea"/>
              </a:rPr>
              <a:t>cache</a:t>
            </a:r>
            <a:r>
              <a:rPr lang="zh-CN" altLang="en-US" sz="2400" dirty="0">
                <a:latin typeface="+mn-ea"/>
              </a:rPr>
              <a:t>是介于</a:t>
            </a:r>
            <a:r>
              <a:rPr lang="en-US" altLang="zh-CN" sz="2400" dirty="0">
                <a:latin typeface="+mn-ea"/>
              </a:rPr>
              <a:t>CPU</a:t>
            </a:r>
            <a:r>
              <a:rPr lang="zh-CN" altLang="en-US" sz="2400" dirty="0">
                <a:latin typeface="+mn-ea"/>
              </a:rPr>
              <a:t>和主存之间的小容量存储器，存取速度比主存快，接近</a:t>
            </a:r>
            <a:r>
              <a:rPr lang="en-US" altLang="zh-CN" sz="2400" dirty="0">
                <a:latin typeface="+mn-ea"/>
              </a:rPr>
              <a:t>CPU</a:t>
            </a:r>
            <a:r>
              <a:rPr lang="zh-CN" altLang="en-US" sz="2400" dirty="0">
                <a:latin typeface="+mn-ea"/>
              </a:rPr>
              <a:t>。它能高速地向</a:t>
            </a:r>
            <a:r>
              <a:rPr lang="en-US" altLang="zh-CN" sz="2400" dirty="0">
                <a:latin typeface="+mn-ea"/>
              </a:rPr>
              <a:t>CPU</a:t>
            </a:r>
            <a:r>
              <a:rPr lang="zh-CN" altLang="en-US" sz="2400" dirty="0">
                <a:latin typeface="+mn-ea"/>
              </a:rPr>
              <a:t>提供指令和数据，提高程序的执行速度。</a:t>
            </a:r>
          </a:p>
          <a:p>
            <a:pPr marL="0" indent="0">
              <a:buNone/>
            </a:pPr>
            <a:r>
              <a:rPr lang="en-US" altLang="zh-CN" sz="2400" dirty="0" smtClean="0">
                <a:latin typeface="+mn-ea"/>
              </a:rPr>
              <a:t>      cache</a:t>
            </a:r>
            <a:r>
              <a:rPr lang="zh-CN" altLang="en-US" sz="2400" dirty="0">
                <a:latin typeface="+mn-ea"/>
              </a:rPr>
              <a:t>是小容量存储器，存取速度快。主存储器容量配置几百</a:t>
            </a:r>
            <a:r>
              <a:rPr lang="en-US" altLang="zh-CN" sz="2400" dirty="0">
                <a:latin typeface="+mn-ea"/>
              </a:rPr>
              <a:t>MB</a:t>
            </a:r>
            <a:r>
              <a:rPr lang="zh-CN" altLang="en-US" sz="2400" dirty="0">
                <a:latin typeface="+mn-ea"/>
              </a:rPr>
              <a:t>的情况下，</a:t>
            </a:r>
            <a:r>
              <a:rPr lang="en-US" altLang="zh-CN" sz="2400" dirty="0">
                <a:latin typeface="+mn-ea"/>
              </a:rPr>
              <a:t>cache</a:t>
            </a:r>
            <a:r>
              <a:rPr lang="zh-CN" altLang="en-US" sz="2400" dirty="0">
                <a:latin typeface="+mn-ea"/>
              </a:rPr>
              <a:t>的容量的典型值是几百</a:t>
            </a:r>
            <a:r>
              <a:rPr lang="en-US" altLang="zh-CN" sz="2400" dirty="0">
                <a:latin typeface="+mn-ea"/>
              </a:rPr>
              <a:t>KB</a:t>
            </a:r>
            <a:r>
              <a:rPr lang="zh-CN" altLang="en-US" sz="2400" dirty="0">
                <a:latin typeface="+mn-ea"/>
              </a:rPr>
              <a:t>。</a:t>
            </a:r>
            <a:r>
              <a:rPr lang="en-US" altLang="zh-CN" sz="2400" dirty="0">
                <a:latin typeface="+mn-ea"/>
              </a:rPr>
              <a:t>cache</a:t>
            </a:r>
            <a:r>
              <a:rPr lang="zh-CN" altLang="en-US" sz="2400" dirty="0">
                <a:latin typeface="+mn-ea"/>
              </a:rPr>
              <a:t>能高速地向</a:t>
            </a:r>
            <a:r>
              <a:rPr lang="en-US" altLang="zh-CN" sz="2400" dirty="0">
                <a:latin typeface="+mn-ea"/>
              </a:rPr>
              <a:t>CPU</a:t>
            </a:r>
            <a:r>
              <a:rPr lang="zh-CN" altLang="en-US" sz="2400" dirty="0">
                <a:latin typeface="+mn-ea"/>
              </a:rPr>
              <a:t>提供指令和数据，从而加快程序的执行速度。从功能上看，它是主存的缓冲存储器，由高速的</a:t>
            </a:r>
            <a:r>
              <a:rPr lang="en-US" altLang="zh-CN" sz="2400" dirty="0">
                <a:latin typeface="+mn-ea"/>
              </a:rPr>
              <a:t>SRAM</a:t>
            </a:r>
            <a:r>
              <a:rPr lang="zh-CN" altLang="en-US" sz="2400" dirty="0">
                <a:latin typeface="+mn-ea"/>
              </a:rPr>
              <a:t>组成。为追求高速，包括管理在内的全部功能都有硬件来时间，对程序员来说是透明的。</a:t>
            </a:r>
          </a:p>
          <a:p>
            <a:pPr marL="0" indent="0">
              <a:buNone/>
            </a:pPr>
            <a:endParaRPr lang="zh-CN" altLang="en-US" dirty="0"/>
          </a:p>
        </p:txBody>
      </p:sp>
    </p:spTree>
    <p:extLst>
      <p:ext uri="{BB962C8B-B14F-4D97-AF65-F5344CB8AC3E}">
        <p14:creationId xmlns:p14="http://schemas.microsoft.com/office/powerpoint/2010/main" val="29751301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      随着</a:t>
            </a:r>
            <a:r>
              <a:rPr lang="zh-CN" altLang="en-US" sz="2400" dirty="0">
                <a:latin typeface="+mn-ea"/>
              </a:rPr>
              <a:t>半导体器件集成度的不断提高，当前有些</a:t>
            </a:r>
            <a:r>
              <a:rPr lang="en-US" altLang="zh-CN" sz="2400" dirty="0">
                <a:latin typeface="+mn-ea"/>
              </a:rPr>
              <a:t>CPU</a:t>
            </a:r>
            <a:r>
              <a:rPr lang="zh-CN" altLang="en-US" sz="2400" dirty="0">
                <a:latin typeface="+mn-ea"/>
              </a:rPr>
              <a:t>已内置</a:t>
            </a:r>
            <a:r>
              <a:rPr lang="en-US" altLang="zh-CN" sz="2400" dirty="0">
                <a:latin typeface="+mn-ea"/>
              </a:rPr>
              <a:t>cache</a:t>
            </a:r>
            <a:r>
              <a:rPr lang="zh-CN" altLang="en-US" sz="2400" dirty="0">
                <a:latin typeface="+mn-ea"/>
              </a:rPr>
              <a:t>，其工作速度接近于</a:t>
            </a:r>
            <a:r>
              <a:rPr lang="en-US" altLang="zh-CN" sz="2400" dirty="0">
                <a:latin typeface="+mn-ea"/>
              </a:rPr>
              <a:t>CPU</a:t>
            </a:r>
            <a:r>
              <a:rPr lang="zh-CN" altLang="en-US" sz="2400" dirty="0">
                <a:latin typeface="+mn-ea"/>
              </a:rPr>
              <a:t>的速度，并且出现了两级以上的多级</a:t>
            </a:r>
            <a:r>
              <a:rPr lang="en-US" altLang="zh-CN" sz="2400" dirty="0">
                <a:latin typeface="+mn-ea"/>
              </a:rPr>
              <a:t>cache</a:t>
            </a:r>
            <a:r>
              <a:rPr lang="zh-CN" altLang="en-US" sz="2400" dirty="0">
                <a:latin typeface="+mn-ea"/>
              </a:rPr>
              <a:t>系统。</a:t>
            </a:r>
            <a:r>
              <a:rPr lang="en-US" altLang="zh-CN" sz="2400" dirty="0">
                <a:latin typeface="+mn-ea"/>
              </a:rPr>
              <a:t>cache</a:t>
            </a:r>
            <a:r>
              <a:rPr lang="zh-CN" altLang="en-US" sz="2400" dirty="0">
                <a:latin typeface="+mn-ea"/>
              </a:rPr>
              <a:t>系统与</a:t>
            </a:r>
            <a:r>
              <a:rPr lang="en-US" altLang="zh-CN" sz="2400" dirty="0">
                <a:latin typeface="+mn-ea"/>
              </a:rPr>
              <a:t>CPU</a:t>
            </a:r>
            <a:r>
              <a:rPr lang="zh-CN" altLang="en-US" sz="2400" dirty="0">
                <a:latin typeface="+mn-ea"/>
              </a:rPr>
              <a:t>和主存的关系如图</a:t>
            </a:r>
            <a:r>
              <a:rPr lang="en-US" altLang="zh-CN" sz="2400" dirty="0">
                <a:latin typeface="+mn-ea"/>
              </a:rPr>
              <a:t>8.5</a:t>
            </a:r>
            <a:r>
              <a:rPr lang="zh-CN" altLang="en-US" sz="2400" dirty="0">
                <a:latin typeface="+mn-ea"/>
              </a:rPr>
              <a:t>所示</a:t>
            </a:r>
            <a:r>
              <a:rPr lang="zh-CN" altLang="en-US" sz="2400" dirty="0" smtClean="0">
                <a:latin typeface="+mn-ea"/>
              </a:rPr>
              <a:t>。</a:t>
            </a: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smtClean="0">
              <a:latin typeface="+mn-ea"/>
            </a:endParaRPr>
          </a:p>
          <a:p>
            <a:pPr marL="0" indent="0">
              <a:buNone/>
            </a:pPr>
            <a:endParaRPr lang="en-US" altLang="zh-CN" sz="2400" dirty="0">
              <a:latin typeface="+mn-ea"/>
            </a:endParaRPr>
          </a:p>
          <a:p>
            <a:pPr marL="0" indent="0" algn="ctr">
              <a:buNone/>
            </a:pPr>
            <a:r>
              <a:rPr lang="zh-CN" altLang="en-US" sz="1600" dirty="0" smtClean="0">
                <a:latin typeface="+mn-ea"/>
              </a:rPr>
              <a:t>图</a:t>
            </a:r>
            <a:r>
              <a:rPr lang="en-US" altLang="zh-CN" sz="1600" dirty="0">
                <a:latin typeface="+mn-ea"/>
              </a:rPr>
              <a:t>8.5  cache</a:t>
            </a:r>
            <a:r>
              <a:rPr lang="zh-CN" altLang="en-US" sz="1600" dirty="0">
                <a:latin typeface="+mn-ea"/>
              </a:rPr>
              <a:t>系统与</a:t>
            </a:r>
            <a:r>
              <a:rPr lang="en-US" altLang="zh-CN" sz="1600" dirty="0">
                <a:latin typeface="+mn-ea"/>
              </a:rPr>
              <a:t>CPU</a:t>
            </a:r>
            <a:r>
              <a:rPr lang="zh-CN" altLang="en-US" sz="1600" dirty="0">
                <a:latin typeface="+mn-ea"/>
              </a:rPr>
              <a:t>和主存的关系</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2025748" y="2855926"/>
            <a:ext cx="7596554" cy="2785219"/>
          </a:xfrm>
          <a:prstGeom prst="rect">
            <a:avLst/>
          </a:prstGeom>
        </p:spPr>
      </p:pic>
    </p:spTree>
    <p:extLst>
      <p:ext uri="{BB962C8B-B14F-4D97-AF65-F5344CB8AC3E}">
        <p14:creationId xmlns:p14="http://schemas.microsoft.com/office/powerpoint/2010/main" val="2055470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ECF40"/>
            </a:gs>
            <a:gs pos="100000">
              <a:srgbClr val="846C21"/>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n-ea"/>
              </a:rPr>
              <a:t>8.1</a:t>
            </a:r>
            <a:r>
              <a:rPr lang="zh-CN" altLang="zh-CN" sz="3600" dirty="0">
                <a:latin typeface="+mn-ea"/>
              </a:rPr>
              <a:t>并行存储器</a:t>
            </a:r>
            <a:br>
              <a:rPr lang="zh-CN" altLang="zh-CN" sz="3600" dirty="0">
                <a:latin typeface="+mn-ea"/>
              </a:rPr>
            </a:br>
            <a:r>
              <a:rPr lang="zh-CN" altLang="zh-CN" dirty="0"/>
              <a:t/>
            </a:r>
            <a:br>
              <a:rPr lang="zh-CN" altLang="zh-CN" dirty="0"/>
            </a:br>
            <a:endParaRPr lang="zh-CN" altLang="en-US" dirty="0"/>
          </a:p>
        </p:txBody>
      </p:sp>
      <p:sp>
        <p:nvSpPr>
          <p:cNvPr id="3" name="内容占位符 2"/>
          <p:cNvSpPr>
            <a:spLocks noGrp="1"/>
          </p:cNvSpPr>
          <p:nvPr>
            <p:ph idx="1"/>
          </p:nvPr>
        </p:nvSpPr>
        <p:spPr/>
        <p:txBody>
          <a:bodyPr/>
          <a:lstStyle/>
          <a:p>
            <a:pPr marL="0" indent="0">
              <a:buNone/>
            </a:pPr>
            <a:r>
              <a:rPr lang="en-US" altLang="zh-CN" sz="2400" dirty="0" smtClean="0">
                <a:latin typeface="+mn-ea"/>
              </a:rPr>
              <a:t>      </a:t>
            </a:r>
            <a:r>
              <a:rPr lang="zh-CN" altLang="zh-CN" sz="2400" dirty="0" smtClean="0">
                <a:latin typeface="+mn-ea"/>
              </a:rPr>
              <a:t>由于</a:t>
            </a:r>
            <a:r>
              <a:rPr lang="en-US" altLang="zh-CN" sz="2400" dirty="0">
                <a:latin typeface="+mn-ea"/>
              </a:rPr>
              <a:t>CPU</a:t>
            </a:r>
            <a:r>
              <a:rPr lang="zh-CN" altLang="zh-CN" sz="2400" dirty="0">
                <a:latin typeface="+mn-ea"/>
              </a:rPr>
              <a:t>和主存储器之间在速度上的差异性，直接导致</a:t>
            </a:r>
            <a:r>
              <a:rPr lang="en-US" altLang="zh-CN" sz="2400" dirty="0">
                <a:latin typeface="+mn-ea"/>
              </a:rPr>
              <a:t>CPU</a:t>
            </a:r>
            <a:r>
              <a:rPr lang="zh-CN" altLang="zh-CN" sz="2400" dirty="0">
                <a:latin typeface="+mn-ea"/>
              </a:rPr>
              <a:t>的利用效率较低，限制高速计算机设计的主要问题。为了解决</a:t>
            </a:r>
            <a:r>
              <a:rPr lang="en-US" altLang="zh-CN" sz="2400" dirty="0">
                <a:latin typeface="+mn-ea"/>
              </a:rPr>
              <a:t>CPU</a:t>
            </a:r>
            <a:r>
              <a:rPr lang="zh-CN" altLang="zh-CN" sz="2400" dirty="0">
                <a:latin typeface="+mn-ea"/>
              </a:rPr>
              <a:t>和主存储器之间的数据传速率，可以采用两种解决方法</a:t>
            </a:r>
            <a:r>
              <a:rPr lang="zh-CN" altLang="zh-CN" sz="2400" dirty="0" smtClean="0">
                <a:latin typeface="+mn-ea"/>
              </a:rPr>
              <a:t>：</a:t>
            </a:r>
            <a:endParaRPr lang="en-US" altLang="zh-CN" sz="2400" dirty="0" smtClean="0">
              <a:latin typeface="+mn-ea"/>
            </a:endParaRPr>
          </a:p>
          <a:p>
            <a:pPr marL="0" indent="0">
              <a:buNone/>
            </a:pPr>
            <a:r>
              <a:rPr lang="zh-CN" altLang="zh-CN" sz="2400" dirty="0" smtClean="0">
                <a:latin typeface="+mn-ea"/>
              </a:rPr>
              <a:t>（</a:t>
            </a:r>
            <a:r>
              <a:rPr lang="en-US" altLang="zh-CN" sz="2400" dirty="0">
                <a:latin typeface="+mn-ea"/>
              </a:rPr>
              <a:t>1</a:t>
            </a:r>
            <a:r>
              <a:rPr lang="zh-CN" altLang="zh-CN" sz="2400" dirty="0">
                <a:latin typeface="+mn-ea"/>
              </a:rPr>
              <a:t>）主存采用更高速的存储技术来缩短读取时间，成本较高</a:t>
            </a:r>
            <a:r>
              <a:rPr lang="zh-CN" altLang="zh-CN" sz="2400" dirty="0" smtClean="0">
                <a:latin typeface="+mn-ea"/>
              </a:rPr>
              <a:t>；</a:t>
            </a:r>
            <a:endParaRPr lang="en-US" altLang="zh-CN" sz="2400" dirty="0" smtClean="0">
              <a:latin typeface="+mn-ea"/>
            </a:endParaRPr>
          </a:p>
          <a:p>
            <a:pPr marL="0" indent="0">
              <a:buNone/>
            </a:pPr>
            <a:r>
              <a:rPr lang="zh-CN" altLang="zh-CN" sz="2400" dirty="0" smtClean="0">
                <a:latin typeface="+mn-ea"/>
              </a:rPr>
              <a:t>（</a:t>
            </a:r>
            <a:r>
              <a:rPr lang="en-US" altLang="zh-CN" sz="2400" dirty="0">
                <a:latin typeface="+mn-ea"/>
              </a:rPr>
              <a:t>2</a:t>
            </a:r>
            <a:r>
              <a:rPr lang="zh-CN" altLang="zh-CN" sz="2400" dirty="0">
                <a:latin typeface="+mn-ea"/>
              </a:rPr>
              <a:t>）采用并行技术的存储器，通过软件来实现。本节主要讲解目前常用的两种并行存储器，即双端口存储器和多体交叉存储器。双端口存储器采用空间并行技术来实现，多体交叉存储器采用时间并行技术来实现</a:t>
            </a:r>
            <a:r>
              <a:rPr lang="zh-CN" altLang="zh-CN" sz="2400" dirty="0" smtClean="0">
                <a:latin typeface="+mn-ea"/>
              </a:rPr>
              <a:t>。</a:t>
            </a:r>
            <a:endParaRPr lang="en-US" altLang="zh-CN" sz="2400" dirty="0" smtClean="0">
              <a:latin typeface="+mn-ea"/>
            </a:endParaRPr>
          </a:p>
          <a:p>
            <a:pPr marL="0" indent="0">
              <a:buNone/>
            </a:pPr>
            <a:endParaRPr lang="en-US" altLang="zh-CN" dirty="0" smtClean="0"/>
          </a:p>
          <a:p>
            <a:pPr marL="0" indent="0">
              <a:buNone/>
            </a:pPr>
            <a:endParaRPr lang="zh-CN" altLang="en-US" dirty="0"/>
          </a:p>
        </p:txBody>
      </p:sp>
    </p:spTree>
    <p:extLst>
      <p:ext uri="{BB962C8B-B14F-4D97-AF65-F5344CB8AC3E}">
        <p14:creationId xmlns:p14="http://schemas.microsoft.com/office/powerpoint/2010/main" val="3901443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323557" y="1296000"/>
            <a:ext cx="11563643" cy="5076665"/>
          </a:xfrm>
        </p:spPr>
        <p:txBody>
          <a:bodyPr/>
          <a:lstStyle/>
          <a:p>
            <a:pPr marL="0" indent="0">
              <a:buNone/>
            </a:pPr>
            <a:r>
              <a:rPr lang="en-US" altLang="zh-CN" sz="2400" dirty="0">
                <a:latin typeface="+mn-ea"/>
              </a:rPr>
              <a:t>3.cache</a:t>
            </a:r>
            <a:r>
              <a:rPr lang="zh-CN" altLang="en-US" sz="2400" dirty="0">
                <a:latin typeface="+mn-ea"/>
              </a:rPr>
              <a:t>的基本原理</a:t>
            </a:r>
          </a:p>
          <a:p>
            <a:pPr marL="0" indent="0">
              <a:buNone/>
            </a:pPr>
            <a:r>
              <a:rPr lang="zh-CN" altLang="en-US" sz="2400" dirty="0" smtClean="0">
                <a:latin typeface="+mn-ea"/>
              </a:rPr>
              <a:t>      根据</a:t>
            </a:r>
            <a:r>
              <a:rPr lang="en-US" altLang="zh-CN" sz="2400" dirty="0">
                <a:latin typeface="+mn-ea"/>
              </a:rPr>
              <a:t>cache</a:t>
            </a:r>
            <a:r>
              <a:rPr lang="zh-CN" altLang="en-US" sz="2400" dirty="0">
                <a:latin typeface="+mn-ea"/>
              </a:rPr>
              <a:t>的主要功能，除了需要保存数据的</a:t>
            </a:r>
            <a:r>
              <a:rPr lang="en-US" altLang="zh-CN" sz="2400" dirty="0">
                <a:latin typeface="+mn-ea"/>
              </a:rPr>
              <a:t>SRAM</a:t>
            </a:r>
            <a:r>
              <a:rPr lang="zh-CN" altLang="en-US" sz="2400" dirty="0">
                <a:latin typeface="+mn-ea"/>
              </a:rPr>
              <a:t>，还需要相应的控制逻辑。若</a:t>
            </a:r>
            <a:r>
              <a:rPr lang="en-US" altLang="zh-CN" sz="2400" dirty="0">
                <a:latin typeface="+mn-ea"/>
              </a:rPr>
              <a:t>cache</a:t>
            </a:r>
            <a:r>
              <a:rPr lang="zh-CN" altLang="en-US" sz="2400" dirty="0">
                <a:latin typeface="+mn-ea"/>
              </a:rPr>
              <a:t>在</a:t>
            </a:r>
            <a:r>
              <a:rPr lang="en-US" altLang="zh-CN" sz="2400" dirty="0">
                <a:latin typeface="+mn-ea"/>
              </a:rPr>
              <a:t>CPU</a:t>
            </a:r>
            <a:r>
              <a:rPr lang="zh-CN" altLang="en-US" sz="2400" dirty="0">
                <a:latin typeface="+mn-ea"/>
              </a:rPr>
              <a:t>芯片外，它的控制逻辑一半和主存的控制逻辑组合在一起，称为主存</a:t>
            </a:r>
            <a:r>
              <a:rPr lang="en-US" altLang="zh-CN" sz="2400" dirty="0">
                <a:latin typeface="+mn-ea"/>
              </a:rPr>
              <a:t>/cache</a:t>
            </a:r>
            <a:r>
              <a:rPr lang="zh-CN" altLang="en-US" sz="2400" dirty="0">
                <a:latin typeface="+mn-ea"/>
              </a:rPr>
              <a:t>控制器；若</a:t>
            </a:r>
            <a:r>
              <a:rPr lang="en-US" altLang="zh-CN" sz="2400" dirty="0">
                <a:latin typeface="+mn-ea"/>
              </a:rPr>
              <a:t>cache</a:t>
            </a:r>
            <a:r>
              <a:rPr lang="zh-CN" altLang="en-US" sz="2400" dirty="0">
                <a:latin typeface="+mn-ea"/>
              </a:rPr>
              <a:t>在</a:t>
            </a:r>
            <a:r>
              <a:rPr lang="en-US" altLang="zh-CN" sz="2400" dirty="0">
                <a:latin typeface="+mn-ea"/>
              </a:rPr>
              <a:t>CPU</a:t>
            </a:r>
            <a:r>
              <a:rPr lang="zh-CN" altLang="en-US" sz="2400" dirty="0">
                <a:latin typeface="+mn-ea"/>
              </a:rPr>
              <a:t>内，则有</a:t>
            </a:r>
            <a:r>
              <a:rPr lang="en-US" altLang="zh-CN" sz="2400" dirty="0">
                <a:latin typeface="+mn-ea"/>
              </a:rPr>
              <a:t>CPU</a:t>
            </a:r>
            <a:r>
              <a:rPr lang="zh-CN" altLang="en-US" sz="2400" dirty="0">
                <a:latin typeface="+mn-ea"/>
              </a:rPr>
              <a:t>提供</a:t>
            </a:r>
            <a:r>
              <a:rPr lang="en-US" altLang="zh-CN" sz="2400" dirty="0">
                <a:latin typeface="+mn-ea"/>
              </a:rPr>
              <a:t>cache</a:t>
            </a:r>
            <a:r>
              <a:rPr lang="zh-CN" altLang="en-US" sz="2400" dirty="0">
                <a:latin typeface="+mn-ea"/>
              </a:rPr>
              <a:t>的控制逻辑。</a:t>
            </a:r>
          </a:p>
          <a:p>
            <a:pPr marL="0" indent="0">
              <a:buNone/>
            </a:pPr>
            <a:r>
              <a:rPr lang="en-US" altLang="zh-CN" sz="2400" dirty="0" smtClean="0">
                <a:latin typeface="+mn-ea"/>
              </a:rPr>
              <a:t>      CPU</a:t>
            </a:r>
            <a:r>
              <a:rPr lang="zh-CN" altLang="en-US" sz="2400" dirty="0">
                <a:latin typeface="+mn-ea"/>
              </a:rPr>
              <a:t>和</a:t>
            </a:r>
            <a:r>
              <a:rPr lang="en-US" altLang="zh-CN" sz="2400" dirty="0">
                <a:latin typeface="+mn-ea"/>
              </a:rPr>
              <a:t>cache</a:t>
            </a:r>
            <a:r>
              <a:rPr lang="zh-CN" altLang="en-US" sz="2400" dirty="0">
                <a:latin typeface="+mn-ea"/>
              </a:rPr>
              <a:t>之间的数据交换基本是以字为单位，而</a:t>
            </a:r>
            <a:r>
              <a:rPr lang="en-US" altLang="zh-CN" sz="2400" dirty="0">
                <a:latin typeface="+mn-ea"/>
              </a:rPr>
              <a:t>cache</a:t>
            </a:r>
            <a:r>
              <a:rPr lang="zh-CN" altLang="en-US" sz="2400" dirty="0">
                <a:latin typeface="+mn-ea"/>
              </a:rPr>
              <a:t>和主存储器之间的数据交换基本是以块为单元的。一个块由若干个字组成，是定长的。</a:t>
            </a:r>
          </a:p>
          <a:p>
            <a:pPr marL="0" indent="0">
              <a:buNone/>
            </a:pPr>
            <a:r>
              <a:rPr lang="zh-CN" altLang="en-US" sz="2400" dirty="0" smtClean="0">
                <a:latin typeface="+mn-ea"/>
              </a:rPr>
              <a:t>      当</a:t>
            </a:r>
            <a:r>
              <a:rPr lang="en-US" altLang="zh-CN" sz="2400" dirty="0">
                <a:latin typeface="+mn-ea"/>
              </a:rPr>
              <a:t>CPU</a:t>
            </a:r>
            <a:r>
              <a:rPr lang="zh-CN" altLang="en-US" sz="2400" dirty="0">
                <a:latin typeface="+mn-ea"/>
              </a:rPr>
              <a:t>读取主存中的一个字时，该字的主存地址被发给</a:t>
            </a:r>
            <a:r>
              <a:rPr lang="en-US" altLang="zh-CN" sz="2400" dirty="0">
                <a:latin typeface="+mn-ea"/>
              </a:rPr>
              <a:t>cache</a:t>
            </a:r>
            <a:r>
              <a:rPr lang="zh-CN" altLang="en-US" sz="2400" dirty="0">
                <a:latin typeface="+mn-ea"/>
              </a:rPr>
              <a:t>和主存，此时，</a:t>
            </a:r>
            <a:r>
              <a:rPr lang="en-US" altLang="zh-CN" sz="2400" dirty="0">
                <a:latin typeface="+mn-ea"/>
              </a:rPr>
              <a:t>cache</a:t>
            </a:r>
            <a:r>
              <a:rPr lang="zh-CN" altLang="en-US" sz="2400" dirty="0">
                <a:latin typeface="+mn-ea"/>
              </a:rPr>
              <a:t>控制逻辑依据地址判断该字当前是否存在于</a:t>
            </a:r>
            <a:r>
              <a:rPr lang="en-US" altLang="zh-CN" sz="2400" dirty="0">
                <a:latin typeface="+mn-ea"/>
              </a:rPr>
              <a:t>cache</a:t>
            </a:r>
            <a:r>
              <a:rPr lang="zh-CN" altLang="en-US" sz="2400" dirty="0">
                <a:latin typeface="+mn-ea"/>
              </a:rPr>
              <a:t>中：若在，该字立即被从</a:t>
            </a:r>
            <a:r>
              <a:rPr lang="en-US" altLang="zh-CN" sz="2400" dirty="0">
                <a:latin typeface="+mn-ea"/>
              </a:rPr>
              <a:t>cache</a:t>
            </a:r>
            <a:r>
              <a:rPr lang="zh-CN" altLang="en-US" sz="2400" dirty="0">
                <a:latin typeface="+mn-ea"/>
              </a:rPr>
              <a:t>传送给</a:t>
            </a:r>
            <a:r>
              <a:rPr lang="en-US" altLang="zh-CN" sz="2400" dirty="0">
                <a:latin typeface="+mn-ea"/>
              </a:rPr>
              <a:t>CPU</a:t>
            </a:r>
            <a:r>
              <a:rPr lang="zh-CN" altLang="en-US" sz="2400" dirty="0">
                <a:latin typeface="+mn-ea"/>
              </a:rPr>
              <a:t>；若不在，则用主存读周期把该字从主存读出送到</a:t>
            </a:r>
            <a:r>
              <a:rPr lang="en-US" altLang="zh-CN" sz="2400" dirty="0">
                <a:latin typeface="+mn-ea"/>
              </a:rPr>
              <a:t>CPU</a:t>
            </a:r>
            <a:r>
              <a:rPr lang="zh-CN" altLang="en-US" sz="2400" dirty="0" smtClean="0">
                <a:latin typeface="+mn-ea"/>
              </a:rPr>
              <a:t>，</a:t>
            </a:r>
            <a:endParaRPr lang="zh-CN" altLang="en-US" dirty="0"/>
          </a:p>
        </p:txBody>
      </p:sp>
    </p:spTree>
    <p:extLst>
      <p:ext uri="{BB962C8B-B14F-4D97-AF65-F5344CB8AC3E}">
        <p14:creationId xmlns:p14="http://schemas.microsoft.com/office/powerpoint/2010/main" val="35931158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a:latin typeface="+mn-ea"/>
              </a:rPr>
              <a:t>同时把含有这个字的整个数据块从主存读出送到</a:t>
            </a:r>
            <a:r>
              <a:rPr lang="en-US" altLang="zh-CN" sz="2400" dirty="0">
                <a:latin typeface="+mn-ea"/>
              </a:rPr>
              <a:t>cache</a:t>
            </a:r>
            <a:r>
              <a:rPr lang="zh-CN" altLang="en-US" sz="2400" dirty="0">
                <a:latin typeface="+mn-ea"/>
              </a:rPr>
              <a:t>中，并采用一定的替换策略将</a:t>
            </a:r>
            <a:r>
              <a:rPr lang="en-US" altLang="zh-CN" sz="2400" dirty="0">
                <a:latin typeface="+mn-ea"/>
              </a:rPr>
              <a:t>cache</a:t>
            </a:r>
            <a:r>
              <a:rPr lang="zh-CN" altLang="en-US" sz="2400" dirty="0">
                <a:latin typeface="+mn-ea"/>
              </a:rPr>
              <a:t>中的某一块替换掉，替换算法由</a:t>
            </a:r>
            <a:r>
              <a:rPr lang="en-US" altLang="zh-CN" sz="2400" dirty="0">
                <a:latin typeface="+mn-ea"/>
              </a:rPr>
              <a:t>cache</a:t>
            </a:r>
            <a:r>
              <a:rPr lang="zh-CN" altLang="en-US" sz="2400" dirty="0">
                <a:latin typeface="+mn-ea"/>
              </a:rPr>
              <a:t>管理逻辑电路来实现</a:t>
            </a:r>
            <a:r>
              <a:rPr lang="zh-CN" altLang="en-US" sz="2400" dirty="0" smtClean="0">
                <a:latin typeface="+mn-ea"/>
              </a:rPr>
              <a:t>。</a:t>
            </a: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smtClean="0">
              <a:latin typeface="+mn-ea"/>
            </a:endParaRPr>
          </a:p>
          <a:p>
            <a:pPr marL="0" indent="0" algn="ctr">
              <a:buNone/>
            </a:pPr>
            <a:r>
              <a:rPr lang="zh-CN" altLang="en-US" sz="1600" dirty="0">
                <a:latin typeface="+mn-ea"/>
              </a:rPr>
              <a:t>图</a:t>
            </a:r>
            <a:r>
              <a:rPr lang="en-US" altLang="zh-CN" sz="1600" dirty="0">
                <a:latin typeface="+mn-ea"/>
              </a:rPr>
              <a:t>8.6 cache</a:t>
            </a:r>
            <a:r>
              <a:rPr lang="zh-CN" altLang="en-US" sz="1600" dirty="0">
                <a:latin typeface="+mn-ea"/>
              </a:rPr>
              <a:t>原理图</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2635349" y="2515922"/>
            <a:ext cx="6921304" cy="3251831"/>
          </a:xfrm>
          <a:prstGeom prst="rect">
            <a:avLst/>
          </a:prstGeom>
        </p:spPr>
      </p:pic>
    </p:spTree>
    <p:extLst>
      <p:ext uri="{BB962C8B-B14F-4D97-AF65-F5344CB8AC3E}">
        <p14:creationId xmlns:p14="http://schemas.microsoft.com/office/powerpoint/2010/main" val="37056381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      图</a:t>
            </a:r>
            <a:r>
              <a:rPr lang="en-US" altLang="zh-CN" sz="2400" dirty="0">
                <a:latin typeface="+mn-ea"/>
              </a:rPr>
              <a:t>8.6</a:t>
            </a:r>
            <a:r>
              <a:rPr lang="zh-CN" altLang="en-US" sz="2400" dirty="0">
                <a:latin typeface="+mn-ea"/>
              </a:rPr>
              <a:t>给出了</a:t>
            </a:r>
            <a:r>
              <a:rPr lang="en-US" altLang="zh-CN" sz="2400" dirty="0">
                <a:latin typeface="+mn-ea"/>
              </a:rPr>
              <a:t>cache</a:t>
            </a:r>
            <a:r>
              <a:rPr lang="zh-CN" altLang="en-US" sz="2400" dirty="0">
                <a:latin typeface="+mn-ea"/>
              </a:rPr>
              <a:t>的原理图。假设</a:t>
            </a:r>
            <a:r>
              <a:rPr lang="en-US" altLang="zh-CN" sz="2400" dirty="0">
                <a:latin typeface="+mn-ea"/>
              </a:rPr>
              <a:t>cache</a:t>
            </a:r>
            <a:r>
              <a:rPr lang="zh-CN" altLang="en-US" sz="2400" dirty="0">
                <a:latin typeface="+mn-ea"/>
              </a:rPr>
              <a:t>的读取时间是</a:t>
            </a:r>
            <a:r>
              <a:rPr lang="en-US" altLang="zh-CN" sz="2400" dirty="0">
                <a:latin typeface="+mn-ea"/>
              </a:rPr>
              <a:t>50ns</a:t>
            </a:r>
            <a:r>
              <a:rPr lang="zh-CN" altLang="en-US" sz="2400" dirty="0">
                <a:latin typeface="+mn-ea"/>
              </a:rPr>
              <a:t>，主存读出时间为</a:t>
            </a:r>
            <a:r>
              <a:rPr lang="en-US" altLang="zh-CN" sz="2400" dirty="0">
                <a:latin typeface="+mn-ea"/>
              </a:rPr>
              <a:t>250ns</a:t>
            </a:r>
            <a:r>
              <a:rPr lang="zh-CN" altLang="en-US" sz="2400" dirty="0">
                <a:latin typeface="+mn-ea"/>
              </a:rPr>
              <a:t>。存储系统是模块化的结构，主存中每个</a:t>
            </a:r>
            <a:r>
              <a:rPr lang="en-US" altLang="zh-CN" sz="2400" dirty="0">
                <a:latin typeface="+mn-ea"/>
              </a:rPr>
              <a:t>8K </a:t>
            </a:r>
            <a:r>
              <a:rPr lang="zh-CN" altLang="en-US" sz="2400" dirty="0">
                <a:latin typeface="+mn-ea"/>
              </a:rPr>
              <a:t>模块和容量</a:t>
            </a:r>
            <a:r>
              <a:rPr lang="en-US" altLang="zh-CN" sz="2400" dirty="0">
                <a:latin typeface="+mn-ea"/>
              </a:rPr>
              <a:t>16</a:t>
            </a:r>
            <a:r>
              <a:rPr lang="zh-CN" altLang="en-US" sz="2400" dirty="0">
                <a:latin typeface="+mn-ea"/>
              </a:rPr>
              <a:t>字的</a:t>
            </a:r>
            <a:r>
              <a:rPr lang="en-US" altLang="zh-CN" sz="2400" dirty="0">
                <a:latin typeface="+mn-ea"/>
              </a:rPr>
              <a:t>cache</a:t>
            </a:r>
            <a:r>
              <a:rPr lang="zh-CN" altLang="en-US" sz="2400" dirty="0">
                <a:latin typeface="+mn-ea"/>
              </a:rPr>
              <a:t>相联系。</a:t>
            </a:r>
            <a:r>
              <a:rPr lang="en-US" altLang="zh-CN" sz="2400" dirty="0">
                <a:latin typeface="+mn-ea"/>
              </a:rPr>
              <a:t>cache</a:t>
            </a:r>
            <a:r>
              <a:rPr lang="zh-CN" altLang="en-US" sz="2400" dirty="0">
                <a:latin typeface="+mn-ea"/>
              </a:rPr>
              <a:t>分为</a:t>
            </a:r>
            <a:r>
              <a:rPr lang="en-US" altLang="zh-CN" sz="2400" dirty="0">
                <a:latin typeface="+mn-ea"/>
              </a:rPr>
              <a:t>4</a:t>
            </a:r>
            <a:r>
              <a:rPr lang="zh-CN" altLang="en-US" sz="2400" dirty="0">
                <a:latin typeface="+mn-ea"/>
              </a:rPr>
              <a:t>行，每行</a:t>
            </a:r>
            <a:r>
              <a:rPr lang="en-US" altLang="zh-CN" sz="2400" dirty="0">
                <a:latin typeface="+mn-ea"/>
              </a:rPr>
              <a:t>4</a:t>
            </a:r>
            <a:r>
              <a:rPr lang="zh-CN" altLang="en-US" sz="2400" dirty="0">
                <a:latin typeface="+mn-ea"/>
              </a:rPr>
              <a:t>个字（</a:t>
            </a:r>
            <a:r>
              <a:rPr lang="en-US" altLang="zh-CN" sz="2400" dirty="0">
                <a:latin typeface="+mn-ea"/>
              </a:rPr>
              <a:t>W</a:t>
            </a:r>
            <a:r>
              <a:rPr lang="zh-CN" altLang="en-US" sz="2400" dirty="0">
                <a:latin typeface="+mn-ea"/>
              </a:rPr>
              <a:t>）。分配给</a:t>
            </a:r>
            <a:r>
              <a:rPr lang="en-US" altLang="zh-CN" sz="2400" dirty="0">
                <a:latin typeface="+mn-ea"/>
              </a:rPr>
              <a:t>cache</a:t>
            </a:r>
            <a:r>
              <a:rPr lang="zh-CN" altLang="en-US" sz="2400" dirty="0">
                <a:latin typeface="+mn-ea"/>
              </a:rPr>
              <a:t>的地址存放在一个相联存储器</a:t>
            </a:r>
            <a:r>
              <a:rPr lang="en-US" altLang="zh-CN" sz="2400" dirty="0">
                <a:latin typeface="+mn-ea"/>
              </a:rPr>
              <a:t>CAM</a:t>
            </a:r>
            <a:r>
              <a:rPr lang="zh-CN" altLang="en-US" sz="2400" dirty="0">
                <a:latin typeface="+mn-ea"/>
              </a:rPr>
              <a:t>中，它是按内容寻址的存储器。当</a:t>
            </a:r>
            <a:r>
              <a:rPr lang="en-US" altLang="zh-CN" sz="2400" dirty="0">
                <a:latin typeface="+mn-ea"/>
              </a:rPr>
              <a:t>CPU</a:t>
            </a:r>
            <a:r>
              <a:rPr lang="zh-CN" altLang="en-US" sz="2400" dirty="0">
                <a:latin typeface="+mn-ea"/>
              </a:rPr>
              <a:t>执行访存指令时，就把所要访问的字的地址送到</a:t>
            </a:r>
            <a:r>
              <a:rPr lang="en-US" altLang="zh-CN" sz="2400" dirty="0">
                <a:latin typeface="+mn-ea"/>
              </a:rPr>
              <a:t>CAM</a:t>
            </a:r>
            <a:r>
              <a:rPr lang="zh-CN" altLang="en-US" sz="2400" dirty="0">
                <a:latin typeface="+mn-ea"/>
              </a:rPr>
              <a:t>中，如果</a:t>
            </a:r>
            <a:r>
              <a:rPr lang="en-US" altLang="zh-CN" sz="2400" dirty="0">
                <a:latin typeface="+mn-ea"/>
              </a:rPr>
              <a:t>W</a:t>
            </a:r>
            <a:r>
              <a:rPr lang="zh-CN" altLang="en-US" sz="2400" dirty="0">
                <a:latin typeface="+mn-ea"/>
              </a:rPr>
              <a:t>不在</a:t>
            </a:r>
            <a:r>
              <a:rPr lang="en-US" altLang="zh-CN" sz="2400" dirty="0">
                <a:latin typeface="+mn-ea"/>
              </a:rPr>
              <a:t>cache</a:t>
            </a:r>
            <a:r>
              <a:rPr lang="zh-CN" altLang="en-US" sz="2400" dirty="0">
                <a:latin typeface="+mn-ea"/>
              </a:rPr>
              <a:t>中，就将</a:t>
            </a:r>
            <a:r>
              <a:rPr lang="en-US" altLang="zh-CN" sz="2400" dirty="0">
                <a:latin typeface="+mn-ea"/>
              </a:rPr>
              <a:t>W</a:t>
            </a:r>
            <a:r>
              <a:rPr lang="zh-CN" altLang="en-US" sz="2400" dirty="0">
                <a:latin typeface="+mn-ea"/>
              </a:rPr>
              <a:t>从主存传送到</a:t>
            </a:r>
            <a:r>
              <a:rPr lang="en-US" altLang="zh-CN" sz="2400" dirty="0">
                <a:latin typeface="+mn-ea"/>
              </a:rPr>
              <a:t>CPU</a:t>
            </a:r>
            <a:r>
              <a:rPr lang="zh-CN" altLang="en-US" sz="2400" dirty="0">
                <a:latin typeface="+mn-ea"/>
              </a:rPr>
              <a:t>，与此同时，把包含</a:t>
            </a:r>
            <a:r>
              <a:rPr lang="en-US" altLang="zh-CN" sz="2400" dirty="0">
                <a:latin typeface="+mn-ea"/>
              </a:rPr>
              <a:t>W</a:t>
            </a:r>
            <a:r>
              <a:rPr lang="zh-CN" altLang="en-US" sz="2400" dirty="0">
                <a:latin typeface="+mn-ea"/>
              </a:rPr>
              <a:t>字的前后相继的</a:t>
            </a:r>
            <a:r>
              <a:rPr lang="en-US" altLang="zh-CN" sz="2400" dirty="0">
                <a:latin typeface="+mn-ea"/>
              </a:rPr>
              <a:t>4</a:t>
            </a:r>
            <a:r>
              <a:rPr lang="zh-CN" altLang="en-US" sz="2400" dirty="0">
                <a:latin typeface="+mn-ea"/>
              </a:rPr>
              <a:t>个字组成的一块数据送入</a:t>
            </a:r>
            <a:r>
              <a:rPr lang="en-US" altLang="zh-CN" sz="2400" dirty="0">
                <a:latin typeface="+mn-ea"/>
              </a:rPr>
              <a:t>cache</a:t>
            </a:r>
            <a:r>
              <a:rPr lang="zh-CN" altLang="en-US" sz="2400" dirty="0">
                <a:latin typeface="+mn-ea"/>
              </a:rPr>
              <a:t>中，替换原来</a:t>
            </a:r>
            <a:r>
              <a:rPr lang="en-US" altLang="zh-CN" sz="2400" dirty="0">
                <a:latin typeface="+mn-ea"/>
              </a:rPr>
              <a:t>cache</a:t>
            </a:r>
            <a:r>
              <a:rPr lang="zh-CN" altLang="en-US" sz="2400" dirty="0">
                <a:latin typeface="+mn-ea"/>
              </a:rPr>
              <a:t>中的某一块数据，替换哪一块数据根据替换算法来选择。其中，为了提高速度，替换算法常通过硬件逻辑电路来实现。</a:t>
            </a:r>
          </a:p>
        </p:txBody>
      </p:sp>
    </p:spTree>
    <p:extLst>
      <p:ext uri="{BB962C8B-B14F-4D97-AF65-F5344CB8AC3E}">
        <p14:creationId xmlns:p14="http://schemas.microsoft.com/office/powerpoint/2010/main" val="5923406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en-US" altLang="zh-CN" sz="2400" dirty="0">
                <a:latin typeface="+mn-ea"/>
              </a:rPr>
              <a:t>4.cache-</a:t>
            </a:r>
            <a:r>
              <a:rPr lang="zh-CN" altLang="en-US" sz="2400" dirty="0">
                <a:latin typeface="+mn-ea"/>
              </a:rPr>
              <a:t>主存地址结构</a:t>
            </a:r>
          </a:p>
          <a:p>
            <a:pPr marL="0" indent="0">
              <a:buNone/>
            </a:pPr>
            <a:r>
              <a:rPr lang="zh-CN" altLang="en-US" sz="2400" dirty="0" smtClean="0">
                <a:latin typeface="+mn-ea"/>
              </a:rPr>
              <a:t>      假设</a:t>
            </a:r>
            <a:r>
              <a:rPr lang="en-US" altLang="zh-CN" sz="2400" dirty="0">
                <a:latin typeface="+mn-ea"/>
              </a:rPr>
              <a:t>CPU</a:t>
            </a:r>
            <a:r>
              <a:rPr lang="zh-CN" altLang="en-US" sz="2400" dirty="0">
                <a:latin typeface="+mn-ea"/>
              </a:rPr>
              <a:t>每次读取数据的单位为字，其中若主存储器的地址长度为（</a:t>
            </a:r>
            <a:r>
              <a:rPr lang="en-US" altLang="zh-CN" sz="2400" dirty="0" err="1">
                <a:latin typeface="+mn-ea"/>
              </a:rPr>
              <a:t>s+w</a:t>
            </a:r>
            <a:r>
              <a:rPr lang="zh-CN" altLang="en-US" sz="2400" dirty="0">
                <a:latin typeface="+mn-ea"/>
              </a:rPr>
              <a:t>）位，其存储容量共有</a:t>
            </a:r>
            <a:r>
              <a:rPr lang="en-US" altLang="zh-CN" sz="2400" dirty="0">
                <a:latin typeface="+mn-ea"/>
              </a:rPr>
              <a:t>2s+w</a:t>
            </a:r>
            <a:r>
              <a:rPr lang="zh-CN" altLang="en-US" sz="2400" dirty="0">
                <a:latin typeface="+mn-ea"/>
              </a:rPr>
              <a:t>个字，即寻址地址共有</a:t>
            </a:r>
            <a:r>
              <a:rPr lang="en-US" altLang="zh-CN" sz="2400" dirty="0">
                <a:latin typeface="+mn-ea"/>
              </a:rPr>
              <a:t>2s+w</a:t>
            </a:r>
            <a:r>
              <a:rPr lang="zh-CN" altLang="en-US" sz="2400" dirty="0">
                <a:latin typeface="+mn-ea"/>
              </a:rPr>
              <a:t>个。</a:t>
            </a:r>
          </a:p>
          <a:p>
            <a:pPr marL="0" indent="0">
              <a:buNone/>
            </a:pPr>
            <a:r>
              <a:rPr lang="en-US" altLang="zh-CN" sz="2400" dirty="0" smtClean="0">
                <a:latin typeface="+mn-ea"/>
              </a:rPr>
              <a:t>      cache</a:t>
            </a:r>
            <a:r>
              <a:rPr lang="zh-CN" altLang="en-US" sz="2400" dirty="0">
                <a:latin typeface="+mn-ea"/>
              </a:rPr>
              <a:t>的数据块大小称为行，用</a:t>
            </a:r>
            <a:r>
              <a:rPr lang="en-US" altLang="zh-CN" sz="2400" dirty="0">
                <a:latin typeface="+mn-ea"/>
              </a:rPr>
              <a:t>Li</a:t>
            </a:r>
            <a:r>
              <a:rPr lang="zh-CN" altLang="en-US" sz="2400" dirty="0">
                <a:latin typeface="+mn-ea"/>
              </a:rPr>
              <a:t>表示，其中</a:t>
            </a:r>
            <a:r>
              <a:rPr lang="en-US" altLang="zh-CN" sz="2400" dirty="0" err="1">
                <a:latin typeface="+mn-ea"/>
              </a:rPr>
              <a:t>i</a:t>
            </a:r>
            <a:r>
              <a:rPr lang="en-US" altLang="zh-CN" sz="2400" dirty="0">
                <a:latin typeface="+mn-ea"/>
              </a:rPr>
              <a:t>=0</a:t>
            </a:r>
            <a:r>
              <a:rPr lang="zh-CN" altLang="en-US" sz="2400" dirty="0">
                <a:latin typeface="+mn-ea"/>
              </a:rPr>
              <a:t>，</a:t>
            </a:r>
            <a:r>
              <a:rPr lang="en-US" altLang="zh-CN" sz="2400" dirty="0">
                <a:latin typeface="+mn-ea"/>
              </a:rPr>
              <a:t>1</a:t>
            </a:r>
            <a:r>
              <a:rPr lang="zh-CN" altLang="en-US" sz="2400" dirty="0">
                <a:latin typeface="+mn-ea"/>
              </a:rPr>
              <a:t>，</a:t>
            </a:r>
            <a:r>
              <a:rPr lang="en-US" altLang="zh-CN" sz="2400" dirty="0">
                <a:latin typeface="+mn-ea"/>
              </a:rPr>
              <a:t>2</a:t>
            </a:r>
            <a:r>
              <a:rPr lang="zh-CN" altLang="en-US" sz="2400" dirty="0">
                <a:latin typeface="+mn-ea"/>
              </a:rPr>
              <a:t>，</a:t>
            </a:r>
            <a:r>
              <a:rPr lang="en-US" altLang="zh-CN" sz="2400" dirty="0">
                <a:latin typeface="+mn-ea"/>
              </a:rPr>
              <a:t>…</a:t>
            </a:r>
            <a:r>
              <a:rPr lang="zh-CN" altLang="en-US" sz="2400" dirty="0">
                <a:latin typeface="+mn-ea"/>
              </a:rPr>
              <a:t>，</a:t>
            </a:r>
            <a:r>
              <a:rPr lang="en-US" altLang="zh-CN" sz="2400" dirty="0">
                <a:latin typeface="+mn-ea"/>
              </a:rPr>
              <a:t>m-1</a:t>
            </a:r>
            <a:r>
              <a:rPr lang="zh-CN" altLang="en-US" sz="2400" dirty="0">
                <a:latin typeface="+mn-ea"/>
              </a:rPr>
              <a:t>，共有</a:t>
            </a:r>
            <a:r>
              <a:rPr lang="en-US" altLang="zh-CN" sz="2400" dirty="0">
                <a:latin typeface="+mn-ea"/>
              </a:rPr>
              <a:t>m=2r</a:t>
            </a:r>
            <a:r>
              <a:rPr lang="zh-CN" altLang="en-US" sz="2400" dirty="0">
                <a:latin typeface="+mn-ea"/>
              </a:rPr>
              <a:t>行。主存的数据块大小称为块，用</a:t>
            </a:r>
            <a:r>
              <a:rPr lang="en-US" altLang="zh-CN" sz="2400" dirty="0" err="1">
                <a:latin typeface="+mn-ea"/>
              </a:rPr>
              <a:t>Bj</a:t>
            </a:r>
            <a:r>
              <a:rPr lang="zh-CN" altLang="en-US" sz="2400" dirty="0">
                <a:latin typeface="+mn-ea"/>
              </a:rPr>
              <a:t>表示，其中</a:t>
            </a:r>
            <a:r>
              <a:rPr lang="en-US" altLang="zh-CN" sz="2400" dirty="0">
                <a:latin typeface="+mn-ea"/>
              </a:rPr>
              <a:t>j=0</a:t>
            </a:r>
            <a:r>
              <a:rPr lang="zh-CN" altLang="en-US" sz="2400" dirty="0">
                <a:latin typeface="+mn-ea"/>
              </a:rPr>
              <a:t>，</a:t>
            </a:r>
            <a:r>
              <a:rPr lang="en-US" altLang="zh-CN" sz="2400" dirty="0">
                <a:latin typeface="+mn-ea"/>
              </a:rPr>
              <a:t>1</a:t>
            </a:r>
            <a:r>
              <a:rPr lang="zh-CN" altLang="en-US" sz="2400" dirty="0">
                <a:latin typeface="+mn-ea"/>
              </a:rPr>
              <a:t>，</a:t>
            </a:r>
            <a:r>
              <a:rPr lang="en-US" altLang="zh-CN" sz="2400" dirty="0">
                <a:latin typeface="+mn-ea"/>
              </a:rPr>
              <a:t>2</a:t>
            </a:r>
            <a:r>
              <a:rPr lang="zh-CN" altLang="en-US" sz="2400" dirty="0">
                <a:latin typeface="+mn-ea"/>
              </a:rPr>
              <a:t>，</a:t>
            </a:r>
            <a:r>
              <a:rPr lang="en-US" altLang="zh-CN" sz="2400" dirty="0">
                <a:latin typeface="+mn-ea"/>
              </a:rPr>
              <a:t>…</a:t>
            </a:r>
            <a:r>
              <a:rPr lang="zh-CN" altLang="en-US" sz="2400" dirty="0">
                <a:latin typeface="+mn-ea"/>
              </a:rPr>
              <a:t>，</a:t>
            </a:r>
            <a:r>
              <a:rPr lang="en-US" altLang="zh-CN" sz="2400" dirty="0">
                <a:latin typeface="+mn-ea"/>
              </a:rPr>
              <a:t>n-1</a:t>
            </a:r>
            <a:r>
              <a:rPr lang="zh-CN" altLang="en-US" sz="2400" dirty="0">
                <a:latin typeface="+mn-ea"/>
              </a:rPr>
              <a:t>，共有</a:t>
            </a:r>
            <a:r>
              <a:rPr lang="en-US" altLang="zh-CN" sz="2400" dirty="0">
                <a:latin typeface="+mn-ea"/>
              </a:rPr>
              <a:t>n=2s</a:t>
            </a:r>
            <a:r>
              <a:rPr lang="zh-CN" altLang="en-US" sz="2400" dirty="0">
                <a:latin typeface="+mn-ea"/>
              </a:rPr>
              <a:t>块，其中</a:t>
            </a:r>
            <a:r>
              <a:rPr lang="en-US" altLang="zh-CN" sz="2400" dirty="0">
                <a:latin typeface="+mn-ea"/>
              </a:rPr>
              <a:t>m</a:t>
            </a:r>
            <a:r>
              <a:rPr lang="zh-CN" altLang="en-US" sz="2400" dirty="0">
                <a:latin typeface="+mn-ea"/>
              </a:rPr>
              <a:t>的值远远小于</a:t>
            </a:r>
            <a:r>
              <a:rPr lang="en-US" altLang="zh-CN" sz="2400" dirty="0">
                <a:latin typeface="+mn-ea"/>
              </a:rPr>
              <a:t>n</a:t>
            </a:r>
            <a:r>
              <a:rPr lang="zh-CN" altLang="en-US" sz="2400" dirty="0">
                <a:latin typeface="+mn-ea"/>
              </a:rPr>
              <a:t>的值。</a:t>
            </a:r>
            <a:r>
              <a:rPr lang="en-US" altLang="zh-CN" sz="2400" dirty="0">
                <a:latin typeface="+mn-ea"/>
              </a:rPr>
              <a:t>cache</a:t>
            </a:r>
            <a:r>
              <a:rPr lang="zh-CN" altLang="en-US" sz="2400" dirty="0">
                <a:latin typeface="+mn-ea"/>
              </a:rPr>
              <a:t>中行的大小和主存中块的大小相等，每个行（块）中存储容量是由</a:t>
            </a:r>
            <a:r>
              <a:rPr lang="en-US" altLang="zh-CN" sz="2400" dirty="0">
                <a:latin typeface="+mn-ea"/>
              </a:rPr>
              <a:t>K=2w</a:t>
            </a:r>
            <a:r>
              <a:rPr lang="zh-CN" altLang="en-US" sz="2400" dirty="0">
                <a:latin typeface="+mn-ea"/>
              </a:rPr>
              <a:t>个连续的字组成，字是</a:t>
            </a:r>
            <a:r>
              <a:rPr lang="en-US" altLang="zh-CN" sz="2400" dirty="0">
                <a:latin typeface="+mn-ea"/>
              </a:rPr>
              <a:t>CPU</a:t>
            </a:r>
            <a:r>
              <a:rPr lang="zh-CN" altLang="en-US" sz="2400" dirty="0">
                <a:latin typeface="+mn-ea"/>
              </a:rPr>
              <a:t>每次访问</a:t>
            </a:r>
            <a:r>
              <a:rPr lang="en-US" altLang="zh-CN" sz="2400" dirty="0">
                <a:latin typeface="+mn-ea"/>
              </a:rPr>
              <a:t>cache</a:t>
            </a:r>
            <a:r>
              <a:rPr lang="zh-CN" altLang="en-US" sz="2400" dirty="0">
                <a:latin typeface="+mn-ea"/>
              </a:rPr>
              <a:t>或主存储器时可存取的最小单位。</a:t>
            </a:r>
          </a:p>
          <a:p>
            <a:pPr marL="0" indent="0">
              <a:buNone/>
            </a:pPr>
            <a:r>
              <a:rPr lang="zh-CN" altLang="en-US" sz="2400" dirty="0" smtClean="0">
                <a:latin typeface="+mn-ea"/>
              </a:rPr>
              <a:t>      图</a:t>
            </a:r>
            <a:r>
              <a:rPr lang="en-US" altLang="zh-CN" sz="2400" dirty="0">
                <a:latin typeface="+mn-ea"/>
              </a:rPr>
              <a:t>8.7</a:t>
            </a:r>
            <a:r>
              <a:rPr lang="zh-CN" altLang="en-US" sz="2400" dirty="0">
                <a:latin typeface="+mn-ea"/>
              </a:rPr>
              <a:t>描述了</a:t>
            </a:r>
            <a:r>
              <a:rPr lang="en-US" altLang="zh-CN" sz="2400" dirty="0">
                <a:latin typeface="+mn-ea"/>
              </a:rPr>
              <a:t>cache-</a:t>
            </a:r>
            <a:r>
              <a:rPr lang="zh-CN" altLang="en-US" sz="2400" dirty="0">
                <a:latin typeface="+mn-ea"/>
              </a:rPr>
              <a:t>主存的地址结构。由图可知，</a:t>
            </a:r>
            <a:r>
              <a:rPr lang="en-US" altLang="zh-CN" sz="2400" dirty="0">
                <a:latin typeface="+mn-ea"/>
              </a:rPr>
              <a:t>cache</a:t>
            </a:r>
            <a:r>
              <a:rPr lang="zh-CN" altLang="en-US" sz="2400" dirty="0">
                <a:latin typeface="+mn-ea"/>
              </a:rPr>
              <a:t>中共有</a:t>
            </a:r>
            <a:r>
              <a:rPr lang="en-US" altLang="zh-CN" sz="2400" dirty="0">
                <a:latin typeface="+mn-ea"/>
              </a:rPr>
              <a:t>m</a:t>
            </a:r>
            <a:r>
              <a:rPr lang="zh-CN" altLang="en-US" sz="2400" dirty="0">
                <a:latin typeface="+mn-ea"/>
              </a:rPr>
              <a:t>行，每行</a:t>
            </a:r>
            <a:r>
              <a:rPr lang="en-US" altLang="zh-CN" sz="2400" dirty="0">
                <a:latin typeface="+mn-ea"/>
              </a:rPr>
              <a:t>K</a:t>
            </a:r>
            <a:r>
              <a:rPr lang="zh-CN" altLang="en-US" sz="2400" dirty="0">
                <a:latin typeface="+mn-ea"/>
              </a:rPr>
              <a:t>个字，因此，</a:t>
            </a:r>
            <a:r>
              <a:rPr lang="en-US" altLang="zh-CN" sz="2400" dirty="0">
                <a:latin typeface="+mn-ea"/>
              </a:rPr>
              <a:t>cache</a:t>
            </a:r>
            <a:r>
              <a:rPr lang="zh-CN" altLang="en-US" sz="2400" dirty="0">
                <a:latin typeface="+mn-ea"/>
              </a:rPr>
              <a:t>的总存储容量为</a:t>
            </a:r>
            <a:r>
              <a:rPr lang="en-US" altLang="zh-CN" sz="2400" dirty="0" err="1">
                <a:latin typeface="+mn-ea"/>
              </a:rPr>
              <a:t>mK</a:t>
            </a:r>
            <a:r>
              <a:rPr lang="zh-CN" altLang="en-US" sz="2400" dirty="0">
                <a:latin typeface="+mn-ea"/>
              </a:rPr>
              <a:t>个字；主存储器中共有</a:t>
            </a:r>
            <a:r>
              <a:rPr lang="en-US" altLang="zh-CN" sz="2400" dirty="0">
                <a:latin typeface="+mn-ea"/>
              </a:rPr>
              <a:t>n</a:t>
            </a:r>
            <a:r>
              <a:rPr lang="zh-CN" altLang="en-US" sz="2400" dirty="0">
                <a:latin typeface="+mn-ea"/>
              </a:rPr>
              <a:t>块</a:t>
            </a:r>
            <a:r>
              <a:rPr lang="zh-CN" altLang="en-US" sz="2400" dirty="0" smtClean="0">
                <a:latin typeface="+mn-ea"/>
              </a:rPr>
              <a:t>，</a:t>
            </a:r>
            <a:endParaRPr lang="zh-CN" altLang="en-US" sz="2400" dirty="0">
              <a:latin typeface="+mn-ea"/>
            </a:endParaRPr>
          </a:p>
          <a:p>
            <a:pPr marL="0" indent="0">
              <a:buNone/>
            </a:pPr>
            <a:endParaRPr lang="zh-CN" altLang="en-US" dirty="0"/>
          </a:p>
        </p:txBody>
      </p:sp>
    </p:spTree>
    <p:extLst>
      <p:ext uri="{BB962C8B-B14F-4D97-AF65-F5344CB8AC3E}">
        <p14:creationId xmlns:p14="http://schemas.microsoft.com/office/powerpoint/2010/main" val="18854109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a:latin typeface="+mn-ea"/>
              </a:rPr>
              <a:t>每块</a:t>
            </a:r>
            <a:r>
              <a:rPr lang="en-US" altLang="zh-CN" sz="2400" dirty="0">
                <a:latin typeface="+mn-ea"/>
              </a:rPr>
              <a:t>K</a:t>
            </a:r>
            <a:r>
              <a:rPr lang="zh-CN" altLang="en-US" sz="2400" dirty="0">
                <a:latin typeface="+mn-ea"/>
              </a:rPr>
              <a:t>个字，因此，主存的总存储容量为</a:t>
            </a:r>
            <a:r>
              <a:rPr lang="en-US" altLang="zh-CN" sz="2400" dirty="0" err="1">
                <a:latin typeface="+mn-ea"/>
              </a:rPr>
              <a:t>nK</a:t>
            </a:r>
            <a:r>
              <a:rPr lang="zh-CN" altLang="en-US" sz="2400" dirty="0">
                <a:latin typeface="+mn-ea"/>
              </a:rPr>
              <a:t>个字，即</a:t>
            </a:r>
            <a:r>
              <a:rPr lang="en-US" altLang="zh-CN" sz="2400" dirty="0">
                <a:latin typeface="+mn-ea"/>
              </a:rPr>
              <a:t>2s+w</a:t>
            </a:r>
            <a:r>
              <a:rPr lang="zh-CN" altLang="en-US" sz="2400" dirty="0">
                <a:latin typeface="+mn-ea"/>
              </a:rPr>
              <a:t>个字，其地址位数是</a:t>
            </a:r>
            <a:r>
              <a:rPr lang="en-US" altLang="zh-CN" sz="2400" dirty="0" err="1">
                <a:latin typeface="+mn-ea"/>
              </a:rPr>
              <a:t>s+w</a:t>
            </a:r>
            <a:r>
              <a:rPr lang="zh-CN" altLang="en-US" sz="2400" dirty="0">
                <a:latin typeface="+mn-ea"/>
              </a:rPr>
              <a:t>位。由于主存中的一块数据映射到</a:t>
            </a:r>
            <a:r>
              <a:rPr lang="en-US" altLang="zh-CN" sz="2400" dirty="0">
                <a:latin typeface="+mn-ea"/>
              </a:rPr>
              <a:t>cache</a:t>
            </a:r>
            <a:r>
              <a:rPr lang="zh-CN" altLang="en-US" sz="2400" dirty="0">
                <a:latin typeface="+mn-ea"/>
              </a:rPr>
              <a:t>中的某一行，因此，需要在</a:t>
            </a:r>
            <a:r>
              <a:rPr lang="en-US" altLang="zh-CN" sz="2400" dirty="0">
                <a:latin typeface="+mn-ea"/>
              </a:rPr>
              <a:t>cache</a:t>
            </a:r>
            <a:r>
              <a:rPr lang="zh-CN" altLang="en-US" sz="2400" dirty="0">
                <a:latin typeface="+mn-ea"/>
              </a:rPr>
              <a:t>的每一行数据前加上一个标记字段（</a:t>
            </a:r>
            <a:r>
              <a:rPr lang="en-US" altLang="zh-CN" sz="2400" dirty="0">
                <a:latin typeface="+mn-ea"/>
              </a:rPr>
              <a:t>tag</a:t>
            </a:r>
            <a:r>
              <a:rPr lang="zh-CN" altLang="en-US" sz="2400" dirty="0">
                <a:latin typeface="+mn-ea"/>
              </a:rPr>
              <a:t>），用来指明是主存中的哪一块，另外每行还附加控制位（图中未标出），标志位的作用是用来判断</a:t>
            </a:r>
            <a:r>
              <a:rPr lang="en-US" altLang="zh-CN" sz="2400" dirty="0">
                <a:latin typeface="+mn-ea"/>
              </a:rPr>
              <a:t>cache</a:t>
            </a:r>
            <a:r>
              <a:rPr lang="zh-CN" altLang="en-US" sz="2400" dirty="0">
                <a:latin typeface="+mn-ea"/>
              </a:rPr>
              <a:t>中的行是否被修改的控制位等</a:t>
            </a:r>
            <a:r>
              <a:rPr lang="zh-CN" altLang="en-US" sz="2400" dirty="0" smtClean="0">
                <a:latin typeface="+mn-ea"/>
              </a:rPr>
              <a:t>。</a:t>
            </a:r>
            <a:endParaRPr lang="en-US" altLang="zh-CN" sz="2400" dirty="0" smtClean="0">
              <a:latin typeface="+mn-ea"/>
            </a:endParaRPr>
          </a:p>
          <a:p>
            <a:pPr marL="0" indent="0">
              <a:buNone/>
            </a:pPr>
            <a:r>
              <a:rPr lang="zh-CN" altLang="en-US" sz="2400" dirty="0">
                <a:latin typeface="+mn-ea"/>
              </a:rPr>
              <a:t>若</a:t>
            </a:r>
            <a:r>
              <a:rPr lang="en-US" altLang="zh-CN" sz="2400" dirty="0">
                <a:latin typeface="+mn-ea"/>
              </a:rPr>
              <a:t>CPU</a:t>
            </a:r>
            <a:r>
              <a:rPr lang="zh-CN" altLang="en-US" sz="2400" dirty="0">
                <a:latin typeface="+mn-ea"/>
              </a:rPr>
              <a:t>读取主存储器块中的某一个字，就要把该字所在的块全部传送到</a:t>
            </a:r>
            <a:r>
              <a:rPr lang="en-US" altLang="zh-CN" sz="2400" dirty="0">
                <a:latin typeface="+mn-ea"/>
              </a:rPr>
              <a:t>cache</a:t>
            </a:r>
            <a:r>
              <a:rPr lang="zh-CN" altLang="en-US" sz="2400" dirty="0">
                <a:latin typeface="+mn-ea"/>
              </a:rPr>
              <a:t>中的某一行中。现统一总结如下：</a:t>
            </a:r>
          </a:p>
          <a:p>
            <a:pPr marL="457200" indent="-457200">
              <a:buFont typeface="+mj-ea"/>
              <a:buAutoNum type="circleNumDbPlain"/>
            </a:pPr>
            <a:r>
              <a:rPr lang="en-US" altLang="zh-CN" sz="2400" dirty="0">
                <a:latin typeface="+mn-ea"/>
              </a:rPr>
              <a:t>CPU</a:t>
            </a:r>
            <a:r>
              <a:rPr lang="zh-CN" altLang="en-US" sz="2400" dirty="0">
                <a:latin typeface="+mn-ea"/>
              </a:rPr>
              <a:t>访问内存地址长度</a:t>
            </a:r>
            <a:r>
              <a:rPr lang="en-US" altLang="zh-CN" sz="2400" dirty="0">
                <a:latin typeface="+mn-ea"/>
              </a:rPr>
              <a:t>=</a:t>
            </a:r>
            <a:r>
              <a:rPr lang="zh-CN" altLang="en-US" sz="2400" dirty="0">
                <a:latin typeface="+mn-ea"/>
              </a:rPr>
              <a:t>（</a:t>
            </a:r>
            <a:r>
              <a:rPr lang="en-US" altLang="zh-CN" sz="2400" dirty="0" err="1">
                <a:latin typeface="+mn-ea"/>
              </a:rPr>
              <a:t>s+w</a:t>
            </a:r>
            <a:r>
              <a:rPr lang="zh-CN" altLang="en-US" sz="2400" dirty="0">
                <a:latin typeface="+mn-ea"/>
              </a:rPr>
              <a:t>）位；</a:t>
            </a:r>
          </a:p>
          <a:p>
            <a:pPr marL="457200" indent="-457200">
              <a:buFont typeface="+mj-ea"/>
              <a:buAutoNum type="circleNumDbPlain"/>
            </a:pPr>
            <a:r>
              <a:rPr lang="zh-CN" altLang="en-US" sz="2400" dirty="0">
                <a:latin typeface="+mn-ea"/>
              </a:rPr>
              <a:t>可寻址的单元数</a:t>
            </a:r>
            <a:r>
              <a:rPr lang="en-US" altLang="zh-CN" sz="2400" dirty="0">
                <a:latin typeface="+mn-ea"/>
              </a:rPr>
              <a:t>=2s+w</a:t>
            </a:r>
            <a:r>
              <a:rPr lang="zh-CN" altLang="en-US" sz="2400" dirty="0">
                <a:latin typeface="+mn-ea"/>
              </a:rPr>
              <a:t>个字；</a:t>
            </a:r>
          </a:p>
          <a:p>
            <a:pPr marL="0" indent="0">
              <a:buNone/>
            </a:pPr>
            <a:endParaRPr lang="zh-CN" altLang="en-US" sz="2400" dirty="0">
              <a:latin typeface="+mn-ea"/>
            </a:endParaRPr>
          </a:p>
        </p:txBody>
      </p:sp>
    </p:spTree>
    <p:extLst>
      <p:ext uri="{BB962C8B-B14F-4D97-AF65-F5344CB8AC3E}">
        <p14:creationId xmlns:p14="http://schemas.microsoft.com/office/powerpoint/2010/main" val="9750775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393895" y="1296000"/>
            <a:ext cx="11128225" cy="5189206"/>
          </a:xfrm>
        </p:spPr>
        <p:txBody>
          <a:bodyPr/>
          <a:lstStyle/>
          <a:p>
            <a:pPr marL="457200" indent="-457200">
              <a:buFont typeface="+mj-ea"/>
              <a:buAutoNum type="circleNumDbPlain" startAt="3"/>
            </a:pPr>
            <a:r>
              <a:rPr lang="zh-CN" altLang="en-US" sz="2400" dirty="0">
                <a:latin typeface="+mn-ea"/>
              </a:rPr>
              <a:t>块大小</a:t>
            </a:r>
            <a:r>
              <a:rPr lang="en-US" altLang="zh-CN" sz="2400" dirty="0">
                <a:latin typeface="+mn-ea"/>
              </a:rPr>
              <a:t>=</a:t>
            </a:r>
            <a:r>
              <a:rPr lang="zh-CN" altLang="en-US" sz="2400" dirty="0">
                <a:latin typeface="+mn-ea"/>
              </a:rPr>
              <a:t>行大小</a:t>
            </a:r>
            <a:r>
              <a:rPr lang="en-US" altLang="zh-CN" sz="2400" dirty="0">
                <a:latin typeface="+mn-ea"/>
              </a:rPr>
              <a:t>=2w</a:t>
            </a:r>
            <a:r>
              <a:rPr lang="zh-CN" altLang="en-US" sz="2400" dirty="0">
                <a:latin typeface="+mn-ea"/>
              </a:rPr>
              <a:t>个字；</a:t>
            </a:r>
          </a:p>
          <a:p>
            <a:pPr marL="457200" indent="-457200">
              <a:buFont typeface="+mj-ea"/>
              <a:buAutoNum type="circleNumDbPlain" startAt="3"/>
            </a:pPr>
            <a:r>
              <a:rPr lang="zh-CN" altLang="en-US" sz="2400" dirty="0">
                <a:latin typeface="+mn-ea"/>
              </a:rPr>
              <a:t>主存的块数</a:t>
            </a:r>
            <a:r>
              <a:rPr lang="en-US" altLang="zh-CN" sz="2400" dirty="0">
                <a:latin typeface="+mn-ea"/>
              </a:rPr>
              <a:t>=2s+w/2w=2s</a:t>
            </a:r>
            <a:r>
              <a:rPr lang="zh-CN" altLang="en-US" sz="2400" dirty="0">
                <a:latin typeface="+mn-ea"/>
              </a:rPr>
              <a:t>；</a:t>
            </a:r>
          </a:p>
          <a:p>
            <a:pPr marL="457200" indent="-457200">
              <a:buFont typeface="+mj-ea"/>
              <a:buAutoNum type="circleNumDbPlain" startAt="3"/>
            </a:pPr>
            <a:r>
              <a:rPr lang="en-US" altLang="zh-CN" sz="2400" dirty="0">
                <a:latin typeface="+mn-ea"/>
              </a:rPr>
              <a:t>cache</a:t>
            </a:r>
            <a:r>
              <a:rPr lang="zh-CN" altLang="en-US" sz="2400" dirty="0">
                <a:latin typeface="+mn-ea"/>
              </a:rPr>
              <a:t>的行数</a:t>
            </a:r>
            <a:r>
              <a:rPr lang="en-US" altLang="zh-CN" sz="2400" dirty="0">
                <a:latin typeface="+mn-ea"/>
              </a:rPr>
              <a:t>=m=2r</a:t>
            </a:r>
            <a:r>
              <a:rPr lang="zh-CN" altLang="en-US" sz="2400" dirty="0">
                <a:latin typeface="+mn-ea"/>
              </a:rPr>
              <a:t>；</a:t>
            </a:r>
          </a:p>
          <a:p>
            <a:pPr marL="457200" indent="-457200">
              <a:buFont typeface="+mj-ea"/>
              <a:buAutoNum type="circleNumDbPlain" startAt="3"/>
            </a:pPr>
            <a:r>
              <a:rPr lang="en-US" altLang="zh-CN" sz="2400" dirty="0">
                <a:latin typeface="+mn-ea"/>
              </a:rPr>
              <a:t>cache</a:t>
            </a:r>
            <a:r>
              <a:rPr lang="zh-CN" altLang="en-US" sz="2400" dirty="0">
                <a:latin typeface="+mn-ea"/>
              </a:rPr>
              <a:t>的容量</a:t>
            </a:r>
            <a:r>
              <a:rPr lang="en-US" altLang="zh-CN" sz="2400" dirty="0">
                <a:latin typeface="+mn-ea"/>
              </a:rPr>
              <a:t>=2r+w</a:t>
            </a:r>
            <a:r>
              <a:rPr lang="zh-CN" altLang="en-US" sz="2400" dirty="0">
                <a:latin typeface="+mn-ea"/>
              </a:rPr>
              <a:t>个字；</a:t>
            </a:r>
          </a:p>
          <a:p>
            <a:pPr marL="457200" indent="-457200">
              <a:buFont typeface="+mj-ea"/>
              <a:buAutoNum type="circleNumDbPlain" startAt="3"/>
            </a:pPr>
            <a:r>
              <a:rPr lang="zh-CN" altLang="en-US" sz="2400" dirty="0">
                <a:latin typeface="+mn-ea"/>
              </a:rPr>
              <a:t>标记字段</a:t>
            </a:r>
            <a:r>
              <a:rPr lang="en-US" altLang="zh-CN" sz="2400" dirty="0">
                <a:latin typeface="+mn-ea"/>
              </a:rPr>
              <a:t>=</a:t>
            </a:r>
            <a:r>
              <a:rPr lang="zh-CN" altLang="en-US" sz="2400" dirty="0">
                <a:latin typeface="+mn-ea"/>
              </a:rPr>
              <a:t>（</a:t>
            </a:r>
            <a:r>
              <a:rPr lang="en-US" altLang="zh-CN" sz="2400" dirty="0">
                <a:latin typeface="+mn-ea"/>
              </a:rPr>
              <a:t>s-r</a:t>
            </a:r>
            <a:r>
              <a:rPr lang="zh-CN" altLang="en-US" sz="2400" dirty="0">
                <a:latin typeface="+mn-ea"/>
              </a:rPr>
              <a:t>）位</a:t>
            </a:r>
            <a:r>
              <a:rPr lang="zh-CN" altLang="en-US" sz="2400" dirty="0" smtClean="0">
                <a:latin typeface="+mn-ea"/>
              </a:rPr>
              <a:t>。</a:t>
            </a:r>
            <a:endParaRPr lang="en-US" altLang="zh-CN" sz="2400" dirty="0" smtClean="0">
              <a:latin typeface="+mn-ea"/>
            </a:endParaRPr>
          </a:p>
          <a:p>
            <a:pPr marL="0" indent="0" algn="r">
              <a:buNone/>
            </a:pPr>
            <a:r>
              <a:rPr lang="zh-CN" altLang="en-US" sz="1800" dirty="0" smtClean="0">
                <a:latin typeface="+mn-ea"/>
              </a:rPr>
              <a:t>图</a:t>
            </a:r>
            <a:r>
              <a:rPr lang="en-US" altLang="zh-CN" sz="1800" dirty="0" smtClean="0">
                <a:latin typeface="+mn-ea"/>
              </a:rPr>
              <a:t>8.7 cache-</a:t>
            </a:r>
            <a:r>
              <a:rPr lang="zh-CN" altLang="en-US" sz="1800" dirty="0" smtClean="0">
                <a:latin typeface="+mn-ea"/>
              </a:rPr>
              <a:t>主存结构</a:t>
            </a:r>
            <a:endParaRPr lang="en-US" altLang="zh-CN" sz="1800" dirty="0" smtClean="0">
              <a:latin typeface="+mn-ea"/>
            </a:endParaRPr>
          </a:p>
          <a:p>
            <a:pPr marL="0" indent="0">
              <a:buNone/>
            </a:pPr>
            <a:r>
              <a:rPr lang="en-US" altLang="zh-CN" sz="2400" dirty="0">
                <a:latin typeface="+mn-ea"/>
              </a:rPr>
              <a:t>5.cache</a:t>
            </a:r>
            <a:r>
              <a:rPr lang="zh-CN" altLang="en-US" sz="2400" dirty="0">
                <a:latin typeface="+mn-ea"/>
              </a:rPr>
              <a:t>的命中率</a:t>
            </a:r>
          </a:p>
          <a:p>
            <a:pPr marL="0" indent="0">
              <a:buNone/>
            </a:pPr>
            <a:r>
              <a:rPr lang="zh-CN" altLang="en-US" sz="2400" dirty="0">
                <a:latin typeface="+mn-ea"/>
              </a:rPr>
              <a:t>基于程序访问的局部性原理，增加</a:t>
            </a:r>
            <a:r>
              <a:rPr lang="en-US" altLang="zh-CN" sz="2400" dirty="0">
                <a:latin typeface="+mn-ea"/>
              </a:rPr>
              <a:t>cache</a:t>
            </a:r>
            <a:r>
              <a:rPr lang="zh-CN" altLang="en-US" sz="2400" dirty="0">
                <a:latin typeface="+mn-ea"/>
              </a:rPr>
              <a:t>使得要访问的数据绝大多数都可以在</a:t>
            </a:r>
            <a:r>
              <a:rPr lang="en-US" altLang="zh-CN" sz="2400" dirty="0">
                <a:latin typeface="+mn-ea"/>
              </a:rPr>
              <a:t>cache</a:t>
            </a:r>
            <a:r>
              <a:rPr lang="zh-CN" altLang="en-US" sz="2400" dirty="0">
                <a:latin typeface="+mn-ea"/>
              </a:rPr>
              <a:t>中找到，这样才能在性能上使主存的平均读出时间尽可能接近</a:t>
            </a:r>
            <a:r>
              <a:rPr lang="en-US" altLang="zh-CN" sz="2400" dirty="0" smtClean="0">
                <a:latin typeface="+mn-ea"/>
              </a:rPr>
              <a:t>cache</a:t>
            </a:r>
            <a:endParaRPr lang="zh-CN" altLang="en-US" sz="1800" dirty="0" smtClean="0">
              <a:latin typeface="+mn-ea"/>
            </a:endParaRPr>
          </a:p>
          <a:p>
            <a:pPr marL="0" indent="0">
              <a:buNone/>
            </a:pPr>
            <a:endParaRPr lang="zh-CN" altLang="en-US" dirty="0"/>
          </a:p>
        </p:txBody>
      </p:sp>
      <p:pic>
        <p:nvPicPr>
          <p:cNvPr id="4" name="图片 3"/>
          <p:cNvPicPr>
            <a:picLocks noChangeAspect="1"/>
          </p:cNvPicPr>
          <p:nvPr/>
        </p:nvPicPr>
        <p:blipFill>
          <a:blip r:embed="rId2"/>
          <a:stretch>
            <a:fillRect/>
          </a:stretch>
        </p:blipFill>
        <p:spPr>
          <a:xfrm>
            <a:off x="5148776" y="1296000"/>
            <a:ext cx="6527410" cy="2883118"/>
          </a:xfrm>
          <a:prstGeom prst="rect">
            <a:avLst/>
          </a:prstGeom>
        </p:spPr>
      </p:pic>
    </p:spTree>
    <p:extLst>
      <p:ext uri="{BB962C8B-B14F-4D97-AF65-F5344CB8AC3E}">
        <p14:creationId xmlns:p14="http://schemas.microsoft.com/office/powerpoint/2010/main" val="5938704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450166" y="1296001"/>
            <a:ext cx="11422965" cy="4950054"/>
          </a:xfrm>
        </p:spPr>
        <p:txBody>
          <a:bodyPr/>
          <a:lstStyle/>
          <a:p>
            <a:pPr marL="0" indent="0">
              <a:buNone/>
            </a:pPr>
            <a:r>
              <a:rPr lang="zh-CN" altLang="en-US" sz="2400" dirty="0">
                <a:latin typeface="+mn-ea"/>
              </a:rPr>
              <a:t>的读出时间。</a:t>
            </a:r>
            <a:r>
              <a:rPr lang="en-US" altLang="zh-CN" sz="2400" dirty="0">
                <a:latin typeface="+mn-ea"/>
              </a:rPr>
              <a:t>cache</a:t>
            </a:r>
            <a:r>
              <a:rPr lang="zh-CN" altLang="en-US" sz="2400" dirty="0">
                <a:latin typeface="+mn-ea"/>
              </a:rPr>
              <a:t>的工作效率通常用“命中率”来表示</a:t>
            </a:r>
            <a:r>
              <a:rPr lang="zh-CN" altLang="en-US" sz="2400" dirty="0" smtClean="0">
                <a:latin typeface="+mn-ea"/>
              </a:rPr>
              <a:t>。</a:t>
            </a:r>
            <a:endParaRPr lang="en-US" altLang="zh-CN" sz="2400" dirty="0" smtClean="0">
              <a:latin typeface="+mn-ea"/>
            </a:endParaRPr>
          </a:p>
          <a:p>
            <a:pPr marL="0" indent="0">
              <a:buNone/>
            </a:pPr>
            <a:r>
              <a:rPr lang="zh-CN" altLang="en-US" sz="2400" dirty="0" smtClean="0">
                <a:latin typeface="+mn-ea"/>
              </a:rPr>
              <a:t>      命中率</a:t>
            </a:r>
            <a:r>
              <a:rPr lang="zh-CN" altLang="en-US" sz="2400" dirty="0">
                <a:latin typeface="+mn-ea"/>
              </a:rPr>
              <a:t>指的是</a:t>
            </a:r>
            <a:r>
              <a:rPr lang="en-US" altLang="zh-CN" sz="2400" dirty="0">
                <a:latin typeface="+mn-ea"/>
              </a:rPr>
              <a:t>CPU</a:t>
            </a:r>
            <a:r>
              <a:rPr lang="zh-CN" altLang="en-US" sz="2400" dirty="0">
                <a:latin typeface="+mn-ea"/>
              </a:rPr>
              <a:t>要访问的信息在</a:t>
            </a:r>
            <a:r>
              <a:rPr lang="en-US" altLang="zh-CN" sz="2400" dirty="0">
                <a:latin typeface="+mn-ea"/>
              </a:rPr>
              <a:t>cache</a:t>
            </a:r>
            <a:r>
              <a:rPr lang="zh-CN" altLang="en-US" sz="2400" dirty="0">
                <a:latin typeface="+mn-ea"/>
              </a:rPr>
              <a:t>中的概率，</a:t>
            </a:r>
            <a:r>
              <a:rPr lang="en-US" altLang="zh-CN" sz="2400" dirty="0">
                <a:latin typeface="+mn-ea"/>
              </a:rPr>
              <a:t>cache</a:t>
            </a:r>
            <a:r>
              <a:rPr lang="zh-CN" altLang="en-US" sz="2400" dirty="0">
                <a:latin typeface="+mn-ea"/>
              </a:rPr>
              <a:t>的命中率越高，</a:t>
            </a:r>
            <a:r>
              <a:rPr lang="en-US" altLang="zh-CN" sz="2400" dirty="0">
                <a:latin typeface="+mn-ea"/>
              </a:rPr>
              <a:t>CPU</a:t>
            </a:r>
            <a:r>
              <a:rPr lang="zh-CN" altLang="en-US" sz="2400" dirty="0">
                <a:latin typeface="+mn-ea"/>
              </a:rPr>
              <a:t>访问主存的速度就越接近访问</a:t>
            </a:r>
            <a:r>
              <a:rPr lang="en-US" altLang="zh-CN" sz="2400" dirty="0">
                <a:latin typeface="+mn-ea"/>
              </a:rPr>
              <a:t>cache</a:t>
            </a:r>
            <a:r>
              <a:rPr lang="zh-CN" altLang="en-US" sz="2400" dirty="0">
                <a:latin typeface="+mn-ea"/>
              </a:rPr>
              <a:t>的速度。通常</a:t>
            </a:r>
            <a:r>
              <a:rPr lang="en-US" altLang="zh-CN" sz="2400" dirty="0">
                <a:latin typeface="+mn-ea"/>
              </a:rPr>
              <a:t>cache</a:t>
            </a:r>
            <a:r>
              <a:rPr lang="zh-CN" altLang="en-US" sz="2400" dirty="0">
                <a:latin typeface="+mn-ea"/>
              </a:rPr>
              <a:t>的容量越大，存储的块也越多，</a:t>
            </a:r>
            <a:r>
              <a:rPr lang="en-US" altLang="zh-CN" sz="2400" dirty="0">
                <a:latin typeface="+mn-ea"/>
              </a:rPr>
              <a:t>CPU</a:t>
            </a:r>
            <a:r>
              <a:rPr lang="zh-CN" altLang="en-US" sz="2400" dirty="0">
                <a:latin typeface="+mn-ea"/>
              </a:rPr>
              <a:t>的命中率就越高。但是，当</a:t>
            </a:r>
            <a:r>
              <a:rPr lang="en-US" altLang="zh-CN" sz="2400" dirty="0">
                <a:latin typeface="+mn-ea"/>
              </a:rPr>
              <a:t>cache</a:t>
            </a:r>
            <a:r>
              <a:rPr lang="zh-CN" altLang="en-US" sz="2400" dirty="0">
                <a:latin typeface="+mn-ea"/>
              </a:rPr>
              <a:t>的容量达到一定值时，命中率并不会随着容量的增大而增加，而且</a:t>
            </a:r>
            <a:r>
              <a:rPr lang="en-US" altLang="zh-CN" sz="2400" dirty="0">
                <a:latin typeface="+mn-ea"/>
              </a:rPr>
              <a:t>cache</a:t>
            </a:r>
            <a:r>
              <a:rPr lang="zh-CN" altLang="en-US" sz="2400" dirty="0">
                <a:latin typeface="+mn-ea"/>
              </a:rPr>
              <a:t>容量的增大将导致成本的增加，所以，</a:t>
            </a:r>
            <a:r>
              <a:rPr lang="en-US" altLang="zh-CN" sz="2400" dirty="0">
                <a:latin typeface="+mn-ea"/>
              </a:rPr>
              <a:t>cache</a:t>
            </a:r>
            <a:r>
              <a:rPr lang="zh-CN" altLang="en-US" sz="2400" dirty="0">
                <a:latin typeface="+mn-ea"/>
              </a:rPr>
              <a:t>的容量一般是命中率与成本价格的折中。</a:t>
            </a:r>
          </a:p>
          <a:p>
            <a:pPr marL="0" indent="0">
              <a:buNone/>
            </a:pPr>
            <a:r>
              <a:rPr lang="zh-CN" altLang="en-US" sz="2400" dirty="0" smtClean="0">
                <a:latin typeface="+mn-ea"/>
              </a:rPr>
              <a:t>      在</a:t>
            </a:r>
            <a:r>
              <a:rPr lang="zh-CN" altLang="en-US" sz="2400" dirty="0">
                <a:latin typeface="+mn-ea"/>
              </a:rPr>
              <a:t>一个程序执行期间，设 </a:t>
            </a:r>
            <a:r>
              <a:rPr lang="en-US" altLang="zh-CN" sz="2400" dirty="0" err="1">
                <a:latin typeface="+mn-ea"/>
              </a:rPr>
              <a:t>Nc</a:t>
            </a:r>
            <a:r>
              <a:rPr lang="zh-CN" altLang="en-US" sz="2400" dirty="0">
                <a:latin typeface="+mn-ea"/>
              </a:rPr>
              <a:t>表示</a:t>
            </a:r>
            <a:r>
              <a:rPr lang="en-US" altLang="zh-CN" sz="2400" dirty="0">
                <a:latin typeface="+mn-ea"/>
              </a:rPr>
              <a:t>cache</a:t>
            </a:r>
            <a:r>
              <a:rPr lang="zh-CN" altLang="en-US" sz="2400" dirty="0">
                <a:latin typeface="+mn-ea"/>
              </a:rPr>
              <a:t>完成存取的总次数，</a:t>
            </a:r>
            <a:r>
              <a:rPr lang="en-US" altLang="zh-CN" sz="2400" dirty="0">
                <a:latin typeface="+mn-ea"/>
              </a:rPr>
              <a:t>Nm</a:t>
            </a:r>
            <a:r>
              <a:rPr lang="zh-CN" altLang="en-US" sz="2400" dirty="0">
                <a:latin typeface="+mn-ea"/>
              </a:rPr>
              <a:t>表示主存完成存取的总次数，</a:t>
            </a:r>
            <a:r>
              <a:rPr lang="en-US" altLang="zh-CN" sz="2400" dirty="0">
                <a:latin typeface="+mn-ea"/>
              </a:rPr>
              <a:t>h</a:t>
            </a:r>
            <a:r>
              <a:rPr lang="zh-CN" altLang="en-US" sz="2400" dirty="0">
                <a:latin typeface="+mn-ea"/>
              </a:rPr>
              <a:t>定义为命中率，则有</a:t>
            </a:r>
          </a:p>
          <a:p>
            <a:pPr marL="0" indent="0">
              <a:buNone/>
            </a:pPr>
            <a:r>
              <a:rPr lang="zh-CN" altLang="en-US" dirty="0"/>
              <a:t> </a:t>
            </a:r>
          </a:p>
          <a:p>
            <a:pPr marL="0" indent="0">
              <a:buNone/>
            </a:pPr>
            <a:r>
              <a:rPr lang="zh-CN" altLang="en-US" dirty="0" smtClean="0"/>
              <a:t> </a:t>
            </a:r>
            <a:endParaRPr lang="zh-CN" altLang="en-US" dirty="0"/>
          </a:p>
          <a:p>
            <a:pPr marL="0" indent="0">
              <a:buNone/>
            </a:pPr>
            <a:endParaRPr lang="zh-CN" altLang="en-US" dirty="0"/>
          </a:p>
          <a:p>
            <a:pPr marL="0" indent="0">
              <a:buNone/>
            </a:pPr>
            <a:endParaRPr lang="zh-CN" altLang="en-US" dirty="0"/>
          </a:p>
        </p:txBody>
      </p:sp>
      <p:pic>
        <p:nvPicPr>
          <p:cNvPr id="6" name="图片 5"/>
          <p:cNvPicPr>
            <a:picLocks noChangeAspect="1"/>
          </p:cNvPicPr>
          <p:nvPr/>
        </p:nvPicPr>
        <p:blipFill>
          <a:blip r:embed="rId2"/>
          <a:stretch>
            <a:fillRect/>
          </a:stretch>
        </p:blipFill>
        <p:spPr>
          <a:xfrm>
            <a:off x="5245671" y="5359791"/>
            <a:ext cx="2013257" cy="886264"/>
          </a:xfrm>
          <a:prstGeom prst="rect">
            <a:avLst/>
          </a:prstGeom>
        </p:spPr>
      </p:pic>
    </p:spTree>
    <p:extLst>
      <p:ext uri="{BB962C8B-B14F-4D97-AF65-F5344CB8AC3E}">
        <p14:creationId xmlns:p14="http://schemas.microsoft.com/office/powerpoint/2010/main" val="37645468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a:latin typeface="+mn-ea"/>
              </a:rPr>
              <a:t>若</a:t>
            </a:r>
            <a:r>
              <a:rPr lang="en-US" altLang="zh-CN" sz="2400" dirty="0" err="1">
                <a:latin typeface="+mn-ea"/>
              </a:rPr>
              <a:t>tc</a:t>
            </a:r>
            <a:r>
              <a:rPr lang="zh-CN" altLang="en-US" sz="2400" dirty="0">
                <a:latin typeface="+mn-ea"/>
              </a:rPr>
              <a:t>表示命中时的</a:t>
            </a:r>
            <a:r>
              <a:rPr lang="en-US" altLang="zh-CN" sz="2400" dirty="0">
                <a:latin typeface="+mn-ea"/>
              </a:rPr>
              <a:t>cache</a:t>
            </a:r>
            <a:r>
              <a:rPr lang="zh-CN" altLang="en-US" sz="2400" dirty="0">
                <a:latin typeface="+mn-ea"/>
              </a:rPr>
              <a:t>访问时间，</a:t>
            </a:r>
            <a:r>
              <a:rPr lang="en-US" altLang="zh-CN" sz="2400" dirty="0">
                <a:latin typeface="+mn-ea"/>
              </a:rPr>
              <a:t>tm</a:t>
            </a:r>
            <a:r>
              <a:rPr lang="zh-CN" altLang="en-US" sz="2400" dirty="0">
                <a:latin typeface="+mn-ea"/>
              </a:rPr>
              <a:t>表示未命中时的主存访问时间，</a:t>
            </a:r>
            <a:r>
              <a:rPr lang="en-US" altLang="zh-CN" sz="2400" dirty="0">
                <a:latin typeface="+mn-ea"/>
              </a:rPr>
              <a:t>1-h</a:t>
            </a:r>
            <a:r>
              <a:rPr lang="zh-CN" altLang="en-US" sz="2400" dirty="0">
                <a:latin typeface="+mn-ea"/>
              </a:rPr>
              <a:t>表示未命中率，则</a:t>
            </a:r>
            <a:r>
              <a:rPr lang="en-US" altLang="zh-CN" sz="2400" dirty="0">
                <a:latin typeface="+mn-ea"/>
              </a:rPr>
              <a:t>cache-</a:t>
            </a:r>
            <a:r>
              <a:rPr lang="zh-CN" altLang="en-US" sz="2400" dirty="0">
                <a:latin typeface="+mn-ea"/>
              </a:rPr>
              <a:t>主存系统的平均访问时间</a:t>
            </a:r>
            <a:r>
              <a:rPr lang="en-US" altLang="zh-CN" sz="2400" dirty="0">
                <a:latin typeface="+mn-ea"/>
              </a:rPr>
              <a:t>ta</a:t>
            </a:r>
            <a:r>
              <a:rPr lang="zh-CN" altLang="en-US" sz="2400" dirty="0">
                <a:latin typeface="+mn-ea"/>
              </a:rPr>
              <a:t>为：</a:t>
            </a:r>
          </a:p>
          <a:p>
            <a:pPr marL="0" indent="0">
              <a:buNone/>
            </a:pPr>
            <a:r>
              <a:rPr lang="zh-CN" altLang="en-US" sz="2400" dirty="0">
                <a:latin typeface="+mn-ea"/>
              </a:rPr>
              <a:t> </a:t>
            </a:r>
          </a:p>
          <a:p>
            <a:pPr marL="0" indent="0">
              <a:buNone/>
            </a:pPr>
            <a:r>
              <a:rPr lang="zh-CN" altLang="en-US" sz="2400" dirty="0">
                <a:latin typeface="+mn-ea"/>
              </a:rPr>
              <a:t>引入</a:t>
            </a:r>
            <a:r>
              <a:rPr lang="en-US" altLang="zh-CN" sz="2400" dirty="0">
                <a:latin typeface="+mn-ea"/>
              </a:rPr>
              <a:t>cache</a:t>
            </a:r>
            <a:r>
              <a:rPr lang="zh-CN" altLang="en-US" sz="2400" dirty="0">
                <a:latin typeface="+mn-ea"/>
              </a:rPr>
              <a:t>的目标是以最小的硬件代价使</a:t>
            </a:r>
            <a:r>
              <a:rPr lang="en-US" altLang="zh-CN" sz="2400" dirty="0">
                <a:latin typeface="+mn-ea"/>
              </a:rPr>
              <a:t>cache-</a:t>
            </a:r>
            <a:r>
              <a:rPr lang="zh-CN" altLang="en-US" sz="2400" dirty="0">
                <a:latin typeface="+mn-ea"/>
              </a:rPr>
              <a:t>主存系统的平均访问时间</a:t>
            </a:r>
            <a:r>
              <a:rPr lang="en-US" altLang="zh-CN" sz="2400" dirty="0">
                <a:latin typeface="+mn-ea"/>
              </a:rPr>
              <a:t>ta</a:t>
            </a:r>
            <a:r>
              <a:rPr lang="zh-CN" altLang="en-US" sz="2400" dirty="0">
                <a:latin typeface="+mn-ea"/>
              </a:rPr>
              <a:t>越接近</a:t>
            </a:r>
            <a:r>
              <a:rPr lang="en-US" altLang="zh-CN" sz="2400" dirty="0">
                <a:latin typeface="+mn-ea"/>
              </a:rPr>
              <a:t>cache</a:t>
            </a:r>
            <a:r>
              <a:rPr lang="zh-CN" altLang="en-US" sz="2400" dirty="0">
                <a:latin typeface="+mn-ea"/>
              </a:rPr>
              <a:t>访问时间</a:t>
            </a:r>
            <a:r>
              <a:rPr lang="en-US" altLang="zh-CN" sz="2400" dirty="0" err="1">
                <a:latin typeface="+mn-ea"/>
              </a:rPr>
              <a:t>tc</a:t>
            </a:r>
            <a:r>
              <a:rPr lang="zh-CN" altLang="en-US" sz="2400" dirty="0">
                <a:latin typeface="+mn-ea"/>
              </a:rPr>
              <a:t>越好。设</a:t>
            </a:r>
            <a:r>
              <a:rPr lang="en-US" altLang="zh-CN" sz="2400" dirty="0">
                <a:latin typeface="+mn-ea"/>
              </a:rPr>
              <a:t>r=tm/</a:t>
            </a:r>
            <a:r>
              <a:rPr lang="en-US" altLang="zh-CN" sz="2400" dirty="0" err="1">
                <a:latin typeface="+mn-ea"/>
              </a:rPr>
              <a:t>tc</a:t>
            </a:r>
            <a:r>
              <a:rPr lang="zh-CN" altLang="en-US" sz="2400" dirty="0">
                <a:latin typeface="+mn-ea"/>
              </a:rPr>
              <a:t>表示主存储器慢于</a:t>
            </a:r>
            <a:r>
              <a:rPr lang="en-US" altLang="zh-CN" sz="2400" dirty="0">
                <a:latin typeface="+mn-ea"/>
              </a:rPr>
              <a:t>cache</a:t>
            </a:r>
            <a:r>
              <a:rPr lang="zh-CN" altLang="en-US" sz="2400" dirty="0">
                <a:latin typeface="+mn-ea"/>
              </a:rPr>
              <a:t>的倍率，</a:t>
            </a:r>
            <a:r>
              <a:rPr lang="en-US" altLang="zh-CN" sz="2400" dirty="0">
                <a:latin typeface="+mn-ea"/>
              </a:rPr>
              <a:t>e</a:t>
            </a:r>
            <a:r>
              <a:rPr lang="zh-CN" altLang="en-US" sz="2400" dirty="0">
                <a:latin typeface="+mn-ea"/>
              </a:rPr>
              <a:t>表示效率，则有：</a:t>
            </a:r>
          </a:p>
          <a:p>
            <a:pPr marL="0" indent="0">
              <a:buNone/>
            </a:pPr>
            <a:r>
              <a:rPr lang="zh-CN" altLang="en-US" sz="2400" dirty="0">
                <a:latin typeface="+mn-ea"/>
              </a:rPr>
              <a:t> </a:t>
            </a:r>
          </a:p>
          <a:p>
            <a:pPr marL="0" indent="0">
              <a:buNone/>
            </a:pPr>
            <a:r>
              <a:rPr lang="zh-CN" altLang="en-US" sz="2400" dirty="0">
                <a:latin typeface="+mn-ea"/>
              </a:rPr>
              <a:t>由表达式可以看出，为提高访问效率，命中率</a:t>
            </a:r>
            <a:r>
              <a:rPr lang="en-US" altLang="zh-CN" sz="2400" dirty="0">
                <a:latin typeface="+mn-ea"/>
              </a:rPr>
              <a:t>h</a:t>
            </a:r>
            <a:r>
              <a:rPr lang="zh-CN" altLang="en-US" sz="2400" dirty="0">
                <a:latin typeface="+mn-ea"/>
              </a:rPr>
              <a:t>越接近</a:t>
            </a:r>
            <a:r>
              <a:rPr lang="en-US" altLang="zh-CN" sz="2400" dirty="0">
                <a:latin typeface="+mn-ea"/>
              </a:rPr>
              <a:t>1</a:t>
            </a:r>
            <a:r>
              <a:rPr lang="zh-CN" altLang="en-US" sz="2400" dirty="0">
                <a:latin typeface="+mn-ea"/>
              </a:rPr>
              <a:t>越好，</a:t>
            </a:r>
            <a:r>
              <a:rPr lang="en-US" altLang="zh-CN" sz="2400" dirty="0">
                <a:latin typeface="+mn-ea"/>
              </a:rPr>
              <a:t>r</a:t>
            </a:r>
            <a:r>
              <a:rPr lang="zh-CN" altLang="en-US" sz="2400" dirty="0">
                <a:latin typeface="+mn-ea"/>
              </a:rPr>
              <a:t>值以</a:t>
            </a:r>
            <a:r>
              <a:rPr lang="en-US" altLang="zh-CN" sz="2400" dirty="0">
                <a:latin typeface="+mn-ea"/>
              </a:rPr>
              <a:t>5</a:t>
            </a:r>
            <a:r>
              <a:rPr lang="zh-CN" altLang="en-US" sz="2400" dirty="0">
                <a:latin typeface="+mn-ea"/>
              </a:rPr>
              <a:t>～</a:t>
            </a:r>
            <a:r>
              <a:rPr lang="en-US" altLang="zh-CN" sz="2400" dirty="0">
                <a:latin typeface="+mn-ea"/>
              </a:rPr>
              <a:t>10</a:t>
            </a:r>
            <a:r>
              <a:rPr lang="zh-CN" altLang="en-US" sz="2400" dirty="0">
                <a:latin typeface="+mn-ea"/>
              </a:rPr>
              <a:t>为宜，不宜太大。</a:t>
            </a:r>
          </a:p>
          <a:p>
            <a:pPr marL="0" indent="0">
              <a:buNone/>
            </a:pPr>
            <a:endParaRPr lang="zh-CN" altLang="en-US" dirty="0"/>
          </a:p>
        </p:txBody>
      </p:sp>
      <p:pic>
        <p:nvPicPr>
          <p:cNvPr id="9" name="图片 8"/>
          <p:cNvPicPr>
            <a:picLocks noChangeAspect="1"/>
          </p:cNvPicPr>
          <p:nvPr/>
        </p:nvPicPr>
        <p:blipFill>
          <a:blip r:embed="rId2"/>
          <a:stretch>
            <a:fillRect/>
          </a:stretch>
        </p:blipFill>
        <p:spPr>
          <a:xfrm>
            <a:off x="4932994" y="2307101"/>
            <a:ext cx="2452544" cy="633046"/>
          </a:xfrm>
          <a:prstGeom prst="rect">
            <a:avLst/>
          </a:prstGeom>
        </p:spPr>
      </p:pic>
      <p:pic>
        <p:nvPicPr>
          <p:cNvPr id="10" name="图片 9"/>
          <p:cNvPicPr>
            <a:picLocks noChangeAspect="1"/>
          </p:cNvPicPr>
          <p:nvPr/>
        </p:nvPicPr>
        <p:blipFill>
          <a:blip r:embed="rId3"/>
          <a:stretch>
            <a:fillRect/>
          </a:stretch>
        </p:blipFill>
        <p:spPr>
          <a:xfrm>
            <a:off x="1997613" y="4346917"/>
            <a:ext cx="7118252" cy="759655"/>
          </a:xfrm>
          <a:prstGeom prst="rect">
            <a:avLst/>
          </a:prstGeom>
        </p:spPr>
      </p:pic>
    </p:spTree>
    <p:extLst>
      <p:ext uri="{BB962C8B-B14F-4D97-AF65-F5344CB8AC3E}">
        <p14:creationId xmlns:p14="http://schemas.microsoft.com/office/powerpoint/2010/main" val="3506194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r>
              <a:rPr lang="en-US" altLang="zh-CN" sz="2400" b="1" dirty="0">
                <a:latin typeface="+mn-ea"/>
              </a:rPr>
              <a:t>8.2.2 cache</a:t>
            </a:r>
            <a:r>
              <a:rPr lang="zh-CN" altLang="zh-CN" sz="2400" b="1" dirty="0">
                <a:latin typeface="+mn-ea"/>
              </a:rPr>
              <a:t>与主存的地址映射</a:t>
            </a:r>
            <a:endParaRPr lang="zh-CN" altLang="zh-CN" sz="2400" dirty="0">
              <a:latin typeface="+mn-ea"/>
            </a:endParaRPr>
          </a:p>
          <a:p>
            <a:pPr marL="0" indent="0">
              <a:buNone/>
            </a:pPr>
            <a:r>
              <a:rPr lang="zh-CN" altLang="en-US" sz="2400" dirty="0" smtClean="0">
                <a:latin typeface="+mn-ea"/>
              </a:rPr>
              <a:t>     与</a:t>
            </a:r>
            <a:r>
              <a:rPr lang="zh-CN" altLang="en-US" sz="2400" dirty="0">
                <a:latin typeface="+mn-ea"/>
              </a:rPr>
              <a:t>主存的容量相比，</a:t>
            </a:r>
            <a:r>
              <a:rPr lang="en-US" altLang="zh-CN" sz="2400" dirty="0">
                <a:latin typeface="+mn-ea"/>
              </a:rPr>
              <a:t>cache</a:t>
            </a:r>
            <a:r>
              <a:rPr lang="zh-CN" altLang="en-US" sz="2400" dirty="0">
                <a:latin typeface="+mn-ea"/>
              </a:rPr>
              <a:t>的容量很小，它保存的内容只是主存内容的一个子集，且</a:t>
            </a:r>
            <a:r>
              <a:rPr lang="en-US" altLang="zh-CN" sz="2400" dirty="0">
                <a:latin typeface="+mn-ea"/>
              </a:rPr>
              <a:t>cache</a:t>
            </a:r>
            <a:r>
              <a:rPr lang="zh-CN" altLang="en-US" sz="2400" dirty="0">
                <a:latin typeface="+mn-ea"/>
              </a:rPr>
              <a:t>与主存的数据交换是以块为单位的。为了把信息放到</a:t>
            </a:r>
            <a:r>
              <a:rPr lang="en-US" altLang="zh-CN" sz="2400" dirty="0">
                <a:latin typeface="+mn-ea"/>
              </a:rPr>
              <a:t>cache</a:t>
            </a:r>
            <a:r>
              <a:rPr lang="zh-CN" altLang="en-US" sz="2400" dirty="0">
                <a:latin typeface="+mn-ea"/>
              </a:rPr>
              <a:t>中，必须应用某种方法把主存地址定位到</a:t>
            </a:r>
            <a:r>
              <a:rPr lang="en-US" altLang="zh-CN" sz="2400" dirty="0">
                <a:latin typeface="+mn-ea"/>
              </a:rPr>
              <a:t>cache</a:t>
            </a:r>
            <a:r>
              <a:rPr lang="zh-CN" altLang="en-US" sz="2400" dirty="0">
                <a:latin typeface="+mn-ea"/>
              </a:rPr>
              <a:t>中，这称为地址映射。在数据以这种映射关系装入</a:t>
            </a:r>
            <a:r>
              <a:rPr lang="en-US" altLang="zh-CN" sz="2400" dirty="0">
                <a:latin typeface="+mn-ea"/>
              </a:rPr>
              <a:t>cache</a:t>
            </a:r>
            <a:r>
              <a:rPr lang="zh-CN" altLang="en-US" sz="2400" dirty="0">
                <a:latin typeface="+mn-ea"/>
              </a:rPr>
              <a:t>后，</a:t>
            </a:r>
            <a:r>
              <a:rPr lang="en-US" altLang="zh-CN" sz="2400" dirty="0">
                <a:latin typeface="+mn-ea"/>
              </a:rPr>
              <a:t>CPU</a:t>
            </a:r>
            <a:r>
              <a:rPr lang="zh-CN" altLang="en-US" sz="2400" dirty="0">
                <a:latin typeface="+mn-ea"/>
              </a:rPr>
              <a:t>执行程序时，会将程序中的主存地址变换成</a:t>
            </a:r>
            <a:r>
              <a:rPr lang="en-US" altLang="zh-CN" sz="2400" dirty="0">
                <a:latin typeface="+mn-ea"/>
              </a:rPr>
              <a:t>cache</a:t>
            </a:r>
            <a:r>
              <a:rPr lang="zh-CN" altLang="en-US" sz="2400" dirty="0">
                <a:latin typeface="+mn-ea"/>
              </a:rPr>
              <a:t>地址，这个变换过程叫做地址变换。</a:t>
            </a:r>
          </a:p>
          <a:p>
            <a:pPr marL="0" indent="0">
              <a:buNone/>
            </a:pPr>
            <a:r>
              <a:rPr lang="en-US" altLang="zh-CN" sz="2400" dirty="0" smtClean="0">
                <a:latin typeface="+mn-ea"/>
              </a:rPr>
              <a:t>     cache</a:t>
            </a:r>
            <a:r>
              <a:rPr lang="zh-CN" altLang="en-US" sz="2400" dirty="0">
                <a:latin typeface="+mn-ea"/>
              </a:rPr>
              <a:t>的地址映射方式有直接映射、全相联映射和组相联映射。下面以此为例介绍三种基本的地址映射方法。</a:t>
            </a:r>
          </a:p>
          <a:p>
            <a:pPr marL="0" indent="0">
              <a:buNone/>
            </a:pPr>
            <a:endParaRPr lang="zh-CN" altLang="en-US" sz="2400" dirty="0">
              <a:latin typeface="+mn-ea"/>
            </a:endParaRPr>
          </a:p>
        </p:txBody>
      </p:sp>
    </p:spTree>
    <p:extLst>
      <p:ext uri="{BB962C8B-B14F-4D97-AF65-F5344CB8AC3E}">
        <p14:creationId xmlns:p14="http://schemas.microsoft.com/office/powerpoint/2010/main" val="39253577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436099" y="1267865"/>
            <a:ext cx="11324492" cy="5090732"/>
          </a:xfrm>
        </p:spPr>
        <p:txBody>
          <a:bodyPr/>
          <a:lstStyle/>
          <a:p>
            <a:pPr marL="0" indent="0">
              <a:buNone/>
            </a:pPr>
            <a:r>
              <a:rPr lang="en-US" altLang="zh-CN" sz="2400" dirty="0">
                <a:latin typeface="+mn-ea"/>
              </a:rPr>
              <a:t>1.</a:t>
            </a:r>
            <a:r>
              <a:rPr lang="zh-CN" altLang="en-US" sz="2400" dirty="0">
                <a:latin typeface="+mn-ea"/>
              </a:rPr>
              <a:t>直接映射方式</a:t>
            </a:r>
          </a:p>
          <a:p>
            <a:pPr marL="0" indent="0">
              <a:buNone/>
            </a:pPr>
            <a:r>
              <a:rPr lang="zh-CN" altLang="en-US" sz="2400" dirty="0" smtClean="0">
                <a:latin typeface="+mn-ea"/>
              </a:rPr>
              <a:t>     直接映射</a:t>
            </a:r>
            <a:r>
              <a:rPr lang="zh-CN" altLang="en-US" sz="2400" dirty="0">
                <a:latin typeface="+mn-ea"/>
              </a:rPr>
              <a:t>是最简单的映射方式，该方法将主存中的每一块数据映射到</a:t>
            </a:r>
            <a:r>
              <a:rPr lang="en-US" altLang="zh-CN" sz="2400" dirty="0">
                <a:latin typeface="+mn-ea"/>
              </a:rPr>
              <a:t>cache</a:t>
            </a:r>
            <a:r>
              <a:rPr lang="zh-CN" altLang="en-US" sz="2400" dirty="0">
                <a:latin typeface="+mn-ea"/>
              </a:rPr>
              <a:t>中固定的一行中，也称为固定的映射方式。直接映射可表示为：</a:t>
            </a:r>
          </a:p>
          <a:p>
            <a:pPr marL="0" indent="0" algn="ctr">
              <a:buNone/>
            </a:pPr>
            <a:r>
              <a:rPr lang="en-US" altLang="zh-CN" sz="2400" dirty="0" smtClean="0">
                <a:latin typeface="+mn-ea"/>
              </a:rPr>
              <a:t>Li </a:t>
            </a:r>
            <a:r>
              <a:rPr lang="en-US" altLang="zh-CN" sz="2400" dirty="0">
                <a:latin typeface="+mn-ea"/>
              </a:rPr>
              <a:t>= </a:t>
            </a:r>
            <a:r>
              <a:rPr lang="en-US" altLang="zh-CN" sz="2400" dirty="0" err="1">
                <a:latin typeface="+mn-ea"/>
              </a:rPr>
              <a:t>Bj</a:t>
            </a:r>
            <a:r>
              <a:rPr lang="en-US" altLang="zh-CN" sz="2400" dirty="0">
                <a:latin typeface="+mn-ea"/>
              </a:rPr>
              <a:t> mod m</a:t>
            </a:r>
          </a:p>
          <a:p>
            <a:pPr marL="0" indent="0">
              <a:buNone/>
            </a:pPr>
            <a:r>
              <a:rPr lang="zh-CN" altLang="en-US" sz="2400" dirty="0" smtClean="0">
                <a:latin typeface="+mn-ea"/>
              </a:rPr>
              <a:t>     其中</a:t>
            </a:r>
            <a:r>
              <a:rPr lang="en-US" altLang="zh-CN" sz="2400" dirty="0">
                <a:latin typeface="+mn-ea"/>
              </a:rPr>
              <a:t>Li</a:t>
            </a:r>
            <a:r>
              <a:rPr lang="zh-CN" altLang="en-US" sz="2400" dirty="0">
                <a:latin typeface="+mn-ea"/>
              </a:rPr>
              <a:t>为</a:t>
            </a:r>
            <a:r>
              <a:rPr lang="en-US" altLang="zh-CN" sz="2400" dirty="0">
                <a:latin typeface="+mn-ea"/>
              </a:rPr>
              <a:t>cache</a:t>
            </a:r>
            <a:r>
              <a:rPr lang="zh-CN" altLang="en-US" sz="2400" dirty="0">
                <a:latin typeface="+mn-ea"/>
              </a:rPr>
              <a:t>的行号，</a:t>
            </a:r>
            <a:r>
              <a:rPr lang="en-US" altLang="zh-CN" sz="2400" dirty="0" err="1">
                <a:latin typeface="+mn-ea"/>
              </a:rPr>
              <a:t>Bj</a:t>
            </a:r>
            <a:r>
              <a:rPr lang="zh-CN" altLang="en-US" sz="2400" dirty="0">
                <a:latin typeface="+mn-ea"/>
              </a:rPr>
              <a:t>为主存的块号，</a:t>
            </a:r>
            <a:r>
              <a:rPr lang="en-US" altLang="zh-CN" sz="2400" dirty="0">
                <a:latin typeface="+mn-ea"/>
              </a:rPr>
              <a:t>m</a:t>
            </a:r>
            <a:r>
              <a:rPr lang="zh-CN" altLang="en-US" sz="2400" dirty="0">
                <a:latin typeface="+mn-ea"/>
              </a:rPr>
              <a:t>为</a:t>
            </a:r>
            <a:r>
              <a:rPr lang="en-US" altLang="zh-CN" sz="2400" dirty="0">
                <a:latin typeface="+mn-ea"/>
              </a:rPr>
              <a:t>cache</a:t>
            </a:r>
            <a:r>
              <a:rPr lang="zh-CN" altLang="en-US" sz="2400" dirty="0">
                <a:latin typeface="+mn-ea"/>
              </a:rPr>
              <a:t>中的总行数。</a:t>
            </a:r>
          </a:p>
          <a:p>
            <a:pPr marL="0" indent="0">
              <a:buNone/>
            </a:pPr>
            <a:r>
              <a:rPr lang="zh-CN" altLang="en-US" sz="2400" dirty="0" smtClean="0">
                <a:latin typeface="+mn-ea"/>
              </a:rPr>
              <a:t>     由此可见</a:t>
            </a:r>
            <a:r>
              <a:rPr lang="zh-CN" altLang="en-US" sz="2400" dirty="0">
                <a:latin typeface="+mn-ea"/>
              </a:rPr>
              <a:t>，主存中的第</a:t>
            </a:r>
            <a:r>
              <a:rPr lang="en-US" altLang="zh-CN" sz="2400" dirty="0">
                <a:latin typeface="+mn-ea"/>
              </a:rPr>
              <a:t>0</a:t>
            </a:r>
            <a:r>
              <a:rPr lang="zh-CN" altLang="en-US" sz="2400" dirty="0">
                <a:latin typeface="+mn-ea"/>
              </a:rPr>
              <a:t>，</a:t>
            </a:r>
            <a:r>
              <a:rPr lang="en-US" altLang="zh-CN" sz="2400" dirty="0">
                <a:latin typeface="+mn-ea"/>
              </a:rPr>
              <a:t>1</a:t>
            </a:r>
            <a:r>
              <a:rPr lang="zh-CN" altLang="en-US" sz="2400" dirty="0">
                <a:latin typeface="+mn-ea"/>
              </a:rPr>
              <a:t>，</a:t>
            </a:r>
            <a:r>
              <a:rPr lang="en-US" altLang="zh-CN" sz="2400" dirty="0">
                <a:latin typeface="+mn-ea"/>
              </a:rPr>
              <a:t>2</a:t>
            </a:r>
            <a:r>
              <a:rPr lang="zh-CN" altLang="en-US" sz="2400" dirty="0">
                <a:latin typeface="+mn-ea"/>
              </a:rPr>
              <a:t>，</a:t>
            </a:r>
            <a:r>
              <a:rPr lang="en-US" altLang="zh-CN" sz="2400" dirty="0">
                <a:latin typeface="+mn-ea"/>
              </a:rPr>
              <a:t>…</a:t>
            </a:r>
            <a:r>
              <a:rPr lang="zh-CN" altLang="en-US" sz="2400" dirty="0">
                <a:latin typeface="+mn-ea"/>
              </a:rPr>
              <a:t>，</a:t>
            </a:r>
            <a:r>
              <a:rPr lang="en-US" altLang="zh-CN" sz="2400" dirty="0">
                <a:latin typeface="+mn-ea"/>
              </a:rPr>
              <a:t>m-1</a:t>
            </a:r>
            <a:r>
              <a:rPr lang="zh-CN" altLang="en-US" sz="2400" dirty="0">
                <a:latin typeface="+mn-ea"/>
              </a:rPr>
              <a:t>块分别映射到</a:t>
            </a:r>
            <a:r>
              <a:rPr lang="en-US" altLang="zh-CN" sz="2400" dirty="0">
                <a:latin typeface="+mn-ea"/>
              </a:rPr>
              <a:t>cache</a:t>
            </a:r>
            <a:r>
              <a:rPr lang="zh-CN" altLang="en-US" sz="2400" dirty="0">
                <a:latin typeface="+mn-ea"/>
              </a:rPr>
              <a:t>中的第</a:t>
            </a:r>
            <a:r>
              <a:rPr lang="en-US" altLang="zh-CN" sz="2400" dirty="0">
                <a:latin typeface="+mn-ea"/>
              </a:rPr>
              <a:t>0</a:t>
            </a:r>
            <a:r>
              <a:rPr lang="zh-CN" altLang="en-US" sz="2400" dirty="0">
                <a:latin typeface="+mn-ea"/>
              </a:rPr>
              <a:t>，</a:t>
            </a:r>
            <a:r>
              <a:rPr lang="en-US" altLang="zh-CN" sz="2400" dirty="0">
                <a:latin typeface="+mn-ea"/>
              </a:rPr>
              <a:t>1</a:t>
            </a:r>
            <a:r>
              <a:rPr lang="zh-CN" altLang="en-US" sz="2400" dirty="0">
                <a:latin typeface="+mn-ea"/>
              </a:rPr>
              <a:t>，</a:t>
            </a:r>
            <a:r>
              <a:rPr lang="en-US" altLang="zh-CN" sz="2400" dirty="0">
                <a:latin typeface="+mn-ea"/>
              </a:rPr>
              <a:t>2</a:t>
            </a:r>
            <a:r>
              <a:rPr lang="zh-CN" altLang="en-US" sz="2400" dirty="0">
                <a:latin typeface="+mn-ea"/>
              </a:rPr>
              <a:t>，</a:t>
            </a:r>
            <a:r>
              <a:rPr lang="en-US" altLang="zh-CN" sz="2400" dirty="0">
                <a:latin typeface="+mn-ea"/>
              </a:rPr>
              <a:t>…</a:t>
            </a:r>
            <a:r>
              <a:rPr lang="zh-CN" altLang="en-US" sz="2400" dirty="0">
                <a:latin typeface="+mn-ea"/>
              </a:rPr>
              <a:t>，</a:t>
            </a:r>
            <a:r>
              <a:rPr lang="en-US" altLang="zh-CN" sz="2400" dirty="0">
                <a:latin typeface="+mn-ea"/>
              </a:rPr>
              <a:t>m-1</a:t>
            </a:r>
            <a:r>
              <a:rPr lang="zh-CN" altLang="en-US" sz="2400" dirty="0">
                <a:latin typeface="+mn-ea"/>
              </a:rPr>
              <a:t>行；第</a:t>
            </a:r>
            <a:r>
              <a:rPr lang="en-US" altLang="zh-CN" sz="2400" dirty="0">
                <a:latin typeface="+mn-ea"/>
              </a:rPr>
              <a:t>m</a:t>
            </a:r>
            <a:r>
              <a:rPr lang="zh-CN" altLang="en-US" sz="2400" dirty="0">
                <a:latin typeface="+mn-ea"/>
              </a:rPr>
              <a:t>，</a:t>
            </a:r>
            <a:r>
              <a:rPr lang="en-US" altLang="zh-CN" sz="2400" dirty="0">
                <a:latin typeface="+mn-ea"/>
              </a:rPr>
              <a:t>m+1</a:t>
            </a:r>
            <a:r>
              <a:rPr lang="zh-CN" altLang="en-US" sz="2400" dirty="0">
                <a:latin typeface="+mn-ea"/>
              </a:rPr>
              <a:t>，</a:t>
            </a:r>
            <a:r>
              <a:rPr lang="en-US" altLang="zh-CN" sz="2400" dirty="0">
                <a:latin typeface="+mn-ea"/>
              </a:rPr>
              <a:t>…</a:t>
            </a:r>
            <a:r>
              <a:rPr lang="zh-CN" altLang="en-US" sz="2400" dirty="0">
                <a:latin typeface="+mn-ea"/>
              </a:rPr>
              <a:t>，</a:t>
            </a:r>
            <a:r>
              <a:rPr lang="en-US" altLang="zh-CN" sz="2400" dirty="0">
                <a:latin typeface="+mn-ea"/>
              </a:rPr>
              <a:t>2m-1</a:t>
            </a:r>
            <a:r>
              <a:rPr lang="zh-CN" altLang="en-US" sz="2400" dirty="0">
                <a:latin typeface="+mn-ea"/>
              </a:rPr>
              <a:t>块分别映射到</a:t>
            </a:r>
            <a:r>
              <a:rPr lang="en-US" altLang="zh-CN" sz="2400" dirty="0">
                <a:latin typeface="+mn-ea"/>
              </a:rPr>
              <a:t>cache</a:t>
            </a:r>
            <a:r>
              <a:rPr lang="zh-CN" altLang="en-US" sz="2400" dirty="0">
                <a:latin typeface="+mn-ea"/>
              </a:rPr>
              <a:t>中的第</a:t>
            </a:r>
            <a:r>
              <a:rPr lang="en-US" altLang="zh-CN" sz="2400" dirty="0">
                <a:latin typeface="+mn-ea"/>
              </a:rPr>
              <a:t>0</a:t>
            </a:r>
            <a:r>
              <a:rPr lang="zh-CN" altLang="en-US" sz="2400" dirty="0">
                <a:latin typeface="+mn-ea"/>
              </a:rPr>
              <a:t>，</a:t>
            </a:r>
            <a:r>
              <a:rPr lang="en-US" altLang="zh-CN" sz="2400" dirty="0">
                <a:latin typeface="+mn-ea"/>
              </a:rPr>
              <a:t>1</a:t>
            </a:r>
            <a:r>
              <a:rPr lang="zh-CN" altLang="en-US" sz="2400" dirty="0">
                <a:latin typeface="+mn-ea"/>
              </a:rPr>
              <a:t>，</a:t>
            </a:r>
            <a:r>
              <a:rPr lang="en-US" altLang="zh-CN" sz="2400" dirty="0">
                <a:latin typeface="+mn-ea"/>
              </a:rPr>
              <a:t>…</a:t>
            </a:r>
            <a:r>
              <a:rPr lang="zh-CN" altLang="en-US" sz="2400" dirty="0">
                <a:latin typeface="+mn-ea"/>
              </a:rPr>
              <a:t>，</a:t>
            </a:r>
            <a:r>
              <a:rPr lang="en-US" altLang="zh-CN" sz="2400" dirty="0">
                <a:latin typeface="+mn-ea"/>
              </a:rPr>
              <a:t>m-1</a:t>
            </a:r>
            <a:r>
              <a:rPr lang="zh-CN" altLang="en-US" sz="2400" dirty="0">
                <a:latin typeface="+mn-ea"/>
              </a:rPr>
              <a:t>行，等等。也就是说，主存中的第</a:t>
            </a:r>
            <a:r>
              <a:rPr lang="en-US" altLang="zh-CN" sz="2400" dirty="0">
                <a:latin typeface="+mn-ea"/>
              </a:rPr>
              <a:t>0</a:t>
            </a:r>
            <a:r>
              <a:rPr lang="zh-CN" altLang="en-US" sz="2400" dirty="0">
                <a:latin typeface="+mn-ea"/>
              </a:rPr>
              <a:t>块、第</a:t>
            </a:r>
            <a:r>
              <a:rPr lang="en-US" altLang="zh-CN" sz="2400" dirty="0">
                <a:latin typeface="+mn-ea"/>
              </a:rPr>
              <a:t>m</a:t>
            </a:r>
            <a:r>
              <a:rPr lang="zh-CN" altLang="en-US" sz="2400" dirty="0">
                <a:latin typeface="+mn-ea"/>
              </a:rPr>
              <a:t>块、第</a:t>
            </a:r>
            <a:r>
              <a:rPr lang="en-US" altLang="zh-CN" sz="2400" dirty="0">
                <a:latin typeface="+mn-ea"/>
              </a:rPr>
              <a:t>2m</a:t>
            </a:r>
            <a:r>
              <a:rPr lang="zh-CN" altLang="en-US" sz="2400" dirty="0">
                <a:latin typeface="+mn-ea"/>
              </a:rPr>
              <a:t>块，</a:t>
            </a:r>
            <a:r>
              <a:rPr lang="en-US" altLang="zh-CN" sz="2400" dirty="0">
                <a:latin typeface="+mn-ea"/>
              </a:rPr>
              <a:t>…</a:t>
            </a:r>
            <a:r>
              <a:rPr lang="zh-CN" altLang="en-US" sz="2400" dirty="0">
                <a:latin typeface="+mn-ea"/>
              </a:rPr>
              <a:t>，第</a:t>
            </a:r>
            <a:r>
              <a:rPr lang="en-US" altLang="zh-CN" sz="2400" dirty="0">
                <a:latin typeface="+mn-ea"/>
              </a:rPr>
              <a:t>nm</a:t>
            </a:r>
            <a:r>
              <a:rPr lang="zh-CN" altLang="en-US" sz="2400" dirty="0">
                <a:latin typeface="+mn-ea"/>
              </a:rPr>
              <a:t>块只能映射到</a:t>
            </a:r>
            <a:r>
              <a:rPr lang="en-US" altLang="zh-CN" sz="2400" dirty="0">
                <a:latin typeface="+mn-ea"/>
              </a:rPr>
              <a:t>cache</a:t>
            </a:r>
            <a:r>
              <a:rPr lang="zh-CN" altLang="en-US" sz="2400" dirty="0">
                <a:latin typeface="+mn-ea"/>
              </a:rPr>
              <a:t>中的第</a:t>
            </a:r>
            <a:r>
              <a:rPr lang="en-US" altLang="zh-CN" sz="2400" dirty="0">
                <a:latin typeface="+mn-ea"/>
              </a:rPr>
              <a:t>0</a:t>
            </a:r>
            <a:r>
              <a:rPr lang="zh-CN" altLang="en-US" sz="2400" dirty="0">
                <a:latin typeface="+mn-ea"/>
              </a:rPr>
              <a:t>行。主存中的第</a:t>
            </a:r>
            <a:r>
              <a:rPr lang="en-US" altLang="zh-CN" sz="2400" dirty="0">
                <a:latin typeface="+mn-ea"/>
              </a:rPr>
              <a:t>1</a:t>
            </a:r>
            <a:r>
              <a:rPr lang="zh-CN" altLang="en-US" sz="2400" dirty="0">
                <a:latin typeface="+mn-ea"/>
              </a:rPr>
              <a:t>块、第</a:t>
            </a:r>
            <a:r>
              <a:rPr lang="en-US" altLang="zh-CN" sz="2400" dirty="0">
                <a:latin typeface="+mn-ea"/>
              </a:rPr>
              <a:t>m+1</a:t>
            </a:r>
            <a:r>
              <a:rPr lang="zh-CN" altLang="en-US" sz="2400" dirty="0">
                <a:latin typeface="+mn-ea"/>
              </a:rPr>
              <a:t>块、第</a:t>
            </a:r>
            <a:r>
              <a:rPr lang="en-US" altLang="zh-CN" sz="2400" dirty="0" smtClean="0">
                <a:latin typeface="+mn-ea"/>
              </a:rPr>
              <a:t>2m+1</a:t>
            </a:r>
            <a:endParaRPr lang="zh-CN" altLang="en-US" sz="2400" dirty="0">
              <a:latin typeface="+mn-ea"/>
            </a:endParaRPr>
          </a:p>
        </p:txBody>
      </p:sp>
    </p:spTree>
    <p:extLst>
      <p:ext uri="{BB962C8B-B14F-4D97-AF65-F5344CB8AC3E}">
        <p14:creationId xmlns:p14="http://schemas.microsoft.com/office/powerpoint/2010/main" val="849536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r>
              <a:rPr lang="zh-CN" altLang="zh-CN" sz="2000" dirty="0">
                <a:latin typeface="+mn-ea"/>
              </a:rPr>
              <a:t/>
            </a:r>
            <a:br>
              <a:rPr lang="zh-CN" altLang="zh-CN" sz="2000" dirty="0">
                <a:latin typeface="+mn-ea"/>
              </a:rPr>
            </a:br>
            <a:endParaRPr lang="zh-CN" altLang="en-US" dirty="0"/>
          </a:p>
        </p:txBody>
      </p:sp>
      <p:sp>
        <p:nvSpPr>
          <p:cNvPr id="3" name="内容占位符 2"/>
          <p:cNvSpPr>
            <a:spLocks noGrp="1"/>
          </p:cNvSpPr>
          <p:nvPr>
            <p:ph idx="1"/>
          </p:nvPr>
        </p:nvSpPr>
        <p:spPr/>
        <p:txBody>
          <a:bodyPr/>
          <a:lstStyle/>
          <a:p>
            <a:r>
              <a:rPr lang="en-US" altLang="zh-CN" sz="2400" dirty="0">
                <a:latin typeface="+mn-ea"/>
              </a:rPr>
              <a:t>8.1.1 </a:t>
            </a:r>
            <a:r>
              <a:rPr lang="zh-CN" altLang="zh-CN" sz="2400" dirty="0">
                <a:latin typeface="+mn-ea"/>
              </a:rPr>
              <a:t>双端口存储器</a:t>
            </a:r>
          </a:p>
          <a:p>
            <a:pPr marL="0" indent="0">
              <a:buNone/>
            </a:pPr>
            <a:r>
              <a:rPr lang="en-US" altLang="zh-CN" sz="2400" dirty="0" smtClean="0">
                <a:latin typeface="+mn-ea"/>
              </a:rPr>
              <a:t>      </a:t>
            </a:r>
            <a:r>
              <a:rPr lang="zh-CN" altLang="zh-CN" sz="2400" dirty="0" smtClean="0">
                <a:latin typeface="+mn-ea"/>
              </a:rPr>
              <a:t>常规</a:t>
            </a:r>
            <a:r>
              <a:rPr lang="zh-CN" altLang="zh-CN" sz="2400" dirty="0">
                <a:latin typeface="+mn-ea"/>
              </a:rPr>
              <a:t>存储器是单端口存储器，每次只接收一个地址，访问一个存储单元，从中读取或写入一个字节或一个字。主存储器是信息交换的中心，一方面</a:t>
            </a:r>
            <a:r>
              <a:rPr lang="en-US" altLang="zh-CN" sz="2400" dirty="0">
                <a:latin typeface="+mn-ea"/>
              </a:rPr>
              <a:t>CPU</a:t>
            </a:r>
            <a:r>
              <a:rPr lang="zh-CN" altLang="zh-CN" sz="2400" dirty="0">
                <a:latin typeface="+mn-ea"/>
              </a:rPr>
              <a:t>频繁地与主存交换信息，另一方面外设也较频繁地与主存交换信息，而单端口存储器每次只能接受一个访存者，或是</a:t>
            </a:r>
            <a:r>
              <a:rPr lang="en-US" altLang="zh-CN" sz="2400" dirty="0">
                <a:latin typeface="+mn-ea"/>
              </a:rPr>
              <a:t>66</a:t>
            </a:r>
            <a:r>
              <a:rPr lang="zh-CN" altLang="zh-CN" sz="2400" dirty="0">
                <a:latin typeface="+mn-ea"/>
              </a:rPr>
              <a:t>读或是写，这就影响到存储器的整体工作速度。为此，在某些系统中采用了双端口存储器。</a:t>
            </a:r>
            <a:endParaRPr lang="en-US" altLang="zh-CN" sz="2400" dirty="0">
              <a:latin typeface="+mn-ea"/>
            </a:endParaRPr>
          </a:p>
          <a:p>
            <a:pPr marL="0" indent="0">
              <a:buNone/>
            </a:pPr>
            <a:endParaRPr lang="zh-CN" altLang="en-US" dirty="0"/>
          </a:p>
        </p:txBody>
      </p:sp>
    </p:spTree>
    <p:extLst>
      <p:ext uri="{BB962C8B-B14F-4D97-AF65-F5344CB8AC3E}">
        <p14:creationId xmlns:p14="http://schemas.microsoft.com/office/powerpoint/2010/main" val="13141741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534572" y="1352270"/>
            <a:ext cx="11240085" cy="5217341"/>
          </a:xfrm>
        </p:spPr>
        <p:txBody>
          <a:bodyPr/>
          <a:lstStyle/>
          <a:p>
            <a:pPr marL="0" indent="0">
              <a:buNone/>
            </a:pPr>
            <a:r>
              <a:rPr lang="zh-CN" altLang="en-US" sz="2400" dirty="0" smtClean="0">
                <a:latin typeface="+mn-ea"/>
              </a:rPr>
              <a:t>块，</a:t>
            </a:r>
            <a:r>
              <a:rPr lang="en-US" altLang="zh-CN" sz="2400" dirty="0" smtClean="0">
                <a:latin typeface="+mn-ea"/>
              </a:rPr>
              <a:t>…</a:t>
            </a:r>
            <a:r>
              <a:rPr lang="zh-CN" altLang="en-US" sz="2400" dirty="0" smtClean="0">
                <a:latin typeface="+mn-ea"/>
              </a:rPr>
              <a:t>，第</a:t>
            </a:r>
            <a:r>
              <a:rPr lang="en-US" altLang="zh-CN" sz="2400" dirty="0" smtClean="0">
                <a:latin typeface="+mn-ea"/>
              </a:rPr>
              <a:t>nm+1</a:t>
            </a:r>
            <a:r>
              <a:rPr lang="zh-CN" altLang="en-US" sz="2400" dirty="0" smtClean="0">
                <a:latin typeface="+mn-ea"/>
              </a:rPr>
              <a:t>块只能映射到</a:t>
            </a:r>
            <a:r>
              <a:rPr lang="en-US" altLang="zh-CN" sz="2400" dirty="0" smtClean="0">
                <a:latin typeface="+mn-ea"/>
              </a:rPr>
              <a:t>cache</a:t>
            </a:r>
            <a:r>
              <a:rPr lang="zh-CN" altLang="en-US" sz="2400" dirty="0" smtClean="0">
                <a:latin typeface="+mn-ea"/>
              </a:rPr>
              <a:t>中的第</a:t>
            </a:r>
            <a:r>
              <a:rPr lang="en-US" altLang="zh-CN" sz="2400" dirty="0" smtClean="0">
                <a:latin typeface="+mn-ea"/>
              </a:rPr>
              <a:t>1</a:t>
            </a:r>
            <a:r>
              <a:rPr lang="zh-CN" altLang="en-US" sz="2400" dirty="0" smtClean="0">
                <a:latin typeface="+mn-ea"/>
              </a:rPr>
              <a:t>行，等等。直接映射的结构是把主存中的块分配给如图所示的行中。</a:t>
            </a: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smtClean="0">
              <a:latin typeface="+mn-ea"/>
            </a:endParaRPr>
          </a:p>
          <a:p>
            <a:pPr marL="0" indent="0">
              <a:buNone/>
            </a:pPr>
            <a:endParaRPr lang="en-US" altLang="zh-CN" sz="2400" dirty="0">
              <a:latin typeface="+mn-ea"/>
            </a:endParaRPr>
          </a:p>
          <a:p>
            <a:pPr marL="0" indent="0" algn="ctr">
              <a:buNone/>
            </a:pPr>
            <a:r>
              <a:rPr lang="zh-CN" altLang="en-US" sz="1800" dirty="0">
                <a:latin typeface="+mn-ea"/>
              </a:rPr>
              <a:t>图</a:t>
            </a:r>
            <a:r>
              <a:rPr lang="en-US" altLang="zh-CN" sz="1800" dirty="0">
                <a:latin typeface="+mn-ea"/>
              </a:rPr>
              <a:t>8.8 cache</a:t>
            </a:r>
            <a:r>
              <a:rPr lang="zh-CN" altLang="en-US" sz="1800" dirty="0">
                <a:latin typeface="+mn-ea"/>
              </a:rPr>
              <a:t>行中主存的块</a:t>
            </a:r>
            <a:r>
              <a:rPr lang="zh-CN" altLang="en-US" sz="1800" dirty="0" smtClean="0">
                <a:latin typeface="+mn-ea"/>
              </a:rPr>
              <a:t>分配</a:t>
            </a:r>
            <a:endParaRPr lang="en-US" altLang="zh-CN" sz="1800" dirty="0" smtClean="0">
              <a:latin typeface="+mn-ea"/>
            </a:endParaRPr>
          </a:p>
          <a:p>
            <a:pPr marL="0" indent="0">
              <a:buNone/>
            </a:pPr>
            <a:r>
              <a:rPr lang="zh-CN" altLang="en-US" sz="2400" dirty="0" smtClean="0">
                <a:latin typeface="+mn-ea"/>
              </a:rPr>
              <a:t>     假设</a:t>
            </a:r>
            <a:r>
              <a:rPr lang="zh-CN" altLang="en-US" sz="2400" dirty="0">
                <a:latin typeface="+mn-ea"/>
              </a:rPr>
              <a:t>某台计算机主存容量为</a:t>
            </a:r>
            <a:r>
              <a:rPr lang="en-US" altLang="zh-CN" sz="2400" dirty="0">
                <a:latin typeface="+mn-ea"/>
              </a:rPr>
              <a:t>l MB</a:t>
            </a:r>
            <a:r>
              <a:rPr lang="zh-CN" altLang="en-US" sz="2400" dirty="0">
                <a:latin typeface="+mn-ea"/>
              </a:rPr>
              <a:t>，被分为</a:t>
            </a:r>
            <a:r>
              <a:rPr lang="en-US" altLang="zh-CN" sz="2400" dirty="0">
                <a:latin typeface="+mn-ea"/>
              </a:rPr>
              <a:t>2048</a:t>
            </a:r>
            <a:r>
              <a:rPr lang="zh-CN" altLang="en-US" sz="2400" dirty="0">
                <a:latin typeface="+mn-ea"/>
              </a:rPr>
              <a:t>块，每块</a:t>
            </a:r>
            <a:r>
              <a:rPr lang="en-US" altLang="zh-CN" sz="2400" dirty="0">
                <a:latin typeface="+mn-ea"/>
              </a:rPr>
              <a:t>512B</a:t>
            </a:r>
            <a:r>
              <a:rPr lang="zh-CN" altLang="en-US" sz="2400" dirty="0">
                <a:latin typeface="+mn-ea"/>
              </a:rPr>
              <a:t>；</a:t>
            </a:r>
            <a:r>
              <a:rPr lang="en-US" altLang="zh-CN" sz="2400" dirty="0">
                <a:latin typeface="+mn-ea"/>
              </a:rPr>
              <a:t>cache</a:t>
            </a:r>
            <a:r>
              <a:rPr lang="zh-CN" altLang="en-US" sz="2400" dirty="0">
                <a:latin typeface="+mn-ea"/>
              </a:rPr>
              <a:t>容量为</a:t>
            </a:r>
            <a:r>
              <a:rPr lang="en-US" altLang="zh-CN" sz="2400" dirty="0">
                <a:latin typeface="+mn-ea"/>
              </a:rPr>
              <a:t>8KB</a:t>
            </a:r>
            <a:r>
              <a:rPr lang="zh-CN" altLang="en-US" sz="2400" dirty="0">
                <a:latin typeface="+mn-ea"/>
              </a:rPr>
              <a:t>，被分为</a:t>
            </a:r>
            <a:r>
              <a:rPr lang="en-US" altLang="zh-CN" sz="2400" dirty="0">
                <a:latin typeface="+mn-ea"/>
              </a:rPr>
              <a:t>16</a:t>
            </a:r>
            <a:r>
              <a:rPr lang="zh-CN" altLang="en-US" sz="2400" dirty="0">
                <a:latin typeface="+mn-ea"/>
              </a:rPr>
              <a:t>行（块），每行（块）也是</a:t>
            </a:r>
            <a:r>
              <a:rPr lang="en-US" altLang="zh-CN" sz="2400" dirty="0">
                <a:latin typeface="+mn-ea"/>
              </a:rPr>
              <a:t>512B</a:t>
            </a:r>
            <a:r>
              <a:rPr lang="zh-CN" altLang="en-US" sz="2400" dirty="0">
                <a:latin typeface="+mn-ea"/>
              </a:rPr>
              <a:t>。图</a:t>
            </a:r>
            <a:r>
              <a:rPr lang="en-US" altLang="zh-CN" sz="2400" dirty="0">
                <a:latin typeface="+mn-ea"/>
              </a:rPr>
              <a:t>8.9</a:t>
            </a:r>
            <a:r>
              <a:rPr lang="zh-CN" altLang="en-US" sz="2400" dirty="0">
                <a:latin typeface="+mn-ea"/>
              </a:rPr>
              <a:t>给出了直接映射方式的示意图。</a:t>
            </a:r>
          </a:p>
          <a:p>
            <a:pPr marL="0" indent="0">
              <a:buNone/>
            </a:pP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487176768"/>
              </p:ext>
            </p:extLst>
          </p:nvPr>
        </p:nvGraphicFramePr>
        <p:xfrm>
          <a:off x="2391507" y="2421856"/>
          <a:ext cx="6882228" cy="1828800"/>
        </p:xfrm>
        <a:graphic>
          <a:graphicData uri="http://schemas.openxmlformats.org/drawingml/2006/table">
            <a:tbl>
              <a:tblPr firstRow="1" bandRow="1">
                <a:tableStyleId>{5940675A-B579-460E-94D1-54222C63F5DA}</a:tableStyleId>
              </a:tblPr>
              <a:tblGrid>
                <a:gridCol w="3010487"/>
                <a:gridCol w="3871741"/>
              </a:tblGrid>
              <a:tr h="359690">
                <a:tc>
                  <a:txBody>
                    <a:bodyPr/>
                    <a:lstStyle/>
                    <a:p>
                      <a:pPr algn="ctr"/>
                      <a:r>
                        <a:rPr lang="en-US" altLang="zh-CN" sz="1800" dirty="0" smtClean="0">
                          <a:latin typeface="+mn-ea"/>
                          <a:ea typeface="+mn-ea"/>
                        </a:rPr>
                        <a:t>cache</a:t>
                      </a:r>
                      <a:r>
                        <a:rPr lang="zh-CN" altLang="en-US" sz="1800" dirty="0" smtClean="0">
                          <a:latin typeface="+mn-ea"/>
                          <a:ea typeface="+mn-ea"/>
                        </a:rPr>
                        <a:t>行</a:t>
                      </a:r>
                      <a:endParaRPr lang="zh-CN" altLang="en-US" sz="1800" dirty="0">
                        <a:latin typeface="+mn-ea"/>
                        <a:ea typeface="+mn-ea"/>
                      </a:endParaRPr>
                    </a:p>
                  </a:txBody>
                  <a:tcPr/>
                </a:tc>
                <a:tc>
                  <a:txBody>
                    <a:bodyPr/>
                    <a:lstStyle/>
                    <a:p>
                      <a:pPr algn="ctr"/>
                      <a:r>
                        <a:rPr lang="zh-CN" altLang="en-US" sz="1800" dirty="0" smtClean="0">
                          <a:latin typeface="+mn-ea"/>
                          <a:ea typeface="+mn-ea"/>
                        </a:rPr>
                        <a:t>对应的主存块</a:t>
                      </a:r>
                      <a:endParaRPr lang="zh-CN" altLang="en-US" sz="1800" dirty="0">
                        <a:latin typeface="+mn-ea"/>
                        <a:ea typeface="+mn-ea"/>
                      </a:endParaRPr>
                    </a:p>
                  </a:txBody>
                  <a:tcPr/>
                </a:tc>
              </a:tr>
              <a:tr h="359690">
                <a:tc>
                  <a:txBody>
                    <a:bodyPr/>
                    <a:lstStyle/>
                    <a:p>
                      <a:pPr algn="ctr"/>
                      <a:r>
                        <a:rPr lang="en-US" altLang="zh-CN" sz="1800" dirty="0" smtClean="0">
                          <a:latin typeface="+mn-ea"/>
                          <a:ea typeface="+mn-ea"/>
                        </a:rPr>
                        <a:t>0</a:t>
                      </a:r>
                      <a:endParaRPr lang="zh-CN" altLang="en-US" sz="1800" dirty="0">
                        <a:latin typeface="+mn-ea"/>
                        <a:ea typeface="+mn-ea"/>
                      </a:endParaRPr>
                    </a:p>
                  </a:txBody>
                  <a:tcPr/>
                </a:tc>
                <a:tc>
                  <a:txBody>
                    <a:bodyPr/>
                    <a:lstStyle/>
                    <a:p>
                      <a:pPr algn="ctr"/>
                      <a:r>
                        <a:rPr lang="en-US" altLang="zh-CN" sz="1800" dirty="0" smtClean="0">
                          <a:latin typeface="+mn-ea"/>
                          <a:ea typeface="+mn-ea"/>
                        </a:rPr>
                        <a:t>0</a:t>
                      </a:r>
                      <a:r>
                        <a:rPr lang="zh-CN" altLang="en-US" sz="1800" dirty="0" smtClean="0">
                          <a:latin typeface="+mn-ea"/>
                          <a:ea typeface="+mn-ea"/>
                        </a:rPr>
                        <a:t>，</a:t>
                      </a:r>
                      <a:r>
                        <a:rPr lang="en-US" altLang="zh-CN" sz="1800" dirty="0" smtClean="0">
                          <a:latin typeface="+mn-ea"/>
                          <a:ea typeface="+mn-ea"/>
                        </a:rPr>
                        <a:t>m,2m,…,2s-m</a:t>
                      </a:r>
                      <a:endParaRPr lang="zh-CN" altLang="en-US" sz="1800" dirty="0">
                        <a:latin typeface="+mn-ea"/>
                        <a:ea typeface="+mn-ea"/>
                      </a:endParaRPr>
                    </a:p>
                  </a:txBody>
                  <a:tcPr/>
                </a:tc>
              </a:tr>
              <a:tr h="359690">
                <a:tc>
                  <a:txBody>
                    <a:bodyPr/>
                    <a:lstStyle/>
                    <a:p>
                      <a:pPr algn="ctr"/>
                      <a:r>
                        <a:rPr lang="en-US" altLang="zh-CN" sz="1800" dirty="0" smtClean="0">
                          <a:latin typeface="+mn-ea"/>
                          <a:ea typeface="+mn-ea"/>
                        </a:rPr>
                        <a:t>1</a:t>
                      </a:r>
                      <a:endParaRPr lang="zh-CN" altLang="en-US" sz="1800" dirty="0">
                        <a:latin typeface="+mn-ea"/>
                        <a:ea typeface="+mn-ea"/>
                      </a:endParaRPr>
                    </a:p>
                  </a:txBody>
                  <a:tcPr/>
                </a:tc>
                <a:tc>
                  <a:txBody>
                    <a:bodyPr/>
                    <a:lstStyle/>
                    <a:p>
                      <a:pPr algn="ctr"/>
                      <a:r>
                        <a:rPr lang="en-US" altLang="zh-CN" sz="1800" dirty="0" smtClean="0">
                          <a:latin typeface="+mn-ea"/>
                          <a:ea typeface="+mn-ea"/>
                        </a:rPr>
                        <a:t>1</a:t>
                      </a:r>
                      <a:r>
                        <a:rPr lang="zh-CN" altLang="en-US" sz="1800" dirty="0" smtClean="0">
                          <a:latin typeface="+mn-ea"/>
                          <a:ea typeface="+mn-ea"/>
                        </a:rPr>
                        <a:t>，</a:t>
                      </a:r>
                      <a:r>
                        <a:rPr lang="en-US" altLang="zh-CN" sz="1800" dirty="0" smtClean="0">
                          <a:latin typeface="+mn-ea"/>
                          <a:ea typeface="+mn-ea"/>
                        </a:rPr>
                        <a:t>m+1,2m+1,…,2s-m+1</a:t>
                      </a:r>
                      <a:endParaRPr lang="zh-CN" altLang="en-US" sz="1800" dirty="0">
                        <a:latin typeface="+mn-ea"/>
                        <a:ea typeface="+mn-ea"/>
                      </a:endParaRPr>
                    </a:p>
                  </a:txBody>
                  <a:tcPr/>
                </a:tc>
              </a:tr>
              <a:tr h="359690">
                <a:tc>
                  <a:txBody>
                    <a:bodyPr/>
                    <a:lstStyle/>
                    <a:p>
                      <a:pPr algn="ctr"/>
                      <a:r>
                        <a:rPr lang="en-US" altLang="zh-CN" sz="1800" dirty="0" smtClean="0">
                          <a:latin typeface="+mn-ea"/>
                          <a:ea typeface="+mn-ea"/>
                        </a:rPr>
                        <a:t>…</a:t>
                      </a:r>
                      <a:endParaRPr lang="zh-CN" altLang="en-US" sz="1800" dirty="0">
                        <a:latin typeface="+mn-ea"/>
                        <a:ea typeface="+mn-ea"/>
                      </a:endParaRPr>
                    </a:p>
                  </a:txBody>
                  <a:tcPr/>
                </a:tc>
                <a:tc>
                  <a:txBody>
                    <a:bodyPr/>
                    <a:lstStyle/>
                    <a:p>
                      <a:pPr algn="ctr"/>
                      <a:r>
                        <a:rPr lang="en-US" altLang="zh-CN" sz="1800" dirty="0" smtClean="0">
                          <a:latin typeface="+mn-ea"/>
                          <a:ea typeface="+mn-ea"/>
                        </a:rPr>
                        <a:t>…</a:t>
                      </a:r>
                      <a:endParaRPr lang="zh-CN" altLang="en-US" sz="1800" dirty="0">
                        <a:latin typeface="+mn-ea"/>
                        <a:ea typeface="+mn-ea"/>
                      </a:endParaRPr>
                    </a:p>
                  </a:txBody>
                  <a:tcPr/>
                </a:tc>
              </a:tr>
              <a:tr h="359690">
                <a:tc>
                  <a:txBody>
                    <a:bodyPr/>
                    <a:lstStyle/>
                    <a:p>
                      <a:pPr algn="ctr"/>
                      <a:r>
                        <a:rPr lang="en-US" altLang="zh-CN" sz="1800" dirty="0" smtClean="0">
                          <a:latin typeface="+mn-ea"/>
                          <a:ea typeface="+mn-ea"/>
                        </a:rPr>
                        <a:t>m-1</a:t>
                      </a:r>
                      <a:endParaRPr lang="zh-CN" altLang="en-US" sz="1800" dirty="0">
                        <a:latin typeface="+mn-ea"/>
                        <a:ea typeface="+mn-ea"/>
                      </a:endParaRPr>
                    </a:p>
                  </a:txBody>
                  <a:tcPr/>
                </a:tc>
                <a:tc>
                  <a:txBody>
                    <a:bodyPr/>
                    <a:lstStyle/>
                    <a:p>
                      <a:pPr algn="ctr"/>
                      <a:r>
                        <a:rPr lang="en-US" altLang="zh-CN" sz="1800" dirty="0" smtClean="0">
                          <a:latin typeface="+mn-ea"/>
                          <a:ea typeface="+mn-ea"/>
                        </a:rPr>
                        <a:t>m-1,2m-1,3m-1…,2s-1</a:t>
                      </a:r>
                      <a:endParaRPr lang="zh-CN" altLang="en-US" sz="1800" dirty="0">
                        <a:latin typeface="+mn-ea"/>
                        <a:ea typeface="+mn-ea"/>
                      </a:endParaRPr>
                    </a:p>
                  </a:txBody>
                  <a:tcPr/>
                </a:tc>
              </a:tr>
            </a:tbl>
          </a:graphicData>
        </a:graphic>
      </p:graphicFrame>
    </p:spTree>
    <p:extLst>
      <p:ext uri="{BB962C8B-B14F-4D97-AF65-F5344CB8AC3E}">
        <p14:creationId xmlns:p14="http://schemas.microsoft.com/office/powerpoint/2010/main" val="28148073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pic>
        <p:nvPicPr>
          <p:cNvPr id="4" name="内容占位符 3"/>
          <p:cNvPicPr>
            <a:picLocks noGrp="1" noChangeAspect="1"/>
          </p:cNvPicPr>
          <p:nvPr>
            <p:ph idx="1"/>
          </p:nvPr>
        </p:nvPicPr>
        <p:blipFill>
          <a:blip r:embed="rId2"/>
          <a:stretch>
            <a:fillRect/>
          </a:stretch>
        </p:blipFill>
        <p:spPr>
          <a:xfrm>
            <a:off x="2447779" y="1304038"/>
            <a:ext cx="6752492" cy="4149969"/>
          </a:xfrm>
          <a:prstGeom prst="rect">
            <a:avLst/>
          </a:prstGeom>
        </p:spPr>
      </p:pic>
      <p:sp>
        <p:nvSpPr>
          <p:cNvPr id="5" name="矩形 4"/>
          <p:cNvSpPr/>
          <p:nvPr/>
        </p:nvSpPr>
        <p:spPr>
          <a:xfrm>
            <a:off x="4701172" y="5678045"/>
            <a:ext cx="2480166" cy="369332"/>
          </a:xfrm>
          <a:prstGeom prst="rect">
            <a:avLst/>
          </a:prstGeom>
        </p:spPr>
        <p:txBody>
          <a:bodyPr wrap="none">
            <a:spAutoFit/>
          </a:bodyPr>
          <a:lstStyle/>
          <a:p>
            <a:r>
              <a:rPr lang="zh-CN" altLang="en-US" dirty="0" smtClean="0"/>
              <a:t>图</a:t>
            </a:r>
            <a:r>
              <a:rPr lang="en-US" altLang="zh-CN" dirty="0" smtClean="0"/>
              <a:t>8.9  </a:t>
            </a:r>
            <a:r>
              <a:rPr lang="zh-CN" altLang="en-US" dirty="0" smtClean="0"/>
              <a:t>直接映射示意图</a:t>
            </a:r>
            <a:endParaRPr lang="zh-CN" altLang="en-US" dirty="0"/>
          </a:p>
        </p:txBody>
      </p:sp>
    </p:spTree>
    <p:extLst>
      <p:ext uri="{BB962C8B-B14F-4D97-AF65-F5344CB8AC3E}">
        <p14:creationId xmlns:p14="http://schemas.microsoft.com/office/powerpoint/2010/main" val="40169821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      在</a:t>
            </a:r>
            <a:r>
              <a:rPr lang="zh-CN" altLang="en-US" sz="2400" dirty="0">
                <a:latin typeface="+mn-ea"/>
              </a:rPr>
              <a:t>直接映射方式中，</a:t>
            </a:r>
            <a:r>
              <a:rPr lang="en-US" altLang="zh-CN" sz="2400" dirty="0">
                <a:latin typeface="+mn-ea"/>
              </a:rPr>
              <a:t>cache</a:t>
            </a:r>
            <a:r>
              <a:rPr lang="zh-CN" altLang="en-US" sz="2400" dirty="0">
                <a:latin typeface="+mn-ea"/>
              </a:rPr>
              <a:t>将</a:t>
            </a:r>
            <a:r>
              <a:rPr lang="en-US" altLang="zh-CN" sz="2400" dirty="0">
                <a:latin typeface="+mn-ea"/>
              </a:rPr>
              <a:t>s</a:t>
            </a:r>
            <a:r>
              <a:rPr lang="zh-CN" altLang="en-US" sz="2400" dirty="0">
                <a:latin typeface="+mn-ea"/>
              </a:rPr>
              <a:t>位主存地址分为三个部分：</a:t>
            </a:r>
            <a:r>
              <a:rPr lang="en-US" altLang="zh-CN" sz="2400" dirty="0">
                <a:latin typeface="+mn-ea"/>
              </a:rPr>
              <a:t>w</a:t>
            </a:r>
            <a:r>
              <a:rPr lang="zh-CN" altLang="en-US" sz="2400" dirty="0">
                <a:latin typeface="+mn-ea"/>
              </a:rPr>
              <a:t>位作为字地址，</a:t>
            </a:r>
            <a:r>
              <a:rPr lang="en-US" altLang="zh-CN" sz="2400" dirty="0">
                <a:latin typeface="+mn-ea"/>
              </a:rPr>
              <a:t>r</a:t>
            </a:r>
            <a:r>
              <a:rPr lang="zh-CN" altLang="en-US" sz="2400" dirty="0">
                <a:latin typeface="+mn-ea"/>
              </a:rPr>
              <a:t>位作为</a:t>
            </a:r>
            <a:r>
              <a:rPr lang="en-US" altLang="zh-CN" sz="2400" dirty="0">
                <a:latin typeface="+mn-ea"/>
              </a:rPr>
              <a:t>cache</a:t>
            </a:r>
            <a:r>
              <a:rPr lang="zh-CN" altLang="en-US" sz="2400" dirty="0">
                <a:latin typeface="+mn-ea"/>
              </a:rPr>
              <a:t>的行地址，即行号，</a:t>
            </a:r>
            <a:r>
              <a:rPr lang="en-US" altLang="zh-CN" sz="2400" dirty="0">
                <a:latin typeface="+mn-ea"/>
              </a:rPr>
              <a:t>s-r</a:t>
            </a:r>
            <a:r>
              <a:rPr lang="zh-CN" altLang="en-US" sz="2400" dirty="0">
                <a:latin typeface="+mn-ea"/>
              </a:rPr>
              <a:t>位作为标记与块地址一起保存在该行。当</a:t>
            </a:r>
            <a:r>
              <a:rPr lang="en-US" altLang="zh-CN" sz="2400" dirty="0">
                <a:latin typeface="+mn-ea"/>
              </a:rPr>
              <a:t>CPU</a:t>
            </a:r>
            <a:r>
              <a:rPr lang="zh-CN" altLang="en-US" sz="2400" dirty="0">
                <a:latin typeface="+mn-ea"/>
              </a:rPr>
              <a:t>给出一个访存地址访问</a:t>
            </a:r>
            <a:r>
              <a:rPr lang="en-US" altLang="zh-CN" sz="2400" dirty="0">
                <a:latin typeface="+mn-ea"/>
              </a:rPr>
              <a:t>cache</a:t>
            </a:r>
            <a:r>
              <a:rPr lang="zh-CN" altLang="en-US" sz="2400" dirty="0">
                <a:latin typeface="+mn-ea"/>
              </a:rPr>
              <a:t>时，首先用</a:t>
            </a:r>
            <a:r>
              <a:rPr lang="en-US" altLang="zh-CN" sz="2400" dirty="0">
                <a:latin typeface="+mn-ea"/>
              </a:rPr>
              <a:t>r</a:t>
            </a:r>
            <a:r>
              <a:rPr lang="zh-CN" altLang="en-US" sz="2400" dirty="0">
                <a:latin typeface="+mn-ea"/>
              </a:rPr>
              <a:t>位行号找到</a:t>
            </a:r>
            <a:r>
              <a:rPr lang="en-US" altLang="zh-CN" sz="2400" dirty="0">
                <a:latin typeface="+mn-ea"/>
              </a:rPr>
              <a:t>cache</a:t>
            </a:r>
            <a:r>
              <a:rPr lang="zh-CN" altLang="en-US" sz="2400" dirty="0">
                <a:latin typeface="+mn-ea"/>
              </a:rPr>
              <a:t>中的某一行，然后在将该行的标记字段和访存地址的（</a:t>
            </a:r>
            <a:r>
              <a:rPr lang="en-US" altLang="zh-CN" sz="2400" dirty="0">
                <a:latin typeface="+mn-ea"/>
              </a:rPr>
              <a:t>s-r</a:t>
            </a:r>
            <a:r>
              <a:rPr lang="zh-CN" altLang="en-US" sz="2400" dirty="0">
                <a:latin typeface="+mn-ea"/>
              </a:rPr>
              <a:t>）位进行比较。如相同即命中，即在</a:t>
            </a:r>
            <a:r>
              <a:rPr lang="en-US" altLang="zh-CN" sz="2400" dirty="0">
                <a:latin typeface="+mn-ea"/>
              </a:rPr>
              <a:t>cache</a:t>
            </a:r>
            <a:r>
              <a:rPr lang="zh-CN" altLang="en-US" sz="2400" dirty="0">
                <a:latin typeface="+mn-ea"/>
              </a:rPr>
              <a:t>中找到该地址的所在的块，然后再用访存地址的</a:t>
            </a:r>
            <a:r>
              <a:rPr lang="en-US" altLang="zh-CN" sz="2400" dirty="0">
                <a:latin typeface="+mn-ea"/>
              </a:rPr>
              <a:t>w</a:t>
            </a:r>
            <a:r>
              <a:rPr lang="zh-CN" altLang="en-US" sz="2400" dirty="0">
                <a:latin typeface="+mn-ea"/>
              </a:rPr>
              <a:t>位读取所需要的一个字；若不相同，则未命中，根据访存地址从主存读取所需要的字。同时将该字所在的块读取到</a:t>
            </a:r>
            <a:r>
              <a:rPr lang="en-US" altLang="zh-CN" sz="2400" dirty="0">
                <a:latin typeface="+mn-ea"/>
              </a:rPr>
              <a:t>cache</a:t>
            </a:r>
            <a:r>
              <a:rPr lang="zh-CN" altLang="en-US" sz="2400" dirty="0">
                <a:latin typeface="+mn-ea"/>
              </a:rPr>
              <a:t>中的</a:t>
            </a:r>
            <a:r>
              <a:rPr lang="en-US" altLang="zh-CN" sz="2400" dirty="0">
                <a:latin typeface="+mn-ea"/>
              </a:rPr>
              <a:t>2r</a:t>
            </a:r>
            <a:r>
              <a:rPr lang="zh-CN" altLang="en-US" sz="2400" dirty="0">
                <a:latin typeface="+mn-ea"/>
              </a:rPr>
              <a:t>行中，替换到原来的数据，并将行标记字段修改为访存地址前（</a:t>
            </a:r>
            <a:r>
              <a:rPr lang="en-US" altLang="zh-CN" sz="2400" dirty="0">
                <a:latin typeface="+mn-ea"/>
              </a:rPr>
              <a:t>s-r-w</a:t>
            </a:r>
            <a:r>
              <a:rPr lang="zh-CN" altLang="en-US" sz="2400" dirty="0">
                <a:latin typeface="+mn-ea"/>
              </a:rPr>
              <a:t>）位。图</a:t>
            </a:r>
            <a:r>
              <a:rPr lang="en-US" altLang="zh-CN" sz="2400" dirty="0">
                <a:latin typeface="+mn-ea"/>
              </a:rPr>
              <a:t>8.10</a:t>
            </a:r>
            <a:r>
              <a:rPr lang="zh-CN" altLang="en-US" sz="2400" dirty="0">
                <a:latin typeface="+mn-ea"/>
              </a:rPr>
              <a:t>给出直接映射的</a:t>
            </a:r>
            <a:r>
              <a:rPr lang="en-US" altLang="zh-CN" sz="2400" dirty="0">
                <a:latin typeface="+mn-ea"/>
              </a:rPr>
              <a:t>cache</a:t>
            </a:r>
            <a:r>
              <a:rPr lang="zh-CN" altLang="en-US" sz="2400" dirty="0">
                <a:latin typeface="+mn-ea"/>
              </a:rPr>
              <a:t>检索过程。 </a:t>
            </a:r>
          </a:p>
        </p:txBody>
      </p:sp>
    </p:spTree>
    <p:extLst>
      <p:ext uri="{BB962C8B-B14F-4D97-AF65-F5344CB8AC3E}">
        <p14:creationId xmlns:p14="http://schemas.microsoft.com/office/powerpoint/2010/main" val="11268049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40199" y="1272690"/>
            <a:ext cx="5523809" cy="3961905"/>
          </a:xfrm>
        </p:spPr>
      </p:pic>
      <p:sp>
        <p:nvSpPr>
          <p:cNvPr id="5" name="矩形 4"/>
          <p:cNvSpPr/>
          <p:nvPr/>
        </p:nvSpPr>
        <p:spPr>
          <a:xfrm>
            <a:off x="4199129" y="5427285"/>
            <a:ext cx="3005951" cy="369332"/>
          </a:xfrm>
          <a:prstGeom prst="rect">
            <a:avLst/>
          </a:prstGeom>
        </p:spPr>
        <p:txBody>
          <a:bodyPr wrap="none">
            <a:spAutoFit/>
          </a:bodyPr>
          <a:lstStyle/>
          <a:p>
            <a:r>
              <a:rPr lang="zh-CN" altLang="en-US" dirty="0" smtClean="0"/>
              <a:t>图</a:t>
            </a:r>
            <a:r>
              <a:rPr lang="en-US" altLang="zh-CN" dirty="0" smtClean="0"/>
              <a:t>8.10 </a:t>
            </a:r>
            <a:r>
              <a:rPr lang="zh-CN" altLang="en-US" dirty="0" smtClean="0"/>
              <a:t>直接映射的检索过程</a:t>
            </a:r>
            <a:endParaRPr lang="zh-CN" altLang="en-US" dirty="0"/>
          </a:p>
        </p:txBody>
      </p:sp>
    </p:spTree>
    <p:extLst>
      <p:ext uri="{BB962C8B-B14F-4D97-AF65-F5344CB8AC3E}">
        <p14:creationId xmlns:p14="http://schemas.microsoft.com/office/powerpoint/2010/main" val="19784999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      直接映射</a:t>
            </a:r>
            <a:r>
              <a:rPr lang="zh-CN" altLang="en-US" sz="2400" dirty="0">
                <a:latin typeface="+mn-ea"/>
              </a:rPr>
              <a:t>是最简单的地址映射方式，优点是硬件简单，成本低，地址变换速度快，而且不涉及替换算法问题。缺点是每个主存块只能映射到一个固定的行位置，不够灵活，</a:t>
            </a:r>
            <a:r>
              <a:rPr lang="en-US" altLang="zh-CN" sz="2400" dirty="0">
                <a:latin typeface="+mn-ea"/>
              </a:rPr>
              <a:t>Cache</a:t>
            </a:r>
            <a:r>
              <a:rPr lang="zh-CN" altLang="en-US" sz="2400" dirty="0">
                <a:latin typeface="+mn-ea"/>
              </a:rPr>
              <a:t>的存储空间得不到充分利用，每个主存块只有一个固定位置可存放，容易产生冲突，使</a:t>
            </a:r>
            <a:r>
              <a:rPr lang="en-US" altLang="zh-CN" sz="2400" dirty="0">
                <a:latin typeface="+mn-ea"/>
              </a:rPr>
              <a:t>Cache</a:t>
            </a:r>
            <a:r>
              <a:rPr lang="zh-CN" altLang="en-US" sz="2400" dirty="0">
                <a:latin typeface="+mn-ea"/>
              </a:rPr>
              <a:t>效率下降，因此只适合大容量</a:t>
            </a:r>
            <a:r>
              <a:rPr lang="en-US" altLang="zh-CN" sz="2400" dirty="0">
                <a:latin typeface="+mn-ea"/>
              </a:rPr>
              <a:t>Cache</a:t>
            </a:r>
            <a:r>
              <a:rPr lang="zh-CN" altLang="en-US" sz="2400" dirty="0">
                <a:latin typeface="+mn-ea"/>
              </a:rPr>
              <a:t>采用。例如，如果一个程序需要重复引用主存中第</a:t>
            </a:r>
            <a:r>
              <a:rPr lang="en-US" altLang="zh-CN" sz="2400" dirty="0">
                <a:latin typeface="+mn-ea"/>
              </a:rPr>
              <a:t>0</a:t>
            </a:r>
            <a:r>
              <a:rPr lang="zh-CN" altLang="en-US" sz="2400" dirty="0">
                <a:latin typeface="+mn-ea"/>
              </a:rPr>
              <a:t>块与第</a:t>
            </a:r>
            <a:r>
              <a:rPr lang="en-US" altLang="zh-CN" sz="2400" dirty="0">
                <a:latin typeface="+mn-ea"/>
              </a:rPr>
              <a:t>16</a:t>
            </a:r>
            <a:r>
              <a:rPr lang="zh-CN" altLang="en-US" sz="2400" dirty="0">
                <a:latin typeface="+mn-ea"/>
              </a:rPr>
              <a:t>块，最好将主存第</a:t>
            </a:r>
            <a:r>
              <a:rPr lang="en-US" altLang="zh-CN" sz="2400" dirty="0">
                <a:latin typeface="+mn-ea"/>
              </a:rPr>
              <a:t>0</a:t>
            </a:r>
            <a:r>
              <a:rPr lang="zh-CN" altLang="en-US" sz="2400" dirty="0">
                <a:latin typeface="+mn-ea"/>
              </a:rPr>
              <a:t>块与第</a:t>
            </a:r>
            <a:r>
              <a:rPr lang="en-US" altLang="zh-CN" sz="2400" dirty="0">
                <a:latin typeface="+mn-ea"/>
              </a:rPr>
              <a:t>16</a:t>
            </a:r>
            <a:r>
              <a:rPr lang="zh-CN" altLang="en-US" sz="2400" dirty="0">
                <a:latin typeface="+mn-ea"/>
              </a:rPr>
              <a:t>块同时复制到</a:t>
            </a:r>
            <a:r>
              <a:rPr lang="en-US" altLang="zh-CN" sz="2400" dirty="0">
                <a:latin typeface="+mn-ea"/>
              </a:rPr>
              <a:t>Cache</a:t>
            </a:r>
            <a:r>
              <a:rPr lang="zh-CN" altLang="en-US" sz="2400" dirty="0">
                <a:latin typeface="+mn-ea"/>
              </a:rPr>
              <a:t>中，但由于它们都只能复制到</a:t>
            </a:r>
            <a:r>
              <a:rPr lang="en-US" altLang="zh-CN" sz="2400" dirty="0">
                <a:latin typeface="+mn-ea"/>
              </a:rPr>
              <a:t>Cache</a:t>
            </a:r>
            <a:r>
              <a:rPr lang="zh-CN" altLang="en-US" sz="2400" dirty="0">
                <a:latin typeface="+mn-ea"/>
              </a:rPr>
              <a:t>的第</a:t>
            </a:r>
            <a:r>
              <a:rPr lang="en-US" altLang="zh-CN" sz="2400" dirty="0">
                <a:latin typeface="+mn-ea"/>
              </a:rPr>
              <a:t>0</a:t>
            </a:r>
            <a:r>
              <a:rPr lang="zh-CN" altLang="en-US" sz="2400" dirty="0">
                <a:latin typeface="+mn-ea"/>
              </a:rPr>
              <a:t>块中去，即使</a:t>
            </a:r>
            <a:r>
              <a:rPr lang="en-US" altLang="zh-CN" sz="2400" dirty="0">
                <a:latin typeface="+mn-ea"/>
              </a:rPr>
              <a:t>Cache</a:t>
            </a:r>
            <a:r>
              <a:rPr lang="zh-CN" altLang="en-US" sz="2400" dirty="0">
                <a:latin typeface="+mn-ea"/>
              </a:rPr>
              <a:t>中别的存储空间空着也不能占用，因此这两个块会不断地交替装入</a:t>
            </a:r>
            <a:r>
              <a:rPr lang="en-US" altLang="zh-CN" sz="2400" dirty="0">
                <a:latin typeface="+mn-ea"/>
              </a:rPr>
              <a:t>Cache</a:t>
            </a:r>
            <a:r>
              <a:rPr lang="zh-CN" altLang="en-US" sz="2400" dirty="0">
                <a:latin typeface="+mn-ea"/>
              </a:rPr>
              <a:t>中，频繁的置换会导致命中率降低。</a:t>
            </a:r>
          </a:p>
        </p:txBody>
      </p:sp>
    </p:spTree>
    <p:extLst>
      <p:ext uri="{BB962C8B-B14F-4D97-AF65-F5344CB8AC3E}">
        <p14:creationId xmlns:p14="http://schemas.microsoft.com/office/powerpoint/2010/main" val="18676190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253219" y="1296000"/>
            <a:ext cx="11605846" cy="5231409"/>
          </a:xfrm>
        </p:spPr>
        <p:txBody>
          <a:bodyPr/>
          <a:lstStyle/>
          <a:p>
            <a:pPr marL="0" indent="0">
              <a:buNone/>
            </a:pPr>
            <a:r>
              <a:rPr lang="en-US" altLang="zh-CN" sz="2400" dirty="0">
                <a:latin typeface="+mn-ea"/>
              </a:rPr>
              <a:t>2. </a:t>
            </a:r>
            <a:r>
              <a:rPr lang="zh-CN" altLang="en-US" sz="2400" dirty="0">
                <a:latin typeface="+mn-ea"/>
              </a:rPr>
              <a:t>全相联映射方式</a:t>
            </a:r>
          </a:p>
          <a:p>
            <a:pPr marL="0" indent="0">
              <a:buNone/>
            </a:pPr>
            <a:r>
              <a:rPr lang="zh-CN" altLang="en-US" sz="2400" dirty="0" smtClean="0">
                <a:latin typeface="+mn-ea"/>
              </a:rPr>
              <a:t>      在</a:t>
            </a:r>
            <a:r>
              <a:rPr lang="zh-CN" altLang="en-US" sz="2400" dirty="0">
                <a:latin typeface="+mn-ea"/>
              </a:rPr>
              <a:t>全相联映射中，将主存中一个块的地址（块号）与块的内容（多个字）一起保存到</a:t>
            </a:r>
            <a:r>
              <a:rPr lang="en-US" altLang="zh-CN" sz="2400" dirty="0">
                <a:latin typeface="+mn-ea"/>
              </a:rPr>
              <a:t>cache</a:t>
            </a:r>
            <a:r>
              <a:rPr lang="zh-CN" altLang="en-US" sz="2400" dirty="0">
                <a:latin typeface="+mn-ea"/>
              </a:rPr>
              <a:t>的任意行中，其中的块地址存放到</a:t>
            </a:r>
            <a:r>
              <a:rPr lang="en-US" altLang="zh-CN" sz="2400" dirty="0">
                <a:latin typeface="+mn-ea"/>
              </a:rPr>
              <a:t>cache</a:t>
            </a:r>
            <a:r>
              <a:rPr lang="zh-CN" altLang="en-US" sz="2400" dirty="0">
                <a:latin typeface="+mn-ea"/>
              </a:rPr>
              <a:t>的标记字段中，块的内容存放到</a:t>
            </a:r>
            <a:r>
              <a:rPr lang="en-US" altLang="zh-CN" sz="2400" dirty="0">
                <a:latin typeface="+mn-ea"/>
              </a:rPr>
              <a:t>cache</a:t>
            </a:r>
            <a:r>
              <a:rPr lang="zh-CN" altLang="en-US" sz="2400" dirty="0">
                <a:latin typeface="+mn-ea"/>
              </a:rPr>
              <a:t>行的对应字中。这种存储全部块地址的方法可以将主存中的任意一个块直接拷贝到</a:t>
            </a:r>
            <a:r>
              <a:rPr lang="en-US" altLang="zh-CN" sz="2400" dirty="0">
                <a:latin typeface="+mn-ea"/>
              </a:rPr>
              <a:t>cache</a:t>
            </a:r>
            <a:r>
              <a:rPr lang="zh-CN" altLang="en-US" sz="2400" dirty="0">
                <a:latin typeface="+mn-ea"/>
              </a:rPr>
              <a:t>中的任意一行上，具有较好的灵活性，因此，全相联映射方式也称为灵活性大的映射关系。</a:t>
            </a:r>
          </a:p>
          <a:p>
            <a:pPr marL="0" indent="0">
              <a:buNone/>
            </a:pPr>
            <a:r>
              <a:rPr lang="zh-CN" altLang="en-US" sz="2400" dirty="0" smtClean="0">
                <a:latin typeface="+mn-ea"/>
              </a:rPr>
              <a:t>      在</a:t>
            </a:r>
            <a:r>
              <a:rPr lang="zh-CN" altLang="en-US" sz="2400" dirty="0">
                <a:latin typeface="+mn-ea"/>
              </a:rPr>
              <a:t>这种工作方式下，</a:t>
            </a:r>
            <a:r>
              <a:rPr lang="en-US" altLang="zh-CN" sz="2400" dirty="0">
                <a:latin typeface="+mn-ea"/>
              </a:rPr>
              <a:t>cache</a:t>
            </a:r>
            <a:r>
              <a:rPr lang="zh-CN" altLang="en-US" sz="2400" dirty="0">
                <a:latin typeface="+mn-ea"/>
              </a:rPr>
              <a:t>控制逻辑将一个存储地址简单表示为一个标记字段加字地址字段。标记字段用来唯一标识一个主存块，字地址字段用来选择该块中的哪一个字。为了确定主存中的某一块数据是否在</a:t>
            </a:r>
            <a:r>
              <a:rPr lang="en-US" altLang="zh-CN" sz="2400" dirty="0">
                <a:latin typeface="+mn-ea"/>
              </a:rPr>
              <a:t>cache</a:t>
            </a:r>
            <a:r>
              <a:rPr lang="zh-CN" altLang="en-US" sz="2400" dirty="0">
                <a:latin typeface="+mn-ea"/>
              </a:rPr>
              <a:t>中，</a:t>
            </a:r>
            <a:r>
              <a:rPr lang="en-US" altLang="zh-CN" sz="2400" dirty="0">
                <a:latin typeface="+mn-ea"/>
              </a:rPr>
              <a:t>cache</a:t>
            </a:r>
            <a:r>
              <a:rPr lang="zh-CN" altLang="en-US" sz="2400" dirty="0">
                <a:latin typeface="+mn-ea"/>
              </a:rPr>
              <a:t>控制逻辑必须将访问地址的块号依次和</a:t>
            </a:r>
            <a:r>
              <a:rPr lang="en-US" altLang="zh-CN" sz="2400" dirty="0">
                <a:latin typeface="+mn-ea"/>
              </a:rPr>
              <a:t>cache</a:t>
            </a:r>
            <a:r>
              <a:rPr lang="zh-CN" altLang="en-US" sz="2400" dirty="0">
                <a:latin typeface="+mn-ea"/>
              </a:rPr>
              <a:t>中所有行的标记字段一一对比，如相同，</a:t>
            </a:r>
            <a:r>
              <a:rPr lang="zh-CN" altLang="en-US" sz="2400" dirty="0" smtClean="0">
                <a:latin typeface="+mn-ea"/>
              </a:rPr>
              <a:t>则</a:t>
            </a:r>
            <a:endParaRPr lang="zh-CN" altLang="en-US" dirty="0"/>
          </a:p>
        </p:txBody>
      </p:sp>
    </p:spTree>
    <p:extLst>
      <p:ext uri="{BB962C8B-B14F-4D97-AF65-F5344CB8AC3E}">
        <p14:creationId xmlns:p14="http://schemas.microsoft.com/office/powerpoint/2010/main" val="6636306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a:latin typeface="+mn-ea"/>
              </a:rPr>
              <a:t>该块数据在</a:t>
            </a:r>
            <a:r>
              <a:rPr lang="en-US" altLang="zh-CN" sz="2400" dirty="0">
                <a:latin typeface="+mn-ea"/>
              </a:rPr>
              <a:t>cache</a:t>
            </a:r>
            <a:r>
              <a:rPr lang="zh-CN" altLang="en-US" sz="2400" dirty="0">
                <a:latin typeface="+mn-ea"/>
              </a:rPr>
              <a:t>中，如全部不相同，说明该块数据不在</a:t>
            </a:r>
            <a:r>
              <a:rPr lang="en-US" altLang="zh-CN" sz="2400" dirty="0">
                <a:latin typeface="+mn-ea"/>
              </a:rPr>
              <a:t>cache</a:t>
            </a:r>
            <a:r>
              <a:rPr lang="zh-CN" altLang="en-US" sz="2400" dirty="0">
                <a:latin typeface="+mn-ea"/>
              </a:rPr>
              <a:t>中</a:t>
            </a:r>
            <a:r>
              <a:rPr lang="zh-CN" altLang="en-US" sz="2400" dirty="0" smtClean="0">
                <a:latin typeface="+mn-ea"/>
              </a:rPr>
              <a:t>。</a:t>
            </a:r>
            <a:endParaRPr lang="en-US" altLang="zh-CN" sz="2400" dirty="0" smtClean="0">
              <a:latin typeface="+mn-ea"/>
            </a:endParaRPr>
          </a:p>
          <a:p>
            <a:pPr marL="0" indent="0">
              <a:buNone/>
            </a:pPr>
            <a:r>
              <a:rPr lang="en-US" altLang="zh-CN" sz="2400" dirty="0" smtClean="0">
                <a:latin typeface="+mn-ea"/>
              </a:rPr>
              <a:t>      </a:t>
            </a:r>
            <a:r>
              <a:rPr lang="zh-CN" altLang="zh-CN" sz="2400" dirty="0" smtClean="0">
                <a:latin typeface="+mn-ea"/>
              </a:rPr>
              <a:t>在</a:t>
            </a:r>
            <a:r>
              <a:rPr lang="zh-CN" altLang="zh-CN" sz="2400" dirty="0">
                <a:latin typeface="+mn-ea"/>
              </a:rPr>
              <a:t>全相联映射方式中，假设主存地址长度为（</a:t>
            </a:r>
            <a:r>
              <a:rPr lang="en-US" altLang="zh-CN" sz="2400" dirty="0" err="1">
                <a:latin typeface="+mn-ea"/>
              </a:rPr>
              <a:t>s+w</a:t>
            </a:r>
            <a:r>
              <a:rPr lang="zh-CN" altLang="zh-CN" sz="2400" dirty="0">
                <a:latin typeface="+mn-ea"/>
              </a:rPr>
              <a:t>）位，其中</a:t>
            </a:r>
            <a:r>
              <a:rPr lang="en-US" altLang="zh-CN" sz="2400" dirty="0">
                <a:latin typeface="+mn-ea"/>
              </a:rPr>
              <a:t>w</a:t>
            </a:r>
            <a:r>
              <a:rPr lang="zh-CN" altLang="zh-CN" sz="2400" dirty="0">
                <a:latin typeface="+mn-ea"/>
              </a:rPr>
              <a:t>位表示主存中每一块大小为</a:t>
            </a:r>
            <a:r>
              <a:rPr lang="en-US" altLang="zh-CN" sz="2400" dirty="0">
                <a:latin typeface="+mn-ea"/>
              </a:rPr>
              <a:t>2</a:t>
            </a:r>
            <a:r>
              <a:rPr lang="en-US" altLang="zh-CN" sz="2400" baseline="30000" dirty="0">
                <a:latin typeface="+mn-ea"/>
              </a:rPr>
              <a:t>w</a:t>
            </a:r>
            <a:r>
              <a:rPr lang="zh-CN" altLang="zh-CN" sz="2400" dirty="0">
                <a:latin typeface="+mn-ea"/>
              </a:rPr>
              <a:t>个字，</a:t>
            </a:r>
            <a:r>
              <a:rPr lang="en-US" altLang="zh-CN" sz="2400" dirty="0">
                <a:latin typeface="+mn-ea"/>
              </a:rPr>
              <a:t>s</a:t>
            </a:r>
            <a:r>
              <a:rPr lang="zh-CN" altLang="zh-CN" sz="2400" dirty="0">
                <a:latin typeface="+mn-ea"/>
              </a:rPr>
              <a:t>位表示主存中一共有</a:t>
            </a:r>
            <a:r>
              <a:rPr lang="en-US" altLang="zh-CN" sz="2400" dirty="0">
                <a:latin typeface="+mn-ea"/>
              </a:rPr>
              <a:t>2</a:t>
            </a:r>
            <a:r>
              <a:rPr lang="en-US" altLang="zh-CN" sz="2400" baseline="30000" dirty="0">
                <a:latin typeface="+mn-ea"/>
              </a:rPr>
              <a:t>s</a:t>
            </a:r>
            <a:r>
              <a:rPr lang="zh-CN" altLang="zh-CN" sz="2400" dirty="0">
                <a:latin typeface="+mn-ea"/>
              </a:rPr>
              <a:t>个块，因此，在</a:t>
            </a:r>
            <a:r>
              <a:rPr lang="en-US" altLang="zh-CN" sz="2400" dirty="0">
                <a:latin typeface="+mn-ea"/>
              </a:rPr>
              <a:t>cache</a:t>
            </a:r>
            <a:r>
              <a:rPr lang="zh-CN" altLang="zh-CN" sz="2400" dirty="0">
                <a:latin typeface="+mn-ea"/>
              </a:rPr>
              <a:t>中，</a:t>
            </a:r>
            <a:r>
              <a:rPr lang="en-US" altLang="zh-CN" sz="2400" dirty="0">
                <a:latin typeface="+mn-ea"/>
              </a:rPr>
              <a:t>cache</a:t>
            </a:r>
            <a:r>
              <a:rPr lang="zh-CN" altLang="zh-CN" sz="2400" dirty="0">
                <a:latin typeface="+mn-ea"/>
              </a:rPr>
              <a:t>一行的大小和主存一块的大小相同，即为</a:t>
            </a:r>
            <a:r>
              <a:rPr lang="en-US" altLang="zh-CN" sz="2400" dirty="0">
                <a:latin typeface="+mn-ea"/>
              </a:rPr>
              <a:t>2</a:t>
            </a:r>
            <a:r>
              <a:rPr lang="en-US" altLang="zh-CN" sz="2400" baseline="30000" dirty="0">
                <a:latin typeface="+mn-ea"/>
              </a:rPr>
              <a:t>w</a:t>
            </a:r>
            <a:r>
              <a:rPr lang="zh-CN" altLang="zh-CN" sz="2400" dirty="0">
                <a:latin typeface="+mn-ea"/>
              </a:rPr>
              <a:t>个字；标记字段需要</a:t>
            </a:r>
            <a:r>
              <a:rPr lang="en-US" altLang="zh-CN" sz="2400" dirty="0">
                <a:latin typeface="+mn-ea"/>
              </a:rPr>
              <a:t>s</a:t>
            </a:r>
            <a:r>
              <a:rPr lang="zh-CN" altLang="zh-CN" sz="2400" dirty="0">
                <a:latin typeface="+mn-ea"/>
              </a:rPr>
              <a:t>位，来标记当前该行的内容是主存中的哪一块数据。图</a:t>
            </a:r>
            <a:r>
              <a:rPr lang="en-US" altLang="zh-CN" sz="2400" dirty="0">
                <a:latin typeface="+mn-ea"/>
              </a:rPr>
              <a:t>8.11</a:t>
            </a:r>
            <a:r>
              <a:rPr lang="zh-CN" altLang="zh-CN" sz="2400" dirty="0">
                <a:latin typeface="+mn-ea"/>
              </a:rPr>
              <a:t>给出全相联映射的多对一示意图，其中</a:t>
            </a:r>
            <a:r>
              <a:rPr lang="en-US" altLang="zh-CN" sz="2400" dirty="0">
                <a:latin typeface="+mn-ea"/>
              </a:rPr>
              <a:t>cache</a:t>
            </a:r>
            <a:r>
              <a:rPr lang="zh-CN" altLang="zh-CN" sz="2400" dirty="0">
                <a:latin typeface="+mn-ea"/>
              </a:rPr>
              <a:t>为</a:t>
            </a:r>
            <a:r>
              <a:rPr lang="en-US" altLang="zh-CN" sz="2400" dirty="0">
                <a:latin typeface="+mn-ea"/>
              </a:rPr>
              <a:t>8</a:t>
            </a:r>
            <a:r>
              <a:rPr lang="zh-CN" altLang="zh-CN" sz="2400" dirty="0">
                <a:latin typeface="+mn-ea"/>
              </a:rPr>
              <a:t>行，主存为</a:t>
            </a:r>
            <a:r>
              <a:rPr lang="en-US" altLang="zh-CN" sz="2400" dirty="0">
                <a:latin typeface="+mn-ea"/>
              </a:rPr>
              <a:t>64</a:t>
            </a:r>
            <a:r>
              <a:rPr lang="zh-CN" altLang="zh-CN" sz="2400" dirty="0">
                <a:latin typeface="+mn-ea"/>
              </a:rPr>
              <a:t>块，每块（行）中有同样多的字，假设为</a:t>
            </a:r>
            <a:r>
              <a:rPr lang="en-US" altLang="zh-CN" sz="2400" dirty="0">
                <a:latin typeface="+mn-ea"/>
              </a:rPr>
              <a:t>16</a:t>
            </a:r>
            <a:r>
              <a:rPr lang="zh-CN" altLang="zh-CN" sz="2400" dirty="0">
                <a:latin typeface="+mn-ea"/>
              </a:rPr>
              <a:t>个字。因此标识字段为</a:t>
            </a:r>
            <a:r>
              <a:rPr lang="en-US" altLang="zh-CN" sz="2400" dirty="0">
                <a:latin typeface="+mn-ea"/>
              </a:rPr>
              <a:t>6</a:t>
            </a:r>
            <a:r>
              <a:rPr lang="zh-CN" altLang="zh-CN" sz="2400" dirty="0">
                <a:latin typeface="+mn-ea"/>
              </a:rPr>
              <a:t>位，共有</a:t>
            </a:r>
            <a:r>
              <a:rPr lang="en-US" altLang="zh-CN" sz="2400" dirty="0">
                <a:latin typeface="+mn-ea"/>
              </a:rPr>
              <a:t>2</a:t>
            </a:r>
            <a:r>
              <a:rPr lang="en-US" altLang="zh-CN" sz="2400" baseline="30000" dirty="0">
                <a:latin typeface="+mn-ea"/>
              </a:rPr>
              <a:t>6</a:t>
            </a:r>
            <a:r>
              <a:rPr lang="en-US" altLang="zh-CN" sz="2400" dirty="0">
                <a:latin typeface="+mn-ea"/>
              </a:rPr>
              <a:t>=64</a:t>
            </a:r>
            <a:r>
              <a:rPr lang="zh-CN" altLang="zh-CN" sz="2400" dirty="0">
                <a:latin typeface="+mn-ea"/>
              </a:rPr>
              <a:t>个组合，对应主存中每一块块号。</a:t>
            </a:r>
            <a:endParaRPr lang="zh-CN" altLang="en-US" sz="2400" dirty="0">
              <a:latin typeface="+mn-ea"/>
            </a:endParaRPr>
          </a:p>
          <a:p>
            <a:endParaRPr lang="zh-CN" altLang="en-US" dirty="0"/>
          </a:p>
        </p:txBody>
      </p:sp>
    </p:spTree>
    <p:extLst>
      <p:ext uri="{BB962C8B-B14F-4D97-AF65-F5344CB8AC3E}">
        <p14:creationId xmlns:p14="http://schemas.microsoft.com/office/powerpoint/2010/main" val="2065325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05525" y="1080000"/>
            <a:ext cx="6780952" cy="3933333"/>
          </a:xfrm>
        </p:spPr>
      </p:pic>
      <p:sp>
        <p:nvSpPr>
          <p:cNvPr id="5" name="矩形 4"/>
          <p:cNvSpPr/>
          <p:nvPr/>
        </p:nvSpPr>
        <p:spPr>
          <a:xfrm>
            <a:off x="4684941" y="5115337"/>
            <a:ext cx="2822119" cy="369332"/>
          </a:xfrm>
          <a:prstGeom prst="rect">
            <a:avLst/>
          </a:prstGeom>
        </p:spPr>
        <p:txBody>
          <a:bodyPr wrap="none">
            <a:spAutoFit/>
          </a:bodyPr>
          <a:lstStyle/>
          <a:p>
            <a:r>
              <a:rPr lang="zh-CN" altLang="en-US" dirty="0" smtClean="0"/>
              <a:t>图</a:t>
            </a:r>
            <a:r>
              <a:rPr lang="en-US" altLang="zh-CN" dirty="0" smtClean="0"/>
              <a:t>8.11  </a:t>
            </a:r>
            <a:r>
              <a:rPr lang="zh-CN" altLang="en-US" dirty="0" smtClean="0"/>
              <a:t>全相联映射示意图</a:t>
            </a:r>
            <a:endParaRPr lang="zh-CN" altLang="en-US" dirty="0"/>
          </a:p>
        </p:txBody>
      </p:sp>
      <p:sp>
        <p:nvSpPr>
          <p:cNvPr id="6" name="矩形 5"/>
          <p:cNvSpPr/>
          <p:nvPr/>
        </p:nvSpPr>
        <p:spPr>
          <a:xfrm>
            <a:off x="464234" y="5414928"/>
            <a:ext cx="11366696" cy="1200329"/>
          </a:xfrm>
          <a:prstGeom prst="rect">
            <a:avLst/>
          </a:prstGeom>
        </p:spPr>
        <p:txBody>
          <a:bodyPr wrap="square">
            <a:spAutoFit/>
          </a:bodyPr>
          <a:lstStyle/>
          <a:p>
            <a:r>
              <a:rPr lang="zh-CN" altLang="en-US" sz="2400" dirty="0" smtClean="0">
                <a:latin typeface="+mn-ea"/>
              </a:rPr>
              <a:t>        图</a:t>
            </a:r>
            <a:r>
              <a:rPr lang="en-US" altLang="zh-CN" sz="2400" dirty="0" smtClean="0">
                <a:latin typeface="+mn-ea"/>
              </a:rPr>
              <a:t>8.12</a:t>
            </a:r>
            <a:r>
              <a:rPr lang="zh-CN" altLang="en-US" sz="2400" dirty="0" smtClean="0">
                <a:latin typeface="+mn-ea"/>
              </a:rPr>
              <a:t>给出了全相联映射方式的检索过程。</a:t>
            </a:r>
            <a:r>
              <a:rPr lang="en-US" altLang="zh-CN" sz="2400" dirty="0" smtClean="0">
                <a:latin typeface="+mn-ea"/>
              </a:rPr>
              <a:t>CPU</a:t>
            </a:r>
            <a:r>
              <a:rPr lang="zh-CN" altLang="en-US" sz="2400" dirty="0" smtClean="0">
                <a:latin typeface="+mn-ea"/>
              </a:rPr>
              <a:t>访存指令指定了一个内存地址（</a:t>
            </a:r>
            <a:r>
              <a:rPr lang="en-US" altLang="zh-CN" sz="2400" dirty="0" err="1" smtClean="0">
                <a:latin typeface="+mn-ea"/>
              </a:rPr>
              <a:t>s+w</a:t>
            </a:r>
            <a:r>
              <a:rPr lang="zh-CN" altLang="en-US" sz="2400" dirty="0" smtClean="0">
                <a:latin typeface="+mn-ea"/>
              </a:rPr>
              <a:t>）位，首先将地址码分为两个部分，块号（</a:t>
            </a:r>
            <a:r>
              <a:rPr lang="en-US" altLang="zh-CN" sz="2400" dirty="0" smtClean="0">
                <a:latin typeface="+mn-ea"/>
              </a:rPr>
              <a:t>s</a:t>
            </a:r>
            <a:r>
              <a:rPr lang="zh-CN" altLang="en-US" sz="2400" dirty="0" smtClean="0">
                <a:latin typeface="+mn-ea"/>
              </a:rPr>
              <a:t>位）和字地址（</a:t>
            </a:r>
            <a:r>
              <a:rPr lang="en-US" altLang="zh-CN" sz="2400" dirty="0" smtClean="0">
                <a:latin typeface="+mn-ea"/>
              </a:rPr>
              <a:t>w</a:t>
            </a:r>
            <a:r>
              <a:rPr lang="zh-CN" altLang="en-US" sz="2400" dirty="0" smtClean="0">
                <a:latin typeface="+mn-ea"/>
              </a:rPr>
              <a:t>位），然后将访存指令的块号同时和</a:t>
            </a:r>
            <a:r>
              <a:rPr lang="en-US" altLang="zh-CN" sz="2400" dirty="0" smtClean="0">
                <a:latin typeface="+mn-ea"/>
              </a:rPr>
              <a:t>cache</a:t>
            </a:r>
            <a:r>
              <a:rPr lang="zh-CN" altLang="en-US" sz="2400" dirty="0" smtClean="0">
                <a:latin typeface="+mn-ea"/>
              </a:rPr>
              <a:t>中所有行的标记字段一一对比，如块号命中，再利用</a:t>
            </a:r>
            <a:endParaRPr lang="zh-CN" altLang="en-US" sz="2400" dirty="0">
              <a:latin typeface="+mn-ea"/>
            </a:endParaRPr>
          </a:p>
        </p:txBody>
      </p:sp>
    </p:spTree>
    <p:extLst>
      <p:ext uri="{BB962C8B-B14F-4D97-AF65-F5344CB8AC3E}">
        <p14:creationId xmlns:p14="http://schemas.microsoft.com/office/powerpoint/2010/main" val="6344677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562708" y="1296000"/>
            <a:ext cx="11141611" cy="5062597"/>
          </a:xfrm>
        </p:spPr>
        <p:txBody>
          <a:bodyPr/>
          <a:lstStyle/>
          <a:p>
            <a:pPr marL="0" indent="0">
              <a:buNone/>
            </a:pPr>
            <a:r>
              <a:rPr lang="zh-CN" altLang="en-US" sz="2400" dirty="0">
                <a:latin typeface="+mn-ea"/>
              </a:rPr>
              <a:t>字地址（</a:t>
            </a:r>
            <a:r>
              <a:rPr lang="en-US" altLang="zh-CN" sz="2400" dirty="0">
                <a:latin typeface="+mn-ea"/>
              </a:rPr>
              <a:t>w</a:t>
            </a:r>
            <a:r>
              <a:rPr lang="zh-CN" altLang="en-US" sz="2400" dirty="0">
                <a:latin typeface="+mn-ea"/>
              </a:rPr>
              <a:t>位）从</a:t>
            </a:r>
            <a:r>
              <a:rPr lang="en-US" altLang="zh-CN" sz="2400" dirty="0">
                <a:latin typeface="+mn-ea"/>
              </a:rPr>
              <a:t>cache</a:t>
            </a:r>
            <a:r>
              <a:rPr lang="zh-CN" altLang="en-US" sz="2400" dirty="0">
                <a:latin typeface="+mn-ea"/>
              </a:rPr>
              <a:t>中该标记所在行中读取一个字；如块号未命中，则按内存地址从主存储器中读取这个字，同时将该字所在块拷贝到</a:t>
            </a:r>
            <a:r>
              <a:rPr lang="en-US" altLang="zh-CN" sz="2400" dirty="0">
                <a:latin typeface="+mn-ea"/>
              </a:rPr>
              <a:t>cache</a:t>
            </a:r>
            <a:r>
              <a:rPr lang="zh-CN" altLang="en-US" sz="2400" dirty="0">
                <a:latin typeface="+mn-ea"/>
              </a:rPr>
              <a:t>中，使用替换策略选择一行来存放当前块的内容，该行标记改为新块的块号。</a:t>
            </a:r>
          </a:p>
          <a:p>
            <a:pPr marL="0" indent="0">
              <a:buNone/>
            </a:pP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3068" y="2784478"/>
            <a:ext cx="5733333" cy="3574119"/>
          </a:xfrm>
          <a:prstGeom prst="rect">
            <a:avLst/>
          </a:prstGeom>
        </p:spPr>
      </p:pic>
      <p:sp>
        <p:nvSpPr>
          <p:cNvPr id="5" name="矩形 4"/>
          <p:cNvSpPr/>
          <p:nvPr/>
        </p:nvSpPr>
        <p:spPr>
          <a:xfrm>
            <a:off x="3591342" y="6389931"/>
            <a:ext cx="3236784" cy="369332"/>
          </a:xfrm>
          <a:prstGeom prst="rect">
            <a:avLst/>
          </a:prstGeom>
        </p:spPr>
        <p:txBody>
          <a:bodyPr wrap="none">
            <a:spAutoFit/>
          </a:bodyPr>
          <a:lstStyle/>
          <a:p>
            <a:r>
              <a:rPr lang="zh-CN" altLang="en-US" dirty="0" smtClean="0"/>
              <a:t>图</a:t>
            </a:r>
            <a:r>
              <a:rPr lang="en-US" altLang="zh-CN" dirty="0" smtClean="0"/>
              <a:t>8.12 </a:t>
            </a:r>
            <a:r>
              <a:rPr lang="zh-CN" altLang="en-US" dirty="0" smtClean="0"/>
              <a:t>全相联映射的检索过程</a:t>
            </a:r>
            <a:endParaRPr lang="zh-CN" altLang="en-US" dirty="0"/>
          </a:p>
        </p:txBody>
      </p:sp>
    </p:spTree>
    <p:extLst>
      <p:ext uri="{BB962C8B-B14F-4D97-AF65-F5344CB8AC3E}">
        <p14:creationId xmlns:p14="http://schemas.microsoft.com/office/powerpoint/2010/main" val="17145883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534573" y="1296000"/>
            <a:ext cx="10987548" cy="5076665"/>
          </a:xfrm>
        </p:spPr>
        <p:txBody>
          <a:bodyPr/>
          <a:lstStyle/>
          <a:p>
            <a:pPr marL="0" indent="0">
              <a:buNone/>
            </a:pPr>
            <a:r>
              <a:rPr lang="zh-CN" altLang="en-US" sz="2400" dirty="0" smtClean="0">
                <a:latin typeface="+mn-ea"/>
              </a:rPr>
              <a:t>      在</a:t>
            </a:r>
            <a:r>
              <a:rPr lang="zh-CN" altLang="en-US" sz="2400" dirty="0">
                <a:latin typeface="+mn-ea"/>
              </a:rPr>
              <a:t>全相联</a:t>
            </a:r>
            <a:r>
              <a:rPr lang="en-US" altLang="zh-CN" sz="2400" dirty="0">
                <a:latin typeface="+mn-ea"/>
              </a:rPr>
              <a:t>cache</a:t>
            </a:r>
            <a:r>
              <a:rPr lang="zh-CN" altLang="en-US" sz="2400" dirty="0">
                <a:latin typeface="+mn-ea"/>
              </a:rPr>
              <a:t>中，全部标记用一个相联存储器来实现来实现，全部数据用一个普通</a:t>
            </a:r>
            <a:r>
              <a:rPr lang="en-US" altLang="zh-CN" sz="2400" dirty="0">
                <a:latin typeface="+mn-ea"/>
              </a:rPr>
              <a:t>RAM</a:t>
            </a:r>
            <a:r>
              <a:rPr lang="zh-CN" altLang="en-US" sz="2400" dirty="0">
                <a:latin typeface="+mn-ea"/>
              </a:rPr>
              <a:t>来实现存储。全相联映射方式克服了直接映射方式的缺点，允许每一个主存块可以装入</a:t>
            </a:r>
            <a:r>
              <a:rPr lang="en-US" altLang="zh-CN" sz="2400" dirty="0">
                <a:latin typeface="+mn-ea"/>
              </a:rPr>
              <a:t>cache</a:t>
            </a:r>
            <a:r>
              <a:rPr lang="zh-CN" altLang="en-US" sz="2400" dirty="0">
                <a:latin typeface="+mn-ea"/>
              </a:rPr>
              <a:t>中的任意一行，但比较器电路难以设计和实现，需要复杂的电路来并行检查</a:t>
            </a:r>
            <a:r>
              <a:rPr lang="en-US" altLang="zh-CN" sz="2400" dirty="0">
                <a:latin typeface="+mn-ea"/>
              </a:rPr>
              <a:t>cache</a:t>
            </a:r>
            <a:r>
              <a:rPr lang="zh-CN" altLang="en-US" sz="2400" dirty="0">
                <a:latin typeface="+mn-ea"/>
              </a:rPr>
              <a:t>所有行的标记字段，因此只适合小容量</a:t>
            </a:r>
            <a:r>
              <a:rPr lang="en-US" altLang="zh-CN" sz="2400" dirty="0">
                <a:latin typeface="+mn-ea"/>
              </a:rPr>
              <a:t>cache</a:t>
            </a:r>
            <a:r>
              <a:rPr lang="zh-CN" altLang="en-US" sz="2400" dirty="0">
                <a:latin typeface="+mn-ea"/>
              </a:rPr>
              <a:t>采用。                          </a:t>
            </a:r>
          </a:p>
          <a:p>
            <a:pPr marL="0" indent="0">
              <a:buNone/>
            </a:pPr>
            <a:r>
              <a:rPr lang="en-US" altLang="zh-CN" sz="2400" dirty="0">
                <a:latin typeface="+mn-ea"/>
              </a:rPr>
              <a:t>3. </a:t>
            </a:r>
            <a:r>
              <a:rPr lang="zh-CN" altLang="en-US" sz="2400" dirty="0">
                <a:latin typeface="+mn-ea"/>
              </a:rPr>
              <a:t>组相联映射方式</a:t>
            </a:r>
          </a:p>
          <a:p>
            <a:pPr marL="0" indent="0">
              <a:buNone/>
            </a:pPr>
            <a:r>
              <a:rPr lang="zh-CN" altLang="en-US" sz="2400" dirty="0" smtClean="0">
                <a:latin typeface="+mn-ea"/>
              </a:rPr>
              <a:t>      组相联映射</a:t>
            </a:r>
            <a:r>
              <a:rPr lang="zh-CN" altLang="en-US" sz="2400" dirty="0">
                <a:latin typeface="+mn-ea"/>
              </a:rPr>
              <a:t>方式是结合直接映射方式和全相联映射方式的优点，其基本思想是将</a:t>
            </a:r>
            <a:r>
              <a:rPr lang="en-US" altLang="zh-CN" sz="2400" dirty="0">
                <a:latin typeface="+mn-ea"/>
              </a:rPr>
              <a:t>cache</a:t>
            </a:r>
            <a:r>
              <a:rPr lang="zh-CN" altLang="en-US" sz="2400" dirty="0">
                <a:latin typeface="+mn-ea"/>
              </a:rPr>
              <a:t>分为</a:t>
            </a:r>
            <a:r>
              <a:rPr lang="en-US" altLang="zh-CN" sz="2400" dirty="0">
                <a:latin typeface="+mn-ea"/>
              </a:rPr>
              <a:t>Q</a:t>
            </a:r>
            <a:r>
              <a:rPr lang="zh-CN" altLang="en-US" sz="2400" dirty="0">
                <a:latin typeface="+mn-ea"/>
              </a:rPr>
              <a:t>个组，每个组</a:t>
            </a:r>
            <a:r>
              <a:rPr lang="en-US" altLang="zh-CN" sz="2400" dirty="0">
                <a:latin typeface="+mn-ea"/>
              </a:rPr>
              <a:t>R</a:t>
            </a:r>
            <a:r>
              <a:rPr lang="zh-CN" altLang="en-US" sz="2400" dirty="0">
                <a:latin typeface="+mn-ea"/>
              </a:rPr>
              <a:t>行，且满足：</a:t>
            </a:r>
          </a:p>
          <a:p>
            <a:pPr marL="0" indent="0" algn="ctr">
              <a:buNone/>
            </a:pPr>
            <a:r>
              <a:rPr lang="en-US" altLang="zh-CN" sz="2400" dirty="0" err="1">
                <a:latin typeface="+mn-ea"/>
              </a:rPr>
              <a:t>i</a:t>
            </a:r>
            <a:r>
              <a:rPr lang="en-US" altLang="zh-CN" sz="2400" dirty="0">
                <a:latin typeface="+mn-ea"/>
              </a:rPr>
              <a:t>= j mod Q</a:t>
            </a:r>
          </a:p>
          <a:p>
            <a:pPr marL="0" indent="0">
              <a:buNone/>
            </a:pPr>
            <a:endParaRPr lang="zh-CN" altLang="en-US" dirty="0"/>
          </a:p>
        </p:txBody>
      </p:sp>
    </p:spTree>
    <p:extLst>
      <p:ext uri="{BB962C8B-B14F-4D97-AF65-F5344CB8AC3E}">
        <p14:creationId xmlns:p14="http://schemas.microsoft.com/office/powerpoint/2010/main" val="10643344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r>
              <a:rPr lang="zh-CN" altLang="zh-CN" sz="2000" dirty="0">
                <a:latin typeface="+mn-ea"/>
              </a:rPr>
              <a:t/>
            </a:r>
            <a:br>
              <a:rPr lang="zh-CN" altLang="zh-CN" sz="2000" dirty="0">
                <a:latin typeface="+mn-ea"/>
              </a:rPr>
            </a:br>
            <a:endParaRPr lang="zh-CN" altLang="en-US" dirty="0"/>
          </a:p>
        </p:txBody>
      </p:sp>
      <p:pic>
        <p:nvPicPr>
          <p:cNvPr id="18" name="内容占位符 17"/>
          <p:cNvPicPr>
            <a:picLocks noGrp="1" noChangeAspect="1"/>
          </p:cNvPicPr>
          <p:nvPr>
            <p:ph idx="1"/>
          </p:nvPr>
        </p:nvPicPr>
        <p:blipFill>
          <a:blip r:embed="rId2"/>
          <a:stretch>
            <a:fillRect/>
          </a:stretch>
        </p:blipFill>
        <p:spPr>
          <a:xfrm>
            <a:off x="3213903" y="1080000"/>
            <a:ext cx="2219136" cy="2255716"/>
          </a:xfrm>
          <a:prstGeom prst="rect">
            <a:avLst/>
          </a:prstGeom>
        </p:spPr>
      </p:pic>
      <p:sp>
        <p:nvSpPr>
          <p:cNvPr id="19" name="矩形 18"/>
          <p:cNvSpPr/>
          <p:nvPr/>
        </p:nvSpPr>
        <p:spPr>
          <a:xfrm>
            <a:off x="3247825" y="3335716"/>
            <a:ext cx="2185214" cy="369332"/>
          </a:xfrm>
          <a:prstGeom prst="rect">
            <a:avLst/>
          </a:prstGeom>
        </p:spPr>
        <p:txBody>
          <a:bodyPr wrap="none">
            <a:spAutoFit/>
          </a:bodyPr>
          <a:lstStyle/>
          <a:p>
            <a:r>
              <a:rPr lang="zh-CN" altLang="en-US" dirty="0" smtClean="0"/>
              <a:t>图</a:t>
            </a:r>
            <a:r>
              <a:rPr lang="en-US" altLang="zh-CN" dirty="0" smtClean="0"/>
              <a:t>8.1 </a:t>
            </a:r>
            <a:r>
              <a:rPr lang="zh-CN" altLang="en-US" dirty="0" smtClean="0"/>
              <a:t>双端口存储器</a:t>
            </a:r>
            <a:endParaRPr lang="zh-CN" altLang="en-US" dirty="0"/>
          </a:p>
        </p:txBody>
      </p:sp>
      <p:sp>
        <p:nvSpPr>
          <p:cNvPr id="20" name="矩形 19"/>
          <p:cNvSpPr/>
          <p:nvPr/>
        </p:nvSpPr>
        <p:spPr>
          <a:xfrm>
            <a:off x="942536" y="3929439"/>
            <a:ext cx="10227212" cy="2308324"/>
          </a:xfrm>
          <a:prstGeom prst="rect">
            <a:avLst/>
          </a:prstGeom>
        </p:spPr>
        <p:txBody>
          <a:bodyPr wrap="square">
            <a:spAutoFit/>
          </a:bodyPr>
          <a:lstStyle/>
          <a:p>
            <a:r>
              <a:rPr lang="zh-CN" altLang="en-US" sz="2400" dirty="0" smtClean="0">
                <a:latin typeface="+mn-ea"/>
              </a:rPr>
              <a:t>      图</a:t>
            </a:r>
            <a:r>
              <a:rPr lang="en-US" altLang="zh-CN" sz="2400" dirty="0" smtClean="0">
                <a:latin typeface="+mn-ea"/>
              </a:rPr>
              <a:t>8.1</a:t>
            </a:r>
            <a:r>
              <a:rPr lang="zh-CN" altLang="en-US" sz="2400" dirty="0" smtClean="0">
                <a:latin typeface="+mn-ea"/>
              </a:rPr>
              <a:t>所示的双端口存储器具有两个彼此独立的读写口，每个读写口都有一套自己的地址寄存器和译码电路，可以并行地独立工作。两个读写口可以按各自接收的地址同时读出或写入，或一个写入而另一个读出。与两个独立的存储器不同，两个读写口的访存空间相同，可以访问同一个存储单元。通常使双端口存储器的一个读写口面向</a:t>
            </a:r>
            <a:r>
              <a:rPr lang="en-US" altLang="zh-CN" sz="2400" dirty="0" smtClean="0">
                <a:latin typeface="+mn-ea"/>
              </a:rPr>
              <a:t>CPU</a:t>
            </a:r>
            <a:r>
              <a:rPr lang="zh-CN" altLang="en-US" sz="2400" dirty="0" smtClean="0">
                <a:latin typeface="+mn-ea"/>
              </a:rPr>
              <a:t>，另一个读写口则面向外设或输入输出处理机。</a:t>
            </a:r>
            <a:endParaRPr lang="zh-CN" altLang="en-US" sz="2400" dirty="0">
              <a:latin typeface="+mn-ea"/>
            </a:endParaRPr>
          </a:p>
        </p:txBody>
      </p:sp>
    </p:spTree>
    <p:extLst>
      <p:ext uri="{BB962C8B-B14F-4D97-AF65-F5344CB8AC3E}">
        <p14:creationId xmlns:p14="http://schemas.microsoft.com/office/powerpoint/2010/main" val="353112839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669883" y="1310068"/>
            <a:ext cx="10852237" cy="5041355"/>
          </a:xfrm>
        </p:spPr>
        <p:txBody>
          <a:bodyPr/>
          <a:lstStyle/>
          <a:p>
            <a:pPr marL="0" indent="0">
              <a:buNone/>
            </a:pPr>
            <a:r>
              <a:rPr lang="zh-CN" altLang="en-US" sz="2400" dirty="0" smtClean="0">
                <a:latin typeface="+mn-ea"/>
              </a:rPr>
              <a:t>其中，</a:t>
            </a:r>
            <a:r>
              <a:rPr lang="en-US" altLang="zh-CN" sz="2400" dirty="0" err="1" smtClean="0">
                <a:latin typeface="+mn-ea"/>
              </a:rPr>
              <a:t>i</a:t>
            </a:r>
            <a:r>
              <a:rPr lang="en-US" altLang="zh-CN" sz="2400" dirty="0" smtClean="0">
                <a:latin typeface="+mn-ea"/>
              </a:rPr>
              <a:t> </a:t>
            </a:r>
            <a:r>
              <a:rPr lang="zh-CN" altLang="en-US" sz="2400" dirty="0" smtClean="0">
                <a:latin typeface="+mn-ea"/>
              </a:rPr>
              <a:t>为</a:t>
            </a:r>
            <a:r>
              <a:rPr lang="en-US" altLang="zh-CN" sz="2400" dirty="0" smtClean="0">
                <a:latin typeface="+mn-ea"/>
              </a:rPr>
              <a:t>cache</a:t>
            </a:r>
            <a:r>
              <a:rPr lang="zh-CN" altLang="en-US" sz="2400" dirty="0" smtClean="0">
                <a:latin typeface="+mn-ea"/>
              </a:rPr>
              <a:t>的组号，</a:t>
            </a:r>
            <a:r>
              <a:rPr lang="en-US" altLang="zh-CN" sz="2400" dirty="0" smtClean="0">
                <a:latin typeface="+mn-ea"/>
              </a:rPr>
              <a:t>j </a:t>
            </a:r>
            <a:r>
              <a:rPr lang="zh-CN" altLang="en-US" sz="2400" dirty="0" smtClean="0">
                <a:latin typeface="+mn-ea"/>
              </a:rPr>
              <a:t>为主存的块号。某一主存按模</a:t>
            </a:r>
            <a:r>
              <a:rPr lang="en-US" altLang="zh-CN" sz="2400" dirty="0" smtClean="0">
                <a:latin typeface="+mn-ea"/>
              </a:rPr>
              <a:t>Q</a:t>
            </a:r>
            <a:r>
              <a:rPr lang="zh-CN" altLang="en-US" sz="2400" dirty="0" smtClean="0">
                <a:latin typeface="+mn-ea"/>
              </a:rPr>
              <a:t>将其映射到</a:t>
            </a:r>
            <a:r>
              <a:rPr lang="en-US" altLang="zh-CN" sz="2400" dirty="0" smtClean="0">
                <a:latin typeface="+mn-ea"/>
              </a:rPr>
              <a:t>cache</a:t>
            </a:r>
            <a:r>
              <a:rPr lang="zh-CN" altLang="en-US" sz="2400" dirty="0" smtClean="0">
                <a:latin typeface="+mn-ea"/>
              </a:rPr>
              <a:t>的第</a:t>
            </a:r>
            <a:r>
              <a:rPr lang="en-US" altLang="zh-CN" sz="2400" dirty="0" err="1" smtClean="0">
                <a:latin typeface="+mn-ea"/>
              </a:rPr>
              <a:t>i</a:t>
            </a:r>
            <a:r>
              <a:rPr lang="zh-CN" altLang="en-US" sz="2400" dirty="0" smtClean="0">
                <a:latin typeface="+mn-ea"/>
              </a:rPr>
              <a:t>组内任意一行中。</a:t>
            </a: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a:latin typeface="+mn-ea"/>
            </a:endParaRPr>
          </a:p>
          <a:p>
            <a:pPr marL="0" indent="0" algn="ctr">
              <a:buNone/>
            </a:pPr>
            <a:r>
              <a:rPr lang="zh-CN" altLang="zh-CN" sz="1800" dirty="0">
                <a:latin typeface="+mn-ea"/>
              </a:rPr>
              <a:t>图</a:t>
            </a:r>
            <a:r>
              <a:rPr lang="en-US" altLang="zh-CN" sz="1800" dirty="0">
                <a:latin typeface="+mn-ea"/>
              </a:rPr>
              <a:t>8.13 </a:t>
            </a:r>
            <a:r>
              <a:rPr lang="zh-CN" altLang="zh-CN" sz="1800" dirty="0">
                <a:latin typeface="+mn-ea"/>
              </a:rPr>
              <a:t>组相联方式下主存</a:t>
            </a:r>
            <a:r>
              <a:rPr lang="zh-CN" altLang="zh-CN" sz="1800" dirty="0" smtClean="0">
                <a:latin typeface="+mn-ea"/>
              </a:rPr>
              <a:t>地址格式</a:t>
            </a:r>
            <a:endParaRPr lang="en-US" altLang="zh-CN" sz="1800" dirty="0" smtClean="0">
              <a:latin typeface="+mn-ea"/>
            </a:endParaRPr>
          </a:p>
          <a:p>
            <a:pPr marL="0" indent="0">
              <a:buNone/>
            </a:pPr>
            <a:r>
              <a:rPr lang="zh-CN" altLang="en-US" sz="2400" dirty="0" smtClean="0">
                <a:latin typeface="+mn-ea"/>
              </a:rPr>
              <a:t>      在</a:t>
            </a:r>
            <a:r>
              <a:rPr lang="zh-CN" altLang="en-US" sz="2400" dirty="0">
                <a:latin typeface="+mn-ea"/>
              </a:rPr>
              <a:t>组相联映射方式中，主存地址格式与直接映射、全相联映射方式相比还是不同的，主存地址字段格式如图</a:t>
            </a:r>
            <a:r>
              <a:rPr lang="en-US" altLang="zh-CN" sz="2400" dirty="0">
                <a:latin typeface="+mn-ea"/>
              </a:rPr>
              <a:t>8.13</a:t>
            </a:r>
            <a:r>
              <a:rPr lang="zh-CN" altLang="en-US" sz="2400" dirty="0">
                <a:latin typeface="+mn-ea"/>
              </a:rPr>
              <a:t>所示。在组相联映射方式中，</a:t>
            </a:r>
            <a:r>
              <a:rPr lang="en-US" altLang="zh-CN" sz="2400" dirty="0">
                <a:latin typeface="+mn-ea"/>
              </a:rPr>
              <a:t>CPU</a:t>
            </a:r>
            <a:r>
              <a:rPr lang="zh-CN" altLang="en-US" sz="2400" dirty="0">
                <a:latin typeface="+mn-ea"/>
              </a:rPr>
              <a:t>首先根据主存地址中组号来判断该地址应该存放在</a:t>
            </a:r>
            <a:r>
              <a:rPr lang="en-US" altLang="zh-CN" sz="2400" dirty="0">
                <a:latin typeface="+mn-ea"/>
              </a:rPr>
              <a:t>cache</a:t>
            </a:r>
            <a:r>
              <a:rPr lang="zh-CN" altLang="en-US" sz="2400" dirty="0">
                <a:latin typeface="+mn-ea"/>
              </a:rPr>
              <a:t>中的哪一组，然后再利用标记字段和该组中的所有行的标记字段一一对比，如命中，就说明该字在</a:t>
            </a:r>
            <a:r>
              <a:rPr lang="en-US" altLang="zh-CN" sz="2400" dirty="0">
                <a:latin typeface="+mn-ea"/>
              </a:rPr>
              <a:t>cache</a:t>
            </a:r>
            <a:r>
              <a:rPr lang="zh-CN" altLang="en-US" sz="2400" dirty="0">
                <a:latin typeface="+mn-ea"/>
              </a:rPr>
              <a:t>中，如未命中，该字不在</a:t>
            </a:r>
            <a:r>
              <a:rPr lang="en-US" altLang="zh-CN" sz="2400" dirty="0">
                <a:latin typeface="+mn-ea"/>
              </a:rPr>
              <a:t>cache</a:t>
            </a:r>
            <a:r>
              <a:rPr lang="zh-CN" altLang="en-US" sz="2400" dirty="0" smtClean="0">
                <a:latin typeface="+mn-ea"/>
              </a:rPr>
              <a:t>中</a:t>
            </a:r>
            <a:r>
              <a:rPr lang="zh-CN" altLang="en-US" sz="2400" dirty="0">
                <a:latin typeface="+mn-ea"/>
              </a:rPr>
              <a:t>。</a:t>
            </a:r>
            <a:endParaRPr lang="zh-CN" altLang="en-US" sz="2400" dirty="0" smtClean="0">
              <a:latin typeface="+mn-ea"/>
            </a:endParaRPr>
          </a:p>
          <a:p>
            <a:pPr marL="0" indent="0">
              <a:buNone/>
            </a:pPr>
            <a:endParaRPr lang="zh-CN" altLang="en-US" dirty="0"/>
          </a:p>
        </p:txBody>
      </p:sp>
      <p:pic>
        <p:nvPicPr>
          <p:cNvPr id="5" name="图片 4"/>
          <p:cNvPicPr>
            <a:picLocks noChangeAspect="1"/>
          </p:cNvPicPr>
          <p:nvPr/>
        </p:nvPicPr>
        <p:blipFill>
          <a:blip r:embed="rId2"/>
          <a:stretch>
            <a:fillRect/>
          </a:stretch>
        </p:blipFill>
        <p:spPr>
          <a:xfrm>
            <a:off x="2588456" y="2222696"/>
            <a:ext cx="6499274" cy="1332294"/>
          </a:xfrm>
          <a:prstGeom prst="rect">
            <a:avLst/>
          </a:prstGeom>
        </p:spPr>
      </p:pic>
    </p:spTree>
    <p:extLst>
      <p:ext uri="{BB962C8B-B14F-4D97-AF65-F5344CB8AC3E}">
        <p14:creationId xmlns:p14="http://schemas.microsoft.com/office/powerpoint/2010/main" val="23071518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669882" y="1310068"/>
            <a:ext cx="10852237" cy="5041355"/>
          </a:xfrm>
        </p:spPr>
        <p:txBody>
          <a:bodyPr/>
          <a:lstStyle/>
          <a:p>
            <a:r>
              <a:rPr lang="en-US" altLang="zh-CN" sz="2400" dirty="0">
                <a:latin typeface="+mn-ea"/>
              </a:rPr>
              <a:t>8.2.3 </a:t>
            </a:r>
            <a:r>
              <a:rPr lang="zh-CN" altLang="en-US" sz="2400" dirty="0" smtClean="0">
                <a:latin typeface="+mn-ea"/>
              </a:rPr>
              <a:t>替换策略</a:t>
            </a:r>
            <a:endParaRPr lang="en-US" altLang="zh-CN" sz="2400" dirty="0" smtClean="0">
              <a:latin typeface="+mn-ea"/>
            </a:endParaRPr>
          </a:p>
          <a:p>
            <a:pPr marL="0" indent="0">
              <a:buNone/>
            </a:pPr>
            <a:r>
              <a:rPr lang="en-US" altLang="zh-CN" sz="2400" dirty="0" smtClean="0">
                <a:latin typeface="+mn-ea"/>
              </a:rPr>
              <a:t>      Cache</a:t>
            </a:r>
            <a:r>
              <a:rPr lang="zh-CN" altLang="en-US" sz="2400" dirty="0">
                <a:latin typeface="+mn-ea"/>
              </a:rPr>
              <a:t>工作原理要求尽可能保存最新数据或后面将要用到的指令或数据。当</a:t>
            </a:r>
            <a:r>
              <a:rPr lang="en-US" altLang="zh-CN" sz="2400" dirty="0">
                <a:latin typeface="+mn-ea"/>
              </a:rPr>
              <a:t>CPU</a:t>
            </a:r>
            <a:r>
              <a:rPr lang="zh-CN" altLang="en-US" sz="2400" dirty="0">
                <a:latin typeface="+mn-ea"/>
              </a:rPr>
              <a:t>根据访存指令的地址到</a:t>
            </a:r>
            <a:r>
              <a:rPr lang="en-US" altLang="zh-CN" sz="2400" dirty="0">
                <a:latin typeface="+mn-ea"/>
              </a:rPr>
              <a:t>cache</a:t>
            </a:r>
            <a:r>
              <a:rPr lang="zh-CN" altLang="en-US" sz="2400" dirty="0">
                <a:latin typeface="+mn-ea"/>
              </a:rPr>
              <a:t>中检索不到数据时，就要到主存储器读取，并把改字所在的块内容拷贝到</a:t>
            </a:r>
            <a:r>
              <a:rPr lang="en-US" altLang="zh-CN" sz="2400" dirty="0">
                <a:latin typeface="+mn-ea"/>
              </a:rPr>
              <a:t>cache</a:t>
            </a:r>
            <a:r>
              <a:rPr lang="zh-CN" altLang="en-US" sz="2400" dirty="0">
                <a:latin typeface="+mn-ea"/>
              </a:rPr>
              <a:t>中。当一个新的主存块需要拷贝</a:t>
            </a:r>
            <a:r>
              <a:rPr lang="en-US" altLang="zh-CN" sz="2400" dirty="0">
                <a:latin typeface="+mn-ea"/>
              </a:rPr>
              <a:t>cache</a:t>
            </a:r>
            <a:r>
              <a:rPr lang="zh-CN" altLang="en-US" sz="2400" dirty="0">
                <a:latin typeface="+mn-ea"/>
              </a:rPr>
              <a:t>时，如果</a:t>
            </a:r>
            <a:r>
              <a:rPr lang="en-US" altLang="zh-CN" sz="2400" dirty="0">
                <a:latin typeface="+mn-ea"/>
              </a:rPr>
              <a:t>cache</a:t>
            </a:r>
            <a:r>
              <a:rPr lang="zh-CN" altLang="en-US" sz="2400" dirty="0">
                <a:latin typeface="+mn-ea"/>
              </a:rPr>
              <a:t>中的所有行都已被主存中其他块占满时，就需要选择一行来存放新读入的内存块，就要产生</a:t>
            </a:r>
            <a:r>
              <a:rPr lang="zh-CN" altLang="en-US" sz="2400" dirty="0" smtClean="0">
                <a:latin typeface="+mn-ea"/>
              </a:rPr>
              <a:t>替换。</a:t>
            </a:r>
          </a:p>
          <a:p>
            <a:pPr marL="0" indent="0">
              <a:buNone/>
            </a:pPr>
            <a:r>
              <a:rPr lang="zh-CN" altLang="en-US" sz="2400" dirty="0" smtClean="0">
                <a:latin typeface="+mn-ea"/>
              </a:rPr>
              <a:t>      替换问题与</a:t>
            </a:r>
            <a:r>
              <a:rPr lang="en-US" altLang="zh-CN" sz="2400" dirty="0" smtClean="0">
                <a:latin typeface="+mn-ea"/>
              </a:rPr>
              <a:t>cache</a:t>
            </a:r>
            <a:r>
              <a:rPr lang="zh-CN" altLang="en-US" sz="2400" dirty="0" smtClean="0">
                <a:latin typeface="+mn-ea"/>
              </a:rPr>
              <a:t>的组织方式紧密相关，对于直接映射的</a:t>
            </a:r>
            <a:r>
              <a:rPr lang="en-US" altLang="zh-CN" sz="2400" dirty="0" smtClean="0">
                <a:latin typeface="+mn-ea"/>
              </a:rPr>
              <a:t>cache</a:t>
            </a:r>
            <a:r>
              <a:rPr lang="zh-CN" altLang="en-US" sz="2400" dirty="0" smtClean="0">
                <a:latin typeface="+mn-ea"/>
              </a:rPr>
              <a:t>来说，因为一个主存块只能存放在</a:t>
            </a:r>
            <a:r>
              <a:rPr lang="en-US" altLang="zh-CN" sz="2400" dirty="0" smtClean="0">
                <a:latin typeface="+mn-ea"/>
              </a:rPr>
              <a:t>cache</a:t>
            </a:r>
            <a:r>
              <a:rPr lang="zh-CN" altLang="en-US" sz="2400" dirty="0" smtClean="0">
                <a:latin typeface="+mn-ea"/>
              </a:rPr>
              <a:t>中的对应的固定行中，因此，该方式的替换策略比较简单，只需要把新读入的块数据替换到对应</a:t>
            </a:r>
            <a:r>
              <a:rPr lang="en-US" altLang="zh-CN" sz="2400" dirty="0" smtClean="0">
                <a:latin typeface="+mn-ea"/>
              </a:rPr>
              <a:t>cache</a:t>
            </a:r>
            <a:r>
              <a:rPr lang="zh-CN" altLang="en-US" sz="2400" dirty="0" smtClean="0">
                <a:latin typeface="+mn-ea"/>
              </a:rPr>
              <a:t>行中即可。对于组相联映射和全相联映射方式的</a:t>
            </a:r>
            <a:r>
              <a:rPr lang="en-US" altLang="zh-CN" sz="2400" dirty="0" smtClean="0">
                <a:latin typeface="+mn-ea"/>
              </a:rPr>
              <a:t>cache</a:t>
            </a:r>
            <a:r>
              <a:rPr lang="zh-CN" altLang="en-US" sz="2400" dirty="0" smtClean="0">
                <a:latin typeface="+mn-ea"/>
              </a:rPr>
              <a:t>中，就要从允许存放新主存块的</a:t>
            </a:r>
          </a:p>
          <a:p>
            <a:pPr marL="0" indent="0">
              <a:buNone/>
            </a:pPr>
            <a:endParaRPr lang="zh-CN" altLang="en-US" dirty="0"/>
          </a:p>
        </p:txBody>
      </p:sp>
    </p:spTree>
    <p:extLst>
      <p:ext uri="{BB962C8B-B14F-4D97-AF65-F5344CB8AC3E}">
        <p14:creationId xmlns:p14="http://schemas.microsoft.com/office/powerpoint/2010/main" val="7448057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a:latin typeface="+mn-ea"/>
              </a:rPr>
              <a:t>若干个特定行中选取一行数据换出，选取哪一行就涉及到替换策略，也成为替换算法</a:t>
            </a:r>
            <a:r>
              <a:rPr lang="zh-CN" altLang="en-US" sz="2400" dirty="0" smtClean="0">
                <a:latin typeface="+mn-ea"/>
              </a:rPr>
              <a:t>。</a:t>
            </a:r>
            <a:endParaRPr lang="en-US" altLang="zh-CN" sz="2400" dirty="0" smtClean="0">
              <a:latin typeface="+mn-ea"/>
            </a:endParaRPr>
          </a:p>
          <a:p>
            <a:pPr marL="0" indent="0">
              <a:buNone/>
            </a:pPr>
            <a:r>
              <a:rPr lang="zh-CN" altLang="en-US" sz="2400" dirty="0" smtClean="0">
                <a:latin typeface="+mn-ea"/>
              </a:rPr>
              <a:t>     由于</a:t>
            </a:r>
            <a:r>
              <a:rPr lang="en-US" altLang="zh-CN" sz="2400" dirty="0">
                <a:latin typeface="+mn-ea"/>
              </a:rPr>
              <a:t>cache</a:t>
            </a:r>
            <a:r>
              <a:rPr lang="zh-CN" altLang="en-US" sz="2400" dirty="0">
                <a:latin typeface="+mn-ea"/>
              </a:rPr>
              <a:t>的速度要求尽可能接近</a:t>
            </a:r>
            <a:r>
              <a:rPr lang="en-US" altLang="zh-CN" sz="2400" dirty="0">
                <a:latin typeface="+mn-ea"/>
              </a:rPr>
              <a:t>CPU</a:t>
            </a:r>
            <a:r>
              <a:rPr lang="zh-CN" altLang="en-US" sz="2400" dirty="0">
                <a:latin typeface="+mn-ea"/>
              </a:rPr>
              <a:t>速度，因此替换问题主要通过硬件来实现。目前通过硬件实现的替换算法主要三种算法：最不经常使用（</a:t>
            </a:r>
            <a:r>
              <a:rPr lang="en-US" altLang="zh-CN" sz="2400" dirty="0">
                <a:latin typeface="+mn-ea"/>
              </a:rPr>
              <a:t>LFU</a:t>
            </a:r>
            <a:r>
              <a:rPr lang="zh-CN" altLang="en-US" sz="2400" dirty="0">
                <a:latin typeface="+mn-ea"/>
              </a:rPr>
              <a:t>）算法、近期最少使用（</a:t>
            </a:r>
            <a:r>
              <a:rPr lang="en-US" altLang="zh-CN" sz="2400" dirty="0">
                <a:latin typeface="+mn-ea"/>
              </a:rPr>
              <a:t>LRU</a:t>
            </a:r>
            <a:r>
              <a:rPr lang="zh-CN" altLang="en-US" sz="2400" dirty="0">
                <a:latin typeface="+mn-ea"/>
              </a:rPr>
              <a:t>）算、随机替换算法。</a:t>
            </a:r>
          </a:p>
          <a:p>
            <a:pPr marL="0" indent="0">
              <a:buNone/>
            </a:pPr>
            <a:r>
              <a:rPr lang="zh-CN" altLang="en-US" sz="2400" dirty="0">
                <a:latin typeface="+mn-ea"/>
              </a:rPr>
              <a:t>（</a:t>
            </a:r>
            <a:r>
              <a:rPr lang="en-US" altLang="zh-CN" sz="2400" dirty="0">
                <a:latin typeface="+mn-ea"/>
              </a:rPr>
              <a:t>1</a:t>
            </a:r>
            <a:r>
              <a:rPr lang="zh-CN" altLang="en-US" sz="2400" dirty="0">
                <a:latin typeface="+mn-ea"/>
              </a:rPr>
              <a:t>）最不经常使用（</a:t>
            </a:r>
            <a:r>
              <a:rPr lang="en-US" altLang="zh-CN" sz="2400" dirty="0">
                <a:latin typeface="+mn-ea"/>
              </a:rPr>
              <a:t>LFU</a:t>
            </a:r>
            <a:r>
              <a:rPr lang="zh-CN" altLang="en-US" sz="2400" dirty="0">
                <a:latin typeface="+mn-ea"/>
              </a:rPr>
              <a:t>）算法</a:t>
            </a:r>
          </a:p>
          <a:p>
            <a:pPr marL="0" indent="0">
              <a:buNone/>
            </a:pPr>
            <a:r>
              <a:rPr lang="zh-CN" altLang="en-US" sz="2400" dirty="0" smtClean="0">
                <a:latin typeface="+mn-ea"/>
              </a:rPr>
              <a:t>      对于</a:t>
            </a:r>
            <a:r>
              <a:rPr lang="en-US" altLang="zh-CN" sz="2400" dirty="0">
                <a:latin typeface="+mn-ea"/>
              </a:rPr>
              <a:t>cache</a:t>
            </a:r>
            <a:r>
              <a:rPr lang="zh-CN" altLang="en-US" sz="2400" dirty="0">
                <a:latin typeface="+mn-ea"/>
              </a:rPr>
              <a:t>来说，首先需要保存数据是</a:t>
            </a:r>
            <a:r>
              <a:rPr lang="en-US" altLang="zh-CN" sz="2400" dirty="0">
                <a:latin typeface="+mn-ea"/>
              </a:rPr>
              <a:t>CPU</a:t>
            </a:r>
            <a:r>
              <a:rPr lang="zh-CN" altLang="en-US" sz="2400" dirty="0">
                <a:latin typeface="+mn-ea"/>
              </a:rPr>
              <a:t>进场访问的数据，因此，在一段时间内，被</a:t>
            </a:r>
            <a:r>
              <a:rPr lang="en-US" altLang="zh-CN" sz="2400" dirty="0">
                <a:latin typeface="+mn-ea"/>
              </a:rPr>
              <a:t>COU</a:t>
            </a:r>
            <a:r>
              <a:rPr lang="zh-CN" altLang="en-US" sz="2400" dirty="0">
                <a:latin typeface="+mn-ea"/>
              </a:rPr>
              <a:t>访问次数少的行在将来被再次访问的可能性较小。因此，最不经常使用（</a:t>
            </a:r>
            <a:r>
              <a:rPr lang="en-US" altLang="zh-CN" sz="2400" dirty="0">
                <a:latin typeface="+mn-ea"/>
              </a:rPr>
              <a:t>LFU</a:t>
            </a:r>
            <a:r>
              <a:rPr lang="zh-CN" altLang="en-US" sz="2400" dirty="0">
                <a:latin typeface="+mn-ea"/>
              </a:rPr>
              <a:t>）算法（简称</a:t>
            </a:r>
            <a:r>
              <a:rPr lang="en-US" altLang="zh-CN" sz="2400" dirty="0">
                <a:latin typeface="+mn-ea"/>
              </a:rPr>
              <a:t>LFU</a:t>
            </a:r>
            <a:r>
              <a:rPr lang="zh-CN" altLang="en-US" sz="2400" dirty="0">
                <a:latin typeface="+mn-ea"/>
              </a:rPr>
              <a:t>算法）就是将一段时间内被</a:t>
            </a:r>
            <a:r>
              <a:rPr lang="en-US" altLang="zh-CN" sz="2400" dirty="0">
                <a:latin typeface="+mn-ea"/>
              </a:rPr>
              <a:t>CPU</a:t>
            </a:r>
            <a:r>
              <a:rPr lang="zh-CN" altLang="en-US" sz="2400" dirty="0">
                <a:latin typeface="+mn-ea"/>
              </a:rPr>
              <a:t>访问次数少的那行数据换出。其硬件实现方法是在</a:t>
            </a:r>
            <a:r>
              <a:rPr lang="en-US" altLang="zh-CN" sz="2400" dirty="0">
                <a:latin typeface="+mn-ea"/>
              </a:rPr>
              <a:t>cache</a:t>
            </a:r>
            <a:r>
              <a:rPr lang="zh-CN" altLang="en-US" sz="2400" dirty="0">
                <a:latin typeface="+mn-ea"/>
              </a:rPr>
              <a:t>每行中</a:t>
            </a:r>
            <a:r>
              <a:rPr lang="zh-CN" altLang="en-US" sz="2400" dirty="0" smtClean="0">
                <a:latin typeface="+mn-ea"/>
              </a:rPr>
              <a:t>设置</a:t>
            </a:r>
            <a:endParaRPr lang="zh-CN" altLang="en-US" dirty="0"/>
          </a:p>
        </p:txBody>
      </p:sp>
    </p:spTree>
    <p:extLst>
      <p:ext uri="{BB962C8B-B14F-4D97-AF65-F5344CB8AC3E}">
        <p14:creationId xmlns:p14="http://schemas.microsoft.com/office/powerpoint/2010/main" val="2447635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a:latin typeface="+mn-ea"/>
              </a:rPr>
              <a:t>一个计数器，其初始值为</a:t>
            </a:r>
            <a:r>
              <a:rPr lang="en-US" altLang="zh-CN" sz="2400" dirty="0">
                <a:latin typeface="+mn-ea"/>
              </a:rPr>
              <a:t>0</a:t>
            </a:r>
            <a:r>
              <a:rPr lang="zh-CN" altLang="en-US" sz="2400" dirty="0">
                <a:latin typeface="+mn-ea"/>
              </a:rPr>
              <a:t>。该行数据被</a:t>
            </a:r>
            <a:r>
              <a:rPr lang="en-US" altLang="zh-CN" sz="2400" dirty="0">
                <a:latin typeface="+mn-ea"/>
              </a:rPr>
              <a:t>CPU</a:t>
            </a:r>
            <a:r>
              <a:rPr lang="zh-CN" altLang="en-US" sz="2400" dirty="0">
                <a:latin typeface="+mn-ea"/>
              </a:rPr>
              <a:t>访问一次，对应计数器的值加</a:t>
            </a:r>
            <a:r>
              <a:rPr lang="en-US" altLang="zh-CN" sz="2400" dirty="0">
                <a:latin typeface="+mn-ea"/>
              </a:rPr>
              <a:t>1</a:t>
            </a:r>
            <a:r>
              <a:rPr lang="zh-CN" altLang="en-US" sz="2400" dirty="0">
                <a:latin typeface="+mn-ea"/>
              </a:rPr>
              <a:t>。当需要进行替换时，就选择计数器值较小的那行数据来存放新拷贝的内存块数据，同时该行计数器的初始值清零</a:t>
            </a:r>
            <a:r>
              <a:rPr lang="zh-CN" altLang="en-US" sz="2400" dirty="0" smtClean="0">
                <a:latin typeface="+mn-ea"/>
              </a:rPr>
              <a:t>。</a:t>
            </a:r>
            <a:endParaRPr lang="en-US" altLang="zh-CN" sz="2400" dirty="0" smtClean="0">
              <a:latin typeface="+mn-ea"/>
            </a:endParaRPr>
          </a:p>
          <a:p>
            <a:pPr marL="0" indent="0">
              <a:buNone/>
            </a:pPr>
            <a:r>
              <a:rPr lang="zh-CN" altLang="en-US" sz="2400" dirty="0">
                <a:latin typeface="+mn-ea"/>
              </a:rPr>
              <a:t>（</a:t>
            </a:r>
            <a:r>
              <a:rPr lang="en-US" altLang="zh-CN" sz="2400" dirty="0">
                <a:latin typeface="+mn-ea"/>
              </a:rPr>
              <a:t>2</a:t>
            </a:r>
            <a:r>
              <a:rPr lang="zh-CN" altLang="en-US" sz="2400" dirty="0">
                <a:latin typeface="+mn-ea"/>
              </a:rPr>
              <a:t>）近期最少使用（</a:t>
            </a:r>
            <a:r>
              <a:rPr lang="en-US" altLang="zh-CN" sz="2400" dirty="0">
                <a:latin typeface="+mn-ea"/>
              </a:rPr>
              <a:t>LRU</a:t>
            </a:r>
            <a:r>
              <a:rPr lang="zh-CN" altLang="en-US" sz="2400" dirty="0">
                <a:latin typeface="+mn-ea"/>
              </a:rPr>
              <a:t>）算法</a:t>
            </a:r>
          </a:p>
          <a:p>
            <a:pPr marL="0" indent="0">
              <a:buNone/>
            </a:pPr>
            <a:r>
              <a:rPr lang="en-US" altLang="zh-CN" sz="2400" dirty="0" smtClean="0">
                <a:latin typeface="+mn-ea"/>
              </a:rPr>
              <a:t>      LRU</a:t>
            </a:r>
            <a:r>
              <a:rPr lang="zh-CN" altLang="en-US" sz="2400" dirty="0">
                <a:latin typeface="+mn-ea"/>
              </a:rPr>
              <a:t>（</a:t>
            </a:r>
            <a:r>
              <a:rPr lang="en-US" altLang="zh-CN" sz="2400" dirty="0">
                <a:latin typeface="+mn-ea"/>
              </a:rPr>
              <a:t>Least Recently Used</a:t>
            </a:r>
            <a:r>
              <a:rPr lang="zh-CN" altLang="en-US" sz="2400" dirty="0">
                <a:latin typeface="+mn-ea"/>
              </a:rPr>
              <a:t>，近期最少使用）算法是把</a:t>
            </a:r>
            <a:r>
              <a:rPr lang="en-US" altLang="zh-CN" sz="2400" dirty="0">
                <a:latin typeface="+mn-ea"/>
              </a:rPr>
              <a:t>CPU</a:t>
            </a:r>
            <a:r>
              <a:rPr lang="zh-CN" altLang="en-US" sz="2400" dirty="0">
                <a:latin typeface="+mn-ea"/>
              </a:rPr>
              <a:t>近期最少使用的</a:t>
            </a:r>
            <a:r>
              <a:rPr lang="en-US" altLang="zh-CN" sz="2400" dirty="0">
                <a:latin typeface="+mn-ea"/>
              </a:rPr>
              <a:t>cache</a:t>
            </a:r>
            <a:r>
              <a:rPr lang="zh-CN" altLang="en-US" sz="2400" dirty="0">
                <a:latin typeface="+mn-ea"/>
              </a:rPr>
              <a:t>行替换出去。这种替换方法需要随时记录</a:t>
            </a:r>
            <a:r>
              <a:rPr lang="en-US" altLang="zh-CN" sz="2400" dirty="0">
                <a:latin typeface="+mn-ea"/>
              </a:rPr>
              <a:t>Cache</a:t>
            </a:r>
            <a:r>
              <a:rPr lang="zh-CN" altLang="en-US" sz="2400" dirty="0">
                <a:latin typeface="+mn-ea"/>
              </a:rPr>
              <a:t>中各行的使用情况，以便确定哪个行是近期最少使用的行。每行也设置一个计数器，</a:t>
            </a:r>
            <a:r>
              <a:rPr lang="en-US" altLang="zh-CN" sz="2400" dirty="0">
                <a:latin typeface="+mn-ea"/>
              </a:rPr>
              <a:t>Cache</a:t>
            </a:r>
            <a:r>
              <a:rPr lang="zh-CN" altLang="en-US" sz="2400" dirty="0">
                <a:latin typeface="+mn-ea"/>
              </a:rPr>
              <a:t>每命中一次，命中行计数器清零，其他各行计数器增</a:t>
            </a:r>
            <a:r>
              <a:rPr lang="en-US" altLang="zh-CN" sz="2400" dirty="0">
                <a:latin typeface="+mn-ea"/>
              </a:rPr>
              <a:t>1</a:t>
            </a:r>
            <a:r>
              <a:rPr lang="zh-CN" altLang="en-US" sz="2400" dirty="0">
                <a:latin typeface="+mn-ea"/>
              </a:rPr>
              <a:t>。当需要替换时，将计数值最大的行换出。</a:t>
            </a:r>
          </a:p>
          <a:p>
            <a:pPr marL="0" indent="0">
              <a:buNone/>
            </a:pPr>
            <a:r>
              <a:rPr lang="en-US" altLang="zh-CN" sz="2400" dirty="0">
                <a:latin typeface="+mn-ea"/>
              </a:rPr>
              <a:t>LRU</a:t>
            </a:r>
            <a:r>
              <a:rPr lang="zh-CN" altLang="en-US" sz="2400" dirty="0">
                <a:latin typeface="+mn-ea"/>
              </a:rPr>
              <a:t>算法相对合理，但实现起来比较复杂，系统开销较大。这种算法</a:t>
            </a:r>
            <a:r>
              <a:rPr lang="zh-CN" altLang="en-US" sz="2400" dirty="0" smtClean="0">
                <a:latin typeface="+mn-ea"/>
              </a:rPr>
              <a:t>保护</a:t>
            </a:r>
            <a:endParaRPr lang="zh-CN" altLang="en-US" sz="2400" dirty="0">
              <a:latin typeface="+mn-ea"/>
            </a:endParaRPr>
          </a:p>
          <a:p>
            <a:pPr marL="0" indent="0">
              <a:buNone/>
            </a:pPr>
            <a:endParaRPr lang="zh-CN" altLang="en-US" dirty="0"/>
          </a:p>
          <a:p>
            <a:pPr marL="0" indent="0">
              <a:buNone/>
            </a:pPr>
            <a:endParaRPr lang="zh-CN" altLang="en-US" dirty="0"/>
          </a:p>
        </p:txBody>
      </p:sp>
    </p:spTree>
    <p:extLst>
      <p:ext uri="{BB962C8B-B14F-4D97-AF65-F5344CB8AC3E}">
        <p14:creationId xmlns:p14="http://schemas.microsoft.com/office/powerpoint/2010/main" val="30828414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a:latin typeface="+mn-ea"/>
              </a:rPr>
              <a:t>了刚调入</a:t>
            </a:r>
            <a:r>
              <a:rPr lang="en-US" altLang="zh-CN" sz="2400" dirty="0">
                <a:latin typeface="+mn-ea"/>
              </a:rPr>
              <a:t>Cache</a:t>
            </a:r>
            <a:r>
              <a:rPr lang="zh-CN" altLang="en-US" sz="2400" dirty="0">
                <a:latin typeface="+mn-ea"/>
              </a:rPr>
              <a:t>的新数据行，具有较高的命中率。</a:t>
            </a:r>
            <a:r>
              <a:rPr lang="en-US" altLang="zh-CN" sz="2400" dirty="0">
                <a:latin typeface="+mn-ea"/>
              </a:rPr>
              <a:t>LRU</a:t>
            </a:r>
            <a:r>
              <a:rPr lang="zh-CN" altLang="en-US" sz="2400" dirty="0">
                <a:latin typeface="+mn-ea"/>
              </a:rPr>
              <a:t>算法不能肯定调出去的行近期不会再被使用，所以这种替换算法不能算作最合理、最优秀的算法。但是研究表明，采用这种算法可使</a:t>
            </a:r>
            <a:r>
              <a:rPr lang="en-US" altLang="zh-CN" sz="2400" dirty="0">
                <a:latin typeface="+mn-ea"/>
              </a:rPr>
              <a:t>Cache</a:t>
            </a:r>
            <a:r>
              <a:rPr lang="zh-CN" altLang="en-US" sz="2400" dirty="0">
                <a:latin typeface="+mn-ea"/>
              </a:rPr>
              <a:t>的命中率达到</a:t>
            </a:r>
            <a:r>
              <a:rPr lang="en-US" altLang="zh-CN" sz="2400" dirty="0">
                <a:latin typeface="+mn-ea"/>
              </a:rPr>
              <a:t>90%</a:t>
            </a:r>
            <a:r>
              <a:rPr lang="zh-CN" altLang="en-US" sz="2400" dirty="0">
                <a:latin typeface="+mn-ea"/>
              </a:rPr>
              <a:t>左右</a:t>
            </a:r>
            <a:r>
              <a:rPr lang="zh-CN" altLang="en-US" sz="2400" dirty="0" smtClean="0">
                <a:latin typeface="+mn-ea"/>
              </a:rPr>
              <a:t>。</a:t>
            </a:r>
            <a:endParaRPr lang="en-US" altLang="zh-CN" sz="2400" dirty="0">
              <a:latin typeface="+mn-ea"/>
            </a:endParaRPr>
          </a:p>
          <a:p>
            <a:pPr marL="0" indent="0">
              <a:buNone/>
            </a:pPr>
            <a:r>
              <a:rPr lang="zh-CN" altLang="en-US" sz="2400" dirty="0" smtClean="0">
                <a:latin typeface="+mn-ea"/>
              </a:rPr>
              <a:t>（</a:t>
            </a:r>
            <a:r>
              <a:rPr lang="en-US" altLang="zh-CN" sz="2400" dirty="0">
                <a:latin typeface="+mn-ea"/>
              </a:rPr>
              <a:t>3</a:t>
            </a:r>
            <a:r>
              <a:rPr lang="zh-CN" altLang="en-US" sz="2400" dirty="0">
                <a:latin typeface="+mn-ea"/>
              </a:rPr>
              <a:t>）随即替换算法</a:t>
            </a:r>
          </a:p>
          <a:p>
            <a:pPr marL="0" indent="0">
              <a:buNone/>
            </a:pPr>
            <a:r>
              <a:rPr lang="zh-CN" altLang="en-US" sz="2400" dirty="0" smtClean="0">
                <a:latin typeface="+mn-ea"/>
              </a:rPr>
              <a:t>      随机</a:t>
            </a:r>
            <a:r>
              <a:rPr lang="zh-CN" altLang="en-US" sz="2400" dirty="0">
                <a:latin typeface="+mn-ea"/>
              </a:rPr>
              <a:t>替换策略是从特定的行位置中随机选取一行换出，来存放新读入的内存块数据。这种算法便于硬件实现，而且速度也比前两种方法快。缺点是随机替换算法选择换出的行数据有可能马上再次被</a:t>
            </a:r>
            <a:r>
              <a:rPr lang="en-US" altLang="zh-CN" sz="2400" dirty="0">
                <a:latin typeface="+mn-ea"/>
              </a:rPr>
              <a:t>CPU</a:t>
            </a:r>
            <a:r>
              <a:rPr lang="zh-CN" altLang="en-US" sz="2400" dirty="0">
                <a:latin typeface="+mn-ea"/>
              </a:rPr>
              <a:t>访问，出现频换的调入调出操作，从而降低</a:t>
            </a:r>
            <a:r>
              <a:rPr lang="en-US" altLang="zh-CN" sz="2400" dirty="0">
                <a:latin typeface="+mn-ea"/>
              </a:rPr>
              <a:t>cache</a:t>
            </a:r>
            <a:r>
              <a:rPr lang="zh-CN" altLang="en-US" sz="2400" dirty="0">
                <a:latin typeface="+mn-ea"/>
              </a:rPr>
              <a:t>的命中率，影响</a:t>
            </a:r>
            <a:r>
              <a:rPr lang="en-US" altLang="zh-CN" sz="2400" dirty="0">
                <a:latin typeface="+mn-ea"/>
              </a:rPr>
              <a:t>CPU</a:t>
            </a:r>
            <a:r>
              <a:rPr lang="zh-CN" altLang="en-US" sz="2400" dirty="0">
                <a:latin typeface="+mn-ea"/>
              </a:rPr>
              <a:t>的运行效率。如果</a:t>
            </a:r>
            <a:r>
              <a:rPr lang="en-US" altLang="zh-CN" sz="2400" dirty="0">
                <a:latin typeface="+mn-ea"/>
              </a:rPr>
              <a:t>cache</a:t>
            </a:r>
            <a:r>
              <a:rPr lang="zh-CN" altLang="en-US" sz="2400" dirty="0">
                <a:latin typeface="+mn-ea"/>
              </a:rPr>
              <a:t>的容量较大，马上被访问的行被随机选中替换的可能性就会大大降低，因此，此算法的缺点会随着</a:t>
            </a:r>
            <a:r>
              <a:rPr lang="en-US" altLang="zh-CN" sz="2400" dirty="0">
                <a:latin typeface="+mn-ea"/>
              </a:rPr>
              <a:t>cache</a:t>
            </a:r>
            <a:r>
              <a:rPr lang="zh-CN" altLang="en-US" sz="2400" dirty="0">
                <a:latin typeface="+mn-ea"/>
              </a:rPr>
              <a:t>容量的不断增加而不断减小。</a:t>
            </a:r>
          </a:p>
        </p:txBody>
      </p:sp>
    </p:spTree>
    <p:extLst>
      <p:ext uri="{BB962C8B-B14F-4D97-AF65-F5344CB8AC3E}">
        <p14:creationId xmlns:p14="http://schemas.microsoft.com/office/powerpoint/2010/main" val="99071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r>
              <a:rPr lang="en-US" altLang="zh-CN" sz="2400" dirty="0">
                <a:latin typeface="+mn-ea"/>
              </a:rPr>
              <a:t>8.2.4 cache</a:t>
            </a:r>
            <a:r>
              <a:rPr lang="zh-CN" altLang="en-US" sz="2400" dirty="0">
                <a:latin typeface="+mn-ea"/>
              </a:rPr>
              <a:t>的写操作</a:t>
            </a:r>
            <a:r>
              <a:rPr lang="zh-CN" altLang="en-US" sz="2400" dirty="0" smtClean="0">
                <a:latin typeface="+mn-ea"/>
              </a:rPr>
              <a:t>策略</a:t>
            </a:r>
            <a:endParaRPr lang="en-US" altLang="zh-CN" sz="2400" dirty="0" smtClean="0">
              <a:latin typeface="+mn-ea"/>
            </a:endParaRPr>
          </a:p>
          <a:p>
            <a:pPr marL="0" indent="0">
              <a:buNone/>
            </a:pPr>
            <a:r>
              <a:rPr lang="zh-CN" altLang="en-US" sz="2400" dirty="0" smtClean="0">
                <a:latin typeface="+mn-ea"/>
              </a:rPr>
              <a:t>      由于</a:t>
            </a:r>
            <a:r>
              <a:rPr lang="en-US" altLang="zh-CN" sz="2400" dirty="0">
                <a:latin typeface="+mn-ea"/>
              </a:rPr>
              <a:t>cache</a:t>
            </a:r>
            <a:r>
              <a:rPr lang="zh-CN" altLang="en-US" sz="2400" dirty="0">
                <a:latin typeface="+mn-ea"/>
              </a:rPr>
              <a:t>的内容只是主存内容的一部分，其内容也要尽可能和主存一致。</a:t>
            </a:r>
            <a:r>
              <a:rPr lang="en-US" altLang="zh-CN" sz="2400" dirty="0">
                <a:latin typeface="+mn-ea"/>
              </a:rPr>
              <a:t>CPU</a:t>
            </a:r>
            <a:r>
              <a:rPr lang="zh-CN" altLang="en-US" sz="2400" dirty="0">
                <a:latin typeface="+mn-ea"/>
              </a:rPr>
              <a:t>在执行写操作时，由于新写入的字的地址在</a:t>
            </a:r>
            <a:r>
              <a:rPr lang="en-US" altLang="zh-CN" sz="2400" dirty="0">
                <a:latin typeface="+mn-ea"/>
              </a:rPr>
              <a:t>cache</a:t>
            </a:r>
            <a:r>
              <a:rPr lang="zh-CN" altLang="en-US" sz="2400" dirty="0">
                <a:latin typeface="+mn-ea"/>
              </a:rPr>
              <a:t>中，就会把新内容写入到</a:t>
            </a:r>
            <a:r>
              <a:rPr lang="en-US" altLang="zh-CN" sz="2400" dirty="0">
                <a:latin typeface="+mn-ea"/>
              </a:rPr>
              <a:t>cache</a:t>
            </a:r>
            <a:r>
              <a:rPr lang="zh-CN" altLang="en-US" sz="2400" dirty="0">
                <a:latin typeface="+mn-ea"/>
              </a:rPr>
              <a:t>对应的行中。但该内容并未写入主存，就会造成和主存内容的不一致性。如何让</a:t>
            </a:r>
            <a:r>
              <a:rPr lang="en-US" altLang="zh-CN" sz="2400" dirty="0">
                <a:latin typeface="+mn-ea"/>
              </a:rPr>
              <a:t>cache</a:t>
            </a:r>
            <a:r>
              <a:rPr lang="zh-CN" altLang="en-US" sz="2400" dirty="0">
                <a:latin typeface="+mn-ea"/>
              </a:rPr>
              <a:t>和内容和主存内容保持一致，可通过三种写操作策略来实现：写回法、全写法和写一次法。</a:t>
            </a:r>
          </a:p>
          <a:p>
            <a:pPr marL="0" indent="0">
              <a:buNone/>
            </a:pPr>
            <a:r>
              <a:rPr lang="zh-CN" altLang="en-US" sz="2400" dirty="0">
                <a:latin typeface="+mn-ea"/>
              </a:rPr>
              <a:t>（</a:t>
            </a:r>
            <a:r>
              <a:rPr lang="en-US" altLang="zh-CN" sz="2400" dirty="0">
                <a:latin typeface="+mn-ea"/>
              </a:rPr>
              <a:t>1</a:t>
            </a:r>
            <a:r>
              <a:rPr lang="zh-CN" altLang="en-US" sz="2400" dirty="0">
                <a:latin typeface="+mn-ea"/>
              </a:rPr>
              <a:t>）写回法</a:t>
            </a:r>
          </a:p>
          <a:p>
            <a:pPr marL="0" indent="0">
              <a:buNone/>
            </a:pPr>
            <a:r>
              <a:rPr lang="zh-CN" altLang="en-US" sz="2400" dirty="0" smtClean="0">
                <a:latin typeface="+mn-ea"/>
              </a:rPr>
              <a:t>      当</a:t>
            </a:r>
            <a:r>
              <a:rPr lang="en-US" altLang="zh-CN" sz="2400" dirty="0">
                <a:latin typeface="+mn-ea"/>
              </a:rPr>
              <a:t>CPU</a:t>
            </a:r>
            <a:r>
              <a:rPr lang="zh-CN" altLang="en-US" sz="2400" dirty="0">
                <a:latin typeface="+mn-ea"/>
              </a:rPr>
              <a:t>写</a:t>
            </a:r>
            <a:r>
              <a:rPr lang="en-US" altLang="zh-CN" sz="2400" dirty="0">
                <a:latin typeface="+mn-ea"/>
              </a:rPr>
              <a:t>cache</a:t>
            </a:r>
            <a:r>
              <a:rPr lang="zh-CN" altLang="en-US" sz="2400" dirty="0">
                <a:latin typeface="+mn-ea"/>
              </a:rPr>
              <a:t>命中时，只修改</a:t>
            </a:r>
            <a:r>
              <a:rPr lang="en-US" altLang="zh-CN" sz="2400" dirty="0">
                <a:latin typeface="+mn-ea"/>
              </a:rPr>
              <a:t>cache</a:t>
            </a:r>
            <a:r>
              <a:rPr lang="zh-CN" altLang="en-US" sz="2400" dirty="0">
                <a:latin typeface="+mn-ea"/>
              </a:rPr>
              <a:t>的内容，而不是立即写入主存；只有当此行被换出时才写回主存。这种方法是</a:t>
            </a:r>
            <a:r>
              <a:rPr lang="en-US" altLang="zh-CN" sz="2400" dirty="0">
                <a:latin typeface="+mn-ea"/>
              </a:rPr>
              <a:t>cache</a:t>
            </a:r>
            <a:r>
              <a:rPr lang="zh-CN" altLang="en-US" sz="2400" dirty="0">
                <a:latin typeface="+mn-ea"/>
              </a:rPr>
              <a:t>真正起到了在</a:t>
            </a:r>
            <a:r>
              <a:rPr lang="en-US" altLang="zh-CN" sz="2400" dirty="0">
                <a:latin typeface="+mn-ea"/>
              </a:rPr>
              <a:t>CPU</a:t>
            </a:r>
            <a:r>
              <a:rPr lang="zh-CN" altLang="en-US" sz="2400" dirty="0">
                <a:latin typeface="+mn-ea"/>
              </a:rPr>
              <a:t>和主存之间读写数据时的高速缓冲作用。对</a:t>
            </a:r>
            <a:r>
              <a:rPr lang="en-US" altLang="zh-CN" sz="2400" dirty="0">
                <a:latin typeface="+mn-ea"/>
              </a:rPr>
              <a:t>cache</a:t>
            </a:r>
            <a:r>
              <a:rPr lang="zh-CN" altLang="en-US" sz="2400" dirty="0">
                <a:latin typeface="+mn-ea"/>
              </a:rPr>
              <a:t>某行数据的多次读写</a:t>
            </a:r>
            <a:r>
              <a:rPr lang="zh-CN" altLang="en-US" sz="2400" dirty="0" smtClean="0">
                <a:latin typeface="+mn-ea"/>
              </a:rPr>
              <a:t>命中</a:t>
            </a:r>
            <a:endParaRPr lang="zh-CN" altLang="en-US" sz="2400" dirty="0">
              <a:latin typeface="+mn-ea"/>
            </a:endParaRPr>
          </a:p>
          <a:p>
            <a:pPr marL="0" indent="0">
              <a:buNone/>
            </a:pPr>
            <a:endParaRPr lang="zh-CN" altLang="en-US" dirty="0"/>
          </a:p>
        </p:txBody>
      </p:sp>
    </p:spTree>
    <p:extLst>
      <p:ext uri="{BB962C8B-B14F-4D97-AF65-F5344CB8AC3E}">
        <p14:creationId xmlns:p14="http://schemas.microsoft.com/office/powerpoint/2010/main" val="41526942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p:txBody>
          <a:bodyPr/>
          <a:lstStyle/>
          <a:p>
            <a:pPr marL="0" indent="0">
              <a:buNone/>
            </a:pPr>
            <a:r>
              <a:rPr lang="zh-CN" altLang="en-US" sz="2400" dirty="0">
                <a:latin typeface="+mn-ea"/>
              </a:rPr>
              <a:t>都是在</a:t>
            </a:r>
            <a:r>
              <a:rPr lang="en-US" altLang="zh-CN" sz="2400" dirty="0">
                <a:latin typeface="+mn-ea"/>
              </a:rPr>
              <a:t>cache</a:t>
            </a:r>
            <a:r>
              <a:rPr lang="zh-CN" altLang="en-US" sz="2400" dirty="0">
                <a:latin typeface="+mn-ea"/>
              </a:rPr>
              <a:t>中完成，只是在该行数据被替换时才一次性写回到速度较慢的主存储器中，使用这种方法写</a:t>
            </a:r>
            <a:r>
              <a:rPr lang="en-US" altLang="zh-CN" sz="2400" dirty="0">
                <a:latin typeface="+mn-ea"/>
              </a:rPr>
              <a:t>cache</a:t>
            </a:r>
            <a:r>
              <a:rPr lang="zh-CN" altLang="en-US" sz="2400" dirty="0">
                <a:latin typeface="+mn-ea"/>
              </a:rPr>
              <a:t>和写主存异步进行，显著减少了访问主存的次数，但是存在数据不一致的隐患。实现这种方法时，每个</a:t>
            </a:r>
            <a:r>
              <a:rPr lang="en-US" altLang="zh-CN" sz="2400" dirty="0">
                <a:latin typeface="+mn-ea"/>
              </a:rPr>
              <a:t>cache</a:t>
            </a:r>
            <a:r>
              <a:rPr lang="zh-CN" altLang="en-US" sz="2400" dirty="0">
                <a:latin typeface="+mn-ea"/>
              </a:rPr>
              <a:t>行必须配置一个修改位，反映此块是否被</a:t>
            </a:r>
            <a:r>
              <a:rPr lang="en-US" altLang="zh-CN" sz="2400" dirty="0">
                <a:latin typeface="+mn-ea"/>
              </a:rPr>
              <a:t>CPU</a:t>
            </a:r>
            <a:r>
              <a:rPr lang="zh-CN" altLang="en-US" sz="2400" dirty="0">
                <a:latin typeface="+mn-ea"/>
              </a:rPr>
              <a:t>修改过</a:t>
            </a:r>
            <a:r>
              <a:rPr lang="zh-CN" altLang="en-US" sz="2400" dirty="0" smtClean="0">
                <a:latin typeface="+mn-ea"/>
              </a:rPr>
              <a:t>。</a:t>
            </a:r>
            <a:endParaRPr lang="en-US" altLang="zh-CN" sz="2400" dirty="0" smtClean="0">
              <a:latin typeface="+mn-ea"/>
            </a:endParaRPr>
          </a:p>
          <a:p>
            <a:pPr marL="0" indent="0">
              <a:buNone/>
            </a:pPr>
            <a:r>
              <a:rPr lang="zh-CN" altLang="en-US" sz="2400" dirty="0">
                <a:latin typeface="+mn-ea"/>
              </a:rPr>
              <a:t>（</a:t>
            </a:r>
            <a:r>
              <a:rPr lang="en-US" altLang="zh-CN" sz="2400" dirty="0">
                <a:latin typeface="+mn-ea"/>
              </a:rPr>
              <a:t>2</a:t>
            </a:r>
            <a:r>
              <a:rPr lang="zh-CN" altLang="en-US" sz="2400" dirty="0">
                <a:latin typeface="+mn-ea"/>
              </a:rPr>
              <a:t>）全写法</a:t>
            </a:r>
          </a:p>
          <a:p>
            <a:pPr marL="0" indent="0">
              <a:buNone/>
            </a:pPr>
            <a:r>
              <a:rPr lang="zh-CN" altLang="en-US" sz="2400" dirty="0" smtClean="0">
                <a:latin typeface="+mn-ea"/>
              </a:rPr>
              <a:t>      当</a:t>
            </a:r>
            <a:r>
              <a:rPr lang="zh-CN" altLang="en-US" sz="2400" dirty="0">
                <a:latin typeface="+mn-ea"/>
              </a:rPr>
              <a:t>写 </a:t>
            </a:r>
            <a:r>
              <a:rPr lang="en-US" altLang="zh-CN" sz="2400" dirty="0">
                <a:latin typeface="+mn-ea"/>
              </a:rPr>
              <a:t>cache</a:t>
            </a:r>
            <a:r>
              <a:rPr lang="zh-CN" altLang="en-US" sz="2400" dirty="0">
                <a:latin typeface="+mn-ea"/>
              </a:rPr>
              <a:t>命中时，</a:t>
            </a:r>
            <a:r>
              <a:rPr lang="en-US" altLang="zh-CN" sz="2400" dirty="0">
                <a:latin typeface="+mn-ea"/>
              </a:rPr>
              <a:t>cache</a:t>
            </a:r>
            <a:r>
              <a:rPr lang="zh-CN" altLang="en-US" sz="2400" dirty="0">
                <a:latin typeface="+mn-ea"/>
              </a:rPr>
              <a:t>与主存同时发生写修改。使用这种方法写</a:t>
            </a:r>
            <a:r>
              <a:rPr lang="en-US" altLang="zh-CN" sz="2400" dirty="0">
                <a:latin typeface="+mn-ea"/>
              </a:rPr>
              <a:t>cache</a:t>
            </a:r>
            <a:r>
              <a:rPr lang="zh-CN" altLang="en-US" sz="2400" dirty="0">
                <a:latin typeface="+mn-ea"/>
              </a:rPr>
              <a:t>和写主存同步进行，因而较好地维护</a:t>
            </a:r>
            <a:r>
              <a:rPr lang="en-US" altLang="zh-CN" sz="2400" dirty="0">
                <a:latin typeface="+mn-ea"/>
              </a:rPr>
              <a:t>cache</a:t>
            </a:r>
            <a:r>
              <a:rPr lang="zh-CN" altLang="en-US" sz="2400" dirty="0">
                <a:latin typeface="+mn-ea"/>
              </a:rPr>
              <a:t>与主存的内容一致性。当写</a:t>
            </a:r>
            <a:r>
              <a:rPr lang="en-US" altLang="zh-CN" sz="2400" dirty="0">
                <a:latin typeface="+mn-ea"/>
              </a:rPr>
              <a:t>cache</a:t>
            </a:r>
            <a:r>
              <a:rPr lang="zh-CN" altLang="en-US" sz="2400" dirty="0">
                <a:latin typeface="+mn-ea"/>
              </a:rPr>
              <a:t>未命中时，只能直接向主存进行写入字。而主存中新写入的字所在的块是否拷贝到</a:t>
            </a:r>
            <a:r>
              <a:rPr lang="en-US" altLang="zh-CN" sz="2400" dirty="0">
                <a:latin typeface="+mn-ea"/>
              </a:rPr>
              <a:t>cache</a:t>
            </a:r>
            <a:r>
              <a:rPr lang="zh-CN" altLang="en-US" sz="2400" dirty="0">
                <a:latin typeface="+mn-ea"/>
              </a:rPr>
              <a:t>中，主要有两种选择方法：第一种是取主存块到</a:t>
            </a:r>
            <a:r>
              <a:rPr lang="en-US" altLang="zh-CN" sz="2400" dirty="0">
                <a:latin typeface="+mn-ea"/>
              </a:rPr>
              <a:t>cache</a:t>
            </a:r>
            <a:r>
              <a:rPr lang="zh-CN" altLang="en-US" sz="2400" dirty="0">
                <a:latin typeface="+mn-ea"/>
              </a:rPr>
              <a:t>中并为它分配一个行，称为</a:t>
            </a:r>
            <a:r>
              <a:rPr lang="en-US" altLang="zh-CN" sz="2400" dirty="0">
                <a:latin typeface="+mn-ea"/>
              </a:rPr>
              <a:t>WTWA</a:t>
            </a:r>
            <a:r>
              <a:rPr lang="zh-CN" altLang="en-US" sz="2400" dirty="0">
                <a:latin typeface="+mn-ea"/>
              </a:rPr>
              <a:t>法；第二种是不取该块的</a:t>
            </a:r>
            <a:r>
              <a:rPr lang="zh-CN" altLang="en-US" sz="2400" dirty="0" smtClean="0">
                <a:latin typeface="+mn-ea"/>
              </a:rPr>
              <a:t>内容</a:t>
            </a:r>
            <a:endParaRPr lang="zh-CN" altLang="en-US" dirty="0"/>
          </a:p>
        </p:txBody>
      </p:sp>
    </p:spTree>
    <p:extLst>
      <p:ext uri="{BB962C8B-B14F-4D97-AF65-F5344CB8AC3E}">
        <p14:creationId xmlns:p14="http://schemas.microsoft.com/office/powerpoint/2010/main" val="166508865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8.2</a:t>
            </a:r>
            <a:r>
              <a:rPr lang="zh-CN" altLang="zh-CN" sz="3600" dirty="0"/>
              <a:t>高速缓冲存储器</a:t>
            </a:r>
          </a:p>
        </p:txBody>
      </p:sp>
      <p:sp>
        <p:nvSpPr>
          <p:cNvPr id="3" name="内容占位符 2"/>
          <p:cNvSpPr>
            <a:spLocks noGrp="1"/>
          </p:cNvSpPr>
          <p:nvPr>
            <p:ph idx="1"/>
          </p:nvPr>
        </p:nvSpPr>
        <p:spPr>
          <a:xfrm>
            <a:off x="520506" y="1080000"/>
            <a:ext cx="11408898" cy="5386154"/>
          </a:xfrm>
        </p:spPr>
        <p:txBody>
          <a:bodyPr/>
          <a:lstStyle/>
          <a:p>
            <a:pPr marL="0" indent="0">
              <a:buNone/>
            </a:pPr>
            <a:r>
              <a:rPr lang="zh-CN" altLang="en-US" sz="2400" dirty="0">
                <a:latin typeface="+mn-ea"/>
              </a:rPr>
              <a:t>拷贝到</a:t>
            </a:r>
            <a:r>
              <a:rPr lang="en-US" altLang="zh-CN" sz="2400" dirty="0">
                <a:latin typeface="+mn-ea"/>
              </a:rPr>
              <a:t>cache</a:t>
            </a:r>
            <a:r>
              <a:rPr lang="zh-CN" altLang="en-US" sz="2400" dirty="0">
                <a:latin typeface="+mn-ea"/>
              </a:rPr>
              <a:t>中，称为</a:t>
            </a:r>
            <a:r>
              <a:rPr lang="en-US" altLang="zh-CN" sz="2400" dirty="0">
                <a:latin typeface="+mn-ea"/>
              </a:rPr>
              <a:t>WTNWA</a:t>
            </a:r>
            <a:r>
              <a:rPr lang="zh-CN" altLang="en-US" sz="2400" dirty="0">
                <a:latin typeface="+mn-ea"/>
              </a:rPr>
              <a:t>法。</a:t>
            </a:r>
          </a:p>
          <a:p>
            <a:pPr marL="0" indent="0">
              <a:buNone/>
            </a:pPr>
            <a:r>
              <a:rPr lang="zh-CN" altLang="en-US" sz="2400" dirty="0" smtClean="0">
                <a:latin typeface="+mn-ea"/>
              </a:rPr>
              <a:t>      全</a:t>
            </a:r>
            <a:r>
              <a:rPr lang="zh-CN" altLang="en-US" sz="2400" dirty="0">
                <a:latin typeface="+mn-ea"/>
              </a:rPr>
              <a:t>写法是写主存和写</a:t>
            </a:r>
            <a:r>
              <a:rPr lang="en-US" altLang="zh-CN" sz="2400" dirty="0">
                <a:latin typeface="+mn-ea"/>
              </a:rPr>
              <a:t>cache</a:t>
            </a:r>
            <a:r>
              <a:rPr lang="zh-CN" altLang="en-US" sz="2400" dirty="0">
                <a:latin typeface="+mn-ea"/>
              </a:rPr>
              <a:t>同步进行，实现这种方法时，</a:t>
            </a:r>
            <a:r>
              <a:rPr lang="en-US" altLang="zh-CN" sz="2400" dirty="0">
                <a:latin typeface="+mn-ea"/>
              </a:rPr>
              <a:t>cache</a:t>
            </a:r>
            <a:r>
              <a:rPr lang="zh-CN" altLang="en-US" sz="2400" dirty="0">
                <a:latin typeface="+mn-ea"/>
              </a:rPr>
              <a:t>中的每个块无需设置修改位以及相应的判断逻辑，硬件简单，但缺点是由于</a:t>
            </a:r>
            <a:r>
              <a:rPr lang="en-US" altLang="zh-CN" sz="2400" dirty="0">
                <a:latin typeface="+mn-ea"/>
              </a:rPr>
              <a:t>cache</a:t>
            </a:r>
            <a:r>
              <a:rPr lang="zh-CN" altLang="en-US" sz="2400" dirty="0">
                <a:latin typeface="+mn-ea"/>
              </a:rPr>
              <a:t>对</a:t>
            </a:r>
            <a:r>
              <a:rPr lang="en-US" altLang="zh-CN" sz="2400" dirty="0">
                <a:latin typeface="+mn-ea"/>
              </a:rPr>
              <a:t>CPU</a:t>
            </a:r>
            <a:r>
              <a:rPr lang="zh-CN" altLang="en-US" sz="2400" dirty="0">
                <a:latin typeface="+mn-ea"/>
              </a:rPr>
              <a:t>向主存的写操作没有高速缓冲功能，从而降低了</a:t>
            </a:r>
            <a:r>
              <a:rPr lang="en-US" altLang="zh-CN" sz="2400" dirty="0">
                <a:latin typeface="+mn-ea"/>
              </a:rPr>
              <a:t>cache</a:t>
            </a:r>
            <a:r>
              <a:rPr lang="zh-CN" altLang="en-US" sz="2400" dirty="0">
                <a:latin typeface="+mn-ea"/>
              </a:rPr>
              <a:t>的功效</a:t>
            </a:r>
            <a:r>
              <a:rPr lang="zh-CN" altLang="en-US" sz="2400" dirty="0" smtClean="0">
                <a:latin typeface="+mn-ea"/>
              </a:rPr>
              <a:t>。</a:t>
            </a:r>
            <a:endParaRPr lang="en-US" altLang="zh-CN" sz="2400" dirty="0" smtClean="0">
              <a:latin typeface="+mn-ea"/>
            </a:endParaRPr>
          </a:p>
          <a:p>
            <a:pPr marL="0" indent="0">
              <a:buNone/>
            </a:pPr>
            <a:r>
              <a:rPr lang="zh-CN" altLang="en-US" sz="2400" dirty="0">
                <a:latin typeface="+mn-ea"/>
              </a:rPr>
              <a:t>（</a:t>
            </a:r>
            <a:r>
              <a:rPr lang="en-US" altLang="zh-CN" sz="2400" dirty="0">
                <a:latin typeface="+mn-ea"/>
              </a:rPr>
              <a:t>3</a:t>
            </a:r>
            <a:r>
              <a:rPr lang="zh-CN" altLang="en-US" sz="2400" dirty="0">
                <a:latin typeface="+mn-ea"/>
              </a:rPr>
              <a:t>）写一次法</a:t>
            </a:r>
          </a:p>
          <a:p>
            <a:pPr marL="0" indent="0">
              <a:buNone/>
            </a:pPr>
            <a:r>
              <a:rPr lang="zh-CN" altLang="en-US" sz="2400" dirty="0" smtClean="0">
                <a:latin typeface="+mn-ea"/>
              </a:rPr>
              <a:t>      写</a:t>
            </a:r>
            <a:r>
              <a:rPr lang="zh-CN" altLang="en-US" sz="2400" dirty="0">
                <a:latin typeface="+mn-ea"/>
              </a:rPr>
              <a:t>一次法是基于写回法和全写法相结合的写操作策略，写</a:t>
            </a:r>
            <a:r>
              <a:rPr lang="en-US" altLang="zh-CN" sz="2400" dirty="0">
                <a:latin typeface="+mn-ea"/>
              </a:rPr>
              <a:t>cache</a:t>
            </a:r>
            <a:r>
              <a:rPr lang="zh-CN" altLang="en-US" sz="2400" dirty="0">
                <a:latin typeface="+mn-ea"/>
              </a:rPr>
              <a:t>命中与写</a:t>
            </a:r>
            <a:r>
              <a:rPr lang="en-US" altLang="zh-CN" sz="2400" dirty="0">
                <a:latin typeface="+mn-ea"/>
              </a:rPr>
              <a:t>cache</a:t>
            </a:r>
            <a:r>
              <a:rPr lang="zh-CN" altLang="en-US" sz="2400" dirty="0">
                <a:latin typeface="+mn-ea"/>
              </a:rPr>
              <a:t>未命中的处理方法与写回法基本相同，只是第一次写命中时要同时写入主存。当</a:t>
            </a:r>
            <a:r>
              <a:rPr lang="en-US" altLang="zh-CN" sz="2400" dirty="0">
                <a:latin typeface="+mn-ea"/>
              </a:rPr>
              <a:t>CPU</a:t>
            </a:r>
            <a:r>
              <a:rPr lang="zh-CN" altLang="en-US" sz="2400" dirty="0">
                <a:latin typeface="+mn-ea"/>
              </a:rPr>
              <a:t>需要写入数据时，首先检查</a:t>
            </a:r>
            <a:r>
              <a:rPr lang="en-US" altLang="zh-CN" sz="2400" dirty="0">
                <a:latin typeface="+mn-ea"/>
              </a:rPr>
              <a:t>cache</a:t>
            </a:r>
            <a:r>
              <a:rPr lang="zh-CN" altLang="en-US" sz="2400" dirty="0">
                <a:latin typeface="+mn-ea"/>
              </a:rPr>
              <a:t>是否命中，当第一次命中时，</a:t>
            </a:r>
            <a:r>
              <a:rPr lang="en-US" altLang="zh-CN" sz="2400" dirty="0">
                <a:latin typeface="+mn-ea"/>
              </a:rPr>
              <a:t>CPU</a:t>
            </a:r>
            <a:r>
              <a:rPr lang="zh-CN" altLang="en-US" sz="2400" dirty="0">
                <a:latin typeface="+mn-ea"/>
              </a:rPr>
              <a:t>就要在系统总线上启动一个存储读写周期，其他</a:t>
            </a:r>
            <a:r>
              <a:rPr lang="en-US" altLang="zh-CN" sz="2400" dirty="0">
                <a:latin typeface="+mn-ea"/>
              </a:rPr>
              <a:t>cache</a:t>
            </a:r>
            <a:r>
              <a:rPr lang="zh-CN" altLang="en-US" sz="2400" dirty="0">
                <a:latin typeface="+mn-ea"/>
              </a:rPr>
              <a:t>监听到到此主存块地址及写信号时，即可拷贝该块或即使作废，以便于维护系统全部</a:t>
            </a:r>
            <a:r>
              <a:rPr lang="en-US" altLang="zh-CN" sz="2400" dirty="0">
                <a:latin typeface="+mn-ea"/>
              </a:rPr>
              <a:t>cache</a:t>
            </a:r>
            <a:r>
              <a:rPr lang="zh-CN" altLang="en-US" sz="2400" dirty="0">
                <a:latin typeface="+mn-ea"/>
              </a:rPr>
              <a:t>的一致性。目前，奔腾系列</a:t>
            </a:r>
            <a:r>
              <a:rPr lang="en-US" altLang="zh-CN" sz="2400" dirty="0">
                <a:latin typeface="+mn-ea"/>
              </a:rPr>
              <a:t>CPU</a:t>
            </a:r>
            <a:r>
              <a:rPr lang="zh-CN" altLang="en-US" sz="2400" dirty="0">
                <a:latin typeface="+mn-ea"/>
              </a:rPr>
              <a:t>的片内数据</a:t>
            </a:r>
            <a:r>
              <a:rPr lang="en-US" altLang="zh-CN" sz="2400" dirty="0">
                <a:latin typeface="+mn-ea"/>
              </a:rPr>
              <a:t>cache</a:t>
            </a:r>
            <a:r>
              <a:rPr lang="zh-CN" altLang="en-US" sz="2400" dirty="0">
                <a:latin typeface="+mn-ea"/>
              </a:rPr>
              <a:t>就采用写一次法。</a:t>
            </a:r>
          </a:p>
          <a:p>
            <a:pPr marL="0" indent="0">
              <a:buNone/>
            </a:pPr>
            <a:endParaRPr lang="zh-CN" altLang="en-US" dirty="0" smtClean="0">
              <a:latin typeface="+mn-ea"/>
            </a:endParaRPr>
          </a:p>
          <a:p>
            <a:pPr marL="0" indent="0">
              <a:buNone/>
            </a:pPr>
            <a:endParaRPr lang="zh-CN" altLang="en-US" dirty="0"/>
          </a:p>
          <a:p>
            <a:pPr marL="0" indent="0">
              <a:buNone/>
            </a:pPr>
            <a:endParaRPr lang="zh-CN" altLang="en-US" dirty="0"/>
          </a:p>
        </p:txBody>
      </p:sp>
    </p:spTree>
    <p:extLst>
      <p:ext uri="{BB962C8B-B14F-4D97-AF65-F5344CB8AC3E}">
        <p14:creationId xmlns:p14="http://schemas.microsoft.com/office/powerpoint/2010/main" val="37482951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a:xfrm>
            <a:off x="450165" y="1225662"/>
            <a:ext cx="11296357" cy="5301747"/>
          </a:xfrm>
        </p:spPr>
        <p:txBody>
          <a:bodyPr/>
          <a:lstStyle/>
          <a:p>
            <a:r>
              <a:rPr lang="en-US" altLang="zh-CN" sz="2400" dirty="0">
                <a:latin typeface="+mn-ea"/>
              </a:rPr>
              <a:t>8.3.1 </a:t>
            </a:r>
            <a:r>
              <a:rPr lang="zh-CN" altLang="en-US" sz="2400" dirty="0">
                <a:latin typeface="+mn-ea"/>
              </a:rPr>
              <a:t>虚拟存储器的基本</a:t>
            </a:r>
            <a:r>
              <a:rPr lang="zh-CN" altLang="en-US" sz="2400" dirty="0" smtClean="0">
                <a:latin typeface="+mn-ea"/>
              </a:rPr>
              <a:t>概念</a:t>
            </a:r>
            <a:endParaRPr lang="en-US" altLang="zh-CN" sz="2400" dirty="0" smtClean="0">
              <a:latin typeface="+mn-ea"/>
            </a:endParaRPr>
          </a:p>
          <a:p>
            <a:pPr marL="0" indent="0">
              <a:buNone/>
            </a:pPr>
            <a:r>
              <a:rPr lang="zh-CN" altLang="en-US" sz="2400" dirty="0" smtClean="0">
                <a:latin typeface="+mn-ea"/>
              </a:rPr>
              <a:t>       当代</a:t>
            </a:r>
            <a:r>
              <a:rPr lang="zh-CN" altLang="en-US" sz="2400" dirty="0">
                <a:latin typeface="+mn-ea"/>
              </a:rPr>
              <a:t>计算机系统的主存主要由半导体存储器组成，由于工艺和成本的原因，主存的容量大小受到限制。然而，计算机系统软件和应用软件的功能不断增强，程序规模迅速扩大，要求主存储器的容量越大越好，这就产生了矛盾。为了给大的程序提供方便，使它们摆脱主存储器容量的限制，可以由操作系统把主存储器和辅助存储器这两级存储系统管理起来，实现自动覆盖。也就是说，一个大作业在执行时，其一部分地址空间在主存储器，另一部分在辅助存储器，当所访问的信息不在主存储器时，则由操作系统而不是程序员来安排</a:t>
            </a:r>
            <a:r>
              <a:rPr lang="en-US" altLang="zh-CN" sz="2400" dirty="0">
                <a:latin typeface="+mn-ea"/>
              </a:rPr>
              <a:t>I/O</a:t>
            </a:r>
            <a:r>
              <a:rPr lang="zh-CN" altLang="en-US" sz="2400" dirty="0">
                <a:latin typeface="+mn-ea"/>
              </a:rPr>
              <a:t>指令，把信息从辅助存储器调入主存储器。从效果上来看，好像为用户提供了一个存储容量比实际主存大得多的存储器，用户无需考虑所编程序在主存中是否放得下或放在什么位置等问题。因此，称采用这种存储器为虚拟存储器，简称虚存。</a:t>
            </a:r>
            <a:endParaRPr lang="zh-CN" altLang="en-US" sz="2400" dirty="0">
              <a:latin typeface="+mn-ea"/>
            </a:endParaRPr>
          </a:p>
        </p:txBody>
      </p:sp>
    </p:spTree>
    <p:extLst>
      <p:ext uri="{BB962C8B-B14F-4D97-AF65-F5344CB8AC3E}">
        <p14:creationId xmlns:p14="http://schemas.microsoft.com/office/powerpoint/2010/main" val="193245544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      虚拟存储器</a:t>
            </a:r>
            <a:r>
              <a:rPr lang="zh-CN" altLang="en-US" sz="2400" dirty="0">
                <a:latin typeface="+mn-ea"/>
              </a:rPr>
              <a:t>只是一个容量非常大的存储器的逻辑模型，不是任何实际的物理存储器。它借助于磁盘等辅助存储器来扩大主存容量，使之为更大或更多的程序所使用。虚拟存储器指的是主存－外存层次，它以透明的方式为用户提供了一个比实际主存空间大得多的程序地址空间。</a:t>
            </a:r>
          </a:p>
          <a:p>
            <a:pPr marL="0" indent="0">
              <a:buNone/>
            </a:pPr>
            <a:r>
              <a:rPr lang="zh-CN" altLang="en-US" sz="2400" dirty="0" smtClean="0">
                <a:latin typeface="+mn-ea"/>
              </a:rPr>
              <a:t>      物理</a:t>
            </a:r>
            <a:r>
              <a:rPr lang="zh-CN" altLang="en-US" sz="2400" dirty="0">
                <a:latin typeface="+mn-ea"/>
              </a:rPr>
              <a:t>地址是实际的主存单元地址，由</a:t>
            </a:r>
            <a:r>
              <a:rPr lang="en-US" altLang="zh-CN" sz="2400" dirty="0">
                <a:latin typeface="+mn-ea"/>
              </a:rPr>
              <a:t>CPU</a:t>
            </a:r>
            <a:r>
              <a:rPr lang="zh-CN" altLang="en-US" sz="2400" dirty="0">
                <a:latin typeface="+mn-ea"/>
              </a:rPr>
              <a:t>地址引脚送出，是用于访问主存的。设</a:t>
            </a:r>
            <a:r>
              <a:rPr lang="en-US" altLang="zh-CN" sz="2400" dirty="0">
                <a:latin typeface="+mn-ea"/>
              </a:rPr>
              <a:t>CPU</a:t>
            </a:r>
            <a:r>
              <a:rPr lang="zh-CN" altLang="en-US" sz="2400" dirty="0">
                <a:latin typeface="+mn-ea"/>
              </a:rPr>
              <a:t>地址总线的宽度为</a:t>
            </a:r>
            <a:r>
              <a:rPr lang="en-US" altLang="zh-CN" sz="2400" dirty="0">
                <a:latin typeface="+mn-ea"/>
              </a:rPr>
              <a:t>m</a:t>
            </a:r>
            <a:r>
              <a:rPr lang="zh-CN" altLang="en-US" sz="2400" dirty="0">
                <a:latin typeface="+mn-ea"/>
              </a:rPr>
              <a:t>位，则物理地址空间的大小就是</a:t>
            </a:r>
            <a:r>
              <a:rPr lang="en-US" altLang="zh-CN" sz="2400" dirty="0">
                <a:latin typeface="+mn-ea"/>
              </a:rPr>
              <a:t>2m</a:t>
            </a:r>
            <a:r>
              <a:rPr lang="zh-CN" altLang="en-US" sz="2400" dirty="0">
                <a:latin typeface="+mn-ea"/>
              </a:rPr>
              <a:t>。</a:t>
            </a:r>
          </a:p>
          <a:p>
            <a:pPr marL="0" indent="0">
              <a:buNone/>
            </a:pPr>
            <a:r>
              <a:rPr lang="zh-CN" altLang="en-US" sz="2400" dirty="0" smtClean="0">
                <a:latin typeface="+mn-ea"/>
              </a:rPr>
              <a:t>      虚拟地址</a:t>
            </a:r>
            <a:r>
              <a:rPr lang="zh-CN" altLang="en-US" sz="2400" dirty="0">
                <a:latin typeface="+mn-ea"/>
              </a:rPr>
              <a:t>是用户编程时使用的地址，由编译程序生成，是程序的逻辑地址，其地址空间的大小受到辅助存储器容量的限制。显然，虚拟地址要比实际地址大得多。程序的逻辑地址空间称为虚拟地址空间。</a:t>
            </a:r>
          </a:p>
          <a:p>
            <a:pPr marL="0" indent="0">
              <a:buNone/>
            </a:pPr>
            <a:endParaRPr lang="zh-CN" altLang="en-US" dirty="0"/>
          </a:p>
        </p:txBody>
      </p:sp>
    </p:spTree>
    <p:extLst>
      <p:ext uri="{BB962C8B-B14F-4D97-AF65-F5344CB8AC3E}">
        <p14:creationId xmlns:p14="http://schemas.microsoft.com/office/powerpoint/2010/main" val="16842918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r>
              <a:rPr lang="zh-CN" altLang="zh-CN" sz="2000" dirty="0">
                <a:latin typeface="+mn-ea"/>
              </a:rPr>
              <a:t/>
            </a:r>
            <a:br>
              <a:rPr lang="zh-CN" altLang="zh-CN" sz="2000" dirty="0">
                <a:latin typeface="+mn-ea"/>
              </a:rPr>
            </a:br>
            <a:endParaRPr lang="zh-CN" altLang="en-US" dirty="0"/>
          </a:p>
        </p:txBody>
      </p:sp>
      <p:sp>
        <p:nvSpPr>
          <p:cNvPr id="3" name="内容占位符 2"/>
          <p:cNvSpPr>
            <a:spLocks noGrp="1"/>
          </p:cNvSpPr>
          <p:nvPr>
            <p:ph idx="1"/>
          </p:nvPr>
        </p:nvSpPr>
        <p:spPr/>
        <p:txBody>
          <a:bodyPr/>
          <a:lstStyle/>
          <a:p>
            <a:pPr marL="0" indent="0">
              <a:buNone/>
            </a:pPr>
            <a:r>
              <a:rPr lang="en-US" altLang="zh-CN" sz="2400" dirty="0" smtClean="0"/>
              <a:t>       </a:t>
            </a:r>
            <a:r>
              <a:rPr lang="zh-CN" altLang="zh-CN" sz="2400" dirty="0" smtClean="0"/>
              <a:t>由此可见</a:t>
            </a:r>
            <a:r>
              <a:rPr lang="zh-CN" altLang="zh-CN" sz="2400" dirty="0"/>
              <a:t>，双端口存储器由于具有两组相互独立的读写控制线路，可以对存储器中任何位置上的数据进行并行、独立的存取操作，因而是一种高速工作的存储器。</a:t>
            </a:r>
          </a:p>
          <a:p>
            <a:pPr marL="0" indent="0">
              <a:buNone/>
            </a:pPr>
            <a:r>
              <a:rPr lang="en-US" altLang="zh-CN" sz="2400" dirty="0" smtClean="0"/>
              <a:t>       </a:t>
            </a:r>
            <a:r>
              <a:rPr lang="zh-CN" altLang="zh-CN" sz="2400" dirty="0" smtClean="0"/>
              <a:t>如果</a:t>
            </a:r>
            <a:r>
              <a:rPr lang="zh-CN" altLang="zh-CN" sz="2400" dirty="0"/>
              <a:t>两个端口同时访问存储器的同一个存储单元，便会发生读写冲突。为解决此问题，可以设置一个“忙”标志。在发生读写冲突时，片上判断逻辑决定对哪个端口优先进行读写操作，而对另一个被延迟的端口置“忙”标志，即暂时关闭此端口。等到优先端口完成读写操作，才将被延迟端口的“忙”标志复位，重新开放此端口，允许延迟端口进行存取。</a:t>
            </a:r>
            <a:endParaRPr lang="zh-CN" altLang="en-US" sz="2400" dirty="0"/>
          </a:p>
        </p:txBody>
      </p:sp>
    </p:spTree>
    <p:extLst>
      <p:ext uri="{BB962C8B-B14F-4D97-AF65-F5344CB8AC3E}">
        <p14:creationId xmlns:p14="http://schemas.microsoft.com/office/powerpoint/2010/main" val="384534938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      程序运行</a:t>
            </a:r>
            <a:r>
              <a:rPr lang="zh-CN" altLang="en-US" sz="2400" dirty="0">
                <a:latin typeface="+mn-ea"/>
              </a:rPr>
              <a:t>时，</a:t>
            </a:r>
            <a:r>
              <a:rPr lang="en-US" altLang="zh-CN" sz="2400" dirty="0">
                <a:latin typeface="+mn-ea"/>
              </a:rPr>
              <a:t>CPU</a:t>
            </a:r>
            <a:r>
              <a:rPr lang="zh-CN" altLang="en-US" sz="2400" dirty="0">
                <a:latin typeface="+mn-ea"/>
              </a:rPr>
              <a:t>以虚拟地址来访问主存，由辅助硬件找出虚拟地址和实际地址之间的对应关系，并判断这个虚拟地址指示的存储单元内容是否已装入主存。如果已在主存中，则通过地址变换，</a:t>
            </a:r>
            <a:r>
              <a:rPr lang="en-US" altLang="zh-CN" sz="2400" dirty="0">
                <a:latin typeface="+mn-ea"/>
              </a:rPr>
              <a:t>CPU</a:t>
            </a:r>
            <a:r>
              <a:rPr lang="zh-CN" altLang="en-US" sz="2400" dirty="0">
                <a:latin typeface="+mn-ea"/>
              </a:rPr>
              <a:t>可直接访问主存的实际单元；如果不在主存中，则把包含这个字的一个存储块调入主存后再由</a:t>
            </a:r>
            <a:r>
              <a:rPr lang="en-US" altLang="zh-CN" sz="2400" dirty="0">
                <a:latin typeface="+mn-ea"/>
              </a:rPr>
              <a:t>CPU</a:t>
            </a:r>
            <a:r>
              <a:rPr lang="zh-CN" altLang="en-US" sz="2400" dirty="0">
                <a:latin typeface="+mn-ea"/>
              </a:rPr>
              <a:t>访问。如果主存已满，则由替换算法从主存中将暂不运行的一块调回外存，再从外存调入新的一块到主存。</a:t>
            </a:r>
            <a:endParaRPr lang="zh-CN" altLang="en-US" sz="2400" dirty="0">
              <a:latin typeface="+mn-ea"/>
            </a:endParaRPr>
          </a:p>
        </p:txBody>
      </p:sp>
    </p:spTree>
    <p:extLst>
      <p:ext uri="{BB962C8B-B14F-4D97-AF65-F5344CB8AC3E}">
        <p14:creationId xmlns:p14="http://schemas.microsoft.com/office/powerpoint/2010/main" val="239638048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r>
              <a:rPr lang="en-US" altLang="zh-CN" sz="2400" dirty="0">
                <a:latin typeface="+mn-ea"/>
              </a:rPr>
              <a:t>8.3.2 </a:t>
            </a:r>
            <a:r>
              <a:rPr lang="zh-CN" altLang="en-US" sz="2400" dirty="0">
                <a:latin typeface="+mn-ea"/>
              </a:rPr>
              <a:t>虚拟存储器的访问</a:t>
            </a:r>
            <a:r>
              <a:rPr lang="zh-CN" altLang="en-US" sz="2400" dirty="0" smtClean="0">
                <a:latin typeface="+mn-ea"/>
              </a:rPr>
              <a:t>过程</a:t>
            </a:r>
            <a:endParaRPr lang="en-US" altLang="zh-CN" sz="2400" dirty="0" smtClean="0">
              <a:latin typeface="+mn-ea"/>
            </a:endParaRPr>
          </a:p>
          <a:p>
            <a:pPr marL="0" indent="0">
              <a:buNone/>
            </a:pPr>
            <a:r>
              <a:rPr lang="zh-CN" altLang="en-US" sz="2400" dirty="0" smtClean="0">
                <a:latin typeface="+mn-ea"/>
              </a:rPr>
              <a:t>      虚</a:t>
            </a:r>
            <a:r>
              <a:rPr lang="zh-CN" altLang="en-US" sz="2400" dirty="0">
                <a:latin typeface="+mn-ea"/>
              </a:rPr>
              <a:t>存空间的用户程序按照虚拟地址进行编程并存放到外存中。程序运行时，将程序从外存调入内存，即原来外存的虚拟地址在装入内存后，就具有内存中唯一的物理地址，这个过程称为地址转换。该工作是由专门的地址变换机构依据当前内存空间结合分配方法来完成的。</a:t>
            </a:r>
          </a:p>
          <a:p>
            <a:pPr marL="0" indent="0">
              <a:buNone/>
            </a:pPr>
            <a:r>
              <a:rPr lang="en-US" altLang="zh-CN" sz="2400" dirty="0" smtClean="0">
                <a:latin typeface="+mn-ea"/>
              </a:rPr>
              <a:t>      CPU</a:t>
            </a:r>
            <a:r>
              <a:rPr lang="zh-CN" altLang="en-US" sz="2400" dirty="0">
                <a:latin typeface="+mn-ea"/>
              </a:rPr>
              <a:t>在执行访存指令时，首先需要判断该虚地址所对应的部分程序是否在内存中。如果在，则进行地址转换并用物理地址来访问主存；若不在内存中，就要按照某种算法就外存中的部分程序拷贝到内存中，再进行地址转换成物理地址来访问主存。</a:t>
            </a:r>
          </a:p>
          <a:p>
            <a:pPr marL="0" indent="0">
              <a:buNone/>
            </a:pPr>
            <a:r>
              <a:rPr lang="zh-CN" altLang="en-US" sz="2400" dirty="0" smtClean="0">
                <a:latin typeface="+mn-ea"/>
              </a:rPr>
              <a:t>      由此可见</a:t>
            </a:r>
            <a:r>
              <a:rPr lang="zh-CN" altLang="en-US" sz="2400" dirty="0">
                <a:latin typeface="+mn-ea"/>
              </a:rPr>
              <a:t>，每个程序的虚拟地址空间可以远远大于内存的</a:t>
            </a:r>
            <a:r>
              <a:rPr lang="zh-CN" altLang="en-US" sz="2400" dirty="0" smtClean="0">
                <a:latin typeface="+mn-ea"/>
              </a:rPr>
              <a:t>物理地址空</a:t>
            </a:r>
            <a:endParaRPr lang="zh-CN" altLang="en-US" dirty="0"/>
          </a:p>
        </p:txBody>
      </p:sp>
    </p:spTree>
    <p:extLst>
      <p:ext uri="{BB962C8B-B14F-4D97-AF65-F5344CB8AC3E}">
        <p14:creationId xmlns:p14="http://schemas.microsoft.com/office/powerpoint/2010/main" val="165525518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smtClean="0"/>
              <a:t>间</a:t>
            </a:r>
            <a:r>
              <a:rPr lang="zh-CN" altLang="en-US" sz="2400" dirty="0"/>
              <a:t>，也可以小于内存的物理地址空间。前一种情况以提高主存储器空间为目的，后一种情况是以地址转换为目的。</a:t>
            </a:r>
          </a:p>
          <a:p>
            <a:pPr marL="0" indent="0">
              <a:buNone/>
            </a:pPr>
            <a:endParaRPr lang="zh-CN" altLang="en-US" dirty="0"/>
          </a:p>
        </p:txBody>
      </p:sp>
    </p:spTree>
    <p:extLst>
      <p:ext uri="{BB962C8B-B14F-4D97-AF65-F5344CB8AC3E}">
        <p14:creationId xmlns:p14="http://schemas.microsoft.com/office/powerpoint/2010/main" val="342823145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r>
              <a:rPr lang="en-US" altLang="zh-CN" sz="2400" dirty="0">
                <a:latin typeface="+mn-ea"/>
              </a:rPr>
              <a:t>8.3.3 </a:t>
            </a:r>
            <a:r>
              <a:rPr lang="zh-CN" altLang="en-US" sz="2400" dirty="0">
                <a:latin typeface="+mn-ea"/>
              </a:rPr>
              <a:t>虚存和</a:t>
            </a:r>
            <a:r>
              <a:rPr lang="en-US" altLang="zh-CN" sz="2400" dirty="0">
                <a:latin typeface="+mn-ea"/>
              </a:rPr>
              <a:t>cache</a:t>
            </a:r>
            <a:r>
              <a:rPr lang="zh-CN" altLang="en-US" sz="2400" dirty="0">
                <a:latin typeface="+mn-ea"/>
              </a:rPr>
              <a:t>的</a:t>
            </a:r>
            <a:r>
              <a:rPr lang="zh-CN" altLang="en-US" sz="2400" dirty="0" smtClean="0">
                <a:latin typeface="+mn-ea"/>
              </a:rPr>
              <a:t>区别</a:t>
            </a:r>
            <a:endParaRPr lang="en-US" altLang="zh-CN" sz="2400" dirty="0" smtClean="0">
              <a:latin typeface="+mn-ea"/>
            </a:endParaRPr>
          </a:p>
          <a:p>
            <a:pPr marL="0" indent="0">
              <a:buNone/>
            </a:pPr>
            <a:r>
              <a:rPr lang="zh-CN" altLang="en-US" sz="2400" dirty="0" smtClean="0">
                <a:latin typeface="+mn-ea"/>
              </a:rPr>
              <a:t>      从</a:t>
            </a:r>
            <a:r>
              <a:rPr lang="zh-CN" altLang="en-US" sz="2400" dirty="0">
                <a:latin typeface="+mn-ea"/>
              </a:rPr>
              <a:t>虚存的概念可以看出，主存</a:t>
            </a:r>
            <a:r>
              <a:rPr lang="en-US" altLang="zh-CN" sz="2400" dirty="0">
                <a:latin typeface="+mn-ea"/>
              </a:rPr>
              <a:t>-</a:t>
            </a:r>
            <a:r>
              <a:rPr lang="zh-CN" altLang="en-US" sz="2400" dirty="0">
                <a:latin typeface="+mn-ea"/>
              </a:rPr>
              <a:t>辅存的访问机制和</a:t>
            </a:r>
            <a:r>
              <a:rPr lang="en-US" altLang="zh-CN" sz="2400" dirty="0">
                <a:latin typeface="+mn-ea"/>
              </a:rPr>
              <a:t>cache-</a:t>
            </a:r>
            <a:r>
              <a:rPr lang="zh-CN" altLang="en-US" sz="2400" dirty="0">
                <a:latin typeface="+mn-ea"/>
              </a:rPr>
              <a:t>主存的访问机制是相似的。这是由</a:t>
            </a:r>
            <a:r>
              <a:rPr lang="en-US" altLang="zh-CN" sz="2400" dirty="0">
                <a:latin typeface="+mn-ea"/>
              </a:rPr>
              <a:t>cache</a:t>
            </a:r>
            <a:r>
              <a:rPr lang="zh-CN" altLang="en-US" sz="2400" dirty="0">
                <a:latin typeface="+mn-ea"/>
              </a:rPr>
              <a:t>、主存和辅存构成的三级存储体系中的两个层次。</a:t>
            </a:r>
          </a:p>
          <a:p>
            <a:pPr marL="0" indent="0">
              <a:buNone/>
            </a:pPr>
            <a:r>
              <a:rPr lang="en-US" altLang="zh-CN" sz="2400" dirty="0">
                <a:latin typeface="+mn-ea"/>
              </a:rPr>
              <a:t>cache-</a:t>
            </a:r>
            <a:r>
              <a:rPr lang="zh-CN" altLang="en-US" sz="2400" dirty="0">
                <a:latin typeface="+mn-ea"/>
              </a:rPr>
              <a:t>主存与主存</a:t>
            </a:r>
            <a:r>
              <a:rPr lang="en-US" altLang="zh-CN" sz="2400" dirty="0">
                <a:latin typeface="+mn-ea"/>
              </a:rPr>
              <a:t>-</a:t>
            </a:r>
            <a:r>
              <a:rPr lang="zh-CN" altLang="en-US" sz="2400" dirty="0">
                <a:latin typeface="+mn-ea"/>
              </a:rPr>
              <a:t>辅存之间都通过硬件和软件负责地址变换和管理，以便各级存储器能够组成有效的存储体系，满足</a:t>
            </a:r>
            <a:r>
              <a:rPr lang="en-US" altLang="zh-CN" sz="2400" dirty="0">
                <a:latin typeface="+mn-ea"/>
              </a:rPr>
              <a:t>CPU</a:t>
            </a:r>
            <a:r>
              <a:rPr lang="zh-CN" altLang="en-US" sz="2400" dirty="0">
                <a:latin typeface="+mn-ea"/>
              </a:rPr>
              <a:t>访问信息的要求。</a:t>
            </a:r>
          </a:p>
          <a:p>
            <a:pPr marL="0" indent="0">
              <a:buNone/>
            </a:pPr>
            <a:r>
              <a:rPr lang="zh-CN" altLang="en-US" sz="2400" dirty="0" smtClean="0">
                <a:latin typeface="+mn-ea"/>
              </a:rPr>
              <a:t>    （</a:t>
            </a:r>
            <a:r>
              <a:rPr lang="en-US" altLang="zh-CN" sz="2400" dirty="0" smtClean="0">
                <a:latin typeface="+mn-ea"/>
              </a:rPr>
              <a:t>1</a:t>
            </a:r>
            <a:r>
              <a:rPr lang="zh-CN" altLang="en-US" sz="2400" dirty="0" smtClean="0">
                <a:latin typeface="+mn-ea"/>
              </a:rPr>
              <a:t>）出发点</a:t>
            </a:r>
            <a:r>
              <a:rPr lang="zh-CN" altLang="en-US" sz="2400" dirty="0">
                <a:latin typeface="+mn-ea"/>
              </a:rPr>
              <a:t>相同。二者都是为了提高存储系统的性价比而设计的分层存储系统，都力图使存储系统的性能接近于高速存储器，存储容量和价格接近于低速存储器</a:t>
            </a:r>
            <a:r>
              <a:rPr lang="zh-CN" altLang="en-US" sz="2400" dirty="0" smtClean="0">
                <a:latin typeface="+mn-ea"/>
              </a:rPr>
              <a:t>。</a:t>
            </a:r>
          </a:p>
          <a:p>
            <a:pPr marL="0" indent="0">
              <a:buNone/>
            </a:pPr>
            <a:r>
              <a:rPr lang="zh-CN" altLang="en-US" sz="2400" dirty="0" smtClean="0">
                <a:latin typeface="+mn-ea"/>
              </a:rPr>
              <a:t>    （</a:t>
            </a:r>
            <a:r>
              <a:rPr lang="en-US" altLang="zh-CN" sz="2400" dirty="0" smtClean="0">
                <a:latin typeface="+mn-ea"/>
              </a:rPr>
              <a:t>2</a:t>
            </a:r>
            <a:r>
              <a:rPr lang="zh-CN" altLang="en-US" sz="2400" dirty="0" smtClean="0">
                <a:latin typeface="+mn-ea"/>
              </a:rPr>
              <a:t>）工作原理相同。二者都是根据程序局部性原理来设计的分层存储系统，都是把最近最长使用的大容量数据信息从低速存储器调入到小容量</a:t>
            </a:r>
            <a:endParaRPr lang="zh-CN" altLang="en-US" dirty="0"/>
          </a:p>
        </p:txBody>
      </p:sp>
    </p:spTree>
    <p:extLst>
      <p:ext uri="{BB962C8B-B14F-4D97-AF65-F5344CB8AC3E}">
        <p14:creationId xmlns:p14="http://schemas.microsoft.com/office/powerpoint/2010/main" val="341348577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a:latin typeface="+mn-ea"/>
              </a:rPr>
              <a:t>且高速缓冲存储器中。</a:t>
            </a:r>
          </a:p>
          <a:p>
            <a:pPr marL="0" indent="0">
              <a:buNone/>
            </a:pPr>
            <a:r>
              <a:rPr lang="zh-CN" altLang="en-US" sz="2400" dirty="0" smtClean="0">
                <a:latin typeface="+mn-ea"/>
              </a:rPr>
              <a:t>    （</a:t>
            </a:r>
            <a:r>
              <a:rPr lang="en-US" altLang="zh-CN" sz="2400" dirty="0">
                <a:latin typeface="+mn-ea"/>
              </a:rPr>
              <a:t>3</a:t>
            </a:r>
            <a:r>
              <a:rPr lang="zh-CN" altLang="en-US" sz="2400" dirty="0">
                <a:latin typeface="+mn-ea"/>
              </a:rPr>
              <a:t>）侧重点不同。</a:t>
            </a:r>
            <a:r>
              <a:rPr lang="en-US" altLang="zh-CN" sz="2400" dirty="0">
                <a:latin typeface="+mn-ea"/>
              </a:rPr>
              <a:t>Cache</a:t>
            </a:r>
            <a:r>
              <a:rPr lang="zh-CN" altLang="en-US" sz="2400" dirty="0">
                <a:latin typeface="+mn-ea"/>
              </a:rPr>
              <a:t>主要解决主存与</a:t>
            </a:r>
            <a:r>
              <a:rPr lang="en-US" altLang="zh-CN" sz="2400" dirty="0">
                <a:latin typeface="+mn-ea"/>
              </a:rPr>
              <a:t>CPU</a:t>
            </a:r>
            <a:r>
              <a:rPr lang="zh-CN" altLang="en-US" sz="2400" dirty="0">
                <a:latin typeface="+mn-ea"/>
              </a:rPr>
              <a:t>速度不匹配问题；而虚存主要是解决主存存储空间容量大小问题。</a:t>
            </a:r>
          </a:p>
          <a:p>
            <a:pPr marL="0" indent="0">
              <a:buNone/>
            </a:pPr>
            <a:r>
              <a:rPr lang="zh-CN" altLang="en-US" sz="2400" dirty="0" smtClean="0">
                <a:latin typeface="+mn-ea"/>
              </a:rPr>
              <a:t>    （</a:t>
            </a:r>
            <a:r>
              <a:rPr lang="en-US" altLang="zh-CN" sz="2400" dirty="0" smtClean="0">
                <a:latin typeface="+mn-ea"/>
              </a:rPr>
              <a:t>4</a:t>
            </a:r>
            <a:r>
              <a:rPr lang="zh-CN" altLang="en-US" sz="2400" dirty="0">
                <a:latin typeface="+mn-ea"/>
              </a:rPr>
              <a:t>）数据通路不同。</a:t>
            </a:r>
            <a:r>
              <a:rPr lang="en-US" altLang="zh-CN" sz="2400" dirty="0">
                <a:latin typeface="+mn-ea"/>
              </a:rPr>
              <a:t>CPU</a:t>
            </a:r>
            <a:r>
              <a:rPr lang="zh-CN" altLang="en-US" sz="2400" dirty="0">
                <a:latin typeface="+mn-ea"/>
              </a:rPr>
              <a:t>可以直接</a:t>
            </a:r>
            <a:r>
              <a:rPr lang="en-US" altLang="zh-CN" sz="2400" dirty="0">
                <a:latin typeface="+mn-ea"/>
              </a:rPr>
              <a:t>cache</a:t>
            </a:r>
            <a:r>
              <a:rPr lang="zh-CN" altLang="en-US" sz="2400" dirty="0">
                <a:latin typeface="+mn-ea"/>
              </a:rPr>
              <a:t>和主存，即</a:t>
            </a:r>
            <a:r>
              <a:rPr lang="en-US" altLang="zh-CN" sz="2400" dirty="0">
                <a:latin typeface="+mn-ea"/>
              </a:rPr>
              <a:t>CPU</a:t>
            </a:r>
            <a:r>
              <a:rPr lang="zh-CN" altLang="en-US" sz="2400" dirty="0">
                <a:latin typeface="+mn-ea"/>
              </a:rPr>
              <a:t>在</a:t>
            </a:r>
            <a:r>
              <a:rPr lang="en-US" altLang="zh-CN" sz="2400" dirty="0">
                <a:latin typeface="+mn-ea"/>
              </a:rPr>
              <a:t>cache</a:t>
            </a:r>
            <a:r>
              <a:rPr lang="zh-CN" altLang="en-US" sz="2400" dirty="0">
                <a:latin typeface="+mn-ea"/>
              </a:rPr>
              <a:t>未命中时可直接访问主存；但</a:t>
            </a:r>
            <a:r>
              <a:rPr lang="en-US" altLang="zh-CN" sz="2400" dirty="0">
                <a:latin typeface="+mn-ea"/>
              </a:rPr>
              <a:t>CPU</a:t>
            </a:r>
            <a:r>
              <a:rPr lang="zh-CN" altLang="en-US" sz="2400" dirty="0">
                <a:latin typeface="+mn-ea"/>
              </a:rPr>
              <a:t>不能直接访问虚存所依赖的辅存，当主存未命中时，只能通过软硬件先将辅存内容调入主存后，才能被</a:t>
            </a:r>
            <a:r>
              <a:rPr lang="en-US" altLang="zh-CN" sz="2400" dirty="0">
                <a:latin typeface="+mn-ea"/>
              </a:rPr>
              <a:t>CPU</a:t>
            </a:r>
            <a:r>
              <a:rPr lang="zh-CN" altLang="en-US" sz="2400" dirty="0">
                <a:latin typeface="+mn-ea"/>
              </a:rPr>
              <a:t>访问。</a:t>
            </a:r>
          </a:p>
          <a:p>
            <a:pPr marL="0" indent="0">
              <a:buNone/>
            </a:pPr>
            <a:r>
              <a:rPr lang="zh-CN" altLang="en-US" sz="2400" dirty="0" smtClean="0">
                <a:latin typeface="+mn-ea"/>
              </a:rPr>
              <a:t>    （</a:t>
            </a:r>
            <a:r>
              <a:rPr lang="en-US" altLang="zh-CN" sz="2400" dirty="0">
                <a:latin typeface="+mn-ea"/>
              </a:rPr>
              <a:t>5</a:t>
            </a:r>
            <a:r>
              <a:rPr lang="zh-CN" altLang="en-US" sz="2400" dirty="0">
                <a:latin typeface="+mn-ea"/>
              </a:rPr>
              <a:t>）透明性不同。</a:t>
            </a:r>
            <a:r>
              <a:rPr lang="en-US" altLang="zh-CN" sz="2400" dirty="0">
                <a:latin typeface="+mn-ea"/>
              </a:rPr>
              <a:t>Cache</a:t>
            </a:r>
            <a:r>
              <a:rPr lang="zh-CN" altLang="en-US" sz="2400" dirty="0">
                <a:latin typeface="+mn-ea"/>
              </a:rPr>
              <a:t>的管理和实现都是通过硬件来实现，对系统管理员和应用程序员来说都是透明的；而虚存管理需要用硬件和软件（主要是操作系统）共同完成，由于需要系统软件，因此，虚存对系统管理员来说是不透明的，只对应用程序员来说是透明的，即称为“半透明”</a:t>
            </a:r>
            <a:r>
              <a:rPr lang="zh-CN" altLang="en-US" sz="2400" dirty="0" smtClean="0">
                <a:latin typeface="+mn-ea"/>
              </a:rPr>
              <a:t>。</a:t>
            </a:r>
            <a:endParaRPr lang="zh-CN" altLang="en-US" sz="2400" dirty="0">
              <a:latin typeface="+mn-ea"/>
            </a:endParaRPr>
          </a:p>
        </p:txBody>
      </p:sp>
    </p:spTree>
    <p:extLst>
      <p:ext uri="{BB962C8B-B14F-4D97-AF65-F5344CB8AC3E}">
        <p14:creationId xmlns:p14="http://schemas.microsoft.com/office/powerpoint/2010/main" val="30132200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    （</a:t>
            </a:r>
            <a:r>
              <a:rPr lang="en-US" altLang="zh-CN" sz="2400" dirty="0">
                <a:latin typeface="+mn-ea"/>
              </a:rPr>
              <a:t>6</a:t>
            </a:r>
            <a:r>
              <a:rPr lang="zh-CN" altLang="en-US" sz="2400" dirty="0">
                <a:latin typeface="+mn-ea"/>
              </a:rPr>
              <a:t>）未命中时损失不同。由于</a:t>
            </a:r>
            <a:r>
              <a:rPr lang="en-US" altLang="zh-CN" sz="2400" dirty="0">
                <a:latin typeface="+mn-ea"/>
              </a:rPr>
              <a:t>cache</a:t>
            </a:r>
            <a:r>
              <a:rPr lang="zh-CN" altLang="en-US" sz="2400" dirty="0">
                <a:latin typeface="+mn-ea"/>
              </a:rPr>
              <a:t>的存取速度是主存的存取速度的</a:t>
            </a:r>
            <a:r>
              <a:rPr lang="en-US" altLang="zh-CN" sz="2400" dirty="0">
                <a:latin typeface="+mn-ea"/>
              </a:rPr>
              <a:t>5</a:t>
            </a:r>
            <a:r>
              <a:rPr lang="zh-CN" altLang="en-US" sz="2400" dirty="0">
                <a:latin typeface="+mn-ea"/>
              </a:rPr>
              <a:t>～</a:t>
            </a:r>
            <a:r>
              <a:rPr lang="en-US" altLang="zh-CN" sz="2400" dirty="0">
                <a:latin typeface="+mn-ea"/>
              </a:rPr>
              <a:t>10</a:t>
            </a:r>
            <a:r>
              <a:rPr lang="zh-CN" altLang="en-US" sz="2400" dirty="0">
                <a:latin typeface="+mn-ea"/>
              </a:rPr>
              <a:t>倍，而辅存的读取的速度是主存读取速度的上千倍，因此，</a:t>
            </a:r>
            <a:r>
              <a:rPr lang="en-US" altLang="zh-CN" sz="2400" dirty="0">
                <a:latin typeface="+mn-ea"/>
              </a:rPr>
              <a:t>cache</a:t>
            </a:r>
            <a:r>
              <a:rPr lang="zh-CN" altLang="en-US" sz="2400" dirty="0">
                <a:latin typeface="+mn-ea"/>
              </a:rPr>
              <a:t>未命中时的性能损失小，而主存未命中时的性能损失大。</a:t>
            </a:r>
          </a:p>
          <a:p>
            <a:pPr marL="0" indent="0">
              <a:buNone/>
            </a:pPr>
            <a:endParaRPr lang="zh-CN" altLang="en-US" sz="2400" dirty="0">
              <a:latin typeface="+mn-ea"/>
            </a:endParaRPr>
          </a:p>
          <a:p>
            <a:pPr marL="0" indent="0">
              <a:buNone/>
            </a:pPr>
            <a:endParaRPr lang="zh-CN" altLang="en-US" dirty="0"/>
          </a:p>
        </p:txBody>
      </p:sp>
    </p:spTree>
    <p:extLst>
      <p:ext uri="{BB962C8B-B14F-4D97-AF65-F5344CB8AC3E}">
        <p14:creationId xmlns:p14="http://schemas.microsoft.com/office/powerpoint/2010/main" val="25698671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r>
              <a:rPr lang="en-US" altLang="zh-CN" sz="2400" dirty="0">
                <a:latin typeface="+mn-ea"/>
              </a:rPr>
              <a:t>8.3.4 </a:t>
            </a:r>
            <a:r>
              <a:rPr lang="zh-CN" altLang="en-US" sz="2400" dirty="0">
                <a:latin typeface="+mn-ea"/>
              </a:rPr>
              <a:t>虚拟存储器的主要</a:t>
            </a:r>
            <a:r>
              <a:rPr lang="zh-CN" altLang="en-US" sz="2400" dirty="0" smtClean="0">
                <a:latin typeface="+mn-ea"/>
              </a:rPr>
              <a:t>特征</a:t>
            </a:r>
            <a:endParaRPr lang="en-US" altLang="zh-CN" sz="2400" dirty="0" smtClean="0">
              <a:latin typeface="+mn-ea"/>
            </a:endParaRPr>
          </a:p>
          <a:p>
            <a:pPr marL="0" indent="0">
              <a:buNone/>
            </a:pPr>
            <a:r>
              <a:rPr lang="zh-CN" altLang="en-US" sz="2400" dirty="0" smtClean="0">
                <a:latin typeface="+mn-ea"/>
              </a:rPr>
              <a:t>      虚拟存储器</a:t>
            </a:r>
            <a:r>
              <a:rPr lang="zh-CN" altLang="en-US" sz="2400" dirty="0">
                <a:latin typeface="+mn-ea"/>
              </a:rPr>
              <a:t>具有多次性、对换性和虚拟性三大主要特征。</a:t>
            </a:r>
          </a:p>
          <a:p>
            <a:pPr marL="0" indent="0">
              <a:buNone/>
            </a:pPr>
            <a:r>
              <a:rPr lang="en-US" altLang="zh-CN" sz="2400" dirty="0">
                <a:latin typeface="+mn-ea"/>
              </a:rPr>
              <a:t>1. </a:t>
            </a:r>
            <a:r>
              <a:rPr lang="zh-CN" altLang="en-US" sz="2400" dirty="0">
                <a:latin typeface="+mn-ea"/>
              </a:rPr>
              <a:t>多次性</a:t>
            </a:r>
          </a:p>
          <a:p>
            <a:pPr marL="0" indent="0">
              <a:buNone/>
            </a:pPr>
            <a:r>
              <a:rPr lang="zh-CN" altLang="en-US" sz="2400" dirty="0" smtClean="0">
                <a:latin typeface="+mn-ea"/>
              </a:rPr>
              <a:t>      多次</a:t>
            </a:r>
            <a:r>
              <a:rPr lang="zh-CN" altLang="en-US" sz="2400" dirty="0">
                <a:latin typeface="+mn-ea"/>
              </a:rPr>
              <a:t>性是指一个作业被分成多次调入内存运行，亦即在作业运行时没有必要将其全部装入，只需将当前要运行的那部分程序和数据装入内存即可；以后每当要运行到尚未调入的那部分程序时，再将它调入。多次性是虚拟存储器最重要的特征，任何其它的存储管理方式都不具有这一特征。因此，也可以认为虚拟存储器是具有多次性特征的存储器系统</a:t>
            </a:r>
            <a:r>
              <a:rPr lang="zh-CN" altLang="en-US" sz="2400" dirty="0" smtClean="0">
                <a:latin typeface="+mn-ea"/>
              </a:rPr>
              <a:t>。</a:t>
            </a:r>
            <a:endParaRPr lang="zh-CN" altLang="en-US" sz="2400" dirty="0">
              <a:latin typeface="+mn-ea"/>
            </a:endParaRPr>
          </a:p>
        </p:txBody>
      </p:sp>
    </p:spTree>
    <p:extLst>
      <p:ext uri="{BB962C8B-B14F-4D97-AF65-F5344CB8AC3E}">
        <p14:creationId xmlns:p14="http://schemas.microsoft.com/office/powerpoint/2010/main" val="14810161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en-US" altLang="zh-CN" sz="2400" dirty="0">
                <a:latin typeface="+mn-ea"/>
              </a:rPr>
              <a:t>2. </a:t>
            </a:r>
            <a:r>
              <a:rPr lang="zh-CN" altLang="en-US" sz="2400" dirty="0">
                <a:latin typeface="+mn-ea"/>
              </a:rPr>
              <a:t>对换性</a:t>
            </a:r>
          </a:p>
          <a:p>
            <a:pPr marL="0" indent="0">
              <a:buNone/>
            </a:pPr>
            <a:r>
              <a:rPr lang="zh-CN" altLang="en-US" sz="2400" dirty="0" smtClean="0">
                <a:latin typeface="+mn-ea"/>
              </a:rPr>
              <a:t>      对换</a:t>
            </a:r>
            <a:r>
              <a:rPr lang="zh-CN" altLang="en-US" sz="2400" dirty="0">
                <a:latin typeface="+mn-ea"/>
              </a:rPr>
              <a:t>性是指允许在作业的运行过程中进行换进、换出，亦即，在进程</a:t>
            </a:r>
            <a:r>
              <a:rPr lang="zh-CN" altLang="en-US" sz="2400" dirty="0" smtClean="0">
                <a:latin typeface="+mn-ea"/>
              </a:rPr>
              <a:t>运行期间</a:t>
            </a:r>
            <a:r>
              <a:rPr lang="zh-CN" altLang="en-US" sz="2400" dirty="0">
                <a:latin typeface="+mn-ea"/>
              </a:rPr>
              <a:t>，允许将那些暂不使用的程序和数据，从内存调至外存的对换区</a:t>
            </a:r>
            <a:r>
              <a:rPr lang="en-US" altLang="zh-CN" sz="2400" dirty="0">
                <a:latin typeface="+mn-ea"/>
              </a:rPr>
              <a:t>(</a:t>
            </a:r>
            <a:r>
              <a:rPr lang="zh-CN" altLang="en-US" sz="2400" dirty="0">
                <a:latin typeface="+mn-ea"/>
              </a:rPr>
              <a:t>换出</a:t>
            </a:r>
            <a:r>
              <a:rPr lang="en-US" altLang="zh-CN" sz="2400" dirty="0">
                <a:latin typeface="+mn-ea"/>
              </a:rPr>
              <a:t>)</a:t>
            </a:r>
            <a:r>
              <a:rPr lang="zh-CN" altLang="en-US" sz="2400" dirty="0">
                <a:latin typeface="+mn-ea"/>
              </a:rPr>
              <a:t>，待以后需要时再将它们从外存调至内存</a:t>
            </a:r>
            <a:r>
              <a:rPr lang="en-US" altLang="zh-CN" sz="2400" dirty="0">
                <a:latin typeface="+mn-ea"/>
              </a:rPr>
              <a:t>(</a:t>
            </a:r>
            <a:r>
              <a:rPr lang="zh-CN" altLang="en-US" sz="2400" dirty="0">
                <a:latin typeface="+mn-ea"/>
              </a:rPr>
              <a:t>换进</a:t>
            </a:r>
            <a:r>
              <a:rPr lang="en-US" altLang="zh-CN" sz="2400" dirty="0">
                <a:latin typeface="+mn-ea"/>
              </a:rPr>
              <a:t>)</a:t>
            </a:r>
            <a:r>
              <a:rPr lang="zh-CN" altLang="en-US" sz="2400" dirty="0">
                <a:latin typeface="+mn-ea"/>
              </a:rPr>
              <a:t>；甚至还允许将暂时不运行的进程调至外存，待它们重又具备运行条件时再调入内存。换进和换出能有效地提高内存利用率。可见，虚拟存储器具有对换性特征。</a:t>
            </a:r>
          </a:p>
          <a:p>
            <a:pPr marL="0" indent="0">
              <a:buNone/>
            </a:pPr>
            <a:r>
              <a:rPr lang="en-US" altLang="zh-CN" sz="2400" dirty="0">
                <a:latin typeface="+mn-ea"/>
              </a:rPr>
              <a:t>3. </a:t>
            </a:r>
            <a:r>
              <a:rPr lang="zh-CN" altLang="en-US" sz="2400" dirty="0">
                <a:latin typeface="+mn-ea"/>
              </a:rPr>
              <a:t>虚拟性</a:t>
            </a:r>
          </a:p>
          <a:p>
            <a:pPr marL="0" indent="0">
              <a:buNone/>
            </a:pPr>
            <a:r>
              <a:rPr lang="zh-CN" altLang="en-US" sz="2400" dirty="0" smtClean="0">
                <a:latin typeface="+mn-ea"/>
              </a:rPr>
              <a:t>      虚拟</a:t>
            </a:r>
            <a:r>
              <a:rPr lang="zh-CN" altLang="en-US" sz="2400" dirty="0">
                <a:latin typeface="+mn-ea"/>
              </a:rPr>
              <a:t>性是指能够从逻辑上扩充内存容量，使用户所看到的内存容量远大于实际内存容量。这是虚拟存储器所表现出来的最重要的特征，也</a:t>
            </a:r>
            <a:r>
              <a:rPr lang="zh-CN" altLang="en-US" sz="2400" dirty="0" smtClean="0">
                <a:latin typeface="+mn-ea"/>
              </a:rPr>
              <a:t>是实</a:t>
            </a:r>
            <a:endParaRPr lang="zh-CN" altLang="en-US" sz="2400" dirty="0">
              <a:latin typeface="+mn-ea"/>
            </a:endParaRPr>
          </a:p>
          <a:p>
            <a:pPr marL="0" indent="0">
              <a:buNone/>
            </a:pPr>
            <a:r>
              <a:rPr lang="zh-CN" altLang="en-US" sz="2400" dirty="0" smtClean="0">
                <a:latin typeface="+mn-ea"/>
              </a:rPr>
              <a:t>      </a:t>
            </a:r>
            <a:endParaRPr lang="zh-CN" altLang="en-US" dirty="0"/>
          </a:p>
        </p:txBody>
      </p:sp>
    </p:spTree>
    <p:extLst>
      <p:ext uri="{BB962C8B-B14F-4D97-AF65-F5344CB8AC3E}">
        <p14:creationId xmlns:p14="http://schemas.microsoft.com/office/powerpoint/2010/main" val="31058409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现</a:t>
            </a:r>
            <a:r>
              <a:rPr lang="zh-CN" altLang="en-US" sz="2400" dirty="0">
                <a:latin typeface="+mn-ea"/>
              </a:rPr>
              <a:t>虚拟存储器的最重要的目标</a:t>
            </a:r>
            <a:r>
              <a:rPr lang="zh-CN" altLang="en-US" sz="2400" dirty="0" smtClean="0">
                <a:latin typeface="+mn-ea"/>
              </a:rPr>
              <a:t>。</a:t>
            </a:r>
            <a:endParaRPr lang="en-US" altLang="zh-CN" sz="2400" dirty="0" smtClean="0">
              <a:latin typeface="+mn-ea"/>
            </a:endParaRPr>
          </a:p>
          <a:p>
            <a:pPr marL="0" indent="0">
              <a:buNone/>
            </a:pPr>
            <a:r>
              <a:rPr lang="zh-CN" altLang="en-US" sz="2400" dirty="0" smtClean="0">
                <a:latin typeface="+mn-ea"/>
              </a:rPr>
              <a:t>      需要</a:t>
            </a:r>
            <a:r>
              <a:rPr lang="zh-CN" altLang="en-US" sz="2400" dirty="0">
                <a:latin typeface="+mn-ea"/>
              </a:rPr>
              <a:t>说明的是，虚拟性是以多次性和对换性为基础的，或者说，仅当系统允许将作业分多次调入内存，并能将内存中暂时不运行的程序和数据换至盘上时，才有可能实现虚拟存储器；而多次性和对换性又必须建立在离散分配的基础上。</a:t>
            </a:r>
          </a:p>
          <a:p>
            <a:pPr marL="0" indent="0">
              <a:buNone/>
            </a:pPr>
            <a:endParaRPr lang="zh-CN" altLang="en-US" sz="2400" dirty="0">
              <a:latin typeface="+mn-ea"/>
            </a:endParaRPr>
          </a:p>
        </p:txBody>
      </p:sp>
    </p:spTree>
    <p:extLst>
      <p:ext uri="{BB962C8B-B14F-4D97-AF65-F5344CB8AC3E}">
        <p14:creationId xmlns:p14="http://schemas.microsoft.com/office/powerpoint/2010/main" val="129353500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r>
              <a:rPr lang="en-US" altLang="zh-CN" sz="2400" dirty="0">
                <a:latin typeface="+mn-ea"/>
              </a:rPr>
              <a:t>8.3.5 </a:t>
            </a:r>
            <a:r>
              <a:rPr lang="zh-CN" altLang="en-US" sz="2400" dirty="0">
                <a:latin typeface="+mn-ea"/>
              </a:rPr>
              <a:t>页式</a:t>
            </a:r>
            <a:r>
              <a:rPr lang="zh-CN" altLang="en-US" sz="2400" dirty="0" smtClean="0">
                <a:latin typeface="+mn-ea"/>
              </a:rPr>
              <a:t>虚拟存储器</a:t>
            </a:r>
            <a:endParaRPr lang="en-US" altLang="zh-CN" sz="2400" dirty="0" smtClean="0">
              <a:latin typeface="+mn-ea"/>
            </a:endParaRPr>
          </a:p>
          <a:p>
            <a:pPr marL="0" indent="0">
              <a:buNone/>
            </a:pPr>
            <a:r>
              <a:rPr lang="zh-CN" altLang="en-US" sz="2400" dirty="0" smtClean="0">
                <a:latin typeface="+mn-ea"/>
              </a:rPr>
              <a:t>      以</a:t>
            </a:r>
            <a:r>
              <a:rPr lang="zh-CN" altLang="en-US" sz="2400" dirty="0">
                <a:latin typeface="+mn-ea"/>
              </a:rPr>
              <a:t>页为基本单位的虚拟存储器叫做页式虚拟存储器。主存空间和虚存空间都划分成若干个大小相等的页，主存（即实存）的页称为实页，虚存的页称为虚页。</a:t>
            </a:r>
          </a:p>
          <a:p>
            <a:pPr marL="0" indent="0">
              <a:buNone/>
            </a:pPr>
            <a:r>
              <a:rPr lang="zh-CN" altLang="en-US" sz="2400" dirty="0" smtClean="0">
                <a:latin typeface="+mn-ea"/>
              </a:rPr>
              <a:t>      虚</a:t>
            </a:r>
            <a:r>
              <a:rPr lang="zh-CN" altLang="en-US" sz="2400" dirty="0">
                <a:latin typeface="+mn-ea"/>
              </a:rPr>
              <a:t>存地址分为高低两个字段：高位字段为逻辑页号，低位字段为页内地址。实存地址也分为高低两个字段：高位字段为物理页号，低位字段为页内地址。虚存地址到实存地址的变换是通过存放在主存中的页表来实现的。在页表中，对应每一个虚存逻辑页号有一个表项，表项内容包含该逻辑页所在的主存页面地址（物理页号），用它作为实存地址的高字段，</a:t>
            </a:r>
            <a:r>
              <a:rPr lang="zh-CN" altLang="en-US" sz="2400" dirty="0" smtClean="0">
                <a:latin typeface="+mn-ea"/>
              </a:rPr>
              <a:t>与</a:t>
            </a:r>
            <a:endParaRPr lang="zh-CN" altLang="en-US" dirty="0"/>
          </a:p>
        </p:txBody>
      </p:sp>
    </p:spTree>
    <p:extLst>
      <p:ext uri="{BB962C8B-B14F-4D97-AF65-F5344CB8AC3E}">
        <p14:creationId xmlns:p14="http://schemas.microsoft.com/office/powerpoint/2010/main" val="23250411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r>
              <a:rPr lang="zh-CN" altLang="zh-CN" sz="2000" dirty="0">
                <a:latin typeface="+mn-ea"/>
              </a:rPr>
              <a:t/>
            </a:r>
            <a:br>
              <a:rPr lang="zh-CN" altLang="zh-CN" sz="2000" dirty="0">
                <a:latin typeface="+mn-ea"/>
              </a:rPr>
            </a:br>
            <a:endParaRPr lang="zh-CN" altLang="en-US" dirty="0"/>
          </a:p>
        </p:txBody>
      </p:sp>
      <p:sp>
        <p:nvSpPr>
          <p:cNvPr id="3" name="内容占位符 2"/>
          <p:cNvSpPr>
            <a:spLocks noGrp="1"/>
          </p:cNvSpPr>
          <p:nvPr>
            <p:ph idx="1"/>
          </p:nvPr>
        </p:nvSpPr>
        <p:spPr/>
        <p:txBody>
          <a:bodyPr/>
          <a:lstStyle/>
          <a:p>
            <a:r>
              <a:rPr lang="en-US" altLang="zh-CN" sz="2400" dirty="0">
                <a:latin typeface="+mn-ea"/>
              </a:rPr>
              <a:t>8.1.2 </a:t>
            </a:r>
            <a:r>
              <a:rPr lang="zh-CN" altLang="zh-CN" sz="2400" dirty="0">
                <a:latin typeface="+mn-ea"/>
              </a:rPr>
              <a:t>多模块交叉存储器</a:t>
            </a:r>
          </a:p>
          <a:p>
            <a:pPr marL="0" indent="0">
              <a:buNone/>
            </a:pPr>
            <a:r>
              <a:rPr lang="zh-CN" altLang="en-US" sz="2400" dirty="0" smtClean="0">
                <a:latin typeface="+mn-ea"/>
              </a:rPr>
              <a:t>     多</a:t>
            </a:r>
            <a:r>
              <a:rPr lang="zh-CN" altLang="en-US" sz="2400" dirty="0">
                <a:latin typeface="+mn-ea"/>
              </a:rPr>
              <a:t>体并行交叉存储器是由多个独立的、容量相同的存储模块构成的多体模块存储器。它解决的主要问题是提高主存储器的数据传输率。</a:t>
            </a:r>
          </a:p>
          <a:p>
            <a:pPr marL="0" indent="0">
              <a:buNone/>
            </a:pPr>
            <a:r>
              <a:rPr lang="en-US" altLang="zh-CN" sz="2400" dirty="0" smtClean="0">
                <a:latin typeface="+mn-ea"/>
              </a:rPr>
              <a:t>      ·</a:t>
            </a:r>
            <a:r>
              <a:rPr lang="zh-CN" altLang="en-US" sz="2400" dirty="0">
                <a:latin typeface="+mn-ea"/>
              </a:rPr>
              <a:t>每个存储模块都有相同的容量和存储速度，各模块都有各自独立地址寄存器</a:t>
            </a:r>
            <a:r>
              <a:rPr lang="en-US" altLang="zh-CN" sz="2400" dirty="0">
                <a:latin typeface="+mn-ea"/>
              </a:rPr>
              <a:t>(MAR)</a:t>
            </a:r>
            <a:r>
              <a:rPr lang="zh-CN" altLang="en-US" sz="2400" dirty="0">
                <a:latin typeface="+mn-ea"/>
              </a:rPr>
              <a:t>、数据寄存器</a:t>
            </a:r>
            <a:r>
              <a:rPr lang="en-US" altLang="zh-CN" sz="2400" dirty="0">
                <a:latin typeface="+mn-ea"/>
              </a:rPr>
              <a:t>(MDR)</a:t>
            </a:r>
            <a:r>
              <a:rPr lang="zh-CN" altLang="en-US" sz="2400" dirty="0">
                <a:latin typeface="+mn-ea"/>
              </a:rPr>
              <a:t>、地址译码、驱动电路和读</a:t>
            </a:r>
            <a:r>
              <a:rPr lang="en-US" altLang="zh-CN" sz="2400" dirty="0">
                <a:latin typeface="+mn-ea"/>
              </a:rPr>
              <a:t>/</a:t>
            </a:r>
            <a:r>
              <a:rPr lang="zh-CN" altLang="en-US" sz="2400" dirty="0">
                <a:latin typeface="+mn-ea"/>
              </a:rPr>
              <a:t>写电路。</a:t>
            </a:r>
          </a:p>
          <a:p>
            <a:pPr marL="0" indent="0">
              <a:buNone/>
            </a:pPr>
            <a:r>
              <a:rPr lang="en-US" altLang="zh-CN" sz="2400" dirty="0" smtClean="0">
                <a:latin typeface="+mn-ea"/>
              </a:rPr>
              <a:t>      ·</a:t>
            </a:r>
            <a:r>
              <a:rPr lang="zh-CN" altLang="en-US" sz="2400" dirty="0">
                <a:latin typeface="+mn-ea"/>
              </a:rPr>
              <a:t>每个模块各自以等同的方式与</a:t>
            </a:r>
            <a:r>
              <a:rPr lang="en-US" altLang="zh-CN" sz="2400" dirty="0">
                <a:latin typeface="+mn-ea"/>
              </a:rPr>
              <a:t>CPU</a:t>
            </a:r>
            <a:r>
              <a:rPr lang="zh-CN" altLang="en-US" sz="2400" dirty="0">
                <a:latin typeface="+mn-ea"/>
              </a:rPr>
              <a:t>传递信息，既能并行工作，又能交叉工作。</a:t>
            </a:r>
          </a:p>
          <a:p>
            <a:pPr marL="0" indent="0">
              <a:buNone/>
            </a:pPr>
            <a:r>
              <a:rPr lang="en-US" altLang="zh-CN" sz="2400" dirty="0" smtClean="0">
                <a:latin typeface="+mn-ea"/>
              </a:rPr>
              <a:t>     ·</a:t>
            </a:r>
            <a:r>
              <a:rPr lang="zh-CN" altLang="en-US" sz="2400" dirty="0">
                <a:latin typeface="+mn-ea"/>
              </a:rPr>
              <a:t>交叉访问的存储器通常有两种工作方式：地址码高位交叉，地址码低位</a:t>
            </a:r>
          </a:p>
          <a:p>
            <a:pPr marL="0" indent="0">
              <a:buNone/>
            </a:pPr>
            <a:endParaRPr lang="zh-CN" altLang="en-US" sz="2400" dirty="0">
              <a:latin typeface="+mn-ea"/>
            </a:endParaRPr>
          </a:p>
        </p:txBody>
      </p:sp>
    </p:spTree>
    <p:extLst>
      <p:ext uri="{BB962C8B-B14F-4D97-AF65-F5344CB8AC3E}">
        <p14:creationId xmlns:p14="http://schemas.microsoft.com/office/powerpoint/2010/main" val="125658790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a:latin typeface="+mn-ea"/>
              </a:rPr>
              <a:t>虚存地址的页内地址字段相拼接，产生完整的实存地址，据此来访问主存。地址变换如图</a:t>
            </a:r>
            <a:r>
              <a:rPr lang="en-US" altLang="zh-CN" sz="2400" dirty="0">
                <a:latin typeface="+mn-ea"/>
              </a:rPr>
              <a:t>8.16</a:t>
            </a:r>
            <a:r>
              <a:rPr lang="zh-CN" altLang="en-US" sz="2400" dirty="0">
                <a:latin typeface="+mn-ea"/>
              </a:rPr>
              <a:t>所示。</a:t>
            </a:r>
          </a:p>
          <a:p>
            <a:pPr marL="0" indent="0">
              <a:buNone/>
            </a:pPr>
            <a:endParaRPr lang="zh-CN" altLang="en-US" sz="2400"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0320" y="2349622"/>
            <a:ext cx="6133514" cy="3305590"/>
          </a:xfrm>
          <a:prstGeom prst="rect">
            <a:avLst/>
          </a:prstGeom>
        </p:spPr>
      </p:pic>
      <p:sp>
        <p:nvSpPr>
          <p:cNvPr id="5" name="矩形 4"/>
          <p:cNvSpPr/>
          <p:nvPr/>
        </p:nvSpPr>
        <p:spPr>
          <a:xfrm>
            <a:off x="3959978" y="5686546"/>
            <a:ext cx="3005951" cy="369332"/>
          </a:xfrm>
          <a:prstGeom prst="rect">
            <a:avLst/>
          </a:prstGeom>
        </p:spPr>
        <p:txBody>
          <a:bodyPr wrap="none">
            <a:spAutoFit/>
          </a:bodyPr>
          <a:lstStyle/>
          <a:p>
            <a:r>
              <a:rPr lang="zh-CN" altLang="en-US" dirty="0"/>
              <a:t>图</a:t>
            </a:r>
            <a:r>
              <a:rPr lang="en-US" altLang="zh-CN" dirty="0"/>
              <a:t>8.16 </a:t>
            </a:r>
            <a:r>
              <a:rPr lang="zh-CN" altLang="en-US" dirty="0"/>
              <a:t>页式虚拟存储器结构</a:t>
            </a:r>
          </a:p>
        </p:txBody>
      </p:sp>
    </p:spTree>
    <p:extLst>
      <p:ext uri="{BB962C8B-B14F-4D97-AF65-F5344CB8AC3E}">
        <p14:creationId xmlns:p14="http://schemas.microsoft.com/office/powerpoint/2010/main" val="196279053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      若</a:t>
            </a:r>
            <a:r>
              <a:rPr lang="zh-CN" altLang="en-US" sz="2400" dirty="0">
                <a:latin typeface="+mn-ea"/>
              </a:rPr>
              <a:t>计算机采用多道程序工作方式，则可为每个用户作业建立一个页表，硬件中设置一个页表基址寄存器，存放当前所运行程序的页表的起始地址。</a:t>
            </a:r>
          </a:p>
          <a:p>
            <a:pPr marL="0" indent="0">
              <a:buNone/>
            </a:pPr>
            <a:r>
              <a:rPr lang="zh-CN" altLang="en-US" sz="2400" dirty="0" smtClean="0">
                <a:latin typeface="+mn-ea"/>
              </a:rPr>
              <a:t>      页表</a:t>
            </a:r>
            <a:r>
              <a:rPr lang="zh-CN" altLang="en-US" sz="2400" dirty="0">
                <a:latin typeface="+mn-ea"/>
              </a:rPr>
              <a:t>中的表项除包含虚页号对应的实页号之外，还包括装入位、修改位、替换控制位等控制字段。若装入位为“</a:t>
            </a:r>
            <a:r>
              <a:rPr lang="en-US" altLang="zh-CN" sz="2400" dirty="0">
                <a:latin typeface="+mn-ea"/>
              </a:rPr>
              <a:t>1”</a:t>
            </a:r>
            <a:r>
              <a:rPr lang="zh-CN" altLang="en-US" sz="2400" dirty="0">
                <a:latin typeface="+mn-ea"/>
              </a:rPr>
              <a:t>，表示该页面已在主存中，将对应的实页号与虚地址中的页内地址相拼接就得到了完整的实地址；若装入位为“</a:t>
            </a:r>
            <a:r>
              <a:rPr lang="en-US" altLang="zh-CN" sz="2400" dirty="0">
                <a:latin typeface="+mn-ea"/>
              </a:rPr>
              <a:t>0”</a:t>
            </a:r>
            <a:r>
              <a:rPr lang="zh-CN" altLang="en-US" sz="2400" dirty="0">
                <a:latin typeface="+mn-ea"/>
              </a:rPr>
              <a:t>，表示该页面不在主存中，于是要启动</a:t>
            </a:r>
            <a:r>
              <a:rPr lang="en-US" altLang="zh-CN" sz="2400" dirty="0">
                <a:latin typeface="+mn-ea"/>
              </a:rPr>
              <a:t>I/O</a:t>
            </a:r>
            <a:r>
              <a:rPr lang="zh-CN" altLang="en-US" sz="2400" dirty="0">
                <a:latin typeface="+mn-ea"/>
              </a:rPr>
              <a:t>系统，把该页从外存中调入主存后再供</a:t>
            </a:r>
            <a:r>
              <a:rPr lang="en-US" altLang="zh-CN" sz="2400" dirty="0">
                <a:latin typeface="+mn-ea"/>
              </a:rPr>
              <a:t>CPU</a:t>
            </a:r>
            <a:r>
              <a:rPr lang="zh-CN" altLang="en-US" sz="2400" dirty="0">
                <a:latin typeface="+mn-ea"/>
              </a:rPr>
              <a:t>使用。修改位指出主存页面中的内容是否被修改过，替换时是否要写回外存。替换控制位指出需替换的页，与替换策略有关。</a:t>
            </a:r>
          </a:p>
          <a:p>
            <a:pPr marL="0" indent="0">
              <a:buNone/>
            </a:pPr>
            <a:endParaRPr lang="zh-CN" altLang="en-US" dirty="0"/>
          </a:p>
        </p:txBody>
      </p:sp>
    </p:spTree>
    <p:extLst>
      <p:ext uri="{BB962C8B-B14F-4D97-AF65-F5344CB8AC3E}">
        <p14:creationId xmlns:p14="http://schemas.microsoft.com/office/powerpoint/2010/main" val="133617397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en-US" altLang="zh-CN" sz="2400" dirty="0" smtClean="0">
                <a:latin typeface="+mn-ea"/>
              </a:rPr>
              <a:t>      CPU</a:t>
            </a:r>
            <a:r>
              <a:rPr lang="zh-CN" altLang="en-US" sz="2400" dirty="0">
                <a:latin typeface="+mn-ea"/>
              </a:rPr>
              <a:t>访存时首先要查页表，为此需要访问一次主存，若不命中，还要进行页面替换和页表修改，则访问主存的次数就更多了。为了将访问页表的时间降低到最低限度，许多计算机将页表分为快表和慢表两种。将当前最常用的页表信息存放在快表中，作为慢表部分内容的副本。快表很小，存储在一个小容量的快速存储器中，该存储器是按内容查找的相联存储器，可按虚页号名字进行查询，迅速找到对应的实页号。使用快表与慢表进行地址变换如图</a:t>
            </a:r>
            <a:r>
              <a:rPr lang="en-US" altLang="zh-CN" sz="2400" dirty="0">
                <a:latin typeface="+mn-ea"/>
              </a:rPr>
              <a:t>8.17</a:t>
            </a:r>
            <a:r>
              <a:rPr lang="zh-CN" altLang="en-US" sz="2400" dirty="0">
                <a:latin typeface="+mn-ea"/>
              </a:rPr>
              <a:t>所示。</a:t>
            </a:r>
            <a:endParaRPr lang="zh-CN" altLang="en-US" sz="2400" dirty="0">
              <a:latin typeface="+mn-ea"/>
            </a:endParaRPr>
          </a:p>
        </p:txBody>
      </p:sp>
    </p:spTree>
    <p:extLst>
      <p:ext uri="{BB962C8B-B14F-4D97-AF65-F5344CB8AC3E}">
        <p14:creationId xmlns:p14="http://schemas.microsoft.com/office/powerpoint/2010/main" val="40487025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34086" y="1185773"/>
            <a:ext cx="8344486" cy="3892664"/>
          </a:xfrm>
        </p:spPr>
      </p:pic>
      <p:sp>
        <p:nvSpPr>
          <p:cNvPr id="5" name="矩形 4"/>
          <p:cNvSpPr/>
          <p:nvPr/>
        </p:nvSpPr>
        <p:spPr>
          <a:xfrm>
            <a:off x="4111847" y="5296751"/>
            <a:ext cx="3236784" cy="369332"/>
          </a:xfrm>
          <a:prstGeom prst="rect">
            <a:avLst/>
          </a:prstGeom>
        </p:spPr>
        <p:txBody>
          <a:bodyPr wrap="none">
            <a:spAutoFit/>
          </a:bodyPr>
          <a:lstStyle/>
          <a:p>
            <a:r>
              <a:rPr lang="zh-CN" altLang="en-US" dirty="0"/>
              <a:t>图</a:t>
            </a:r>
            <a:r>
              <a:rPr lang="en-US" altLang="zh-CN" dirty="0"/>
              <a:t>8.17 </a:t>
            </a:r>
            <a:r>
              <a:rPr lang="zh-CN" altLang="en-US" dirty="0"/>
              <a:t>块表和慢表的地址转换</a:t>
            </a:r>
          </a:p>
        </p:txBody>
      </p:sp>
    </p:spTree>
    <p:extLst>
      <p:ext uri="{BB962C8B-B14F-4D97-AF65-F5344CB8AC3E}">
        <p14:creationId xmlns:p14="http://schemas.microsoft.com/office/powerpoint/2010/main" val="137324480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a:latin typeface="+mn-ea"/>
              </a:rPr>
              <a:t> </a:t>
            </a:r>
            <a:r>
              <a:rPr lang="zh-CN" altLang="en-US" sz="2400" dirty="0" smtClean="0">
                <a:latin typeface="+mn-ea"/>
              </a:rPr>
              <a:t>     快</a:t>
            </a:r>
            <a:r>
              <a:rPr lang="zh-CN" altLang="en-US" sz="2400" dirty="0">
                <a:latin typeface="+mn-ea"/>
              </a:rPr>
              <a:t>表由硬件组成，比页表小得多，查表时，由逻辑页号同时去查快表和慢表。当在快表中有此逻辑页号时，就能很快地找到对应的物理页号送入实主存地址寄存器，从而做到虽采用虚拟存储器但访主存速度几乎没有下降；如果在快表中查不到，那就要花费一个访主存时间去查慢表，从中查到物理页号送入实存地址寄存器，并将此逻辑页号和对应的物理页号送入快表，替换快表中应该移掉的内容，这也要用到替换算法</a:t>
            </a:r>
            <a:r>
              <a:rPr lang="zh-CN" altLang="en-US" sz="2400" dirty="0" smtClean="0">
                <a:latin typeface="+mn-ea"/>
              </a:rPr>
              <a:t>。</a:t>
            </a:r>
            <a:endParaRPr lang="en-US" altLang="zh-CN" sz="2400" dirty="0" smtClean="0">
              <a:latin typeface="+mn-ea"/>
            </a:endParaRPr>
          </a:p>
          <a:p>
            <a:pPr marL="0" indent="0">
              <a:buNone/>
            </a:pPr>
            <a:r>
              <a:rPr lang="zh-CN" altLang="en-US" sz="2400" dirty="0" smtClean="0">
                <a:latin typeface="+mn-ea"/>
              </a:rPr>
              <a:t>      页式</a:t>
            </a:r>
            <a:r>
              <a:rPr lang="zh-CN" altLang="en-US" sz="2400" dirty="0">
                <a:latin typeface="+mn-ea"/>
              </a:rPr>
              <a:t>虚拟存储器的每页长度是固定的，页表的建立很方便，新页的调入也容易实现。但是由于程序不可能正好是页面的整数倍，最后一页的零碎空间将无法利用而造成浪费。同时，页不是逻辑上独立的实体，这使得程序的处理、保护和共享都比较麻烦。</a:t>
            </a:r>
            <a:endParaRPr lang="zh-CN" altLang="en-US" sz="2400" dirty="0">
              <a:latin typeface="+mn-ea"/>
            </a:endParaRPr>
          </a:p>
        </p:txBody>
      </p:sp>
    </p:spTree>
    <p:extLst>
      <p:ext uri="{BB962C8B-B14F-4D97-AF65-F5344CB8AC3E}">
        <p14:creationId xmlns:p14="http://schemas.microsoft.com/office/powerpoint/2010/main" val="101551669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r>
              <a:rPr lang="en-US" altLang="zh-CN" sz="2400" dirty="0">
                <a:latin typeface="+mn-ea"/>
              </a:rPr>
              <a:t>8.3.6 </a:t>
            </a:r>
            <a:r>
              <a:rPr lang="zh-CN" altLang="en-US" sz="2400" dirty="0">
                <a:latin typeface="+mn-ea"/>
              </a:rPr>
              <a:t>段式</a:t>
            </a:r>
            <a:r>
              <a:rPr lang="zh-CN" altLang="en-US" sz="2400" dirty="0" smtClean="0">
                <a:latin typeface="+mn-ea"/>
              </a:rPr>
              <a:t>虚拟存储器</a:t>
            </a:r>
            <a:endParaRPr lang="en-US" altLang="zh-CN" sz="2400" dirty="0" smtClean="0">
              <a:latin typeface="+mn-ea"/>
            </a:endParaRPr>
          </a:p>
          <a:p>
            <a:pPr marL="0" indent="0">
              <a:buNone/>
            </a:pPr>
            <a:r>
              <a:rPr lang="zh-CN" altLang="en-US" sz="2400" dirty="0" smtClean="0">
                <a:latin typeface="+mn-ea"/>
              </a:rPr>
              <a:t>      段</a:t>
            </a:r>
            <a:r>
              <a:rPr lang="zh-CN" altLang="en-US" sz="2400" dirty="0">
                <a:latin typeface="+mn-ea"/>
              </a:rPr>
              <a:t>式虚拟存储器中的段是按照程序的逻辑结构划分的，各个段的长度因程序而异。在段式虚拟存储系统中，虚拟地址由段号和段内地址组成，为了把程序虚地址变换成主存实地址，需要一个段表。段表一般驻留在主存中，其中每一行记录了某个段对应的若干信息，包括段号、装入位、段起点和段长等。这里的段号指的是虚拟段号。装入位为“</a:t>
            </a:r>
            <a:r>
              <a:rPr lang="en-US" altLang="zh-CN" sz="2400" dirty="0">
                <a:latin typeface="+mn-ea"/>
              </a:rPr>
              <a:t>1”</a:t>
            </a:r>
            <a:r>
              <a:rPr lang="zh-CN" altLang="en-US" sz="2400" dirty="0">
                <a:latin typeface="+mn-ea"/>
              </a:rPr>
              <a:t>，表示该段已调入主存；装入位为“</a:t>
            </a:r>
            <a:r>
              <a:rPr lang="en-US" altLang="zh-CN" sz="2400" dirty="0">
                <a:latin typeface="+mn-ea"/>
              </a:rPr>
              <a:t>0”</a:t>
            </a:r>
            <a:r>
              <a:rPr lang="zh-CN" altLang="en-US" sz="2400" dirty="0">
                <a:latin typeface="+mn-ea"/>
              </a:rPr>
              <a:t>，表示该段不在主存中。由于段的大小可变，所以在段表中要给出各段的起始地址与段的长度。段表实际上是程序的逻辑结构段与其在主存中的存放位置之间的关系对照表，如图</a:t>
            </a:r>
            <a:r>
              <a:rPr lang="en-US" altLang="zh-CN" sz="2400" dirty="0">
                <a:latin typeface="+mn-ea"/>
              </a:rPr>
              <a:t>8.18</a:t>
            </a:r>
            <a:r>
              <a:rPr lang="zh-CN" altLang="en-US" sz="2400" dirty="0">
                <a:latin typeface="+mn-ea"/>
              </a:rPr>
              <a:t>所示。段表也是一个段，可以保存在外存中，但一般驻留在主存中。</a:t>
            </a:r>
            <a:endParaRPr lang="zh-CN" altLang="en-US" sz="2400" dirty="0">
              <a:latin typeface="+mn-ea"/>
            </a:endParaRPr>
          </a:p>
        </p:txBody>
      </p:sp>
    </p:spTree>
    <p:extLst>
      <p:ext uri="{BB962C8B-B14F-4D97-AF65-F5344CB8AC3E}">
        <p14:creationId xmlns:p14="http://schemas.microsoft.com/office/powerpoint/2010/main" val="25079391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16590" y="1080000"/>
            <a:ext cx="6485207" cy="3647755"/>
          </a:xfrm>
        </p:spPr>
      </p:pic>
      <p:sp>
        <p:nvSpPr>
          <p:cNvPr id="5" name="矩形 4"/>
          <p:cNvSpPr/>
          <p:nvPr/>
        </p:nvSpPr>
        <p:spPr>
          <a:xfrm>
            <a:off x="4125385" y="4836490"/>
            <a:ext cx="3467616" cy="369332"/>
          </a:xfrm>
          <a:prstGeom prst="rect">
            <a:avLst/>
          </a:prstGeom>
        </p:spPr>
        <p:txBody>
          <a:bodyPr wrap="none">
            <a:spAutoFit/>
          </a:bodyPr>
          <a:lstStyle/>
          <a:p>
            <a:r>
              <a:rPr lang="zh-CN" altLang="en-US" dirty="0"/>
              <a:t>图</a:t>
            </a:r>
            <a:r>
              <a:rPr lang="en-US" altLang="zh-CN" dirty="0"/>
              <a:t>8.18 </a:t>
            </a:r>
            <a:r>
              <a:rPr lang="zh-CN" altLang="en-US" dirty="0"/>
              <a:t>段式虚拟存储器中的段表</a:t>
            </a:r>
          </a:p>
        </p:txBody>
      </p:sp>
      <p:sp>
        <p:nvSpPr>
          <p:cNvPr id="6" name="矩形 5"/>
          <p:cNvSpPr/>
          <p:nvPr/>
        </p:nvSpPr>
        <p:spPr>
          <a:xfrm>
            <a:off x="669883" y="5282093"/>
            <a:ext cx="10852237" cy="1200329"/>
          </a:xfrm>
          <a:prstGeom prst="rect">
            <a:avLst/>
          </a:prstGeom>
        </p:spPr>
        <p:txBody>
          <a:bodyPr wrap="square">
            <a:spAutoFit/>
          </a:bodyPr>
          <a:lstStyle/>
          <a:p>
            <a:r>
              <a:rPr lang="zh-CN" altLang="en-US" dirty="0"/>
              <a:t> </a:t>
            </a:r>
            <a:r>
              <a:rPr lang="zh-CN" altLang="en-US" dirty="0" smtClean="0"/>
              <a:t>        </a:t>
            </a:r>
            <a:r>
              <a:rPr lang="zh-CN" altLang="en-US" sz="2400" dirty="0" smtClean="0">
                <a:latin typeface="+mn-ea"/>
              </a:rPr>
              <a:t>段</a:t>
            </a:r>
            <a:r>
              <a:rPr lang="zh-CN" altLang="en-US" sz="2400" dirty="0">
                <a:latin typeface="+mn-ea"/>
              </a:rPr>
              <a:t>式虚拟存储器的虚－实地址变换如图</a:t>
            </a:r>
            <a:r>
              <a:rPr lang="en-US" altLang="zh-CN" sz="2400" dirty="0">
                <a:latin typeface="+mn-ea"/>
              </a:rPr>
              <a:t>8.19</a:t>
            </a:r>
            <a:r>
              <a:rPr lang="zh-CN" altLang="en-US" sz="2400" dirty="0">
                <a:latin typeface="+mn-ea"/>
              </a:rPr>
              <a:t>所示。</a:t>
            </a:r>
            <a:r>
              <a:rPr lang="en-US" altLang="zh-CN" sz="2400" dirty="0">
                <a:latin typeface="+mn-ea"/>
              </a:rPr>
              <a:t>CPU</a:t>
            </a:r>
            <a:r>
              <a:rPr lang="zh-CN" altLang="en-US" sz="2400" dirty="0">
                <a:latin typeface="+mn-ea"/>
              </a:rPr>
              <a:t>根据虚地址访存时，首先将段号与段表的起始地址相拼接，形成访问段表对应行的地址，然后根据段表的装入位判断该段是否已调入主存。若已调入主存，则从段表读出该段在</a:t>
            </a:r>
            <a:r>
              <a:rPr lang="zh-CN" altLang="en-US" sz="2400" dirty="0" smtClean="0">
                <a:latin typeface="+mn-ea"/>
              </a:rPr>
              <a:t>主存</a:t>
            </a:r>
            <a:endParaRPr lang="zh-CN" altLang="en-US" sz="2400" dirty="0">
              <a:latin typeface="+mn-ea"/>
            </a:endParaRPr>
          </a:p>
        </p:txBody>
      </p:sp>
    </p:spTree>
    <p:extLst>
      <p:ext uri="{BB962C8B-B14F-4D97-AF65-F5344CB8AC3E}">
        <p14:creationId xmlns:p14="http://schemas.microsoft.com/office/powerpoint/2010/main" val="4237073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a:latin typeface="+mn-ea"/>
              </a:rPr>
              <a:t>中的起始地址，与段内地址（偏移量）</a:t>
            </a:r>
            <a:r>
              <a:rPr lang="zh-CN" altLang="en-US" sz="2400" dirty="0" smtClean="0">
                <a:latin typeface="+mn-ea"/>
              </a:rPr>
              <a:t>相加，</a:t>
            </a:r>
            <a:r>
              <a:rPr lang="zh-CN" altLang="zh-CN" sz="2400" dirty="0" smtClean="0">
                <a:latin typeface="+mn-ea"/>
              </a:rPr>
              <a:t>得到对应的主存实地址。</a:t>
            </a:r>
            <a:endParaRPr lang="zh-CN" altLang="en-US" sz="2400" dirty="0">
              <a:latin typeface="+mn-ea"/>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5542" y="2096294"/>
            <a:ext cx="5502360" cy="3502648"/>
          </a:xfrm>
          <a:prstGeom prst="rect">
            <a:avLst/>
          </a:prstGeom>
        </p:spPr>
      </p:pic>
      <p:sp>
        <p:nvSpPr>
          <p:cNvPr id="5" name="矩形 4"/>
          <p:cNvSpPr/>
          <p:nvPr/>
        </p:nvSpPr>
        <p:spPr>
          <a:xfrm>
            <a:off x="3992081" y="5814942"/>
            <a:ext cx="3929281" cy="369332"/>
          </a:xfrm>
          <a:prstGeom prst="rect">
            <a:avLst/>
          </a:prstGeom>
        </p:spPr>
        <p:txBody>
          <a:bodyPr wrap="none">
            <a:spAutoFit/>
          </a:bodyPr>
          <a:lstStyle/>
          <a:p>
            <a:r>
              <a:rPr lang="zh-CN" altLang="en-US" dirty="0"/>
              <a:t>图</a:t>
            </a:r>
            <a:r>
              <a:rPr lang="en-US" altLang="zh-CN" dirty="0"/>
              <a:t>8.19 </a:t>
            </a:r>
            <a:r>
              <a:rPr lang="zh-CN" altLang="en-US" dirty="0"/>
              <a:t>段式虚拟存储器中的地址转换</a:t>
            </a:r>
          </a:p>
        </p:txBody>
      </p:sp>
    </p:spTree>
    <p:extLst>
      <p:ext uri="{BB962C8B-B14F-4D97-AF65-F5344CB8AC3E}">
        <p14:creationId xmlns:p14="http://schemas.microsoft.com/office/powerpoint/2010/main" val="186687841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smtClean="0"/>
              <a:t>      由于</a:t>
            </a:r>
            <a:r>
              <a:rPr lang="zh-CN" altLang="en-US" sz="2400" dirty="0"/>
              <a:t>段的分界与程序的自然分界相对应，具有逻辑独立性，所以易于实现程序的编译、管理、修改和保护，也便于多道程序共享。但是，因为段的长度参差不齐，起点和终点不定，给主存空间分配带来了麻烦，容易在段间留下不能利用的零碎空间，造成浪费。</a:t>
            </a:r>
            <a:endParaRPr lang="zh-CN" altLang="en-US" sz="2400" dirty="0"/>
          </a:p>
        </p:txBody>
      </p:sp>
    </p:spTree>
    <p:extLst>
      <p:ext uri="{BB962C8B-B14F-4D97-AF65-F5344CB8AC3E}">
        <p14:creationId xmlns:p14="http://schemas.microsoft.com/office/powerpoint/2010/main" val="16142986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r>
              <a:rPr lang="en-US" altLang="zh-CN" sz="2400" dirty="0">
                <a:latin typeface="+mn-ea"/>
              </a:rPr>
              <a:t>8.3.7 </a:t>
            </a:r>
            <a:r>
              <a:rPr lang="zh-CN" altLang="en-US" sz="2400" dirty="0">
                <a:latin typeface="+mn-ea"/>
              </a:rPr>
              <a:t>段页式</a:t>
            </a:r>
            <a:r>
              <a:rPr lang="zh-CN" altLang="en-US" sz="2400" dirty="0" smtClean="0">
                <a:latin typeface="+mn-ea"/>
              </a:rPr>
              <a:t>虚拟存储器</a:t>
            </a:r>
            <a:endParaRPr lang="en-US" altLang="zh-CN" sz="2400" dirty="0" smtClean="0">
              <a:latin typeface="+mn-ea"/>
            </a:endParaRPr>
          </a:p>
          <a:p>
            <a:pPr marL="0" indent="0">
              <a:buNone/>
            </a:pPr>
            <a:r>
              <a:rPr lang="zh-CN" altLang="en-US" sz="2400" dirty="0" smtClean="0">
                <a:latin typeface="+mn-ea"/>
              </a:rPr>
              <a:t>      段</a:t>
            </a:r>
            <a:r>
              <a:rPr lang="zh-CN" altLang="en-US" sz="2400" dirty="0">
                <a:latin typeface="+mn-ea"/>
              </a:rPr>
              <a:t>页式虚拟存储器是段式虚拟存储器和页式虚拟存储器的结合。它把程序按逻辑单位分段以后，再把每段分成固定大小的页。主存空间也划分为若干个同样大小的块（页）。虚存和实存之间以块（页）为基本传送单位，每个程序对应一个段表，每段对应一个页表。虚地址包含段号、段内页号、页内地址三部分。</a:t>
            </a:r>
            <a:r>
              <a:rPr lang="en-US" altLang="zh-CN" sz="2400" dirty="0">
                <a:latin typeface="+mn-ea"/>
              </a:rPr>
              <a:t>CPU</a:t>
            </a:r>
            <a:r>
              <a:rPr lang="zh-CN" altLang="en-US" sz="2400" dirty="0">
                <a:latin typeface="+mn-ea"/>
              </a:rPr>
              <a:t>访问时，首先将段表起始地址与段号合成，得到段表地址，然后从段表中取出该段的页表起始地址，与段内页号合成，得到页表地址，最后从页表中取出实页号，与页内地址拼接形成主存实地址。</a:t>
            </a:r>
            <a:endParaRPr lang="zh-CN" altLang="en-US" sz="2400" dirty="0">
              <a:latin typeface="+mn-ea"/>
            </a:endParaRPr>
          </a:p>
        </p:txBody>
      </p:sp>
    </p:spTree>
    <p:extLst>
      <p:ext uri="{BB962C8B-B14F-4D97-AF65-F5344CB8AC3E}">
        <p14:creationId xmlns:p14="http://schemas.microsoft.com/office/powerpoint/2010/main" val="34531964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endParaRPr lang="zh-CN" altLang="en-US" sz="3600" dirty="0">
              <a:latin typeface="+mj-ea"/>
            </a:endParaRPr>
          </a:p>
        </p:txBody>
      </p:sp>
      <p:sp>
        <p:nvSpPr>
          <p:cNvPr id="3" name="内容占位符 2"/>
          <p:cNvSpPr>
            <a:spLocks noGrp="1"/>
          </p:cNvSpPr>
          <p:nvPr>
            <p:ph idx="1"/>
          </p:nvPr>
        </p:nvSpPr>
        <p:spPr>
          <a:xfrm>
            <a:off x="562709" y="1296000"/>
            <a:ext cx="10959412" cy="5217342"/>
          </a:xfrm>
        </p:spPr>
        <p:txBody>
          <a:bodyPr/>
          <a:lstStyle/>
          <a:p>
            <a:pPr marL="0" indent="0">
              <a:buNone/>
            </a:pPr>
            <a:r>
              <a:rPr lang="en-US" altLang="zh-CN" sz="2400" dirty="0">
                <a:latin typeface="+mn-ea"/>
              </a:rPr>
              <a:t>1. </a:t>
            </a:r>
            <a:r>
              <a:rPr lang="zh-CN" altLang="en-US" sz="2400" dirty="0">
                <a:latin typeface="+mn-ea"/>
              </a:rPr>
              <a:t>存储器的模块化组织</a:t>
            </a:r>
          </a:p>
          <a:p>
            <a:pPr marL="0" indent="0">
              <a:buNone/>
            </a:pPr>
            <a:r>
              <a:rPr lang="zh-CN" altLang="en-US" sz="2400" dirty="0" smtClean="0">
                <a:latin typeface="+mn-ea"/>
              </a:rPr>
              <a:t>      一</a:t>
            </a:r>
            <a:r>
              <a:rPr lang="zh-CN" altLang="en-US" sz="2400" dirty="0">
                <a:latin typeface="+mn-ea"/>
              </a:rPr>
              <a:t>个由若干个模块组成的主存储器是线性编址的，其地址分配有两种方式：顺序方式和交叉方式。</a:t>
            </a:r>
          </a:p>
          <a:p>
            <a:pPr marL="0" indent="0">
              <a:buNone/>
            </a:pPr>
            <a:r>
              <a:rPr lang="zh-CN" altLang="en-US" sz="2400" dirty="0" smtClean="0">
                <a:latin typeface="+mn-ea"/>
              </a:rPr>
              <a:t>      在</a:t>
            </a:r>
            <a:r>
              <a:rPr lang="zh-CN" altLang="en-US" sz="2400" dirty="0">
                <a:latin typeface="+mn-ea"/>
              </a:rPr>
              <a:t>传统主存储器设计中，访问方式采用顺序方式，主存储器的访问地址按顺序分配给第一个模块，第一个模块分配完后再分配给第二个模块，第二个模块分配完后再分配给第三个模块，</a:t>
            </a:r>
            <a:r>
              <a:rPr lang="en-US" altLang="zh-CN" sz="2400" dirty="0">
                <a:latin typeface="+mn-ea"/>
              </a:rPr>
              <a:t>……</a:t>
            </a:r>
            <a:r>
              <a:rPr lang="zh-CN" altLang="en-US" sz="2400" dirty="0">
                <a:latin typeface="+mn-ea"/>
              </a:rPr>
              <a:t>，以此类推。存储器模块顺序方式如图</a:t>
            </a:r>
            <a:r>
              <a:rPr lang="en-US" altLang="zh-CN" sz="2400" dirty="0">
                <a:latin typeface="+mn-ea"/>
              </a:rPr>
              <a:t>8.2</a:t>
            </a:r>
            <a:r>
              <a:rPr lang="zh-CN" altLang="en-US" sz="2400" dirty="0">
                <a:latin typeface="+mn-ea"/>
              </a:rPr>
              <a:t>所示。假设存储器容量为</a:t>
            </a:r>
            <a:r>
              <a:rPr lang="en-US" altLang="zh-CN" sz="2400" dirty="0">
                <a:latin typeface="+mn-ea"/>
              </a:rPr>
              <a:t>16</a:t>
            </a:r>
            <a:r>
              <a:rPr lang="zh-CN" altLang="en-US" sz="2400" dirty="0">
                <a:latin typeface="+mn-ea"/>
              </a:rPr>
              <a:t>个字，分成</a:t>
            </a:r>
            <a:r>
              <a:rPr lang="en-US" altLang="zh-CN" sz="2400" dirty="0">
                <a:latin typeface="+mn-ea"/>
              </a:rPr>
              <a:t>M0</a:t>
            </a:r>
            <a:r>
              <a:rPr lang="zh-CN" altLang="en-US" sz="2400" dirty="0">
                <a:latin typeface="+mn-ea"/>
              </a:rPr>
              <a:t>、</a:t>
            </a:r>
            <a:r>
              <a:rPr lang="en-US" altLang="zh-CN" sz="2400" dirty="0">
                <a:latin typeface="+mn-ea"/>
              </a:rPr>
              <a:t>M1</a:t>
            </a:r>
            <a:r>
              <a:rPr lang="zh-CN" altLang="en-US" sz="2400" dirty="0">
                <a:latin typeface="+mn-ea"/>
              </a:rPr>
              <a:t>、</a:t>
            </a:r>
            <a:r>
              <a:rPr lang="en-US" altLang="zh-CN" sz="2400" dirty="0">
                <a:latin typeface="+mn-ea"/>
              </a:rPr>
              <a:t>M2</a:t>
            </a:r>
            <a:r>
              <a:rPr lang="zh-CN" altLang="en-US" sz="2400" dirty="0">
                <a:latin typeface="+mn-ea"/>
              </a:rPr>
              <a:t>、</a:t>
            </a:r>
            <a:r>
              <a:rPr lang="en-US" altLang="zh-CN" sz="2400" dirty="0">
                <a:latin typeface="+mn-ea"/>
              </a:rPr>
              <a:t>M3</a:t>
            </a:r>
            <a:r>
              <a:rPr lang="zh-CN" altLang="en-US" sz="2400" dirty="0">
                <a:latin typeface="+mn-ea"/>
              </a:rPr>
              <a:t>四个模块，每个模块存储</a:t>
            </a:r>
            <a:r>
              <a:rPr lang="en-US" altLang="zh-CN" sz="2400" dirty="0">
                <a:latin typeface="+mn-ea"/>
              </a:rPr>
              <a:t>4</a:t>
            </a:r>
            <a:r>
              <a:rPr lang="zh-CN" altLang="en-US" sz="2400" dirty="0">
                <a:latin typeface="+mn-ea"/>
              </a:rPr>
              <a:t>个字。访问地址按照顺序先分配给第一个模块</a:t>
            </a:r>
            <a:r>
              <a:rPr lang="en-US" altLang="zh-CN" sz="2400" dirty="0">
                <a:latin typeface="+mn-ea"/>
              </a:rPr>
              <a:t>4</a:t>
            </a:r>
            <a:r>
              <a:rPr lang="zh-CN" altLang="en-US" sz="2400" dirty="0">
                <a:latin typeface="+mn-ea"/>
              </a:rPr>
              <a:t>个字（第</a:t>
            </a:r>
            <a:r>
              <a:rPr lang="en-US" altLang="zh-CN" sz="2400" dirty="0">
                <a:latin typeface="+mn-ea"/>
              </a:rPr>
              <a:t>0</a:t>
            </a:r>
            <a:r>
              <a:rPr lang="zh-CN" altLang="en-US" sz="2400" dirty="0">
                <a:latin typeface="+mn-ea"/>
              </a:rPr>
              <a:t>至</a:t>
            </a:r>
            <a:r>
              <a:rPr lang="en-US" altLang="zh-CN" sz="2400" dirty="0">
                <a:latin typeface="+mn-ea"/>
              </a:rPr>
              <a:t>3</a:t>
            </a:r>
            <a:r>
              <a:rPr lang="zh-CN" altLang="en-US" sz="2400" dirty="0">
                <a:latin typeface="+mn-ea"/>
              </a:rPr>
              <a:t>字），接着分配给第二模块</a:t>
            </a:r>
            <a:r>
              <a:rPr lang="en-US" altLang="zh-CN" sz="2400" dirty="0">
                <a:latin typeface="+mn-ea"/>
              </a:rPr>
              <a:t>4</a:t>
            </a:r>
            <a:r>
              <a:rPr lang="zh-CN" altLang="en-US" sz="2400" dirty="0">
                <a:latin typeface="+mn-ea"/>
              </a:rPr>
              <a:t>个字（第</a:t>
            </a:r>
            <a:r>
              <a:rPr lang="en-US" altLang="zh-CN" sz="2400" dirty="0">
                <a:latin typeface="+mn-ea"/>
              </a:rPr>
              <a:t>4</a:t>
            </a:r>
            <a:r>
              <a:rPr lang="zh-CN" altLang="en-US" sz="2400" dirty="0">
                <a:latin typeface="+mn-ea"/>
              </a:rPr>
              <a:t>至</a:t>
            </a:r>
            <a:r>
              <a:rPr lang="en-US" altLang="zh-CN" sz="2400" dirty="0">
                <a:latin typeface="+mn-ea"/>
              </a:rPr>
              <a:t>7</a:t>
            </a:r>
            <a:r>
              <a:rPr lang="zh-CN" altLang="en-US" sz="2400" dirty="0">
                <a:latin typeface="+mn-ea"/>
              </a:rPr>
              <a:t>字），然后分配给第三模块</a:t>
            </a:r>
            <a:r>
              <a:rPr lang="en-US" altLang="zh-CN" sz="2400" dirty="0">
                <a:latin typeface="+mn-ea"/>
              </a:rPr>
              <a:t>4</a:t>
            </a:r>
            <a:r>
              <a:rPr lang="zh-CN" altLang="en-US" sz="2400" dirty="0">
                <a:latin typeface="+mn-ea"/>
              </a:rPr>
              <a:t>个字（第</a:t>
            </a:r>
            <a:r>
              <a:rPr lang="en-US" altLang="zh-CN" sz="2400" dirty="0">
                <a:latin typeface="+mn-ea"/>
              </a:rPr>
              <a:t>8</a:t>
            </a:r>
            <a:r>
              <a:rPr lang="zh-CN" altLang="en-US" sz="2400" dirty="0">
                <a:latin typeface="+mn-ea"/>
              </a:rPr>
              <a:t>至</a:t>
            </a:r>
            <a:r>
              <a:rPr lang="en-US" altLang="zh-CN" sz="2400" dirty="0">
                <a:latin typeface="+mn-ea"/>
              </a:rPr>
              <a:t>11</a:t>
            </a:r>
            <a:r>
              <a:rPr lang="zh-CN" altLang="en-US" sz="2400" dirty="0">
                <a:latin typeface="+mn-ea"/>
              </a:rPr>
              <a:t>字），最后分配给第二模块</a:t>
            </a:r>
            <a:r>
              <a:rPr lang="en-US" altLang="zh-CN" sz="2400" dirty="0">
                <a:latin typeface="+mn-ea"/>
              </a:rPr>
              <a:t>4</a:t>
            </a:r>
            <a:r>
              <a:rPr lang="zh-CN" altLang="en-US" sz="2400" dirty="0">
                <a:latin typeface="+mn-ea"/>
              </a:rPr>
              <a:t>个字（第</a:t>
            </a:r>
            <a:r>
              <a:rPr lang="en-US" altLang="zh-CN" sz="2400" dirty="0">
                <a:latin typeface="+mn-ea"/>
              </a:rPr>
              <a:t>12</a:t>
            </a:r>
            <a:r>
              <a:rPr lang="zh-CN" altLang="en-US" sz="2400" dirty="0">
                <a:latin typeface="+mn-ea"/>
              </a:rPr>
              <a:t>至</a:t>
            </a:r>
            <a:r>
              <a:rPr lang="en-US" altLang="zh-CN" sz="2400" dirty="0">
                <a:latin typeface="+mn-ea"/>
              </a:rPr>
              <a:t>15</a:t>
            </a:r>
            <a:r>
              <a:rPr lang="zh-CN" altLang="en-US" sz="2400" dirty="0">
                <a:latin typeface="+mn-ea"/>
              </a:rPr>
              <a:t>字</a:t>
            </a:r>
            <a:r>
              <a:rPr lang="zh-CN" altLang="en-US" sz="2400" dirty="0" smtClean="0">
                <a:latin typeface="+mn-ea"/>
              </a:rPr>
              <a:t>）。</a:t>
            </a:r>
            <a:endParaRPr lang="zh-CN" altLang="en-US" dirty="0"/>
          </a:p>
        </p:txBody>
      </p:sp>
    </p:spTree>
    <p:extLst>
      <p:ext uri="{BB962C8B-B14F-4D97-AF65-F5344CB8AC3E}">
        <p14:creationId xmlns:p14="http://schemas.microsoft.com/office/powerpoint/2010/main" val="100530443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smtClean="0"/>
              <a:t>      因为</a:t>
            </a:r>
            <a:r>
              <a:rPr lang="zh-CN" altLang="en-US" sz="2400" dirty="0"/>
              <a:t>段页式存储管理对虚地址进行了两个划分，第一次将虚地址划分为若干段，第二次将每个段划分为若干页。所以每个程序都有一个段表，每个段都有一个页表。段表记录每个段对应的页表，页表记录每个页内地址对应在主存的分配地址。</a:t>
            </a:r>
          </a:p>
          <a:p>
            <a:pPr marL="0" indent="0">
              <a:buNone/>
            </a:pPr>
            <a:r>
              <a:rPr lang="zh-CN" altLang="en-US" sz="2400" dirty="0" smtClean="0"/>
              <a:t>      段</a:t>
            </a:r>
            <a:r>
              <a:rPr lang="zh-CN" altLang="en-US" sz="2400" dirty="0"/>
              <a:t>页式存储器综合了前两种结构的优点，但要经过两级查表才能完成地址转换，要多花费一些时间。</a:t>
            </a:r>
          </a:p>
          <a:p>
            <a:pPr marL="0" indent="0">
              <a:buNone/>
            </a:pPr>
            <a:endParaRPr lang="zh-CN" altLang="en-US" sz="2400" dirty="0"/>
          </a:p>
        </p:txBody>
      </p:sp>
    </p:spTree>
    <p:extLst>
      <p:ext uri="{BB962C8B-B14F-4D97-AF65-F5344CB8AC3E}">
        <p14:creationId xmlns:p14="http://schemas.microsoft.com/office/powerpoint/2010/main" val="245266887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r>
              <a:rPr lang="en-US" altLang="zh-CN" sz="2400" dirty="0">
                <a:latin typeface="+mn-ea"/>
              </a:rPr>
              <a:t>8.3.8 </a:t>
            </a:r>
            <a:r>
              <a:rPr lang="zh-CN" altLang="en-US" sz="2400" dirty="0">
                <a:latin typeface="+mn-ea"/>
              </a:rPr>
              <a:t>虚拟存储器的置换</a:t>
            </a:r>
            <a:r>
              <a:rPr lang="zh-CN" altLang="en-US" sz="2400" dirty="0" smtClean="0">
                <a:latin typeface="+mn-ea"/>
              </a:rPr>
              <a:t>算法</a:t>
            </a:r>
            <a:endParaRPr lang="en-US" altLang="zh-CN" sz="2400" dirty="0" smtClean="0">
              <a:latin typeface="+mn-ea"/>
            </a:endParaRPr>
          </a:p>
          <a:p>
            <a:pPr marL="0" indent="0">
              <a:buNone/>
            </a:pPr>
            <a:r>
              <a:rPr lang="zh-CN" altLang="en-US" sz="2400" dirty="0" smtClean="0">
                <a:latin typeface="+mn-ea"/>
              </a:rPr>
              <a:t>      如果</a:t>
            </a:r>
            <a:r>
              <a:rPr lang="zh-CN" altLang="en-US" sz="2400" dirty="0">
                <a:latin typeface="+mn-ea"/>
              </a:rPr>
              <a:t>同一道程序的一部分在内存，一部分在外存，由于</a:t>
            </a:r>
            <a:r>
              <a:rPr lang="en-US" altLang="zh-CN" sz="2400" dirty="0">
                <a:latin typeface="+mn-ea"/>
              </a:rPr>
              <a:t>CPU</a:t>
            </a:r>
            <a:r>
              <a:rPr lang="zh-CN" altLang="en-US" sz="2400" dirty="0">
                <a:latin typeface="+mn-ea"/>
              </a:rPr>
              <a:t>只能访问内存的程序，因此，在</a:t>
            </a:r>
            <a:r>
              <a:rPr lang="en-US" altLang="zh-CN" sz="2400" dirty="0">
                <a:latin typeface="+mn-ea"/>
              </a:rPr>
              <a:t>CPU</a:t>
            </a:r>
            <a:r>
              <a:rPr lang="zh-CN" altLang="en-US" sz="2400" dirty="0">
                <a:latin typeface="+mn-ea"/>
              </a:rPr>
              <a:t>需要访问外存的程序时需要将程序调入内存。那么，外存的程序什么时候调入内存呢？</a:t>
            </a:r>
          </a:p>
          <a:p>
            <a:pPr marL="0" indent="0">
              <a:buNone/>
            </a:pPr>
            <a:r>
              <a:rPr lang="zh-CN" altLang="en-US" sz="2400" dirty="0" smtClean="0">
                <a:latin typeface="+mn-ea"/>
              </a:rPr>
              <a:t>      调</a:t>
            </a:r>
            <a:r>
              <a:rPr lang="zh-CN" altLang="en-US" sz="2400" dirty="0">
                <a:latin typeface="+mn-ea"/>
              </a:rPr>
              <a:t>入策略就是决定在外存中的信息什么时候调入内存。主要有两种方式：请求调入策略和预调入策略。</a:t>
            </a:r>
          </a:p>
          <a:p>
            <a:pPr marL="0" indent="0">
              <a:buNone/>
            </a:pPr>
            <a:r>
              <a:rPr lang="zh-CN" altLang="en-US" sz="2400" dirty="0" smtClean="0">
                <a:latin typeface="+mn-ea"/>
              </a:rPr>
              <a:t>      请求</a:t>
            </a:r>
            <a:r>
              <a:rPr lang="zh-CN" altLang="en-US" sz="2400" dirty="0">
                <a:latin typeface="+mn-ea"/>
              </a:rPr>
              <a:t>调入策略的基本思想是，在</a:t>
            </a:r>
            <a:r>
              <a:rPr lang="en-US" altLang="zh-CN" sz="2400" dirty="0">
                <a:latin typeface="+mn-ea"/>
              </a:rPr>
              <a:t>CPU</a:t>
            </a:r>
            <a:r>
              <a:rPr lang="zh-CN" altLang="en-US" sz="2400" dirty="0">
                <a:latin typeface="+mn-ea"/>
              </a:rPr>
              <a:t>需要将外存的程序调入内存时，即在处理器要运行某指令或访问某数据时，发现它不在内存，这时才从外存将其调入内存</a:t>
            </a:r>
            <a:r>
              <a:rPr lang="zh-CN" altLang="en-US" sz="2400" dirty="0" smtClean="0">
                <a:latin typeface="+mn-ea"/>
              </a:rPr>
              <a:t>。</a:t>
            </a:r>
            <a:endParaRPr lang="zh-CN" altLang="en-US" sz="2400" dirty="0">
              <a:latin typeface="+mn-ea"/>
            </a:endParaRPr>
          </a:p>
        </p:txBody>
      </p:sp>
    </p:spTree>
    <p:extLst>
      <p:ext uri="{BB962C8B-B14F-4D97-AF65-F5344CB8AC3E}">
        <p14:creationId xmlns:p14="http://schemas.microsoft.com/office/powerpoint/2010/main" val="310769167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      预调</a:t>
            </a:r>
            <a:r>
              <a:rPr lang="zh-CN" altLang="en-US" sz="2400" dirty="0">
                <a:latin typeface="+mn-ea"/>
              </a:rPr>
              <a:t>入策略的基本思想是，在处理器运行之前，事先把将要访问的程序指令或数据信息调入内存，这样，在</a:t>
            </a:r>
            <a:r>
              <a:rPr lang="en-US" altLang="zh-CN" sz="2400" dirty="0">
                <a:latin typeface="+mn-ea"/>
              </a:rPr>
              <a:t>CPU</a:t>
            </a:r>
            <a:r>
              <a:rPr lang="zh-CN" altLang="en-US" sz="2400" dirty="0">
                <a:latin typeface="+mn-ea"/>
              </a:rPr>
              <a:t>运行时保证需要的程序指令或数据都已经在内存</a:t>
            </a:r>
            <a:r>
              <a:rPr lang="zh-CN" altLang="en-US" sz="2400" dirty="0" smtClean="0">
                <a:latin typeface="+mn-ea"/>
              </a:rPr>
              <a:t>中</a:t>
            </a:r>
            <a:endParaRPr lang="en-US" altLang="zh-CN" sz="2400" dirty="0" smtClean="0">
              <a:latin typeface="+mn-ea"/>
            </a:endParaRPr>
          </a:p>
          <a:p>
            <a:pPr marL="0" indent="0">
              <a:buNone/>
            </a:pPr>
            <a:r>
              <a:rPr lang="zh-CN" altLang="en-US" sz="2400" dirty="0" smtClean="0">
                <a:latin typeface="+mn-ea"/>
              </a:rPr>
              <a:t>      对比</a:t>
            </a:r>
            <a:r>
              <a:rPr lang="zh-CN" altLang="en-US" sz="2400" dirty="0">
                <a:latin typeface="+mn-ea"/>
              </a:rPr>
              <a:t>发现，请求调入策略语义明确，比较容易实现；预调入策略虽然可提高程序的运行速度，但缺点是难以确定</a:t>
            </a:r>
            <a:r>
              <a:rPr lang="en-US" altLang="zh-CN" sz="2400" dirty="0">
                <a:latin typeface="+mn-ea"/>
              </a:rPr>
              <a:t>CPU</a:t>
            </a:r>
            <a:r>
              <a:rPr lang="zh-CN" altLang="en-US" sz="2400" dirty="0">
                <a:latin typeface="+mn-ea"/>
              </a:rPr>
              <a:t>将要执行的程序，因此，该方式实现比较困难。现代高性能处理器推出预测执行技术，例如分支预测技术等具有一定程度的预调入功能。目前，虚拟存储器主要采用请求调入策略。</a:t>
            </a:r>
          </a:p>
          <a:p>
            <a:pPr marL="0" indent="0">
              <a:buNone/>
            </a:pPr>
            <a:r>
              <a:rPr lang="zh-CN" altLang="en-US" sz="2400" dirty="0" smtClean="0">
                <a:latin typeface="+mn-ea"/>
              </a:rPr>
              <a:t>      在</a:t>
            </a:r>
            <a:r>
              <a:rPr lang="zh-CN" altLang="en-US" sz="2400" dirty="0">
                <a:latin typeface="+mn-ea"/>
              </a:rPr>
              <a:t>调入策略决定需要将程序的信息从外存调入内存时，可能当时</a:t>
            </a:r>
            <a:r>
              <a:rPr lang="zh-CN" altLang="en-US" sz="2400" dirty="0" smtClean="0">
                <a:latin typeface="+mn-ea"/>
              </a:rPr>
              <a:t>内存</a:t>
            </a:r>
          </a:p>
          <a:p>
            <a:pPr marL="0" indent="0">
              <a:buNone/>
            </a:pPr>
            <a:endParaRPr lang="zh-CN" altLang="en-US" dirty="0"/>
          </a:p>
          <a:p>
            <a:pPr marL="0" indent="0">
              <a:buNone/>
            </a:pPr>
            <a:endParaRPr lang="zh-CN" altLang="en-US" dirty="0"/>
          </a:p>
        </p:txBody>
      </p:sp>
    </p:spTree>
    <p:extLst>
      <p:ext uri="{BB962C8B-B14F-4D97-AF65-F5344CB8AC3E}">
        <p14:creationId xmlns:p14="http://schemas.microsoft.com/office/powerpoint/2010/main" val="104933613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a:latin typeface="+mn-ea"/>
              </a:rPr>
              <a:t>没有足够的存储空间，这时需要将已经在内存中的程序信息调出，把空出的存储单元用于存放新读入的程序信息。所以需要根据一定的策略，在内存选择一些程序信息，将其调出或淘汰，这种策略称为置换算法。</a:t>
            </a:r>
          </a:p>
          <a:p>
            <a:pPr marL="0" indent="0">
              <a:buNone/>
            </a:pPr>
            <a:r>
              <a:rPr lang="zh-CN" altLang="en-US" sz="2400" dirty="0" smtClean="0">
                <a:latin typeface="+mn-ea"/>
              </a:rPr>
              <a:t>      为了</a:t>
            </a:r>
            <a:r>
              <a:rPr lang="zh-CN" altLang="en-US" sz="2400" dirty="0">
                <a:latin typeface="+mn-ea"/>
              </a:rPr>
              <a:t>减少</a:t>
            </a:r>
            <a:r>
              <a:rPr lang="en-US" altLang="zh-CN" sz="2400" dirty="0">
                <a:latin typeface="+mn-ea"/>
              </a:rPr>
              <a:t>CPU</a:t>
            </a:r>
            <a:r>
              <a:rPr lang="zh-CN" altLang="en-US" sz="2400" dirty="0">
                <a:latin typeface="+mn-ea"/>
              </a:rPr>
              <a:t>的开销，必须设计合理的置换算法，尽可能减少抖动现象。置换算法的目标是在内存中尽可能保留进程运行过程中经常访问的页，以减少缺页的次数。目前最常用的置换算法有先进先出算法（</a:t>
            </a:r>
            <a:r>
              <a:rPr lang="en-US" altLang="zh-CN" sz="2400" dirty="0">
                <a:latin typeface="+mn-ea"/>
              </a:rPr>
              <a:t>FIFO</a:t>
            </a:r>
            <a:r>
              <a:rPr lang="zh-CN" altLang="en-US" sz="2400" dirty="0">
                <a:latin typeface="+mn-ea"/>
              </a:rPr>
              <a:t>算法）、最近最久未使用算法（</a:t>
            </a:r>
            <a:r>
              <a:rPr lang="en-US" altLang="zh-CN" sz="2400" dirty="0">
                <a:latin typeface="+mn-ea"/>
              </a:rPr>
              <a:t>LRU</a:t>
            </a:r>
            <a:r>
              <a:rPr lang="zh-CN" altLang="en-US" sz="2400" dirty="0">
                <a:latin typeface="+mn-ea"/>
              </a:rPr>
              <a:t>算法）和最近最不常用算法（</a:t>
            </a:r>
            <a:r>
              <a:rPr lang="en-US" altLang="zh-CN" sz="2400" dirty="0">
                <a:latin typeface="+mn-ea"/>
              </a:rPr>
              <a:t>LRU</a:t>
            </a:r>
            <a:r>
              <a:rPr lang="zh-CN" altLang="en-US" sz="2400" dirty="0">
                <a:latin typeface="+mn-ea"/>
              </a:rPr>
              <a:t>算法）。</a:t>
            </a:r>
          </a:p>
          <a:p>
            <a:pPr marL="0" indent="0">
              <a:buNone/>
            </a:pPr>
            <a:r>
              <a:rPr lang="zh-CN" altLang="en-US" sz="2400" dirty="0" smtClean="0">
                <a:latin typeface="+mn-ea"/>
              </a:rPr>
              <a:t>    （</a:t>
            </a:r>
            <a:r>
              <a:rPr lang="en-US" altLang="zh-CN" sz="2400" dirty="0">
                <a:latin typeface="+mn-ea"/>
              </a:rPr>
              <a:t>1</a:t>
            </a:r>
            <a:r>
              <a:rPr lang="zh-CN" altLang="en-US" sz="2400" dirty="0">
                <a:latin typeface="+mn-ea"/>
              </a:rPr>
              <a:t>）先进先出算法</a:t>
            </a:r>
          </a:p>
          <a:p>
            <a:pPr marL="0" indent="0">
              <a:buNone/>
            </a:pPr>
            <a:r>
              <a:rPr lang="zh-CN" altLang="en-US" sz="2400" dirty="0" smtClean="0">
                <a:latin typeface="+mn-ea"/>
              </a:rPr>
              <a:t>     先进先出</a:t>
            </a:r>
            <a:r>
              <a:rPr lang="zh-CN" altLang="en-US" sz="2400" dirty="0">
                <a:latin typeface="+mn-ea"/>
              </a:rPr>
              <a:t>算法（</a:t>
            </a:r>
            <a:r>
              <a:rPr lang="en-US" altLang="zh-CN" sz="2400" dirty="0">
                <a:latin typeface="+mn-ea"/>
              </a:rPr>
              <a:t>FIFO</a:t>
            </a:r>
            <a:r>
              <a:rPr lang="zh-CN" altLang="en-US" sz="2400" dirty="0">
                <a:latin typeface="+mn-ea"/>
              </a:rPr>
              <a:t>）的基本策略是，将内存中的页按装入内存的</a:t>
            </a:r>
            <a:r>
              <a:rPr lang="zh-CN" altLang="en-US" sz="2400" dirty="0" smtClean="0">
                <a:latin typeface="+mn-ea"/>
              </a:rPr>
              <a:t>先</a:t>
            </a:r>
            <a:endParaRPr lang="zh-CN" altLang="en-US" sz="2400" dirty="0">
              <a:latin typeface="+mn-ea"/>
            </a:endParaRPr>
          </a:p>
        </p:txBody>
      </p:sp>
    </p:spTree>
    <p:extLst>
      <p:ext uri="{BB962C8B-B14F-4D97-AF65-F5344CB8AC3E}">
        <p14:creationId xmlns:p14="http://schemas.microsoft.com/office/powerpoint/2010/main" val="27629638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a:latin typeface="+mn-ea"/>
              </a:rPr>
              <a:t>后</a:t>
            </a:r>
            <a:r>
              <a:rPr lang="zh-CN" altLang="en-US" sz="2400" dirty="0" smtClean="0">
                <a:latin typeface="+mn-ea"/>
              </a:rPr>
              <a:t>顺序排列</a:t>
            </a:r>
            <a:r>
              <a:rPr lang="zh-CN" altLang="en-US" sz="2400" dirty="0">
                <a:latin typeface="+mn-ea"/>
              </a:rPr>
              <a:t>，淘汰时，选择最先进入内存的页。</a:t>
            </a:r>
          </a:p>
          <a:p>
            <a:pPr marL="0" indent="0">
              <a:buNone/>
            </a:pPr>
            <a:r>
              <a:rPr lang="en-US" altLang="zh-CN" sz="2400" dirty="0" smtClean="0">
                <a:latin typeface="+mn-ea"/>
              </a:rPr>
              <a:t>      FIFO</a:t>
            </a:r>
            <a:r>
              <a:rPr lang="zh-CN" altLang="en-US" sz="2400" dirty="0">
                <a:latin typeface="+mn-ea"/>
              </a:rPr>
              <a:t>算法的依据是程序的空间局部性原理。由于程序的顺序性特点，在一道程序运行时，程序是按顺序依次执行，最先进入内存的页，被访问一次之后再次被访问的可能性较小。如一些初始化的程序，在代码首次执行后，之后就不再被</a:t>
            </a:r>
            <a:r>
              <a:rPr lang="en-US" altLang="zh-CN" sz="2400" dirty="0">
                <a:latin typeface="+mn-ea"/>
              </a:rPr>
              <a:t>CPU</a:t>
            </a:r>
            <a:r>
              <a:rPr lang="zh-CN" altLang="en-US" sz="2400" dirty="0">
                <a:latin typeface="+mn-ea"/>
              </a:rPr>
              <a:t>访问，需要淘汰时，将这些初始化的代码淘汰是比较好的选择。</a:t>
            </a:r>
          </a:p>
          <a:p>
            <a:pPr marL="0" indent="0">
              <a:buNone/>
            </a:pPr>
            <a:r>
              <a:rPr lang="zh-CN" altLang="en-US" sz="2400" dirty="0" smtClean="0">
                <a:latin typeface="+mn-ea"/>
              </a:rPr>
              <a:t>      例如</a:t>
            </a:r>
            <a:r>
              <a:rPr lang="zh-CN" altLang="en-US" sz="2400" dirty="0">
                <a:latin typeface="+mn-ea"/>
              </a:rPr>
              <a:t>，一个进程运行过程中依次需要访问的页号是：</a:t>
            </a:r>
            <a:r>
              <a:rPr lang="en-US" altLang="zh-CN" sz="2400" dirty="0">
                <a:latin typeface="+mn-ea"/>
              </a:rPr>
              <a:t>0</a:t>
            </a:r>
            <a:r>
              <a:rPr lang="zh-CN" altLang="en-US" sz="2400" dirty="0">
                <a:latin typeface="+mn-ea"/>
              </a:rPr>
              <a:t>、</a:t>
            </a:r>
            <a:r>
              <a:rPr lang="en-US" altLang="zh-CN" sz="2400" dirty="0">
                <a:latin typeface="+mn-ea"/>
              </a:rPr>
              <a:t>2</a:t>
            </a:r>
            <a:r>
              <a:rPr lang="zh-CN" altLang="en-US" sz="2400" dirty="0">
                <a:latin typeface="+mn-ea"/>
              </a:rPr>
              <a:t>、</a:t>
            </a:r>
            <a:r>
              <a:rPr lang="en-US" altLang="zh-CN" sz="2400" dirty="0">
                <a:latin typeface="+mn-ea"/>
              </a:rPr>
              <a:t>3</a:t>
            </a:r>
            <a:r>
              <a:rPr lang="zh-CN" altLang="en-US" sz="2400" dirty="0">
                <a:latin typeface="+mn-ea"/>
              </a:rPr>
              <a:t>、</a:t>
            </a:r>
            <a:r>
              <a:rPr lang="en-US" altLang="zh-CN" sz="2400" dirty="0">
                <a:latin typeface="+mn-ea"/>
              </a:rPr>
              <a:t>1</a:t>
            </a:r>
            <a:r>
              <a:rPr lang="zh-CN" altLang="en-US" sz="2400" dirty="0">
                <a:latin typeface="+mn-ea"/>
              </a:rPr>
              <a:t>、</a:t>
            </a:r>
            <a:r>
              <a:rPr lang="en-US" altLang="zh-CN" sz="2400" dirty="0">
                <a:latin typeface="+mn-ea"/>
              </a:rPr>
              <a:t>6</a:t>
            </a:r>
            <a:r>
              <a:rPr lang="zh-CN" altLang="en-US" sz="2400" dirty="0">
                <a:latin typeface="+mn-ea"/>
              </a:rPr>
              <a:t>、</a:t>
            </a:r>
            <a:r>
              <a:rPr lang="en-US" altLang="zh-CN" sz="2400" dirty="0">
                <a:latin typeface="+mn-ea"/>
              </a:rPr>
              <a:t>2</a:t>
            </a:r>
            <a:r>
              <a:rPr lang="zh-CN" altLang="en-US" sz="2400" dirty="0">
                <a:latin typeface="+mn-ea"/>
              </a:rPr>
              <a:t>、</a:t>
            </a:r>
            <a:r>
              <a:rPr lang="en-US" altLang="zh-CN" sz="2400" dirty="0">
                <a:latin typeface="+mn-ea"/>
              </a:rPr>
              <a:t>5</a:t>
            </a:r>
            <a:r>
              <a:rPr lang="zh-CN" altLang="en-US" sz="2400" dirty="0">
                <a:latin typeface="+mn-ea"/>
              </a:rPr>
              <a:t>、</a:t>
            </a:r>
            <a:r>
              <a:rPr lang="en-US" altLang="zh-CN" sz="2400" dirty="0">
                <a:latin typeface="+mn-ea"/>
              </a:rPr>
              <a:t>8</a:t>
            </a:r>
            <a:r>
              <a:rPr lang="zh-CN" altLang="en-US" sz="2400" dirty="0">
                <a:latin typeface="+mn-ea"/>
              </a:rPr>
              <a:t>、</a:t>
            </a:r>
            <a:r>
              <a:rPr lang="en-US" altLang="zh-CN" sz="2400" dirty="0">
                <a:latin typeface="+mn-ea"/>
              </a:rPr>
              <a:t>6</a:t>
            </a:r>
            <a:r>
              <a:rPr lang="zh-CN" altLang="en-US" sz="2400" dirty="0">
                <a:latin typeface="+mn-ea"/>
              </a:rPr>
              <a:t>、</a:t>
            </a:r>
            <a:r>
              <a:rPr lang="en-US" altLang="zh-CN" sz="2400" dirty="0">
                <a:latin typeface="+mn-ea"/>
              </a:rPr>
              <a:t>3</a:t>
            </a:r>
            <a:r>
              <a:rPr lang="zh-CN" altLang="en-US" sz="2400" dirty="0">
                <a:latin typeface="+mn-ea"/>
              </a:rPr>
              <a:t>。假设分配给该进程</a:t>
            </a:r>
            <a:r>
              <a:rPr lang="en-US" altLang="zh-CN" sz="2400" dirty="0">
                <a:latin typeface="+mn-ea"/>
              </a:rPr>
              <a:t>4</a:t>
            </a:r>
            <a:r>
              <a:rPr lang="zh-CN" altLang="en-US" sz="2400" dirty="0">
                <a:latin typeface="+mn-ea"/>
              </a:rPr>
              <a:t>个块，按照局部页面调入策略，采用</a:t>
            </a:r>
            <a:r>
              <a:rPr lang="en-US" altLang="zh-CN" sz="2400" dirty="0">
                <a:latin typeface="+mn-ea"/>
              </a:rPr>
              <a:t>FIFO</a:t>
            </a:r>
            <a:r>
              <a:rPr lang="zh-CN" altLang="en-US" sz="2400" dirty="0">
                <a:latin typeface="+mn-ea"/>
              </a:rPr>
              <a:t>算法，如何计算缺页中断的次数？依次淘汰的页号是哪些？</a:t>
            </a:r>
          </a:p>
          <a:p>
            <a:pPr marL="0" indent="0">
              <a:buNone/>
            </a:pPr>
            <a:endParaRPr lang="zh-CN" altLang="en-US" dirty="0"/>
          </a:p>
        </p:txBody>
      </p:sp>
    </p:spTree>
    <p:extLst>
      <p:ext uri="{BB962C8B-B14F-4D97-AF65-F5344CB8AC3E}">
        <p14:creationId xmlns:p14="http://schemas.microsoft.com/office/powerpoint/2010/main" val="376369293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a:xfrm>
            <a:off x="669883" y="1080000"/>
            <a:ext cx="10852237" cy="5041355"/>
          </a:xfrm>
        </p:spPr>
        <p:txBody>
          <a:bodyPr/>
          <a:lstStyle/>
          <a:p>
            <a:pPr marL="0" indent="0">
              <a:buNone/>
            </a:pPr>
            <a:r>
              <a:rPr lang="en-US" altLang="zh-CN" sz="2400" dirty="0" smtClean="0">
                <a:latin typeface="+mn-ea"/>
              </a:rPr>
              <a:t>      </a:t>
            </a:r>
            <a:r>
              <a:rPr lang="zh-CN" altLang="zh-CN" sz="2400" dirty="0" smtClean="0">
                <a:latin typeface="+mn-ea"/>
              </a:rPr>
              <a:t>如</a:t>
            </a:r>
            <a:r>
              <a:rPr lang="zh-CN" altLang="zh-CN" sz="2400" dirty="0">
                <a:latin typeface="+mn-ea"/>
              </a:rPr>
              <a:t>图所示。图中上面给出了进程依次访问的页号，图中的</a:t>
            </a:r>
            <a:r>
              <a:rPr lang="en-US" altLang="zh-CN" sz="2400" dirty="0">
                <a:latin typeface="+mn-ea"/>
              </a:rPr>
              <a:t>4</a:t>
            </a:r>
            <a:r>
              <a:rPr lang="zh-CN" altLang="zh-CN" sz="2400" dirty="0">
                <a:latin typeface="+mn-ea"/>
              </a:rPr>
              <a:t>行表示内存中已经保存的页号和装入新页号的序列。上面的页是最早装入的页，淘汰时</a:t>
            </a:r>
            <a:r>
              <a:rPr lang="zh-CN" altLang="zh-CN" sz="2400" dirty="0" smtClean="0">
                <a:latin typeface="+mn-ea"/>
              </a:rPr>
              <a:t>首先选择</a:t>
            </a:r>
            <a:r>
              <a:rPr lang="zh-CN" altLang="zh-CN" sz="2400" dirty="0">
                <a:latin typeface="+mn-ea"/>
              </a:rPr>
              <a:t>最先装入内存的页</a:t>
            </a:r>
            <a:r>
              <a:rPr lang="zh-CN" altLang="zh-CN" sz="2400" dirty="0" smtClean="0">
                <a:latin typeface="+mn-ea"/>
              </a:rPr>
              <a:t>。</a:t>
            </a: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smtClean="0">
              <a:latin typeface="+mn-ea"/>
            </a:endParaRPr>
          </a:p>
          <a:p>
            <a:pPr marL="0" indent="0">
              <a:buNone/>
            </a:pPr>
            <a:r>
              <a:rPr lang="zh-CN" altLang="en-US" sz="2400" dirty="0" smtClean="0">
                <a:latin typeface="+mn-ea"/>
              </a:rPr>
              <a:t>      从</a:t>
            </a:r>
            <a:r>
              <a:rPr lang="zh-CN" altLang="en-US" sz="2400" dirty="0">
                <a:latin typeface="+mn-ea"/>
              </a:rPr>
              <a:t>图中可以看出，如果当前访问的页在内存中，则该页被访问后，不影响原来内存中各页的顺序；如果当前访问的页不在内存中，则通过产生缺页中断，将新页装入到内存中，将它加入内存中</a:t>
            </a:r>
            <a:r>
              <a:rPr lang="en-US" altLang="zh-CN" sz="2400" dirty="0">
                <a:latin typeface="+mn-ea"/>
              </a:rPr>
              <a:t>FIFO</a:t>
            </a:r>
            <a:r>
              <a:rPr lang="zh-CN" altLang="en-US" sz="2400" dirty="0">
                <a:latin typeface="+mn-ea"/>
              </a:rPr>
              <a:t>序列中最后面。淘汰时选择</a:t>
            </a:r>
            <a:r>
              <a:rPr lang="en-US" altLang="zh-CN" sz="2400" dirty="0">
                <a:latin typeface="+mn-ea"/>
              </a:rPr>
              <a:t>FIFO</a:t>
            </a:r>
            <a:r>
              <a:rPr lang="zh-CN" altLang="en-US" sz="2400" dirty="0">
                <a:latin typeface="+mn-ea"/>
              </a:rPr>
              <a:t>序列中第一个页进行淘汰。在上例中，共产生缺页中断</a:t>
            </a:r>
            <a:r>
              <a:rPr lang="en-US" altLang="zh-CN" sz="2400" dirty="0">
                <a:latin typeface="+mn-ea"/>
              </a:rPr>
              <a:t>8</a:t>
            </a:r>
            <a:r>
              <a:rPr lang="zh-CN" altLang="en-US" sz="2400" dirty="0">
                <a:latin typeface="+mn-ea"/>
              </a:rPr>
              <a:t>次，依次淘汰的页号</a:t>
            </a:r>
            <a:r>
              <a:rPr lang="en-US" altLang="zh-CN" sz="2400" dirty="0">
                <a:latin typeface="+mn-ea"/>
              </a:rPr>
              <a:t>0</a:t>
            </a:r>
            <a:r>
              <a:rPr lang="zh-CN" altLang="en-US" sz="2400" dirty="0">
                <a:latin typeface="+mn-ea"/>
              </a:rPr>
              <a:t>、</a:t>
            </a:r>
            <a:r>
              <a:rPr lang="en-US" altLang="zh-CN" sz="2400" dirty="0">
                <a:latin typeface="+mn-ea"/>
              </a:rPr>
              <a:t>2</a:t>
            </a:r>
            <a:r>
              <a:rPr lang="zh-CN" altLang="en-US" sz="2400" dirty="0">
                <a:latin typeface="+mn-ea"/>
              </a:rPr>
              <a:t>、</a:t>
            </a:r>
            <a:r>
              <a:rPr lang="en-US" altLang="zh-CN" sz="2400" dirty="0">
                <a:latin typeface="+mn-ea"/>
              </a:rPr>
              <a:t>3</a:t>
            </a:r>
            <a:r>
              <a:rPr lang="zh-CN" altLang="en-US" sz="2400" dirty="0">
                <a:latin typeface="+mn-ea"/>
              </a:rPr>
              <a:t>、</a:t>
            </a:r>
            <a:r>
              <a:rPr lang="en-US" altLang="zh-CN" sz="2400" dirty="0">
                <a:latin typeface="+mn-ea"/>
              </a:rPr>
              <a:t>6</a:t>
            </a:r>
            <a:r>
              <a:rPr lang="zh-CN" altLang="en-US" sz="2400" dirty="0">
                <a:latin typeface="+mn-ea"/>
              </a:rPr>
              <a:t>。</a:t>
            </a:r>
            <a:endParaRPr lang="en-US" altLang="zh-CN" sz="2400" dirty="0" smtClean="0">
              <a:latin typeface="+mn-ea"/>
            </a:endParaRPr>
          </a:p>
          <a:p>
            <a:pPr marL="0" indent="0">
              <a:buNone/>
            </a:pPr>
            <a:endParaRPr lang="zh-CN" altLang="en-US" sz="2400" dirty="0">
              <a:latin typeface="+mn-ea"/>
            </a:endParaRPr>
          </a:p>
        </p:txBody>
      </p:sp>
      <p:graphicFrame>
        <p:nvGraphicFramePr>
          <p:cNvPr id="4" name="表格 3"/>
          <p:cNvGraphicFramePr>
            <a:graphicFrameLocks noGrp="1"/>
          </p:cNvGraphicFramePr>
          <p:nvPr>
            <p:extLst>
              <p:ext uri="{D42A27DB-BD31-4B8C-83A1-F6EECF244321}">
                <p14:modId xmlns:p14="http://schemas.microsoft.com/office/powerpoint/2010/main" val="1493124522"/>
              </p:ext>
            </p:extLst>
          </p:nvPr>
        </p:nvGraphicFramePr>
        <p:xfrm>
          <a:off x="5275382" y="2096087"/>
          <a:ext cx="5992835" cy="1720590"/>
        </p:xfrm>
        <a:graphic>
          <a:graphicData uri="http://schemas.openxmlformats.org/drawingml/2006/table">
            <a:tbl>
              <a:tblPr firstRow="1" firstCol="1" bandRow="1">
                <a:tableStyleId>{35758FB7-9AC5-4552-8A53-C91805E547FA}</a:tableStyleId>
              </a:tblPr>
              <a:tblGrid>
                <a:gridCol w="1635763"/>
                <a:gridCol w="434776"/>
                <a:gridCol w="434776"/>
                <a:gridCol w="434776"/>
                <a:gridCol w="434776"/>
                <a:gridCol w="434776"/>
                <a:gridCol w="434776"/>
                <a:gridCol w="434776"/>
                <a:gridCol w="434776"/>
                <a:gridCol w="439432"/>
                <a:gridCol w="439432"/>
              </a:tblGrid>
              <a:tr h="286765">
                <a:tc>
                  <a:txBody>
                    <a:bodyPr/>
                    <a:lstStyle/>
                    <a:p>
                      <a:pPr algn="ctr"/>
                      <a:r>
                        <a:rPr lang="zh-CN" sz="1050" dirty="0">
                          <a:effectLst/>
                        </a:rPr>
                        <a:t>进程访页序列</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8</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286765">
                <a:tc rowSpan="4">
                  <a:txBody>
                    <a:bodyPr/>
                    <a:lstStyle/>
                    <a:p>
                      <a:pPr algn="ctr"/>
                      <a:r>
                        <a:rPr lang="zh-CN" sz="1050">
                          <a:effectLst/>
                        </a:rPr>
                        <a:t>内存中</a:t>
                      </a:r>
                      <a:r>
                        <a:rPr lang="en-US" sz="1050">
                          <a:effectLst/>
                        </a:rPr>
                        <a:t>FIFO</a:t>
                      </a:r>
                      <a:r>
                        <a:rPr lang="zh-CN" sz="1050">
                          <a:effectLst/>
                        </a:rPr>
                        <a:t>序列</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286765">
                <a:tc vMerge="1">
                  <a:txBody>
                    <a:bodyPr/>
                    <a:lstStyle/>
                    <a:p>
                      <a:endParaRPr lang="zh-CN" altLang="en-US"/>
                    </a:p>
                  </a:txBody>
                  <a:tcPr/>
                </a:tc>
                <a:tc>
                  <a:txBody>
                    <a:bodyPr/>
                    <a:lstStyle/>
                    <a:p>
                      <a:pPr algn="ctr"/>
                      <a:r>
                        <a:rPr lang="en-US" sz="1050" dirty="0">
                          <a:effectLst/>
                        </a:rPr>
                        <a:t> </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286765">
                <a:tc vMerge="1">
                  <a:txBody>
                    <a:bodyPr/>
                    <a:lstStyle/>
                    <a:p>
                      <a:endParaRPr lang="zh-CN" altLang="en-US"/>
                    </a:p>
                  </a:txBody>
                  <a:tcP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3</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8</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286765">
                <a:tc vMerge="1">
                  <a:txBody>
                    <a:bodyPr/>
                    <a:lstStyle/>
                    <a:p>
                      <a:endParaRPr lang="zh-CN" altLang="en-US"/>
                    </a:p>
                  </a:txBody>
                  <a:tcP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8</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8</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286765">
                <a:tc>
                  <a:txBody>
                    <a:bodyPr/>
                    <a:lstStyle/>
                    <a:p>
                      <a:pPr algn="ctr"/>
                      <a:r>
                        <a:rPr lang="zh-CN" sz="1050">
                          <a:effectLst/>
                        </a:rPr>
                        <a:t>依次淘汰的页号</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6</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bl>
          </a:graphicData>
        </a:graphic>
      </p:graphicFrame>
    </p:spTree>
    <p:extLst>
      <p:ext uri="{BB962C8B-B14F-4D97-AF65-F5344CB8AC3E}">
        <p14:creationId xmlns:p14="http://schemas.microsoft.com/office/powerpoint/2010/main" val="113653358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en-US" altLang="zh-CN" sz="2400" dirty="0" smtClean="0">
                <a:latin typeface="+mn-ea"/>
              </a:rPr>
              <a:t>      FIFO</a:t>
            </a:r>
            <a:r>
              <a:rPr lang="zh-CN" altLang="en-US" sz="2400" dirty="0">
                <a:latin typeface="+mn-ea"/>
              </a:rPr>
              <a:t>算法优点是比较简单，容易实现，被很多的操作系统采用。</a:t>
            </a:r>
            <a:r>
              <a:rPr lang="en-US" altLang="zh-CN" sz="2400" dirty="0">
                <a:latin typeface="+mn-ea"/>
              </a:rPr>
              <a:t>FIFO</a:t>
            </a:r>
            <a:r>
              <a:rPr lang="zh-CN" altLang="en-US" sz="2400" dirty="0">
                <a:latin typeface="+mn-ea"/>
              </a:rPr>
              <a:t>算法的缺点是可能会将经常访问的页淘汰。因为在很多进程中，最先进行内存的页，在事之后的运行过程中，也可能被频繁地访问。</a:t>
            </a:r>
          </a:p>
          <a:p>
            <a:pPr marL="0" indent="0">
              <a:buNone/>
            </a:pPr>
            <a:r>
              <a:rPr lang="zh-CN" altLang="en-US" sz="2400" dirty="0" smtClean="0">
                <a:latin typeface="+mn-ea"/>
              </a:rPr>
              <a:t>    （</a:t>
            </a:r>
            <a:r>
              <a:rPr lang="en-US" altLang="zh-CN" sz="2400" dirty="0">
                <a:latin typeface="+mn-ea"/>
              </a:rPr>
              <a:t>2</a:t>
            </a:r>
            <a:r>
              <a:rPr lang="zh-CN" altLang="en-US" sz="2400" dirty="0">
                <a:latin typeface="+mn-ea"/>
              </a:rPr>
              <a:t>）最近最久未使用算法</a:t>
            </a:r>
          </a:p>
          <a:p>
            <a:pPr marL="0" indent="0">
              <a:buNone/>
            </a:pPr>
            <a:r>
              <a:rPr lang="zh-CN" altLang="en-US" sz="2400" dirty="0" smtClean="0">
                <a:latin typeface="+mn-ea"/>
              </a:rPr>
              <a:t>      为了</a:t>
            </a:r>
            <a:r>
              <a:rPr lang="zh-CN" altLang="en-US" sz="2400" dirty="0">
                <a:latin typeface="+mn-ea"/>
              </a:rPr>
              <a:t>克服</a:t>
            </a:r>
            <a:r>
              <a:rPr lang="en-US" altLang="zh-CN" sz="2400" dirty="0">
                <a:latin typeface="+mn-ea"/>
              </a:rPr>
              <a:t>FIFO</a:t>
            </a:r>
            <a:r>
              <a:rPr lang="zh-CN" altLang="en-US" sz="2400" dirty="0">
                <a:latin typeface="+mn-ea"/>
              </a:rPr>
              <a:t>算法的缺点，提出最近最久未使用算法（</a:t>
            </a:r>
            <a:r>
              <a:rPr lang="en-US" altLang="zh-CN" sz="2400" dirty="0">
                <a:latin typeface="+mn-ea"/>
              </a:rPr>
              <a:t>LRU</a:t>
            </a:r>
            <a:r>
              <a:rPr lang="zh-CN" altLang="en-US" sz="2400" dirty="0">
                <a:latin typeface="+mn-ea"/>
              </a:rPr>
              <a:t>）。</a:t>
            </a:r>
            <a:r>
              <a:rPr lang="en-US" altLang="zh-CN" sz="2400" dirty="0">
                <a:latin typeface="+mn-ea"/>
              </a:rPr>
              <a:t>LRU</a:t>
            </a:r>
            <a:r>
              <a:rPr lang="zh-CN" altLang="en-US" sz="2400" dirty="0">
                <a:latin typeface="+mn-ea"/>
              </a:rPr>
              <a:t>算法的基本思想是页表中登记每个页被</a:t>
            </a:r>
            <a:r>
              <a:rPr lang="en-US" altLang="zh-CN" sz="2400" dirty="0">
                <a:latin typeface="+mn-ea"/>
              </a:rPr>
              <a:t>CPU</a:t>
            </a:r>
            <a:r>
              <a:rPr lang="zh-CN" altLang="en-US" sz="2400" dirty="0">
                <a:latin typeface="+mn-ea"/>
              </a:rPr>
              <a:t>访问的时间，淘汰时选择一个最近一段时间，最久未被</a:t>
            </a:r>
            <a:r>
              <a:rPr lang="en-US" altLang="zh-CN" sz="2400" dirty="0">
                <a:latin typeface="+mn-ea"/>
              </a:rPr>
              <a:t>CPU</a:t>
            </a:r>
            <a:r>
              <a:rPr lang="zh-CN" altLang="en-US" sz="2400" dirty="0">
                <a:latin typeface="+mn-ea"/>
              </a:rPr>
              <a:t>访问的页</a:t>
            </a:r>
            <a:r>
              <a:rPr lang="zh-CN" altLang="en-US" sz="2400" dirty="0" smtClean="0">
                <a:latin typeface="+mn-ea"/>
              </a:rPr>
              <a:t>。</a:t>
            </a:r>
            <a:endParaRPr lang="en-US" altLang="zh-CN" sz="2400" dirty="0" smtClean="0">
              <a:latin typeface="+mn-ea"/>
            </a:endParaRPr>
          </a:p>
          <a:p>
            <a:pPr marL="0" indent="0">
              <a:buNone/>
            </a:pPr>
            <a:r>
              <a:rPr lang="en-US" altLang="zh-CN" sz="2400" dirty="0" smtClean="0">
                <a:latin typeface="+mn-ea"/>
              </a:rPr>
              <a:t>      LRU</a:t>
            </a:r>
            <a:r>
              <a:rPr lang="zh-CN" altLang="en-US" sz="2400" dirty="0">
                <a:latin typeface="+mn-ea"/>
              </a:rPr>
              <a:t>算法的设计依据是根据程序的时间局部性原理，即一个页最近被访问后，在不久的将来，再次被访问的可能性很大。相反地，长时间未被访问的页，之后被访问的可能性也不大。</a:t>
            </a:r>
          </a:p>
          <a:p>
            <a:pPr marL="0" indent="0">
              <a:buNone/>
            </a:pPr>
            <a:endParaRPr lang="zh-CN" altLang="en-US" sz="2400" dirty="0">
              <a:latin typeface="+mn-ea"/>
            </a:endParaRPr>
          </a:p>
        </p:txBody>
      </p:sp>
    </p:spTree>
    <p:extLst>
      <p:ext uri="{BB962C8B-B14F-4D97-AF65-F5344CB8AC3E}">
        <p14:creationId xmlns:p14="http://schemas.microsoft.com/office/powerpoint/2010/main" val="263808846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zh-CN" altLang="en-US" sz="2400" dirty="0" smtClean="0">
                <a:latin typeface="+mn-ea"/>
              </a:rPr>
              <a:t>      对于</a:t>
            </a:r>
            <a:r>
              <a:rPr lang="zh-CN" altLang="en-US" sz="2400" dirty="0">
                <a:latin typeface="+mn-ea"/>
              </a:rPr>
              <a:t>图所示的进行运用序列，采用</a:t>
            </a:r>
            <a:r>
              <a:rPr lang="en-US" altLang="zh-CN" sz="2400" dirty="0">
                <a:latin typeface="+mn-ea"/>
              </a:rPr>
              <a:t>LRU</a:t>
            </a:r>
            <a:r>
              <a:rPr lang="zh-CN" altLang="en-US" sz="2400" dirty="0">
                <a:latin typeface="+mn-ea"/>
              </a:rPr>
              <a:t>算法，进程运行过程中的缺页中断和淘汰的页如图所</a:t>
            </a:r>
            <a:r>
              <a:rPr lang="zh-CN" altLang="en-US" sz="2400" dirty="0" smtClean="0">
                <a:latin typeface="+mn-ea"/>
              </a:rPr>
              <a:t>示。</a:t>
            </a: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smtClean="0">
              <a:latin typeface="+mn-ea"/>
            </a:endParaRPr>
          </a:p>
          <a:p>
            <a:pPr marL="0" indent="0">
              <a:buNone/>
            </a:pPr>
            <a:endParaRPr lang="en-US" altLang="zh-CN" sz="2400" dirty="0">
              <a:latin typeface="+mn-ea"/>
            </a:endParaRPr>
          </a:p>
          <a:p>
            <a:pPr marL="0" indent="0">
              <a:buNone/>
            </a:pPr>
            <a:endParaRPr lang="en-US" altLang="zh-CN" sz="2400" dirty="0" smtClean="0">
              <a:latin typeface="+mn-ea"/>
            </a:endParaRPr>
          </a:p>
          <a:p>
            <a:pPr marL="0" indent="0">
              <a:buNone/>
            </a:pPr>
            <a:r>
              <a:rPr lang="en-US" altLang="zh-CN" sz="2400" dirty="0" smtClean="0"/>
              <a:t>     </a:t>
            </a:r>
            <a:r>
              <a:rPr lang="zh-CN" altLang="zh-CN" sz="2400" dirty="0" smtClean="0"/>
              <a:t>最后</a:t>
            </a:r>
            <a:r>
              <a:rPr lang="zh-CN" altLang="zh-CN" sz="2400" dirty="0"/>
              <a:t>一行给出进行运行过程中产生中断次数是</a:t>
            </a:r>
            <a:r>
              <a:rPr lang="en-US" altLang="zh-CN" sz="2400" dirty="0"/>
              <a:t>8</a:t>
            </a:r>
            <a:r>
              <a:rPr lang="zh-CN" altLang="zh-CN" sz="2400" dirty="0"/>
              <a:t>次，依次淘汰的页是</a:t>
            </a:r>
            <a:r>
              <a:rPr lang="en-US" altLang="zh-CN" sz="2400" dirty="0"/>
              <a:t>0</a:t>
            </a:r>
            <a:r>
              <a:rPr lang="zh-CN" altLang="zh-CN" sz="2400" dirty="0"/>
              <a:t>、</a:t>
            </a:r>
            <a:r>
              <a:rPr lang="en-US" altLang="zh-CN" sz="2400" dirty="0"/>
              <a:t>3</a:t>
            </a:r>
            <a:r>
              <a:rPr lang="zh-CN" altLang="zh-CN" sz="2400" dirty="0"/>
              <a:t>、</a:t>
            </a:r>
            <a:r>
              <a:rPr lang="en-US" altLang="zh-CN" sz="2400" dirty="0"/>
              <a:t>6</a:t>
            </a:r>
            <a:r>
              <a:rPr lang="zh-CN" altLang="zh-CN" sz="2400" dirty="0"/>
              <a:t>、</a:t>
            </a:r>
            <a:r>
              <a:rPr lang="en-US" altLang="zh-CN" sz="2400" dirty="0"/>
              <a:t>5</a:t>
            </a:r>
            <a:r>
              <a:rPr lang="zh-CN" altLang="zh-CN" sz="2400" dirty="0"/>
              <a:t>。</a:t>
            </a:r>
            <a:endParaRPr lang="en-US" altLang="zh-CN" sz="2400" dirty="0" smtClean="0">
              <a:latin typeface="+mn-ea"/>
            </a:endParaRPr>
          </a:p>
          <a:p>
            <a:pPr marL="0" indent="0">
              <a:buNone/>
            </a:pPr>
            <a:endParaRPr lang="zh-CN" altLang="en-US" sz="2400" dirty="0">
              <a:latin typeface="+mn-ea"/>
            </a:endParaRPr>
          </a:p>
        </p:txBody>
      </p:sp>
      <p:graphicFrame>
        <p:nvGraphicFramePr>
          <p:cNvPr id="4" name="表格 3"/>
          <p:cNvGraphicFramePr>
            <a:graphicFrameLocks noGrp="1"/>
          </p:cNvGraphicFramePr>
          <p:nvPr>
            <p:extLst>
              <p:ext uri="{D42A27DB-BD31-4B8C-83A1-F6EECF244321}">
                <p14:modId xmlns:p14="http://schemas.microsoft.com/office/powerpoint/2010/main" val="1340342639"/>
              </p:ext>
            </p:extLst>
          </p:nvPr>
        </p:nvGraphicFramePr>
        <p:xfrm>
          <a:off x="1294228" y="2321170"/>
          <a:ext cx="8834512" cy="2039814"/>
        </p:xfrm>
        <a:graphic>
          <a:graphicData uri="http://schemas.openxmlformats.org/drawingml/2006/table">
            <a:tbl>
              <a:tblPr firstRow="1" firstCol="1" bandRow="1">
                <a:tableStyleId>{35758FB7-9AC5-4552-8A53-C91805E547FA}</a:tableStyleId>
              </a:tblPr>
              <a:tblGrid>
                <a:gridCol w="2363372"/>
                <a:gridCol w="688974"/>
                <a:gridCol w="640938"/>
                <a:gridCol w="640938"/>
                <a:gridCol w="640938"/>
                <a:gridCol w="640938"/>
                <a:gridCol w="640938"/>
                <a:gridCol w="640938"/>
                <a:gridCol w="640938"/>
                <a:gridCol w="647800"/>
                <a:gridCol w="647800"/>
              </a:tblGrid>
              <a:tr h="339969">
                <a:tc>
                  <a:txBody>
                    <a:bodyPr/>
                    <a:lstStyle/>
                    <a:p>
                      <a:pPr algn="ctr"/>
                      <a:r>
                        <a:rPr lang="zh-CN" sz="1050">
                          <a:effectLst/>
                        </a:rPr>
                        <a:t>进程访页序列</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8</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339969">
                <a:tc rowSpan="4">
                  <a:txBody>
                    <a:bodyPr/>
                    <a:lstStyle/>
                    <a:p>
                      <a:pPr algn="ctr"/>
                      <a:r>
                        <a:rPr lang="zh-CN" sz="1050">
                          <a:effectLst/>
                        </a:rPr>
                        <a:t>内存中</a:t>
                      </a:r>
                      <a:r>
                        <a:rPr lang="en-US" sz="1050">
                          <a:effectLst/>
                        </a:rPr>
                        <a:t>LRU</a:t>
                      </a:r>
                      <a:r>
                        <a:rPr lang="zh-CN" sz="1050">
                          <a:effectLst/>
                        </a:rPr>
                        <a:t>序列</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339969">
                <a:tc vMerge="1">
                  <a:txBody>
                    <a:bodyPr/>
                    <a:lstStyle/>
                    <a:p>
                      <a:endParaRPr lang="zh-CN" altLang="en-US"/>
                    </a:p>
                  </a:txBody>
                  <a:tcP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8</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339969">
                <a:tc vMerge="1">
                  <a:txBody>
                    <a:bodyPr/>
                    <a:lstStyle/>
                    <a:p>
                      <a:endParaRPr lang="zh-CN" altLang="en-US"/>
                    </a:p>
                  </a:txBody>
                  <a:tcP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8</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339969">
                <a:tc vMerge="1">
                  <a:txBody>
                    <a:bodyPr/>
                    <a:lstStyle/>
                    <a:p>
                      <a:endParaRPr lang="zh-CN" altLang="en-US"/>
                    </a:p>
                  </a:txBody>
                  <a:tcP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8</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339969">
                <a:tc>
                  <a:txBody>
                    <a:bodyPr/>
                    <a:lstStyle/>
                    <a:p>
                      <a:pPr algn="ctr"/>
                      <a:r>
                        <a:rPr lang="zh-CN" sz="1050">
                          <a:effectLst/>
                        </a:rPr>
                        <a:t>依次淘汰的页号</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5</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bl>
          </a:graphicData>
        </a:graphic>
      </p:graphicFrame>
    </p:spTree>
    <p:extLst>
      <p:ext uri="{BB962C8B-B14F-4D97-AF65-F5344CB8AC3E}">
        <p14:creationId xmlns:p14="http://schemas.microsoft.com/office/powerpoint/2010/main" val="76423477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sp>
        <p:nvSpPr>
          <p:cNvPr id="3" name="内容占位符 2"/>
          <p:cNvSpPr>
            <a:spLocks noGrp="1"/>
          </p:cNvSpPr>
          <p:nvPr>
            <p:ph idx="1"/>
          </p:nvPr>
        </p:nvSpPr>
        <p:spPr/>
        <p:txBody>
          <a:bodyPr/>
          <a:lstStyle/>
          <a:p>
            <a:pPr marL="0" indent="0">
              <a:buNone/>
            </a:pPr>
            <a:r>
              <a:rPr lang="en-US" altLang="zh-CN" sz="2400" dirty="0" smtClean="0">
                <a:latin typeface="+mn-ea"/>
              </a:rPr>
              <a:t>    </a:t>
            </a:r>
            <a:r>
              <a:rPr lang="zh-CN" altLang="en-US" sz="2400" dirty="0" smtClean="0">
                <a:latin typeface="+mn-ea"/>
              </a:rPr>
              <a:t>（</a:t>
            </a:r>
            <a:r>
              <a:rPr lang="en-US" altLang="zh-CN" sz="2400" dirty="0" smtClean="0">
                <a:latin typeface="+mn-ea"/>
              </a:rPr>
              <a:t>3</a:t>
            </a:r>
            <a:r>
              <a:rPr lang="zh-CN" altLang="en-US" sz="2400" dirty="0">
                <a:latin typeface="+mn-ea"/>
              </a:rPr>
              <a:t>）最近最不常用算法</a:t>
            </a:r>
          </a:p>
          <a:p>
            <a:pPr marL="0" indent="0">
              <a:buNone/>
            </a:pPr>
            <a:r>
              <a:rPr lang="zh-CN" altLang="en-US" sz="2400" dirty="0" smtClean="0">
                <a:latin typeface="+mn-ea"/>
              </a:rPr>
              <a:t>      还有</a:t>
            </a:r>
            <a:r>
              <a:rPr lang="zh-CN" altLang="en-US" sz="2400" dirty="0">
                <a:latin typeface="+mn-ea"/>
              </a:rPr>
              <a:t>一个算法可以克服</a:t>
            </a:r>
            <a:r>
              <a:rPr lang="en-US" altLang="zh-CN" sz="2400" dirty="0">
                <a:latin typeface="+mn-ea"/>
              </a:rPr>
              <a:t>FIFO</a:t>
            </a:r>
            <a:r>
              <a:rPr lang="zh-CN" altLang="en-US" sz="2400" dirty="0">
                <a:latin typeface="+mn-ea"/>
              </a:rPr>
              <a:t>算法的不足，称为最近最不常用算法（</a:t>
            </a:r>
            <a:r>
              <a:rPr lang="en-US" altLang="zh-CN" sz="2400" dirty="0">
                <a:latin typeface="+mn-ea"/>
              </a:rPr>
              <a:t>LFU</a:t>
            </a:r>
            <a:r>
              <a:rPr lang="zh-CN" altLang="en-US" sz="2400" dirty="0">
                <a:latin typeface="+mn-ea"/>
              </a:rPr>
              <a:t>算法），其基本思想是：页表中登记每个页被</a:t>
            </a:r>
            <a:r>
              <a:rPr lang="en-US" altLang="zh-CN" sz="2400" dirty="0">
                <a:latin typeface="+mn-ea"/>
              </a:rPr>
              <a:t>CPU</a:t>
            </a:r>
            <a:r>
              <a:rPr lang="zh-CN" altLang="en-US" sz="2400" dirty="0">
                <a:latin typeface="+mn-ea"/>
              </a:rPr>
              <a:t>访问的次数，淘汰时选择最近一段时间，被访问次数最少的页。如果被访问次数相同，就选择最先装入内存的页进行淘汰。</a:t>
            </a:r>
          </a:p>
          <a:p>
            <a:pPr marL="0" indent="0">
              <a:buNone/>
            </a:pPr>
            <a:r>
              <a:rPr lang="zh-CN" altLang="en-US" sz="2400" dirty="0" smtClean="0">
                <a:latin typeface="+mn-ea"/>
              </a:rPr>
              <a:t>      对于</a:t>
            </a:r>
            <a:r>
              <a:rPr lang="zh-CN" altLang="en-US" sz="2400" dirty="0">
                <a:latin typeface="+mn-ea"/>
              </a:rPr>
              <a:t>图所示的进行运用序列，采用</a:t>
            </a:r>
            <a:r>
              <a:rPr lang="en-US" altLang="zh-CN" sz="2400" dirty="0">
                <a:latin typeface="+mn-ea"/>
              </a:rPr>
              <a:t>LFU</a:t>
            </a:r>
            <a:r>
              <a:rPr lang="zh-CN" altLang="en-US" sz="2400" dirty="0">
                <a:latin typeface="+mn-ea"/>
              </a:rPr>
              <a:t>算法，在每个页的右上角标记被</a:t>
            </a:r>
            <a:r>
              <a:rPr lang="en-US" altLang="zh-CN" sz="2400" dirty="0">
                <a:latin typeface="+mn-ea"/>
              </a:rPr>
              <a:t>CPU</a:t>
            </a:r>
            <a:r>
              <a:rPr lang="zh-CN" altLang="en-US" sz="2400" dirty="0">
                <a:latin typeface="+mn-ea"/>
              </a:rPr>
              <a:t>访问的次数，并按照访问次数进行排序，进程运行过程中的缺页中断和淘汰的页如图所示。</a:t>
            </a:r>
          </a:p>
          <a:p>
            <a:pPr marL="0" indent="0">
              <a:buNone/>
            </a:pPr>
            <a:endParaRPr lang="zh-CN" altLang="en-US" sz="2400" dirty="0">
              <a:latin typeface="+mn-ea"/>
            </a:endParaRPr>
          </a:p>
        </p:txBody>
      </p:sp>
    </p:spTree>
    <p:extLst>
      <p:ext uri="{BB962C8B-B14F-4D97-AF65-F5344CB8AC3E}">
        <p14:creationId xmlns:p14="http://schemas.microsoft.com/office/powerpoint/2010/main" val="223296665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8.3</a:t>
            </a:r>
            <a:r>
              <a:rPr lang="zh-CN" altLang="zh-CN" sz="3600" dirty="0"/>
              <a:t>虚拟存储器</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4293106048"/>
              </p:ext>
            </p:extLst>
          </p:nvPr>
        </p:nvGraphicFramePr>
        <p:xfrm>
          <a:off x="1209818" y="1308299"/>
          <a:ext cx="8229600" cy="2053878"/>
        </p:xfrm>
        <a:graphic>
          <a:graphicData uri="http://schemas.openxmlformats.org/drawingml/2006/table">
            <a:tbl>
              <a:tblPr firstRow="1" firstCol="1" bandRow="1">
                <a:tableStyleId>{35758FB7-9AC5-4552-8A53-C91805E547FA}</a:tableStyleId>
              </a:tblPr>
              <a:tblGrid>
                <a:gridCol w="1856939"/>
                <a:gridCol w="900332"/>
                <a:gridCol w="683129"/>
                <a:gridCol w="597052"/>
                <a:gridCol w="597052"/>
                <a:gridCol w="597052"/>
                <a:gridCol w="597052"/>
                <a:gridCol w="597052"/>
                <a:gridCol w="597052"/>
                <a:gridCol w="603444"/>
                <a:gridCol w="603444"/>
              </a:tblGrid>
              <a:tr h="342313">
                <a:tc>
                  <a:txBody>
                    <a:bodyPr/>
                    <a:lstStyle/>
                    <a:p>
                      <a:pPr algn="ctr"/>
                      <a:r>
                        <a:rPr lang="zh-CN" sz="1050" dirty="0">
                          <a:effectLst/>
                        </a:rPr>
                        <a:t>进程访页序列</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8</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342313">
                <a:tc rowSpan="4">
                  <a:txBody>
                    <a:bodyPr/>
                    <a:lstStyle/>
                    <a:p>
                      <a:pPr algn="ctr"/>
                      <a:r>
                        <a:rPr lang="zh-CN" sz="1050" dirty="0">
                          <a:effectLst/>
                        </a:rPr>
                        <a:t>内存中</a:t>
                      </a:r>
                      <a:r>
                        <a:rPr lang="en-US" sz="1050" dirty="0">
                          <a:effectLst/>
                        </a:rPr>
                        <a:t>LFU</a:t>
                      </a:r>
                      <a:r>
                        <a:rPr lang="zh-CN" sz="1050" dirty="0">
                          <a:effectLst/>
                        </a:rPr>
                        <a:t>序列</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342313">
                <a:tc vMerge="1">
                  <a:txBody>
                    <a:bodyPr/>
                    <a:lstStyle/>
                    <a:p>
                      <a:endParaRPr lang="zh-CN" altLang="en-US"/>
                    </a:p>
                  </a:txBody>
                  <a:tcP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8</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342313">
                <a:tc vMerge="1">
                  <a:txBody>
                    <a:bodyPr/>
                    <a:lstStyle/>
                    <a:p>
                      <a:endParaRPr lang="zh-CN" altLang="en-US"/>
                    </a:p>
                  </a:txBody>
                  <a:tcP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1</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2</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5</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8</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342313">
                <a:tc vMerge="1">
                  <a:txBody>
                    <a:bodyPr/>
                    <a:lstStyle/>
                    <a:p>
                      <a:endParaRPr lang="zh-CN" altLang="en-US"/>
                    </a:p>
                  </a:txBody>
                  <a:tcPr/>
                </a:tc>
                <a:tc>
                  <a:txBody>
                    <a:bodyPr/>
                    <a:lstStyle/>
                    <a:p>
                      <a:pPr algn="ctr"/>
                      <a:r>
                        <a:rPr lang="en-US" sz="1050" dirty="0">
                          <a:effectLst/>
                        </a:rPr>
                        <a:t> </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 </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 </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1</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6</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2</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5</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8</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6</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r h="342313">
                <a:tc>
                  <a:txBody>
                    <a:bodyPr/>
                    <a:lstStyle/>
                    <a:p>
                      <a:pPr algn="ctr"/>
                      <a:r>
                        <a:rPr lang="zh-CN" sz="1050">
                          <a:effectLst/>
                        </a:rPr>
                        <a:t>依次淘汰的页号</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X</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0</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 </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a:effectLst/>
                        </a:rPr>
                        <a:t>3</a:t>
                      </a:r>
                      <a:endParaRPr lang="zh-CN" sz="100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6</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 </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dirty="0">
                          <a:effectLst/>
                        </a:rPr>
                        <a:t>5</a:t>
                      </a:r>
                      <a:endParaRPr lang="zh-CN" sz="1000" dirty="0">
                        <a:effectLst/>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anchor="ctr"/>
                </a:tc>
              </a:tr>
            </a:tbl>
          </a:graphicData>
        </a:graphic>
      </p:graphicFrame>
    </p:spTree>
    <p:extLst>
      <p:ext uri="{BB962C8B-B14F-4D97-AF65-F5344CB8AC3E}">
        <p14:creationId xmlns:p14="http://schemas.microsoft.com/office/powerpoint/2010/main" val="27362410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endParaRPr lang="zh-CN" altLang="en-US" sz="3600" dirty="0">
              <a:latin typeface="+mj-ea"/>
            </a:endParaRPr>
          </a:p>
        </p:txBody>
      </p:sp>
      <p:sp>
        <p:nvSpPr>
          <p:cNvPr id="3" name="内容占位符 2"/>
          <p:cNvSpPr>
            <a:spLocks noGrp="1"/>
          </p:cNvSpPr>
          <p:nvPr>
            <p:ph idx="1"/>
          </p:nvPr>
        </p:nvSpPr>
        <p:spPr>
          <a:xfrm>
            <a:off x="669883" y="1296000"/>
            <a:ext cx="10852237" cy="5386154"/>
          </a:xfrm>
        </p:spPr>
        <p:txBody>
          <a:bodyPr/>
          <a:lstStyle/>
          <a:p>
            <a:pPr marL="0" indent="0">
              <a:buNone/>
            </a:pPr>
            <a:r>
              <a:rPr lang="zh-CN" altLang="en-US" sz="2400" dirty="0" smtClean="0">
                <a:latin typeface="+mn-ea"/>
              </a:rPr>
              <a:t>由此可见，存储器</a:t>
            </a:r>
            <a:r>
              <a:rPr lang="zh-CN" altLang="en-US" sz="2400" dirty="0">
                <a:latin typeface="+mn-ea"/>
              </a:rPr>
              <a:t>的</a:t>
            </a:r>
            <a:r>
              <a:rPr lang="en-US" altLang="zh-CN" sz="2400" dirty="0">
                <a:latin typeface="+mn-ea"/>
              </a:rPr>
              <a:t>16</a:t>
            </a:r>
            <a:r>
              <a:rPr lang="zh-CN" altLang="en-US" sz="2400" dirty="0">
                <a:latin typeface="+mn-ea"/>
              </a:rPr>
              <a:t>个字可以有</a:t>
            </a:r>
            <a:r>
              <a:rPr lang="en-US" altLang="zh-CN" sz="2400" dirty="0">
                <a:latin typeface="+mn-ea"/>
              </a:rPr>
              <a:t>4</a:t>
            </a:r>
            <a:r>
              <a:rPr lang="zh-CN" altLang="en-US" sz="2400" dirty="0">
                <a:latin typeface="+mn-ea"/>
              </a:rPr>
              <a:t>位地址寄存器进行标识，其中高</a:t>
            </a:r>
            <a:r>
              <a:rPr lang="en-US" altLang="zh-CN" sz="2400" dirty="0">
                <a:latin typeface="+mn-ea"/>
              </a:rPr>
              <a:t>2</a:t>
            </a:r>
            <a:r>
              <a:rPr lang="zh-CN" altLang="en-US" sz="2400" dirty="0">
                <a:latin typeface="+mn-ea"/>
              </a:rPr>
              <a:t>位选择四个模块中的哪一个，低</a:t>
            </a:r>
            <a:r>
              <a:rPr lang="en-US" altLang="zh-CN" sz="2400" dirty="0">
                <a:latin typeface="+mn-ea"/>
              </a:rPr>
              <a:t>2</a:t>
            </a:r>
            <a:r>
              <a:rPr lang="zh-CN" altLang="en-US" sz="2400" dirty="0">
                <a:latin typeface="+mn-ea"/>
              </a:rPr>
              <a:t>位选择该模块</a:t>
            </a:r>
            <a:r>
              <a:rPr lang="en-US" altLang="zh-CN" sz="2400" dirty="0">
                <a:latin typeface="+mn-ea"/>
              </a:rPr>
              <a:t>4</a:t>
            </a:r>
            <a:r>
              <a:rPr lang="zh-CN" altLang="en-US" sz="2400" dirty="0">
                <a:latin typeface="+mn-ea"/>
              </a:rPr>
              <a:t>个字中的哪一个。</a:t>
            </a:r>
          </a:p>
          <a:p>
            <a:pPr marL="0" indent="0">
              <a:buNone/>
            </a:pPr>
            <a:endParaRPr lang="en-US" altLang="zh-CN" kern="100" dirty="0" smtClean="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endParaRPr lang="en-US" altLang="zh-CN" kern="100" dirty="0" smtClean="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endParaRPr lang="en-US" altLang="zh-CN" kern="100" dirty="0" smtClean="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endParaRPr lang="en-US"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endParaRPr lang="en-US" altLang="zh-CN" kern="100" dirty="0" smtClean="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endParaRPr lang="en-US" altLang="zh-CN" kern="100" dirty="0" smtClean="0">
              <a:latin typeface="+mn-ea"/>
              <a:cs typeface="Times New Roman" panose="02020603050405020304" pitchFamily="18" charset="0"/>
            </a:endParaRPr>
          </a:p>
          <a:p>
            <a:pPr marL="0" indent="0">
              <a:buNone/>
            </a:pPr>
            <a:endParaRPr lang="en-US" altLang="zh-CN" kern="100" dirty="0">
              <a:latin typeface="+mn-ea"/>
              <a:cs typeface="Times New Roman" panose="02020603050405020304" pitchFamily="18" charset="0"/>
            </a:endParaRPr>
          </a:p>
          <a:p>
            <a:pPr marL="0" indent="0">
              <a:buNone/>
            </a:pPr>
            <a:endParaRPr lang="en-US" altLang="zh-CN" kern="100" dirty="0" smtClean="0">
              <a:latin typeface="+mn-ea"/>
              <a:cs typeface="Times New Roman" panose="02020603050405020304" pitchFamily="18" charset="0"/>
            </a:endParaRPr>
          </a:p>
          <a:p>
            <a:pPr marL="0" indent="0">
              <a:buNone/>
            </a:pPr>
            <a:r>
              <a:rPr lang="en-US" altLang="zh-CN" kern="100" dirty="0">
                <a:latin typeface="+mn-ea"/>
                <a:cs typeface="Times New Roman" panose="02020603050405020304" pitchFamily="18" charset="0"/>
              </a:rPr>
              <a:t> </a:t>
            </a:r>
            <a:r>
              <a:rPr lang="en-US" altLang="zh-CN" kern="100" dirty="0" smtClean="0">
                <a:latin typeface="+mn-ea"/>
                <a:cs typeface="Times New Roman" panose="02020603050405020304" pitchFamily="18" charset="0"/>
              </a:rPr>
              <a:t>                                                                                                      </a:t>
            </a:r>
          </a:p>
          <a:p>
            <a:pPr marL="0" indent="0">
              <a:buNone/>
            </a:pPr>
            <a:r>
              <a:rPr lang="en-US" altLang="zh-CN" kern="100" dirty="0">
                <a:latin typeface="+mn-ea"/>
                <a:cs typeface="Times New Roman" panose="02020603050405020304" pitchFamily="18" charset="0"/>
              </a:rPr>
              <a:t> </a:t>
            </a:r>
            <a:r>
              <a:rPr lang="en-US" altLang="zh-CN" kern="100" dirty="0" smtClean="0">
                <a:latin typeface="+mn-ea"/>
                <a:cs typeface="Times New Roman" panose="02020603050405020304" pitchFamily="18" charset="0"/>
              </a:rPr>
              <a:t>                                                         </a:t>
            </a:r>
            <a:r>
              <a:rPr lang="zh-CN" altLang="zh-CN" kern="100" dirty="0" smtClean="0">
                <a:latin typeface="+mn-ea"/>
                <a:cs typeface="Times New Roman" panose="02020603050405020304" pitchFamily="18" charset="0"/>
              </a:rPr>
              <a:t>图</a:t>
            </a:r>
            <a:r>
              <a:rPr lang="en-US" altLang="zh-CN" kern="100" dirty="0">
                <a:latin typeface="+mn-ea"/>
              </a:rPr>
              <a:t>8.2 </a:t>
            </a:r>
            <a:r>
              <a:rPr lang="zh-CN" altLang="zh-CN" kern="100" dirty="0">
                <a:latin typeface="+mn-ea"/>
                <a:cs typeface="Times New Roman" panose="02020603050405020304" pitchFamily="18" charset="0"/>
              </a:rPr>
              <a:t>存储器模块顺序</a:t>
            </a:r>
            <a:r>
              <a:rPr lang="zh-CN" altLang="zh-CN" kern="100" dirty="0" smtClean="0">
                <a:latin typeface="+mn-ea"/>
                <a:cs typeface="Times New Roman" panose="02020603050405020304" pitchFamily="18" charset="0"/>
              </a:rPr>
              <a:t>方式</a:t>
            </a:r>
            <a:endParaRPr lang="en-US" altLang="zh-CN" kern="100" dirty="0" smtClean="0">
              <a:latin typeface="+mn-ea"/>
              <a:cs typeface="Times New Roman" panose="02020603050405020304" pitchFamily="18" charset="0"/>
            </a:endParaRPr>
          </a:p>
          <a:p>
            <a:pPr marL="0" indent="0">
              <a:buNone/>
            </a:pPr>
            <a:endParaRPr lang="zh-CN" altLang="en-US" dirty="0"/>
          </a:p>
        </p:txBody>
      </p:sp>
      <p:pic>
        <p:nvPicPr>
          <p:cNvPr id="9" name="图片 8"/>
          <p:cNvPicPr>
            <a:picLocks noChangeAspect="1"/>
          </p:cNvPicPr>
          <p:nvPr/>
        </p:nvPicPr>
        <p:blipFill>
          <a:blip r:embed="rId2"/>
          <a:stretch>
            <a:fillRect/>
          </a:stretch>
        </p:blipFill>
        <p:spPr>
          <a:xfrm>
            <a:off x="3775999" y="2340074"/>
            <a:ext cx="3454793" cy="3997281"/>
          </a:xfrm>
          <a:prstGeom prst="rect">
            <a:avLst/>
          </a:prstGeom>
        </p:spPr>
      </p:pic>
    </p:spTree>
    <p:extLst>
      <p:ext uri="{BB962C8B-B14F-4D97-AF65-F5344CB8AC3E}">
        <p14:creationId xmlns:p14="http://schemas.microsoft.com/office/powerpoint/2010/main" val="209425321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8.4</a:t>
            </a:r>
            <a:r>
              <a:rPr lang="zh-CN" altLang="en-US" sz="3600" dirty="0"/>
              <a:t>存储体系的层次结构</a:t>
            </a:r>
            <a:endParaRPr lang="zh-CN" altLang="zh-CN" sz="3600" dirty="0"/>
          </a:p>
        </p:txBody>
      </p:sp>
      <p:sp>
        <p:nvSpPr>
          <p:cNvPr id="3" name="内容占位符 2"/>
          <p:cNvSpPr>
            <a:spLocks noGrp="1"/>
          </p:cNvSpPr>
          <p:nvPr>
            <p:ph idx="1"/>
          </p:nvPr>
        </p:nvSpPr>
        <p:spPr/>
        <p:txBody>
          <a:bodyPr/>
          <a:lstStyle/>
          <a:p>
            <a:pPr marL="0" indent="0">
              <a:buNone/>
            </a:pPr>
            <a:r>
              <a:rPr lang="en-US" altLang="zh-CN" sz="2400" dirty="0" smtClean="0">
                <a:latin typeface="+mn-ea"/>
              </a:rPr>
              <a:t>      </a:t>
            </a:r>
            <a:r>
              <a:rPr lang="zh-CN" altLang="zh-CN" sz="2400" dirty="0" smtClean="0">
                <a:latin typeface="+mn-ea"/>
              </a:rPr>
              <a:t>存储器</a:t>
            </a:r>
            <a:r>
              <a:rPr lang="zh-CN" altLang="zh-CN" sz="2400" dirty="0">
                <a:latin typeface="+mn-ea"/>
              </a:rPr>
              <a:t>有</a:t>
            </a:r>
            <a:r>
              <a:rPr lang="en-US" altLang="zh-CN" sz="2400" dirty="0">
                <a:latin typeface="+mn-ea"/>
              </a:rPr>
              <a:t>3</a:t>
            </a:r>
            <a:r>
              <a:rPr lang="zh-CN" altLang="zh-CN" sz="2400" dirty="0">
                <a:latin typeface="+mn-ea"/>
              </a:rPr>
              <a:t>个主要的性能指标：速度、容量和位价格。一般来说，速度越快，位价格越高，容量就不会太大；容量越大，位价格越低，速度就越慢。用户希望利用速度快、容量大、价格低的存储器系统，这是很难实现的。计算机中可以存储数据的存储单元主要有寄存器、</a:t>
            </a:r>
            <a:r>
              <a:rPr lang="en-US" altLang="zh-CN" sz="2400" dirty="0">
                <a:latin typeface="+mn-ea"/>
              </a:rPr>
              <a:t>cache</a:t>
            </a:r>
            <a:r>
              <a:rPr lang="zh-CN" altLang="zh-CN" sz="2400" dirty="0">
                <a:latin typeface="+mn-ea"/>
              </a:rPr>
              <a:t>、主存和辅存（主要有磁盘、光盘、磁带等）。</a:t>
            </a:r>
            <a:endParaRPr lang="zh-CN" altLang="en-US" sz="2400" dirty="0">
              <a:latin typeface="+mn-ea"/>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5608" y="3388286"/>
            <a:ext cx="3923809" cy="3165069"/>
          </a:xfrm>
          <a:prstGeom prst="rect">
            <a:avLst/>
          </a:prstGeom>
        </p:spPr>
      </p:pic>
      <p:sp>
        <p:nvSpPr>
          <p:cNvPr id="5" name="矩形 4"/>
          <p:cNvSpPr/>
          <p:nvPr/>
        </p:nvSpPr>
        <p:spPr>
          <a:xfrm>
            <a:off x="5462039" y="6488668"/>
            <a:ext cx="4390946" cy="369332"/>
          </a:xfrm>
          <a:prstGeom prst="rect">
            <a:avLst/>
          </a:prstGeom>
        </p:spPr>
        <p:txBody>
          <a:bodyPr wrap="none">
            <a:spAutoFit/>
          </a:bodyPr>
          <a:lstStyle/>
          <a:p>
            <a:r>
              <a:rPr lang="zh-CN" altLang="en-US" dirty="0"/>
              <a:t>图</a:t>
            </a:r>
            <a:r>
              <a:rPr lang="en-US" altLang="zh-CN" dirty="0"/>
              <a:t>8.20 </a:t>
            </a:r>
            <a:r>
              <a:rPr lang="zh-CN" altLang="en-US" dirty="0"/>
              <a:t>存储器速度、容量、位价格的关系</a:t>
            </a:r>
          </a:p>
        </p:txBody>
      </p:sp>
    </p:spTree>
    <p:extLst>
      <p:ext uri="{BB962C8B-B14F-4D97-AF65-F5344CB8AC3E}">
        <p14:creationId xmlns:p14="http://schemas.microsoft.com/office/powerpoint/2010/main" val="363861570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8.4</a:t>
            </a:r>
            <a:r>
              <a:rPr lang="zh-CN" altLang="en-US" sz="3600" dirty="0"/>
              <a:t>存储体系的层次结构</a:t>
            </a:r>
            <a:endParaRPr lang="zh-CN" altLang="zh-CN" sz="3600" dirty="0"/>
          </a:p>
        </p:txBody>
      </p:sp>
      <p:sp>
        <p:nvSpPr>
          <p:cNvPr id="3" name="内容占位符 2"/>
          <p:cNvSpPr>
            <a:spLocks noGrp="1"/>
          </p:cNvSpPr>
          <p:nvPr>
            <p:ph idx="1"/>
          </p:nvPr>
        </p:nvSpPr>
        <p:spPr/>
        <p:txBody>
          <a:bodyPr/>
          <a:lstStyle/>
          <a:p>
            <a:pPr marL="0" indent="0">
              <a:buNone/>
            </a:pPr>
            <a:r>
              <a:rPr lang="en-US" altLang="zh-CN" sz="2400" dirty="0" smtClean="0">
                <a:latin typeface="+mn-ea"/>
              </a:rPr>
              <a:t>      </a:t>
            </a:r>
            <a:r>
              <a:rPr lang="zh-CN" altLang="zh-CN" sz="2400" dirty="0" smtClean="0">
                <a:latin typeface="+mn-ea"/>
              </a:rPr>
              <a:t>图</a:t>
            </a:r>
            <a:r>
              <a:rPr lang="en-US" altLang="zh-CN" sz="2400" dirty="0">
                <a:latin typeface="+mn-ea"/>
              </a:rPr>
              <a:t>8.20</a:t>
            </a:r>
            <a:r>
              <a:rPr lang="zh-CN" altLang="zh-CN" sz="2400" dirty="0">
                <a:latin typeface="+mn-ea"/>
              </a:rPr>
              <a:t>给出存储器速度、容量、位价格的关系。从图中可以看出，最上次的寄存器通常位于</a:t>
            </a:r>
            <a:r>
              <a:rPr lang="en-US" altLang="zh-CN" sz="2400" dirty="0">
                <a:latin typeface="+mn-ea"/>
              </a:rPr>
              <a:t>CPU</a:t>
            </a:r>
            <a:r>
              <a:rPr lang="zh-CN" altLang="zh-CN" sz="2400" dirty="0">
                <a:latin typeface="+mn-ea"/>
              </a:rPr>
              <a:t>芯片中，寄存器的数据可以直接在</a:t>
            </a:r>
            <a:r>
              <a:rPr lang="en-US" altLang="zh-CN" sz="2400" dirty="0">
                <a:latin typeface="+mn-ea"/>
              </a:rPr>
              <a:t>CPU</a:t>
            </a:r>
            <a:r>
              <a:rPr lang="zh-CN" altLang="zh-CN" sz="2400" dirty="0">
                <a:latin typeface="+mn-ea"/>
              </a:rPr>
              <a:t>内部参与运算，</a:t>
            </a:r>
            <a:r>
              <a:rPr lang="en-US" altLang="zh-CN" sz="2400" dirty="0">
                <a:latin typeface="+mn-ea"/>
              </a:rPr>
              <a:t>CPU</a:t>
            </a:r>
            <a:r>
              <a:rPr lang="zh-CN" altLang="zh-CN" sz="2400" dirty="0">
                <a:latin typeface="+mn-ea"/>
              </a:rPr>
              <a:t>内部可以有几个、几十个寄存器，它们的速度最快，位价最高，容量最小。主存是用来存储</a:t>
            </a:r>
            <a:r>
              <a:rPr lang="en-US" altLang="zh-CN" sz="2400" dirty="0">
                <a:latin typeface="+mn-ea"/>
              </a:rPr>
              <a:t>CPU</a:t>
            </a:r>
            <a:r>
              <a:rPr lang="zh-CN" altLang="zh-CN" sz="2400" dirty="0">
                <a:latin typeface="+mn-ea"/>
              </a:rPr>
              <a:t>运行的程序和数据，其速度与</a:t>
            </a:r>
            <a:r>
              <a:rPr lang="en-US" altLang="zh-CN" sz="2400" dirty="0">
                <a:latin typeface="+mn-ea"/>
              </a:rPr>
              <a:t>CPU</a:t>
            </a:r>
            <a:r>
              <a:rPr lang="zh-CN" altLang="zh-CN" sz="2400" dirty="0">
                <a:latin typeface="+mn-ea"/>
              </a:rPr>
              <a:t>相比较慢，跟不上</a:t>
            </a:r>
            <a:r>
              <a:rPr lang="en-US" altLang="zh-CN" sz="2400" dirty="0">
                <a:latin typeface="+mn-ea"/>
              </a:rPr>
              <a:t>CPU</a:t>
            </a:r>
            <a:r>
              <a:rPr lang="zh-CN" altLang="zh-CN" sz="2400" dirty="0">
                <a:latin typeface="+mn-ea"/>
              </a:rPr>
              <a:t>的工作速度，为了使</a:t>
            </a:r>
            <a:r>
              <a:rPr lang="en-US" altLang="zh-CN" sz="2400" dirty="0">
                <a:latin typeface="+mn-ea"/>
              </a:rPr>
              <a:t>CPU</a:t>
            </a:r>
            <a:r>
              <a:rPr lang="zh-CN" altLang="zh-CN" sz="2400" dirty="0">
                <a:latin typeface="+mn-ea"/>
              </a:rPr>
              <a:t>和主存更好地匹配工作，在两者之间设计了一个比主存速度快、容量比主存小的高速缓冲存储器</a:t>
            </a:r>
            <a:r>
              <a:rPr lang="en-US" altLang="zh-CN" sz="2400" dirty="0">
                <a:latin typeface="+mn-ea"/>
              </a:rPr>
              <a:t>cache</a:t>
            </a:r>
            <a:r>
              <a:rPr lang="zh-CN" altLang="zh-CN" sz="2400" dirty="0">
                <a:latin typeface="+mn-ea"/>
              </a:rPr>
              <a:t>，当然，</a:t>
            </a:r>
            <a:r>
              <a:rPr lang="en-US" altLang="zh-CN" sz="2400" dirty="0">
                <a:latin typeface="+mn-ea"/>
              </a:rPr>
              <a:t>cache</a:t>
            </a:r>
            <a:r>
              <a:rPr lang="zh-CN" altLang="zh-CN" sz="2400" dirty="0">
                <a:latin typeface="+mn-ea"/>
              </a:rPr>
              <a:t>的位价格要高于主存的位价格。上述三类存储器都是有速度不同、位价格不等的半导体存储材料制作的，都设在主机内部，现代计算机大部分</a:t>
            </a:r>
            <a:r>
              <a:rPr lang="en-US" altLang="zh-CN" sz="2400" dirty="0">
                <a:latin typeface="+mn-ea"/>
              </a:rPr>
              <a:t>cache</a:t>
            </a:r>
            <a:r>
              <a:rPr lang="zh-CN" altLang="zh-CN" sz="2400" dirty="0">
                <a:latin typeface="+mn-ea"/>
              </a:rPr>
              <a:t>都设在</a:t>
            </a:r>
            <a:r>
              <a:rPr lang="en-US" altLang="zh-CN" sz="2400" dirty="0">
                <a:latin typeface="+mn-ea"/>
              </a:rPr>
              <a:t>CPU</a:t>
            </a:r>
            <a:r>
              <a:rPr lang="zh-CN" altLang="zh-CN" sz="2400" dirty="0">
                <a:latin typeface="+mn-ea"/>
              </a:rPr>
              <a:t>内部。磁盘、光盘、磁带等都属于辅助存储器，其容量远远大于主存容量，位价格也较低，主要是用于存储暂时未被</a:t>
            </a:r>
            <a:r>
              <a:rPr lang="en-US" altLang="zh-CN" sz="2400" dirty="0" smtClean="0">
                <a:latin typeface="+mn-ea"/>
              </a:rPr>
              <a:t>CPU</a:t>
            </a:r>
            <a:endParaRPr lang="zh-CN" altLang="en-US" sz="2400" dirty="0">
              <a:latin typeface="+mn-ea"/>
            </a:endParaRPr>
          </a:p>
        </p:txBody>
      </p:sp>
    </p:spTree>
    <p:extLst>
      <p:ext uri="{BB962C8B-B14F-4D97-AF65-F5344CB8AC3E}">
        <p14:creationId xmlns:p14="http://schemas.microsoft.com/office/powerpoint/2010/main" val="34570483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8.4</a:t>
            </a:r>
            <a:r>
              <a:rPr lang="zh-CN" altLang="en-US" sz="3600" dirty="0"/>
              <a:t>存储体系的层次结构</a:t>
            </a:r>
            <a:endParaRPr lang="zh-CN" altLang="zh-CN" sz="3600" dirty="0"/>
          </a:p>
        </p:txBody>
      </p:sp>
      <p:sp>
        <p:nvSpPr>
          <p:cNvPr id="3" name="内容占位符 2"/>
          <p:cNvSpPr>
            <a:spLocks noGrp="1"/>
          </p:cNvSpPr>
          <p:nvPr>
            <p:ph idx="1"/>
          </p:nvPr>
        </p:nvSpPr>
        <p:spPr/>
        <p:txBody>
          <a:bodyPr/>
          <a:lstStyle/>
          <a:p>
            <a:pPr marL="0" indent="0">
              <a:buNone/>
            </a:pPr>
            <a:r>
              <a:rPr lang="zh-CN" altLang="zh-CN" sz="2400" dirty="0">
                <a:latin typeface="+mn-ea"/>
              </a:rPr>
              <a:t>使用的程序和数据文件。</a:t>
            </a:r>
            <a:r>
              <a:rPr lang="en-US" altLang="zh-CN" sz="2400" dirty="0">
                <a:latin typeface="+mn-ea"/>
              </a:rPr>
              <a:t>CPU</a:t>
            </a:r>
            <a:r>
              <a:rPr lang="zh-CN" altLang="zh-CN" sz="2400" dirty="0">
                <a:latin typeface="+mn-ea"/>
              </a:rPr>
              <a:t>不能直接访问辅存，若需要辅存的数据，就要现将辅存的数据装入内存，才能被</a:t>
            </a:r>
            <a:r>
              <a:rPr lang="en-US" altLang="zh-CN" sz="2400" dirty="0">
                <a:latin typeface="+mn-ea"/>
              </a:rPr>
              <a:t>CPU</a:t>
            </a:r>
            <a:r>
              <a:rPr lang="zh-CN" altLang="zh-CN" sz="2400" dirty="0">
                <a:latin typeface="+mn-ea"/>
              </a:rPr>
              <a:t>访问，因此，辅存的速度要远远慢于主存的速度。</a:t>
            </a:r>
          </a:p>
          <a:p>
            <a:pPr marL="0" indent="0">
              <a:buNone/>
            </a:pPr>
            <a:r>
              <a:rPr lang="zh-CN" altLang="en-US" sz="2400" dirty="0" smtClean="0">
                <a:latin typeface="+mn-ea"/>
              </a:rPr>
              <a:t>      由此可见</a:t>
            </a:r>
            <a:r>
              <a:rPr lang="zh-CN" altLang="en-US" sz="2400" dirty="0">
                <a:latin typeface="+mn-ea"/>
              </a:rPr>
              <a:t>，存储系统层次结构主要体现在</a:t>
            </a:r>
            <a:r>
              <a:rPr lang="en-US" altLang="zh-CN" sz="2400" dirty="0">
                <a:latin typeface="+mn-ea"/>
              </a:rPr>
              <a:t>cache-</a:t>
            </a:r>
            <a:r>
              <a:rPr lang="zh-CN" altLang="en-US" sz="2400" dirty="0">
                <a:latin typeface="+mn-ea"/>
              </a:rPr>
              <a:t>主存和主存</a:t>
            </a:r>
            <a:r>
              <a:rPr lang="en-US" altLang="zh-CN" sz="2400" dirty="0">
                <a:latin typeface="+mn-ea"/>
              </a:rPr>
              <a:t>-</a:t>
            </a:r>
            <a:r>
              <a:rPr lang="zh-CN" altLang="en-US" sz="2400" dirty="0">
                <a:latin typeface="+mn-ea"/>
              </a:rPr>
              <a:t>辅存这两个层次结构上，如图</a:t>
            </a:r>
            <a:r>
              <a:rPr lang="en-US" altLang="zh-CN" sz="2400" dirty="0">
                <a:latin typeface="+mn-ea"/>
              </a:rPr>
              <a:t>8.21</a:t>
            </a:r>
            <a:r>
              <a:rPr lang="zh-CN" altLang="en-US" sz="2400" dirty="0">
                <a:latin typeface="+mn-ea"/>
              </a:rPr>
              <a:t>所示。显然，</a:t>
            </a:r>
            <a:r>
              <a:rPr lang="en-US" altLang="zh-CN" sz="2400" dirty="0">
                <a:latin typeface="+mn-ea"/>
              </a:rPr>
              <a:t>CPU</a:t>
            </a:r>
            <a:r>
              <a:rPr lang="zh-CN" altLang="en-US" sz="2400" dirty="0">
                <a:latin typeface="+mn-ea"/>
              </a:rPr>
              <a:t>和</a:t>
            </a:r>
            <a:r>
              <a:rPr lang="en-US" altLang="zh-CN" sz="2400" dirty="0">
                <a:latin typeface="+mn-ea"/>
              </a:rPr>
              <a:t>cache</a:t>
            </a:r>
            <a:r>
              <a:rPr lang="zh-CN" altLang="en-US" sz="2400" dirty="0">
                <a:latin typeface="+mn-ea"/>
              </a:rPr>
              <a:t>、主存都能交换信息；</a:t>
            </a:r>
            <a:r>
              <a:rPr lang="en-US" altLang="zh-CN" sz="2400" dirty="0">
                <a:latin typeface="+mn-ea"/>
              </a:rPr>
              <a:t>cache</a:t>
            </a:r>
            <a:r>
              <a:rPr lang="zh-CN" altLang="en-US" sz="2400" dirty="0">
                <a:latin typeface="+mn-ea"/>
              </a:rPr>
              <a:t>能直接和</a:t>
            </a:r>
            <a:r>
              <a:rPr lang="en-US" altLang="zh-CN" sz="2400" dirty="0">
                <a:latin typeface="+mn-ea"/>
              </a:rPr>
              <a:t>CPU</a:t>
            </a:r>
            <a:r>
              <a:rPr lang="zh-CN" altLang="en-US" sz="2400" dirty="0">
                <a:latin typeface="+mn-ea"/>
              </a:rPr>
              <a:t>、主存交换信息；主存可以和</a:t>
            </a:r>
            <a:r>
              <a:rPr lang="en-US" altLang="zh-CN" sz="2400" dirty="0">
                <a:latin typeface="+mn-ea"/>
              </a:rPr>
              <a:t>CPU</a:t>
            </a:r>
            <a:r>
              <a:rPr lang="zh-CN" altLang="en-US" sz="2400" dirty="0">
                <a:latin typeface="+mn-ea"/>
              </a:rPr>
              <a:t>、</a:t>
            </a:r>
            <a:r>
              <a:rPr lang="en-US" altLang="zh-CN" sz="2400" dirty="0">
                <a:latin typeface="+mn-ea"/>
              </a:rPr>
              <a:t>cache</a:t>
            </a:r>
            <a:r>
              <a:rPr lang="zh-CN" altLang="en-US" sz="2400" dirty="0">
                <a:latin typeface="+mn-ea"/>
              </a:rPr>
              <a:t>、辅存交换信息。</a:t>
            </a:r>
          </a:p>
          <a:p>
            <a:pPr marL="0" indent="0">
              <a:buNone/>
            </a:pPr>
            <a:endParaRPr lang="zh-CN" altLang="en-US" sz="2400"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8077" y="4746879"/>
            <a:ext cx="5276190" cy="1590476"/>
          </a:xfrm>
          <a:prstGeom prst="rect">
            <a:avLst/>
          </a:prstGeom>
        </p:spPr>
      </p:pic>
      <p:sp>
        <p:nvSpPr>
          <p:cNvPr id="5" name="矩形 4"/>
          <p:cNvSpPr/>
          <p:nvPr/>
        </p:nvSpPr>
        <p:spPr>
          <a:xfrm>
            <a:off x="4097780" y="6368689"/>
            <a:ext cx="3236784" cy="369332"/>
          </a:xfrm>
          <a:prstGeom prst="rect">
            <a:avLst/>
          </a:prstGeom>
        </p:spPr>
        <p:txBody>
          <a:bodyPr wrap="none">
            <a:spAutoFit/>
          </a:bodyPr>
          <a:lstStyle/>
          <a:p>
            <a:r>
              <a:rPr lang="zh-CN" altLang="en-US" dirty="0"/>
              <a:t>图</a:t>
            </a:r>
            <a:r>
              <a:rPr lang="en-US" altLang="zh-CN" dirty="0"/>
              <a:t>8.21 </a:t>
            </a:r>
            <a:r>
              <a:rPr lang="zh-CN" altLang="en-US" dirty="0"/>
              <a:t>存储器系统的层次结构</a:t>
            </a:r>
          </a:p>
        </p:txBody>
      </p:sp>
    </p:spTree>
    <p:extLst>
      <p:ext uri="{BB962C8B-B14F-4D97-AF65-F5344CB8AC3E}">
        <p14:creationId xmlns:p14="http://schemas.microsoft.com/office/powerpoint/2010/main" val="175048841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8.4</a:t>
            </a:r>
            <a:r>
              <a:rPr lang="zh-CN" altLang="en-US" sz="3600" dirty="0"/>
              <a:t>存储体系的层次结构</a:t>
            </a:r>
            <a:endParaRPr lang="zh-CN" altLang="zh-CN" sz="3600" dirty="0"/>
          </a:p>
        </p:txBody>
      </p:sp>
      <p:sp>
        <p:nvSpPr>
          <p:cNvPr id="3" name="内容占位符 2"/>
          <p:cNvSpPr>
            <a:spLocks noGrp="1"/>
          </p:cNvSpPr>
          <p:nvPr>
            <p:ph idx="1"/>
          </p:nvPr>
        </p:nvSpPr>
        <p:spPr/>
        <p:txBody>
          <a:bodyPr/>
          <a:lstStyle/>
          <a:p>
            <a:pPr marL="0" indent="0">
              <a:buNone/>
            </a:pPr>
            <a:r>
              <a:rPr lang="en-US" altLang="zh-CN" sz="2400" dirty="0" smtClean="0">
                <a:latin typeface="+mn-ea"/>
              </a:rPr>
              <a:t>      Cache-</a:t>
            </a:r>
            <a:r>
              <a:rPr lang="zh-CN" altLang="zh-CN" sz="2400" dirty="0">
                <a:latin typeface="+mn-ea"/>
              </a:rPr>
              <a:t>主存层次主要解决</a:t>
            </a:r>
            <a:r>
              <a:rPr lang="en-US" altLang="zh-CN" sz="2400" dirty="0">
                <a:latin typeface="+mn-ea"/>
              </a:rPr>
              <a:t>CPU</a:t>
            </a:r>
            <a:r>
              <a:rPr lang="zh-CN" altLang="zh-CN" sz="2400" dirty="0">
                <a:latin typeface="+mn-ea"/>
              </a:rPr>
              <a:t>和主存速度不匹配的问题。由于主存的速度要比缓存的速度慢，无法跟上</a:t>
            </a:r>
            <a:r>
              <a:rPr lang="en-US" altLang="zh-CN" sz="2400" dirty="0">
                <a:latin typeface="+mn-ea"/>
              </a:rPr>
              <a:t>CPU </a:t>
            </a:r>
            <a:r>
              <a:rPr lang="zh-CN" altLang="zh-CN" sz="2400" dirty="0">
                <a:latin typeface="+mn-ea"/>
              </a:rPr>
              <a:t>的工作速度。因此，计算机在工作时，只要把</a:t>
            </a:r>
            <a:r>
              <a:rPr lang="en-US" altLang="zh-CN" sz="2400" dirty="0">
                <a:latin typeface="+mn-ea"/>
              </a:rPr>
              <a:t>CPU</a:t>
            </a:r>
            <a:r>
              <a:rPr lang="zh-CN" altLang="zh-CN" sz="2400" dirty="0">
                <a:latin typeface="+mn-ea"/>
              </a:rPr>
              <a:t>近期要用的程序和数据调入缓存</a:t>
            </a:r>
            <a:r>
              <a:rPr lang="en-US" altLang="zh-CN" sz="2400" dirty="0">
                <a:latin typeface="+mn-ea"/>
              </a:rPr>
              <a:t>cache</a:t>
            </a:r>
            <a:r>
              <a:rPr lang="zh-CN" altLang="zh-CN" sz="2400" dirty="0">
                <a:latin typeface="+mn-ea"/>
              </a:rPr>
              <a:t>，</a:t>
            </a:r>
            <a:r>
              <a:rPr lang="en-US" altLang="zh-CN" sz="2400" dirty="0">
                <a:latin typeface="+mn-ea"/>
              </a:rPr>
              <a:t>CPU</a:t>
            </a:r>
            <a:r>
              <a:rPr lang="zh-CN" altLang="zh-CN" sz="2400" dirty="0">
                <a:latin typeface="+mn-ea"/>
              </a:rPr>
              <a:t>便可以直接从缓存</a:t>
            </a:r>
            <a:r>
              <a:rPr lang="en-US" altLang="zh-CN" sz="2400" dirty="0">
                <a:latin typeface="+mn-ea"/>
              </a:rPr>
              <a:t>cache</a:t>
            </a:r>
            <a:r>
              <a:rPr lang="zh-CN" altLang="zh-CN" sz="2400" dirty="0">
                <a:latin typeface="+mn-ea"/>
              </a:rPr>
              <a:t>中读取指令或存取数据，从而提高访存指令的执行速度。但由于</a:t>
            </a:r>
            <a:r>
              <a:rPr lang="en-US" altLang="zh-CN" sz="2400" dirty="0">
                <a:latin typeface="+mn-ea"/>
              </a:rPr>
              <a:t>cache</a:t>
            </a:r>
            <a:r>
              <a:rPr lang="zh-CN" altLang="zh-CN" sz="2400" dirty="0">
                <a:latin typeface="+mn-ea"/>
              </a:rPr>
              <a:t>的容量小，只能缓存主存中的一小部分数据，因此，需要不断的将主存的信息调入</a:t>
            </a:r>
            <a:r>
              <a:rPr lang="en-US" altLang="zh-CN" sz="2400" dirty="0">
                <a:latin typeface="+mn-ea"/>
              </a:rPr>
              <a:t>cache</a:t>
            </a:r>
            <a:r>
              <a:rPr lang="zh-CN" altLang="zh-CN" sz="2400" dirty="0">
                <a:latin typeface="+mn-ea"/>
              </a:rPr>
              <a:t>，替换到</a:t>
            </a:r>
            <a:r>
              <a:rPr lang="en-US" altLang="zh-CN" sz="2400" dirty="0">
                <a:latin typeface="+mn-ea"/>
              </a:rPr>
              <a:t>cache</a:t>
            </a:r>
            <a:r>
              <a:rPr lang="zh-CN" altLang="zh-CN" sz="2400" dirty="0">
                <a:latin typeface="+mn-ea"/>
              </a:rPr>
              <a:t>中原来的信息。主存和</a:t>
            </a:r>
            <a:r>
              <a:rPr lang="en-US" altLang="zh-CN" sz="2400" dirty="0">
                <a:latin typeface="+mn-ea"/>
              </a:rPr>
              <a:t>cache</a:t>
            </a:r>
            <a:r>
              <a:rPr lang="zh-CN" altLang="zh-CN" sz="2400" dirty="0">
                <a:latin typeface="+mn-ea"/>
              </a:rPr>
              <a:t>之间的信息调入是由硬件自动完成的，对程序员来说是透明</a:t>
            </a:r>
            <a:r>
              <a:rPr lang="zh-CN" altLang="zh-CN" sz="2400" dirty="0" smtClean="0">
                <a:latin typeface="+mn-ea"/>
              </a:rPr>
              <a:t>的</a:t>
            </a:r>
            <a:r>
              <a:rPr lang="zh-CN" altLang="en-US" sz="2400" dirty="0" smtClean="0">
                <a:latin typeface="+mn-ea"/>
              </a:rPr>
              <a:t>。</a:t>
            </a:r>
            <a:endParaRPr lang="en-US" altLang="zh-CN" sz="2400" dirty="0" smtClean="0">
              <a:latin typeface="+mn-ea"/>
            </a:endParaRPr>
          </a:p>
          <a:p>
            <a:pPr marL="0" indent="0">
              <a:buNone/>
            </a:pPr>
            <a:r>
              <a:rPr lang="en-US" altLang="zh-CN" sz="2400" dirty="0" smtClean="0"/>
              <a:t>      </a:t>
            </a:r>
            <a:r>
              <a:rPr lang="zh-CN" altLang="zh-CN" sz="2400" dirty="0" smtClean="0"/>
              <a:t>主存</a:t>
            </a:r>
            <a:r>
              <a:rPr lang="en-US" altLang="zh-CN" sz="2400" dirty="0"/>
              <a:t>-</a:t>
            </a:r>
            <a:r>
              <a:rPr lang="zh-CN" altLang="zh-CN" sz="2400" dirty="0"/>
              <a:t>辅存层次主要解决存储系统的容量问题。辅存的速度较主存慢，但辅存的容量较主存大，并且</a:t>
            </a:r>
            <a:r>
              <a:rPr lang="en-US" altLang="zh-CN" sz="2400" dirty="0"/>
              <a:t>CPU</a:t>
            </a:r>
            <a:r>
              <a:rPr lang="zh-CN" altLang="zh-CN" sz="2400" dirty="0"/>
              <a:t>不能直接访问辅存中的数据，因此，可以在辅存中存储大量的程序和数据，这是程序和数据是</a:t>
            </a:r>
            <a:r>
              <a:rPr lang="en-US" altLang="zh-CN" sz="2400" dirty="0"/>
              <a:t>CPU</a:t>
            </a:r>
            <a:r>
              <a:rPr lang="zh-CN" altLang="zh-CN" sz="2400" dirty="0"/>
              <a:t>暂时不访问的</a:t>
            </a:r>
            <a:r>
              <a:rPr lang="zh-CN" altLang="zh-CN" sz="2400" dirty="0" smtClean="0"/>
              <a:t>。</a:t>
            </a:r>
            <a:endParaRPr lang="zh-CN" altLang="en-US" sz="2400" dirty="0">
              <a:latin typeface="+mn-ea"/>
            </a:endParaRPr>
          </a:p>
        </p:txBody>
      </p:sp>
    </p:spTree>
    <p:extLst>
      <p:ext uri="{BB962C8B-B14F-4D97-AF65-F5344CB8AC3E}">
        <p14:creationId xmlns:p14="http://schemas.microsoft.com/office/powerpoint/2010/main" val="136491640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8.4</a:t>
            </a:r>
            <a:r>
              <a:rPr lang="zh-CN" altLang="en-US" sz="3600" dirty="0"/>
              <a:t>存储体系的层次结构</a:t>
            </a:r>
            <a:endParaRPr lang="zh-CN" altLang="zh-CN" sz="3600" dirty="0"/>
          </a:p>
        </p:txBody>
      </p:sp>
      <p:sp>
        <p:nvSpPr>
          <p:cNvPr id="3" name="内容占位符 2"/>
          <p:cNvSpPr>
            <a:spLocks noGrp="1"/>
          </p:cNvSpPr>
          <p:nvPr>
            <p:ph idx="1"/>
          </p:nvPr>
        </p:nvSpPr>
        <p:spPr/>
        <p:txBody>
          <a:bodyPr/>
          <a:lstStyle/>
          <a:p>
            <a:pPr marL="0" indent="0">
              <a:buNone/>
            </a:pPr>
            <a:r>
              <a:rPr lang="zh-CN" altLang="zh-CN" sz="2400" dirty="0">
                <a:latin typeface="+mn-ea"/>
              </a:rPr>
              <a:t>当</a:t>
            </a:r>
            <a:r>
              <a:rPr lang="en-US" altLang="zh-CN" sz="2400" dirty="0">
                <a:latin typeface="+mn-ea"/>
              </a:rPr>
              <a:t>CPU</a:t>
            </a:r>
            <a:r>
              <a:rPr lang="zh-CN" altLang="zh-CN" sz="2400" dirty="0">
                <a:latin typeface="+mn-ea"/>
              </a:rPr>
              <a:t>需要访问这些大量的信息时，就需要将辅存中的信息先调入内存，供</a:t>
            </a:r>
            <a:r>
              <a:rPr lang="en-US" altLang="zh-CN" sz="2400" dirty="0">
                <a:latin typeface="+mn-ea"/>
              </a:rPr>
              <a:t>CPU</a:t>
            </a:r>
            <a:r>
              <a:rPr lang="zh-CN" altLang="zh-CN" sz="2400" dirty="0">
                <a:latin typeface="+mn-ea"/>
              </a:rPr>
              <a:t>访问。辅存信息调入主存时，可以采取虚拟存储器的思想。主存和辅存的信息交换是由硬件和操作系统共同完成的</a:t>
            </a:r>
            <a:r>
              <a:rPr lang="zh-CN" altLang="zh-CN" sz="2400" dirty="0" smtClean="0">
                <a:latin typeface="+mn-ea"/>
              </a:rPr>
              <a:t>。</a:t>
            </a:r>
            <a:endParaRPr lang="en-US" altLang="zh-CN" sz="2400" dirty="0" smtClean="0">
              <a:latin typeface="+mn-ea"/>
            </a:endParaRPr>
          </a:p>
          <a:p>
            <a:pPr marL="0" indent="0">
              <a:buNone/>
            </a:pPr>
            <a:r>
              <a:rPr lang="en-US" altLang="zh-CN" sz="2400" dirty="0" smtClean="0">
                <a:latin typeface="+mn-ea"/>
              </a:rPr>
              <a:t>      Cache-</a:t>
            </a:r>
            <a:r>
              <a:rPr lang="zh-CN" altLang="en-US" sz="2400" dirty="0">
                <a:latin typeface="+mn-ea"/>
              </a:rPr>
              <a:t>主存</a:t>
            </a:r>
            <a:r>
              <a:rPr lang="en-US" altLang="zh-CN" sz="2400" dirty="0">
                <a:latin typeface="+mn-ea"/>
              </a:rPr>
              <a:t>-</a:t>
            </a:r>
            <a:r>
              <a:rPr lang="zh-CN" altLang="en-US" sz="2400" dirty="0">
                <a:latin typeface="+mn-ea"/>
              </a:rPr>
              <a:t>辅存构成了整个存储系统的主要部件。从</a:t>
            </a:r>
            <a:r>
              <a:rPr lang="en-US" altLang="zh-CN" sz="2400" dirty="0">
                <a:latin typeface="+mn-ea"/>
              </a:rPr>
              <a:t>CPU</a:t>
            </a:r>
            <a:r>
              <a:rPr lang="zh-CN" altLang="en-US" sz="2400" dirty="0">
                <a:latin typeface="+mn-ea"/>
              </a:rPr>
              <a:t>角度来看，存储器系统中</a:t>
            </a:r>
            <a:r>
              <a:rPr lang="en-US" altLang="zh-CN" sz="2400" dirty="0">
                <a:latin typeface="+mn-ea"/>
              </a:rPr>
              <a:t>cache-</a:t>
            </a:r>
            <a:r>
              <a:rPr lang="zh-CN" altLang="en-US" sz="2400" dirty="0">
                <a:latin typeface="+mn-ea"/>
              </a:rPr>
              <a:t>主存层次的速度接近于</a:t>
            </a:r>
            <a:r>
              <a:rPr lang="en-US" altLang="zh-CN" sz="2400" dirty="0">
                <a:latin typeface="+mn-ea"/>
              </a:rPr>
              <a:t>cache</a:t>
            </a:r>
            <a:r>
              <a:rPr lang="zh-CN" altLang="en-US" sz="2400" dirty="0">
                <a:latin typeface="+mn-ea"/>
              </a:rPr>
              <a:t>，高于主存；其容量和位价格却接近于主存，这就从速度和成本上解决了</a:t>
            </a:r>
            <a:r>
              <a:rPr lang="en-US" altLang="zh-CN" sz="2400" dirty="0">
                <a:latin typeface="+mn-ea"/>
              </a:rPr>
              <a:t>CPU</a:t>
            </a:r>
            <a:r>
              <a:rPr lang="zh-CN" altLang="en-US" sz="2400" dirty="0">
                <a:latin typeface="+mn-ea"/>
              </a:rPr>
              <a:t>的需求。存储系统中的主存</a:t>
            </a:r>
            <a:r>
              <a:rPr lang="en-US" altLang="zh-CN" sz="2400" dirty="0">
                <a:latin typeface="+mn-ea"/>
              </a:rPr>
              <a:t>-</a:t>
            </a:r>
            <a:r>
              <a:rPr lang="zh-CN" altLang="en-US" sz="2400" dirty="0">
                <a:latin typeface="+mn-ea"/>
              </a:rPr>
              <a:t>辅存层次，其速度接近于主存，容量接近于辅存，平均位价格也接近于低速、廉价的辅存，这就解决了存储器系统中速度、容量、位价格三者之间的矛盾。现代计算机几乎都是采用这两种存储层次，构成了缓存</a:t>
            </a:r>
            <a:r>
              <a:rPr lang="en-US" altLang="zh-CN" sz="2400" dirty="0">
                <a:latin typeface="+mn-ea"/>
              </a:rPr>
              <a:t>cache-</a:t>
            </a:r>
            <a:r>
              <a:rPr lang="zh-CN" altLang="en-US" sz="2400" dirty="0">
                <a:latin typeface="+mn-ea"/>
              </a:rPr>
              <a:t>主存</a:t>
            </a:r>
            <a:r>
              <a:rPr lang="en-US" altLang="zh-CN" sz="2400" dirty="0">
                <a:latin typeface="+mn-ea"/>
              </a:rPr>
              <a:t>-</a:t>
            </a:r>
            <a:r>
              <a:rPr lang="zh-CN" altLang="en-US" sz="2400" dirty="0">
                <a:latin typeface="+mn-ea"/>
              </a:rPr>
              <a:t>辅存三级存储系统。</a:t>
            </a:r>
            <a:endParaRPr lang="zh-CN" altLang="en-US" sz="2400" dirty="0">
              <a:latin typeface="+mn-ea"/>
            </a:endParaRPr>
          </a:p>
        </p:txBody>
      </p:sp>
    </p:spTree>
    <p:extLst>
      <p:ext uri="{BB962C8B-B14F-4D97-AF65-F5344CB8AC3E}">
        <p14:creationId xmlns:p14="http://schemas.microsoft.com/office/powerpoint/2010/main" val="38307138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8.4</a:t>
            </a:r>
            <a:r>
              <a:rPr lang="zh-CN" altLang="en-US" sz="3600" dirty="0"/>
              <a:t>存储体系的层次结构</a:t>
            </a:r>
            <a:endParaRPr lang="zh-CN" altLang="zh-CN" sz="3600" dirty="0"/>
          </a:p>
        </p:txBody>
      </p:sp>
      <p:sp>
        <p:nvSpPr>
          <p:cNvPr id="3" name="内容占位符 2"/>
          <p:cNvSpPr>
            <a:spLocks noGrp="1"/>
          </p:cNvSpPr>
          <p:nvPr>
            <p:ph idx="1"/>
          </p:nvPr>
        </p:nvSpPr>
        <p:spPr/>
        <p:txBody>
          <a:bodyPr/>
          <a:lstStyle/>
          <a:p>
            <a:pPr marL="0" indent="0">
              <a:buNone/>
            </a:pPr>
            <a:r>
              <a:rPr lang="zh-CN" altLang="en-US" sz="2400" dirty="0" smtClean="0">
                <a:latin typeface="+mn-ea"/>
              </a:rPr>
              <a:t>      在</a:t>
            </a:r>
            <a:r>
              <a:rPr lang="zh-CN" altLang="en-US" sz="2400" dirty="0">
                <a:latin typeface="+mn-ea"/>
              </a:rPr>
              <a:t>主存</a:t>
            </a:r>
            <a:r>
              <a:rPr lang="en-US" altLang="zh-CN" sz="2400" dirty="0">
                <a:latin typeface="+mn-ea"/>
              </a:rPr>
              <a:t>-</a:t>
            </a:r>
            <a:r>
              <a:rPr lang="zh-CN" altLang="en-US" sz="2400" dirty="0">
                <a:latin typeface="+mn-ea"/>
              </a:rPr>
              <a:t>辅存层次存储的不断发展过程中，根据软件操作系统的发展过程，逐渐形成了虚拟存储器系统。在这个系统中，程序员编写的程序代码的虚拟地址空间与虚拟存储器的物理地址空间相对应。例如，机器指令中的地址码为</a:t>
            </a:r>
            <a:r>
              <a:rPr lang="en-US" altLang="zh-CN" sz="2400" dirty="0">
                <a:latin typeface="+mn-ea"/>
              </a:rPr>
              <a:t>24</a:t>
            </a:r>
            <a:r>
              <a:rPr lang="zh-CN" altLang="en-US" sz="2400" dirty="0">
                <a:latin typeface="+mn-ea"/>
              </a:rPr>
              <a:t>位，则虚拟存储器的存储单元个数为</a:t>
            </a:r>
            <a:r>
              <a:rPr lang="en-US" altLang="zh-CN" sz="2400" dirty="0">
                <a:latin typeface="+mn-ea"/>
              </a:rPr>
              <a:t>224=16MB</a:t>
            </a:r>
            <a:r>
              <a:rPr lang="zh-CN" altLang="en-US" sz="2400" dirty="0">
                <a:latin typeface="+mn-ea"/>
              </a:rPr>
              <a:t>。可是这个数据和主存实际存储单元的个数大很多，程序在指令时无法将整个代码装入主存。因此，称这类指令地址码为虚地址或逻辑地址，主要保存在辅存中。</a:t>
            </a:r>
          </a:p>
          <a:p>
            <a:pPr marL="0" indent="0">
              <a:buNone/>
            </a:pPr>
            <a:r>
              <a:rPr lang="zh-CN" altLang="en-US" sz="2400" dirty="0" smtClean="0">
                <a:latin typeface="+mn-ea"/>
              </a:rPr>
              <a:t>      在</a:t>
            </a:r>
            <a:r>
              <a:rPr lang="en-US" altLang="zh-CN" sz="2400" dirty="0">
                <a:latin typeface="+mn-ea"/>
              </a:rPr>
              <a:t>CPU</a:t>
            </a:r>
            <a:r>
              <a:rPr lang="zh-CN" altLang="en-US" sz="2400" dirty="0">
                <a:latin typeface="+mn-ea"/>
              </a:rPr>
              <a:t>调用该部分信息时，需要将辅存的信息调入内存，将这些指令在内存中的实际地址成为实地址或物理地址。物理地址是程序执行过程中能够真正被</a:t>
            </a:r>
            <a:r>
              <a:rPr lang="en-US" altLang="zh-CN" sz="2400" dirty="0">
                <a:latin typeface="+mn-ea"/>
              </a:rPr>
              <a:t>CPU</a:t>
            </a:r>
            <a:r>
              <a:rPr lang="zh-CN" altLang="en-US" sz="2400" dirty="0">
                <a:latin typeface="+mn-ea"/>
              </a:rPr>
              <a:t>访问的地址，也是实际的主存地址。当计算机系统</a:t>
            </a:r>
            <a:r>
              <a:rPr lang="zh-CN" altLang="en-US" sz="2400" dirty="0" smtClean="0">
                <a:latin typeface="+mn-ea"/>
              </a:rPr>
              <a:t>采用虚</a:t>
            </a:r>
            <a:endParaRPr lang="zh-CN" altLang="en-US" sz="2400" dirty="0">
              <a:latin typeface="+mn-ea"/>
            </a:endParaRPr>
          </a:p>
        </p:txBody>
      </p:sp>
    </p:spTree>
    <p:extLst>
      <p:ext uri="{BB962C8B-B14F-4D97-AF65-F5344CB8AC3E}">
        <p14:creationId xmlns:p14="http://schemas.microsoft.com/office/powerpoint/2010/main" val="86032423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8.4</a:t>
            </a:r>
            <a:r>
              <a:rPr lang="zh-CN" altLang="en-US" sz="3600" dirty="0"/>
              <a:t>存储体系的层次结构</a:t>
            </a:r>
            <a:endParaRPr lang="zh-CN" altLang="zh-CN" sz="3600" dirty="0"/>
          </a:p>
        </p:txBody>
      </p:sp>
      <p:sp>
        <p:nvSpPr>
          <p:cNvPr id="3" name="内容占位符 2"/>
          <p:cNvSpPr>
            <a:spLocks noGrp="1"/>
          </p:cNvSpPr>
          <p:nvPr>
            <p:ph idx="1"/>
          </p:nvPr>
        </p:nvSpPr>
        <p:spPr/>
        <p:txBody>
          <a:bodyPr/>
          <a:lstStyle/>
          <a:p>
            <a:pPr marL="0" indent="0">
              <a:buNone/>
            </a:pPr>
            <a:r>
              <a:rPr lang="zh-CN" altLang="en-US" sz="2400" dirty="0" smtClean="0">
                <a:latin typeface="+mn-ea"/>
              </a:rPr>
              <a:t>拟</a:t>
            </a:r>
            <a:r>
              <a:rPr lang="zh-CN" altLang="en-US" sz="2400" dirty="0">
                <a:latin typeface="+mn-ea"/>
              </a:rPr>
              <a:t>存储器后，程序在执行时，先将程序中的部分指令和数据调入主存，其它部分还留在辅存，等</a:t>
            </a:r>
            <a:r>
              <a:rPr lang="en-US" altLang="zh-CN" sz="2400" dirty="0">
                <a:latin typeface="+mn-ea"/>
              </a:rPr>
              <a:t>CPU</a:t>
            </a:r>
            <a:r>
              <a:rPr lang="zh-CN" altLang="en-US" sz="2400" dirty="0">
                <a:latin typeface="+mn-ea"/>
              </a:rPr>
              <a:t>将来调用时再装入内存。因此，程序员在编程时，不需要考虑编写程序的逻辑地址空间大于主存的物理地址空间，无限程序无法装入的情况导致该程序无法执行。将辅存的程序装入主存时，辅存程序代码的逻辑地址需要转换成</a:t>
            </a:r>
            <a:r>
              <a:rPr lang="en-US" altLang="zh-CN" sz="2400" dirty="0">
                <a:latin typeface="+mn-ea"/>
              </a:rPr>
              <a:t>CPU</a:t>
            </a:r>
            <a:r>
              <a:rPr lang="zh-CN" altLang="en-US" sz="2400" dirty="0">
                <a:latin typeface="+mn-ea"/>
              </a:rPr>
              <a:t>能直接访问的主存的物理地址，这个过程称为地址转换，地址转换的工作时有计算机系统的硬件和操作系统共同完成，对程序员来说是透明的。</a:t>
            </a:r>
          </a:p>
          <a:p>
            <a:pPr marL="0" indent="0">
              <a:buNone/>
            </a:pPr>
            <a:endParaRPr lang="zh-CN" altLang="en-US" sz="2400" dirty="0"/>
          </a:p>
        </p:txBody>
      </p:sp>
    </p:spTree>
    <p:extLst>
      <p:ext uri="{BB962C8B-B14F-4D97-AF65-F5344CB8AC3E}">
        <p14:creationId xmlns:p14="http://schemas.microsoft.com/office/powerpoint/2010/main" val="26040964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mj-ea"/>
              </a:rPr>
              <a:t>8.1</a:t>
            </a:r>
            <a:r>
              <a:rPr lang="zh-CN" altLang="zh-CN" sz="3600" dirty="0">
                <a:latin typeface="+mj-ea"/>
              </a:rPr>
              <a:t>并行存储器</a:t>
            </a:r>
            <a:endParaRPr lang="zh-CN" altLang="en-US" sz="3600" dirty="0">
              <a:latin typeface="+mj-ea"/>
            </a:endParaRPr>
          </a:p>
        </p:txBody>
      </p:sp>
      <p:sp>
        <p:nvSpPr>
          <p:cNvPr id="3" name="内容占位符 2"/>
          <p:cNvSpPr>
            <a:spLocks noGrp="1"/>
          </p:cNvSpPr>
          <p:nvPr>
            <p:ph idx="1"/>
          </p:nvPr>
        </p:nvSpPr>
        <p:spPr>
          <a:xfrm>
            <a:off x="225083" y="1296000"/>
            <a:ext cx="11297037" cy="4893785"/>
          </a:xfrm>
        </p:spPr>
        <p:txBody>
          <a:bodyPr/>
          <a:lstStyle/>
          <a:p>
            <a:pPr marL="0" indent="0">
              <a:buNone/>
            </a:pPr>
            <a:r>
              <a:rPr lang="zh-CN" altLang="en-US" sz="2400" dirty="0" smtClean="0">
                <a:latin typeface="+mn-ea"/>
              </a:rPr>
              <a:t>      可以</a:t>
            </a:r>
            <a:r>
              <a:rPr lang="zh-CN" altLang="en-US" sz="2400" dirty="0">
                <a:latin typeface="+mn-ea"/>
              </a:rPr>
              <a:t>看出，在顺序方式中进行某个模块的读写操作时，其他模块不工作。每个模块都是相互独立的，即其中一个模块出现故障时，其他模块仍能正常工作，而且也可以通过新的模块来扩充主存储器的容量。缺点是</a:t>
            </a:r>
            <a:r>
              <a:rPr lang="en-US" altLang="zh-CN" sz="2400" dirty="0">
                <a:latin typeface="+mn-ea"/>
              </a:rPr>
              <a:t>CPU</a:t>
            </a:r>
            <a:r>
              <a:rPr lang="zh-CN" altLang="en-US" sz="2400" dirty="0">
                <a:latin typeface="+mn-ea"/>
              </a:rPr>
              <a:t>在访问主存地址时，各模块一个接一个串行工作，访问速度不变，因此，存储器的带宽也就收到限制。针对顺序方式的特点，提出交叉方式。</a:t>
            </a:r>
          </a:p>
          <a:p>
            <a:pPr marL="0" indent="0">
              <a:buNone/>
            </a:pPr>
            <a:r>
              <a:rPr lang="zh-CN" altLang="en-US" sz="2400" dirty="0" smtClean="0">
                <a:latin typeface="+mn-ea"/>
              </a:rPr>
              <a:t>      在</a:t>
            </a:r>
            <a:r>
              <a:rPr lang="zh-CN" altLang="en-US" sz="2400" dirty="0">
                <a:latin typeface="+mn-ea"/>
              </a:rPr>
              <a:t>采用交叉方式时，主存地址先将第一个地址分配给第一个模块，第二个地址分配第二个模块，</a:t>
            </a:r>
            <a:r>
              <a:rPr lang="en-US" altLang="zh-CN" sz="2400" dirty="0">
                <a:latin typeface="+mn-ea"/>
              </a:rPr>
              <a:t>……</a:t>
            </a:r>
            <a:r>
              <a:rPr lang="zh-CN" altLang="en-US" sz="2400" dirty="0">
                <a:latin typeface="+mn-ea"/>
              </a:rPr>
              <a:t>，等最后一个模块分配完一个地址后，再从头开始，下一个地址在分配一个模块，以此类推。存储器模块交叉方式如图</a:t>
            </a:r>
            <a:r>
              <a:rPr lang="en-US" altLang="zh-CN" sz="2400" dirty="0">
                <a:latin typeface="+mn-ea"/>
              </a:rPr>
              <a:t>8.3</a:t>
            </a:r>
            <a:r>
              <a:rPr lang="zh-CN" altLang="en-US" sz="2400" dirty="0">
                <a:latin typeface="+mn-ea"/>
              </a:rPr>
              <a:t>所示。假设存储器容量为</a:t>
            </a:r>
            <a:r>
              <a:rPr lang="en-US" altLang="zh-CN" sz="2400" dirty="0">
                <a:latin typeface="+mn-ea"/>
              </a:rPr>
              <a:t>16</a:t>
            </a:r>
            <a:r>
              <a:rPr lang="zh-CN" altLang="en-US" sz="2400" dirty="0">
                <a:latin typeface="+mn-ea"/>
              </a:rPr>
              <a:t>个字，分成</a:t>
            </a:r>
            <a:r>
              <a:rPr lang="en-US" altLang="zh-CN" sz="2400" dirty="0">
                <a:latin typeface="+mn-ea"/>
              </a:rPr>
              <a:t>M0</a:t>
            </a:r>
            <a:r>
              <a:rPr lang="zh-CN" altLang="en-US" sz="2400" dirty="0">
                <a:latin typeface="+mn-ea"/>
              </a:rPr>
              <a:t>、</a:t>
            </a:r>
            <a:r>
              <a:rPr lang="en-US" altLang="zh-CN" sz="2400" dirty="0">
                <a:latin typeface="+mn-ea"/>
              </a:rPr>
              <a:t>M1</a:t>
            </a:r>
            <a:r>
              <a:rPr lang="zh-CN" altLang="en-US" sz="2400" dirty="0">
                <a:latin typeface="+mn-ea"/>
              </a:rPr>
              <a:t>、</a:t>
            </a:r>
            <a:r>
              <a:rPr lang="en-US" altLang="zh-CN" sz="2400" dirty="0">
                <a:latin typeface="+mn-ea"/>
              </a:rPr>
              <a:t>M2</a:t>
            </a:r>
            <a:r>
              <a:rPr lang="zh-CN" altLang="en-US" sz="2400" dirty="0">
                <a:latin typeface="+mn-ea"/>
              </a:rPr>
              <a:t>、</a:t>
            </a:r>
            <a:r>
              <a:rPr lang="en-US" altLang="zh-CN" sz="2400" dirty="0">
                <a:latin typeface="+mn-ea"/>
              </a:rPr>
              <a:t>M3</a:t>
            </a:r>
            <a:r>
              <a:rPr lang="zh-CN" altLang="en-US" sz="2400" dirty="0">
                <a:latin typeface="+mn-ea"/>
              </a:rPr>
              <a:t>四个模块，每个模块存储</a:t>
            </a:r>
            <a:r>
              <a:rPr lang="en-US" altLang="zh-CN" sz="2400" dirty="0">
                <a:latin typeface="+mn-ea"/>
              </a:rPr>
              <a:t>4</a:t>
            </a:r>
            <a:r>
              <a:rPr lang="zh-CN" altLang="en-US" sz="2400" dirty="0">
                <a:latin typeface="+mn-ea"/>
              </a:rPr>
              <a:t>个字。先将</a:t>
            </a:r>
            <a:r>
              <a:rPr lang="en-US" altLang="zh-CN" sz="2400" dirty="0">
                <a:latin typeface="+mn-ea"/>
              </a:rPr>
              <a:t>4</a:t>
            </a:r>
            <a:r>
              <a:rPr lang="zh-CN" altLang="en-US" sz="2400" dirty="0">
                <a:latin typeface="+mn-ea"/>
              </a:rPr>
              <a:t>个连续地址</a:t>
            </a:r>
            <a:r>
              <a:rPr lang="en-US" altLang="zh-CN" sz="2400" dirty="0">
                <a:latin typeface="+mn-ea"/>
              </a:rPr>
              <a:t>0</a:t>
            </a:r>
            <a:r>
              <a:rPr lang="zh-CN" altLang="en-US" sz="2400" dirty="0">
                <a:latin typeface="+mn-ea"/>
              </a:rPr>
              <a:t>、</a:t>
            </a:r>
            <a:r>
              <a:rPr lang="en-US" altLang="zh-CN" sz="2400" dirty="0">
                <a:latin typeface="+mn-ea"/>
              </a:rPr>
              <a:t>1</a:t>
            </a:r>
            <a:r>
              <a:rPr lang="zh-CN" altLang="en-US" sz="2400" dirty="0">
                <a:latin typeface="+mn-ea"/>
              </a:rPr>
              <a:t>、</a:t>
            </a:r>
            <a:r>
              <a:rPr lang="en-US" altLang="zh-CN" sz="2400" dirty="0">
                <a:latin typeface="+mn-ea"/>
              </a:rPr>
              <a:t>2</a:t>
            </a:r>
            <a:r>
              <a:rPr lang="zh-CN" altLang="en-US" sz="2400" dirty="0">
                <a:latin typeface="+mn-ea"/>
              </a:rPr>
              <a:t>、</a:t>
            </a:r>
            <a:r>
              <a:rPr lang="en-US" altLang="zh-CN" sz="2400" dirty="0">
                <a:latin typeface="+mn-ea"/>
              </a:rPr>
              <a:t>3</a:t>
            </a:r>
            <a:r>
              <a:rPr lang="zh-CN" altLang="en-US" sz="2400" dirty="0">
                <a:latin typeface="+mn-ea"/>
              </a:rPr>
              <a:t>依次分配给</a:t>
            </a:r>
            <a:r>
              <a:rPr lang="en-US" altLang="zh-CN" sz="2400" dirty="0">
                <a:latin typeface="+mn-ea"/>
              </a:rPr>
              <a:t>M0</a:t>
            </a:r>
            <a:r>
              <a:rPr lang="zh-CN" altLang="en-US" sz="2400" dirty="0">
                <a:latin typeface="+mn-ea"/>
              </a:rPr>
              <a:t>、</a:t>
            </a:r>
            <a:r>
              <a:rPr lang="en-US" altLang="zh-CN" sz="2400" dirty="0">
                <a:latin typeface="+mn-ea"/>
              </a:rPr>
              <a:t>M1</a:t>
            </a:r>
            <a:r>
              <a:rPr lang="zh-CN" altLang="en-US" sz="2400" dirty="0">
                <a:latin typeface="+mn-ea"/>
              </a:rPr>
              <a:t>、</a:t>
            </a:r>
            <a:r>
              <a:rPr lang="en-US" altLang="zh-CN" sz="2400" dirty="0">
                <a:latin typeface="+mn-ea"/>
              </a:rPr>
              <a:t>M2</a:t>
            </a:r>
            <a:r>
              <a:rPr lang="zh-CN" altLang="en-US" sz="2400" dirty="0">
                <a:latin typeface="+mn-ea"/>
              </a:rPr>
              <a:t>、</a:t>
            </a:r>
            <a:r>
              <a:rPr lang="en-US" altLang="zh-CN" sz="2400" dirty="0">
                <a:latin typeface="+mn-ea"/>
              </a:rPr>
              <a:t>M3</a:t>
            </a:r>
            <a:r>
              <a:rPr lang="zh-CN" altLang="en-US" sz="2400" dirty="0" smtClean="0">
                <a:latin typeface="+mn-ea"/>
              </a:rPr>
              <a:t>四</a:t>
            </a:r>
            <a:r>
              <a:rPr lang="zh-CN" altLang="en-US" sz="2400" dirty="0">
                <a:latin typeface="+mn-ea"/>
              </a:rPr>
              <a:t>个</a:t>
            </a:r>
          </a:p>
          <a:p>
            <a:pPr marL="0" indent="0">
              <a:buNone/>
            </a:pPr>
            <a:endParaRPr lang="zh-CN" altLang="en-US" dirty="0"/>
          </a:p>
        </p:txBody>
      </p:sp>
    </p:spTree>
    <p:extLst>
      <p:ext uri="{BB962C8B-B14F-4D97-AF65-F5344CB8AC3E}">
        <p14:creationId xmlns:p14="http://schemas.microsoft.com/office/powerpoint/2010/main" val="49210235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heme/theme1.xml><?xml version="1.0" encoding="utf-8"?>
<a:theme xmlns:a="http://schemas.openxmlformats.org/drawingml/2006/main" name="1_空白设计模板">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TotalTime>
  <Words>11704</Words>
  <Application>Microsoft Office PowerPoint</Application>
  <PresentationFormat>宽屏</PresentationFormat>
  <Paragraphs>547</Paragraphs>
  <Slides>86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86</vt:i4>
      </vt:variant>
    </vt:vector>
  </HeadingPairs>
  <TitlesOfParts>
    <vt:vector size="91" baseType="lpstr">
      <vt:lpstr>宋体</vt:lpstr>
      <vt:lpstr>微软雅黑</vt:lpstr>
      <vt:lpstr>Arial</vt:lpstr>
      <vt:lpstr>Times New Roman</vt:lpstr>
      <vt:lpstr>1_空白设计模板</vt:lpstr>
      <vt:lpstr>第8章 存储体系</vt:lpstr>
      <vt:lpstr>8.1并行存储器  </vt:lpstr>
      <vt:lpstr>8.1并行存储器 </vt:lpstr>
      <vt:lpstr>8.1并行存储器 </vt:lpstr>
      <vt:lpstr>8.1并行存储器 </vt:lpstr>
      <vt:lpstr>8.1并行存储器 </vt:lpstr>
      <vt:lpstr>8.1并行存储器</vt:lpstr>
      <vt:lpstr>8.1并行存储器</vt:lpstr>
      <vt:lpstr>8.1并行存储器</vt:lpstr>
      <vt:lpstr>8.1并行存储器</vt:lpstr>
      <vt:lpstr>8.1并行存储器</vt:lpstr>
      <vt:lpstr>8.1并行存储器</vt:lpstr>
      <vt:lpstr>8.1并行存储器</vt:lpstr>
      <vt:lpstr>8.1并行存储器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8.2高速缓冲存储器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8.3虚拟存储器</vt:lpstr>
      <vt:lpstr>8.4存储体系的层次结构</vt:lpstr>
      <vt:lpstr>8.4存储体系的层次结构</vt:lpstr>
      <vt:lpstr>8.4存储体系的层次结构</vt:lpstr>
      <vt:lpstr>8.4存储体系的层次结构</vt:lpstr>
      <vt:lpstr>8.4存储体系的层次结构</vt:lpstr>
      <vt:lpstr>8.4存储体系的层次结构</vt:lpstr>
      <vt:lpstr>8.4存储体系的层次结构</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第8章 存储体系</dc:title>
  <dc:creator>L min</dc:creator>
  <cp:lastModifiedBy>L min</cp:lastModifiedBy>
  <cp:revision>56</cp:revision>
  <dcterms:created xsi:type="dcterms:W3CDTF">2019-04-15T00:29:27Z</dcterms:created>
  <dcterms:modified xsi:type="dcterms:W3CDTF">2019-04-15T04:57:51Z</dcterms:modified>
</cp:coreProperties>
</file>