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30"/>
  </p:notesMasterIdLst>
  <p:sldIdLst>
    <p:sldId id="258" r:id="rId4"/>
    <p:sldId id="302" r:id="rId5"/>
    <p:sldId id="303" r:id="rId6"/>
    <p:sldId id="259"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4" r:id="rId28"/>
    <p:sldId id="325" r:id="rId29"/>
    <p:sldId id="326" r:id="rId30"/>
    <p:sldId id="327" r:id="rId31"/>
    <p:sldId id="328" r:id="rId32"/>
    <p:sldId id="329" r:id="rId33"/>
    <p:sldId id="330" r:id="rId34"/>
    <p:sldId id="331" r:id="rId35"/>
    <p:sldId id="332" r:id="rId36"/>
    <p:sldId id="333" r:id="rId37"/>
    <p:sldId id="334" r:id="rId38"/>
    <p:sldId id="335" r:id="rId39"/>
    <p:sldId id="336" r:id="rId40"/>
    <p:sldId id="337" r:id="rId41"/>
    <p:sldId id="338" r:id="rId42"/>
    <p:sldId id="339" r:id="rId43"/>
    <p:sldId id="340" r:id="rId44"/>
    <p:sldId id="341" r:id="rId45"/>
    <p:sldId id="342" r:id="rId46"/>
    <p:sldId id="343" r:id="rId47"/>
    <p:sldId id="344" r:id="rId48"/>
    <p:sldId id="345" r:id="rId49"/>
    <p:sldId id="346" r:id="rId50"/>
    <p:sldId id="347" r:id="rId51"/>
    <p:sldId id="348" r:id="rId52"/>
    <p:sldId id="349" r:id="rId53"/>
    <p:sldId id="363" r:id="rId54"/>
    <p:sldId id="350" r:id="rId55"/>
    <p:sldId id="351" r:id="rId56"/>
    <p:sldId id="352" r:id="rId57"/>
    <p:sldId id="353" r:id="rId58"/>
    <p:sldId id="354" r:id="rId59"/>
    <p:sldId id="355" r:id="rId60"/>
    <p:sldId id="356" r:id="rId61"/>
    <p:sldId id="357" r:id="rId62"/>
    <p:sldId id="358" r:id="rId63"/>
    <p:sldId id="359" r:id="rId64"/>
    <p:sldId id="360" r:id="rId65"/>
    <p:sldId id="361" r:id="rId66"/>
    <p:sldId id="362" r:id="rId67"/>
    <p:sldId id="364" r:id="rId68"/>
    <p:sldId id="365" r:id="rId69"/>
    <p:sldId id="366" r:id="rId70"/>
    <p:sldId id="367" r:id="rId71"/>
    <p:sldId id="368" r:id="rId72"/>
    <p:sldId id="369" r:id="rId73"/>
    <p:sldId id="370" r:id="rId74"/>
    <p:sldId id="371" r:id="rId75"/>
    <p:sldId id="372" r:id="rId76"/>
    <p:sldId id="373" r:id="rId77"/>
    <p:sldId id="374" r:id="rId78"/>
    <p:sldId id="375" r:id="rId79"/>
    <p:sldId id="376" r:id="rId80"/>
    <p:sldId id="377" r:id="rId81"/>
    <p:sldId id="378" r:id="rId82"/>
    <p:sldId id="379" r:id="rId83"/>
    <p:sldId id="380" r:id="rId84"/>
    <p:sldId id="381" r:id="rId85"/>
    <p:sldId id="382" r:id="rId86"/>
    <p:sldId id="383" r:id="rId87"/>
    <p:sldId id="384" r:id="rId88"/>
    <p:sldId id="385" r:id="rId89"/>
    <p:sldId id="386" r:id="rId90"/>
    <p:sldId id="387" r:id="rId91"/>
    <p:sldId id="388" r:id="rId92"/>
    <p:sldId id="389" r:id="rId93"/>
    <p:sldId id="390" r:id="rId94"/>
    <p:sldId id="391" r:id="rId95"/>
    <p:sldId id="392" r:id="rId96"/>
    <p:sldId id="393" r:id="rId97"/>
    <p:sldId id="394" r:id="rId98"/>
    <p:sldId id="395" r:id="rId99"/>
    <p:sldId id="396" r:id="rId100"/>
    <p:sldId id="397" r:id="rId101"/>
    <p:sldId id="398" r:id="rId102"/>
    <p:sldId id="399" r:id="rId103"/>
    <p:sldId id="400" r:id="rId104"/>
    <p:sldId id="401" r:id="rId105"/>
    <p:sldId id="402" r:id="rId106"/>
    <p:sldId id="403" r:id="rId107"/>
    <p:sldId id="404" r:id="rId108"/>
    <p:sldId id="405" r:id="rId109"/>
    <p:sldId id="406" r:id="rId110"/>
    <p:sldId id="407" r:id="rId111"/>
    <p:sldId id="408" r:id="rId112"/>
    <p:sldId id="409" r:id="rId113"/>
    <p:sldId id="410" r:id="rId114"/>
    <p:sldId id="411" r:id="rId115"/>
    <p:sldId id="412" r:id="rId116"/>
    <p:sldId id="413" r:id="rId117"/>
    <p:sldId id="414" r:id="rId118"/>
    <p:sldId id="415" r:id="rId119"/>
    <p:sldId id="416" r:id="rId120"/>
    <p:sldId id="417" r:id="rId121"/>
    <p:sldId id="418" r:id="rId122"/>
    <p:sldId id="419" r:id="rId123"/>
    <p:sldId id="420" r:id="rId124"/>
    <p:sldId id="421" r:id="rId125"/>
    <p:sldId id="422" r:id="rId126"/>
    <p:sldId id="423" r:id="rId127"/>
    <p:sldId id="424" r:id="rId128"/>
    <p:sldId id="425" r:id="rId129"/>
  </p:sldIdLst>
  <p:sldSz cx="9144000" cy="6858000" type="screen4x3"/>
  <p:notesSz cx="6858000" cy="9144000"/>
  <p:custDataLst>
    <p:tags r:id="rId13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94649" autoAdjust="0"/>
  </p:normalViewPr>
  <p:slideViewPr>
    <p:cSldViewPr showGuides="1">
      <p:cViewPr>
        <p:scale>
          <a:sx n="60" d="100"/>
          <a:sy n="60" d="100"/>
        </p:scale>
        <p:origin x="-1644" y="-234"/>
      </p:cViewPr>
      <p:guideLst>
        <p:guide orient="horz" pos="2197"/>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4" Type="http://schemas.openxmlformats.org/officeDocument/2006/relationships/tags" Target="tags/tag14.xml"/><Relationship Id="rId133" Type="http://schemas.openxmlformats.org/officeDocument/2006/relationships/tableStyles" Target="tableStyles.xml"/><Relationship Id="rId132" Type="http://schemas.openxmlformats.org/officeDocument/2006/relationships/viewProps" Target="viewProps.xml"/><Relationship Id="rId131" Type="http://schemas.openxmlformats.org/officeDocument/2006/relationships/presProps" Target="presProps.xml"/><Relationship Id="rId130" Type="http://schemas.openxmlformats.org/officeDocument/2006/relationships/notesMaster" Target="notesMasters/notesMaster1.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2052"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502412" y="2588281"/>
            <a:ext cx="8139178" cy="899167"/>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defRPr>
            </a:lvl1pPr>
          </a:lstStyle>
          <a:p>
            <a:pPr fontAlgn="auto"/>
            <a:r>
              <a:rPr lang="zh-CN" altLang="en-US" sz="4050" strike="noStrike" noProof="1"/>
              <a:t>单击此处编辑标题</a:t>
            </a:r>
            <a:endParaRPr lang="zh-CN" altLang="en-US" strike="noStrike" noProof="1"/>
          </a:p>
        </p:txBody>
      </p:sp>
      <p:sp>
        <p:nvSpPr>
          <p:cNvPr id="3" name="副标题 2"/>
          <p:cNvSpPr>
            <a:spLocks noGrp="1"/>
          </p:cNvSpPr>
          <p:nvPr>
            <p:ph type="subTitle" idx="1" hasCustomPrompt="1"/>
          </p:nvPr>
        </p:nvSpPr>
        <p:spPr>
          <a:xfrm>
            <a:off x="502412" y="3566160"/>
            <a:ext cx="8139178" cy="950984"/>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单击此处编辑副标题</a:t>
            </a:r>
            <a:endParaRPr lang="zh-CN" altLang="en-US" strike="noStrike" noProof="1"/>
          </a:p>
        </p:txBody>
      </p:sp>
      <p:sp>
        <p:nvSpPr>
          <p:cNvPr id="4" name="日期占位符 3"/>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2" name="日期占位符 1"/>
          <p:cNvSpPr>
            <a:spLocks noGrp="1"/>
          </p:cNvSpPr>
          <p:nvPr>
            <p:ph type="dt" sz="half" idx="14"/>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5"/>
          </p:nvPr>
        </p:nvSpPr>
        <p:spPr/>
        <p:txBody>
          <a:bodyPr/>
          <a:lstStyle/>
          <a:p>
            <a:pPr fontAlgn="base"/>
            <a:endParaRPr lang="zh-CN" altLang="en-US" strike="noStrike" noProof="1"/>
          </a:p>
        </p:txBody>
      </p:sp>
      <p:sp>
        <p:nvSpPr>
          <p:cNvPr id="4" name="灯片编号占位符 3"/>
          <p:cNvSpPr>
            <a:spLocks noGrp="1"/>
          </p:cNvSpPr>
          <p:nvPr>
            <p:ph type="sldNum" sz="quarter" idx="16"/>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02412" y="2588281"/>
            <a:ext cx="8139178"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fontAlgn="auto"/>
            <a:r>
              <a:rPr sz="4050" strike="noStrike" noProof="1">
                <a:sym typeface="+mn-ea"/>
              </a:rPr>
              <a:t>单击此处编辑标题</a:t>
            </a:r>
            <a:endParaRPr strike="noStrike" noProof="1">
              <a:sym typeface="+mn-ea"/>
            </a:endParaRPr>
          </a:p>
        </p:txBody>
      </p:sp>
      <p:sp>
        <p:nvSpPr>
          <p:cNvPr id="3" name="日期占位符 2"/>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502412" y="2588281"/>
            <a:ext cx="8139178" cy="899167"/>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defRPr>
            </a:lvl1pPr>
          </a:lstStyle>
          <a:p>
            <a:pPr fontAlgn="auto"/>
            <a:r>
              <a:rPr lang="zh-CN" altLang="en-US" sz="4050" strike="noStrike" noProof="1"/>
              <a:t>单击此处编辑标题</a:t>
            </a:r>
            <a:endParaRPr lang="zh-CN" altLang="en-US" strike="noStrike" noProof="1"/>
          </a:p>
        </p:txBody>
      </p:sp>
      <p:sp>
        <p:nvSpPr>
          <p:cNvPr id="3" name="副标题 2"/>
          <p:cNvSpPr>
            <a:spLocks noGrp="1"/>
          </p:cNvSpPr>
          <p:nvPr>
            <p:ph type="subTitle" idx="1" hasCustomPrompt="1"/>
          </p:nvPr>
        </p:nvSpPr>
        <p:spPr>
          <a:xfrm>
            <a:off x="502412" y="3566160"/>
            <a:ext cx="8139178" cy="950984"/>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单击此处编辑副标题</a:t>
            </a:r>
            <a:endParaRPr lang="zh-CN" altLang="en-US" strike="noStrike" noProof="1"/>
          </a:p>
        </p:txBody>
      </p:sp>
      <p:sp>
        <p:nvSpPr>
          <p:cNvPr id="4" name="日期占位符 3"/>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smtClean="0">
                <a:sym typeface="+mn-ea"/>
              </a:rPr>
              <a:t>单击此处编辑母版标题样式</a:t>
            </a:r>
            <a:endParaRPr strike="noStrike" noProof="1">
              <a:sym typeface="+mn-ea"/>
            </a:endParaRPr>
          </a:p>
        </p:txBody>
      </p:sp>
      <p:sp>
        <p:nvSpPr>
          <p:cNvPr id="3" name="内容占位符 2"/>
          <p:cNvSpPr>
            <a:spLocks noGrp="1"/>
          </p:cNvSpPr>
          <p:nvPr>
            <p:ph idx="1"/>
          </p:nvPr>
        </p:nvSpPr>
        <p:spPr>
          <a:xfrm>
            <a:off x="502412" y="1296000"/>
            <a:ext cx="8139178" cy="504135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02448" y="3808730"/>
            <a:ext cx="8139178" cy="624845"/>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502444" y="4511675"/>
            <a:ext cx="8139178" cy="1077985"/>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1296000"/>
            <a:ext cx="3962432" cy="504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1296000"/>
            <a:ext cx="3962432"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lstStyle/>
          <a:p>
            <a:pPr fontAlgn="base"/>
            <a:endParaRPr lang="zh-CN" altLang="en-US" strike="noStrike" noProof="1"/>
          </a:p>
        </p:txBody>
      </p:sp>
      <p:sp>
        <p:nvSpPr>
          <p:cNvPr id="7" name="灯片编号占位符 6"/>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502448" y="1296000"/>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单击此处编辑文本</a:t>
            </a:r>
            <a:endParaRPr lang="zh-CN" altLang="en-US" strike="noStrike" noProof="1"/>
          </a:p>
        </p:txBody>
      </p:sp>
      <p:sp>
        <p:nvSpPr>
          <p:cNvPr id="4" name="内容占位符 3"/>
          <p:cNvSpPr>
            <a:spLocks noGrp="1"/>
          </p:cNvSpPr>
          <p:nvPr>
            <p:ph sz="half" idx="2"/>
          </p:nvPr>
        </p:nvSpPr>
        <p:spPr>
          <a:xfrm>
            <a:off x="502444" y="1789043"/>
            <a:ext cx="3962400"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hasCustomPrompt="1"/>
          </p:nvPr>
        </p:nvSpPr>
        <p:spPr>
          <a:xfrm>
            <a:off x="4676813" y="1296000"/>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789043"/>
            <a:ext cx="3962432"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lstStyle/>
          <a:p>
            <a:pPr fontAlgn="base"/>
            <a:endParaRPr lang="zh-CN" altLang="en-US" strike="noStrike" noProof="1"/>
          </a:p>
        </p:txBody>
      </p:sp>
      <p:sp>
        <p:nvSpPr>
          <p:cNvPr id="9" name="灯片编号占位符 8"/>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p:txBody>
          <a:bodyPr/>
          <a:lstStyle/>
          <a:p>
            <a:pPr fontAlgn="base"/>
            <a:endParaRPr lang="zh-CN" altLang="en-US" strike="noStrike" noProof="1"/>
          </a:p>
        </p:txBody>
      </p:sp>
      <p:sp>
        <p:nvSpPr>
          <p:cNvPr id="4" name="灯片编号占位符 3"/>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02448" y="1296000"/>
            <a:ext cx="396243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4679194" y="1296000"/>
            <a:ext cx="3962432" cy="504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9" name="标题 8"/>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502412" y="1296000"/>
            <a:ext cx="8139178" cy="504135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2" name="日期占位符 1"/>
          <p:cNvSpPr>
            <a:spLocks noGrp="1"/>
          </p:cNvSpPr>
          <p:nvPr>
            <p:ph type="dt" sz="half" idx="14"/>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5"/>
          </p:nvPr>
        </p:nvSpPr>
        <p:spPr/>
        <p:txBody>
          <a:bodyPr/>
          <a:lstStyle/>
          <a:p>
            <a:pPr fontAlgn="base"/>
            <a:endParaRPr lang="zh-CN" altLang="en-US" strike="noStrike" noProof="1"/>
          </a:p>
        </p:txBody>
      </p:sp>
      <p:sp>
        <p:nvSpPr>
          <p:cNvPr id="4" name="灯片编号占位符 3"/>
          <p:cNvSpPr>
            <a:spLocks noGrp="1"/>
          </p:cNvSpPr>
          <p:nvPr>
            <p:ph type="sldNum" sz="quarter" idx="16"/>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02412" y="2588281"/>
            <a:ext cx="8139178"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fontAlgn="auto"/>
            <a:r>
              <a:rPr sz="4050" strike="noStrike" noProof="1">
                <a:sym typeface="+mn-ea"/>
              </a:rPr>
              <a:t>单击此处编辑标题</a:t>
            </a:r>
            <a:endParaRPr strike="noStrike" noProof="1">
              <a:sym typeface="+mn-ea"/>
            </a:endParaRPr>
          </a:p>
        </p:txBody>
      </p:sp>
      <p:sp>
        <p:nvSpPr>
          <p:cNvPr id="3" name="日期占位符 2"/>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02448" y="3808730"/>
            <a:ext cx="8139178" cy="624845"/>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502444" y="4511675"/>
            <a:ext cx="8139178" cy="1077985"/>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502448" y="1296000"/>
            <a:ext cx="3962432" cy="504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4679158" y="1296000"/>
            <a:ext cx="3962432"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lstStyle/>
          <a:p>
            <a:pPr fontAlgn="base"/>
            <a:endParaRPr lang="zh-CN" altLang="en-US" strike="noStrike" noProof="1"/>
          </a:p>
        </p:txBody>
      </p:sp>
      <p:sp>
        <p:nvSpPr>
          <p:cNvPr id="7" name="灯片编号占位符 6"/>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502448" y="1296000"/>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单击此处编辑文本</a:t>
            </a:r>
            <a:endParaRPr lang="zh-CN" altLang="en-US" strike="noStrike" noProof="1"/>
          </a:p>
        </p:txBody>
      </p:sp>
      <p:sp>
        <p:nvSpPr>
          <p:cNvPr id="4" name="内容占位符 3"/>
          <p:cNvSpPr>
            <a:spLocks noGrp="1"/>
          </p:cNvSpPr>
          <p:nvPr>
            <p:ph sz="half" idx="2"/>
          </p:nvPr>
        </p:nvSpPr>
        <p:spPr>
          <a:xfrm>
            <a:off x="502444" y="1789043"/>
            <a:ext cx="3962400"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hasCustomPrompt="1"/>
          </p:nvPr>
        </p:nvSpPr>
        <p:spPr>
          <a:xfrm>
            <a:off x="4676813" y="1296000"/>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789043"/>
            <a:ext cx="3962432"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lstStyle/>
          <a:p>
            <a:pPr fontAlgn="base"/>
            <a:endParaRPr lang="zh-CN" altLang="en-US" strike="noStrike" noProof="1"/>
          </a:p>
        </p:txBody>
      </p:sp>
      <p:sp>
        <p:nvSpPr>
          <p:cNvPr id="9" name="灯片编号占位符 8"/>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p:txBody>
          <a:bodyPr/>
          <a:lstStyle/>
          <a:p>
            <a:pPr fontAlgn="base"/>
            <a:endParaRPr lang="zh-CN" altLang="en-US" strike="noStrike" noProof="1"/>
          </a:p>
        </p:txBody>
      </p:sp>
      <p:sp>
        <p:nvSpPr>
          <p:cNvPr id="4" name="灯片编号占位符 3"/>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02448" y="1296000"/>
            <a:ext cx="396243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4679194" y="1296000"/>
            <a:ext cx="3962432" cy="504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9" name="标题 8"/>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xml"/><Relationship Id="rId16" Type="http://schemas.openxmlformats.org/officeDocument/2006/relationships/tags" Target="../tags/tag5.xml"/><Relationship Id="rId15" Type="http://schemas.openxmlformats.org/officeDocument/2006/relationships/tags" Target="../tags/tag4.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12.xml"/><Relationship Id="rId16" Type="http://schemas.openxmlformats.org/officeDocument/2006/relationships/tags" Target="../tags/tag1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ECF40"/>
            </a:gs>
            <a:gs pos="100000">
              <a:srgbClr val="846C21"/>
            </a:gs>
          </a:gsLst>
          <a:lin ang="5400000"/>
          <a:tileRect/>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2"/>
            </p:custDataLst>
          </p:nvPr>
        </p:nvSpPr>
        <p:spPr>
          <a:xfrm>
            <a:off x="501650" y="431800"/>
            <a:ext cx="8140700" cy="647700"/>
          </a:xfrm>
          <a:prstGeom prst="rect">
            <a:avLst/>
          </a:prstGeom>
          <a:noFill/>
          <a:ln w="9525">
            <a:noFill/>
          </a:ln>
        </p:spPr>
        <p:txBody>
          <a:bodyPr vert="horz" lIns="101600" tIns="38100" rIns="76200" bIns="38100" anchor="ctr"/>
          <a:lstStyle/>
          <a:p>
            <a:pPr lvl="0"/>
            <a:r>
              <a:rPr lang="zh-CN" altLang="en-US" dirty="0"/>
              <a:t>单击此处编辑母版标题样式</a:t>
            </a:r>
            <a:endParaRPr lang="zh-CN" altLang="en-US" dirty="0"/>
          </a:p>
        </p:txBody>
      </p:sp>
      <p:sp>
        <p:nvSpPr>
          <p:cNvPr id="1027" name="文本占位符 2"/>
          <p:cNvSpPr>
            <a:spLocks noGrp="1"/>
          </p:cNvSpPr>
          <p:nvPr>
            <p:ph type="body"/>
            <p:custDataLst>
              <p:tags r:id="rId13"/>
            </p:custDataLst>
          </p:nvPr>
        </p:nvSpPr>
        <p:spPr>
          <a:xfrm>
            <a:off x="501650" y="1295400"/>
            <a:ext cx="8140700" cy="5040313"/>
          </a:xfrm>
          <a:prstGeom prst="rect">
            <a:avLst/>
          </a:prstGeom>
          <a:noFill/>
          <a:ln w="9525">
            <a:noFill/>
          </a:ln>
        </p:spPr>
        <p:txBody>
          <a:bodyPr vert="horz" lIns="101600" tIns="0" rIns="82550" bIns="0" anchor="t"/>
          <a:lstStyle/>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60400" y="6350000"/>
            <a:ext cx="2024063" cy="315913"/>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3087688" y="6350000"/>
            <a:ext cx="2968625" cy="315913"/>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custDataLst>
              <p:tags r:id="rId16"/>
            </p:custDataLst>
          </p:nvPr>
        </p:nvSpPr>
        <p:spPr>
          <a:xfrm>
            <a:off x="6457950" y="6350000"/>
            <a:ext cx="2025650" cy="315913"/>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ECF40"/>
            </a:gs>
            <a:gs pos="100000">
              <a:srgbClr val="846C21"/>
            </a:gs>
          </a:gsLst>
          <a:lin ang="5400000"/>
          <a:tileRect/>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2"/>
            </p:custDataLst>
          </p:nvPr>
        </p:nvSpPr>
        <p:spPr>
          <a:xfrm>
            <a:off x="501650" y="431800"/>
            <a:ext cx="8140700" cy="647700"/>
          </a:xfrm>
          <a:prstGeom prst="rect">
            <a:avLst/>
          </a:prstGeom>
          <a:noFill/>
          <a:ln w="9525">
            <a:noFill/>
          </a:ln>
        </p:spPr>
        <p:txBody>
          <a:bodyPr vert="horz" lIns="101600" tIns="38100" rIns="76200" bIns="38100" anchor="ctr"/>
          <a:lstStyle/>
          <a:p>
            <a:pPr lvl="0"/>
            <a:r>
              <a:rPr lang="zh-CN" altLang="en-US" dirty="0"/>
              <a:t>单击此处编辑母版标题样式</a:t>
            </a:r>
            <a:endParaRPr lang="zh-CN" altLang="en-US" dirty="0"/>
          </a:p>
        </p:txBody>
      </p:sp>
      <p:sp>
        <p:nvSpPr>
          <p:cNvPr id="1027" name="文本占位符 2"/>
          <p:cNvSpPr>
            <a:spLocks noGrp="1"/>
          </p:cNvSpPr>
          <p:nvPr>
            <p:ph type="body"/>
            <p:custDataLst>
              <p:tags r:id="rId13"/>
            </p:custDataLst>
          </p:nvPr>
        </p:nvSpPr>
        <p:spPr>
          <a:xfrm>
            <a:off x="501650" y="1295400"/>
            <a:ext cx="8140700" cy="5040313"/>
          </a:xfrm>
          <a:prstGeom prst="rect">
            <a:avLst/>
          </a:prstGeom>
          <a:noFill/>
          <a:ln w="9525">
            <a:noFill/>
          </a:ln>
        </p:spPr>
        <p:txBody>
          <a:bodyPr vert="horz" lIns="101600" tIns="0" rIns="82550" bIns="0" anchor="t"/>
          <a:lstStyle/>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60400" y="6350000"/>
            <a:ext cx="2024063" cy="315913"/>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3087688" y="6350000"/>
            <a:ext cx="2968625" cy="315913"/>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custDataLst>
              <p:tags r:id="rId16"/>
            </p:custDataLst>
          </p:nvPr>
        </p:nvSpPr>
        <p:spPr>
          <a:xfrm>
            <a:off x="6457950" y="6350000"/>
            <a:ext cx="2025650" cy="315913"/>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emf"/></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501650" y="2587625"/>
            <a:ext cx="8140700" cy="1587500"/>
          </a:xfrm>
        </p:spPr>
        <p:txBody>
          <a:bodyPr lIns="101600" tIns="38100" rIns="25400" bIns="38100" anchor="t" anchorCtr="0">
            <a:noAutofit/>
          </a:bodyPr>
          <a:lstStyle/>
          <a:p>
            <a:pPr marL="0" marR="0" indent="0" algn="ctr" defTabSz="685800" rtl="0" eaLnBrk="1" fontAlgn="auto" latinLnBrk="0" hangingPunct="1">
              <a:lnSpc>
                <a:spcPct val="100000"/>
              </a:lnSpc>
              <a:spcBef>
                <a:spcPct val="0"/>
              </a:spcBef>
              <a:spcAft>
                <a:spcPct val="0"/>
              </a:spcAft>
              <a:buClrTx/>
              <a:buSzTx/>
              <a:buFontTx/>
              <a:buNone/>
            </a:pPr>
            <a:r>
              <a:rPr kumimoji="0" lang="zh-CN" altLang="en-US" sz="405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rPr>
              <a:t>  第6章  指令系统及汇编语言      程序设计</a:t>
            </a:r>
            <a:endParaRPr kumimoji="0" lang="zh-CN" altLang="en-US" sz="405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一般指令与计算机硬件同时设计，除了与硬件系统配合外，还要考虑对编译程序的支持，以有利于编译程序的设计，使高级语言源程序易于翻译成机器语言程序。为此，应注意以下</a:t>
            </a:r>
            <a:r>
              <a:rPr lang="en-US" altLang="zh-CN" sz="2400" dirty="0">
                <a:latin typeface="+mn-ea"/>
              </a:rPr>
              <a:t>4</a:t>
            </a:r>
            <a:r>
              <a:rPr lang="zh-CN" altLang="zh-CN" sz="2400" dirty="0">
                <a:latin typeface="+mn-ea"/>
              </a:rPr>
              <a:t>个方面的问题。</a:t>
            </a:r>
            <a:endParaRPr lang="zh-CN" altLang="zh-CN" sz="2400" dirty="0">
              <a:latin typeface="+mn-ea"/>
            </a:endParaRPr>
          </a:p>
          <a:p>
            <a:r>
              <a:rPr lang="zh-CN" altLang="zh-CN" sz="2000" dirty="0">
                <a:latin typeface="+mn-ea"/>
              </a:rPr>
              <a:t>（</a:t>
            </a:r>
            <a:r>
              <a:rPr lang="en-US" altLang="zh-CN" sz="2000" dirty="0">
                <a:latin typeface="+mn-ea"/>
              </a:rPr>
              <a:t>1</a:t>
            </a:r>
            <a:r>
              <a:rPr lang="zh-CN" altLang="zh-CN" sz="2000" dirty="0">
                <a:latin typeface="+mn-ea"/>
              </a:rPr>
              <a:t>）正交性。又称为分离原则或互不干涉性，即指令代码中不同字段相互独立，互不相关。例如操作码、操作数、表示寻址方式的地址码，应当并行排列，互不重叠或交叉。</a:t>
            </a:r>
            <a:endParaRPr lang="zh-CN" altLang="zh-CN" sz="2000" dirty="0">
              <a:latin typeface="+mn-ea"/>
            </a:endParaRPr>
          </a:p>
          <a:p>
            <a:r>
              <a:rPr lang="zh-CN" altLang="zh-CN" sz="2000" dirty="0">
                <a:latin typeface="+mn-ea"/>
              </a:rPr>
              <a:t>（</a:t>
            </a:r>
            <a:r>
              <a:rPr lang="en-US" altLang="zh-CN" sz="2000" dirty="0">
                <a:latin typeface="+mn-ea"/>
              </a:rPr>
              <a:t>2</a:t>
            </a:r>
            <a:r>
              <a:rPr lang="zh-CN" altLang="zh-CN" sz="2000" dirty="0">
                <a:latin typeface="+mn-ea"/>
              </a:rPr>
              <a:t>）规整性。是对类似的操作数有相同的规定。例如对于字操作数和字节操作数设置相同的运算规则和条件码；对于所有通用寄存器设置相同的使用原则，尽量不设置约束条件。</a:t>
            </a:r>
            <a:endParaRPr lang="zh-CN" altLang="zh-CN" sz="2000" dirty="0">
              <a:latin typeface="+mn-ea"/>
            </a:endParaRPr>
          </a:p>
          <a:p>
            <a:endParaRPr lang="zh-CN" altLang="en-US" sz="2000" dirty="0">
              <a:latin typeface="+mn-ea"/>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这种寻址方式主要用来确定转移指令和子程序调用指令</a:t>
            </a:r>
            <a:r>
              <a:rPr lang="en-US" altLang="zh-CN" sz="2400" dirty="0">
                <a:latin typeface="+mn-ea"/>
              </a:rPr>
              <a:t>CALL</a:t>
            </a:r>
            <a:r>
              <a:rPr lang="zh-CN" altLang="zh-CN" sz="2400" dirty="0">
                <a:latin typeface="+mn-ea"/>
              </a:rPr>
              <a:t>的目标地址，其目标地址可能在当前代码段内，也可能在当前代码段外，故有</a:t>
            </a:r>
            <a:r>
              <a:rPr lang="en-US" altLang="zh-CN" sz="2400" dirty="0">
                <a:latin typeface="+mn-ea"/>
              </a:rPr>
              <a:t>4</a:t>
            </a:r>
            <a:r>
              <a:rPr lang="zh-CN" altLang="zh-CN" sz="2400" dirty="0">
                <a:latin typeface="+mn-ea"/>
              </a:rPr>
              <a:t>种方式。 </a:t>
            </a:r>
            <a:endParaRPr lang="en-US" altLang="zh-CN" sz="2400" dirty="0" smtClean="0">
              <a:latin typeface="+mn-ea"/>
            </a:endParaRPr>
          </a:p>
          <a:p>
            <a:r>
              <a:rPr lang="zh-CN" altLang="zh-CN" sz="2400" dirty="0"/>
              <a:t>（</a:t>
            </a:r>
            <a:r>
              <a:rPr lang="en-US" altLang="zh-CN" sz="2400" dirty="0"/>
              <a:t>1</a:t>
            </a:r>
            <a:r>
              <a:rPr lang="zh-CN" altLang="zh-CN" sz="2400" dirty="0"/>
              <a:t>）段内相对寻址</a:t>
            </a:r>
            <a:endParaRPr lang="zh-CN" altLang="zh-CN" sz="2400" dirty="0"/>
          </a:p>
          <a:p>
            <a:r>
              <a:rPr lang="zh-CN" altLang="zh-CN" sz="2400" dirty="0"/>
              <a:t>段内相对寻址是指程序中转移地址由指令指针</a:t>
            </a:r>
            <a:r>
              <a:rPr lang="en-US" altLang="zh-CN" sz="2400" dirty="0"/>
              <a:t>IP</a:t>
            </a:r>
            <a:r>
              <a:rPr lang="zh-CN" altLang="zh-CN" sz="2400" dirty="0"/>
              <a:t>的当前值与指令中给出的</a:t>
            </a:r>
            <a:r>
              <a:rPr lang="en-US" altLang="zh-CN" sz="2400" dirty="0"/>
              <a:t>8</a:t>
            </a:r>
            <a:r>
              <a:rPr lang="zh-CN" altLang="zh-CN" sz="2400" dirty="0"/>
              <a:t>位或</a:t>
            </a:r>
            <a:r>
              <a:rPr lang="en-US" altLang="zh-CN" sz="2400" dirty="0"/>
              <a:t>16</a:t>
            </a:r>
            <a:r>
              <a:rPr lang="zh-CN" altLang="zh-CN" sz="2400" dirty="0"/>
              <a:t>位偏移量相加而生成。偏移量是一个带符号的数，用补码表示。其中</a:t>
            </a:r>
            <a:r>
              <a:rPr lang="en-US" altLang="zh-CN" sz="2400" dirty="0"/>
              <a:t>8</a:t>
            </a:r>
            <a:r>
              <a:rPr lang="zh-CN" altLang="zh-CN" sz="2400" dirty="0"/>
              <a:t>位偏移量称为段内短转移</a:t>
            </a:r>
            <a:r>
              <a:rPr lang="en-US" altLang="zh-CN" sz="2400" dirty="0"/>
              <a:t>SHORT</a:t>
            </a:r>
            <a:r>
              <a:rPr lang="zh-CN" altLang="zh-CN" sz="2400" dirty="0"/>
              <a:t>，转移范围为</a:t>
            </a:r>
            <a:r>
              <a:rPr lang="en-US" altLang="zh-CN" sz="2400" dirty="0"/>
              <a:t>-128</a:t>
            </a:r>
            <a:r>
              <a:rPr lang="zh-CN" altLang="zh-CN" sz="2400" dirty="0"/>
              <a:t>～</a:t>
            </a:r>
            <a:r>
              <a:rPr lang="en-US" altLang="zh-CN" sz="2400" dirty="0"/>
              <a:t>+127</a:t>
            </a:r>
            <a:r>
              <a:rPr lang="zh-CN" altLang="zh-CN" sz="2400" dirty="0"/>
              <a:t>；</a:t>
            </a:r>
            <a:r>
              <a:rPr lang="en-US" altLang="zh-CN" sz="2400" dirty="0"/>
              <a:t>16</a:t>
            </a:r>
            <a:r>
              <a:rPr lang="zh-CN" altLang="zh-CN" sz="2400" dirty="0"/>
              <a:t>位偏移量称为段内近转移</a:t>
            </a:r>
            <a:r>
              <a:rPr lang="en-US" altLang="zh-CN" sz="2400" dirty="0"/>
              <a:t>NEAR</a:t>
            </a:r>
            <a:r>
              <a:rPr lang="zh-CN" altLang="zh-CN" sz="2400" dirty="0"/>
              <a:t>，转移范围为</a:t>
            </a:r>
            <a:r>
              <a:rPr lang="en-US" altLang="zh-CN" sz="2400" dirty="0"/>
              <a:t>-32768~+32767</a:t>
            </a:r>
            <a:r>
              <a:rPr lang="zh-CN" altLang="zh-CN" sz="2400" dirty="0"/>
              <a:t>。段内相对寻址的特点是代码段寄存器</a:t>
            </a:r>
            <a:r>
              <a:rPr lang="en-US" altLang="zh-CN" sz="2400" dirty="0"/>
              <a:t>CS</a:t>
            </a:r>
            <a:r>
              <a:rPr lang="zh-CN" altLang="zh-CN" sz="2400" dirty="0"/>
              <a:t>的值保持不变。</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t>指令格式如下：</a:t>
            </a:r>
            <a:endParaRPr lang="zh-CN" altLang="zh-CN" sz="2400" dirty="0"/>
          </a:p>
          <a:p>
            <a:r>
              <a:rPr lang="en-US" altLang="zh-CN" sz="2400" dirty="0"/>
              <a:t>JMP  SHORT  OPR           </a:t>
            </a:r>
            <a:r>
              <a:rPr lang="zh-CN" altLang="zh-CN" sz="2400" dirty="0" smtClean="0"/>
              <a:t>；</a:t>
            </a:r>
            <a:r>
              <a:rPr lang="en-US" altLang="zh-CN" sz="2400" dirty="0"/>
              <a:t>IP←</a:t>
            </a:r>
            <a:r>
              <a:rPr lang="zh-CN" altLang="zh-CN" sz="2400" dirty="0"/>
              <a:t>（</a:t>
            </a:r>
            <a:r>
              <a:rPr lang="en-US" altLang="zh-CN" sz="2400" dirty="0"/>
              <a:t>IP</a:t>
            </a:r>
            <a:r>
              <a:rPr lang="zh-CN" altLang="zh-CN" sz="2400" dirty="0"/>
              <a:t>）</a:t>
            </a:r>
            <a:r>
              <a:rPr lang="en-US" altLang="zh-CN" sz="2400" dirty="0"/>
              <a:t>+8</a:t>
            </a:r>
            <a:r>
              <a:rPr lang="zh-CN" altLang="zh-CN" sz="2400" dirty="0"/>
              <a:t>位偏移量</a:t>
            </a:r>
            <a:endParaRPr lang="zh-CN" altLang="zh-CN" sz="2400" dirty="0"/>
          </a:p>
          <a:p>
            <a:r>
              <a:rPr lang="en-US" altLang="zh-CN" sz="2400" dirty="0"/>
              <a:t>JMP  NEAR  PTR  OPR   </a:t>
            </a:r>
            <a:r>
              <a:rPr lang="zh-CN" altLang="zh-CN" sz="2400" dirty="0" smtClean="0"/>
              <a:t>；</a:t>
            </a:r>
            <a:r>
              <a:rPr lang="en-US" altLang="zh-CN" sz="2400" dirty="0"/>
              <a:t>IP←</a:t>
            </a:r>
            <a:r>
              <a:rPr lang="zh-CN" altLang="zh-CN" sz="2400" dirty="0"/>
              <a:t>（</a:t>
            </a:r>
            <a:r>
              <a:rPr lang="en-US" altLang="zh-CN" sz="2400" dirty="0"/>
              <a:t>IP</a:t>
            </a:r>
            <a:r>
              <a:rPr lang="zh-CN" altLang="zh-CN" sz="2400" dirty="0"/>
              <a:t>）</a:t>
            </a:r>
            <a:r>
              <a:rPr lang="en-US" altLang="zh-CN" sz="2400" dirty="0"/>
              <a:t>+16</a:t>
            </a:r>
            <a:r>
              <a:rPr lang="zh-CN" altLang="zh-CN" sz="2400" dirty="0"/>
              <a:t>位偏移量</a:t>
            </a:r>
            <a:endParaRPr lang="zh-CN" altLang="zh-CN" sz="2400" dirty="0"/>
          </a:p>
          <a:p>
            <a:r>
              <a:rPr lang="zh-CN" altLang="zh-CN" sz="2400" dirty="0"/>
              <a:t>（</a:t>
            </a:r>
            <a:r>
              <a:rPr lang="en-US" altLang="zh-CN" sz="2400" dirty="0"/>
              <a:t>2</a:t>
            </a:r>
            <a:r>
              <a:rPr lang="zh-CN" altLang="zh-CN" sz="2400" dirty="0"/>
              <a:t>）段内间接寻址</a:t>
            </a:r>
            <a:endParaRPr lang="zh-CN" altLang="zh-CN" sz="2400" dirty="0"/>
          </a:p>
          <a:p>
            <a:r>
              <a:rPr lang="zh-CN" altLang="zh-CN" sz="2400" dirty="0"/>
              <a:t>段内间接寻址是指转移指令的偏移地址在一个</a:t>
            </a:r>
            <a:r>
              <a:rPr lang="en-US" altLang="zh-CN" sz="2400" dirty="0"/>
              <a:t>16</a:t>
            </a:r>
            <a:r>
              <a:rPr lang="zh-CN" altLang="zh-CN" sz="2400" dirty="0"/>
              <a:t>位的寄存器或存储器单元中。该寄存器或存储器单元可由数据寻址方式中除立即数之外的任何一种方式得到</a:t>
            </a:r>
            <a:r>
              <a:rPr lang="zh-CN" altLang="zh-CN" sz="2400" dirty="0" smtClean="0"/>
              <a:t>。</a:t>
            </a:r>
            <a:endParaRPr lang="en-US" altLang="zh-CN" sz="2400" dirty="0" smtClean="0"/>
          </a:p>
          <a:p>
            <a:r>
              <a:rPr lang="zh-CN" altLang="zh-CN" sz="2400" dirty="0"/>
              <a:t>例如指令：</a:t>
            </a:r>
            <a:endParaRPr lang="zh-CN" altLang="zh-CN" sz="2400" dirty="0"/>
          </a:p>
          <a:p>
            <a:r>
              <a:rPr lang="en-US" altLang="zh-CN" sz="2400" dirty="0"/>
              <a:t>JMP  BX    </a:t>
            </a:r>
            <a:r>
              <a:rPr lang="zh-CN" altLang="zh-CN" sz="2400" dirty="0" smtClean="0"/>
              <a:t>；</a:t>
            </a:r>
            <a:r>
              <a:rPr lang="zh-CN" altLang="zh-CN" sz="2400" dirty="0"/>
              <a:t>把寄存器</a:t>
            </a:r>
            <a:r>
              <a:rPr lang="en-US" altLang="zh-CN" sz="2400" dirty="0"/>
              <a:t>BX</a:t>
            </a:r>
            <a:r>
              <a:rPr lang="zh-CN" altLang="zh-CN" sz="2400" dirty="0"/>
              <a:t>中的数送入指令指针</a:t>
            </a:r>
            <a:r>
              <a:rPr lang="en-US" altLang="zh-CN" sz="2400" dirty="0"/>
              <a:t>IP</a:t>
            </a:r>
            <a:r>
              <a:rPr lang="zh-CN" altLang="zh-CN" sz="2400" dirty="0"/>
              <a:t>中</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又如指令：</a:t>
            </a:r>
            <a:endParaRPr lang="zh-CN" altLang="zh-CN" sz="2400" dirty="0">
              <a:latin typeface="+mn-ea"/>
            </a:endParaRPr>
          </a:p>
          <a:p>
            <a:r>
              <a:rPr lang="en-US" altLang="zh-CN" sz="2400" dirty="0">
                <a:latin typeface="+mn-ea"/>
              </a:rPr>
              <a:t>JMP  WORD  PTR [BX][SI]   </a:t>
            </a:r>
            <a:r>
              <a:rPr lang="zh-CN" altLang="zh-CN" sz="2400" dirty="0">
                <a:latin typeface="+mn-ea"/>
              </a:rPr>
              <a:t>；按基址加变址获取操作数，送入</a:t>
            </a:r>
            <a:r>
              <a:rPr lang="en-US" altLang="zh-CN" sz="2400" dirty="0">
                <a:latin typeface="+mn-ea"/>
              </a:rPr>
              <a:t>IP</a:t>
            </a:r>
            <a:r>
              <a:rPr lang="zh-CN" altLang="zh-CN" sz="2400" dirty="0" smtClean="0">
                <a:latin typeface="+mn-ea"/>
              </a:rPr>
              <a:t>中</a:t>
            </a:r>
            <a:endParaRPr lang="en-US" altLang="zh-CN" sz="2400" dirty="0" smtClean="0">
              <a:latin typeface="+mn-ea"/>
            </a:endParaRPr>
          </a:p>
          <a:p>
            <a:r>
              <a:rPr lang="zh-CN" altLang="zh-CN" sz="2400" dirty="0"/>
              <a:t>（</a:t>
            </a:r>
            <a:r>
              <a:rPr lang="en-US" altLang="zh-CN" sz="2400" dirty="0"/>
              <a:t>3</a:t>
            </a:r>
            <a:r>
              <a:rPr lang="zh-CN" altLang="zh-CN" sz="2400" dirty="0"/>
              <a:t>）段间直接寻址</a:t>
            </a:r>
            <a:endParaRPr lang="zh-CN" altLang="zh-CN" sz="2400" dirty="0"/>
          </a:p>
          <a:p>
            <a:r>
              <a:rPr lang="zh-CN" altLang="zh-CN" sz="2400" dirty="0"/>
              <a:t>段间直接寻址是在指令中直接给出转移的</a:t>
            </a:r>
            <a:r>
              <a:rPr lang="en-US" altLang="zh-CN" sz="2400" dirty="0"/>
              <a:t>16</a:t>
            </a:r>
            <a:r>
              <a:rPr lang="zh-CN" altLang="zh-CN" sz="2400" dirty="0"/>
              <a:t>位段地址和</a:t>
            </a:r>
            <a:r>
              <a:rPr lang="en-US" altLang="zh-CN" sz="2400" dirty="0"/>
              <a:t>16</a:t>
            </a:r>
            <a:r>
              <a:rPr lang="zh-CN" altLang="zh-CN" sz="2400" dirty="0"/>
              <a:t>位偏移地址，分别送入代码段寄存器</a:t>
            </a:r>
            <a:r>
              <a:rPr lang="en-US" altLang="zh-CN" sz="2400" dirty="0"/>
              <a:t>CS</a:t>
            </a:r>
            <a:r>
              <a:rPr lang="zh-CN" altLang="zh-CN" sz="2400" dirty="0"/>
              <a:t>和指令指针寄存器</a:t>
            </a:r>
            <a:r>
              <a:rPr lang="en-US" altLang="zh-CN" sz="2400" dirty="0"/>
              <a:t>IP</a:t>
            </a:r>
            <a:r>
              <a:rPr lang="zh-CN" altLang="zh-CN" sz="2400" dirty="0"/>
              <a:t>中。例如指令：</a:t>
            </a:r>
            <a:endParaRPr lang="zh-CN" altLang="zh-CN" sz="2400" dirty="0"/>
          </a:p>
          <a:p>
            <a:r>
              <a:rPr lang="en-US" altLang="zh-CN" sz="2400" dirty="0"/>
              <a:t>JMP   FAR  PTR  NEXTSUB</a:t>
            </a:r>
            <a:endParaRPr lang="zh-CN" altLang="zh-CN" sz="2400" dirty="0"/>
          </a:p>
          <a:p>
            <a:r>
              <a:rPr lang="zh-CN" altLang="zh-CN" sz="2400" dirty="0"/>
              <a:t>段间寻址由</a:t>
            </a:r>
            <a:r>
              <a:rPr lang="en-US" altLang="zh-CN" sz="2400" dirty="0"/>
              <a:t>FAR</a:t>
            </a:r>
            <a:r>
              <a:rPr lang="zh-CN" altLang="zh-CN" sz="2400" dirty="0"/>
              <a:t>说明，其中</a:t>
            </a:r>
            <a:r>
              <a:rPr lang="en-US" altLang="zh-CN" sz="2400" dirty="0"/>
              <a:t>NEXTSUB</a:t>
            </a:r>
            <a:r>
              <a:rPr lang="zh-CN" altLang="zh-CN" sz="2400" dirty="0"/>
              <a:t>是符号地址，在指令中直接给出，包括转移目标的偏移地址和段地址。</a:t>
            </a:r>
            <a:endParaRPr lang="zh-CN" altLang="zh-CN" sz="2400" dirty="0"/>
          </a:p>
          <a:p>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t>（</a:t>
            </a:r>
            <a:r>
              <a:rPr lang="en-US" altLang="zh-CN" sz="2400" dirty="0"/>
              <a:t>4</a:t>
            </a:r>
            <a:r>
              <a:rPr lang="zh-CN" altLang="zh-CN" sz="2400" dirty="0"/>
              <a:t>）段间间接寻址</a:t>
            </a:r>
            <a:endParaRPr lang="zh-CN" altLang="zh-CN" sz="2400" dirty="0"/>
          </a:p>
          <a:p>
            <a:r>
              <a:rPr lang="zh-CN" altLang="zh-CN" sz="2400" dirty="0"/>
              <a:t>在段间间接寻址方式中，转移地址存放在存储器中的两个连续字单元中，其中第一个字是偏移地址，第二个字是段地址。存储器单元地址可用数据寻址方式中除立即数和寄存器直接寻址以外的任何一种寻址方式来确定。例如指令：</a:t>
            </a:r>
            <a:endParaRPr lang="zh-CN" altLang="zh-CN" sz="2400" dirty="0"/>
          </a:p>
          <a:p>
            <a:r>
              <a:rPr lang="en-US" altLang="zh-CN" sz="2400" dirty="0"/>
              <a:t>JMP  DWORD  PTR [BX] </a:t>
            </a:r>
            <a:endParaRPr lang="zh-CN" altLang="zh-CN" sz="2400" dirty="0"/>
          </a:p>
          <a:p>
            <a:r>
              <a:rPr lang="en-US" altLang="zh-CN" sz="2400" dirty="0"/>
              <a:t>2</a:t>
            </a:r>
            <a:r>
              <a:rPr lang="zh-CN" altLang="zh-CN" sz="2400" dirty="0"/>
              <a:t>）无条件转移指令</a:t>
            </a:r>
            <a:endParaRPr lang="zh-CN" altLang="zh-CN" sz="2400" dirty="0"/>
          </a:p>
          <a:p>
            <a:r>
              <a:rPr lang="zh-CN" altLang="zh-CN" sz="2400" dirty="0"/>
              <a:t>仅有</a:t>
            </a:r>
            <a:r>
              <a:rPr lang="en-US" altLang="zh-CN" sz="2400" dirty="0"/>
              <a:t>1</a:t>
            </a:r>
            <a:r>
              <a:rPr lang="zh-CN" altLang="zh-CN" sz="2400" dirty="0"/>
              <a:t>条，无条件地转移到目标地址，可以段内转移，也可以段间转移，对状态标志位无影响。</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t>格式：</a:t>
            </a:r>
            <a:r>
              <a:rPr lang="en-US" altLang="zh-CN" sz="2400" dirty="0"/>
              <a:t>JMP  OPR</a:t>
            </a:r>
            <a:endParaRPr lang="zh-CN" altLang="zh-CN" sz="2400" dirty="0"/>
          </a:p>
          <a:p>
            <a:r>
              <a:rPr lang="zh-CN" altLang="zh-CN" sz="2400" dirty="0"/>
              <a:t>其中</a:t>
            </a:r>
            <a:r>
              <a:rPr lang="en-US" altLang="zh-CN" sz="2400" dirty="0"/>
              <a:t>OPR</a:t>
            </a:r>
            <a:r>
              <a:rPr lang="zh-CN" altLang="zh-CN" sz="2400" dirty="0"/>
              <a:t>为标号</a:t>
            </a:r>
            <a:endParaRPr lang="zh-CN" altLang="zh-CN" sz="2400" dirty="0"/>
          </a:p>
          <a:p>
            <a:r>
              <a:rPr lang="zh-CN" altLang="zh-CN" sz="2400" dirty="0"/>
              <a:t>功能：段内转移</a:t>
            </a:r>
            <a:r>
              <a:rPr lang="en-US" altLang="zh-CN" sz="2400" dirty="0"/>
              <a:t>  IP</a:t>
            </a:r>
            <a:r>
              <a:rPr lang="zh-CN" altLang="zh-CN" sz="2400" dirty="0"/>
              <a:t>←</a:t>
            </a:r>
            <a:r>
              <a:rPr lang="en-US" altLang="zh-CN" sz="2400" dirty="0"/>
              <a:t>OPR</a:t>
            </a:r>
            <a:r>
              <a:rPr lang="zh-CN" altLang="zh-CN" sz="2400" dirty="0"/>
              <a:t>偏移地址，</a:t>
            </a:r>
            <a:r>
              <a:rPr lang="en-US" altLang="zh-CN" sz="2400" dirty="0"/>
              <a:t>CS</a:t>
            </a:r>
            <a:r>
              <a:rPr lang="zh-CN" altLang="zh-CN" sz="2400" dirty="0"/>
              <a:t>不变</a:t>
            </a:r>
            <a:endParaRPr lang="zh-CN" altLang="zh-CN" sz="2400" dirty="0"/>
          </a:p>
          <a:p>
            <a:r>
              <a:rPr lang="zh-CN" altLang="zh-CN" sz="2400" dirty="0"/>
              <a:t>段间转移</a:t>
            </a:r>
            <a:r>
              <a:rPr lang="en-US" altLang="zh-CN" sz="2400" dirty="0"/>
              <a:t>  CS</a:t>
            </a:r>
            <a:r>
              <a:rPr lang="zh-CN" altLang="zh-CN" sz="2400" dirty="0"/>
              <a:t>←</a:t>
            </a:r>
            <a:r>
              <a:rPr lang="en-US" altLang="zh-CN" sz="2400" dirty="0"/>
              <a:t>OPR</a:t>
            </a:r>
            <a:r>
              <a:rPr lang="zh-CN" altLang="zh-CN" sz="2400" dirty="0"/>
              <a:t>段地址，</a:t>
            </a:r>
            <a:r>
              <a:rPr lang="en-US" altLang="zh-CN" sz="2400" dirty="0"/>
              <a:t>IP</a:t>
            </a:r>
            <a:r>
              <a:rPr lang="zh-CN" altLang="zh-CN" sz="2400" dirty="0"/>
              <a:t>←</a:t>
            </a:r>
            <a:r>
              <a:rPr lang="en-US" altLang="zh-CN" sz="2400" dirty="0"/>
              <a:t>OPR</a:t>
            </a:r>
            <a:r>
              <a:rPr lang="zh-CN" altLang="zh-CN" sz="2400" dirty="0"/>
              <a:t>偏移地址</a:t>
            </a:r>
            <a:endParaRPr lang="zh-CN" altLang="zh-CN" sz="2400" dirty="0"/>
          </a:p>
          <a:p>
            <a:r>
              <a:rPr lang="en-US" altLang="zh-CN" sz="2400" dirty="0"/>
              <a:t>3</a:t>
            </a:r>
            <a:r>
              <a:rPr lang="zh-CN" altLang="zh-CN" sz="2400" dirty="0"/>
              <a:t>）条件转移指令</a:t>
            </a:r>
            <a:endParaRPr lang="zh-CN" altLang="zh-CN" sz="2400" dirty="0"/>
          </a:p>
          <a:p>
            <a:r>
              <a:rPr lang="zh-CN" altLang="zh-CN" sz="2400" dirty="0"/>
              <a:t>共有</a:t>
            </a:r>
            <a:r>
              <a:rPr lang="en-US" altLang="zh-CN" sz="2400" dirty="0"/>
              <a:t>18</a:t>
            </a:r>
            <a:r>
              <a:rPr lang="zh-CN" altLang="zh-CN" sz="2400" dirty="0"/>
              <a:t>条，如表</a:t>
            </a:r>
            <a:r>
              <a:rPr lang="en-US" altLang="zh-CN" sz="2400" dirty="0"/>
              <a:t>6.5</a:t>
            </a:r>
            <a:r>
              <a:rPr lang="zh-CN" altLang="zh-CN" sz="2400" dirty="0"/>
              <a:t>所示，分为单标志转移指令、无符号数比较转移指令和带符号数比较转移指令。是以上一条指令执行后状态标志寄存器（</a:t>
            </a:r>
            <a:r>
              <a:rPr lang="en-US" altLang="zh-CN" sz="2400" dirty="0"/>
              <a:t>PSW</a:t>
            </a:r>
            <a:r>
              <a:rPr lang="zh-CN" altLang="zh-CN" sz="2400" dirty="0"/>
              <a:t>）中的标志位</a:t>
            </a:r>
            <a:r>
              <a:rPr lang="en-US" altLang="zh-CN" sz="2400" dirty="0"/>
              <a:t>Z</a:t>
            </a:r>
            <a:r>
              <a:rPr lang="zh-CN" altLang="zh-CN" sz="2400" dirty="0"/>
              <a:t>、</a:t>
            </a:r>
            <a:r>
              <a:rPr lang="en-US" altLang="zh-CN" sz="2400" dirty="0"/>
              <a:t>C</a:t>
            </a:r>
            <a:r>
              <a:rPr lang="zh-CN" altLang="zh-CN" sz="2400" dirty="0"/>
              <a:t>、</a:t>
            </a:r>
            <a:r>
              <a:rPr lang="en-US" altLang="zh-CN" sz="2400" dirty="0"/>
              <a:t>O</a:t>
            </a:r>
            <a:r>
              <a:rPr lang="zh-CN" altLang="zh-CN" sz="2400" dirty="0"/>
              <a:t>、</a:t>
            </a:r>
            <a:r>
              <a:rPr lang="en-US" altLang="zh-CN" sz="2400" dirty="0"/>
              <a:t>S</a:t>
            </a:r>
            <a:r>
              <a:rPr lang="zh-CN" altLang="zh-CN" sz="2400" dirty="0"/>
              <a:t>及</a:t>
            </a:r>
            <a:r>
              <a:rPr lang="en-US" altLang="zh-CN" sz="2400" dirty="0"/>
              <a:t>PF</a:t>
            </a:r>
            <a:r>
              <a:rPr lang="zh-CN" altLang="zh-CN" sz="2400" dirty="0"/>
              <a:t>的值决定是否转移，且属段内短转移，目标地址的相对偏移量为</a:t>
            </a:r>
            <a:r>
              <a:rPr lang="en-US" altLang="zh-CN" sz="2400" dirty="0"/>
              <a:t>-128</a:t>
            </a:r>
            <a:r>
              <a:rPr lang="zh-CN" altLang="zh-CN" sz="2400" dirty="0"/>
              <a:t>～</a:t>
            </a:r>
            <a:r>
              <a:rPr lang="en-US" altLang="zh-CN" sz="2400" dirty="0"/>
              <a:t>+127</a:t>
            </a:r>
            <a:r>
              <a:rPr lang="zh-CN" altLang="zh-CN" sz="2400" dirty="0"/>
              <a:t>字节，对状态标志位无影响。</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1800" dirty="0"/>
              <a:t>表</a:t>
            </a:r>
            <a:r>
              <a:rPr lang="en-US" altLang="zh-CN" sz="1800" dirty="0" smtClean="0"/>
              <a:t>6.12 </a:t>
            </a:r>
            <a:r>
              <a:rPr lang="zh-CN" altLang="zh-CN" sz="1800" dirty="0" smtClean="0"/>
              <a:t>条件</a:t>
            </a:r>
            <a:endParaRPr lang="en-US" altLang="zh-CN" sz="1800" dirty="0" smtClean="0"/>
          </a:p>
          <a:p>
            <a:r>
              <a:rPr lang="zh-CN" altLang="zh-CN" sz="1800" dirty="0" smtClean="0"/>
              <a:t>转移指令</a:t>
            </a:r>
            <a:endParaRPr lang="en-US" altLang="zh-CN" sz="1800" dirty="0" smtClean="0"/>
          </a:p>
          <a:p>
            <a:endParaRPr lang="en-US" altLang="zh-CN" sz="1800" dirty="0" smtClean="0"/>
          </a:p>
          <a:p>
            <a:endParaRPr lang="zh-CN" altLang="en-US" sz="1800" dirty="0"/>
          </a:p>
        </p:txBody>
      </p:sp>
      <p:graphicFrame>
        <p:nvGraphicFramePr>
          <p:cNvPr id="4" name="表格 3"/>
          <p:cNvGraphicFramePr>
            <a:graphicFrameLocks noGrp="1"/>
          </p:cNvGraphicFramePr>
          <p:nvPr/>
        </p:nvGraphicFramePr>
        <p:xfrm>
          <a:off x="2267744" y="28772"/>
          <a:ext cx="5760640" cy="6856612"/>
        </p:xfrm>
        <a:graphic>
          <a:graphicData uri="http://schemas.openxmlformats.org/drawingml/2006/table">
            <a:tbl>
              <a:tblPr firstRow="1" firstCol="1" lastRow="1" lastCol="1" bandRow="1" bandCol="1">
                <a:tableStyleId>{5C22544A-7EE6-4342-B048-85BDC9FD1C3A}</a:tableStyleId>
              </a:tblPr>
              <a:tblGrid>
                <a:gridCol w="1118147"/>
                <a:gridCol w="1343949"/>
                <a:gridCol w="3298544"/>
              </a:tblGrid>
              <a:tr h="177106">
                <a:tc gridSpan="3">
                  <a:txBody>
                    <a:bodyPr/>
                    <a:lstStyle/>
                    <a:p>
                      <a:pPr indent="269875" algn="ctr">
                        <a:lnSpc>
                          <a:spcPts val="1560"/>
                        </a:lnSpc>
                        <a:spcAft>
                          <a:spcPts val="0"/>
                        </a:spcAft>
                      </a:pPr>
                      <a:r>
                        <a:rPr lang="zh-CN" sz="900" kern="0" dirty="0">
                          <a:effectLst/>
                        </a:rPr>
                        <a:t>表</a:t>
                      </a:r>
                      <a:r>
                        <a:rPr lang="en-US" sz="900" kern="0" dirty="0" smtClean="0">
                          <a:effectLst/>
                        </a:rPr>
                        <a:t>6.12 </a:t>
                      </a:r>
                      <a:r>
                        <a:rPr lang="zh-CN" sz="900" kern="0" dirty="0">
                          <a:effectLst/>
                        </a:rPr>
                        <a:t>条件转移指令</a:t>
                      </a:r>
                      <a:endParaRPr lang="zh-CN" sz="1050" kern="100" dirty="0">
                        <a:effectLst/>
                        <a:latin typeface="等线" panose="02010600030101010101" charset="-122"/>
                        <a:ea typeface="等线" panose="02010600030101010101" charset="-122"/>
                        <a:cs typeface="Times New Roman" panose="02020603050405020304"/>
                      </a:endParaRPr>
                    </a:p>
                  </a:txBody>
                  <a:tcPr marL="68580" marR="68580" marT="0" marB="0"/>
                </a:tc>
                <a:tc hMerge="1">
                  <a:tcPr/>
                </a:tc>
                <a:tc hMerge="1">
                  <a:tcPr/>
                </a:tc>
              </a:tr>
              <a:tr h="188175">
                <a:tc>
                  <a:txBody>
                    <a:bodyPr/>
                    <a:lstStyle/>
                    <a:p>
                      <a:pPr indent="269875" algn="ctr">
                        <a:lnSpc>
                          <a:spcPts val="1560"/>
                        </a:lnSpc>
                        <a:spcAft>
                          <a:spcPts val="0"/>
                        </a:spcAft>
                      </a:pPr>
                      <a:r>
                        <a:rPr lang="zh-CN" sz="900" kern="0">
                          <a:effectLst/>
                        </a:rPr>
                        <a:t>助记符</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ctr">
                        <a:lnSpc>
                          <a:spcPts val="1560"/>
                        </a:lnSpc>
                        <a:spcAft>
                          <a:spcPts val="0"/>
                        </a:spcAft>
                      </a:pPr>
                      <a:r>
                        <a:rPr lang="zh-CN" sz="900" kern="0">
                          <a:effectLst/>
                        </a:rPr>
                        <a:t>转移条件</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ctr">
                        <a:lnSpc>
                          <a:spcPts val="1560"/>
                        </a:lnSpc>
                        <a:spcAft>
                          <a:spcPts val="0"/>
                        </a:spcAft>
                      </a:pPr>
                      <a:r>
                        <a:rPr lang="zh-CN" sz="900" kern="0">
                          <a:effectLst/>
                        </a:rPr>
                        <a:t>功能</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188175">
                <a:tc gridSpan="3">
                  <a:txBody>
                    <a:bodyPr/>
                    <a:lstStyle/>
                    <a:p>
                      <a:pPr indent="269875" algn="ctr">
                        <a:lnSpc>
                          <a:spcPts val="1560"/>
                        </a:lnSpc>
                        <a:spcAft>
                          <a:spcPts val="0"/>
                        </a:spcAft>
                      </a:pPr>
                      <a:r>
                        <a:rPr lang="zh-CN" sz="900" kern="0">
                          <a:effectLst/>
                        </a:rPr>
                        <a:t>单标志转移指令</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hMerge="1">
                  <a:tcPr/>
                </a:tc>
                <a:tc hMerge="1">
                  <a:tcPr/>
                </a:tc>
              </a:tr>
              <a:tr h="188175">
                <a:tc>
                  <a:txBody>
                    <a:bodyPr/>
                    <a:lstStyle/>
                    <a:p>
                      <a:pPr indent="269875" algn="just">
                        <a:lnSpc>
                          <a:spcPts val="1560"/>
                        </a:lnSpc>
                        <a:spcAft>
                          <a:spcPts val="0"/>
                        </a:spcAft>
                      </a:pPr>
                      <a:r>
                        <a:rPr lang="en-US" sz="900" kern="0">
                          <a:effectLst/>
                        </a:rPr>
                        <a:t>JZ/JE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ZF=1</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结果为</a:t>
                      </a:r>
                      <a:r>
                        <a:rPr lang="en-US" sz="900" kern="0">
                          <a:effectLst/>
                        </a:rPr>
                        <a:t>0</a:t>
                      </a:r>
                      <a:r>
                        <a:rPr lang="zh-CN" sz="900" kern="0">
                          <a:effectLst/>
                        </a:rPr>
                        <a:t>，转移到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354212">
                <a:tc>
                  <a:txBody>
                    <a:bodyPr/>
                    <a:lstStyle/>
                    <a:p>
                      <a:pPr indent="269875" algn="just">
                        <a:lnSpc>
                          <a:spcPts val="1560"/>
                        </a:lnSpc>
                        <a:spcAft>
                          <a:spcPts val="0"/>
                        </a:spcAft>
                      </a:pPr>
                      <a:r>
                        <a:rPr lang="en-US" sz="900" kern="0">
                          <a:effectLst/>
                        </a:rPr>
                        <a:t>JNZ/JNE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ZF=0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结果不为</a:t>
                      </a:r>
                      <a:r>
                        <a:rPr lang="en-US" sz="900" kern="0">
                          <a:effectLst/>
                        </a:rPr>
                        <a:t>0</a:t>
                      </a:r>
                      <a:r>
                        <a:rPr lang="zh-CN" sz="900" kern="0">
                          <a:effectLst/>
                        </a:rPr>
                        <a:t>，转移到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188175">
                <a:tc>
                  <a:txBody>
                    <a:bodyPr/>
                    <a:lstStyle/>
                    <a:p>
                      <a:pPr indent="269875" algn="just">
                        <a:lnSpc>
                          <a:spcPts val="1560"/>
                        </a:lnSpc>
                        <a:spcAft>
                          <a:spcPts val="0"/>
                        </a:spcAft>
                      </a:pPr>
                      <a:r>
                        <a:rPr lang="en-US" sz="900" kern="0">
                          <a:effectLst/>
                        </a:rPr>
                        <a:t>JC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CF=1</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有进位，转移到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188175">
                <a:tc>
                  <a:txBody>
                    <a:bodyPr/>
                    <a:lstStyle/>
                    <a:p>
                      <a:pPr indent="269875" algn="just">
                        <a:lnSpc>
                          <a:spcPts val="1560"/>
                        </a:lnSpc>
                        <a:spcAft>
                          <a:spcPts val="0"/>
                        </a:spcAft>
                      </a:pPr>
                      <a:r>
                        <a:rPr lang="en-US" sz="900" kern="0">
                          <a:effectLst/>
                        </a:rPr>
                        <a:t>JNC</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CF=0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无进位，转移到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188175">
                <a:tc>
                  <a:txBody>
                    <a:bodyPr/>
                    <a:lstStyle/>
                    <a:p>
                      <a:pPr indent="269875" algn="just">
                        <a:lnSpc>
                          <a:spcPts val="1560"/>
                        </a:lnSpc>
                        <a:spcAft>
                          <a:spcPts val="0"/>
                        </a:spcAft>
                      </a:pPr>
                      <a:r>
                        <a:rPr lang="en-US" sz="900" kern="0">
                          <a:effectLst/>
                        </a:rPr>
                        <a:t>JO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OF=1</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有溢出，转移到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188175">
                <a:tc>
                  <a:txBody>
                    <a:bodyPr/>
                    <a:lstStyle/>
                    <a:p>
                      <a:pPr indent="269875" algn="just">
                        <a:lnSpc>
                          <a:spcPts val="1560"/>
                        </a:lnSpc>
                        <a:spcAft>
                          <a:spcPts val="0"/>
                        </a:spcAft>
                      </a:pPr>
                      <a:r>
                        <a:rPr lang="en-US" sz="900" kern="0">
                          <a:effectLst/>
                        </a:rPr>
                        <a:t>JNO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OF=0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无溢出，转移到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188175">
                <a:tc>
                  <a:txBody>
                    <a:bodyPr/>
                    <a:lstStyle/>
                    <a:p>
                      <a:pPr indent="269875" algn="just">
                        <a:lnSpc>
                          <a:spcPts val="1560"/>
                        </a:lnSpc>
                        <a:spcAft>
                          <a:spcPts val="0"/>
                        </a:spcAft>
                      </a:pPr>
                      <a:r>
                        <a:rPr lang="en-US" sz="900" kern="0">
                          <a:effectLst/>
                        </a:rPr>
                        <a:t>JS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SF=1</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结果为负，转移到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188175">
                <a:tc>
                  <a:txBody>
                    <a:bodyPr/>
                    <a:lstStyle/>
                    <a:p>
                      <a:pPr indent="269875" algn="just">
                        <a:lnSpc>
                          <a:spcPts val="1560"/>
                        </a:lnSpc>
                        <a:spcAft>
                          <a:spcPts val="0"/>
                        </a:spcAft>
                      </a:pPr>
                      <a:r>
                        <a:rPr lang="en-US" sz="900" kern="0">
                          <a:effectLst/>
                        </a:rPr>
                        <a:t>JNS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SF=0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结果为正，转移到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354212">
                <a:tc>
                  <a:txBody>
                    <a:bodyPr/>
                    <a:lstStyle/>
                    <a:p>
                      <a:pPr indent="269875" algn="just">
                        <a:lnSpc>
                          <a:spcPts val="1560"/>
                        </a:lnSpc>
                        <a:spcAft>
                          <a:spcPts val="0"/>
                        </a:spcAft>
                      </a:pPr>
                      <a:r>
                        <a:rPr lang="en-US" sz="900" kern="0">
                          <a:effectLst/>
                        </a:rPr>
                        <a:t>JPE/JP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PF=1</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dirty="0">
                          <a:effectLst/>
                        </a:rPr>
                        <a:t>奇偶标志为</a:t>
                      </a:r>
                      <a:r>
                        <a:rPr lang="en-US" sz="900" kern="0" dirty="0">
                          <a:effectLst/>
                        </a:rPr>
                        <a:t>1</a:t>
                      </a:r>
                      <a:r>
                        <a:rPr lang="zh-CN" sz="900" kern="0" dirty="0">
                          <a:effectLst/>
                        </a:rPr>
                        <a:t>，转移到</a:t>
                      </a:r>
                      <a:r>
                        <a:rPr lang="en-US" sz="900" kern="0" dirty="0">
                          <a:effectLst/>
                        </a:rPr>
                        <a:t>OPR</a:t>
                      </a:r>
                      <a:endParaRPr lang="zh-CN" sz="1050" kern="100" dirty="0">
                        <a:effectLst/>
                        <a:latin typeface="等线" panose="02010600030101010101" charset="-122"/>
                        <a:ea typeface="等线" panose="02010600030101010101" charset="-122"/>
                        <a:cs typeface="Times New Roman" panose="02020603050405020304"/>
                      </a:endParaRPr>
                    </a:p>
                  </a:txBody>
                  <a:tcPr marL="68580" marR="68580" marT="0" marB="0"/>
                </a:tc>
              </a:tr>
              <a:tr h="354212">
                <a:tc>
                  <a:txBody>
                    <a:bodyPr/>
                    <a:lstStyle/>
                    <a:p>
                      <a:pPr indent="269875" algn="just">
                        <a:lnSpc>
                          <a:spcPts val="1560"/>
                        </a:lnSpc>
                        <a:spcAft>
                          <a:spcPts val="0"/>
                        </a:spcAft>
                      </a:pPr>
                      <a:r>
                        <a:rPr lang="en-US" sz="900" kern="0">
                          <a:effectLst/>
                        </a:rPr>
                        <a:t>JPO/JNP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PF=0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奇偶标志为</a:t>
                      </a:r>
                      <a:r>
                        <a:rPr lang="en-US" sz="900" kern="0">
                          <a:effectLst/>
                        </a:rPr>
                        <a:t>0</a:t>
                      </a:r>
                      <a:r>
                        <a:rPr lang="zh-CN" sz="900" kern="0">
                          <a:effectLst/>
                        </a:rPr>
                        <a:t>，转移到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188175">
                <a:tc gridSpan="3">
                  <a:txBody>
                    <a:bodyPr/>
                    <a:lstStyle/>
                    <a:p>
                      <a:pPr indent="269875" algn="ctr">
                        <a:lnSpc>
                          <a:spcPts val="1560"/>
                        </a:lnSpc>
                        <a:spcAft>
                          <a:spcPts val="0"/>
                        </a:spcAft>
                      </a:pPr>
                      <a:r>
                        <a:rPr lang="zh-CN" sz="900" kern="0">
                          <a:effectLst/>
                        </a:rPr>
                        <a:t>无符号数比较转移指令</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hMerge="1">
                  <a:tcPr/>
                </a:tc>
                <a:tc hMerge="1">
                  <a:tcPr/>
                </a:tc>
              </a:tr>
              <a:tr h="354212">
                <a:tc>
                  <a:txBody>
                    <a:bodyPr/>
                    <a:lstStyle/>
                    <a:p>
                      <a:pPr indent="269875" algn="just">
                        <a:lnSpc>
                          <a:spcPts val="1560"/>
                        </a:lnSpc>
                        <a:spcAft>
                          <a:spcPts val="0"/>
                        </a:spcAft>
                      </a:pPr>
                      <a:r>
                        <a:rPr lang="en-US" sz="900" kern="0">
                          <a:effectLst/>
                        </a:rPr>
                        <a:t>JA/JNBE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CF=0</a:t>
                      </a:r>
                      <a:r>
                        <a:rPr lang="zh-CN" sz="900" kern="0">
                          <a:effectLst/>
                        </a:rPr>
                        <a:t>或</a:t>
                      </a:r>
                      <a:r>
                        <a:rPr lang="en-US" sz="900" kern="0">
                          <a:effectLst/>
                        </a:rPr>
                        <a:t>ZF=0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被减数高于减数，转移到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354212">
                <a:tc>
                  <a:txBody>
                    <a:bodyPr/>
                    <a:lstStyle/>
                    <a:p>
                      <a:pPr indent="269875" algn="just">
                        <a:lnSpc>
                          <a:spcPts val="1560"/>
                        </a:lnSpc>
                        <a:spcAft>
                          <a:spcPts val="0"/>
                        </a:spcAft>
                      </a:pPr>
                      <a:r>
                        <a:rPr lang="en-US" sz="900" kern="0">
                          <a:effectLst/>
                        </a:rPr>
                        <a:t>JNA/JBE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CF=1</a:t>
                      </a:r>
                      <a:r>
                        <a:rPr lang="zh-CN" sz="900" kern="0">
                          <a:effectLst/>
                        </a:rPr>
                        <a:t>或</a:t>
                      </a:r>
                      <a:r>
                        <a:rPr lang="en-US" sz="900" kern="0">
                          <a:effectLst/>
                        </a:rPr>
                        <a:t>ZF=1</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被减数低于或等于减数，转移到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354212">
                <a:tc>
                  <a:txBody>
                    <a:bodyPr/>
                    <a:lstStyle/>
                    <a:p>
                      <a:pPr indent="269875" algn="just">
                        <a:lnSpc>
                          <a:spcPts val="1560"/>
                        </a:lnSpc>
                        <a:spcAft>
                          <a:spcPts val="0"/>
                        </a:spcAft>
                      </a:pPr>
                      <a:r>
                        <a:rPr lang="en-US" sz="900" kern="0">
                          <a:effectLst/>
                        </a:rPr>
                        <a:t>JNAE/JB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CF=1</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被减数低于减数，转移到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354212">
                <a:tc>
                  <a:txBody>
                    <a:bodyPr/>
                    <a:lstStyle/>
                    <a:p>
                      <a:pPr indent="269875" algn="just">
                        <a:lnSpc>
                          <a:spcPts val="1560"/>
                        </a:lnSpc>
                        <a:spcAft>
                          <a:spcPts val="0"/>
                        </a:spcAft>
                      </a:pPr>
                      <a:r>
                        <a:rPr lang="en-US" sz="900" kern="0">
                          <a:effectLst/>
                        </a:rPr>
                        <a:t>JAE/JNB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CF=0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被减数不低于减数，转移到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188175">
                <a:tc gridSpan="3">
                  <a:txBody>
                    <a:bodyPr/>
                    <a:lstStyle/>
                    <a:p>
                      <a:pPr indent="269875" algn="ctr">
                        <a:lnSpc>
                          <a:spcPts val="1560"/>
                        </a:lnSpc>
                        <a:spcAft>
                          <a:spcPts val="0"/>
                        </a:spcAft>
                      </a:pPr>
                      <a:r>
                        <a:rPr lang="zh-CN" sz="900" kern="0">
                          <a:effectLst/>
                        </a:rPr>
                        <a:t>带符号数比较转移指令</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hMerge="1">
                  <a:tcPr/>
                </a:tc>
                <a:tc hMerge="1">
                  <a:tcPr/>
                </a:tc>
              </a:tr>
              <a:tr h="354212">
                <a:tc>
                  <a:txBody>
                    <a:bodyPr/>
                    <a:lstStyle/>
                    <a:p>
                      <a:pPr indent="269875" algn="just">
                        <a:lnSpc>
                          <a:spcPts val="1560"/>
                        </a:lnSpc>
                        <a:spcAft>
                          <a:spcPts val="0"/>
                        </a:spcAft>
                      </a:pPr>
                      <a:r>
                        <a:rPr lang="en-US" sz="900" kern="0">
                          <a:effectLst/>
                        </a:rPr>
                        <a:t>JL/JNGE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SF</a:t>
                      </a:r>
                      <a:r>
                        <a:rPr lang="zh-CN" sz="900" kern="0">
                          <a:effectLst/>
                        </a:rPr>
                        <a:t>⊕</a:t>
                      </a:r>
                      <a:r>
                        <a:rPr lang="en-US" sz="900" kern="0">
                          <a:effectLst/>
                        </a:rPr>
                        <a:t>OF=1</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被减数小于减数，转移到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354212">
                <a:tc>
                  <a:txBody>
                    <a:bodyPr/>
                    <a:lstStyle/>
                    <a:p>
                      <a:pPr indent="269875" algn="just">
                        <a:lnSpc>
                          <a:spcPts val="1560"/>
                        </a:lnSpc>
                        <a:spcAft>
                          <a:spcPts val="0"/>
                        </a:spcAft>
                      </a:pPr>
                      <a:r>
                        <a:rPr lang="en-US" sz="900" kern="0">
                          <a:effectLst/>
                        </a:rPr>
                        <a:t>JNL/JGE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SF</a:t>
                      </a:r>
                      <a:r>
                        <a:rPr lang="zh-CN" sz="900" kern="0">
                          <a:effectLst/>
                        </a:rPr>
                        <a:t>⊕</a:t>
                      </a:r>
                      <a:r>
                        <a:rPr lang="en-US" sz="900" kern="0">
                          <a:effectLst/>
                        </a:rPr>
                        <a:t>OF=0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被减数大于或等于减数，转移到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354212">
                <a:tc>
                  <a:txBody>
                    <a:bodyPr/>
                    <a:lstStyle/>
                    <a:p>
                      <a:pPr indent="269875" algn="just">
                        <a:lnSpc>
                          <a:spcPts val="1560"/>
                        </a:lnSpc>
                        <a:spcAft>
                          <a:spcPts val="0"/>
                        </a:spcAft>
                      </a:pPr>
                      <a:r>
                        <a:rPr lang="en-US" sz="900" kern="0">
                          <a:effectLst/>
                        </a:rPr>
                        <a:t>JLE/JNG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ZF=1</a:t>
                      </a:r>
                      <a:r>
                        <a:rPr lang="zh-CN" sz="900" kern="0">
                          <a:effectLst/>
                        </a:rPr>
                        <a:t>或</a:t>
                      </a:r>
                      <a:r>
                        <a:rPr lang="en-US" sz="900" kern="0">
                          <a:effectLst/>
                        </a:rPr>
                        <a:t>SF</a:t>
                      </a:r>
                      <a:r>
                        <a:rPr lang="zh-CN" sz="900" kern="0">
                          <a:effectLst/>
                        </a:rPr>
                        <a:t>⊕</a:t>
                      </a:r>
                      <a:r>
                        <a:rPr lang="en-US" sz="900" kern="0">
                          <a:effectLst/>
                        </a:rPr>
                        <a:t>OF=1</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a:effectLst/>
                        </a:rPr>
                        <a:t>被减数小于或等于减数，转移到</a:t>
                      </a:r>
                      <a:r>
                        <a:rPr lang="en-US" sz="900" kern="0">
                          <a:effectLst/>
                        </a:rPr>
                        <a:t>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331521">
                <a:tc>
                  <a:txBody>
                    <a:bodyPr/>
                    <a:lstStyle/>
                    <a:p>
                      <a:pPr indent="269875" algn="just">
                        <a:lnSpc>
                          <a:spcPts val="1560"/>
                        </a:lnSpc>
                        <a:spcAft>
                          <a:spcPts val="0"/>
                        </a:spcAft>
                      </a:pPr>
                      <a:r>
                        <a:rPr lang="en-US" sz="900" kern="0">
                          <a:effectLst/>
                        </a:rPr>
                        <a:t>JNLE/JG  OPR</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en-US" sz="900" kern="0">
                          <a:effectLst/>
                        </a:rPr>
                        <a:t>ZF=0</a:t>
                      </a:r>
                      <a:r>
                        <a:rPr lang="zh-CN" sz="900" kern="0">
                          <a:effectLst/>
                        </a:rPr>
                        <a:t>且</a:t>
                      </a:r>
                      <a:r>
                        <a:rPr lang="en-US" sz="900" kern="0">
                          <a:effectLst/>
                        </a:rPr>
                        <a:t>SF</a:t>
                      </a:r>
                      <a:r>
                        <a:rPr lang="zh-CN" sz="900" kern="0">
                          <a:effectLst/>
                        </a:rPr>
                        <a:t>⊕</a:t>
                      </a:r>
                      <a:r>
                        <a:rPr lang="en-US" sz="900" kern="0">
                          <a:effectLst/>
                        </a:rPr>
                        <a:t>OF=0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a:txBody>
                    <a:bodyPr/>
                    <a:lstStyle/>
                    <a:p>
                      <a:pPr indent="269875" algn="just">
                        <a:lnSpc>
                          <a:spcPts val="1560"/>
                        </a:lnSpc>
                        <a:spcAft>
                          <a:spcPts val="0"/>
                        </a:spcAft>
                      </a:pPr>
                      <a:r>
                        <a:rPr lang="zh-CN" sz="900" kern="0" dirty="0">
                          <a:effectLst/>
                        </a:rPr>
                        <a:t>被减数大于减数，转移到</a:t>
                      </a:r>
                      <a:r>
                        <a:rPr lang="en-US" sz="900" kern="0" dirty="0">
                          <a:effectLst/>
                        </a:rPr>
                        <a:t>OPR</a:t>
                      </a:r>
                      <a:endParaRPr lang="zh-CN" sz="1050" kern="100" dirty="0">
                        <a:effectLst/>
                        <a:latin typeface="等线" panose="02010600030101010101" charset="-122"/>
                        <a:ea typeface="等线" panose="02010600030101010101" charset="-122"/>
                        <a:cs typeface="Times New Roman" panose="02020603050405020304"/>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en-US" altLang="zh-CN" sz="2400" dirty="0">
                <a:latin typeface="+mn-ea"/>
              </a:rPr>
              <a:t>4</a:t>
            </a:r>
            <a:r>
              <a:rPr lang="zh-CN" altLang="zh-CN" sz="2400" dirty="0">
                <a:latin typeface="+mn-ea"/>
              </a:rPr>
              <a:t>）循环控制指令</a:t>
            </a:r>
            <a:endParaRPr lang="zh-CN" altLang="zh-CN" sz="2400" dirty="0">
              <a:latin typeface="+mn-ea"/>
            </a:endParaRPr>
          </a:p>
          <a:p>
            <a:r>
              <a:rPr lang="zh-CN" altLang="zh-CN" sz="2400" dirty="0">
                <a:latin typeface="+mn-ea"/>
              </a:rPr>
              <a:t>用于控制程序重复执行，以寄存器</a:t>
            </a:r>
            <a:r>
              <a:rPr lang="en-US" altLang="zh-CN" sz="2400" dirty="0">
                <a:latin typeface="+mn-ea"/>
              </a:rPr>
              <a:t>CX</a:t>
            </a:r>
            <a:r>
              <a:rPr lang="zh-CN" altLang="zh-CN" sz="2400" dirty="0">
                <a:latin typeface="+mn-ea"/>
              </a:rPr>
              <a:t>中的值或</a:t>
            </a:r>
            <a:r>
              <a:rPr lang="en-US" altLang="zh-CN" sz="2400" dirty="0">
                <a:latin typeface="+mn-ea"/>
              </a:rPr>
              <a:t>CX</a:t>
            </a:r>
            <a:r>
              <a:rPr lang="zh-CN" altLang="zh-CN" sz="2400" dirty="0">
                <a:latin typeface="+mn-ea"/>
              </a:rPr>
              <a:t>与</a:t>
            </a:r>
            <a:r>
              <a:rPr lang="en-US" altLang="zh-CN" sz="2400" dirty="0">
                <a:latin typeface="+mn-ea"/>
              </a:rPr>
              <a:t>ZF</a:t>
            </a:r>
            <a:r>
              <a:rPr lang="zh-CN" altLang="zh-CN" sz="2400" dirty="0">
                <a:latin typeface="+mn-ea"/>
              </a:rPr>
              <a:t>标志位的值结合，作为转移条件，属段内短转移，目标地址的相对偏移量为</a:t>
            </a:r>
            <a:r>
              <a:rPr lang="en-US" altLang="zh-CN" sz="2400" dirty="0">
                <a:latin typeface="+mn-ea"/>
              </a:rPr>
              <a:t>-128</a:t>
            </a:r>
            <a:r>
              <a:rPr lang="zh-CN" altLang="zh-CN" sz="2400" dirty="0">
                <a:latin typeface="+mn-ea"/>
              </a:rPr>
              <a:t>～</a:t>
            </a:r>
            <a:r>
              <a:rPr lang="en-US" altLang="zh-CN" sz="2400" dirty="0">
                <a:latin typeface="+mn-ea"/>
              </a:rPr>
              <a:t>+127</a:t>
            </a:r>
            <a:r>
              <a:rPr lang="zh-CN" altLang="zh-CN" sz="2400" dirty="0">
                <a:latin typeface="+mn-ea"/>
              </a:rPr>
              <a:t>字节。</a:t>
            </a:r>
            <a:endParaRPr lang="zh-CN" altLang="zh-CN" sz="2400" dirty="0">
              <a:latin typeface="+mn-ea"/>
            </a:endParaRPr>
          </a:p>
          <a:p>
            <a:r>
              <a:rPr lang="zh-CN" altLang="zh-CN" sz="2400" dirty="0">
                <a:latin typeface="+mn-ea"/>
              </a:rPr>
              <a:t>（</a:t>
            </a:r>
            <a:r>
              <a:rPr lang="en-US" altLang="zh-CN" sz="2400" dirty="0">
                <a:latin typeface="+mn-ea"/>
              </a:rPr>
              <a:t>1</a:t>
            </a:r>
            <a:r>
              <a:rPr lang="zh-CN" altLang="zh-CN" sz="2400" dirty="0">
                <a:latin typeface="+mn-ea"/>
              </a:rPr>
              <a:t>）循环指令 </a:t>
            </a:r>
            <a:endParaRPr lang="zh-CN" altLang="zh-CN" sz="2400" dirty="0">
              <a:latin typeface="+mn-ea"/>
            </a:endParaRPr>
          </a:p>
          <a:p>
            <a:r>
              <a:rPr lang="zh-CN" altLang="zh-CN" sz="2400" dirty="0">
                <a:latin typeface="+mn-ea"/>
              </a:rPr>
              <a:t>格式：</a:t>
            </a:r>
            <a:r>
              <a:rPr lang="en-US" altLang="zh-CN" sz="2400" dirty="0">
                <a:latin typeface="+mn-ea"/>
              </a:rPr>
              <a:t>LOOP  OPR</a:t>
            </a:r>
            <a:endParaRPr lang="zh-CN" altLang="zh-CN" sz="2400" dirty="0">
              <a:latin typeface="+mn-ea"/>
            </a:endParaRPr>
          </a:p>
          <a:p>
            <a:r>
              <a:rPr lang="zh-CN" altLang="zh-CN" sz="2400" dirty="0">
                <a:latin typeface="+mn-ea"/>
              </a:rPr>
              <a:t>功能：</a:t>
            </a:r>
            <a:r>
              <a:rPr lang="en-US" altLang="zh-CN" sz="2400" dirty="0">
                <a:latin typeface="+mn-ea"/>
              </a:rPr>
              <a:t>CX</a:t>
            </a:r>
            <a:r>
              <a:rPr lang="zh-CN" altLang="zh-CN" sz="2400" dirty="0">
                <a:latin typeface="+mn-ea"/>
              </a:rPr>
              <a:t>←</a:t>
            </a:r>
            <a:r>
              <a:rPr lang="en-US" altLang="zh-CN" sz="2400" dirty="0">
                <a:latin typeface="+mn-ea"/>
              </a:rPr>
              <a:t>(CX)</a:t>
            </a:r>
            <a:r>
              <a:rPr lang="zh-CN" altLang="zh-CN" sz="2400" dirty="0">
                <a:latin typeface="+mn-ea"/>
              </a:rPr>
              <a:t>―</a:t>
            </a:r>
            <a:r>
              <a:rPr lang="en-US" altLang="zh-CN" sz="2400" dirty="0">
                <a:latin typeface="+mn-ea"/>
              </a:rPr>
              <a:t>1</a:t>
            </a:r>
            <a:r>
              <a:rPr lang="zh-CN" altLang="zh-CN" sz="2400" dirty="0">
                <a:latin typeface="+mn-ea"/>
              </a:rPr>
              <a:t>，测试</a:t>
            </a:r>
            <a:r>
              <a:rPr lang="en-US" altLang="zh-CN" sz="2400" dirty="0">
                <a:latin typeface="+mn-ea"/>
              </a:rPr>
              <a:t>(CX)</a:t>
            </a:r>
            <a:r>
              <a:rPr lang="zh-CN" altLang="zh-CN" sz="2400" dirty="0">
                <a:latin typeface="+mn-ea"/>
              </a:rPr>
              <a:t>≠</a:t>
            </a:r>
            <a:r>
              <a:rPr lang="en-US" altLang="zh-CN" sz="2400" dirty="0">
                <a:latin typeface="+mn-ea"/>
              </a:rPr>
              <a:t>0</a:t>
            </a:r>
            <a:r>
              <a:rPr lang="zh-CN" altLang="zh-CN" sz="2400" dirty="0">
                <a:latin typeface="+mn-ea"/>
              </a:rPr>
              <a:t>，转移到标号处继续循环，否则退出循环。</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2</a:t>
            </a:r>
            <a:r>
              <a:rPr lang="zh-CN" altLang="zh-CN" sz="2400" dirty="0">
                <a:latin typeface="+mn-ea"/>
              </a:rPr>
              <a:t>）相等或为</a:t>
            </a:r>
            <a:r>
              <a:rPr lang="en-US" altLang="zh-CN" sz="2400" dirty="0">
                <a:latin typeface="+mn-ea"/>
              </a:rPr>
              <a:t>0</a:t>
            </a:r>
            <a:r>
              <a:rPr lang="zh-CN" altLang="zh-CN" sz="2400" dirty="0">
                <a:latin typeface="+mn-ea"/>
              </a:rPr>
              <a:t>时转移</a:t>
            </a:r>
            <a:endParaRPr lang="zh-CN" altLang="zh-CN" sz="2400" dirty="0">
              <a:latin typeface="+mn-ea"/>
            </a:endParaRPr>
          </a:p>
          <a:p>
            <a:r>
              <a:rPr lang="zh-CN" altLang="zh-CN" sz="2400" dirty="0">
                <a:latin typeface="+mn-ea"/>
              </a:rPr>
              <a:t>格式：</a:t>
            </a:r>
            <a:r>
              <a:rPr lang="en-US" altLang="zh-CN" sz="2400" dirty="0">
                <a:latin typeface="+mn-ea"/>
              </a:rPr>
              <a:t>LOOPZ/LOOPE  OPR</a:t>
            </a:r>
            <a:endParaRPr lang="zh-CN" altLang="zh-CN" sz="2400" dirty="0">
              <a:latin typeface="+mn-ea"/>
            </a:endParaRPr>
          </a:p>
          <a:p>
            <a:r>
              <a:rPr lang="zh-CN" altLang="zh-CN" sz="2400" dirty="0">
                <a:latin typeface="+mn-ea"/>
              </a:rPr>
              <a:t>功能：</a:t>
            </a:r>
            <a:r>
              <a:rPr lang="en-US" altLang="zh-CN" sz="2400" dirty="0">
                <a:latin typeface="+mn-ea"/>
              </a:rPr>
              <a:t>CX</a:t>
            </a:r>
            <a:r>
              <a:rPr lang="zh-CN" altLang="zh-CN" sz="2400" dirty="0">
                <a:latin typeface="+mn-ea"/>
              </a:rPr>
              <a:t>←</a:t>
            </a:r>
            <a:r>
              <a:rPr lang="en-US" altLang="zh-CN" sz="2400" dirty="0">
                <a:latin typeface="+mn-ea"/>
              </a:rPr>
              <a:t>(CX)</a:t>
            </a:r>
            <a:r>
              <a:rPr lang="zh-CN" altLang="zh-CN" sz="2400" dirty="0">
                <a:latin typeface="+mn-ea"/>
              </a:rPr>
              <a:t>―</a:t>
            </a:r>
            <a:r>
              <a:rPr lang="en-US" altLang="zh-CN" sz="2400" dirty="0">
                <a:latin typeface="+mn-ea"/>
              </a:rPr>
              <a:t>1</a:t>
            </a:r>
            <a:r>
              <a:rPr lang="zh-CN" altLang="zh-CN" sz="2400" dirty="0">
                <a:latin typeface="+mn-ea"/>
              </a:rPr>
              <a:t>，测试</a:t>
            </a:r>
            <a:r>
              <a:rPr lang="en-US" altLang="zh-CN" sz="2400" dirty="0">
                <a:latin typeface="+mn-ea"/>
              </a:rPr>
              <a:t>(CX)</a:t>
            </a:r>
            <a:r>
              <a:rPr lang="zh-CN" altLang="zh-CN" sz="2400" dirty="0">
                <a:latin typeface="+mn-ea"/>
              </a:rPr>
              <a:t>≠</a:t>
            </a:r>
            <a:r>
              <a:rPr lang="en-US" altLang="zh-CN" sz="2400" dirty="0">
                <a:latin typeface="+mn-ea"/>
              </a:rPr>
              <a:t>0</a:t>
            </a:r>
            <a:r>
              <a:rPr lang="zh-CN" altLang="zh-CN" sz="2400" dirty="0">
                <a:latin typeface="+mn-ea"/>
              </a:rPr>
              <a:t>且</a:t>
            </a:r>
            <a:r>
              <a:rPr lang="en-US" altLang="zh-CN" sz="2400" dirty="0">
                <a:latin typeface="+mn-ea"/>
              </a:rPr>
              <a:t>ZF=1</a:t>
            </a:r>
            <a:r>
              <a:rPr lang="zh-CN" altLang="zh-CN" sz="2400" dirty="0">
                <a:latin typeface="+mn-ea"/>
              </a:rPr>
              <a:t>，转移到标号处继续循环，否则退出循环</a:t>
            </a:r>
            <a:r>
              <a:rPr lang="zh-CN" altLang="zh-CN" sz="2400" dirty="0" smtClean="0">
                <a:latin typeface="+mn-ea"/>
              </a:rPr>
              <a:t>。</a:t>
            </a:r>
            <a:endParaRPr lang="en-US" altLang="zh-CN" sz="2400" dirty="0" smtClean="0">
              <a:latin typeface="+mn-ea"/>
            </a:endParaRPr>
          </a:p>
          <a:p>
            <a:r>
              <a:rPr lang="zh-CN" altLang="zh-CN" sz="2400" dirty="0"/>
              <a:t>（</a:t>
            </a:r>
            <a:r>
              <a:rPr lang="en-US" altLang="zh-CN" sz="2400" dirty="0"/>
              <a:t>3</a:t>
            </a:r>
            <a:r>
              <a:rPr lang="zh-CN" altLang="zh-CN" sz="2400" dirty="0"/>
              <a:t>）不相等或不为</a:t>
            </a:r>
            <a:r>
              <a:rPr lang="en-US" altLang="zh-CN" sz="2400" dirty="0"/>
              <a:t>0</a:t>
            </a:r>
            <a:r>
              <a:rPr lang="zh-CN" altLang="zh-CN" sz="2400" dirty="0"/>
              <a:t>时转移</a:t>
            </a:r>
            <a:endParaRPr lang="zh-CN" altLang="zh-CN" sz="2400" dirty="0"/>
          </a:p>
          <a:p>
            <a:r>
              <a:rPr lang="zh-CN" altLang="zh-CN" sz="2400" dirty="0"/>
              <a:t>格式：</a:t>
            </a:r>
            <a:r>
              <a:rPr lang="en-US" altLang="zh-CN" sz="2400" dirty="0"/>
              <a:t>LOOPNZ/LOOPNE  OPR</a:t>
            </a:r>
            <a:endParaRPr lang="zh-CN" altLang="zh-CN" sz="2400" dirty="0"/>
          </a:p>
          <a:p>
            <a:r>
              <a:rPr lang="zh-CN" altLang="zh-CN" sz="2400" dirty="0"/>
              <a:t>功能：</a:t>
            </a:r>
            <a:r>
              <a:rPr lang="en-US" altLang="zh-CN" sz="2400" dirty="0"/>
              <a:t>CX</a:t>
            </a:r>
            <a:r>
              <a:rPr lang="zh-CN" altLang="zh-CN" sz="2400" dirty="0"/>
              <a:t>←</a:t>
            </a:r>
            <a:r>
              <a:rPr lang="en-US" altLang="zh-CN" sz="2400" dirty="0"/>
              <a:t>(CX)</a:t>
            </a:r>
            <a:r>
              <a:rPr lang="zh-CN" altLang="zh-CN" sz="2400" dirty="0"/>
              <a:t>―</a:t>
            </a:r>
            <a:r>
              <a:rPr lang="en-US" altLang="zh-CN" sz="2400" dirty="0"/>
              <a:t>1</a:t>
            </a:r>
            <a:r>
              <a:rPr lang="zh-CN" altLang="zh-CN" sz="2400" dirty="0"/>
              <a:t>，测试</a:t>
            </a:r>
            <a:r>
              <a:rPr lang="en-US" altLang="zh-CN" sz="2400" dirty="0"/>
              <a:t>(CX)</a:t>
            </a:r>
            <a:r>
              <a:rPr lang="zh-CN" altLang="zh-CN" sz="2400" dirty="0"/>
              <a:t>≠</a:t>
            </a:r>
            <a:r>
              <a:rPr lang="en-US" altLang="zh-CN" sz="2400" dirty="0"/>
              <a:t>0</a:t>
            </a:r>
            <a:r>
              <a:rPr lang="zh-CN" altLang="zh-CN" sz="2400" dirty="0"/>
              <a:t>且</a:t>
            </a:r>
            <a:r>
              <a:rPr lang="en-US" altLang="zh-CN" sz="2400" dirty="0"/>
              <a:t>ZF=0</a:t>
            </a:r>
            <a:r>
              <a:rPr lang="zh-CN" altLang="zh-CN" sz="2400" dirty="0"/>
              <a:t>，转移到标号处继续循环，否则退出循环。</a:t>
            </a:r>
            <a:endParaRPr lang="zh-CN" altLang="zh-CN" sz="2400" dirty="0"/>
          </a:p>
          <a:p>
            <a:endParaRPr lang="zh-CN" altLang="zh-CN" sz="2400" dirty="0">
              <a:latin typeface="+mn-ea"/>
            </a:endParaRPr>
          </a:p>
          <a:p>
            <a:endParaRPr lang="zh-CN" altLang="en-US" sz="2400"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t>（</a:t>
            </a:r>
            <a:r>
              <a:rPr lang="en-US" altLang="zh-CN" sz="2400" dirty="0"/>
              <a:t>4</a:t>
            </a:r>
            <a:r>
              <a:rPr lang="zh-CN" altLang="zh-CN" sz="2400" dirty="0"/>
              <a:t>）测试转移指令</a:t>
            </a:r>
            <a:endParaRPr lang="zh-CN" altLang="zh-CN" sz="2400" dirty="0"/>
          </a:p>
          <a:p>
            <a:r>
              <a:rPr lang="zh-CN" altLang="zh-CN" sz="2400" dirty="0"/>
              <a:t>格式：</a:t>
            </a:r>
            <a:r>
              <a:rPr lang="en-US" altLang="zh-CN" sz="2400" dirty="0"/>
              <a:t>JCXZ  OPR</a:t>
            </a:r>
            <a:endParaRPr lang="zh-CN" altLang="zh-CN" sz="2400" dirty="0"/>
          </a:p>
          <a:p>
            <a:r>
              <a:rPr lang="zh-CN" altLang="zh-CN" sz="2400" dirty="0"/>
              <a:t>功能：测试</a:t>
            </a:r>
            <a:r>
              <a:rPr lang="en-US" altLang="zh-CN" sz="2400" dirty="0"/>
              <a:t>(CX)=0</a:t>
            </a:r>
            <a:r>
              <a:rPr lang="zh-CN" altLang="zh-CN" sz="2400" dirty="0"/>
              <a:t>，转移到标号处继续循环，否则顺序执行。</a:t>
            </a:r>
            <a:endParaRPr lang="zh-CN" altLang="zh-CN" sz="2400" dirty="0"/>
          </a:p>
          <a:p>
            <a:r>
              <a:rPr lang="en-US" altLang="zh-CN" sz="2400" dirty="0"/>
              <a:t>5</a:t>
            </a:r>
            <a:r>
              <a:rPr lang="zh-CN" altLang="zh-CN" sz="2400" dirty="0"/>
              <a:t>）子程序调用与返回指令</a:t>
            </a:r>
            <a:endParaRPr lang="zh-CN" altLang="zh-CN" sz="2400" dirty="0"/>
          </a:p>
          <a:p>
            <a:r>
              <a:rPr lang="zh-CN" altLang="zh-CN" sz="2400" dirty="0"/>
              <a:t>子程序通过指令</a:t>
            </a:r>
            <a:r>
              <a:rPr lang="en-US" altLang="zh-CN" sz="2400" dirty="0"/>
              <a:t>CALL</a:t>
            </a:r>
            <a:r>
              <a:rPr lang="zh-CN" altLang="zh-CN" sz="2400" dirty="0"/>
              <a:t>调用，执行完后，通过指令</a:t>
            </a:r>
            <a:r>
              <a:rPr lang="en-US" altLang="zh-CN" sz="2400" dirty="0"/>
              <a:t>RET</a:t>
            </a:r>
            <a:r>
              <a:rPr lang="zh-CN" altLang="zh-CN" sz="2400" dirty="0"/>
              <a:t>返回，不影响状态标志位，有４种寻址方式，可以段内调用，也可以段间调用。</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t>（</a:t>
            </a:r>
            <a:r>
              <a:rPr lang="en-US" altLang="zh-CN" sz="2400" dirty="0"/>
              <a:t>1</a:t>
            </a:r>
            <a:r>
              <a:rPr lang="zh-CN" altLang="zh-CN" sz="2400" dirty="0"/>
              <a:t>）子程序调用指令</a:t>
            </a:r>
            <a:endParaRPr lang="zh-CN" altLang="zh-CN" sz="2400" dirty="0"/>
          </a:p>
          <a:p>
            <a:r>
              <a:rPr lang="zh-CN" altLang="zh-CN" sz="2400" dirty="0"/>
              <a:t>格式：</a:t>
            </a:r>
            <a:r>
              <a:rPr lang="en-US" altLang="zh-CN" sz="2400" dirty="0"/>
              <a:t>CALL  DST                   </a:t>
            </a:r>
            <a:r>
              <a:rPr lang="zh-CN" altLang="zh-CN" sz="2400" dirty="0"/>
              <a:t>；其中</a:t>
            </a:r>
            <a:r>
              <a:rPr lang="en-US" altLang="zh-CN" sz="2400" dirty="0"/>
              <a:t>DST</a:t>
            </a:r>
            <a:r>
              <a:rPr lang="zh-CN" altLang="zh-CN" sz="2400" dirty="0"/>
              <a:t>为子程序名（也称为过程名）</a:t>
            </a:r>
            <a:endParaRPr lang="zh-CN" altLang="zh-CN" sz="2400" dirty="0"/>
          </a:p>
          <a:p>
            <a:r>
              <a:rPr lang="zh-CN" altLang="zh-CN" sz="2400" dirty="0"/>
              <a:t>功能：① 段内调用 </a:t>
            </a:r>
            <a:endParaRPr lang="zh-CN" altLang="zh-CN" sz="2400" dirty="0"/>
          </a:p>
          <a:p>
            <a:r>
              <a:rPr lang="en-US" altLang="zh-CN" sz="2400" dirty="0"/>
              <a:t>SP</a:t>
            </a:r>
            <a:r>
              <a:rPr lang="zh-CN" altLang="zh-CN" sz="2400" dirty="0"/>
              <a:t>←</a:t>
            </a:r>
            <a:r>
              <a:rPr lang="en-US" altLang="zh-CN" sz="2400" dirty="0"/>
              <a:t>(SP)</a:t>
            </a:r>
            <a:r>
              <a:rPr lang="zh-CN" altLang="zh-CN" sz="2400" dirty="0"/>
              <a:t>―</a:t>
            </a:r>
            <a:r>
              <a:rPr lang="en-US" altLang="zh-CN" sz="2400" dirty="0"/>
              <a:t>2</a:t>
            </a:r>
            <a:endParaRPr lang="zh-CN" altLang="zh-CN" sz="2400" dirty="0"/>
          </a:p>
          <a:p>
            <a:r>
              <a:rPr lang="en-US" altLang="zh-CN" sz="2400" dirty="0"/>
              <a:t>         (SP)+1</a:t>
            </a:r>
            <a:r>
              <a:rPr lang="zh-CN" altLang="zh-CN" sz="2400" dirty="0"/>
              <a:t>，</a:t>
            </a:r>
            <a:r>
              <a:rPr lang="en-US" altLang="zh-CN" sz="2400" dirty="0"/>
              <a:t>(SP)</a:t>
            </a:r>
            <a:r>
              <a:rPr lang="zh-CN" altLang="zh-CN" sz="2400" dirty="0"/>
              <a:t>←</a:t>
            </a:r>
            <a:r>
              <a:rPr lang="en-US" altLang="zh-CN" sz="2400" dirty="0"/>
              <a:t>(IP)           </a:t>
            </a:r>
            <a:r>
              <a:rPr lang="zh-CN" altLang="zh-CN" sz="2400" dirty="0"/>
              <a:t>；返回地址压栈</a:t>
            </a:r>
            <a:endParaRPr lang="zh-CN" altLang="zh-CN" sz="2400" dirty="0"/>
          </a:p>
          <a:p>
            <a:r>
              <a:rPr lang="en-US" altLang="zh-CN" sz="2400" dirty="0"/>
              <a:t>         IP</a:t>
            </a:r>
            <a:r>
              <a:rPr lang="zh-CN" altLang="zh-CN" sz="2400" dirty="0"/>
              <a:t>←</a:t>
            </a:r>
            <a:r>
              <a:rPr lang="en-US" altLang="zh-CN" sz="2400" dirty="0"/>
              <a:t>DST</a:t>
            </a:r>
            <a:r>
              <a:rPr lang="zh-CN" altLang="zh-CN" sz="2400" dirty="0"/>
              <a:t>偏移地址</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3</a:t>
            </a:r>
            <a:r>
              <a:rPr lang="zh-CN" altLang="zh-CN" sz="2400" dirty="0">
                <a:latin typeface="+mn-ea"/>
              </a:rPr>
              <a:t>）对称性。使操作数或存放操作数的寄存器尽量具有对称性。例如能进行</a:t>
            </a:r>
            <a:r>
              <a:rPr lang="en-US" altLang="zh-CN" sz="2400" dirty="0">
                <a:latin typeface="+mn-ea"/>
              </a:rPr>
              <a:t>R</a:t>
            </a:r>
            <a:r>
              <a:rPr lang="en-US" altLang="zh-CN" sz="2400" baseline="-25000" dirty="0">
                <a:latin typeface="+mn-ea"/>
              </a:rPr>
              <a:t>1</a:t>
            </a:r>
            <a:r>
              <a:rPr lang="zh-CN" altLang="zh-CN" sz="2400" dirty="0">
                <a:latin typeface="+mn-ea"/>
              </a:rPr>
              <a:t>←</a:t>
            </a:r>
            <a:r>
              <a:rPr lang="en-US" altLang="zh-CN" sz="2400" dirty="0">
                <a:latin typeface="+mn-ea"/>
              </a:rPr>
              <a:t>R</a:t>
            </a:r>
            <a:r>
              <a:rPr lang="en-US" altLang="zh-CN" sz="2400" baseline="-25000" dirty="0">
                <a:latin typeface="+mn-ea"/>
              </a:rPr>
              <a:t>1</a:t>
            </a:r>
            <a:r>
              <a:rPr lang="en-US" altLang="zh-CN" sz="2400" dirty="0">
                <a:latin typeface="+mn-ea"/>
                <a:sym typeface="Symbol" panose="05050102010706020507"/>
              </a:rPr>
              <a:t></a:t>
            </a:r>
            <a:r>
              <a:rPr lang="en-US" altLang="zh-CN" sz="2400" dirty="0">
                <a:latin typeface="+mn-ea"/>
              </a:rPr>
              <a:t>R</a:t>
            </a:r>
            <a:r>
              <a:rPr lang="en-US" altLang="zh-CN" sz="2400" baseline="-25000" dirty="0">
                <a:latin typeface="+mn-ea"/>
              </a:rPr>
              <a:t>2</a:t>
            </a:r>
            <a:r>
              <a:rPr lang="zh-CN" altLang="zh-CN" sz="2400" dirty="0">
                <a:latin typeface="+mn-ea"/>
              </a:rPr>
              <a:t>运算，最好也能进行</a:t>
            </a:r>
            <a:r>
              <a:rPr lang="en-US" altLang="zh-CN" sz="2400" dirty="0">
                <a:latin typeface="+mn-ea"/>
              </a:rPr>
              <a:t>R</a:t>
            </a:r>
            <a:r>
              <a:rPr lang="en-US" altLang="zh-CN" sz="2400" baseline="-25000" dirty="0">
                <a:latin typeface="+mn-ea"/>
              </a:rPr>
              <a:t>2</a:t>
            </a:r>
            <a:r>
              <a:rPr lang="zh-CN" altLang="zh-CN" sz="2400" dirty="0">
                <a:latin typeface="+mn-ea"/>
              </a:rPr>
              <a:t>←</a:t>
            </a:r>
            <a:r>
              <a:rPr lang="en-US" altLang="zh-CN" sz="2400" dirty="0">
                <a:latin typeface="+mn-ea"/>
              </a:rPr>
              <a:t>R</a:t>
            </a:r>
            <a:r>
              <a:rPr lang="en-US" altLang="zh-CN" sz="2400" baseline="-25000" dirty="0">
                <a:latin typeface="+mn-ea"/>
              </a:rPr>
              <a:t>2</a:t>
            </a:r>
            <a:r>
              <a:rPr lang="en-US" altLang="zh-CN" sz="2400" dirty="0">
                <a:latin typeface="+mn-ea"/>
                <a:sym typeface="Symbol" panose="05050102010706020507"/>
              </a:rPr>
              <a:t></a:t>
            </a:r>
            <a:r>
              <a:rPr lang="en-US" altLang="zh-CN" sz="2400" dirty="0">
                <a:latin typeface="+mn-ea"/>
              </a:rPr>
              <a:t>R</a:t>
            </a:r>
            <a:r>
              <a:rPr lang="en-US" altLang="zh-CN" sz="2400" baseline="-25000" dirty="0">
                <a:latin typeface="+mn-ea"/>
              </a:rPr>
              <a:t>1</a:t>
            </a:r>
            <a:r>
              <a:rPr lang="zh-CN" altLang="zh-CN" sz="2400" dirty="0">
                <a:latin typeface="+mn-ea"/>
              </a:rPr>
              <a:t>运算；若设有</a:t>
            </a:r>
            <a:r>
              <a:rPr lang="en-US" altLang="zh-CN" sz="2400" dirty="0">
                <a:latin typeface="+mn-ea"/>
              </a:rPr>
              <a:t>X</a:t>
            </a:r>
            <a:r>
              <a:rPr lang="zh-CN" altLang="zh-CN" sz="2400" dirty="0">
                <a:latin typeface="+mn-ea"/>
              </a:rPr>
              <a:t>←</a:t>
            </a:r>
            <a:r>
              <a:rPr lang="en-US" altLang="zh-CN" sz="2400" dirty="0">
                <a:latin typeface="+mn-ea"/>
              </a:rPr>
              <a:t>A+B×C</a:t>
            </a:r>
            <a:r>
              <a:rPr lang="zh-CN" altLang="zh-CN" sz="2400" dirty="0">
                <a:latin typeface="+mn-ea"/>
              </a:rPr>
              <a:t>功能，最好也设有</a:t>
            </a:r>
            <a:r>
              <a:rPr lang="en-US" altLang="zh-CN" sz="2400" dirty="0">
                <a:latin typeface="+mn-ea"/>
              </a:rPr>
              <a:t>X</a:t>
            </a:r>
            <a:r>
              <a:rPr lang="zh-CN" altLang="zh-CN" sz="2400" dirty="0">
                <a:latin typeface="+mn-ea"/>
              </a:rPr>
              <a:t>←</a:t>
            </a:r>
            <a:r>
              <a:rPr lang="en-US" altLang="zh-CN" sz="2400" dirty="0">
                <a:latin typeface="+mn-ea"/>
              </a:rPr>
              <a:t>A×C+B</a:t>
            </a:r>
            <a:r>
              <a:rPr lang="zh-CN" altLang="zh-CN" sz="2400" dirty="0">
                <a:latin typeface="+mn-ea"/>
              </a:rPr>
              <a:t>功能。</a:t>
            </a:r>
            <a:endParaRPr lang="zh-CN" altLang="zh-CN" sz="2400" dirty="0">
              <a:latin typeface="+mn-ea"/>
            </a:endParaRPr>
          </a:p>
          <a:p>
            <a:r>
              <a:rPr lang="zh-CN" altLang="zh-CN" sz="2400" dirty="0">
                <a:latin typeface="+mn-ea"/>
              </a:rPr>
              <a:t>（</a:t>
            </a:r>
            <a:r>
              <a:rPr lang="en-US" altLang="zh-CN" sz="2400" dirty="0">
                <a:latin typeface="+mn-ea"/>
              </a:rPr>
              <a:t>4</a:t>
            </a:r>
            <a:r>
              <a:rPr lang="zh-CN" altLang="zh-CN" sz="2400" dirty="0">
                <a:latin typeface="+mn-ea"/>
              </a:rPr>
              <a:t>）可扩充性。对于操作码的译码状态不要用完，适当留出一部分，以便以后扩充。例如有</a:t>
            </a:r>
            <a:r>
              <a:rPr lang="en-US" altLang="zh-CN" sz="2400" dirty="0">
                <a:latin typeface="+mn-ea"/>
              </a:rPr>
              <a:t>16</a:t>
            </a:r>
            <a:r>
              <a:rPr lang="zh-CN" altLang="zh-CN" sz="2400" dirty="0">
                <a:latin typeface="+mn-ea"/>
              </a:rPr>
              <a:t>条指令，操作码不应当仅用</a:t>
            </a:r>
            <a:r>
              <a:rPr lang="en-US" altLang="zh-CN" sz="2400" dirty="0">
                <a:latin typeface="+mn-ea"/>
              </a:rPr>
              <a:t>4</a:t>
            </a:r>
            <a:r>
              <a:rPr lang="zh-CN" altLang="zh-CN" sz="2400" dirty="0">
                <a:latin typeface="+mn-ea"/>
              </a:rPr>
              <a:t>位，而应当多用</a:t>
            </a:r>
            <a:r>
              <a:rPr lang="en-US" altLang="zh-CN" sz="2400" dirty="0">
                <a:latin typeface="+mn-ea"/>
              </a:rPr>
              <a:t>1</a:t>
            </a:r>
            <a:r>
              <a:rPr lang="zh-CN" altLang="zh-CN" sz="2400" dirty="0">
                <a:latin typeface="+mn-ea"/>
              </a:rPr>
              <a:t>～</a:t>
            </a:r>
            <a:r>
              <a:rPr lang="en-US" altLang="zh-CN" sz="2400" dirty="0">
                <a:latin typeface="+mn-ea"/>
              </a:rPr>
              <a:t>2</a:t>
            </a:r>
            <a:r>
              <a:rPr lang="zh-CN" altLang="zh-CN" sz="2400" dirty="0">
                <a:latin typeface="+mn-ea"/>
              </a:rPr>
              <a:t>位。</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t>② 段间调用</a:t>
            </a:r>
            <a:endParaRPr lang="zh-CN" altLang="zh-CN" sz="2400" dirty="0"/>
          </a:p>
          <a:p>
            <a:r>
              <a:rPr lang="en-US" altLang="zh-CN" sz="2400" dirty="0"/>
              <a:t> SP</a:t>
            </a:r>
            <a:r>
              <a:rPr lang="zh-CN" altLang="zh-CN" sz="2400" dirty="0"/>
              <a:t>←</a:t>
            </a:r>
            <a:r>
              <a:rPr lang="en-US" altLang="zh-CN" sz="2400" dirty="0"/>
              <a:t>(SP)</a:t>
            </a:r>
            <a:r>
              <a:rPr lang="zh-CN" altLang="zh-CN" sz="2400" dirty="0"/>
              <a:t>―</a:t>
            </a:r>
            <a:r>
              <a:rPr lang="en-US" altLang="zh-CN" sz="2400" dirty="0"/>
              <a:t>2</a:t>
            </a:r>
            <a:endParaRPr lang="zh-CN" altLang="zh-CN" sz="2400" dirty="0"/>
          </a:p>
          <a:p>
            <a:r>
              <a:rPr lang="en-US" altLang="zh-CN" sz="2400" dirty="0"/>
              <a:t>         (SP)+1</a:t>
            </a:r>
            <a:r>
              <a:rPr lang="zh-CN" altLang="zh-CN" sz="2400" dirty="0"/>
              <a:t>，</a:t>
            </a:r>
            <a:r>
              <a:rPr lang="en-US" altLang="zh-CN" sz="2400" dirty="0"/>
              <a:t>(SP)</a:t>
            </a:r>
            <a:r>
              <a:rPr lang="zh-CN" altLang="zh-CN" sz="2400" dirty="0"/>
              <a:t>←</a:t>
            </a:r>
            <a:r>
              <a:rPr lang="en-US" altLang="zh-CN" sz="2400" dirty="0"/>
              <a:t>(CS)          </a:t>
            </a:r>
            <a:r>
              <a:rPr lang="zh-CN" altLang="zh-CN" sz="2400" dirty="0"/>
              <a:t>；返回段地址压栈</a:t>
            </a:r>
            <a:endParaRPr lang="zh-CN" altLang="zh-CN" sz="2400" dirty="0"/>
          </a:p>
          <a:p>
            <a:r>
              <a:rPr lang="en-US" altLang="zh-CN" sz="2400" dirty="0"/>
              <a:t>SP</a:t>
            </a:r>
            <a:r>
              <a:rPr lang="zh-CN" altLang="zh-CN" sz="2400" dirty="0"/>
              <a:t>←</a:t>
            </a:r>
            <a:r>
              <a:rPr lang="en-US" altLang="zh-CN" sz="2400" dirty="0"/>
              <a:t>(SP)</a:t>
            </a:r>
            <a:r>
              <a:rPr lang="zh-CN" altLang="zh-CN" sz="2400" dirty="0"/>
              <a:t>―</a:t>
            </a:r>
            <a:r>
              <a:rPr lang="en-US" altLang="zh-CN" sz="2400" dirty="0"/>
              <a:t>2</a:t>
            </a:r>
            <a:endParaRPr lang="zh-CN" altLang="zh-CN" sz="2400" dirty="0"/>
          </a:p>
          <a:p>
            <a:r>
              <a:rPr lang="en-US" altLang="zh-CN" sz="2400" dirty="0"/>
              <a:t>         (SP)+1</a:t>
            </a:r>
            <a:r>
              <a:rPr lang="zh-CN" altLang="zh-CN" sz="2400" dirty="0"/>
              <a:t>，</a:t>
            </a:r>
            <a:r>
              <a:rPr lang="en-US" altLang="zh-CN" sz="2400" dirty="0"/>
              <a:t>(SP)</a:t>
            </a:r>
            <a:r>
              <a:rPr lang="zh-CN" altLang="zh-CN" sz="2400" dirty="0"/>
              <a:t>←</a:t>
            </a:r>
            <a:r>
              <a:rPr lang="en-US" altLang="zh-CN" sz="2400" dirty="0"/>
              <a:t>(IP)        </a:t>
            </a:r>
            <a:r>
              <a:rPr lang="zh-CN" altLang="zh-CN" sz="2400" dirty="0" smtClean="0"/>
              <a:t>；</a:t>
            </a:r>
            <a:r>
              <a:rPr lang="zh-CN" altLang="zh-CN" sz="2400" dirty="0"/>
              <a:t>返回偏移地址压栈</a:t>
            </a:r>
            <a:endParaRPr lang="zh-CN" altLang="zh-CN" sz="2400" dirty="0"/>
          </a:p>
          <a:p>
            <a:r>
              <a:rPr lang="en-US" altLang="zh-CN" sz="2400" dirty="0"/>
              <a:t>         IP</a:t>
            </a:r>
            <a:r>
              <a:rPr lang="zh-CN" altLang="zh-CN" sz="2400" dirty="0"/>
              <a:t>←</a:t>
            </a:r>
            <a:r>
              <a:rPr lang="en-US" altLang="zh-CN" sz="2400" dirty="0"/>
              <a:t>DST</a:t>
            </a:r>
            <a:r>
              <a:rPr lang="zh-CN" altLang="zh-CN" sz="2400" dirty="0"/>
              <a:t>偏移地址</a:t>
            </a:r>
            <a:endParaRPr lang="zh-CN" altLang="zh-CN" sz="2400" dirty="0"/>
          </a:p>
          <a:p>
            <a:r>
              <a:rPr lang="en-US" altLang="zh-CN" sz="2400" dirty="0"/>
              <a:t>         CS</a:t>
            </a:r>
            <a:r>
              <a:rPr lang="zh-CN" altLang="zh-CN" sz="2400" dirty="0"/>
              <a:t>←</a:t>
            </a:r>
            <a:r>
              <a:rPr lang="en-US" altLang="zh-CN" sz="2400" dirty="0"/>
              <a:t>DST</a:t>
            </a:r>
            <a:r>
              <a:rPr lang="zh-CN" altLang="zh-CN" sz="2400" dirty="0"/>
              <a:t>段地址</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t>（</a:t>
            </a:r>
            <a:r>
              <a:rPr lang="en-US" altLang="zh-CN" sz="2400" dirty="0"/>
              <a:t>2</a:t>
            </a:r>
            <a:r>
              <a:rPr lang="zh-CN" altLang="zh-CN" sz="2400" dirty="0"/>
              <a:t>）子程序返回指令</a:t>
            </a:r>
            <a:r>
              <a:rPr lang="en-US" altLang="zh-CN" sz="2400" dirty="0"/>
              <a:t>RET</a:t>
            </a:r>
            <a:endParaRPr lang="zh-CN" altLang="zh-CN" sz="2400" dirty="0"/>
          </a:p>
          <a:p>
            <a:r>
              <a:rPr lang="zh-CN" altLang="zh-CN" sz="2400" dirty="0"/>
              <a:t>作为子程序执行的最后一条指令，是从堆栈中弹出断点地址，装入</a:t>
            </a:r>
            <a:r>
              <a:rPr lang="en-US" altLang="zh-CN" sz="2400" dirty="0"/>
              <a:t>IP</a:t>
            </a:r>
            <a:r>
              <a:rPr lang="zh-CN" altLang="zh-CN" sz="2400" dirty="0"/>
              <a:t>或</a:t>
            </a:r>
            <a:r>
              <a:rPr lang="en-US" altLang="zh-CN" sz="2400" dirty="0"/>
              <a:t>IP</a:t>
            </a:r>
            <a:r>
              <a:rPr lang="zh-CN" altLang="zh-CN" sz="2400" dirty="0"/>
              <a:t>与</a:t>
            </a:r>
            <a:r>
              <a:rPr lang="en-US" altLang="zh-CN" sz="2400" dirty="0"/>
              <a:t>CS</a:t>
            </a:r>
            <a:r>
              <a:rPr lang="zh-CN" altLang="zh-CN" sz="2400" dirty="0"/>
              <a:t>中，即返回到主程序的断点处。该指令可以不带参数，也可以带参数。对于带参数的指令</a:t>
            </a:r>
            <a:r>
              <a:rPr lang="en-US" altLang="zh-CN" sz="2400" dirty="0"/>
              <a:t>RET  N </a:t>
            </a:r>
            <a:r>
              <a:rPr lang="zh-CN" altLang="zh-CN" sz="2400" dirty="0"/>
              <a:t>，除了完成相应</a:t>
            </a:r>
            <a:r>
              <a:rPr lang="en-US" altLang="zh-CN" sz="2400" dirty="0"/>
              <a:t>RET</a:t>
            </a:r>
            <a:r>
              <a:rPr lang="zh-CN" altLang="zh-CN" sz="2400" dirty="0"/>
              <a:t>的功能外，还使堆栈指针</a:t>
            </a:r>
            <a:r>
              <a:rPr lang="en-US" altLang="zh-CN" sz="2400" dirty="0"/>
              <a:t>SP</a:t>
            </a:r>
            <a:r>
              <a:rPr lang="zh-CN" altLang="zh-CN" sz="2400" dirty="0"/>
              <a:t>移动</a:t>
            </a:r>
            <a:r>
              <a:rPr lang="en-US" altLang="zh-CN" sz="2400" dirty="0"/>
              <a:t>N</a:t>
            </a:r>
            <a:r>
              <a:rPr lang="zh-CN" altLang="zh-CN" sz="2400" dirty="0"/>
              <a:t>个偶数字节单元。</a:t>
            </a:r>
            <a:endParaRPr lang="zh-CN" altLang="zh-CN" sz="2400" dirty="0"/>
          </a:p>
          <a:p>
            <a:r>
              <a:rPr lang="zh-CN" altLang="zh-CN" sz="2400" dirty="0"/>
              <a:t>格式：</a:t>
            </a:r>
            <a:r>
              <a:rPr lang="en-US" altLang="zh-CN" sz="2400" dirty="0"/>
              <a:t>RET </a:t>
            </a:r>
            <a:r>
              <a:rPr lang="zh-CN" altLang="zh-CN" sz="2400" dirty="0"/>
              <a:t>或</a:t>
            </a:r>
            <a:r>
              <a:rPr lang="en-US" altLang="zh-CN" sz="2400" dirty="0"/>
              <a:t> RET  N      </a:t>
            </a:r>
            <a:r>
              <a:rPr lang="zh-CN" altLang="zh-CN" sz="2400" dirty="0" smtClean="0"/>
              <a:t>；</a:t>
            </a:r>
            <a:r>
              <a:rPr lang="zh-CN" altLang="zh-CN" sz="2400" dirty="0"/>
              <a:t>其中</a:t>
            </a:r>
            <a:r>
              <a:rPr lang="en-US" altLang="zh-CN" sz="2400" dirty="0"/>
              <a:t>N</a:t>
            </a:r>
            <a:r>
              <a:rPr lang="zh-CN" altLang="zh-CN" sz="2400" dirty="0"/>
              <a:t>是一个整型表达式</a:t>
            </a:r>
            <a:endParaRPr lang="zh-CN" altLang="zh-CN" sz="2400" dirty="0"/>
          </a:p>
          <a:p>
            <a:r>
              <a:rPr lang="zh-CN" altLang="zh-CN" sz="2400" dirty="0"/>
              <a:t>功能：① 段内返回</a:t>
            </a:r>
            <a:endParaRPr lang="zh-CN" altLang="zh-CN" sz="2400" dirty="0"/>
          </a:p>
          <a:p>
            <a:r>
              <a:rPr lang="en-US" altLang="zh-CN" sz="2400" dirty="0"/>
              <a:t> IP</a:t>
            </a:r>
            <a:r>
              <a:rPr lang="zh-CN" altLang="zh-CN" sz="2400" dirty="0"/>
              <a:t>←</a:t>
            </a:r>
            <a:r>
              <a:rPr lang="en-US" altLang="zh-CN" sz="2400" dirty="0"/>
              <a:t>((SP)+1</a:t>
            </a:r>
            <a:r>
              <a:rPr lang="zh-CN" altLang="zh-CN" sz="2400" dirty="0"/>
              <a:t>，</a:t>
            </a:r>
            <a:r>
              <a:rPr lang="en-US" altLang="zh-CN" sz="2400" dirty="0"/>
              <a:t>(SP))</a:t>
            </a:r>
            <a:endParaRPr lang="zh-CN" altLang="zh-CN" sz="2400" dirty="0"/>
          </a:p>
          <a:p>
            <a:r>
              <a:rPr lang="en-US" altLang="zh-CN" sz="2400" dirty="0"/>
              <a:t>         SP</a:t>
            </a:r>
            <a:r>
              <a:rPr lang="zh-CN" altLang="zh-CN" sz="2400" dirty="0"/>
              <a:t>←</a:t>
            </a:r>
            <a:r>
              <a:rPr lang="en-US" altLang="zh-CN" sz="2400" dirty="0"/>
              <a:t>(SP)+2</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en-US" altLang="zh-CN" sz="2400" dirty="0"/>
              <a:t> </a:t>
            </a:r>
            <a:r>
              <a:rPr lang="zh-CN" altLang="zh-CN" sz="2400" dirty="0"/>
              <a:t>带参数返回时还要再执行下面的一步操作</a:t>
            </a:r>
            <a:endParaRPr lang="zh-CN" altLang="zh-CN" sz="2400" dirty="0"/>
          </a:p>
          <a:p>
            <a:r>
              <a:rPr lang="en-US" altLang="zh-CN" sz="2400" dirty="0"/>
              <a:t>         SP</a:t>
            </a:r>
            <a:r>
              <a:rPr lang="zh-CN" altLang="zh-CN" sz="2400" dirty="0"/>
              <a:t>←</a:t>
            </a:r>
            <a:r>
              <a:rPr lang="en-US" altLang="zh-CN" sz="2400" dirty="0"/>
              <a:t>(SP)+</a:t>
            </a:r>
            <a:r>
              <a:rPr lang="en-US" altLang="zh-CN" sz="2400" dirty="0" smtClean="0"/>
              <a:t>N</a:t>
            </a:r>
            <a:endParaRPr lang="en-US" altLang="zh-CN" sz="2400" dirty="0" smtClean="0"/>
          </a:p>
          <a:p>
            <a:r>
              <a:rPr lang="zh-CN" altLang="zh-CN" sz="2400" dirty="0"/>
              <a:t>② 段间返回</a:t>
            </a:r>
            <a:endParaRPr lang="zh-CN" altLang="zh-CN" sz="2400" dirty="0"/>
          </a:p>
          <a:p>
            <a:r>
              <a:rPr lang="en-US" altLang="zh-CN" sz="2400" dirty="0"/>
              <a:t> IP</a:t>
            </a:r>
            <a:r>
              <a:rPr lang="zh-CN" altLang="zh-CN" sz="2400" dirty="0"/>
              <a:t>←</a:t>
            </a:r>
            <a:r>
              <a:rPr lang="en-US" altLang="zh-CN" sz="2400" dirty="0"/>
              <a:t>((SP)+1</a:t>
            </a:r>
            <a:r>
              <a:rPr lang="zh-CN" altLang="zh-CN" sz="2400" dirty="0"/>
              <a:t>，</a:t>
            </a:r>
            <a:r>
              <a:rPr lang="en-US" altLang="zh-CN" sz="2400" dirty="0"/>
              <a:t>(SP))</a:t>
            </a:r>
            <a:endParaRPr lang="zh-CN" altLang="zh-CN" sz="2400" dirty="0"/>
          </a:p>
          <a:p>
            <a:r>
              <a:rPr lang="en-US" altLang="zh-CN" sz="2400" dirty="0"/>
              <a:t>         SP</a:t>
            </a:r>
            <a:r>
              <a:rPr lang="zh-CN" altLang="zh-CN" sz="2400" dirty="0"/>
              <a:t>←</a:t>
            </a:r>
            <a:r>
              <a:rPr lang="en-US" altLang="zh-CN" sz="2400" dirty="0"/>
              <a:t>(SP)+2</a:t>
            </a:r>
            <a:endParaRPr lang="zh-CN" altLang="zh-CN" sz="2400" dirty="0"/>
          </a:p>
          <a:p>
            <a:r>
              <a:rPr lang="en-US" altLang="zh-CN" sz="2400" dirty="0"/>
              <a:t>         CS</a:t>
            </a:r>
            <a:r>
              <a:rPr lang="zh-CN" altLang="zh-CN" sz="2400" dirty="0"/>
              <a:t>←</a:t>
            </a:r>
            <a:r>
              <a:rPr lang="en-US" altLang="zh-CN" sz="2400" dirty="0"/>
              <a:t>((SP)+1</a:t>
            </a:r>
            <a:r>
              <a:rPr lang="zh-CN" altLang="zh-CN" sz="2400" dirty="0"/>
              <a:t>，</a:t>
            </a:r>
            <a:r>
              <a:rPr lang="en-US" altLang="zh-CN" sz="2400" dirty="0"/>
              <a:t>(SP))</a:t>
            </a:r>
            <a:endParaRPr lang="zh-CN" altLang="zh-CN" sz="2400" dirty="0"/>
          </a:p>
          <a:p>
            <a:r>
              <a:rPr lang="en-US" altLang="zh-CN" sz="2400" dirty="0"/>
              <a:t>         SP</a:t>
            </a:r>
            <a:r>
              <a:rPr lang="zh-CN" altLang="zh-CN" sz="2400" dirty="0"/>
              <a:t>←</a:t>
            </a:r>
            <a:r>
              <a:rPr lang="en-US" altLang="zh-CN" sz="2400" dirty="0"/>
              <a:t>(SP)+2</a:t>
            </a:r>
            <a:endParaRPr lang="zh-CN" altLang="zh-CN" sz="2400" dirty="0"/>
          </a:p>
          <a:p>
            <a:r>
              <a:rPr lang="en-US" altLang="zh-CN" sz="2400" dirty="0"/>
              <a:t>      </a:t>
            </a:r>
            <a:r>
              <a:rPr lang="zh-CN" altLang="zh-CN" sz="2400" dirty="0"/>
              <a:t>带参数返回时还要再执行下面的一步操作</a:t>
            </a:r>
            <a:endParaRPr lang="zh-CN" altLang="zh-CN" sz="2400" dirty="0"/>
          </a:p>
          <a:p>
            <a:r>
              <a:rPr lang="en-US" altLang="zh-CN" sz="2400" dirty="0"/>
              <a:t>         SP</a:t>
            </a:r>
            <a:r>
              <a:rPr lang="zh-CN" altLang="zh-CN" sz="2400" dirty="0"/>
              <a:t>←</a:t>
            </a:r>
            <a:r>
              <a:rPr lang="en-US" altLang="zh-CN" sz="2400" dirty="0"/>
              <a:t>(SP)+N</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en-US" altLang="zh-CN" sz="2400" dirty="0"/>
              <a:t>6</a:t>
            </a:r>
            <a:r>
              <a:rPr lang="zh-CN" altLang="zh-CN" sz="2400" dirty="0"/>
              <a:t>）中断指令</a:t>
            </a:r>
            <a:endParaRPr lang="zh-CN" altLang="zh-CN" sz="2400" dirty="0"/>
          </a:p>
          <a:p>
            <a:r>
              <a:rPr lang="zh-CN" altLang="zh-CN" sz="2400" dirty="0"/>
              <a:t>（</a:t>
            </a:r>
            <a:r>
              <a:rPr lang="en-US" altLang="zh-CN" sz="2400" dirty="0"/>
              <a:t>1</a:t>
            </a:r>
            <a:r>
              <a:rPr lang="zh-CN" altLang="zh-CN" sz="2400" dirty="0"/>
              <a:t>）中断指令</a:t>
            </a:r>
            <a:r>
              <a:rPr lang="en-US" altLang="zh-CN" sz="2400" dirty="0"/>
              <a:t>INT</a:t>
            </a:r>
            <a:endParaRPr lang="zh-CN" altLang="zh-CN" sz="2400" dirty="0"/>
          </a:p>
          <a:p>
            <a:r>
              <a:rPr lang="zh-CN" altLang="zh-CN" sz="2400" dirty="0"/>
              <a:t>格式：</a:t>
            </a:r>
            <a:r>
              <a:rPr lang="en-US" altLang="zh-CN" sz="2400" dirty="0"/>
              <a:t>INT  OPR</a:t>
            </a:r>
            <a:endParaRPr lang="zh-CN" altLang="zh-CN" sz="2400" dirty="0"/>
          </a:p>
          <a:p>
            <a:r>
              <a:rPr lang="zh-CN" altLang="zh-CN" sz="2400" dirty="0"/>
              <a:t>功能：</a:t>
            </a:r>
            <a:r>
              <a:rPr lang="en-US" altLang="zh-CN" sz="2400" dirty="0"/>
              <a:t>PSW</a:t>
            </a:r>
            <a:r>
              <a:rPr lang="zh-CN" altLang="zh-CN" sz="2400" dirty="0"/>
              <a:t>、</a:t>
            </a:r>
            <a:r>
              <a:rPr lang="en-US" altLang="zh-CN" sz="2400" dirty="0"/>
              <a:t>CS</a:t>
            </a:r>
            <a:r>
              <a:rPr lang="zh-CN" altLang="zh-CN" sz="2400" dirty="0"/>
              <a:t>、</a:t>
            </a:r>
            <a:r>
              <a:rPr lang="en-US" altLang="zh-CN" sz="2400" dirty="0"/>
              <a:t>IP</a:t>
            </a:r>
            <a:r>
              <a:rPr lang="zh-CN" altLang="zh-CN" sz="2400" dirty="0"/>
              <a:t>压栈，</a:t>
            </a:r>
            <a:r>
              <a:rPr lang="en-US" altLang="zh-CN" sz="2400" dirty="0"/>
              <a:t>IP</a:t>
            </a:r>
            <a:r>
              <a:rPr lang="zh-CN" altLang="zh-CN" sz="2400" dirty="0"/>
              <a:t>←</a:t>
            </a:r>
            <a:r>
              <a:rPr lang="en-US" altLang="zh-CN" sz="2400" dirty="0"/>
              <a:t>(OPR</a:t>
            </a:r>
            <a:r>
              <a:rPr lang="zh-CN" altLang="zh-CN" sz="2400" dirty="0"/>
              <a:t>×</a:t>
            </a:r>
            <a:r>
              <a:rPr lang="en-US" altLang="zh-CN" sz="2400" dirty="0"/>
              <a:t>4)</a:t>
            </a:r>
            <a:r>
              <a:rPr lang="zh-CN" altLang="zh-CN" sz="2400" dirty="0"/>
              <a:t>，</a:t>
            </a:r>
            <a:r>
              <a:rPr lang="en-US" altLang="zh-CN" sz="2400" dirty="0"/>
              <a:t>CS</a:t>
            </a:r>
            <a:r>
              <a:rPr lang="zh-CN" altLang="zh-CN" sz="2400" dirty="0"/>
              <a:t>←</a:t>
            </a:r>
            <a:r>
              <a:rPr lang="en-US" altLang="zh-CN" sz="2400" dirty="0"/>
              <a:t>(OPR</a:t>
            </a:r>
            <a:r>
              <a:rPr lang="zh-CN" altLang="zh-CN" sz="2400" dirty="0"/>
              <a:t>×</a:t>
            </a:r>
            <a:r>
              <a:rPr lang="en-US" altLang="zh-CN" sz="2400" dirty="0"/>
              <a:t>4+2)</a:t>
            </a:r>
            <a:endParaRPr lang="zh-CN" altLang="zh-CN" sz="2400" dirty="0"/>
          </a:p>
          <a:p>
            <a:r>
              <a:rPr lang="zh-CN" altLang="zh-CN" sz="2400" dirty="0"/>
              <a:t>其中</a:t>
            </a:r>
            <a:r>
              <a:rPr lang="en-US" altLang="zh-CN" sz="2400" dirty="0"/>
              <a:t>OPR</a:t>
            </a:r>
            <a:r>
              <a:rPr lang="zh-CN" altLang="zh-CN" sz="2400" dirty="0"/>
              <a:t>为中断类型码，其值在</a:t>
            </a:r>
            <a:r>
              <a:rPr lang="en-US" altLang="zh-CN" sz="2400" dirty="0"/>
              <a:t>0~255</a:t>
            </a:r>
            <a:r>
              <a:rPr lang="zh-CN" altLang="zh-CN" sz="2400" dirty="0"/>
              <a:t>范围内。</a:t>
            </a:r>
            <a:endParaRPr lang="zh-CN" altLang="zh-CN" sz="2400" dirty="0"/>
          </a:p>
          <a:p>
            <a:r>
              <a:rPr lang="zh-CN" altLang="zh-CN" sz="2400" dirty="0"/>
              <a:t>（</a:t>
            </a:r>
            <a:r>
              <a:rPr lang="en-US" altLang="zh-CN" sz="2400" dirty="0"/>
              <a:t>2</a:t>
            </a:r>
            <a:r>
              <a:rPr lang="zh-CN" altLang="zh-CN" sz="2400" dirty="0"/>
              <a:t>）溢出中断指令</a:t>
            </a:r>
            <a:r>
              <a:rPr lang="en-US" altLang="zh-CN" sz="2400" dirty="0"/>
              <a:t>INTO</a:t>
            </a:r>
            <a:endParaRPr lang="zh-CN" altLang="zh-CN" sz="2400" dirty="0"/>
          </a:p>
          <a:p>
            <a:r>
              <a:rPr lang="zh-CN" altLang="zh-CN" sz="2400" dirty="0"/>
              <a:t>格式：</a:t>
            </a:r>
            <a:r>
              <a:rPr lang="en-US" altLang="zh-CN" sz="2400" dirty="0"/>
              <a:t>INTO</a:t>
            </a:r>
            <a:endParaRPr lang="zh-CN" altLang="zh-CN" sz="2400" dirty="0"/>
          </a:p>
          <a:p>
            <a:r>
              <a:rPr lang="zh-CN" altLang="zh-CN" sz="2400" dirty="0"/>
              <a:t>功能：</a:t>
            </a:r>
            <a:r>
              <a:rPr lang="en-US" altLang="zh-CN" sz="2400" dirty="0"/>
              <a:t>PSW</a:t>
            </a:r>
            <a:r>
              <a:rPr lang="zh-CN" altLang="zh-CN" sz="2400" dirty="0"/>
              <a:t>、</a:t>
            </a:r>
            <a:r>
              <a:rPr lang="en-US" altLang="zh-CN" sz="2400" dirty="0"/>
              <a:t>CS</a:t>
            </a:r>
            <a:r>
              <a:rPr lang="zh-CN" altLang="zh-CN" sz="2400" dirty="0"/>
              <a:t>、</a:t>
            </a:r>
            <a:r>
              <a:rPr lang="en-US" altLang="zh-CN" sz="2400" dirty="0"/>
              <a:t>IP</a:t>
            </a:r>
            <a:r>
              <a:rPr lang="zh-CN" altLang="zh-CN" sz="2400" dirty="0"/>
              <a:t>压栈，</a:t>
            </a:r>
            <a:r>
              <a:rPr lang="pt-BR" altLang="zh-CN" sz="2400" dirty="0"/>
              <a:t>IP</a:t>
            </a:r>
            <a:r>
              <a:rPr lang="zh-CN" altLang="zh-CN" sz="2400" dirty="0"/>
              <a:t>←</a:t>
            </a:r>
            <a:r>
              <a:rPr lang="pt-BR" altLang="zh-CN" sz="2400" dirty="0"/>
              <a:t>(10H)</a:t>
            </a:r>
            <a:r>
              <a:rPr lang="zh-CN" altLang="zh-CN" sz="2400" dirty="0"/>
              <a:t>，</a:t>
            </a:r>
            <a:r>
              <a:rPr lang="pt-BR" altLang="zh-CN" sz="2400" dirty="0"/>
              <a:t>CS</a:t>
            </a:r>
            <a:r>
              <a:rPr lang="zh-CN" altLang="zh-CN" sz="2400" dirty="0"/>
              <a:t>←</a:t>
            </a:r>
            <a:r>
              <a:rPr lang="pt-BR" altLang="zh-CN" sz="2400" dirty="0"/>
              <a:t>(12H)</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t>（</a:t>
            </a:r>
            <a:r>
              <a:rPr lang="pt-BR" altLang="zh-CN" sz="2400" dirty="0"/>
              <a:t>3</a:t>
            </a:r>
            <a:r>
              <a:rPr lang="zh-CN" altLang="zh-CN" sz="2400" dirty="0"/>
              <a:t>）中断返回指令</a:t>
            </a:r>
            <a:r>
              <a:rPr lang="pt-BR" altLang="zh-CN" sz="2400" dirty="0"/>
              <a:t>IRET</a:t>
            </a:r>
            <a:endParaRPr lang="zh-CN" altLang="zh-CN" sz="2400" dirty="0"/>
          </a:p>
          <a:p>
            <a:r>
              <a:rPr lang="zh-CN" altLang="zh-CN" sz="2400" dirty="0"/>
              <a:t>格式：</a:t>
            </a:r>
            <a:r>
              <a:rPr lang="pt-BR" altLang="zh-CN" sz="2400" dirty="0"/>
              <a:t>IRET</a:t>
            </a:r>
            <a:endParaRPr lang="zh-CN" altLang="zh-CN" sz="2400" dirty="0"/>
          </a:p>
          <a:p>
            <a:r>
              <a:rPr lang="zh-CN" altLang="zh-CN" sz="2400" dirty="0"/>
              <a:t>功能：弹栈，弹出内容送</a:t>
            </a:r>
            <a:r>
              <a:rPr lang="pt-BR" altLang="zh-CN" sz="2400" dirty="0"/>
              <a:t>IP</a:t>
            </a:r>
            <a:r>
              <a:rPr lang="zh-CN" altLang="zh-CN" sz="2400" dirty="0"/>
              <a:t>、</a:t>
            </a:r>
            <a:r>
              <a:rPr lang="pt-BR" altLang="zh-CN" sz="2400" dirty="0"/>
              <a:t>CS</a:t>
            </a:r>
            <a:r>
              <a:rPr lang="zh-CN" altLang="zh-CN" sz="2400" dirty="0"/>
              <a:t>、</a:t>
            </a:r>
            <a:r>
              <a:rPr lang="pt-BR" altLang="zh-CN" sz="2400" dirty="0"/>
              <a:t>PSW</a:t>
            </a:r>
            <a:r>
              <a:rPr lang="zh-CN" altLang="zh-CN" sz="2400" dirty="0"/>
              <a:t>，即返回到原来被中断的位置，继续执行原来的程序。</a:t>
            </a:r>
            <a:endParaRPr lang="zh-CN" altLang="zh-CN" sz="2400" dirty="0"/>
          </a:p>
          <a:p>
            <a:r>
              <a:rPr lang="zh-CN" altLang="zh-CN" sz="2400" dirty="0"/>
              <a:t>中断指令</a:t>
            </a:r>
            <a:r>
              <a:rPr lang="en-US" altLang="zh-CN" sz="2400" dirty="0"/>
              <a:t>INT</a:t>
            </a:r>
            <a:r>
              <a:rPr lang="zh-CN" altLang="zh-CN" sz="2400" dirty="0"/>
              <a:t>和溢出中断指令</a:t>
            </a:r>
            <a:r>
              <a:rPr lang="en-US" altLang="zh-CN" sz="2400" dirty="0"/>
              <a:t>INTO</a:t>
            </a:r>
            <a:r>
              <a:rPr lang="zh-CN" altLang="zh-CN" sz="2400" dirty="0"/>
              <a:t>只影响控制标志</a:t>
            </a:r>
            <a:r>
              <a:rPr lang="en-US" altLang="zh-CN" sz="2400" dirty="0"/>
              <a:t>IF</a:t>
            </a:r>
            <a:r>
              <a:rPr lang="zh-CN" altLang="zh-CN" sz="2400" dirty="0"/>
              <a:t>和</a:t>
            </a:r>
            <a:r>
              <a:rPr lang="en-US" altLang="zh-CN" sz="2400" dirty="0"/>
              <a:t>TF</a:t>
            </a:r>
            <a:r>
              <a:rPr lang="zh-CN" altLang="zh-CN" sz="2400" dirty="0"/>
              <a:t>，使</a:t>
            </a:r>
            <a:r>
              <a:rPr lang="en-US" altLang="zh-CN" sz="2400" dirty="0"/>
              <a:t>IF=TF=0</a:t>
            </a:r>
            <a:r>
              <a:rPr lang="zh-CN" altLang="zh-CN" sz="2400" dirty="0"/>
              <a:t>，不影响其它标志位；中断返回指令</a:t>
            </a:r>
            <a:r>
              <a:rPr lang="en-US" altLang="zh-CN" sz="2400" dirty="0"/>
              <a:t>IRET</a:t>
            </a:r>
            <a:r>
              <a:rPr lang="zh-CN" altLang="zh-CN" sz="2400" dirty="0"/>
              <a:t>影响所有标志位。</a:t>
            </a:r>
            <a:endParaRPr lang="zh-CN" altLang="zh-CN" sz="2400" dirty="0"/>
          </a:p>
          <a:p>
            <a:r>
              <a:rPr lang="en-US" altLang="zh-CN" sz="2400" dirty="0" smtClean="0"/>
              <a:t>7</a:t>
            </a:r>
            <a:r>
              <a:rPr lang="zh-CN" altLang="zh-CN" sz="2400" dirty="0" smtClean="0"/>
              <a:t>）处理器控制指令</a:t>
            </a:r>
            <a:endParaRPr lang="zh-CN" altLang="zh-CN" sz="2400" dirty="0" smtClean="0"/>
          </a:p>
          <a:p>
            <a:r>
              <a:rPr lang="zh-CN" altLang="zh-CN" sz="2400" dirty="0" smtClean="0"/>
              <a:t>处理器控制指令只完成简单的控制功能，指令中不设地址码，共有</a:t>
            </a:r>
            <a:r>
              <a:rPr lang="en-US" altLang="zh-CN" sz="2400" dirty="0" smtClean="0"/>
              <a:t>12</a:t>
            </a:r>
            <a:r>
              <a:rPr lang="zh-CN" altLang="zh-CN" sz="2400" dirty="0" smtClean="0"/>
              <a:t>条，分为两</a:t>
            </a:r>
            <a:r>
              <a:rPr lang="zh-CN" altLang="zh-CN" sz="2400" dirty="0" smtClean="0"/>
              <a:t>类</a:t>
            </a:r>
            <a:r>
              <a:rPr lang="zh-CN" altLang="en-US" sz="2400" dirty="0"/>
              <a:t>。</a:t>
            </a:r>
            <a:endParaRPr lang="zh-CN" altLang="en-US" sz="2400" dirty="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其中标志类指令影响相应状态标志位外，其余指令不影响状态标志位，如表</a:t>
            </a:r>
            <a:r>
              <a:rPr lang="en-US" altLang="zh-CN" sz="2400" dirty="0" smtClean="0">
                <a:latin typeface="+mn-ea"/>
              </a:rPr>
              <a:t>6.13</a:t>
            </a:r>
            <a:r>
              <a:rPr lang="zh-CN" altLang="zh-CN" sz="2400" dirty="0" smtClean="0">
                <a:latin typeface="+mn-ea"/>
              </a:rPr>
              <a:t>所</a:t>
            </a:r>
            <a:r>
              <a:rPr lang="zh-CN" altLang="zh-CN" sz="2400" dirty="0">
                <a:latin typeface="+mn-ea"/>
              </a:rPr>
              <a:t>示</a:t>
            </a:r>
            <a:r>
              <a:rPr lang="zh-CN" altLang="zh-CN" sz="2400" dirty="0" smtClean="0">
                <a:latin typeface="+mn-ea"/>
              </a:rPr>
              <a:t>。</a:t>
            </a:r>
            <a:endParaRPr lang="en-US" altLang="zh-CN" sz="2400" dirty="0" smtClean="0">
              <a:latin typeface="+mn-ea"/>
            </a:endParaRPr>
          </a:p>
          <a:p>
            <a:endParaRPr lang="zh-CN" altLang="zh-CN" sz="2400" dirty="0">
              <a:latin typeface="+mn-ea"/>
            </a:endParaRPr>
          </a:p>
          <a:p>
            <a:endParaRPr lang="zh-CN" altLang="en-US" sz="2400" dirty="0">
              <a:latin typeface="+mn-ea"/>
            </a:endParaRPr>
          </a:p>
        </p:txBody>
      </p:sp>
      <p:graphicFrame>
        <p:nvGraphicFramePr>
          <p:cNvPr id="4" name="表格 3"/>
          <p:cNvGraphicFramePr>
            <a:graphicFrameLocks noGrp="1"/>
          </p:cNvGraphicFramePr>
          <p:nvPr/>
        </p:nvGraphicFramePr>
        <p:xfrm>
          <a:off x="179512" y="2276877"/>
          <a:ext cx="8568953" cy="4437355"/>
        </p:xfrm>
        <a:graphic>
          <a:graphicData uri="http://schemas.openxmlformats.org/drawingml/2006/table">
            <a:tbl>
              <a:tblPr>
                <a:tableStyleId>{5C22544A-7EE6-4342-B048-85BDC9FD1C3A}</a:tableStyleId>
              </a:tblPr>
              <a:tblGrid>
                <a:gridCol w="1432957"/>
                <a:gridCol w="3567998"/>
                <a:gridCol w="3567998"/>
              </a:tblGrid>
              <a:tr h="319640">
                <a:tc>
                  <a:txBody>
                    <a:bodyPr/>
                    <a:lstStyle/>
                    <a:p>
                      <a:pPr algn="ctr">
                        <a:lnSpc>
                          <a:spcPts val="1000"/>
                        </a:lnSpc>
                        <a:spcAft>
                          <a:spcPts val="0"/>
                        </a:spcAft>
                      </a:pPr>
                      <a:r>
                        <a:rPr lang="zh-CN" sz="900" kern="100">
                          <a:effectLst/>
                        </a:rPr>
                        <a:t>指令类型</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000"/>
                        </a:lnSpc>
                        <a:spcAft>
                          <a:spcPts val="0"/>
                        </a:spcAft>
                      </a:pPr>
                      <a:r>
                        <a:rPr lang="zh-CN" sz="900" kern="100">
                          <a:effectLst/>
                        </a:rPr>
                        <a:t>助记符格式</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ctr">
                        <a:lnSpc>
                          <a:spcPts val="1000"/>
                        </a:lnSpc>
                        <a:spcAft>
                          <a:spcPts val="0"/>
                        </a:spcAft>
                      </a:pPr>
                      <a:r>
                        <a:rPr lang="zh-CN" sz="900" kern="100">
                          <a:effectLst/>
                        </a:rPr>
                        <a:t>功　 能　 说　 明</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19640">
                <a:tc rowSpan="7">
                  <a:txBody>
                    <a:bodyPr/>
                    <a:lstStyle/>
                    <a:p>
                      <a:pPr algn="ctr">
                        <a:lnSpc>
                          <a:spcPts val="1000"/>
                        </a:lnSpc>
                        <a:spcAft>
                          <a:spcPts val="0"/>
                        </a:spcAft>
                      </a:pPr>
                      <a:r>
                        <a:rPr lang="zh-CN" sz="900" kern="100">
                          <a:effectLst/>
                        </a:rPr>
                        <a:t>标志操作指令</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nSpc>
                          <a:spcPts val="1000"/>
                        </a:lnSpc>
                        <a:spcAft>
                          <a:spcPts val="0"/>
                        </a:spcAft>
                        <a:tabLst>
                          <a:tab pos="2637155" algn="ctr"/>
                          <a:tab pos="5274310" algn="r"/>
                          <a:tab pos="266700" algn="l"/>
                        </a:tabLst>
                      </a:pPr>
                      <a:r>
                        <a:rPr lang="en-US" sz="900" kern="100">
                          <a:effectLst/>
                        </a:rPr>
                        <a:t>STD</a:t>
                      </a:r>
                      <a:endParaRPr lang="zh-CN" sz="900" kern="100">
                        <a:effectLst/>
                        <a:latin typeface="Times New Roman" panose="02020603050405020304"/>
                        <a:ea typeface="宋体" panose="02010600030101010101" pitchFamily="2" charset="-122"/>
                      </a:endParaRPr>
                    </a:p>
                  </a:txBody>
                  <a:tcPr marL="68580" marR="68580" marT="0" marB="0" anchor="ctr"/>
                </a:tc>
                <a:tc>
                  <a:txBody>
                    <a:bodyPr/>
                    <a:lstStyle/>
                    <a:p>
                      <a:pPr algn="just">
                        <a:lnSpc>
                          <a:spcPts val="1000"/>
                        </a:lnSpc>
                        <a:spcAft>
                          <a:spcPts val="0"/>
                        </a:spcAft>
                      </a:pPr>
                      <a:r>
                        <a:rPr lang="zh-CN" sz="900" kern="100">
                          <a:effectLst/>
                        </a:rPr>
                        <a:t>方向标志置</a:t>
                      </a:r>
                      <a:r>
                        <a:rPr lang="en-US" sz="900" kern="100">
                          <a:effectLst/>
                        </a:rPr>
                        <a:t>1 (</a:t>
                      </a:r>
                      <a:r>
                        <a:rPr lang="zh-CN" sz="900" kern="100">
                          <a:effectLst/>
                        </a:rPr>
                        <a:t>地址减量</a:t>
                      </a:r>
                      <a:r>
                        <a:rPr lang="en-US" sz="900" kern="100">
                          <a:effectLst/>
                        </a:rPr>
                        <a:t>) DF=1</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19640">
                <a:tc vMerge="1">
                  <a:tcPr/>
                </a:tc>
                <a:tc>
                  <a:txBody>
                    <a:bodyPr/>
                    <a:lstStyle/>
                    <a:p>
                      <a:pPr algn="l">
                        <a:lnSpc>
                          <a:spcPts val="1000"/>
                        </a:lnSpc>
                        <a:spcAft>
                          <a:spcPts val="0"/>
                        </a:spcAft>
                      </a:pPr>
                      <a:r>
                        <a:rPr lang="en-US" sz="900" kern="100">
                          <a:effectLst/>
                        </a:rPr>
                        <a:t>CLD</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000"/>
                        </a:lnSpc>
                        <a:spcAft>
                          <a:spcPts val="0"/>
                        </a:spcAft>
                      </a:pPr>
                      <a:r>
                        <a:rPr lang="zh-CN" sz="900" kern="100">
                          <a:effectLst/>
                        </a:rPr>
                        <a:t>方向标志清</a:t>
                      </a:r>
                      <a:r>
                        <a:rPr lang="en-US" sz="900" kern="100">
                          <a:effectLst/>
                        </a:rPr>
                        <a:t>0 (</a:t>
                      </a:r>
                      <a:r>
                        <a:rPr lang="zh-CN" sz="900" kern="100">
                          <a:effectLst/>
                        </a:rPr>
                        <a:t>地址增量</a:t>
                      </a:r>
                      <a:r>
                        <a:rPr lang="en-US" sz="900" kern="100">
                          <a:effectLst/>
                        </a:rPr>
                        <a:t>) DF=0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19640">
                <a:tc vMerge="1">
                  <a:tcPr/>
                </a:tc>
                <a:tc>
                  <a:txBody>
                    <a:bodyPr/>
                    <a:lstStyle/>
                    <a:p>
                      <a:pPr algn="l">
                        <a:lnSpc>
                          <a:spcPts val="1000"/>
                        </a:lnSpc>
                        <a:spcAft>
                          <a:spcPts val="0"/>
                        </a:spcAft>
                      </a:pPr>
                      <a:r>
                        <a:rPr lang="en-US" sz="900" kern="100">
                          <a:effectLst/>
                        </a:rPr>
                        <a:t>STC</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000"/>
                        </a:lnSpc>
                        <a:spcAft>
                          <a:spcPts val="0"/>
                        </a:spcAft>
                      </a:pPr>
                      <a:r>
                        <a:rPr lang="zh-CN" sz="900" kern="100">
                          <a:effectLst/>
                        </a:rPr>
                        <a:t>进位标志置</a:t>
                      </a:r>
                      <a:r>
                        <a:rPr lang="en-US" sz="900" kern="100">
                          <a:effectLst/>
                        </a:rPr>
                        <a:t>1  CF=1</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19640">
                <a:tc vMerge="1">
                  <a:tcPr/>
                </a:tc>
                <a:tc>
                  <a:txBody>
                    <a:bodyPr/>
                    <a:lstStyle/>
                    <a:p>
                      <a:pPr algn="l">
                        <a:lnSpc>
                          <a:spcPts val="1000"/>
                        </a:lnSpc>
                        <a:spcAft>
                          <a:spcPts val="0"/>
                        </a:spcAft>
                      </a:pPr>
                      <a:r>
                        <a:rPr lang="en-US" sz="900" kern="100">
                          <a:effectLst/>
                        </a:rPr>
                        <a:t>CLC</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000"/>
                        </a:lnSpc>
                        <a:spcAft>
                          <a:spcPts val="0"/>
                        </a:spcAft>
                      </a:pPr>
                      <a:r>
                        <a:rPr lang="zh-CN" sz="900" kern="100">
                          <a:effectLst/>
                        </a:rPr>
                        <a:t>进位标志清</a:t>
                      </a:r>
                      <a:r>
                        <a:rPr lang="en-US" sz="900" kern="100">
                          <a:effectLst/>
                        </a:rPr>
                        <a:t>0</a:t>
                      </a:r>
                      <a:r>
                        <a:rPr lang="zh-CN" sz="900" kern="100">
                          <a:effectLst/>
                        </a:rPr>
                        <a:t>　 </a:t>
                      </a:r>
                      <a:r>
                        <a:rPr lang="en-US" sz="900" kern="100">
                          <a:effectLst/>
                        </a:rPr>
                        <a:t>CF=0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19640">
                <a:tc vMerge="1">
                  <a:tcPr/>
                </a:tc>
                <a:tc>
                  <a:txBody>
                    <a:bodyPr/>
                    <a:lstStyle/>
                    <a:p>
                      <a:pPr algn="l">
                        <a:lnSpc>
                          <a:spcPts val="1000"/>
                        </a:lnSpc>
                        <a:spcAft>
                          <a:spcPts val="0"/>
                        </a:spcAft>
                      </a:pPr>
                      <a:r>
                        <a:rPr lang="en-US" sz="900" kern="100">
                          <a:effectLst/>
                        </a:rPr>
                        <a:t>CMC</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200"/>
                        </a:lnSpc>
                        <a:spcAft>
                          <a:spcPts val="0"/>
                        </a:spcAft>
                      </a:pPr>
                      <a:r>
                        <a:rPr lang="zh-CN" sz="900" kern="100">
                          <a:effectLst/>
                        </a:rPr>
                        <a:t>进位标志取反</a:t>
                      </a:r>
                      <a:r>
                        <a:rPr lang="en-US" sz="900" kern="100">
                          <a:effectLst/>
                        </a:rPr>
                        <a:t>   CF=CF   </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76047">
                <a:tc vMerge="1">
                  <a:tcPr/>
                </a:tc>
                <a:tc>
                  <a:txBody>
                    <a:bodyPr/>
                    <a:lstStyle/>
                    <a:p>
                      <a:pPr algn="l">
                        <a:lnSpc>
                          <a:spcPts val="1000"/>
                        </a:lnSpc>
                        <a:spcAft>
                          <a:spcPts val="0"/>
                        </a:spcAft>
                      </a:pPr>
                      <a:r>
                        <a:rPr lang="en-US" sz="900" kern="100">
                          <a:effectLst/>
                        </a:rPr>
                        <a:t>STI</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000"/>
                        </a:lnSpc>
                        <a:spcAft>
                          <a:spcPts val="0"/>
                        </a:spcAft>
                      </a:pPr>
                      <a:r>
                        <a:rPr lang="zh-CN" sz="900" kern="100">
                          <a:effectLst/>
                        </a:rPr>
                        <a:t>中断允许标志置</a:t>
                      </a:r>
                      <a:r>
                        <a:rPr lang="en-US" sz="900" kern="100">
                          <a:effectLst/>
                        </a:rPr>
                        <a:t>1(</a:t>
                      </a:r>
                      <a:r>
                        <a:rPr lang="zh-CN" sz="900" kern="100">
                          <a:effectLst/>
                        </a:rPr>
                        <a:t>开中断</a:t>
                      </a:r>
                      <a:r>
                        <a:rPr lang="en-US" sz="900" kern="100">
                          <a:effectLst/>
                        </a:rPr>
                        <a:t>)</a:t>
                      </a:r>
                      <a:r>
                        <a:rPr lang="zh-CN" sz="900" kern="100">
                          <a:effectLst/>
                        </a:rPr>
                        <a:t>　 </a:t>
                      </a:r>
                      <a:r>
                        <a:rPr lang="en-US" sz="900" kern="100">
                          <a:effectLst/>
                        </a:rPr>
                        <a:t>IF=1</a:t>
                      </a:r>
                      <a:r>
                        <a:rPr lang="zh-CN" sz="900" kern="100">
                          <a:effectLst/>
                        </a:rPr>
                        <a:t>　</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76047">
                <a:tc vMerge="1">
                  <a:tcPr/>
                </a:tc>
                <a:tc>
                  <a:txBody>
                    <a:bodyPr/>
                    <a:lstStyle/>
                    <a:p>
                      <a:pPr algn="l">
                        <a:lnSpc>
                          <a:spcPts val="1000"/>
                        </a:lnSpc>
                        <a:spcAft>
                          <a:spcPts val="0"/>
                        </a:spcAft>
                      </a:pPr>
                      <a:r>
                        <a:rPr lang="en-US" sz="900" kern="100">
                          <a:effectLst/>
                        </a:rPr>
                        <a:t>CLI</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000"/>
                        </a:lnSpc>
                        <a:spcAft>
                          <a:spcPts val="0"/>
                        </a:spcAft>
                      </a:pPr>
                      <a:r>
                        <a:rPr lang="zh-CN" sz="900" kern="100">
                          <a:effectLst/>
                        </a:rPr>
                        <a:t>中断允许标志清</a:t>
                      </a:r>
                      <a:r>
                        <a:rPr lang="en-US" sz="900" kern="100">
                          <a:effectLst/>
                        </a:rPr>
                        <a:t>0(</a:t>
                      </a:r>
                      <a:r>
                        <a:rPr lang="zh-CN" sz="900" kern="100">
                          <a:effectLst/>
                        </a:rPr>
                        <a:t>关中断</a:t>
                      </a:r>
                      <a:r>
                        <a:rPr lang="en-US" sz="900" kern="100">
                          <a:effectLst/>
                        </a:rPr>
                        <a:t>)   IF=0</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76047">
                <a:tc rowSpan="5">
                  <a:txBody>
                    <a:bodyPr/>
                    <a:lstStyle/>
                    <a:p>
                      <a:pPr algn="ctr">
                        <a:lnSpc>
                          <a:spcPts val="1000"/>
                        </a:lnSpc>
                        <a:spcAft>
                          <a:spcPts val="0"/>
                        </a:spcAft>
                      </a:pPr>
                      <a:r>
                        <a:rPr lang="zh-CN" sz="900" kern="100">
                          <a:effectLst/>
                        </a:rPr>
                        <a:t>系统控制指令</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l">
                        <a:lnSpc>
                          <a:spcPts val="1000"/>
                        </a:lnSpc>
                        <a:spcAft>
                          <a:spcPts val="0"/>
                        </a:spcAft>
                      </a:pPr>
                      <a:r>
                        <a:rPr lang="en-US" sz="900" kern="100">
                          <a:effectLst/>
                        </a:rPr>
                        <a:t>ESC</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000"/>
                        </a:lnSpc>
                        <a:spcAft>
                          <a:spcPts val="0"/>
                        </a:spcAft>
                      </a:pPr>
                      <a:r>
                        <a:rPr lang="zh-CN" sz="900" kern="100">
                          <a:effectLst/>
                        </a:rPr>
                        <a:t>换码，向外处理器提供数据或指令</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76047">
                <a:tc vMerge="1">
                  <a:tcPr/>
                </a:tc>
                <a:tc>
                  <a:txBody>
                    <a:bodyPr/>
                    <a:lstStyle/>
                    <a:p>
                      <a:pPr algn="l">
                        <a:lnSpc>
                          <a:spcPts val="1000"/>
                        </a:lnSpc>
                        <a:spcAft>
                          <a:spcPts val="0"/>
                        </a:spcAft>
                      </a:pPr>
                      <a:r>
                        <a:rPr lang="en-US" sz="900" kern="100">
                          <a:effectLst/>
                        </a:rPr>
                        <a:t>HLT</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000"/>
                        </a:lnSpc>
                        <a:spcAft>
                          <a:spcPts val="0"/>
                        </a:spcAft>
                      </a:pPr>
                      <a:r>
                        <a:rPr lang="zh-CN" sz="900" kern="100">
                          <a:effectLst/>
                        </a:rPr>
                        <a:t>处理器暂停，直到出现中断复位信号</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76047">
                <a:tc vMerge="1">
                  <a:tcPr/>
                </a:tc>
                <a:tc>
                  <a:txBody>
                    <a:bodyPr/>
                    <a:lstStyle/>
                    <a:p>
                      <a:pPr algn="l">
                        <a:lnSpc>
                          <a:spcPts val="1000"/>
                        </a:lnSpc>
                        <a:spcAft>
                          <a:spcPts val="0"/>
                        </a:spcAft>
                      </a:pPr>
                      <a:r>
                        <a:rPr lang="en-US" sz="900" kern="100">
                          <a:effectLst/>
                        </a:rPr>
                        <a:t>NOP</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000"/>
                        </a:lnSpc>
                        <a:spcAft>
                          <a:spcPts val="0"/>
                        </a:spcAft>
                      </a:pPr>
                      <a:r>
                        <a:rPr lang="zh-CN" sz="900" kern="100">
                          <a:effectLst/>
                        </a:rPr>
                        <a:t>空操作，占有一个字节，不执行任何操作</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19640">
                <a:tc vMerge="1">
                  <a:tcPr/>
                </a:tc>
                <a:tc>
                  <a:txBody>
                    <a:bodyPr/>
                    <a:lstStyle/>
                    <a:p>
                      <a:pPr algn="l">
                        <a:lnSpc>
                          <a:spcPts val="1000"/>
                        </a:lnSpc>
                        <a:spcAft>
                          <a:spcPts val="0"/>
                        </a:spcAft>
                      </a:pPr>
                      <a:r>
                        <a:rPr lang="en-US" sz="900" kern="100">
                          <a:effectLst/>
                        </a:rPr>
                        <a:t>LOCK</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000"/>
                        </a:lnSpc>
                        <a:spcAft>
                          <a:spcPts val="0"/>
                        </a:spcAft>
                      </a:pPr>
                      <a:r>
                        <a:rPr lang="zh-CN" sz="900" kern="100">
                          <a:effectLst/>
                        </a:rPr>
                        <a:t>总线锁定</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r>
              <a:tr h="319640">
                <a:tc vMerge="1">
                  <a:tcPr/>
                </a:tc>
                <a:tc>
                  <a:txBody>
                    <a:bodyPr/>
                    <a:lstStyle/>
                    <a:p>
                      <a:pPr algn="l">
                        <a:lnSpc>
                          <a:spcPts val="1000"/>
                        </a:lnSpc>
                        <a:spcAft>
                          <a:spcPts val="0"/>
                        </a:spcAft>
                      </a:pPr>
                      <a:r>
                        <a:rPr lang="en-US" sz="900" kern="100">
                          <a:effectLst/>
                        </a:rPr>
                        <a:t>WAIT</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algn="just">
                        <a:lnSpc>
                          <a:spcPts val="1000"/>
                        </a:lnSpc>
                        <a:spcAft>
                          <a:spcPts val="0"/>
                        </a:spcAft>
                      </a:pPr>
                      <a:r>
                        <a:rPr lang="zh-CN" sz="900" kern="100" dirty="0">
                          <a:effectLst/>
                        </a:rPr>
                        <a:t>等待状态，定期检查</a:t>
                      </a:r>
                      <a:r>
                        <a:rPr lang="en-US" sz="900" kern="100" dirty="0">
                          <a:effectLst/>
                        </a:rPr>
                        <a:t>TEST</a:t>
                      </a:r>
                      <a:r>
                        <a:rPr lang="zh-CN" sz="900" kern="100" dirty="0">
                          <a:effectLst/>
                        </a:rPr>
                        <a:t>信号</a:t>
                      </a:r>
                      <a:endParaRPr lang="zh-CN" sz="1050" kern="100" dirty="0">
                        <a:effectLst/>
                        <a:latin typeface="等线" panose="02010600030101010101" charset="-122"/>
                        <a:ea typeface="等线" panose="02010600030101010101" charset="-122"/>
                        <a:cs typeface="Times New Roman" panose="02020603050405020304"/>
                      </a:endParaRPr>
                    </a:p>
                  </a:txBody>
                  <a:tcPr marL="68580" marR="68580" marT="0" marB="0" anchor="ctr"/>
                </a:tc>
              </a:tr>
            </a:tbl>
          </a:graphicData>
        </a:graphic>
      </p:graphicFrame>
      <p:cxnSp>
        <p:nvCxnSpPr>
          <p:cNvPr id="5" name="直接连接符 4"/>
          <p:cNvCxnSpPr>
            <a:cxnSpLocks noChangeShapeType="1"/>
          </p:cNvCxnSpPr>
          <p:nvPr/>
        </p:nvCxnSpPr>
        <p:spPr bwMode="auto">
          <a:xfrm>
            <a:off x="7137400" y="3949700"/>
            <a:ext cx="114300" cy="0"/>
          </a:xfrm>
          <a:prstGeom prst="line">
            <a:avLst/>
          </a:prstGeom>
          <a:noFill/>
          <a:ln w="9525">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6.5</a:t>
            </a:r>
            <a:r>
              <a:rPr lang="zh-CN" altLang="zh-CN" sz="3600" dirty="0">
                <a:latin typeface="+mj-ea"/>
              </a:rPr>
              <a:t>汇编语言</a:t>
            </a:r>
            <a:r>
              <a:rPr lang="zh-CN" altLang="zh-CN" sz="3600" dirty="0" smtClean="0">
                <a:latin typeface="+mj-ea"/>
              </a:rPr>
              <a:t>程序设计</a:t>
            </a:r>
            <a:endParaRPr lang="zh-CN" altLang="en-US" sz="3600" dirty="0">
              <a:latin typeface="+mj-ea"/>
            </a:endParaRPr>
          </a:p>
        </p:txBody>
      </p:sp>
      <p:sp>
        <p:nvSpPr>
          <p:cNvPr id="3" name="内容占位符 2"/>
          <p:cNvSpPr>
            <a:spLocks noGrp="1"/>
          </p:cNvSpPr>
          <p:nvPr>
            <p:ph idx="1"/>
          </p:nvPr>
        </p:nvSpPr>
        <p:spPr/>
        <p:txBody>
          <a:bodyPr/>
          <a:lstStyle/>
          <a:p>
            <a:r>
              <a:rPr lang="en-US" altLang="zh-CN" sz="2400" b="1" dirty="0"/>
              <a:t>1</a:t>
            </a:r>
            <a:r>
              <a:rPr lang="zh-CN" altLang="zh-CN" sz="2400" b="1" dirty="0"/>
              <a:t>．汇编语言程序格式</a:t>
            </a:r>
            <a:endParaRPr lang="zh-CN" altLang="zh-CN" sz="2400" dirty="0"/>
          </a:p>
          <a:p>
            <a:r>
              <a:rPr lang="zh-CN" altLang="zh-CN" sz="2400" dirty="0"/>
              <a:t>一个完整的汇编语言程序往往需要分成若干段来书写，每一段由一系列语句组成。在一般情况下，格式如下：</a:t>
            </a:r>
            <a:endParaRPr lang="zh-CN" altLang="zh-CN" sz="2400" dirty="0"/>
          </a:p>
          <a:p>
            <a:r>
              <a:rPr lang="en-US" altLang="zh-CN" sz="1600" dirty="0"/>
              <a:t>NAME1  SEGMENT</a:t>
            </a:r>
            <a:endParaRPr lang="zh-CN" altLang="zh-CN" sz="1600" dirty="0"/>
          </a:p>
          <a:p>
            <a:r>
              <a:rPr lang="en-US" altLang="zh-CN" sz="1600" dirty="0"/>
              <a:t>          </a:t>
            </a:r>
            <a:r>
              <a:rPr lang="zh-CN" altLang="zh-CN" sz="1600" dirty="0"/>
              <a:t>语句</a:t>
            </a:r>
            <a:r>
              <a:rPr lang="en-US" altLang="zh-CN" sz="1600" dirty="0"/>
              <a:t>1</a:t>
            </a:r>
            <a:endParaRPr lang="zh-CN" altLang="zh-CN" sz="1600" dirty="0"/>
          </a:p>
          <a:p>
            <a:r>
              <a:rPr lang="en-US" altLang="zh-CN" sz="1600" dirty="0"/>
              <a:t>          …</a:t>
            </a:r>
            <a:endParaRPr lang="zh-CN" altLang="zh-CN" sz="1600" dirty="0"/>
          </a:p>
          <a:p>
            <a:r>
              <a:rPr lang="en-US" altLang="zh-CN" sz="1600" dirty="0"/>
              <a:t>NAME1  ENDS</a:t>
            </a:r>
            <a:endParaRPr lang="zh-CN" altLang="zh-CN" sz="1600" dirty="0"/>
          </a:p>
          <a:p>
            <a:r>
              <a:rPr lang="en-US" altLang="zh-CN" sz="1600" dirty="0"/>
              <a:t>NAME2  SEGMENT</a:t>
            </a:r>
            <a:endParaRPr lang="zh-CN" altLang="zh-CN" sz="1600" dirty="0"/>
          </a:p>
          <a:p>
            <a:r>
              <a:rPr lang="en-US" altLang="zh-CN" sz="1600" dirty="0"/>
              <a:t>          </a:t>
            </a:r>
            <a:r>
              <a:rPr lang="zh-CN" altLang="zh-CN" sz="1600" dirty="0"/>
              <a:t>语句</a:t>
            </a:r>
            <a:endParaRPr lang="zh-CN" altLang="zh-CN" sz="1600" dirty="0"/>
          </a:p>
          <a:p>
            <a:r>
              <a:rPr lang="en-US" altLang="zh-CN" sz="1600" dirty="0"/>
              <a:t>          …</a:t>
            </a:r>
            <a:endParaRPr lang="zh-CN" altLang="zh-CN" sz="1600" dirty="0"/>
          </a:p>
          <a:p>
            <a:r>
              <a:rPr lang="en-US" altLang="zh-CN" sz="1600" dirty="0"/>
              <a:t>NAME2   ENDS</a:t>
            </a:r>
            <a:endParaRPr lang="zh-CN" altLang="zh-CN" sz="1600" dirty="0"/>
          </a:p>
          <a:p>
            <a:r>
              <a:rPr lang="en-US" altLang="zh-CN" sz="1600" dirty="0"/>
              <a:t>          END  [</a:t>
            </a:r>
            <a:r>
              <a:rPr lang="zh-CN" altLang="zh-CN" sz="1600" dirty="0"/>
              <a:t>标号</a:t>
            </a:r>
            <a:r>
              <a:rPr lang="en-US" altLang="zh-CN" sz="1600" dirty="0"/>
              <a:t>]</a:t>
            </a:r>
            <a:endParaRPr lang="zh-CN" altLang="zh-CN" sz="1600" dirty="0"/>
          </a:p>
          <a:p>
            <a:endParaRPr lang="zh-CN" altLang="en-US" sz="2400"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6.5</a:t>
            </a:r>
            <a:r>
              <a:rPr lang="zh-CN" altLang="zh-CN" sz="3600" dirty="0">
                <a:latin typeface="+mj-ea"/>
              </a:rPr>
              <a:t>汇编语言</a:t>
            </a:r>
            <a:r>
              <a:rPr lang="zh-CN" altLang="zh-CN" sz="3600" dirty="0" smtClean="0">
                <a:latin typeface="+mj-ea"/>
              </a:rPr>
              <a:t>程序设计</a:t>
            </a:r>
            <a:endParaRPr lang="zh-CN" altLang="en-US" sz="3600" dirty="0">
              <a:latin typeface="+mj-ea"/>
            </a:endParaRPr>
          </a:p>
        </p:txBody>
      </p:sp>
      <p:sp>
        <p:nvSpPr>
          <p:cNvPr id="3" name="内容占位符 2"/>
          <p:cNvSpPr>
            <a:spLocks noGrp="1"/>
          </p:cNvSpPr>
          <p:nvPr>
            <p:ph idx="1"/>
          </p:nvPr>
        </p:nvSpPr>
        <p:spPr/>
        <p:txBody>
          <a:bodyPr/>
          <a:lstStyle/>
          <a:p>
            <a:r>
              <a:rPr lang="zh-CN" altLang="zh-CN" sz="2400" dirty="0"/>
              <a:t>其中，</a:t>
            </a:r>
            <a:r>
              <a:rPr lang="en-US" altLang="zh-CN" sz="2400" dirty="0"/>
              <a:t>NAME1</a:t>
            </a:r>
            <a:r>
              <a:rPr lang="zh-CN" altLang="zh-CN" sz="2400" dirty="0"/>
              <a:t>，</a:t>
            </a:r>
            <a:r>
              <a:rPr lang="en-US" altLang="zh-CN" sz="2400" dirty="0"/>
              <a:t>NAME2</a:t>
            </a:r>
            <a:r>
              <a:rPr lang="zh-CN" altLang="zh-CN" sz="2400" dirty="0"/>
              <a:t>分别为段名，由段定义伪指令</a:t>
            </a:r>
            <a:r>
              <a:rPr lang="en-US" altLang="zh-CN" sz="2400" dirty="0"/>
              <a:t> SEGMENT/ENDS</a:t>
            </a:r>
            <a:r>
              <a:rPr lang="zh-CN" altLang="zh-CN" sz="2400" dirty="0"/>
              <a:t>来说明，最后的</a:t>
            </a:r>
            <a:r>
              <a:rPr lang="en-US" altLang="zh-CN" sz="2400" dirty="0"/>
              <a:t>END</a:t>
            </a:r>
            <a:r>
              <a:rPr lang="zh-CN" altLang="zh-CN" sz="2400" dirty="0"/>
              <a:t>是程序结束伪指令。</a:t>
            </a:r>
            <a:endParaRPr lang="zh-CN" altLang="zh-CN" sz="2400" dirty="0"/>
          </a:p>
          <a:p>
            <a:r>
              <a:rPr lang="zh-CN" altLang="zh-CN" sz="2400" dirty="0"/>
              <a:t>任何一个汇编语言源程序必须有一个逻辑代码段和一条指示源程序结束的伪指令</a:t>
            </a:r>
            <a:r>
              <a:rPr lang="en-US" altLang="zh-CN" sz="2400" dirty="0"/>
              <a:t>END</a:t>
            </a:r>
            <a:r>
              <a:rPr lang="zh-CN" altLang="zh-CN" sz="2400" dirty="0"/>
              <a:t>。堆栈段、数据段和附加段可根据程序的需要选用。</a:t>
            </a:r>
            <a:endParaRPr lang="zh-CN" altLang="zh-CN" sz="2400" dirty="0"/>
          </a:p>
          <a:p>
            <a:r>
              <a:rPr lang="en-US" altLang="zh-CN" sz="2400" b="1" dirty="0"/>
              <a:t>2</a:t>
            </a:r>
            <a:r>
              <a:rPr lang="zh-CN" altLang="zh-CN" sz="2400" b="1" dirty="0"/>
              <a:t>．汇编语言语句格式</a:t>
            </a:r>
            <a:endParaRPr lang="zh-CN" altLang="zh-CN" sz="2400" dirty="0"/>
          </a:p>
          <a:p>
            <a:r>
              <a:rPr lang="zh-CN" altLang="zh-CN" sz="2400" dirty="0"/>
              <a:t>在汇编语言程序中，指令又称为语句，格式如下：</a:t>
            </a:r>
            <a:endParaRPr lang="zh-CN" altLang="zh-CN" sz="2400" dirty="0"/>
          </a:p>
          <a:p>
            <a:r>
              <a:rPr lang="en-US" altLang="zh-CN" sz="2400" dirty="0"/>
              <a:t>[</a:t>
            </a:r>
            <a:r>
              <a:rPr lang="zh-CN" altLang="zh-CN" sz="2400" dirty="0"/>
              <a:t>标号：</a:t>
            </a:r>
            <a:r>
              <a:rPr lang="en-US" altLang="zh-CN" sz="2400" dirty="0"/>
              <a:t>] </a:t>
            </a:r>
            <a:r>
              <a:rPr lang="zh-CN" altLang="zh-CN" sz="2400" dirty="0"/>
              <a:t>操作码</a:t>
            </a:r>
            <a:r>
              <a:rPr lang="en-US" altLang="zh-CN" sz="2400" dirty="0"/>
              <a:t> [</a:t>
            </a:r>
            <a:r>
              <a:rPr lang="zh-CN" altLang="zh-CN" sz="2400" dirty="0"/>
              <a:t>操作数</a:t>
            </a:r>
            <a:r>
              <a:rPr lang="en-US" altLang="zh-CN" sz="2400" dirty="0"/>
              <a:t>1]</a:t>
            </a:r>
            <a:r>
              <a:rPr lang="zh-CN" altLang="zh-CN" sz="2400" dirty="0"/>
              <a:t>，</a:t>
            </a:r>
            <a:r>
              <a:rPr lang="en-US" altLang="zh-CN" sz="2400" dirty="0"/>
              <a:t>[</a:t>
            </a:r>
            <a:r>
              <a:rPr lang="zh-CN" altLang="zh-CN" sz="2400" dirty="0"/>
              <a:t>操作数</a:t>
            </a:r>
            <a:r>
              <a:rPr lang="en-US" altLang="zh-CN" sz="2400" dirty="0"/>
              <a:t>2] [</a:t>
            </a:r>
            <a:r>
              <a:rPr lang="zh-CN" altLang="zh-CN" sz="2400" dirty="0"/>
              <a:t>；注释</a:t>
            </a:r>
            <a:r>
              <a:rPr lang="en-US" altLang="zh-CN" sz="2400" dirty="0"/>
              <a:t>]</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6.5</a:t>
            </a:r>
            <a:r>
              <a:rPr lang="zh-CN" altLang="zh-CN" sz="3600" dirty="0"/>
              <a:t>汇编语言</a:t>
            </a:r>
            <a:r>
              <a:rPr lang="zh-CN" altLang="zh-CN" sz="3600" dirty="0" smtClean="0"/>
              <a:t>程序设计</a:t>
            </a:r>
            <a:endParaRPr lang="zh-CN" altLang="en-US" sz="3600" dirty="0"/>
          </a:p>
        </p:txBody>
      </p:sp>
      <p:sp>
        <p:nvSpPr>
          <p:cNvPr id="3" name="内容占位符 2"/>
          <p:cNvSpPr>
            <a:spLocks noGrp="1"/>
          </p:cNvSpPr>
          <p:nvPr>
            <p:ph idx="1"/>
          </p:nvPr>
        </p:nvSpPr>
        <p:spPr/>
        <p:txBody>
          <a:bodyPr/>
          <a:lstStyle/>
          <a:p>
            <a:r>
              <a:rPr lang="zh-CN" altLang="zh-CN" sz="2400" dirty="0"/>
              <a:t>其中各字段之间用空格隔开，两个操作数之间用逗号隔开，方括号表示可选项。</a:t>
            </a:r>
            <a:endParaRPr lang="zh-CN" altLang="zh-CN" sz="2400" dirty="0"/>
          </a:p>
          <a:p>
            <a:r>
              <a:rPr lang="zh-CN" altLang="zh-CN" sz="2400" dirty="0"/>
              <a:t>（</a:t>
            </a:r>
            <a:r>
              <a:rPr lang="en-US" altLang="zh-CN" sz="2400" dirty="0"/>
              <a:t>1</a:t>
            </a:r>
            <a:r>
              <a:rPr lang="zh-CN" altLang="zh-CN" sz="2400" dirty="0"/>
              <a:t>）标号：又称为名字，由字母开头的字符串组成，冒号“：”结束，表示一条指令的符号地址。标号最长</a:t>
            </a:r>
            <a:r>
              <a:rPr lang="en-US" altLang="zh-CN" sz="2400" dirty="0"/>
              <a:t>31</a:t>
            </a:r>
            <a:r>
              <a:rPr lang="zh-CN" altLang="zh-CN" sz="2400" dirty="0"/>
              <a:t>个字符，由字母</a:t>
            </a:r>
            <a:r>
              <a:rPr lang="en-US" altLang="zh-CN" sz="2400" dirty="0"/>
              <a:t>A~Z</a:t>
            </a:r>
            <a:r>
              <a:rPr lang="zh-CN" altLang="zh-CN" sz="2400" dirty="0"/>
              <a:t>、数字</a:t>
            </a:r>
            <a:r>
              <a:rPr lang="en-US" altLang="zh-CN" sz="2400" dirty="0"/>
              <a:t>0~9</a:t>
            </a:r>
            <a:r>
              <a:rPr lang="zh-CN" altLang="zh-CN" sz="2400" dirty="0"/>
              <a:t>和一些特殊字符？、</a:t>
            </a:r>
            <a:r>
              <a:rPr lang="en-US" altLang="zh-CN" sz="2400" dirty="0"/>
              <a:t>.</a:t>
            </a:r>
            <a:r>
              <a:rPr lang="zh-CN" altLang="zh-CN" sz="2400" dirty="0"/>
              <a:t>、</a:t>
            </a:r>
            <a:r>
              <a:rPr lang="en-US" altLang="zh-CN" sz="2400" dirty="0"/>
              <a:t>@</a:t>
            </a:r>
            <a:r>
              <a:rPr lang="zh-CN" altLang="zh-CN" sz="2400" dirty="0"/>
              <a:t>、</a:t>
            </a:r>
            <a:r>
              <a:rPr lang="en-US" altLang="zh-CN" sz="2400" dirty="0"/>
              <a:t>_</a:t>
            </a:r>
            <a:r>
              <a:rPr lang="zh-CN" altLang="zh-CN" sz="2400" dirty="0"/>
              <a:t>、</a:t>
            </a:r>
            <a:r>
              <a:rPr lang="en-US" altLang="zh-CN" sz="2400" dirty="0"/>
              <a:t>$</a:t>
            </a:r>
            <a:r>
              <a:rPr lang="zh-CN" altLang="zh-CN" sz="2400" dirty="0"/>
              <a:t>组成。但是数字不能作为标号的第一个字符，圆点仅能用作标号第一个字符。</a:t>
            </a:r>
            <a:endParaRPr lang="zh-CN" altLang="zh-CN" sz="2400" dirty="0"/>
          </a:p>
          <a:p>
            <a:r>
              <a:rPr lang="zh-CN" altLang="zh-CN" sz="2400" dirty="0"/>
              <a:t>（</a:t>
            </a:r>
            <a:r>
              <a:rPr lang="en-US" altLang="zh-CN" sz="2400" dirty="0"/>
              <a:t>2</a:t>
            </a:r>
            <a:r>
              <a:rPr lang="zh-CN" altLang="zh-CN" sz="2400" dirty="0"/>
              <a:t>）操作码：用指令助记符表示，说明指令的作用，比如</a:t>
            </a:r>
            <a:r>
              <a:rPr lang="en-US" altLang="zh-CN" sz="2400" dirty="0"/>
              <a:t>MOV</a:t>
            </a:r>
            <a:r>
              <a:rPr lang="zh-CN" altLang="zh-CN" sz="2400" dirty="0"/>
              <a:t>、</a:t>
            </a:r>
            <a:r>
              <a:rPr lang="en-US" altLang="zh-CN" sz="2400" dirty="0"/>
              <a:t>ADC</a:t>
            </a:r>
            <a:r>
              <a:rPr lang="zh-CN" altLang="zh-CN" sz="2400" dirty="0"/>
              <a:t>等。如果带有前缀，需用空格分开。</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6.5</a:t>
            </a:r>
            <a:r>
              <a:rPr lang="zh-CN" altLang="zh-CN" sz="3600" dirty="0">
                <a:latin typeface="+mj-ea"/>
              </a:rPr>
              <a:t>汇编语言</a:t>
            </a:r>
            <a:r>
              <a:rPr lang="zh-CN" altLang="zh-CN" sz="3600" dirty="0" smtClean="0">
                <a:latin typeface="+mj-ea"/>
              </a:rPr>
              <a:t>程序设计</a:t>
            </a:r>
            <a:endParaRPr lang="zh-CN" altLang="en-US" sz="3600" dirty="0">
              <a:latin typeface="+mj-ea"/>
            </a:endParaRPr>
          </a:p>
        </p:txBody>
      </p:sp>
      <p:sp>
        <p:nvSpPr>
          <p:cNvPr id="3" name="内容占位符 2"/>
          <p:cNvSpPr>
            <a:spLocks noGrp="1"/>
          </p:cNvSpPr>
          <p:nvPr>
            <p:ph idx="1"/>
          </p:nvPr>
        </p:nvSpPr>
        <p:spPr/>
        <p:txBody>
          <a:bodyPr/>
          <a:lstStyle/>
          <a:p>
            <a:r>
              <a:rPr lang="zh-CN" altLang="zh-CN" sz="2400" dirty="0"/>
              <a:t>（</a:t>
            </a:r>
            <a:r>
              <a:rPr lang="en-US" altLang="zh-CN" sz="2400" dirty="0"/>
              <a:t>3</a:t>
            </a:r>
            <a:r>
              <a:rPr lang="zh-CN" altLang="zh-CN" sz="2400" dirty="0"/>
              <a:t>）操作数：可有一个、两个或者没有。当操作数有两个时，用逗号“，”分开。操作数可以是常数、寄存器名、标号、变量或表达式等</a:t>
            </a:r>
            <a:endParaRPr lang="zh-CN" altLang="zh-CN" sz="2400" dirty="0"/>
          </a:p>
          <a:p>
            <a:r>
              <a:rPr lang="zh-CN" altLang="zh-CN" sz="2400" dirty="0"/>
              <a:t>（</a:t>
            </a:r>
            <a:r>
              <a:rPr lang="en-US" altLang="zh-CN" sz="2400" dirty="0"/>
              <a:t>4</a:t>
            </a:r>
            <a:r>
              <a:rPr lang="zh-CN" altLang="zh-CN" sz="2400" dirty="0"/>
              <a:t>）注释：以分号“；”开头，位于操作数之后或下一行的开头，是对语句或程序的说明，仅在源程序清单中列出，供编程人员阅读，不作其它处理。</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en-US" altLang="zh-CN" sz="2400" b="1" dirty="0">
                <a:latin typeface="+mn-ea"/>
              </a:rPr>
              <a:t>2</a:t>
            </a:r>
            <a:r>
              <a:rPr lang="zh-CN" altLang="zh-CN" sz="2400" b="1" dirty="0">
                <a:latin typeface="+mn-ea"/>
              </a:rPr>
              <a:t>．指令系统结构分类</a:t>
            </a:r>
            <a:endParaRPr lang="zh-CN" altLang="zh-CN" sz="2400" dirty="0">
              <a:latin typeface="+mn-ea"/>
            </a:endParaRPr>
          </a:p>
          <a:p>
            <a:r>
              <a:rPr lang="zh-CN" altLang="zh-CN" sz="2400" dirty="0">
                <a:latin typeface="+mn-ea"/>
              </a:rPr>
              <a:t>指令系统体现的是计算机系统结构的基本属性，不同的系统结构配置不同的指令系统。随着计算机系统结构的发展，各种类型的指令系统层出不穷，很难用统一的标准进行分类。但是人们确定了几个原则，例如在</a:t>
            </a:r>
            <a:r>
              <a:rPr lang="en-US" altLang="zh-CN" sz="2400" dirty="0">
                <a:latin typeface="+mn-ea"/>
              </a:rPr>
              <a:t>CPU</a:t>
            </a:r>
            <a:r>
              <a:rPr lang="zh-CN" altLang="zh-CN" sz="2400" dirty="0">
                <a:latin typeface="+mn-ea"/>
              </a:rPr>
              <a:t>中存放操作数的部件，每条指令中操作数的个数，以及</a:t>
            </a:r>
            <a:r>
              <a:rPr lang="en-US" altLang="zh-CN" sz="2400" dirty="0">
                <a:latin typeface="+mn-ea"/>
              </a:rPr>
              <a:t>ALU</a:t>
            </a:r>
            <a:r>
              <a:rPr lang="zh-CN" altLang="zh-CN" sz="2400" dirty="0">
                <a:latin typeface="+mn-ea"/>
              </a:rPr>
              <a:t>指令的操作数能否存放在主存储器中等。</a:t>
            </a:r>
            <a:endParaRPr lang="zh-CN" altLang="zh-CN" sz="2400" dirty="0">
              <a:latin typeface="+mn-ea"/>
            </a:endParaRPr>
          </a:p>
          <a:p>
            <a:r>
              <a:rPr lang="zh-CN" altLang="zh-CN" sz="2400" dirty="0">
                <a:latin typeface="+mn-ea"/>
              </a:rPr>
              <a:t>（</a:t>
            </a:r>
            <a:r>
              <a:rPr lang="en-US" altLang="zh-CN" sz="2400" dirty="0">
                <a:latin typeface="+mn-ea"/>
              </a:rPr>
              <a:t>1</a:t>
            </a:r>
            <a:r>
              <a:rPr lang="zh-CN" altLang="zh-CN" sz="2400" dirty="0">
                <a:latin typeface="+mn-ea"/>
              </a:rPr>
              <a:t>）按照</a:t>
            </a:r>
            <a:r>
              <a:rPr lang="en-US" altLang="zh-CN" sz="2400" dirty="0">
                <a:latin typeface="+mn-ea"/>
              </a:rPr>
              <a:t>CPU</a:t>
            </a:r>
            <a:r>
              <a:rPr lang="zh-CN" altLang="zh-CN" sz="2400" dirty="0">
                <a:latin typeface="+mn-ea"/>
              </a:rPr>
              <a:t>中存放操作数的部件，指令系统可分为累加器型、通用寄存器型和堆栈型。这种分类方式与</a:t>
            </a:r>
            <a:r>
              <a:rPr lang="en-US" altLang="zh-CN" sz="2400" dirty="0">
                <a:latin typeface="+mn-ea"/>
              </a:rPr>
              <a:t>ALU</a:t>
            </a:r>
            <a:r>
              <a:rPr lang="zh-CN" altLang="zh-CN" sz="2400" dirty="0">
                <a:latin typeface="+mn-ea"/>
              </a:rPr>
              <a:t>的结构密切相关。</a:t>
            </a:r>
            <a:endParaRPr lang="zh-CN" altLang="zh-CN" sz="2400" dirty="0">
              <a:latin typeface="+mn-ea"/>
            </a:endParaRPr>
          </a:p>
          <a:p>
            <a:endParaRPr lang="zh-CN" altLang="en-US" sz="2400" dirty="0">
              <a:latin typeface="+mn-ea"/>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6.5</a:t>
            </a:r>
            <a:r>
              <a:rPr lang="zh-CN" altLang="zh-CN" sz="3600" dirty="0">
                <a:latin typeface="+mj-ea"/>
              </a:rPr>
              <a:t>汇编语言程序设计</a:t>
            </a:r>
            <a:endParaRPr lang="zh-CN" altLang="en-US" sz="3600" dirty="0"/>
          </a:p>
        </p:txBody>
      </p:sp>
      <p:sp>
        <p:nvSpPr>
          <p:cNvPr id="3" name="内容占位符 2"/>
          <p:cNvSpPr>
            <a:spLocks noGrp="1"/>
          </p:cNvSpPr>
          <p:nvPr>
            <p:ph idx="1"/>
          </p:nvPr>
        </p:nvSpPr>
        <p:spPr/>
        <p:txBody>
          <a:bodyPr/>
          <a:lstStyle/>
          <a:p>
            <a:r>
              <a:rPr lang="en-US" altLang="zh-CN" sz="2400" b="1" dirty="0"/>
              <a:t>3.</a:t>
            </a:r>
            <a:r>
              <a:rPr lang="zh-CN" altLang="zh-CN" sz="2400" b="1" dirty="0"/>
              <a:t>常用伪指令</a:t>
            </a:r>
            <a:endParaRPr lang="zh-CN" altLang="zh-CN" sz="2400" dirty="0"/>
          </a:p>
          <a:p>
            <a:r>
              <a:rPr lang="zh-CN" altLang="zh-CN" sz="2400" dirty="0"/>
              <a:t>伪指令用来对程序和汇编过程进行说明，不生成目标代码，常用的有以下几条。</a:t>
            </a:r>
            <a:endParaRPr lang="zh-CN" altLang="zh-CN" sz="2400" dirty="0"/>
          </a:p>
          <a:p>
            <a:r>
              <a:rPr lang="zh-CN" altLang="zh-CN" sz="2400" dirty="0"/>
              <a:t>（</a:t>
            </a:r>
            <a:r>
              <a:rPr lang="en-US" altLang="zh-CN" sz="2400" dirty="0"/>
              <a:t>1</a:t>
            </a:r>
            <a:r>
              <a:rPr lang="zh-CN" altLang="zh-CN" sz="2400" dirty="0"/>
              <a:t>）符号定义伪指令</a:t>
            </a:r>
            <a:r>
              <a:rPr lang="en-US" altLang="zh-CN" sz="2400" dirty="0"/>
              <a:t>EQU</a:t>
            </a:r>
            <a:endParaRPr lang="zh-CN" altLang="zh-CN" sz="2400" dirty="0"/>
          </a:p>
          <a:p>
            <a:r>
              <a:rPr lang="zh-CN" altLang="zh-CN" sz="2400" dirty="0"/>
              <a:t>格式：符号名</a:t>
            </a:r>
            <a:r>
              <a:rPr lang="en-US" altLang="zh-CN" sz="2400" dirty="0"/>
              <a:t> EQU </a:t>
            </a:r>
            <a:r>
              <a:rPr lang="zh-CN" altLang="zh-CN" sz="2400" dirty="0"/>
              <a:t>表达式（或符号名）</a:t>
            </a:r>
            <a:endParaRPr lang="zh-CN" altLang="zh-CN" sz="2400" dirty="0"/>
          </a:p>
          <a:p>
            <a:r>
              <a:rPr lang="zh-CN" altLang="zh-CN" sz="2400" dirty="0"/>
              <a:t>功能：将符号名定义为一个常量、数值表达式或一条可执行的指令；以后使用该符号名时，即引用它所表示的常量、表达式或可执行的指令。例如语句：</a:t>
            </a:r>
            <a:endParaRPr lang="zh-CN" altLang="zh-CN" sz="2400" dirty="0"/>
          </a:p>
          <a:p>
            <a:r>
              <a:rPr lang="en-US" altLang="zh-CN" sz="2400" dirty="0"/>
              <a:t>DA    EQU  1234H   </a:t>
            </a:r>
            <a:r>
              <a:rPr lang="zh-CN" altLang="zh-CN" sz="2400" dirty="0" smtClean="0"/>
              <a:t>；</a:t>
            </a:r>
            <a:r>
              <a:rPr lang="zh-CN" altLang="zh-CN" sz="2400" dirty="0"/>
              <a:t>数</a:t>
            </a:r>
            <a:r>
              <a:rPr lang="en-US" altLang="zh-CN" sz="2400" dirty="0"/>
              <a:t>1234H</a:t>
            </a:r>
            <a:r>
              <a:rPr lang="zh-CN" altLang="zh-CN" sz="2400" dirty="0"/>
              <a:t>赋给符号</a:t>
            </a:r>
            <a:r>
              <a:rPr lang="en-US" altLang="zh-CN" sz="2400" dirty="0"/>
              <a:t>DA</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6.5</a:t>
            </a:r>
            <a:r>
              <a:rPr lang="zh-CN" altLang="zh-CN" sz="3600" dirty="0">
                <a:latin typeface="+mj-ea"/>
              </a:rPr>
              <a:t>汇编语言程序设计</a:t>
            </a:r>
            <a:endParaRPr lang="zh-CN" altLang="en-US" sz="3600" dirty="0"/>
          </a:p>
        </p:txBody>
      </p:sp>
      <p:sp>
        <p:nvSpPr>
          <p:cNvPr id="3" name="内容占位符 2"/>
          <p:cNvSpPr>
            <a:spLocks noGrp="1"/>
          </p:cNvSpPr>
          <p:nvPr>
            <p:ph idx="1"/>
          </p:nvPr>
        </p:nvSpPr>
        <p:spPr/>
        <p:txBody>
          <a:bodyPr/>
          <a:lstStyle/>
          <a:p>
            <a:r>
              <a:rPr lang="zh-CN" altLang="zh-CN" sz="2400" dirty="0"/>
              <a:t>在</a:t>
            </a:r>
            <a:r>
              <a:rPr lang="en-US" altLang="zh-CN" sz="2400" dirty="0" smtClean="0"/>
              <a:t>EQU</a:t>
            </a:r>
            <a:r>
              <a:rPr lang="zh-CN" altLang="zh-CN" sz="2400" dirty="0" smtClean="0"/>
              <a:t>语句</a:t>
            </a:r>
            <a:r>
              <a:rPr lang="zh-CN" altLang="zh-CN" sz="2400" dirty="0"/>
              <a:t>的表达式中，若有符号名，则该符号名必须事先定义</a:t>
            </a:r>
            <a:r>
              <a:rPr lang="zh-CN" altLang="zh-CN" sz="2400" dirty="0" smtClean="0"/>
              <a:t>。</a:t>
            </a:r>
            <a:endParaRPr lang="en-US" altLang="zh-CN" sz="2400" dirty="0" smtClean="0"/>
          </a:p>
          <a:p>
            <a:r>
              <a:rPr lang="zh-CN" altLang="zh-CN" sz="2400" dirty="0"/>
              <a:t>（</a:t>
            </a:r>
            <a:r>
              <a:rPr lang="en-US" altLang="zh-CN" sz="2400" dirty="0"/>
              <a:t>2</a:t>
            </a:r>
            <a:r>
              <a:rPr lang="zh-CN" altLang="zh-CN" sz="2400" dirty="0"/>
              <a:t>）赋值伪指令＝</a:t>
            </a:r>
            <a:endParaRPr lang="zh-CN" altLang="zh-CN" sz="2400" dirty="0"/>
          </a:p>
          <a:p>
            <a:r>
              <a:rPr lang="zh-CN" altLang="zh-CN" sz="2400" dirty="0"/>
              <a:t>格式：符号名＝表达式（或符号名）</a:t>
            </a:r>
            <a:endParaRPr lang="zh-CN" altLang="zh-CN" sz="2400" dirty="0"/>
          </a:p>
          <a:p>
            <a:r>
              <a:rPr lang="zh-CN" altLang="zh-CN" sz="2400" dirty="0"/>
              <a:t>功能：与</a:t>
            </a:r>
            <a:r>
              <a:rPr lang="en-US" altLang="zh-CN" sz="2400" dirty="0"/>
              <a:t>EQU</a:t>
            </a:r>
            <a:r>
              <a:rPr lang="zh-CN" altLang="zh-CN" sz="2400" dirty="0"/>
              <a:t>语句类似，二者的主要区别在于</a:t>
            </a:r>
            <a:r>
              <a:rPr lang="en-US" altLang="zh-CN" sz="2400" dirty="0"/>
              <a:t>EQU</a:t>
            </a:r>
            <a:r>
              <a:rPr lang="zh-CN" altLang="zh-CN" sz="2400" dirty="0"/>
              <a:t>中的符号不允许重复定义，而“＝”允许符号名重复定义。例如语句：</a:t>
            </a:r>
            <a:endParaRPr lang="zh-CN" altLang="zh-CN" sz="2400" dirty="0"/>
          </a:p>
          <a:p>
            <a:r>
              <a:rPr lang="en-US" altLang="zh-CN" sz="2400" dirty="0"/>
              <a:t>EXP=5                            </a:t>
            </a:r>
            <a:r>
              <a:rPr lang="zh-CN" altLang="zh-CN" sz="2400" dirty="0"/>
              <a:t>；</a:t>
            </a:r>
            <a:r>
              <a:rPr lang="en-US" altLang="zh-CN" sz="2400" dirty="0"/>
              <a:t>EXP</a:t>
            </a:r>
            <a:r>
              <a:rPr lang="zh-CN" altLang="zh-CN" sz="2400" dirty="0"/>
              <a:t>的值为</a:t>
            </a:r>
            <a:r>
              <a:rPr lang="en-US" altLang="zh-CN" sz="2400" dirty="0"/>
              <a:t>5</a:t>
            </a:r>
            <a:endParaRPr lang="zh-CN" altLang="zh-CN" sz="2400" dirty="0"/>
          </a:p>
          <a:p>
            <a:r>
              <a:rPr lang="en-US" altLang="zh-CN" sz="2400" dirty="0"/>
              <a:t>EXP=EXP+5                       </a:t>
            </a:r>
            <a:r>
              <a:rPr lang="zh-CN" altLang="zh-CN" sz="2400" dirty="0"/>
              <a:t>；</a:t>
            </a:r>
            <a:r>
              <a:rPr lang="en-US" altLang="zh-CN" sz="2400" dirty="0"/>
              <a:t>EXP</a:t>
            </a:r>
            <a:r>
              <a:rPr lang="zh-CN" altLang="zh-CN" sz="2400" dirty="0"/>
              <a:t>的值为</a:t>
            </a:r>
            <a:r>
              <a:rPr lang="en-US" altLang="zh-CN" sz="2400" dirty="0"/>
              <a:t>10 </a:t>
            </a:r>
            <a:endParaRPr lang="zh-CN" altLang="zh-CN" sz="2400" dirty="0"/>
          </a:p>
          <a:p>
            <a:endParaRPr lang="zh-CN" altLang="zh-CN" sz="2400" dirty="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6.5</a:t>
            </a:r>
            <a:r>
              <a:rPr lang="zh-CN" altLang="zh-CN" sz="3600" dirty="0">
                <a:latin typeface="+mj-ea"/>
              </a:rPr>
              <a:t>汇编语言程序设计</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3</a:t>
            </a:r>
            <a:r>
              <a:rPr lang="zh-CN" altLang="zh-CN" sz="2400" dirty="0">
                <a:latin typeface="+mn-ea"/>
              </a:rPr>
              <a:t>）段定义伪指令</a:t>
            </a:r>
            <a:r>
              <a:rPr lang="en-US" altLang="zh-CN" sz="2400" dirty="0">
                <a:latin typeface="+mn-ea"/>
              </a:rPr>
              <a:t>SEGMENT/ENDS</a:t>
            </a:r>
            <a:endParaRPr lang="zh-CN" altLang="zh-CN" sz="2400" dirty="0">
              <a:latin typeface="+mn-ea"/>
            </a:endParaRPr>
          </a:p>
          <a:p>
            <a:r>
              <a:rPr lang="zh-CN" altLang="zh-CN" sz="2400" dirty="0">
                <a:latin typeface="+mn-ea"/>
              </a:rPr>
              <a:t>格式：段名</a:t>
            </a:r>
            <a:r>
              <a:rPr lang="en-US" altLang="zh-CN" sz="2400" dirty="0">
                <a:latin typeface="+mn-ea"/>
              </a:rPr>
              <a:t>  SEGMENT [</a:t>
            </a:r>
            <a:r>
              <a:rPr lang="zh-CN" altLang="zh-CN" sz="2400" dirty="0">
                <a:latin typeface="+mn-ea"/>
              </a:rPr>
              <a:t>定位类型</a:t>
            </a:r>
            <a:r>
              <a:rPr lang="en-US" altLang="zh-CN" sz="2400" dirty="0">
                <a:latin typeface="+mn-ea"/>
              </a:rPr>
              <a:t>][</a:t>
            </a:r>
            <a:r>
              <a:rPr lang="zh-CN" altLang="zh-CN" sz="2400" dirty="0">
                <a:latin typeface="+mn-ea"/>
              </a:rPr>
              <a:t>组合类型</a:t>
            </a:r>
            <a:r>
              <a:rPr lang="en-US" altLang="zh-CN" sz="2400" dirty="0">
                <a:latin typeface="+mn-ea"/>
              </a:rPr>
              <a:t>][</a:t>
            </a:r>
            <a:r>
              <a:rPr lang="zh-CN" altLang="zh-CN" sz="2400" dirty="0">
                <a:latin typeface="+mn-ea"/>
              </a:rPr>
              <a:t>类别</a:t>
            </a:r>
            <a:r>
              <a:rPr lang="en-US" altLang="zh-CN" sz="2400" dirty="0">
                <a:latin typeface="+mn-ea"/>
              </a:rPr>
              <a:t>]</a:t>
            </a:r>
            <a:endParaRPr lang="zh-CN" altLang="zh-CN" sz="2400" dirty="0">
              <a:latin typeface="+mn-ea"/>
            </a:endParaRPr>
          </a:p>
          <a:p>
            <a:r>
              <a:rPr lang="en-US" altLang="zh-CN" sz="2400" dirty="0">
                <a:latin typeface="+mn-ea"/>
              </a:rPr>
              <a:t>        ……  </a:t>
            </a:r>
            <a:r>
              <a:rPr lang="zh-CN" altLang="zh-CN" sz="2400" dirty="0">
                <a:latin typeface="+mn-ea"/>
              </a:rPr>
              <a:t>语句序列</a:t>
            </a:r>
            <a:r>
              <a:rPr lang="en-US" altLang="zh-CN" sz="2400" dirty="0">
                <a:latin typeface="+mn-ea"/>
              </a:rPr>
              <a:t>(</a:t>
            </a:r>
            <a:r>
              <a:rPr lang="zh-CN" altLang="zh-CN" sz="2400" dirty="0">
                <a:latin typeface="+mn-ea"/>
              </a:rPr>
              <a:t>程序或数据</a:t>
            </a:r>
            <a:r>
              <a:rPr lang="en-US" altLang="zh-CN" sz="2400" dirty="0">
                <a:latin typeface="+mn-ea"/>
              </a:rPr>
              <a:t>)</a:t>
            </a:r>
            <a:endParaRPr lang="zh-CN" altLang="zh-CN" sz="2400" dirty="0">
              <a:latin typeface="+mn-ea"/>
            </a:endParaRPr>
          </a:p>
          <a:p>
            <a:r>
              <a:rPr lang="zh-CN" altLang="zh-CN" sz="2400" dirty="0">
                <a:latin typeface="+mn-ea"/>
              </a:rPr>
              <a:t>段名</a:t>
            </a:r>
            <a:r>
              <a:rPr lang="en-US" altLang="zh-CN" sz="2400" dirty="0">
                <a:latin typeface="+mn-ea"/>
              </a:rPr>
              <a:t>  ENDS</a:t>
            </a:r>
            <a:endParaRPr lang="zh-CN" altLang="zh-CN" sz="2400" dirty="0">
              <a:latin typeface="+mn-ea"/>
            </a:endParaRPr>
          </a:p>
          <a:p>
            <a:r>
              <a:rPr lang="zh-CN" altLang="zh-CN" sz="2400" dirty="0">
                <a:latin typeface="+mn-ea"/>
              </a:rPr>
              <a:t>功能：标志汇编语言源程序段的开始和结束，段名由用户自己定义，但是开始和结尾的段名必须一致；在段的说明部分应说明定位类型，组合类型和类别名，也可以缺省。</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6.5</a:t>
            </a:r>
            <a:r>
              <a:rPr lang="zh-CN" altLang="zh-CN" sz="3600" dirty="0">
                <a:latin typeface="+mj-ea"/>
              </a:rPr>
              <a:t>汇编语言程序设计</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4</a:t>
            </a:r>
            <a:r>
              <a:rPr lang="zh-CN" altLang="zh-CN" sz="2400" dirty="0">
                <a:latin typeface="+mn-ea"/>
              </a:rPr>
              <a:t>）指定段寄存器伪指令</a:t>
            </a:r>
            <a:r>
              <a:rPr lang="en-US" altLang="zh-CN" sz="2400" dirty="0">
                <a:latin typeface="+mn-ea"/>
              </a:rPr>
              <a:t>ASSUME </a:t>
            </a:r>
            <a:endParaRPr lang="zh-CN" altLang="zh-CN" sz="2400" dirty="0">
              <a:latin typeface="+mn-ea"/>
            </a:endParaRPr>
          </a:p>
          <a:p>
            <a:r>
              <a:rPr lang="zh-CN" altLang="zh-CN" sz="2400" dirty="0">
                <a:latin typeface="+mn-ea"/>
              </a:rPr>
              <a:t>格式：</a:t>
            </a:r>
            <a:r>
              <a:rPr lang="en-US" altLang="zh-CN" sz="2400" dirty="0">
                <a:latin typeface="+mn-ea"/>
              </a:rPr>
              <a:t>ASSUME   </a:t>
            </a:r>
            <a:r>
              <a:rPr lang="zh-CN" altLang="zh-CN" sz="2400" dirty="0">
                <a:latin typeface="+mn-ea"/>
              </a:rPr>
              <a:t>段寄存器名：段名，…</a:t>
            </a:r>
            <a:r>
              <a:rPr lang="en-US" altLang="zh-CN" sz="2400" dirty="0">
                <a:latin typeface="+mn-ea"/>
              </a:rPr>
              <a:t> [</a:t>
            </a:r>
            <a:r>
              <a:rPr lang="zh-CN" altLang="zh-CN" sz="2400" dirty="0">
                <a:latin typeface="+mn-ea"/>
              </a:rPr>
              <a:t>，段寄存器名：段名</a:t>
            </a:r>
            <a:r>
              <a:rPr lang="en-US" altLang="zh-CN" sz="2400" dirty="0">
                <a:latin typeface="+mn-ea"/>
              </a:rPr>
              <a:t>]</a:t>
            </a:r>
            <a:endParaRPr lang="zh-CN" altLang="zh-CN" sz="2400" dirty="0">
              <a:latin typeface="+mn-ea"/>
            </a:endParaRPr>
          </a:p>
          <a:p>
            <a:r>
              <a:rPr lang="zh-CN" altLang="zh-CN" sz="2400" dirty="0">
                <a:latin typeface="+mn-ea"/>
              </a:rPr>
              <a:t>功能：指定段与段寄存器之间的关系，但不能把段地址装入段寄存器中。例如语句：</a:t>
            </a:r>
            <a:endParaRPr lang="zh-CN" altLang="zh-CN" sz="2400" dirty="0">
              <a:latin typeface="+mn-ea"/>
            </a:endParaRPr>
          </a:p>
          <a:p>
            <a:r>
              <a:rPr lang="en-US" altLang="zh-CN" sz="2400" dirty="0">
                <a:latin typeface="+mn-ea"/>
              </a:rPr>
              <a:t>ASSSUME  CS</a:t>
            </a:r>
            <a:r>
              <a:rPr lang="zh-CN" altLang="zh-CN" sz="2400" dirty="0">
                <a:latin typeface="+mn-ea"/>
              </a:rPr>
              <a:t>：</a:t>
            </a:r>
            <a:r>
              <a:rPr lang="en-US" altLang="zh-CN" sz="2400" dirty="0">
                <a:latin typeface="+mn-ea"/>
              </a:rPr>
              <a:t>CODE</a:t>
            </a:r>
            <a:r>
              <a:rPr lang="zh-CN" altLang="zh-CN" sz="2400" dirty="0">
                <a:latin typeface="+mn-ea"/>
              </a:rPr>
              <a:t>，</a:t>
            </a:r>
            <a:r>
              <a:rPr lang="en-US" altLang="zh-CN" sz="2400" dirty="0">
                <a:latin typeface="+mn-ea"/>
              </a:rPr>
              <a:t>DS</a:t>
            </a:r>
            <a:r>
              <a:rPr lang="zh-CN" altLang="zh-CN" sz="2400" dirty="0">
                <a:latin typeface="+mn-ea"/>
              </a:rPr>
              <a:t>：</a:t>
            </a:r>
            <a:r>
              <a:rPr lang="en-US" altLang="zh-CN" sz="2400" dirty="0">
                <a:latin typeface="+mn-ea"/>
              </a:rPr>
              <a:t>DATA1</a:t>
            </a:r>
            <a:r>
              <a:rPr lang="zh-CN" altLang="zh-CN" sz="2400" dirty="0">
                <a:latin typeface="+mn-ea"/>
              </a:rPr>
              <a:t>，</a:t>
            </a:r>
            <a:r>
              <a:rPr lang="en-US" altLang="zh-CN" sz="2400" dirty="0">
                <a:latin typeface="+mn-ea"/>
              </a:rPr>
              <a:t>ES</a:t>
            </a:r>
            <a:r>
              <a:rPr lang="zh-CN" altLang="zh-CN" sz="2400" dirty="0">
                <a:latin typeface="+mn-ea"/>
              </a:rPr>
              <a:t>：</a:t>
            </a:r>
            <a:r>
              <a:rPr lang="en-US" altLang="zh-CN" sz="2400" dirty="0">
                <a:latin typeface="+mn-ea"/>
              </a:rPr>
              <a:t>DATA2</a:t>
            </a:r>
            <a:endParaRPr lang="zh-CN" altLang="zh-CN" sz="2400" dirty="0">
              <a:latin typeface="+mn-ea"/>
            </a:endParaRPr>
          </a:p>
          <a:p>
            <a:r>
              <a:rPr lang="zh-CN" altLang="zh-CN" sz="2400" dirty="0">
                <a:latin typeface="+mn-ea"/>
              </a:rPr>
              <a:t>；指定</a:t>
            </a:r>
            <a:r>
              <a:rPr lang="en-US" altLang="zh-CN" sz="2400" dirty="0">
                <a:latin typeface="+mn-ea"/>
              </a:rPr>
              <a:t>CS</a:t>
            </a:r>
            <a:r>
              <a:rPr lang="zh-CN" altLang="zh-CN" sz="2400" dirty="0">
                <a:latin typeface="+mn-ea"/>
              </a:rPr>
              <a:t>为</a:t>
            </a:r>
            <a:r>
              <a:rPr lang="en-US" altLang="zh-CN" sz="2400" dirty="0">
                <a:latin typeface="+mn-ea"/>
              </a:rPr>
              <a:t>CODE</a:t>
            </a:r>
            <a:r>
              <a:rPr lang="zh-CN" altLang="zh-CN" sz="2400" dirty="0">
                <a:latin typeface="+mn-ea"/>
              </a:rPr>
              <a:t>段，</a:t>
            </a:r>
            <a:r>
              <a:rPr lang="en-US" altLang="zh-CN" sz="2400" dirty="0">
                <a:latin typeface="+mn-ea"/>
              </a:rPr>
              <a:t>DS</a:t>
            </a:r>
            <a:r>
              <a:rPr lang="zh-CN" altLang="zh-CN" sz="2400" dirty="0">
                <a:latin typeface="+mn-ea"/>
              </a:rPr>
              <a:t>为</a:t>
            </a:r>
            <a:r>
              <a:rPr lang="en-US" altLang="zh-CN" sz="2400" dirty="0">
                <a:latin typeface="+mn-ea"/>
              </a:rPr>
              <a:t>DATA1</a:t>
            </a:r>
            <a:r>
              <a:rPr lang="zh-CN" altLang="zh-CN" sz="2400" dirty="0">
                <a:latin typeface="+mn-ea"/>
              </a:rPr>
              <a:t>段，</a:t>
            </a:r>
            <a:r>
              <a:rPr lang="en-US" altLang="zh-CN" sz="2400" dirty="0">
                <a:latin typeface="+mn-ea"/>
              </a:rPr>
              <a:t>ES</a:t>
            </a:r>
            <a:r>
              <a:rPr lang="zh-CN" altLang="zh-CN" sz="2400" dirty="0">
                <a:latin typeface="+mn-ea"/>
              </a:rPr>
              <a:t>为</a:t>
            </a:r>
            <a:r>
              <a:rPr lang="en-US" altLang="zh-CN" sz="2400" dirty="0">
                <a:latin typeface="+mn-ea"/>
              </a:rPr>
              <a:t>DATA2</a:t>
            </a:r>
            <a:r>
              <a:rPr lang="zh-CN" altLang="zh-CN" sz="2400" dirty="0">
                <a:latin typeface="+mn-ea"/>
              </a:rPr>
              <a:t>段</a:t>
            </a:r>
            <a:r>
              <a:rPr lang="zh-CN" altLang="zh-CN" sz="2400" dirty="0" smtClean="0">
                <a:latin typeface="+mn-ea"/>
              </a:rPr>
              <a:t>。</a:t>
            </a:r>
            <a:endParaRPr lang="zh-CN" altLang="zh-CN" sz="2400" dirty="0">
              <a:latin typeface="+mn-ea"/>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6.5</a:t>
            </a:r>
            <a:r>
              <a:rPr lang="zh-CN" altLang="zh-CN" sz="3600" dirty="0">
                <a:latin typeface="+mj-ea"/>
              </a:rPr>
              <a:t>汇编语言程序设计</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5</a:t>
            </a:r>
            <a:r>
              <a:rPr lang="zh-CN" altLang="zh-CN" sz="2400" dirty="0">
                <a:latin typeface="+mn-ea"/>
              </a:rPr>
              <a:t>）过程定义伪指令</a:t>
            </a:r>
            <a:r>
              <a:rPr lang="en-US" altLang="zh-CN" sz="2400" dirty="0">
                <a:latin typeface="+mn-ea"/>
              </a:rPr>
              <a:t> PROC/ENDP</a:t>
            </a:r>
            <a:endParaRPr lang="zh-CN" altLang="zh-CN" sz="2400" dirty="0">
              <a:latin typeface="+mn-ea"/>
            </a:endParaRPr>
          </a:p>
          <a:p>
            <a:r>
              <a:rPr lang="zh-CN" altLang="zh-CN" sz="2400" dirty="0">
                <a:latin typeface="+mn-ea"/>
              </a:rPr>
              <a:t>格式：过程名</a:t>
            </a:r>
            <a:r>
              <a:rPr lang="en-US" altLang="zh-CN" sz="2400" dirty="0">
                <a:latin typeface="+mn-ea"/>
              </a:rPr>
              <a:t>   PROC [NEAR/FAR]</a:t>
            </a:r>
            <a:endParaRPr lang="zh-CN" altLang="zh-CN" sz="2400" dirty="0">
              <a:latin typeface="+mn-ea"/>
            </a:endParaRPr>
          </a:p>
          <a:p>
            <a:r>
              <a:rPr lang="en-US" altLang="zh-CN" sz="2400" dirty="0">
                <a:latin typeface="+mn-ea"/>
              </a:rPr>
              <a:t>               ……</a:t>
            </a:r>
            <a:endParaRPr lang="zh-CN" altLang="zh-CN" sz="2400" dirty="0">
              <a:latin typeface="+mn-ea"/>
            </a:endParaRPr>
          </a:p>
          <a:p>
            <a:r>
              <a:rPr lang="en-US" altLang="zh-CN" sz="2400" dirty="0">
                <a:latin typeface="+mn-ea"/>
              </a:rPr>
              <a:t>               RET</a:t>
            </a:r>
            <a:endParaRPr lang="zh-CN" altLang="zh-CN" sz="2400" dirty="0">
              <a:latin typeface="+mn-ea"/>
            </a:endParaRPr>
          </a:p>
          <a:p>
            <a:r>
              <a:rPr lang="zh-CN" altLang="zh-CN" sz="2400" dirty="0">
                <a:latin typeface="+mn-ea"/>
              </a:rPr>
              <a:t>过程名</a:t>
            </a:r>
            <a:r>
              <a:rPr lang="en-US" altLang="zh-CN" sz="2400" dirty="0">
                <a:latin typeface="+mn-ea"/>
              </a:rPr>
              <a:t>   ENDP</a:t>
            </a:r>
            <a:endParaRPr lang="zh-CN" altLang="zh-CN" sz="2400" dirty="0">
              <a:latin typeface="+mn-ea"/>
            </a:endParaRPr>
          </a:p>
          <a:p>
            <a:r>
              <a:rPr lang="zh-CN" altLang="zh-CN" sz="2400" dirty="0">
                <a:latin typeface="+mn-ea"/>
              </a:rPr>
              <a:t>功能：定义一个过程，并说明它是</a:t>
            </a:r>
            <a:r>
              <a:rPr lang="en-US" altLang="zh-CN" sz="2400" dirty="0">
                <a:latin typeface="+mn-ea"/>
              </a:rPr>
              <a:t>NEAR</a:t>
            </a:r>
            <a:r>
              <a:rPr lang="zh-CN" altLang="zh-CN" sz="2400" dirty="0">
                <a:latin typeface="+mn-ea"/>
              </a:rPr>
              <a:t>或</a:t>
            </a:r>
            <a:r>
              <a:rPr lang="en-US" altLang="zh-CN" sz="2400" dirty="0">
                <a:latin typeface="+mn-ea"/>
              </a:rPr>
              <a:t>FAR</a:t>
            </a:r>
            <a:r>
              <a:rPr lang="zh-CN" altLang="zh-CN" sz="2400" dirty="0">
                <a:latin typeface="+mn-ea"/>
              </a:rPr>
              <a:t>类型</a:t>
            </a:r>
            <a:r>
              <a:rPr lang="zh-CN" altLang="zh-CN" sz="2400" dirty="0" smtClean="0">
                <a:latin typeface="+mn-ea"/>
              </a:rPr>
              <a:t>。</a:t>
            </a:r>
            <a:endParaRPr lang="en-US" altLang="zh-CN" sz="2400" dirty="0" smtClean="0">
              <a:latin typeface="+mn-ea"/>
            </a:endParaRPr>
          </a:p>
          <a:p>
            <a:r>
              <a:rPr lang="zh-CN" altLang="zh-CN" sz="2400" dirty="0"/>
              <a:t>（</a:t>
            </a:r>
            <a:r>
              <a:rPr lang="en-US" altLang="zh-CN" sz="2400" dirty="0"/>
              <a:t>6</a:t>
            </a:r>
            <a:r>
              <a:rPr lang="zh-CN" altLang="zh-CN" sz="2400" dirty="0"/>
              <a:t>）程序结束伪指令</a:t>
            </a:r>
            <a:r>
              <a:rPr lang="en-US" altLang="zh-CN" sz="2400" dirty="0"/>
              <a:t> END</a:t>
            </a:r>
            <a:endParaRPr lang="zh-CN" altLang="zh-CN" sz="2400" dirty="0"/>
          </a:p>
          <a:p>
            <a:r>
              <a:rPr lang="zh-CN" altLang="zh-CN" sz="2400" dirty="0"/>
              <a:t>格式：</a:t>
            </a:r>
            <a:r>
              <a:rPr lang="en-US" altLang="zh-CN" sz="2400" dirty="0"/>
              <a:t>END [</a:t>
            </a:r>
            <a:r>
              <a:rPr lang="zh-CN" altLang="zh-CN" sz="2400" dirty="0"/>
              <a:t>标号</a:t>
            </a:r>
            <a:r>
              <a:rPr lang="en-US" altLang="zh-CN" sz="2400" dirty="0"/>
              <a:t>]</a:t>
            </a:r>
            <a:endParaRPr lang="zh-CN" altLang="zh-CN" sz="2400" dirty="0"/>
          </a:p>
          <a:p>
            <a:r>
              <a:rPr lang="zh-CN" altLang="zh-CN" sz="2400" dirty="0"/>
              <a:t>功能：标志源程序结束，即汇编结束，可选项标号指明程序开始执行的起始地址。</a:t>
            </a:r>
            <a:endParaRPr lang="zh-CN" altLang="zh-CN" sz="2400" dirty="0"/>
          </a:p>
          <a:p>
            <a:endParaRPr lang="zh-CN" altLang="zh-CN" sz="2400" dirty="0">
              <a:latin typeface="+mn-ea"/>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6.5</a:t>
            </a:r>
            <a:r>
              <a:rPr lang="zh-CN" altLang="zh-CN" sz="3600" dirty="0">
                <a:latin typeface="+mj-ea"/>
              </a:rPr>
              <a:t>汇编语言程序设计</a:t>
            </a:r>
            <a:endParaRPr lang="zh-CN" altLang="en-US" sz="3600" dirty="0"/>
          </a:p>
        </p:txBody>
      </p:sp>
      <p:sp>
        <p:nvSpPr>
          <p:cNvPr id="3" name="内容占位符 2"/>
          <p:cNvSpPr>
            <a:spLocks noGrp="1"/>
          </p:cNvSpPr>
          <p:nvPr>
            <p:ph idx="1"/>
          </p:nvPr>
        </p:nvSpPr>
        <p:spPr/>
        <p:txBody>
          <a:bodyPr/>
          <a:lstStyle/>
          <a:p>
            <a:r>
              <a:rPr lang="zh-CN" altLang="zh-CN" sz="2400" dirty="0"/>
              <a:t>（</a:t>
            </a:r>
            <a:r>
              <a:rPr lang="en-US" altLang="zh-CN" sz="2400" dirty="0"/>
              <a:t>7</a:t>
            </a:r>
            <a:r>
              <a:rPr lang="zh-CN" altLang="zh-CN" sz="2400" dirty="0"/>
              <a:t>）定义段起始偏移地址伪指令</a:t>
            </a:r>
            <a:r>
              <a:rPr lang="en-US" altLang="zh-CN" sz="2400" dirty="0"/>
              <a:t>ORG </a:t>
            </a:r>
            <a:endParaRPr lang="zh-CN" altLang="zh-CN" sz="2400" dirty="0"/>
          </a:p>
          <a:p>
            <a:r>
              <a:rPr lang="zh-CN" altLang="zh-CN" sz="2400" dirty="0"/>
              <a:t>格式：</a:t>
            </a:r>
            <a:r>
              <a:rPr lang="en-US" altLang="zh-CN" sz="2400" dirty="0"/>
              <a:t>ORG  </a:t>
            </a:r>
            <a:r>
              <a:rPr lang="zh-CN" altLang="zh-CN" sz="2400" dirty="0"/>
              <a:t>常数表达式</a:t>
            </a:r>
            <a:endParaRPr lang="zh-CN" altLang="zh-CN" sz="2400" dirty="0"/>
          </a:p>
          <a:p>
            <a:r>
              <a:rPr lang="zh-CN" altLang="zh-CN" sz="2400" dirty="0"/>
              <a:t>功能：指定段起始偏移地址。例如语句：</a:t>
            </a:r>
            <a:endParaRPr lang="zh-CN" altLang="zh-CN" sz="2400" dirty="0"/>
          </a:p>
          <a:p>
            <a:r>
              <a:rPr lang="en-US" altLang="zh-CN" sz="2400" dirty="0"/>
              <a:t>ORG  30H              </a:t>
            </a:r>
            <a:r>
              <a:rPr lang="zh-CN" altLang="zh-CN" sz="2400" dirty="0"/>
              <a:t>；定义下面</a:t>
            </a:r>
            <a:r>
              <a:rPr lang="en-US" altLang="zh-CN" sz="2400" dirty="0"/>
              <a:t>DATA1</a:t>
            </a:r>
            <a:r>
              <a:rPr lang="zh-CN" altLang="zh-CN" sz="2400" dirty="0"/>
              <a:t>的起始偏移地址为</a:t>
            </a:r>
            <a:r>
              <a:rPr lang="en-US" altLang="zh-CN" sz="2400" dirty="0"/>
              <a:t>30H</a:t>
            </a:r>
            <a:endParaRPr lang="zh-CN" altLang="zh-CN" sz="2400" dirty="0"/>
          </a:p>
          <a:p>
            <a:r>
              <a:rPr lang="en-US" altLang="zh-CN" sz="2400" dirty="0"/>
              <a:t>DATA1  DB  34H</a:t>
            </a:r>
            <a:r>
              <a:rPr lang="zh-CN" altLang="zh-CN" sz="2400" dirty="0"/>
              <a:t>，</a:t>
            </a:r>
            <a:r>
              <a:rPr lang="en-US" altLang="zh-CN" sz="2400" dirty="0"/>
              <a:t>56H</a:t>
            </a:r>
            <a:r>
              <a:rPr lang="zh-CN" altLang="zh-CN" sz="2400" dirty="0"/>
              <a:t>，</a:t>
            </a:r>
            <a:r>
              <a:rPr lang="en-US" altLang="zh-CN" sz="2400" dirty="0"/>
              <a:t>’ABCD’  </a:t>
            </a:r>
            <a:endParaRPr lang="zh-CN" altLang="zh-CN" sz="2400" dirty="0"/>
          </a:p>
          <a:p>
            <a:r>
              <a:rPr lang="en-US" altLang="zh-CN" sz="2400" dirty="0"/>
              <a:t>DATA2  DW  1234H</a:t>
            </a:r>
            <a:r>
              <a:rPr lang="zh-CN" altLang="zh-CN" sz="2400" dirty="0"/>
              <a:t>，</a:t>
            </a:r>
            <a:r>
              <a:rPr lang="en-US" altLang="zh-CN" sz="2400" dirty="0"/>
              <a:t>’EF’</a:t>
            </a:r>
            <a:endParaRPr lang="zh-CN" altLang="zh-CN" sz="2400" dirty="0"/>
          </a:p>
          <a:p>
            <a:r>
              <a:rPr lang="en-US" altLang="zh-CN" sz="2400" dirty="0"/>
              <a:t>            ……</a:t>
            </a:r>
            <a:endParaRPr lang="zh-CN" altLang="zh-CN" sz="2400" dirty="0"/>
          </a:p>
          <a:p>
            <a:r>
              <a:rPr lang="zh-CN" altLang="zh-CN" sz="2400" dirty="0"/>
              <a:t>又如语句：</a:t>
            </a:r>
            <a:r>
              <a:rPr lang="en-US" altLang="zh-CN" sz="2400" dirty="0"/>
              <a:t>ORG   $</a:t>
            </a:r>
            <a:r>
              <a:rPr lang="zh-CN" altLang="zh-CN" sz="2400" dirty="0"/>
              <a:t>＋</a:t>
            </a:r>
            <a:r>
              <a:rPr lang="en-US" altLang="zh-CN" sz="2400" dirty="0"/>
              <a:t>10             </a:t>
            </a:r>
            <a:r>
              <a:rPr lang="zh-CN" altLang="zh-CN" sz="2400" dirty="0"/>
              <a:t>；由当前地址向前跳过</a:t>
            </a:r>
            <a:r>
              <a:rPr lang="en-US" altLang="zh-CN" sz="2400" dirty="0"/>
              <a:t>10</a:t>
            </a:r>
            <a:r>
              <a:rPr lang="zh-CN" altLang="zh-CN" sz="2400" dirty="0"/>
              <a:t>个字节单元。</a:t>
            </a:r>
            <a:endParaRPr lang="zh-CN" altLang="zh-CN" sz="2400"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6.5</a:t>
            </a:r>
            <a:r>
              <a:rPr lang="zh-CN" altLang="zh-CN" sz="3600" dirty="0">
                <a:latin typeface="+mj-ea"/>
              </a:rPr>
              <a:t>汇编语言程序设计</a:t>
            </a:r>
            <a:endParaRPr lang="zh-CN" altLang="en-US" sz="3600" dirty="0"/>
          </a:p>
        </p:txBody>
      </p:sp>
      <p:sp>
        <p:nvSpPr>
          <p:cNvPr id="3" name="内容占位符 2"/>
          <p:cNvSpPr>
            <a:spLocks noGrp="1"/>
          </p:cNvSpPr>
          <p:nvPr>
            <p:ph idx="1"/>
          </p:nvPr>
        </p:nvSpPr>
        <p:spPr/>
        <p:txBody>
          <a:bodyPr/>
          <a:lstStyle/>
          <a:p>
            <a:r>
              <a:rPr lang="zh-CN" altLang="zh-CN" sz="2400" dirty="0"/>
              <a:t>此外，常用的还有</a:t>
            </a:r>
            <a:r>
              <a:rPr lang="en-US" altLang="zh-CN" sz="2400" dirty="0"/>
              <a:t>DB</a:t>
            </a:r>
            <a:r>
              <a:rPr lang="zh-CN" altLang="zh-CN" sz="2400" dirty="0"/>
              <a:t>、</a:t>
            </a:r>
            <a:r>
              <a:rPr lang="en-US" altLang="zh-CN" sz="2400" dirty="0"/>
              <a:t>DW</a:t>
            </a:r>
            <a:r>
              <a:rPr lang="zh-CN" altLang="zh-CN" sz="2400" dirty="0"/>
              <a:t>、</a:t>
            </a:r>
            <a:r>
              <a:rPr lang="en-US" altLang="zh-CN" sz="2400" dirty="0"/>
              <a:t>DD</a:t>
            </a:r>
            <a:r>
              <a:rPr lang="zh-CN" altLang="zh-CN" sz="2400" dirty="0"/>
              <a:t>、</a:t>
            </a:r>
            <a:r>
              <a:rPr lang="en-US" altLang="zh-CN" sz="2400" dirty="0"/>
              <a:t>DQ</a:t>
            </a:r>
            <a:r>
              <a:rPr lang="zh-CN" altLang="zh-CN" sz="2400" dirty="0"/>
              <a:t>和</a:t>
            </a:r>
            <a:r>
              <a:rPr lang="en-US" altLang="zh-CN" sz="2400" dirty="0"/>
              <a:t>DT</a:t>
            </a:r>
            <a:r>
              <a:rPr lang="zh-CN" altLang="zh-CN" sz="2400" dirty="0"/>
              <a:t>。其中</a:t>
            </a:r>
            <a:r>
              <a:rPr lang="en-US" altLang="zh-CN" sz="2400" dirty="0"/>
              <a:t>DB</a:t>
            </a:r>
            <a:r>
              <a:rPr lang="zh-CN" altLang="zh-CN" sz="2400" dirty="0"/>
              <a:t>用来定义字节数据存储区；</a:t>
            </a:r>
            <a:r>
              <a:rPr lang="en-US" altLang="zh-CN" sz="2400" dirty="0"/>
              <a:t>DW</a:t>
            </a:r>
            <a:r>
              <a:rPr lang="zh-CN" altLang="zh-CN" sz="2400" dirty="0"/>
              <a:t>用来定义字数据存储区，</a:t>
            </a:r>
            <a:r>
              <a:rPr lang="en-US" altLang="zh-CN" sz="2400" dirty="0"/>
              <a:t>DD</a:t>
            </a:r>
            <a:r>
              <a:rPr lang="zh-CN" altLang="zh-CN" sz="2400" dirty="0"/>
              <a:t>用来定义双字数据存储区，</a:t>
            </a:r>
            <a:r>
              <a:rPr lang="en-US" altLang="zh-CN" sz="2400" dirty="0"/>
              <a:t>DQ</a:t>
            </a:r>
            <a:r>
              <a:rPr lang="zh-CN" altLang="zh-CN" sz="2400" dirty="0"/>
              <a:t>用来定义</a:t>
            </a:r>
            <a:r>
              <a:rPr lang="en-US" altLang="zh-CN" sz="2400" dirty="0"/>
              <a:t>4</a:t>
            </a:r>
            <a:r>
              <a:rPr lang="zh-CN" altLang="zh-CN" sz="2400" dirty="0"/>
              <a:t>字数据存储区，</a:t>
            </a:r>
            <a:r>
              <a:rPr lang="en-US" altLang="zh-CN" sz="2400" dirty="0"/>
              <a:t>DT</a:t>
            </a:r>
            <a:r>
              <a:rPr lang="zh-CN" altLang="zh-CN" sz="2400" dirty="0"/>
              <a:t>用来定义</a:t>
            </a:r>
            <a:r>
              <a:rPr lang="en-US" altLang="zh-CN" sz="2400" dirty="0"/>
              <a:t>10</a:t>
            </a:r>
            <a:r>
              <a:rPr lang="zh-CN" altLang="zh-CN" sz="2400" dirty="0"/>
              <a:t>字节数据存储区</a:t>
            </a:r>
            <a:r>
              <a:rPr lang="zh-CN" altLang="zh-CN" sz="2400" dirty="0" smtClean="0"/>
              <a:t>。</a:t>
            </a:r>
            <a:endParaRPr lang="en-US" altLang="zh-CN" sz="2400" dirty="0" smtClean="0"/>
          </a:p>
          <a:p>
            <a:endParaRPr lang="zh-CN" altLang="zh-CN"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累加器型，是在早期的计算机中常设有专用累加器。因此在二操作数指令中，有一个操作数可以隐含在累加器中。例如加法指令，被加数和结果在累加器中；减法指令，被减数和差在累加器中；</a:t>
            </a:r>
            <a:r>
              <a:rPr lang="en-US" altLang="zh-CN" sz="2400" dirty="0">
                <a:latin typeface="+mn-ea"/>
              </a:rPr>
              <a:t>I/O</a:t>
            </a:r>
            <a:r>
              <a:rPr lang="zh-CN" altLang="zh-CN" sz="2400" dirty="0">
                <a:latin typeface="+mn-ea"/>
              </a:rPr>
              <a:t>指令，通过累加器进行数据输入输出。</a:t>
            </a:r>
            <a:endParaRPr lang="zh-CN" altLang="zh-CN" sz="2400" dirty="0">
              <a:latin typeface="+mn-ea"/>
            </a:endParaRPr>
          </a:p>
          <a:p>
            <a:r>
              <a:rPr lang="zh-CN" altLang="zh-CN" sz="2400" dirty="0">
                <a:latin typeface="+mn-ea"/>
              </a:rPr>
              <a:t>堆栈型，是把累加器隐含在堆栈的栈顶。运算时，源操作数必须压栈，运算结果也在栈顶。例如</a:t>
            </a:r>
            <a:r>
              <a:rPr lang="en-US" altLang="zh-CN" sz="2400" dirty="0">
                <a:latin typeface="+mn-ea"/>
              </a:rPr>
              <a:t>Intel 80x87</a:t>
            </a:r>
            <a:r>
              <a:rPr lang="zh-CN" altLang="zh-CN" sz="2400" dirty="0">
                <a:latin typeface="+mn-ea"/>
              </a:rPr>
              <a:t>采用的就是这种方式。</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通用寄存器型，是针对专用累加器的不足发展而来的。在专用累加器型计算机中，所有运算和</a:t>
            </a:r>
            <a:r>
              <a:rPr lang="en-US" altLang="zh-CN" sz="2400" dirty="0">
                <a:latin typeface="+mn-ea"/>
              </a:rPr>
              <a:t>I/O</a:t>
            </a:r>
            <a:r>
              <a:rPr lang="zh-CN" altLang="zh-CN" sz="2400" dirty="0">
                <a:latin typeface="+mn-ea"/>
              </a:rPr>
              <a:t>操作都要通过累加器进行，因此累加器就成了提高计算机性能的瓶颈。为此，在后来人们设置了大量的寄存器，而且所有的寄存器都具备累加器的功能，因此称为通用寄存器型。在这类指令系统中，所有的通用寄存器都可以存放源操作数和目的操作数，都可以执行</a:t>
            </a:r>
            <a:r>
              <a:rPr lang="en-US" altLang="zh-CN" sz="2400" dirty="0">
                <a:latin typeface="+mn-ea"/>
              </a:rPr>
              <a:t>I/O</a:t>
            </a:r>
            <a:r>
              <a:rPr lang="zh-CN" altLang="zh-CN" sz="2400" dirty="0">
                <a:latin typeface="+mn-ea"/>
              </a:rPr>
              <a:t>操作。</a:t>
            </a:r>
            <a:endParaRPr lang="zh-CN" altLang="zh-CN" sz="2400" dirty="0">
              <a:latin typeface="+mn-ea"/>
            </a:endParaRPr>
          </a:p>
          <a:p>
            <a:r>
              <a:rPr lang="zh-CN" altLang="zh-CN" sz="2400" dirty="0"/>
              <a:t>三种类型指令系统的计算机如表</a:t>
            </a:r>
            <a:r>
              <a:rPr lang="en-US" altLang="zh-CN" sz="2400" dirty="0" smtClean="0"/>
              <a:t>6.3</a:t>
            </a:r>
            <a:r>
              <a:rPr lang="zh-CN" altLang="zh-CN" sz="2400" dirty="0" smtClean="0"/>
              <a:t>所</a:t>
            </a:r>
            <a:r>
              <a:rPr lang="zh-CN" altLang="zh-CN" sz="2400" dirty="0"/>
              <a:t>示。以</a:t>
            </a:r>
            <a:r>
              <a:rPr lang="en-US" altLang="zh-CN" sz="2400" dirty="0"/>
              <a:t>Z=X+Y</a:t>
            </a:r>
            <a:r>
              <a:rPr lang="zh-CN" altLang="zh-CN" sz="2400" dirty="0"/>
              <a:t>的运算为例，各类计算机所使用的主要指令如表</a:t>
            </a:r>
            <a:r>
              <a:rPr lang="en-US" altLang="zh-CN" sz="2400" dirty="0" smtClean="0"/>
              <a:t>6.4</a:t>
            </a:r>
            <a:r>
              <a:rPr lang="zh-CN" altLang="zh-CN" sz="2400" dirty="0" smtClean="0"/>
              <a:t>所</a:t>
            </a:r>
            <a:r>
              <a:rPr lang="zh-CN" altLang="zh-CN" sz="2400" dirty="0"/>
              <a:t>示。</a:t>
            </a:r>
            <a:endParaRPr lang="zh-CN" altLang="zh-CN" sz="2400" dirty="0"/>
          </a:p>
          <a:p>
            <a:endParaRPr lang="zh-CN" altLang="en-US" sz="2400" dirty="0">
              <a:latin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表</a:t>
            </a:r>
            <a:r>
              <a:rPr lang="en-US" altLang="zh-CN" sz="2400" dirty="0" smtClean="0">
                <a:latin typeface="+mn-ea"/>
              </a:rPr>
              <a:t>6.3  </a:t>
            </a:r>
            <a:r>
              <a:rPr lang="zh-CN" altLang="zh-CN" sz="2400" dirty="0">
                <a:latin typeface="+mn-ea"/>
              </a:rPr>
              <a:t>三种不同类型指令系统计算机</a:t>
            </a:r>
            <a:endParaRPr lang="zh-CN" altLang="zh-CN" sz="2400" dirty="0">
              <a:latin typeface="+mn-ea"/>
            </a:endParaRPr>
          </a:p>
          <a:p>
            <a:endParaRPr lang="zh-CN" altLang="en-US" dirty="0"/>
          </a:p>
        </p:txBody>
      </p:sp>
      <p:graphicFrame>
        <p:nvGraphicFramePr>
          <p:cNvPr id="4" name="表格 3"/>
          <p:cNvGraphicFramePr>
            <a:graphicFrameLocks noGrp="1"/>
          </p:cNvGraphicFramePr>
          <p:nvPr/>
        </p:nvGraphicFramePr>
        <p:xfrm>
          <a:off x="251520" y="1988840"/>
          <a:ext cx="8640960" cy="4800957"/>
        </p:xfrm>
        <a:graphic>
          <a:graphicData uri="http://schemas.openxmlformats.org/drawingml/2006/table">
            <a:tbl>
              <a:tblPr>
                <a:tableStyleId>{5C22544A-7EE6-4342-B048-85BDC9FD1C3A}</a:tableStyleId>
              </a:tblPr>
              <a:tblGrid>
                <a:gridCol w="2258320"/>
                <a:gridCol w="1780679"/>
                <a:gridCol w="1654984"/>
                <a:gridCol w="2946977"/>
              </a:tblGrid>
              <a:tr h="1080120">
                <a:tc>
                  <a:txBody>
                    <a:bodyPr/>
                    <a:lstStyle/>
                    <a:p>
                      <a:pPr algn="ctr">
                        <a:lnSpc>
                          <a:spcPts val="1400"/>
                        </a:lnSpc>
                        <a:spcAft>
                          <a:spcPts val="0"/>
                        </a:spcAft>
                      </a:pPr>
                      <a:r>
                        <a:rPr lang="zh-CN" sz="1600" kern="100" dirty="0">
                          <a:effectLst/>
                          <a:latin typeface="+mn-ea"/>
                          <a:ea typeface="+mn-ea"/>
                        </a:rPr>
                        <a:t>存放操作数的主要部件</a:t>
                      </a:r>
                      <a:endParaRPr lang="zh-CN" sz="1600" kern="100" dirty="0">
                        <a:effectLst/>
                        <a:latin typeface="+mn-ea"/>
                        <a:ea typeface="+mn-ea"/>
                      </a:endParaRPr>
                    </a:p>
                  </a:txBody>
                  <a:tcPr marL="68580" marR="68580" marT="0" marB="0" anchor="ctr"/>
                </a:tc>
                <a:tc>
                  <a:txBody>
                    <a:bodyPr/>
                    <a:lstStyle/>
                    <a:p>
                      <a:pPr algn="ctr">
                        <a:lnSpc>
                          <a:spcPts val="1400"/>
                        </a:lnSpc>
                        <a:spcAft>
                          <a:spcPts val="0"/>
                        </a:spcAft>
                      </a:pPr>
                      <a:r>
                        <a:rPr lang="zh-CN" sz="1600" kern="100">
                          <a:effectLst/>
                          <a:latin typeface="+mn-ea"/>
                          <a:ea typeface="+mn-ea"/>
                        </a:rPr>
                        <a:t>机器型号</a:t>
                      </a:r>
                      <a:endParaRPr lang="zh-CN" sz="1600" kern="100">
                        <a:effectLst/>
                        <a:latin typeface="+mn-ea"/>
                        <a:ea typeface="+mn-ea"/>
                      </a:endParaRPr>
                    </a:p>
                  </a:txBody>
                  <a:tcPr marL="68580" marR="68580" marT="0" marB="0" anchor="ctr"/>
                </a:tc>
                <a:tc>
                  <a:txBody>
                    <a:bodyPr/>
                    <a:lstStyle/>
                    <a:p>
                      <a:pPr algn="ctr">
                        <a:lnSpc>
                          <a:spcPts val="1400"/>
                        </a:lnSpc>
                        <a:spcAft>
                          <a:spcPts val="0"/>
                        </a:spcAft>
                      </a:pPr>
                      <a:r>
                        <a:rPr lang="zh-CN" sz="1600" kern="100">
                          <a:effectLst/>
                          <a:latin typeface="+mn-ea"/>
                          <a:ea typeface="+mn-ea"/>
                        </a:rPr>
                        <a:t>存放结果目的地址</a:t>
                      </a:r>
                      <a:endParaRPr lang="zh-CN" sz="1600" kern="100">
                        <a:effectLst/>
                        <a:latin typeface="+mn-ea"/>
                        <a:ea typeface="+mn-ea"/>
                      </a:endParaRPr>
                    </a:p>
                  </a:txBody>
                  <a:tcPr marL="68580" marR="68580" marT="0" marB="0" anchor="ctr"/>
                </a:tc>
                <a:tc>
                  <a:txBody>
                    <a:bodyPr/>
                    <a:lstStyle/>
                    <a:p>
                      <a:pPr algn="ctr">
                        <a:lnSpc>
                          <a:spcPts val="1400"/>
                        </a:lnSpc>
                        <a:spcAft>
                          <a:spcPts val="0"/>
                        </a:spcAft>
                      </a:pPr>
                      <a:r>
                        <a:rPr lang="zh-CN" sz="1600" kern="100">
                          <a:effectLst/>
                          <a:latin typeface="+mn-ea"/>
                          <a:ea typeface="+mn-ea"/>
                        </a:rPr>
                        <a:t>访问显式操作数的过程</a:t>
                      </a:r>
                      <a:endParaRPr lang="zh-CN" sz="1600" kern="100">
                        <a:effectLst/>
                        <a:latin typeface="+mn-ea"/>
                        <a:ea typeface="+mn-ea"/>
                      </a:endParaRPr>
                    </a:p>
                  </a:txBody>
                  <a:tcPr marL="68580" marR="68580" marT="0" marB="0" anchor="ctr"/>
                </a:tc>
              </a:tr>
              <a:tr h="651977">
                <a:tc>
                  <a:txBody>
                    <a:bodyPr/>
                    <a:lstStyle/>
                    <a:p>
                      <a:pPr algn="ctr">
                        <a:lnSpc>
                          <a:spcPts val="1400"/>
                        </a:lnSpc>
                        <a:spcAft>
                          <a:spcPts val="0"/>
                        </a:spcAft>
                      </a:pPr>
                      <a:r>
                        <a:rPr lang="zh-CN" sz="1600" kern="100">
                          <a:effectLst/>
                          <a:latin typeface="+mn-ea"/>
                          <a:ea typeface="+mn-ea"/>
                        </a:rPr>
                        <a:t>累加器</a:t>
                      </a:r>
                      <a:endParaRPr lang="zh-CN" sz="1600" kern="100">
                        <a:effectLst/>
                        <a:latin typeface="+mn-ea"/>
                        <a:ea typeface="+mn-ea"/>
                      </a:endParaRPr>
                    </a:p>
                  </a:txBody>
                  <a:tcPr marL="68580" marR="68580" marT="0" marB="0" anchor="ctr"/>
                </a:tc>
                <a:tc>
                  <a:txBody>
                    <a:bodyPr/>
                    <a:lstStyle/>
                    <a:p>
                      <a:pPr algn="ctr">
                        <a:lnSpc>
                          <a:spcPts val="1400"/>
                        </a:lnSpc>
                        <a:spcAft>
                          <a:spcPts val="0"/>
                        </a:spcAft>
                      </a:pPr>
                      <a:r>
                        <a:rPr lang="en-US" sz="1600" kern="100" dirty="0">
                          <a:effectLst/>
                          <a:latin typeface="+mn-ea"/>
                          <a:ea typeface="+mn-ea"/>
                        </a:rPr>
                        <a:t>PDP-8</a:t>
                      </a:r>
                      <a:r>
                        <a:rPr lang="zh-CN" sz="1600" kern="100" dirty="0" smtClean="0">
                          <a:effectLst/>
                          <a:latin typeface="+mn-ea"/>
                          <a:ea typeface="+mn-ea"/>
                        </a:rPr>
                        <a:t>，</a:t>
                      </a:r>
                      <a:endParaRPr lang="en-US" altLang="zh-CN" sz="1600" kern="100" dirty="0" smtClean="0">
                        <a:effectLst/>
                        <a:latin typeface="+mn-ea"/>
                        <a:ea typeface="+mn-ea"/>
                      </a:endParaRPr>
                    </a:p>
                    <a:p>
                      <a:pPr algn="ctr">
                        <a:lnSpc>
                          <a:spcPts val="1400"/>
                        </a:lnSpc>
                        <a:spcAft>
                          <a:spcPts val="0"/>
                        </a:spcAft>
                      </a:pPr>
                      <a:r>
                        <a:rPr lang="en-US" sz="1600" kern="100" dirty="0" smtClean="0">
                          <a:effectLst/>
                          <a:latin typeface="+mn-ea"/>
                          <a:ea typeface="+mn-ea"/>
                        </a:rPr>
                        <a:t>MC </a:t>
                      </a:r>
                      <a:r>
                        <a:rPr lang="en-US" sz="1600" kern="100" dirty="0">
                          <a:effectLst/>
                          <a:latin typeface="+mn-ea"/>
                          <a:ea typeface="+mn-ea"/>
                        </a:rPr>
                        <a:t>6809</a:t>
                      </a:r>
                      <a:endParaRPr lang="zh-CN" sz="1600" kern="100" dirty="0">
                        <a:effectLst/>
                        <a:latin typeface="+mn-ea"/>
                        <a:ea typeface="+mn-ea"/>
                      </a:endParaRPr>
                    </a:p>
                  </a:txBody>
                  <a:tcPr marL="68580" marR="68580" marT="0" marB="0" anchor="ctr"/>
                </a:tc>
                <a:tc>
                  <a:txBody>
                    <a:bodyPr/>
                    <a:lstStyle/>
                    <a:p>
                      <a:pPr algn="ctr">
                        <a:lnSpc>
                          <a:spcPts val="1400"/>
                        </a:lnSpc>
                        <a:spcAft>
                          <a:spcPts val="0"/>
                        </a:spcAft>
                      </a:pPr>
                      <a:r>
                        <a:rPr lang="zh-CN" sz="1600" kern="100">
                          <a:effectLst/>
                          <a:latin typeface="+mn-ea"/>
                          <a:ea typeface="+mn-ea"/>
                        </a:rPr>
                        <a:t>累加器</a:t>
                      </a:r>
                      <a:endParaRPr lang="zh-CN" sz="1600" kern="100">
                        <a:effectLst/>
                        <a:latin typeface="+mn-ea"/>
                        <a:ea typeface="+mn-ea"/>
                      </a:endParaRPr>
                    </a:p>
                  </a:txBody>
                  <a:tcPr marL="68580" marR="68580" marT="0" marB="0" anchor="ctr"/>
                </a:tc>
                <a:tc>
                  <a:txBody>
                    <a:bodyPr/>
                    <a:lstStyle/>
                    <a:p>
                      <a:pPr algn="ctr">
                        <a:lnSpc>
                          <a:spcPts val="1400"/>
                        </a:lnSpc>
                        <a:spcAft>
                          <a:spcPts val="0"/>
                        </a:spcAft>
                      </a:pPr>
                      <a:r>
                        <a:rPr lang="zh-CN" sz="1600" kern="100">
                          <a:effectLst/>
                          <a:latin typeface="+mn-ea"/>
                          <a:ea typeface="+mn-ea"/>
                        </a:rPr>
                        <a:t>存</a:t>
                      </a:r>
                      <a:r>
                        <a:rPr lang="en-US" sz="1600" kern="100">
                          <a:effectLst/>
                          <a:latin typeface="+mn-ea"/>
                          <a:ea typeface="+mn-ea"/>
                        </a:rPr>
                        <a:t>/</a:t>
                      </a:r>
                      <a:r>
                        <a:rPr lang="zh-CN" sz="1600" kern="100">
                          <a:effectLst/>
                          <a:latin typeface="+mn-ea"/>
                          <a:ea typeface="+mn-ea"/>
                        </a:rPr>
                        <a:t>取累加器</a:t>
                      </a:r>
                      <a:endParaRPr lang="zh-CN" sz="1600" kern="100">
                        <a:effectLst/>
                        <a:latin typeface="+mn-ea"/>
                        <a:ea typeface="+mn-ea"/>
                      </a:endParaRPr>
                    </a:p>
                  </a:txBody>
                  <a:tcPr marL="68580" marR="68580" marT="0" marB="0" anchor="ctr"/>
                </a:tc>
              </a:tr>
              <a:tr h="1580271">
                <a:tc>
                  <a:txBody>
                    <a:bodyPr/>
                    <a:lstStyle/>
                    <a:p>
                      <a:pPr algn="ctr">
                        <a:lnSpc>
                          <a:spcPts val="1300"/>
                        </a:lnSpc>
                        <a:spcAft>
                          <a:spcPts val="0"/>
                        </a:spcAft>
                      </a:pPr>
                      <a:r>
                        <a:rPr lang="zh-CN" sz="1600" kern="100" dirty="0">
                          <a:effectLst/>
                          <a:latin typeface="+mn-ea"/>
                          <a:ea typeface="+mn-ea"/>
                        </a:rPr>
                        <a:t>堆栈</a:t>
                      </a:r>
                      <a:endParaRPr lang="zh-CN" sz="1600" kern="100" dirty="0">
                        <a:effectLst/>
                        <a:latin typeface="+mn-ea"/>
                        <a:ea typeface="+mn-ea"/>
                      </a:endParaRPr>
                    </a:p>
                  </a:txBody>
                  <a:tcPr marL="68580" marR="68580" marT="0" marB="0" anchor="ctr"/>
                </a:tc>
                <a:tc>
                  <a:txBody>
                    <a:bodyPr/>
                    <a:lstStyle/>
                    <a:p>
                      <a:pPr algn="ctr">
                        <a:lnSpc>
                          <a:spcPts val="1100"/>
                        </a:lnSpc>
                        <a:spcAft>
                          <a:spcPts val="0"/>
                        </a:spcAft>
                      </a:pPr>
                      <a:r>
                        <a:rPr lang="en-US" sz="1600" kern="100" dirty="0">
                          <a:effectLst/>
                          <a:latin typeface="+mn-ea"/>
                          <a:ea typeface="+mn-ea"/>
                        </a:rPr>
                        <a:t>B5500/6500</a:t>
                      </a:r>
                      <a:r>
                        <a:rPr lang="zh-CN" sz="1600" kern="100" dirty="0" smtClean="0">
                          <a:effectLst/>
                          <a:latin typeface="+mn-ea"/>
                          <a:ea typeface="+mn-ea"/>
                        </a:rPr>
                        <a:t>，</a:t>
                      </a:r>
                      <a:endParaRPr lang="en-US" altLang="zh-CN" sz="1600" kern="100" dirty="0" smtClean="0">
                        <a:effectLst/>
                        <a:latin typeface="+mn-ea"/>
                        <a:ea typeface="+mn-ea"/>
                      </a:endParaRPr>
                    </a:p>
                    <a:p>
                      <a:pPr algn="ctr">
                        <a:lnSpc>
                          <a:spcPts val="1100"/>
                        </a:lnSpc>
                        <a:spcAft>
                          <a:spcPts val="0"/>
                        </a:spcAft>
                      </a:pPr>
                      <a:endParaRPr lang="en-US" altLang="zh-CN" sz="1600" kern="100" dirty="0" smtClean="0">
                        <a:effectLst/>
                        <a:latin typeface="+mn-ea"/>
                        <a:ea typeface="+mn-ea"/>
                      </a:endParaRPr>
                    </a:p>
                    <a:p>
                      <a:pPr algn="ctr">
                        <a:lnSpc>
                          <a:spcPts val="1100"/>
                        </a:lnSpc>
                        <a:spcAft>
                          <a:spcPts val="0"/>
                        </a:spcAft>
                      </a:pPr>
                      <a:r>
                        <a:rPr lang="en-US" sz="1600" kern="100" dirty="0" smtClean="0">
                          <a:effectLst/>
                          <a:latin typeface="+mn-ea"/>
                          <a:ea typeface="+mn-ea"/>
                        </a:rPr>
                        <a:t>HP </a:t>
                      </a:r>
                      <a:r>
                        <a:rPr lang="en-US" sz="1600" kern="100" dirty="0">
                          <a:effectLst/>
                          <a:latin typeface="+mn-ea"/>
                          <a:ea typeface="+mn-ea"/>
                        </a:rPr>
                        <a:t>3000</a:t>
                      </a:r>
                      <a:r>
                        <a:rPr lang="zh-CN" sz="1600" kern="100" dirty="0" smtClean="0">
                          <a:effectLst/>
                          <a:latin typeface="+mn-ea"/>
                          <a:ea typeface="+mn-ea"/>
                        </a:rPr>
                        <a:t>，</a:t>
                      </a:r>
                      <a:endParaRPr lang="en-US" altLang="zh-CN" sz="1600" kern="100" dirty="0" smtClean="0">
                        <a:effectLst/>
                        <a:latin typeface="+mn-ea"/>
                        <a:ea typeface="+mn-ea"/>
                      </a:endParaRPr>
                    </a:p>
                    <a:p>
                      <a:pPr algn="ctr">
                        <a:lnSpc>
                          <a:spcPts val="1100"/>
                        </a:lnSpc>
                        <a:spcAft>
                          <a:spcPts val="0"/>
                        </a:spcAft>
                      </a:pPr>
                      <a:endParaRPr lang="en-US" altLang="zh-CN" sz="1600" kern="100" dirty="0" smtClean="0">
                        <a:effectLst/>
                        <a:latin typeface="+mn-ea"/>
                        <a:ea typeface="+mn-ea"/>
                      </a:endParaRPr>
                    </a:p>
                    <a:p>
                      <a:pPr algn="ctr">
                        <a:lnSpc>
                          <a:spcPts val="1100"/>
                        </a:lnSpc>
                        <a:spcAft>
                          <a:spcPts val="0"/>
                        </a:spcAft>
                      </a:pPr>
                      <a:r>
                        <a:rPr lang="en-US" sz="1600" kern="100" dirty="0" smtClean="0">
                          <a:effectLst/>
                          <a:latin typeface="+mn-ea"/>
                          <a:ea typeface="+mn-ea"/>
                        </a:rPr>
                        <a:t>Intel </a:t>
                      </a:r>
                      <a:r>
                        <a:rPr lang="en-US" sz="1600" kern="100" dirty="0">
                          <a:effectLst/>
                          <a:latin typeface="+mn-ea"/>
                          <a:ea typeface="+mn-ea"/>
                        </a:rPr>
                        <a:t>80x87</a:t>
                      </a:r>
                      <a:endParaRPr lang="zh-CN" sz="1600" kern="100" dirty="0">
                        <a:effectLst/>
                        <a:latin typeface="+mn-ea"/>
                        <a:ea typeface="+mn-ea"/>
                      </a:endParaRPr>
                    </a:p>
                  </a:txBody>
                  <a:tcPr marL="68580" marR="68580" marT="0" marB="0" anchor="ctr"/>
                </a:tc>
                <a:tc>
                  <a:txBody>
                    <a:bodyPr/>
                    <a:lstStyle/>
                    <a:p>
                      <a:pPr algn="ctr">
                        <a:lnSpc>
                          <a:spcPts val="1300"/>
                        </a:lnSpc>
                        <a:spcAft>
                          <a:spcPts val="0"/>
                        </a:spcAft>
                      </a:pPr>
                      <a:r>
                        <a:rPr lang="zh-CN" sz="1600" kern="100" dirty="0">
                          <a:effectLst/>
                          <a:latin typeface="+mn-ea"/>
                          <a:ea typeface="+mn-ea"/>
                        </a:rPr>
                        <a:t>堆栈</a:t>
                      </a:r>
                      <a:endParaRPr lang="zh-CN" sz="1600" kern="100" dirty="0">
                        <a:effectLst/>
                        <a:latin typeface="+mn-ea"/>
                        <a:ea typeface="+mn-ea"/>
                      </a:endParaRPr>
                    </a:p>
                  </a:txBody>
                  <a:tcPr marL="68580" marR="68580" marT="0" marB="0" anchor="ctr"/>
                </a:tc>
                <a:tc>
                  <a:txBody>
                    <a:bodyPr/>
                    <a:lstStyle/>
                    <a:p>
                      <a:pPr algn="ctr">
                        <a:lnSpc>
                          <a:spcPts val="1300"/>
                        </a:lnSpc>
                        <a:spcAft>
                          <a:spcPts val="0"/>
                        </a:spcAft>
                      </a:pPr>
                      <a:r>
                        <a:rPr lang="zh-CN" sz="1600" kern="100">
                          <a:effectLst/>
                          <a:latin typeface="+mn-ea"/>
                          <a:ea typeface="+mn-ea"/>
                        </a:rPr>
                        <a:t>压栈</a:t>
                      </a:r>
                      <a:r>
                        <a:rPr lang="en-US" sz="1600" kern="100">
                          <a:effectLst/>
                          <a:latin typeface="+mn-ea"/>
                          <a:ea typeface="+mn-ea"/>
                        </a:rPr>
                        <a:t>/</a:t>
                      </a:r>
                      <a:r>
                        <a:rPr lang="zh-CN" sz="1600" kern="100">
                          <a:effectLst/>
                          <a:latin typeface="+mn-ea"/>
                          <a:ea typeface="+mn-ea"/>
                        </a:rPr>
                        <a:t>弹栈</a:t>
                      </a:r>
                      <a:endParaRPr lang="zh-CN" sz="1600" kern="100">
                        <a:effectLst/>
                        <a:latin typeface="+mn-ea"/>
                        <a:ea typeface="+mn-ea"/>
                      </a:endParaRPr>
                    </a:p>
                  </a:txBody>
                  <a:tcPr marL="68580" marR="68580" marT="0" marB="0" anchor="ctr"/>
                </a:tc>
              </a:tr>
              <a:tr h="1488589">
                <a:tc>
                  <a:txBody>
                    <a:bodyPr/>
                    <a:lstStyle/>
                    <a:p>
                      <a:pPr algn="ctr">
                        <a:lnSpc>
                          <a:spcPts val="1300"/>
                        </a:lnSpc>
                        <a:spcAft>
                          <a:spcPts val="0"/>
                        </a:spcAft>
                      </a:pPr>
                      <a:r>
                        <a:rPr lang="zh-CN" sz="1600" kern="100">
                          <a:effectLst/>
                          <a:latin typeface="+mn-ea"/>
                          <a:ea typeface="+mn-ea"/>
                        </a:rPr>
                        <a:t>通用寄存器</a:t>
                      </a:r>
                      <a:endParaRPr lang="zh-CN" sz="1600" kern="100">
                        <a:effectLst/>
                        <a:latin typeface="+mn-ea"/>
                        <a:ea typeface="+mn-ea"/>
                      </a:endParaRPr>
                    </a:p>
                  </a:txBody>
                  <a:tcPr marL="68580" marR="68580" marT="0" marB="0" anchor="ctr"/>
                </a:tc>
                <a:tc>
                  <a:txBody>
                    <a:bodyPr/>
                    <a:lstStyle/>
                    <a:p>
                      <a:pPr algn="ctr">
                        <a:lnSpc>
                          <a:spcPts val="1100"/>
                        </a:lnSpc>
                        <a:spcAft>
                          <a:spcPts val="0"/>
                        </a:spcAft>
                      </a:pPr>
                      <a:r>
                        <a:rPr lang="en-US" sz="1600" kern="100" dirty="0">
                          <a:effectLst/>
                          <a:latin typeface="+mn-ea"/>
                          <a:ea typeface="+mn-ea"/>
                        </a:rPr>
                        <a:t>IBM370</a:t>
                      </a:r>
                      <a:r>
                        <a:rPr lang="zh-CN" sz="1600" kern="100" dirty="0" smtClean="0">
                          <a:effectLst/>
                          <a:latin typeface="+mn-ea"/>
                          <a:ea typeface="+mn-ea"/>
                        </a:rPr>
                        <a:t>，</a:t>
                      </a:r>
                      <a:endParaRPr lang="en-US" altLang="zh-CN" sz="1600" kern="100" dirty="0" smtClean="0">
                        <a:effectLst/>
                        <a:latin typeface="+mn-ea"/>
                        <a:ea typeface="+mn-ea"/>
                      </a:endParaRPr>
                    </a:p>
                    <a:p>
                      <a:pPr algn="ctr">
                        <a:lnSpc>
                          <a:spcPts val="1100"/>
                        </a:lnSpc>
                        <a:spcAft>
                          <a:spcPts val="0"/>
                        </a:spcAft>
                      </a:pPr>
                      <a:endParaRPr lang="en-US" altLang="zh-CN" sz="1600" kern="100" dirty="0" smtClean="0">
                        <a:effectLst/>
                        <a:latin typeface="+mn-ea"/>
                        <a:ea typeface="+mn-ea"/>
                      </a:endParaRPr>
                    </a:p>
                    <a:p>
                      <a:pPr algn="ctr">
                        <a:lnSpc>
                          <a:spcPts val="1100"/>
                        </a:lnSpc>
                        <a:spcAft>
                          <a:spcPts val="0"/>
                        </a:spcAft>
                      </a:pPr>
                      <a:r>
                        <a:rPr lang="en-US" sz="1600" kern="100" dirty="0" smtClean="0">
                          <a:effectLst/>
                          <a:latin typeface="+mn-ea"/>
                          <a:ea typeface="+mn-ea"/>
                        </a:rPr>
                        <a:t>VAX-11</a:t>
                      </a:r>
                      <a:r>
                        <a:rPr lang="zh-CN" sz="1600" kern="100" dirty="0">
                          <a:effectLst/>
                          <a:latin typeface="+mn-ea"/>
                          <a:ea typeface="+mn-ea"/>
                        </a:rPr>
                        <a:t>，</a:t>
                      </a:r>
                      <a:endParaRPr lang="zh-CN" sz="1600" kern="100" dirty="0">
                        <a:effectLst/>
                        <a:latin typeface="+mn-ea"/>
                        <a:ea typeface="+mn-ea"/>
                      </a:endParaRPr>
                    </a:p>
                    <a:p>
                      <a:pPr algn="ctr">
                        <a:lnSpc>
                          <a:spcPts val="1100"/>
                        </a:lnSpc>
                        <a:spcAft>
                          <a:spcPts val="0"/>
                        </a:spcAft>
                      </a:pPr>
                      <a:endParaRPr lang="en-US" sz="1600" kern="100" dirty="0" smtClean="0">
                        <a:effectLst/>
                        <a:latin typeface="+mn-ea"/>
                        <a:ea typeface="+mn-ea"/>
                      </a:endParaRPr>
                    </a:p>
                    <a:p>
                      <a:pPr algn="ctr">
                        <a:lnSpc>
                          <a:spcPts val="1100"/>
                        </a:lnSpc>
                        <a:spcAft>
                          <a:spcPts val="0"/>
                        </a:spcAft>
                      </a:pPr>
                      <a:r>
                        <a:rPr lang="en-US" sz="1600" kern="100" dirty="0" smtClean="0">
                          <a:effectLst/>
                          <a:latin typeface="+mn-ea"/>
                          <a:ea typeface="+mn-ea"/>
                        </a:rPr>
                        <a:t>RISC</a:t>
                      </a:r>
                      <a:r>
                        <a:rPr lang="zh-CN" sz="1600" kern="100" dirty="0">
                          <a:effectLst/>
                          <a:latin typeface="+mn-ea"/>
                          <a:ea typeface="+mn-ea"/>
                        </a:rPr>
                        <a:t>机</a:t>
                      </a:r>
                      <a:endParaRPr lang="zh-CN" sz="1600" kern="100" dirty="0">
                        <a:effectLst/>
                        <a:latin typeface="+mn-ea"/>
                        <a:ea typeface="+mn-ea"/>
                      </a:endParaRPr>
                    </a:p>
                  </a:txBody>
                  <a:tcPr marL="68580" marR="68580" marT="0" marB="0" anchor="ctr"/>
                </a:tc>
                <a:tc>
                  <a:txBody>
                    <a:bodyPr/>
                    <a:lstStyle/>
                    <a:p>
                      <a:pPr algn="ctr">
                        <a:lnSpc>
                          <a:spcPts val="1300"/>
                        </a:lnSpc>
                        <a:spcAft>
                          <a:spcPts val="0"/>
                        </a:spcAft>
                      </a:pPr>
                      <a:r>
                        <a:rPr lang="zh-CN" sz="1600" kern="100">
                          <a:effectLst/>
                          <a:latin typeface="+mn-ea"/>
                          <a:ea typeface="+mn-ea"/>
                        </a:rPr>
                        <a:t>寄存器或存储器</a:t>
                      </a:r>
                      <a:endParaRPr lang="zh-CN" sz="1600" kern="100">
                        <a:effectLst/>
                        <a:latin typeface="+mn-ea"/>
                        <a:ea typeface="+mn-ea"/>
                      </a:endParaRPr>
                    </a:p>
                  </a:txBody>
                  <a:tcPr marL="68580" marR="68580" marT="0" marB="0" anchor="ctr"/>
                </a:tc>
                <a:tc>
                  <a:txBody>
                    <a:bodyPr/>
                    <a:lstStyle/>
                    <a:p>
                      <a:pPr algn="ctr">
                        <a:lnSpc>
                          <a:spcPts val="1300"/>
                        </a:lnSpc>
                        <a:spcAft>
                          <a:spcPts val="0"/>
                        </a:spcAft>
                      </a:pPr>
                      <a:r>
                        <a:rPr lang="zh-CN" sz="1600" kern="100" dirty="0">
                          <a:effectLst/>
                          <a:latin typeface="+mn-ea"/>
                          <a:ea typeface="+mn-ea"/>
                        </a:rPr>
                        <a:t>存</a:t>
                      </a:r>
                      <a:r>
                        <a:rPr lang="en-US" sz="1600" kern="100" dirty="0">
                          <a:effectLst/>
                          <a:latin typeface="+mn-ea"/>
                          <a:ea typeface="+mn-ea"/>
                        </a:rPr>
                        <a:t>/</a:t>
                      </a:r>
                      <a:r>
                        <a:rPr lang="zh-CN" sz="1600" kern="100" dirty="0">
                          <a:effectLst/>
                          <a:latin typeface="+mn-ea"/>
                          <a:ea typeface="+mn-ea"/>
                        </a:rPr>
                        <a:t>取寄存器或存储器</a:t>
                      </a:r>
                      <a:endParaRPr lang="zh-CN" sz="1600" kern="100" dirty="0">
                        <a:effectLst/>
                        <a:latin typeface="+mn-ea"/>
                        <a:ea typeface="+mn-ea"/>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表</a:t>
            </a:r>
            <a:r>
              <a:rPr lang="en-US" altLang="zh-CN" sz="2400" dirty="0" smtClean="0">
                <a:latin typeface="+mn-ea"/>
              </a:rPr>
              <a:t>6.4  </a:t>
            </a:r>
            <a:r>
              <a:rPr lang="zh-CN" altLang="zh-CN" sz="2400" dirty="0">
                <a:latin typeface="+mn-ea"/>
              </a:rPr>
              <a:t>三种类型计算机执行</a:t>
            </a:r>
            <a:r>
              <a:rPr lang="en-US" altLang="zh-CN" sz="2400" dirty="0">
                <a:latin typeface="+mn-ea"/>
              </a:rPr>
              <a:t>Z=X+Y</a:t>
            </a:r>
            <a:r>
              <a:rPr lang="zh-CN" altLang="zh-CN" sz="2400" dirty="0">
                <a:latin typeface="+mn-ea"/>
              </a:rPr>
              <a:t>所用的</a:t>
            </a:r>
            <a:r>
              <a:rPr lang="zh-CN" altLang="zh-CN" sz="2400" dirty="0" smtClean="0">
                <a:latin typeface="+mn-ea"/>
              </a:rPr>
              <a:t>指令</a:t>
            </a:r>
            <a:endParaRPr lang="en-US" altLang="zh-CN" sz="2400" dirty="0" smtClean="0">
              <a:latin typeface="+mn-ea"/>
            </a:endParaRPr>
          </a:p>
          <a:p>
            <a:endParaRPr lang="zh-CN" altLang="zh-CN" sz="2400" dirty="0">
              <a:latin typeface="+mn-ea"/>
            </a:endParaRPr>
          </a:p>
          <a:p>
            <a:endParaRPr lang="zh-CN" altLang="en-US" dirty="0"/>
          </a:p>
        </p:txBody>
      </p:sp>
      <p:graphicFrame>
        <p:nvGraphicFramePr>
          <p:cNvPr id="4" name="表格 3"/>
          <p:cNvGraphicFramePr>
            <a:graphicFrameLocks noGrp="1"/>
          </p:cNvGraphicFramePr>
          <p:nvPr/>
        </p:nvGraphicFramePr>
        <p:xfrm>
          <a:off x="683568" y="1916832"/>
          <a:ext cx="7488833" cy="4464496"/>
        </p:xfrm>
        <a:graphic>
          <a:graphicData uri="http://schemas.openxmlformats.org/drawingml/2006/table">
            <a:tbl>
              <a:tblPr>
                <a:tableStyleId>{5C22544A-7EE6-4342-B048-85BDC9FD1C3A}</a:tableStyleId>
              </a:tblPr>
              <a:tblGrid>
                <a:gridCol w="2654106"/>
                <a:gridCol w="2333455"/>
                <a:gridCol w="2501272"/>
              </a:tblGrid>
              <a:tr h="1063720">
                <a:tc>
                  <a:txBody>
                    <a:bodyPr/>
                    <a:lstStyle/>
                    <a:p>
                      <a:pPr algn="ctr">
                        <a:lnSpc>
                          <a:spcPts val="1400"/>
                        </a:lnSpc>
                        <a:spcAft>
                          <a:spcPts val="0"/>
                        </a:spcAft>
                      </a:pPr>
                      <a:r>
                        <a:rPr lang="zh-CN" sz="2000" kern="100" dirty="0">
                          <a:effectLst/>
                          <a:latin typeface="+mn-ea"/>
                          <a:ea typeface="+mn-ea"/>
                        </a:rPr>
                        <a:t>堆栈结构</a:t>
                      </a:r>
                      <a:endParaRPr lang="zh-CN" sz="2000" kern="100" dirty="0">
                        <a:effectLst/>
                        <a:latin typeface="+mn-ea"/>
                        <a:ea typeface="+mn-ea"/>
                      </a:endParaRPr>
                    </a:p>
                  </a:txBody>
                  <a:tcPr marL="68580" marR="68580" marT="0" marB="0" anchor="ctr"/>
                </a:tc>
                <a:tc>
                  <a:txBody>
                    <a:bodyPr/>
                    <a:lstStyle/>
                    <a:p>
                      <a:pPr algn="ctr">
                        <a:lnSpc>
                          <a:spcPts val="1400"/>
                        </a:lnSpc>
                        <a:spcAft>
                          <a:spcPts val="0"/>
                        </a:spcAft>
                      </a:pPr>
                      <a:r>
                        <a:rPr lang="zh-CN" sz="2000" kern="100" dirty="0">
                          <a:effectLst/>
                          <a:latin typeface="+mn-ea"/>
                          <a:ea typeface="+mn-ea"/>
                        </a:rPr>
                        <a:t>累加器结构</a:t>
                      </a:r>
                      <a:endParaRPr lang="zh-CN" sz="2000" kern="100" dirty="0">
                        <a:effectLst/>
                        <a:latin typeface="+mn-ea"/>
                        <a:ea typeface="+mn-ea"/>
                      </a:endParaRPr>
                    </a:p>
                  </a:txBody>
                  <a:tcPr marL="68580" marR="68580" marT="0" marB="0" anchor="ctr"/>
                </a:tc>
                <a:tc>
                  <a:txBody>
                    <a:bodyPr/>
                    <a:lstStyle/>
                    <a:p>
                      <a:pPr algn="ctr">
                        <a:lnSpc>
                          <a:spcPts val="1400"/>
                        </a:lnSpc>
                        <a:spcAft>
                          <a:spcPts val="0"/>
                        </a:spcAft>
                      </a:pPr>
                      <a:r>
                        <a:rPr lang="zh-CN" sz="2000" kern="100">
                          <a:effectLst/>
                          <a:latin typeface="+mn-ea"/>
                          <a:ea typeface="+mn-ea"/>
                        </a:rPr>
                        <a:t>通用寄存器结构</a:t>
                      </a:r>
                      <a:endParaRPr lang="zh-CN" sz="2000" kern="100">
                        <a:effectLst/>
                        <a:latin typeface="+mn-ea"/>
                        <a:ea typeface="+mn-ea"/>
                      </a:endParaRPr>
                    </a:p>
                  </a:txBody>
                  <a:tcPr marL="68580" marR="68580" marT="0" marB="0" anchor="ctr"/>
                </a:tc>
              </a:tr>
              <a:tr h="3400776">
                <a:tc>
                  <a:txBody>
                    <a:bodyPr/>
                    <a:lstStyle/>
                    <a:p>
                      <a:pPr algn="ctr">
                        <a:lnSpc>
                          <a:spcPts val="1300"/>
                        </a:lnSpc>
                        <a:spcAft>
                          <a:spcPts val="0"/>
                        </a:spcAft>
                      </a:pPr>
                      <a:endParaRPr lang="en-US" sz="2000" kern="100" dirty="0" smtClean="0">
                        <a:effectLst/>
                        <a:latin typeface="+mn-ea"/>
                        <a:ea typeface="+mn-ea"/>
                      </a:endParaRPr>
                    </a:p>
                    <a:p>
                      <a:pPr algn="ctr">
                        <a:lnSpc>
                          <a:spcPts val="1300"/>
                        </a:lnSpc>
                        <a:spcAft>
                          <a:spcPts val="0"/>
                        </a:spcAft>
                      </a:pPr>
                      <a:endParaRPr lang="en-US" sz="2000" kern="100" dirty="0" smtClean="0">
                        <a:effectLst/>
                        <a:latin typeface="+mn-ea"/>
                        <a:ea typeface="+mn-ea"/>
                      </a:endParaRPr>
                    </a:p>
                    <a:p>
                      <a:pPr algn="ctr">
                        <a:lnSpc>
                          <a:spcPts val="1300"/>
                        </a:lnSpc>
                        <a:spcAft>
                          <a:spcPts val="0"/>
                        </a:spcAft>
                      </a:pPr>
                      <a:r>
                        <a:rPr lang="en-US" sz="2000" kern="100" dirty="0" smtClean="0">
                          <a:effectLst/>
                          <a:latin typeface="+mn-ea"/>
                          <a:ea typeface="+mn-ea"/>
                        </a:rPr>
                        <a:t>PUSH  X</a:t>
                      </a:r>
                      <a:endParaRPr lang="en-US" sz="2000" kern="100" dirty="0" smtClean="0">
                        <a:effectLst/>
                        <a:latin typeface="+mn-ea"/>
                        <a:ea typeface="+mn-ea"/>
                      </a:endParaRPr>
                    </a:p>
                    <a:p>
                      <a:pPr algn="ctr">
                        <a:lnSpc>
                          <a:spcPts val="1300"/>
                        </a:lnSpc>
                        <a:spcAft>
                          <a:spcPts val="0"/>
                        </a:spcAft>
                      </a:pPr>
                      <a:endParaRPr lang="zh-CN" sz="2000" kern="100" dirty="0">
                        <a:effectLst/>
                        <a:latin typeface="+mn-ea"/>
                        <a:ea typeface="+mn-ea"/>
                      </a:endParaRPr>
                    </a:p>
                    <a:p>
                      <a:pPr algn="ctr">
                        <a:lnSpc>
                          <a:spcPts val="1300"/>
                        </a:lnSpc>
                        <a:spcAft>
                          <a:spcPts val="0"/>
                        </a:spcAft>
                      </a:pPr>
                      <a:r>
                        <a:rPr lang="en-US" sz="2000" kern="100" dirty="0">
                          <a:effectLst/>
                          <a:latin typeface="+mn-ea"/>
                          <a:ea typeface="+mn-ea"/>
                        </a:rPr>
                        <a:t>PUSH  </a:t>
                      </a:r>
                      <a:r>
                        <a:rPr lang="en-US" sz="2000" kern="100" dirty="0" smtClean="0">
                          <a:effectLst/>
                          <a:latin typeface="+mn-ea"/>
                          <a:ea typeface="+mn-ea"/>
                        </a:rPr>
                        <a:t>Y</a:t>
                      </a:r>
                      <a:endParaRPr lang="en-US" sz="2000" kern="100" dirty="0" smtClean="0">
                        <a:effectLst/>
                        <a:latin typeface="+mn-ea"/>
                        <a:ea typeface="+mn-ea"/>
                      </a:endParaRPr>
                    </a:p>
                    <a:p>
                      <a:pPr algn="ctr">
                        <a:lnSpc>
                          <a:spcPts val="1300"/>
                        </a:lnSpc>
                        <a:spcAft>
                          <a:spcPts val="0"/>
                        </a:spcAft>
                      </a:pPr>
                      <a:endParaRPr lang="zh-CN" sz="2000" kern="100" dirty="0">
                        <a:effectLst/>
                        <a:latin typeface="+mn-ea"/>
                        <a:ea typeface="+mn-ea"/>
                      </a:endParaRPr>
                    </a:p>
                    <a:p>
                      <a:pPr indent="565785" algn="just">
                        <a:lnSpc>
                          <a:spcPts val="1300"/>
                        </a:lnSpc>
                        <a:spcAft>
                          <a:spcPts val="0"/>
                        </a:spcAft>
                      </a:pPr>
                      <a:r>
                        <a:rPr lang="en-US" sz="2000" kern="100" dirty="0" smtClean="0">
                          <a:effectLst/>
                          <a:latin typeface="+mn-ea"/>
                          <a:ea typeface="+mn-ea"/>
                        </a:rPr>
                        <a:t>    ADD</a:t>
                      </a:r>
                      <a:endParaRPr lang="en-US" sz="2000" kern="100" dirty="0" smtClean="0">
                        <a:effectLst/>
                        <a:latin typeface="+mn-ea"/>
                        <a:ea typeface="+mn-ea"/>
                      </a:endParaRPr>
                    </a:p>
                    <a:p>
                      <a:pPr indent="565785" algn="just">
                        <a:lnSpc>
                          <a:spcPts val="1300"/>
                        </a:lnSpc>
                        <a:spcAft>
                          <a:spcPts val="0"/>
                        </a:spcAft>
                      </a:pPr>
                      <a:endParaRPr lang="zh-CN" sz="2000" kern="100" dirty="0">
                        <a:effectLst/>
                        <a:latin typeface="+mn-ea"/>
                        <a:ea typeface="+mn-ea"/>
                      </a:endParaRPr>
                    </a:p>
                    <a:p>
                      <a:pPr indent="565785" algn="just">
                        <a:lnSpc>
                          <a:spcPts val="1300"/>
                        </a:lnSpc>
                        <a:spcAft>
                          <a:spcPts val="0"/>
                        </a:spcAft>
                      </a:pPr>
                      <a:r>
                        <a:rPr lang="en-US" sz="2000" kern="100" dirty="0" smtClean="0">
                          <a:effectLst/>
                          <a:latin typeface="+mn-ea"/>
                          <a:ea typeface="+mn-ea"/>
                        </a:rPr>
                        <a:t>   POP  </a:t>
                      </a:r>
                      <a:r>
                        <a:rPr lang="en-US" sz="2000" kern="100" dirty="0">
                          <a:effectLst/>
                          <a:latin typeface="+mn-ea"/>
                          <a:ea typeface="+mn-ea"/>
                        </a:rPr>
                        <a:t>Z</a:t>
                      </a:r>
                      <a:endParaRPr lang="zh-CN" sz="2000" kern="100" dirty="0">
                        <a:effectLst/>
                        <a:latin typeface="+mn-ea"/>
                        <a:ea typeface="+mn-ea"/>
                      </a:endParaRPr>
                    </a:p>
                  </a:txBody>
                  <a:tcPr marL="68580" marR="68580" marT="0" marB="0"/>
                </a:tc>
                <a:tc>
                  <a:txBody>
                    <a:bodyPr/>
                    <a:lstStyle/>
                    <a:p>
                      <a:pPr algn="ctr">
                        <a:lnSpc>
                          <a:spcPts val="1300"/>
                        </a:lnSpc>
                        <a:spcAft>
                          <a:spcPts val="0"/>
                        </a:spcAft>
                      </a:pPr>
                      <a:endParaRPr lang="en-US" sz="2000" kern="100" dirty="0" smtClean="0">
                        <a:effectLst/>
                        <a:latin typeface="+mn-ea"/>
                        <a:ea typeface="+mn-ea"/>
                      </a:endParaRPr>
                    </a:p>
                    <a:p>
                      <a:pPr algn="ctr">
                        <a:lnSpc>
                          <a:spcPts val="1300"/>
                        </a:lnSpc>
                        <a:spcAft>
                          <a:spcPts val="0"/>
                        </a:spcAft>
                      </a:pPr>
                      <a:endParaRPr lang="en-US" sz="2000" kern="100" dirty="0" smtClean="0">
                        <a:effectLst/>
                        <a:latin typeface="+mn-ea"/>
                        <a:ea typeface="+mn-ea"/>
                      </a:endParaRPr>
                    </a:p>
                    <a:p>
                      <a:pPr algn="ctr">
                        <a:lnSpc>
                          <a:spcPts val="1300"/>
                        </a:lnSpc>
                        <a:spcAft>
                          <a:spcPts val="0"/>
                        </a:spcAft>
                      </a:pPr>
                      <a:r>
                        <a:rPr lang="en-US" sz="2000" kern="100" dirty="0" smtClean="0">
                          <a:effectLst/>
                          <a:latin typeface="+mn-ea"/>
                          <a:ea typeface="+mn-ea"/>
                        </a:rPr>
                        <a:t>LOAD  X</a:t>
                      </a:r>
                      <a:endParaRPr lang="en-US" sz="2000" kern="100" dirty="0" smtClean="0">
                        <a:effectLst/>
                        <a:latin typeface="+mn-ea"/>
                        <a:ea typeface="+mn-ea"/>
                      </a:endParaRPr>
                    </a:p>
                    <a:p>
                      <a:pPr algn="ctr">
                        <a:lnSpc>
                          <a:spcPts val="1300"/>
                        </a:lnSpc>
                        <a:spcAft>
                          <a:spcPts val="0"/>
                        </a:spcAft>
                      </a:pPr>
                      <a:endParaRPr lang="zh-CN" sz="2000" kern="100" dirty="0">
                        <a:effectLst/>
                        <a:latin typeface="+mn-ea"/>
                        <a:ea typeface="+mn-ea"/>
                      </a:endParaRPr>
                    </a:p>
                    <a:p>
                      <a:pPr indent="457200" algn="just">
                        <a:lnSpc>
                          <a:spcPts val="1300"/>
                        </a:lnSpc>
                        <a:spcAft>
                          <a:spcPts val="0"/>
                        </a:spcAft>
                      </a:pPr>
                      <a:r>
                        <a:rPr lang="en-US" sz="2000" kern="100" dirty="0" smtClean="0">
                          <a:effectLst/>
                          <a:latin typeface="+mn-ea"/>
                          <a:ea typeface="+mn-ea"/>
                        </a:rPr>
                        <a:t>   ADD   Y</a:t>
                      </a:r>
                      <a:endParaRPr lang="en-US" sz="2000" kern="100" dirty="0" smtClean="0">
                        <a:effectLst/>
                        <a:latin typeface="+mn-ea"/>
                        <a:ea typeface="+mn-ea"/>
                      </a:endParaRPr>
                    </a:p>
                    <a:p>
                      <a:pPr indent="457200" algn="just">
                        <a:lnSpc>
                          <a:spcPts val="1300"/>
                        </a:lnSpc>
                        <a:spcAft>
                          <a:spcPts val="0"/>
                        </a:spcAft>
                      </a:pPr>
                      <a:endParaRPr lang="zh-CN" sz="2000" kern="100" dirty="0">
                        <a:effectLst/>
                        <a:latin typeface="+mn-ea"/>
                        <a:ea typeface="+mn-ea"/>
                      </a:endParaRPr>
                    </a:p>
                    <a:p>
                      <a:pPr algn="ctr">
                        <a:lnSpc>
                          <a:spcPts val="1300"/>
                        </a:lnSpc>
                        <a:spcAft>
                          <a:spcPts val="0"/>
                        </a:spcAft>
                      </a:pPr>
                      <a:r>
                        <a:rPr lang="en-US" sz="2000" kern="100" dirty="0">
                          <a:effectLst/>
                          <a:latin typeface="+mn-ea"/>
                          <a:ea typeface="+mn-ea"/>
                        </a:rPr>
                        <a:t>STORE  Z</a:t>
                      </a:r>
                      <a:endParaRPr lang="zh-CN" sz="2000" kern="100" dirty="0">
                        <a:effectLst/>
                        <a:latin typeface="+mn-ea"/>
                        <a:ea typeface="+mn-ea"/>
                      </a:endParaRPr>
                    </a:p>
                  </a:txBody>
                  <a:tcPr marL="68580" marR="68580" marT="0" marB="0"/>
                </a:tc>
                <a:tc>
                  <a:txBody>
                    <a:bodyPr/>
                    <a:lstStyle/>
                    <a:p>
                      <a:pPr algn="ctr">
                        <a:lnSpc>
                          <a:spcPts val="1300"/>
                        </a:lnSpc>
                        <a:spcAft>
                          <a:spcPts val="0"/>
                        </a:spcAft>
                      </a:pPr>
                      <a:endParaRPr lang="en-US" sz="2000" kern="100" dirty="0" smtClean="0">
                        <a:effectLst/>
                        <a:latin typeface="+mn-ea"/>
                        <a:ea typeface="+mn-ea"/>
                      </a:endParaRPr>
                    </a:p>
                    <a:p>
                      <a:pPr algn="ctr">
                        <a:lnSpc>
                          <a:spcPts val="1300"/>
                        </a:lnSpc>
                        <a:spcAft>
                          <a:spcPts val="0"/>
                        </a:spcAft>
                      </a:pPr>
                      <a:endParaRPr lang="en-US" sz="2000" kern="100" dirty="0" smtClean="0">
                        <a:effectLst/>
                        <a:latin typeface="+mn-ea"/>
                        <a:ea typeface="+mn-ea"/>
                      </a:endParaRPr>
                    </a:p>
                    <a:p>
                      <a:pPr algn="ctr">
                        <a:lnSpc>
                          <a:spcPts val="1300"/>
                        </a:lnSpc>
                        <a:spcAft>
                          <a:spcPts val="0"/>
                        </a:spcAft>
                      </a:pPr>
                      <a:r>
                        <a:rPr lang="en-US" sz="2000" kern="100" dirty="0" smtClean="0">
                          <a:effectLst/>
                          <a:latin typeface="+mn-ea"/>
                          <a:ea typeface="+mn-ea"/>
                        </a:rPr>
                        <a:t>LOAD  </a:t>
                      </a:r>
                      <a:r>
                        <a:rPr lang="en-US" sz="2000" kern="100" dirty="0">
                          <a:effectLst/>
                          <a:latin typeface="+mn-ea"/>
                          <a:ea typeface="+mn-ea"/>
                        </a:rPr>
                        <a:t>R</a:t>
                      </a:r>
                      <a:r>
                        <a:rPr lang="en-US" sz="2000" kern="100" baseline="-25000" dirty="0">
                          <a:effectLst/>
                          <a:latin typeface="+mn-ea"/>
                          <a:ea typeface="+mn-ea"/>
                        </a:rPr>
                        <a:t>1</a:t>
                      </a:r>
                      <a:r>
                        <a:rPr lang="zh-CN" sz="2000" kern="100" dirty="0">
                          <a:effectLst/>
                          <a:latin typeface="+mn-ea"/>
                          <a:ea typeface="+mn-ea"/>
                        </a:rPr>
                        <a:t>，</a:t>
                      </a:r>
                      <a:r>
                        <a:rPr lang="en-US" sz="2000" kern="100" dirty="0" smtClean="0">
                          <a:effectLst/>
                          <a:latin typeface="+mn-ea"/>
                          <a:ea typeface="+mn-ea"/>
                        </a:rPr>
                        <a:t>X</a:t>
                      </a:r>
                      <a:endParaRPr lang="en-US" sz="2000" kern="100" dirty="0" smtClean="0">
                        <a:effectLst/>
                        <a:latin typeface="+mn-ea"/>
                        <a:ea typeface="+mn-ea"/>
                      </a:endParaRPr>
                    </a:p>
                    <a:p>
                      <a:pPr algn="ctr">
                        <a:lnSpc>
                          <a:spcPts val="1300"/>
                        </a:lnSpc>
                        <a:spcAft>
                          <a:spcPts val="0"/>
                        </a:spcAft>
                      </a:pPr>
                      <a:endParaRPr lang="zh-CN" sz="2000" kern="100" dirty="0">
                        <a:effectLst/>
                        <a:latin typeface="+mn-ea"/>
                        <a:ea typeface="+mn-ea"/>
                      </a:endParaRPr>
                    </a:p>
                    <a:p>
                      <a:pPr algn="ctr">
                        <a:lnSpc>
                          <a:spcPts val="1300"/>
                        </a:lnSpc>
                        <a:spcAft>
                          <a:spcPts val="0"/>
                        </a:spcAft>
                      </a:pPr>
                      <a:r>
                        <a:rPr lang="en-US" sz="2000" kern="100" dirty="0">
                          <a:effectLst/>
                          <a:latin typeface="+mn-ea"/>
                          <a:ea typeface="+mn-ea"/>
                        </a:rPr>
                        <a:t>LOAD  R</a:t>
                      </a:r>
                      <a:r>
                        <a:rPr lang="en-US" sz="2000" kern="100" baseline="-25000" dirty="0">
                          <a:effectLst/>
                          <a:latin typeface="+mn-ea"/>
                          <a:ea typeface="+mn-ea"/>
                        </a:rPr>
                        <a:t>2</a:t>
                      </a:r>
                      <a:r>
                        <a:rPr lang="zh-CN" sz="2000" kern="100" dirty="0">
                          <a:effectLst/>
                          <a:latin typeface="+mn-ea"/>
                          <a:ea typeface="+mn-ea"/>
                        </a:rPr>
                        <a:t>，</a:t>
                      </a:r>
                      <a:r>
                        <a:rPr lang="en-US" sz="2000" kern="100" dirty="0">
                          <a:effectLst/>
                          <a:latin typeface="+mn-ea"/>
                          <a:ea typeface="+mn-ea"/>
                        </a:rPr>
                        <a:t>Y</a:t>
                      </a:r>
                      <a:endParaRPr lang="zh-CN" sz="2000" kern="100" dirty="0">
                        <a:effectLst/>
                        <a:latin typeface="+mn-ea"/>
                        <a:ea typeface="+mn-ea"/>
                      </a:endParaRPr>
                    </a:p>
                    <a:p>
                      <a:pPr algn="ctr">
                        <a:lnSpc>
                          <a:spcPts val="1300"/>
                        </a:lnSpc>
                        <a:spcAft>
                          <a:spcPts val="0"/>
                        </a:spcAft>
                      </a:pPr>
                      <a:endParaRPr lang="en-US" sz="2000" kern="100" dirty="0" smtClean="0">
                        <a:effectLst/>
                        <a:latin typeface="+mn-ea"/>
                        <a:ea typeface="+mn-ea"/>
                      </a:endParaRPr>
                    </a:p>
                    <a:p>
                      <a:pPr algn="ctr">
                        <a:lnSpc>
                          <a:spcPts val="1300"/>
                        </a:lnSpc>
                        <a:spcAft>
                          <a:spcPts val="0"/>
                        </a:spcAft>
                      </a:pPr>
                      <a:r>
                        <a:rPr lang="en-US" sz="2000" kern="100" dirty="0" smtClean="0">
                          <a:effectLst/>
                          <a:latin typeface="+mn-ea"/>
                          <a:ea typeface="+mn-ea"/>
                        </a:rPr>
                        <a:t>ADD  </a:t>
                      </a:r>
                      <a:r>
                        <a:rPr lang="en-US" sz="2000" kern="100" dirty="0">
                          <a:effectLst/>
                          <a:latin typeface="+mn-ea"/>
                          <a:ea typeface="+mn-ea"/>
                        </a:rPr>
                        <a:t>R</a:t>
                      </a:r>
                      <a:r>
                        <a:rPr lang="en-US" sz="2000" kern="100" baseline="-25000" dirty="0">
                          <a:effectLst/>
                          <a:latin typeface="+mn-ea"/>
                          <a:ea typeface="+mn-ea"/>
                        </a:rPr>
                        <a:t>1</a:t>
                      </a:r>
                      <a:r>
                        <a:rPr lang="zh-CN" sz="2000" kern="100" dirty="0">
                          <a:effectLst/>
                          <a:latin typeface="+mn-ea"/>
                          <a:ea typeface="+mn-ea"/>
                        </a:rPr>
                        <a:t>，</a:t>
                      </a:r>
                      <a:r>
                        <a:rPr lang="en-US" sz="2000" kern="100" dirty="0">
                          <a:effectLst/>
                          <a:latin typeface="+mn-ea"/>
                          <a:ea typeface="+mn-ea"/>
                        </a:rPr>
                        <a:t>R</a:t>
                      </a:r>
                      <a:r>
                        <a:rPr lang="en-US" sz="2000" kern="100" baseline="-25000" dirty="0">
                          <a:effectLst/>
                          <a:latin typeface="+mn-ea"/>
                          <a:ea typeface="+mn-ea"/>
                        </a:rPr>
                        <a:t>2</a:t>
                      </a:r>
                      <a:endParaRPr lang="zh-CN" sz="2000" kern="100" dirty="0">
                        <a:effectLst/>
                        <a:latin typeface="+mn-ea"/>
                        <a:ea typeface="+mn-ea"/>
                      </a:endParaRPr>
                    </a:p>
                    <a:p>
                      <a:pPr algn="ctr">
                        <a:lnSpc>
                          <a:spcPts val="1300"/>
                        </a:lnSpc>
                        <a:spcAft>
                          <a:spcPts val="0"/>
                        </a:spcAft>
                      </a:pPr>
                      <a:endParaRPr lang="en-US" sz="2000" kern="100" dirty="0" smtClean="0">
                        <a:effectLst/>
                        <a:latin typeface="+mn-ea"/>
                        <a:ea typeface="+mn-ea"/>
                      </a:endParaRPr>
                    </a:p>
                    <a:p>
                      <a:pPr algn="ctr">
                        <a:lnSpc>
                          <a:spcPts val="1300"/>
                        </a:lnSpc>
                        <a:spcAft>
                          <a:spcPts val="0"/>
                        </a:spcAft>
                      </a:pPr>
                      <a:r>
                        <a:rPr lang="en-US" sz="2000" kern="100" dirty="0" smtClean="0">
                          <a:effectLst/>
                          <a:latin typeface="+mn-ea"/>
                          <a:ea typeface="+mn-ea"/>
                        </a:rPr>
                        <a:t>STORE  </a:t>
                      </a:r>
                      <a:r>
                        <a:rPr lang="en-US" sz="2000" kern="100" dirty="0">
                          <a:effectLst/>
                          <a:latin typeface="+mn-ea"/>
                          <a:ea typeface="+mn-ea"/>
                        </a:rPr>
                        <a:t>Z</a:t>
                      </a:r>
                      <a:r>
                        <a:rPr lang="zh-CN" sz="2000" kern="100" dirty="0">
                          <a:effectLst/>
                          <a:latin typeface="+mn-ea"/>
                          <a:ea typeface="+mn-ea"/>
                        </a:rPr>
                        <a:t>，</a:t>
                      </a:r>
                      <a:r>
                        <a:rPr lang="en-US" sz="2000" kern="100" dirty="0">
                          <a:effectLst/>
                          <a:latin typeface="+mn-ea"/>
                          <a:ea typeface="+mn-ea"/>
                        </a:rPr>
                        <a:t>R</a:t>
                      </a:r>
                      <a:r>
                        <a:rPr lang="en-US" sz="2000" kern="100" baseline="-25000" dirty="0">
                          <a:effectLst/>
                          <a:latin typeface="+mn-ea"/>
                          <a:ea typeface="+mn-ea"/>
                        </a:rPr>
                        <a:t>1</a:t>
                      </a:r>
                      <a:endParaRPr lang="zh-CN" sz="2000" kern="100" dirty="0">
                        <a:effectLst/>
                        <a:latin typeface="+mn-ea"/>
                        <a:ea typeface="+mn-ea"/>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2</a:t>
            </a:r>
            <a:r>
              <a:rPr lang="zh-CN" altLang="zh-CN" sz="2400" dirty="0">
                <a:latin typeface="+mn-ea"/>
              </a:rPr>
              <a:t>）根据指令中操作数（或地址）的个数，指令可分为无操作数、单操作数、二操作数、三操作数、四操作数，以及多操作数等类型。也称为无地址、单地址、二地址、三地址、四地址及多地址指令。在表示操作数时有两种格式，一种是固定长度编码格式，另一种是用地址描述符表示的变字长编码格式。其示意图如图</a:t>
            </a:r>
            <a:r>
              <a:rPr lang="en-US" altLang="zh-CN" sz="2400" dirty="0" smtClean="0">
                <a:latin typeface="+mn-ea"/>
              </a:rPr>
              <a:t>6.5</a:t>
            </a:r>
            <a:r>
              <a:rPr lang="zh-CN" altLang="zh-CN" sz="2400" dirty="0" smtClean="0">
                <a:latin typeface="+mn-ea"/>
              </a:rPr>
              <a:t>所</a:t>
            </a:r>
            <a:r>
              <a:rPr lang="zh-CN" altLang="zh-CN" sz="2400" dirty="0">
                <a:latin typeface="+mn-ea"/>
              </a:rPr>
              <a:t>示。</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pic>
        <p:nvPicPr>
          <p:cNvPr id="4" name="内容占位符 3" descr="2X10"/>
          <p:cNvPicPr>
            <a:picLocks noGrp="1"/>
          </p:cNvPicPr>
          <p:nvPr>
            <p:ph idx="1"/>
          </p:nvPr>
        </p:nvPicPr>
        <p:blipFill>
          <a:blip r:embed="rId1" cstate="print">
            <a:extLst>
              <a:ext uri="{28A0092B-C50C-407E-A947-70E740481C1C}">
                <a14:useLocalDpi xmlns:a14="http://schemas.microsoft.com/office/drawing/2010/main" val="0"/>
              </a:ext>
            </a:extLst>
          </a:blip>
          <a:srcRect/>
          <a:stretch>
            <a:fillRect/>
          </a:stretch>
        </p:blipFill>
        <p:spPr bwMode="auto">
          <a:xfrm>
            <a:off x="919480" y="1369695"/>
            <a:ext cx="7304405" cy="3241040"/>
          </a:xfrm>
          <a:prstGeom prst="rect">
            <a:avLst/>
          </a:prstGeom>
          <a:noFill/>
          <a:ln>
            <a:noFill/>
          </a:ln>
        </p:spPr>
      </p:pic>
      <p:sp>
        <p:nvSpPr>
          <p:cNvPr id="5" name="TextBox 4"/>
          <p:cNvSpPr txBox="1"/>
          <p:nvPr/>
        </p:nvSpPr>
        <p:spPr>
          <a:xfrm>
            <a:off x="611560" y="5013176"/>
            <a:ext cx="4824536" cy="369332"/>
          </a:xfrm>
          <a:prstGeom prst="rect">
            <a:avLst/>
          </a:prstGeom>
          <a:noFill/>
        </p:spPr>
        <p:txBody>
          <a:bodyPr wrap="square" rtlCol="0">
            <a:spAutoFit/>
          </a:bodyPr>
          <a:lstStyle/>
          <a:p>
            <a:r>
              <a:rPr lang="zh-CN" altLang="zh-CN" dirty="0"/>
              <a:t>图</a:t>
            </a:r>
            <a:r>
              <a:rPr lang="en-US" altLang="zh-CN" dirty="0" smtClean="0"/>
              <a:t>6.5  </a:t>
            </a:r>
            <a:r>
              <a:rPr lang="zh-CN" altLang="zh-CN" dirty="0"/>
              <a:t>按操作数个数分类指令格式</a:t>
            </a:r>
            <a:endParaRPr lang="zh-CN" altLang="zh-CN"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3</a:t>
            </a:r>
            <a:r>
              <a:rPr lang="zh-CN" altLang="zh-CN" sz="2400" dirty="0">
                <a:latin typeface="+mn-ea"/>
              </a:rPr>
              <a:t>）根据</a:t>
            </a:r>
            <a:r>
              <a:rPr lang="en-US" altLang="zh-CN" sz="2400" dirty="0">
                <a:latin typeface="+mn-ea"/>
              </a:rPr>
              <a:t>ALU</a:t>
            </a:r>
            <a:r>
              <a:rPr lang="zh-CN" altLang="zh-CN" sz="2400" dirty="0">
                <a:latin typeface="+mn-ea"/>
              </a:rPr>
              <a:t>指令的操作数能否存放在主存储器中，指令又分为两种类型：一种是</a:t>
            </a:r>
            <a:r>
              <a:rPr lang="en-US" altLang="zh-CN" sz="2400" dirty="0">
                <a:latin typeface="+mn-ea"/>
              </a:rPr>
              <a:t>ALU</a:t>
            </a:r>
            <a:r>
              <a:rPr lang="zh-CN" altLang="zh-CN" sz="2400" dirty="0">
                <a:latin typeface="+mn-ea"/>
              </a:rPr>
              <a:t>指令只能对通用寄存器中的数据进行操作，而不对存储器中的数据直接操作。另一种是允许</a:t>
            </a:r>
            <a:r>
              <a:rPr lang="en-US" altLang="zh-CN" sz="2400" dirty="0">
                <a:latin typeface="+mn-ea"/>
              </a:rPr>
              <a:t>ALU</a:t>
            </a:r>
            <a:r>
              <a:rPr lang="zh-CN" altLang="zh-CN" sz="2400" dirty="0">
                <a:latin typeface="+mn-ea"/>
              </a:rPr>
              <a:t>指令对存储器中的数据直接操作；其中又有两种，一种是存储器中只存放源操作数，另一种是存储器中可以存放源操作数，也可以存放目的操作数。概括起来，该类指令系统又可分为三种：</a:t>
            </a:r>
            <a:endParaRPr lang="zh-CN" altLang="zh-CN" sz="2400" dirty="0">
              <a:latin typeface="+mn-ea"/>
            </a:endParaRPr>
          </a:p>
          <a:p>
            <a:r>
              <a:rPr lang="zh-CN" altLang="zh-CN" sz="2400" dirty="0">
                <a:latin typeface="+mn-ea"/>
              </a:rPr>
              <a:t>寄存器</a:t>
            </a:r>
            <a:r>
              <a:rPr lang="en-US" altLang="zh-CN" sz="2400" dirty="0">
                <a:latin typeface="+mn-ea"/>
              </a:rPr>
              <a:t>—</a:t>
            </a:r>
            <a:r>
              <a:rPr lang="zh-CN" altLang="zh-CN" sz="2400" dirty="0">
                <a:latin typeface="+mn-ea"/>
              </a:rPr>
              <a:t>寄存器型</a:t>
            </a:r>
            <a:endParaRPr lang="zh-CN" altLang="zh-CN" sz="2400" dirty="0">
              <a:latin typeface="+mn-ea"/>
            </a:endParaRPr>
          </a:p>
          <a:p>
            <a:r>
              <a:rPr lang="zh-CN" altLang="zh-CN" sz="2400" dirty="0">
                <a:latin typeface="+mn-ea"/>
              </a:rPr>
              <a:t>寄存器</a:t>
            </a:r>
            <a:r>
              <a:rPr lang="en-US" altLang="zh-CN" sz="2400" dirty="0">
                <a:latin typeface="+mn-ea"/>
              </a:rPr>
              <a:t>—</a:t>
            </a:r>
            <a:r>
              <a:rPr lang="zh-CN" altLang="zh-CN" sz="2400" dirty="0">
                <a:latin typeface="+mn-ea"/>
              </a:rPr>
              <a:t>存储器型</a:t>
            </a:r>
            <a:endParaRPr lang="zh-CN" altLang="zh-CN" sz="2400" dirty="0">
              <a:latin typeface="+mn-ea"/>
            </a:endParaRPr>
          </a:p>
          <a:p>
            <a:r>
              <a:rPr lang="zh-CN" altLang="zh-CN" sz="2400" dirty="0">
                <a:latin typeface="+mn-ea"/>
              </a:rPr>
              <a:t>存储器</a:t>
            </a:r>
            <a:r>
              <a:rPr lang="en-US" altLang="zh-CN" sz="2400" dirty="0">
                <a:latin typeface="+mn-ea"/>
              </a:rPr>
              <a:t>—</a:t>
            </a:r>
            <a:r>
              <a:rPr lang="zh-CN" altLang="zh-CN" sz="2400" dirty="0">
                <a:latin typeface="+mn-ea"/>
              </a:rPr>
              <a:t>存储器型</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sz="3600"/>
              <a:t>6.1 指令系统的基本概述</a:t>
            </a:r>
            <a:endParaRPr lang="zh-CN" altLang="en-US" sz="3600"/>
          </a:p>
        </p:txBody>
      </p:sp>
      <p:sp>
        <p:nvSpPr>
          <p:cNvPr id="3" name="内容占位符 2"/>
          <p:cNvSpPr>
            <a:spLocks noGrp="1"/>
          </p:cNvSpPr>
          <p:nvPr>
            <p:ph idx="1"/>
          </p:nvPr>
        </p:nvSpPr>
        <p:spPr/>
        <p:txBody>
          <a:bodyPr/>
          <a:lstStyle/>
          <a:p>
            <a:r>
              <a:rPr lang="zh-CN" altLang="en-US" sz="2400"/>
              <a:t>6.1.1  指令与程序</a:t>
            </a:r>
            <a:endParaRPr lang="zh-CN" altLang="en-US" sz="2400"/>
          </a:p>
          <a:p>
            <a:r>
              <a:rPr lang="zh-CN" altLang="en-US" sz="2400"/>
              <a:t>计算机的所有工作就是执行程序，而程序是为求解某一问题或进行某项工作的若干条指令的有序集合。所谓指令，是指示计算机进行某一工作的命令，在计算机中用二进制代码表示。它要告诉计算机做什么，怎么做，其格式如图6.1所示，一般至少包括两个部分，即操作码域和操作数域。</a:t>
            </a:r>
            <a:endParaRPr lang="zh-CN" altLang="en-US" sz="2400"/>
          </a:p>
          <a:p>
            <a:r>
              <a:rPr sz="1600">
                <a:sym typeface="+mn-ea"/>
              </a:rPr>
              <a:t>图</a:t>
            </a:r>
            <a:r>
              <a:rPr lang="en-US" altLang="zh-CN" sz="1600">
                <a:sym typeface="+mn-ea"/>
              </a:rPr>
              <a:t>6.1 </a:t>
            </a:r>
            <a:r>
              <a:rPr sz="1600">
                <a:sym typeface="+mn-ea"/>
              </a:rPr>
              <a:t>指令的基本格式</a:t>
            </a:r>
            <a:endParaRPr sz="1600"/>
          </a:p>
          <a:p>
            <a:r>
              <a:rPr sz="2400">
                <a:sym typeface="+mn-ea"/>
              </a:rPr>
              <a:t>操作码域用来说明指令的类型与功能，比如加法指令、减法指令、存储器读/写指令或数据输入/输出指令等。</a:t>
            </a:r>
            <a:endParaRPr lang="zh-CN" altLang="en-US" sz="2400"/>
          </a:p>
          <a:p>
            <a:endParaRPr lang="zh-CN" altLang="en-US" sz="1600"/>
          </a:p>
          <a:p>
            <a:endParaRPr lang="zh-CN" altLang="en-US" sz="2400"/>
          </a:p>
          <a:p>
            <a:endParaRPr lang="zh-CN" altLang="en-US" sz="2400"/>
          </a:p>
        </p:txBody>
      </p:sp>
      <p:pic>
        <p:nvPicPr>
          <p:cNvPr id="6" name="图片 5"/>
          <p:cNvPicPr>
            <a:picLocks noChangeAspect="1"/>
          </p:cNvPicPr>
          <p:nvPr/>
        </p:nvPicPr>
        <p:blipFill>
          <a:blip r:embed="rId1"/>
          <a:stretch>
            <a:fillRect/>
          </a:stretch>
        </p:blipFill>
        <p:spPr>
          <a:xfrm>
            <a:off x="3209290" y="4401820"/>
            <a:ext cx="3274695" cy="66865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smtClean="0">
                <a:latin typeface="+mn-ea"/>
                <a:ea typeface="+mn-ea"/>
              </a:rPr>
              <a:t>6.2 </a:t>
            </a:r>
            <a:r>
              <a:rPr lang="zh-CN" altLang="en-US" sz="3600" dirty="0" smtClean="0">
                <a:latin typeface="+mn-ea"/>
                <a:ea typeface="+mn-ea"/>
              </a:rPr>
              <a:t>寻址方式</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400" b="1" dirty="0">
                <a:latin typeface="+mn-ea"/>
              </a:rPr>
              <a:t>6.2.1</a:t>
            </a:r>
            <a:r>
              <a:rPr lang="zh-CN" altLang="zh-CN" sz="2400" b="1" dirty="0">
                <a:latin typeface="+mn-ea"/>
              </a:rPr>
              <a:t>物理地址与</a:t>
            </a:r>
            <a:r>
              <a:rPr lang="zh-CN" altLang="zh-CN" sz="2400" b="1" dirty="0" smtClean="0">
                <a:latin typeface="+mn-ea"/>
              </a:rPr>
              <a:t>虚拟地址</a:t>
            </a:r>
            <a:endParaRPr lang="zh-CN" altLang="zh-CN" sz="2400" dirty="0">
              <a:latin typeface="+mn-ea"/>
            </a:endParaRPr>
          </a:p>
          <a:p>
            <a:r>
              <a:rPr lang="zh-CN" altLang="zh-CN" sz="2000" dirty="0">
                <a:latin typeface="+mn-ea"/>
              </a:rPr>
              <a:t>在早期的计算机中，指令中的编程地址与实际存储器（包括</a:t>
            </a:r>
            <a:r>
              <a:rPr lang="en-US" altLang="zh-CN" sz="2000" dirty="0">
                <a:latin typeface="+mn-ea"/>
              </a:rPr>
              <a:t>I/O</a:t>
            </a:r>
            <a:r>
              <a:rPr lang="zh-CN" altLang="zh-CN" sz="2000" dirty="0">
                <a:latin typeface="+mn-ea"/>
              </a:rPr>
              <a:t>设备）地址一致，即</a:t>
            </a:r>
            <a:r>
              <a:rPr lang="en-US" altLang="zh-CN" sz="2000" dirty="0">
                <a:latin typeface="+mn-ea"/>
              </a:rPr>
              <a:t>CPU</a:t>
            </a:r>
            <a:r>
              <a:rPr lang="zh-CN" altLang="zh-CN" sz="2000" dirty="0">
                <a:latin typeface="+mn-ea"/>
              </a:rPr>
              <a:t>有多少位地址，就有多大的编程空间和实际物理空间。后来，随着计算机系统结构的发展，编程地址不再与实际主存地址保持一致。最初，实际地址空间大于编程空间，例如，</a:t>
            </a:r>
            <a:r>
              <a:rPr lang="en-US" altLang="zh-CN" sz="2000" dirty="0">
                <a:latin typeface="+mn-ea"/>
              </a:rPr>
              <a:t>Intel 8086</a:t>
            </a:r>
            <a:r>
              <a:rPr lang="zh-CN" altLang="zh-CN" sz="2000" dirty="0">
                <a:latin typeface="+mn-ea"/>
              </a:rPr>
              <a:t>有</a:t>
            </a:r>
            <a:r>
              <a:rPr lang="en-US" altLang="zh-CN" sz="2000" dirty="0">
                <a:latin typeface="+mn-ea"/>
              </a:rPr>
              <a:t>20</a:t>
            </a:r>
            <a:r>
              <a:rPr lang="zh-CN" altLang="zh-CN" sz="2000" dirty="0">
                <a:latin typeface="+mn-ea"/>
              </a:rPr>
              <a:t>位地址，实际主存地址空间为</a:t>
            </a:r>
            <a:r>
              <a:rPr lang="en-US" altLang="zh-CN" sz="2000" dirty="0">
                <a:latin typeface="+mn-ea"/>
              </a:rPr>
              <a:t>1MB</a:t>
            </a:r>
            <a:r>
              <a:rPr lang="zh-CN" altLang="zh-CN" sz="2000" dirty="0">
                <a:latin typeface="+mn-ea"/>
              </a:rPr>
              <a:t>，而编程地址空间仅为</a:t>
            </a:r>
            <a:r>
              <a:rPr lang="en-US" altLang="zh-CN" sz="2000" dirty="0">
                <a:latin typeface="+mn-ea"/>
              </a:rPr>
              <a:t>64KB</a:t>
            </a:r>
            <a:r>
              <a:rPr lang="zh-CN" altLang="zh-CN" sz="2000" dirty="0">
                <a:latin typeface="+mn-ea"/>
              </a:rPr>
              <a:t>；后来发展为编程地址空间远大于实际主存地址空间，例如，</a:t>
            </a:r>
            <a:r>
              <a:rPr lang="en-US" altLang="zh-CN" sz="2000" dirty="0">
                <a:latin typeface="+mn-ea"/>
              </a:rPr>
              <a:t>Intel 80486</a:t>
            </a:r>
            <a:r>
              <a:rPr lang="zh-CN" altLang="zh-CN" sz="2000" dirty="0">
                <a:latin typeface="+mn-ea"/>
              </a:rPr>
              <a:t>有</a:t>
            </a:r>
            <a:r>
              <a:rPr lang="en-US" altLang="zh-CN" sz="2000" dirty="0">
                <a:latin typeface="+mn-ea"/>
              </a:rPr>
              <a:t>32</a:t>
            </a:r>
            <a:r>
              <a:rPr lang="zh-CN" altLang="zh-CN" sz="2000" dirty="0">
                <a:latin typeface="+mn-ea"/>
              </a:rPr>
              <a:t>位地址，实际主存空间仅为</a:t>
            </a:r>
            <a:r>
              <a:rPr lang="en-US" altLang="zh-CN" sz="2000" dirty="0">
                <a:latin typeface="+mn-ea"/>
              </a:rPr>
              <a:t>4GB</a:t>
            </a:r>
            <a:r>
              <a:rPr lang="zh-CN" altLang="zh-CN" sz="2000" dirty="0">
                <a:latin typeface="+mn-ea"/>
              </a:rPr>
              <a:t>，而编程地址为</a:t>
            </a:r>
            <a:r>
              <a:rPr lang="en-US" altLang="zh-CN" sz="2000" dirty="0">
                <a:latin typeface="+mn-ea"/>
              </a:rPr>
              <a:t>64TB</a:t>
            </a:r>
            <a:r>
              <a:rPr lang="zh-CN" altLang="zh-CN" sz="2000" dirty="0">
                <a:latin typeface="+mn-ea"/>
              </a:rPr>
              <a:t>。由于</a:t>
            </a:r>
            <a:r>
              <a:rPr lang="en-US" altLang="zh-CN" sz="2000" dirty="0">
                <a:latin typeface="+mn-ea"/>
              </a:rPr>
              <a:t>64TB</a:t>
            </a:r>
            <a:r>
              <a:rPr lang="zh-CN" altLang="zh-CN" sz="2000" dirty="0">
                <a:latin typeface="+mn-ea"/>
              </a:rPr>
              <a:t>主存空间是虚构出来的（由软件实现，存储在外存中），因此称为虚拟存储器，其地址称为虚拟地址。而实际主存是指物理存储器，其地址称为物理地址。</a:t>
            </a:r>
            <a:endParaRPr lang="zh-CN" altLang="zh-CN" sz="20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6.2 </a:t>
            </a:r>
            <a:r>
              <a:rPr lang="zh-CN" altLang="en-US" sz="3600" dirty="0">
                <a:latin typeface="+mn-ea"/>
                <a:ea typeface="+mn-ea"/>
              </a:rPr>
              <a:t>寻址方式</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400" b="1" dirty="0">
                <a:latin typeface="+mn-ea"/>
              </a:rPr>
              <a:t>6.2.2</a:t>
            </a:r>
            <a:r>
              <a:rPr lang="zh-CN" altLang="zh-CN" sz="2400" b="1" dirty="0">
                <a:latin typeface="+mn-ea"/>
              </a:rPr>
              <a:t>地址</a:t>
            </a:r>
            <a:r>
              <a:rPr lang="zh-CN" altLang="zh-CN" sz="2400" b="1" dirty="0" smtClean="0">
                <a:latin typeface="+mn-ea"/>
              </a:rPr>
              <a:t>分配</a:t>
            </a:r>
            <a:r>
              <a:rPr lang="en-US" altLang="zh-CN" sz="2400" dirty="0">
                <a:latin typeface="+mn-ea"/>
              </a:rPr>
              <a:t> </a:t>
            </a:r>
            <a:endParaRPr lang="zh-CN" altLang="zh-CN" sz="2400" dirty="0">
              <a:latin typeface="+mn-ea"/>
            </a:endParaRPr>
          </a:p>
          <a:p>
            <a:r>
              <a:rPr lang="zh-CN" altLang="zh-CN" sz="2400" dirty="0">
                <a:latin typeface="+mn-ea"/>
              </a:rPr>
              <a:t>在不同的计算机中，对字长有不同的设定，例如</a:t>
            </a:r>
            <a:r>
              <a:rPr lang="en-US" altLang="zh-CN" sz="2400" dirty="0">
                <a:latin typeface="+mn-ea"/>
              </a:rPr>
              <a:t>8</a:t>
            </a:r>
            <a:r>
              <a:rPr lang="zh-CN" altLang="zh-CN" sz="2400" dirty="0">
                <a:latin typeface="+mn-ea"/>
              </a:rPr>
              <a:t>位，</a:t>
            </a:r>
            <a:r>
              <a:rPr lang="en-US" altLang="zh-CN" sz="2400" dirty="0">
                <a:latin typeface="+mn-ea"/>
              </a:rPr>
              <a:t>16</a:t>
            </a:r>
            <a:r>
              <a:rPr lang="zh-CN" altLang="zh-CN" sz="2400" dirty="0">
                <a:latin typeface="+mn-ea"/>
              </a:rPr>
              <a:t>位，</a:t>
            </a:r>
            <a:r>
              <a:rPr lang="en-US" altLang="zh-CN" sz="2400" dirty="0">
                <a:latin typeface="+mn-ea"/>
              </a:rPr>
              <a:t>32</a:t>
            </a:r>
            <a:r>
              <a:rPr lang="zh-CN" altLang="zh-CN" sz="2400" dirty="0">
                <a:latin typeface="+mn-ea"/>
              </a:rPr>
              <a:t>位，甚至</a:t>
            </a:r>
            <a:r>
              <a:rPr lang="en-US" altLang="zh-CN" sz="2400" dirty="0">
                <a:latin typeface="+mn-ea"/>
              </a:rPr>
              <a:t>64</a:t>
            </a:r>
            <a:r>
              <a:rPr lang="zh-CN" altLang="zh-CN" sz="2400" dirty="0">
                <a:latin typeface="+mn-ea"/>
              </a:rPr>
              <a:t>位等。在许多微型计算机或高级语言教科书中，常把字长定义为</a:t>
            </a:r>
            <a:r>
              <a:rPr lang="en-US" altLang="zh-CN" sz="2400" dirty="0">
                <a:latin typeface="+mn-ea"/>
              </a:rPr>
              <a:t>16</a:t>
            </a:r>
            <a:r>
              <a:rPr lang="zh-CN" altLang="zh-CN" sz="2400" dirty="0">
                <a:latin typeface="+mn-ea"/>
              </a:rPr>
              <a:t>位，</a:t>
            </a:r>
            <a:r>
              <a:rPr lang="en-US" altLang="zh-CN" sz="2400" dirty="0">
                <a:latin typeface="+mn-ea"/>
              </a:rPr>
              <a:t>8</a:t>
            </a:r>
            <a:r>
              <a:rPr lang="zh-CN" altLang="zh-CN" sz="2400" dirty="0">
                <a:latin typeface="+mn-ea"/>
              </a:rPr>
              <a:t>位为半字长，</a:t>
            </a:r>
            <a:r>
              <a:rPr lang="en-US" altLang="zh-CN" sz="2400" dirty="0">
                <a:latin typeface="+mn-ea"/>
              </a:rPr>
              <a:t>32</a:t>
            </a:r>
            <a:r>
              <a:rPr lang="zh-CN" altLang="zh-CN" sz="2400" dirty="0">
                <a:latin typeface="+mn-ea"/>
              </a:rPr>
              <a:t>位为双倍字长。这里把字长定义为</a:t>
            </a:r>
            <a:r>
              <a:rPr lang="en-US" altLang="zh-CN" sz="2400" dirty="0">
                <a:latin typeface="+mn-ea"/>
              </a:rPr>
              <a:t>32</a:t>
            </a:r>
            <a:r>
              <a:rPr lang="zh-CN" altLang="zh-CN" sz="2400" dirty="0">
                <a:latin typeface="+mn-ea"/>
              </a:rPr>
              <a:t>位，</a:t>
            </a:r>
            <a:r>
              <a:rPr lang="en-US" altLang="zh-CN" sz="2400" dirty="0">
                <a:latin typeface="+mn-ea"/>
              </a:rPr>
              <a:t>16</a:t>
            </a:r>
            <a:r>
              <a:rPr lang="zh-CN" altLang="zh-CN" sz="2400" dirty="0">
                <a:latin typeface="+mn-ea"/>
              </a:rPr>
              <a:t>位为半字长，</a:t>
            </a:r>
            <a:r>
              <a:rPr lang="en-US" altLang="zh-CN" sz="2400" dirty="0">
                <a:latin typeface="+mn-ea"/>
              </a:rPr>
              <a:t>64</a:t>
            </a:r>
            <a:r>
              <a:rPr lang="zh-CN" altLang="zh-CN" sz="2400" dirty="0">
                <a:latin typeface="+mn-ea"/>
              </a:rPr>
              <a:t>位为双倍字长。 为了使数据存放规整，常以字节为单位编址。存放单字节数据时，起始地址可以是任意单元地址；对于双字节数据，从偶地址单元开始存放；四字节数据起始</a:t>
            </a:r>
            <a:r>
              <a:rPr lang="zh-CN" altLang="zh-CN" sz="2400" dirty="0" smtClean="0">
                <a:latin typeface="+mn-ea"/>
              </a:rPr>
              <a:t>地</a:t>
            </a:r>
            <a:r>
              <a:rPr lang="zh-CN" altLang="zh-CN" sz="2400" dirty="0"/>
              <a:t>址的末</a:t>
            </a:r>
            <a:r>
              <a:rPr lang="en-US" altLang="zh-CN" sz="2400" dirty="0"/>
              <a:t>2</a:t>
            </a:r>
            <a:r>
              <a:rPr lang="zh-CN" altLang="zh-CN" sz="2400" dirty="0"/>
              <a:t>位为</a:t>
            </a:r>
            <a:r>
              <a:rPr lang="en-US" altLang="zh-CN" sz="2400" dirty="0"/>
              <a:t>00</a:t>
            </a:r>
            <a:r>
              <a:rPr lang="zh-CN" altLang="zh-CN" sz="2400" dirty="0"/>
              <a:t>；八字节数据起始地址的末</a:t>
            </a:r>
            <a:r>
              <a:rPr lang="en-US" altLang="zh-CN" sz="2400" dirty="0"/>
              <a:t>3</a:t>
            </a:r>
            <a:r>
              <a:rPr lang="zh-CN" altLang="zh-CN" sz="2400" dirty="0"/>
              <a:t>位为</a:t>
            </a:r>
            <a:r>
              <a:rPr lang="en-US" altLang="zh-CN" sz="2400" dirty="0"/>
              <a:t>000</a:t>
            </a:r>
            <a:r>
              <a:rPr lang="zh-CN" altLang="zh-CN" sz="2400" dirty="0"/>
              <a:t>；十六字节数据起始地址的末</a:t>
            </a:r>
            <a:r>
              <a:rPr lang="en-US" altLang="zh-CN" sz="2400" dirty="0"/>
              <a:t>4</a:t>
            </a:r>
            <a:r>
              <a:rPr lang="zh-CN" altLang="zh-CN" sz="2400" dirty="0"/>
              <a:t>位为</a:t>
            </a:r>
            <a:r>
              <a:rPr lang="en-US" altLang="zh-CN" sz="2400" dirty="0"/>
              <a:t>0000</a:t>
            </a:r>
            <a:r>
              <a:rPr lang="zh-CN" altLang="zh-CN" sz="2400" dirty="0" smtClean="0"/>
              <a:t>。</a:t>
            </a:r>
            <a:endParaRPr lang="zh-CN" altLang="en-US" sz="2400" dirty="0">
              <a:latin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6.2 </a:t>
            </a:r>
            <a:r>
              <a:rPr lang="zh-CN" altLang="en-US" sz="3600" dirty="0">
                <a:latin typeface="+mn-ea"/>
                <a:ea typeface="+mn-ea"/>
              </a:rPr>
              <a:t>寻址方式</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通常，把一个多字节数据的存储区域称为一个小段，多字节数据应当按段存放。</a:t>
            </a:r>
            <a:endParaRPr lang="zh-CN" altLang="zh-CN" sz="2400" dirty="0">
              <a:latin typeface="+mn-ea"/>
            </a:endParaRPr>
          </a:p>
          <a:p>
            <a:r>
              <a:rPr lang="zh-CN" altLang="zh-CN" sz="2400" dirty="0">
                <a:latin typeface="+mn-ea"/>
              </a:rPr>
              <a:t>对于多字节数据，各种计算机的存放格式有所不同，可以低字节在前，高字节在后</a:t>
            </a:r>
            <a:r>
              <a:rPr lang="zh-CN" altLang="zh-CN" sz="2400" dirty="0" smtClean="0">
                <a:latin typeface="+mn-ea"/>
              </a:rPr>
              <a:t>；也</a:t>
            </a:r>
            <a:r>
              <a:rPr lang="zh-CN" altLang="zh-CN" sz="2400" dirty="0">
                <a:latin typeface="+mn-ea"/>
              </a:rPr>
              <a:t>可以高字节在前，低字节在</a:t>
            </a:r>
            <a:r>
              <a:rPr lang="zh-CN" altLang="zh-CN" sz="2400" dirty="0" smtClean="0">
                <a:latin typeface="+mn-ea"/>
              </a:rPr>
              <a:t>后</a:t>
            </a:r>
            <a:r>
              <a:rPr lang="zh-CN" altLang="en-US" sz="2400" dirty="0" smtClean="0">
                <a:latin typeface="+mn-ea"/>
              </a:rPr>
              <a:t>。</a:t>
            </a:r>
            <a:endParaRPr lang="en-US" altLang="zh-CN" sz="2400" dirty="0" smtClean="0">
              <a:latin typeface="+mn-ea"/>
            </a:endParaRPr>
          </a:p>
          <a:p>
            <a:r>
              <a:rPr lang="zh-CN" altLang="zh-CN" sz="2400" dirty="0" smtClean="0">
                <a:latin typeface="+mn-ea"/>
              </a:rPr>
              <a:t>例如</a:t>
            </a:r>
            <a:r>
              <a:rPr lang="zh-CN" altLang="zh-CN" sz="2400" dirty="0">
                <a:latin typeface="+mn-ea"/>
              </a:rPr>
              <a:t>，存放数据</a:t>
            </a:r>
            <a:r>
              <a:rPr lang="en-US" altLang="zh-CN" sz="2400" dirty="0">
                <a:latin typeface="+mn-ea"/>
              </a:rPr>
              <a:t>2A6890B3H</a:t>
            </a:r>
            <a:r>
              <a:rPr lang="zh-CN" altLang="zh-CN" sz="2400" dirty="0" smtClean="0">
                <a:latin typeface="+mn-ea"/>
              </a:rPr>
              <a:t>，</a:t>
            </a:r>
            <a:endParaRPr lang="en-US" altLang="zh-CN" sz="2400" dirty="0" smtClean="0">
              <a:latin typeface="+mn-ea"/>
            </a:endParaRPr>
          </a:p>
          <a:p>
            <a:r>
              <a:rPr lang="zh-CN" altLang="zh-CN" sz="2400" dirty="0" smtClean="0">
                <a:latin typeface="+mn-ea"/>
              </a:rPr>
              <a:t>其</a:t>
            </a:r>
            <a:r>
              <a:rPr lang="zh-CN" altLang="zh-CN" sz="2400" dirty="0">
                <a:latin typeface="+mn-ea"/>
              </a:rPr>
              <a:t>示意如图</a:t>
            </a:r>
            <a:r>
              <a:rPr lang="en-US" altLang="zh-CN" sz="2400" dirty="0" smtClean="0">
                <a:latin typeface="+mn-ea"/>
              </a:rPr>
              <a:t>6.6</a:t>
            </a:r>
            <a:r>
              <a:rPr lang="zh-CN" altLang="zh-CN" sz="2400" dirty="0" smtClean="0">
                <a:latin typeface="+mn-ea"/>
              </a:rPr>
              <a:t>所</a:t>
            </a:r>
            <a:r>
              <a:rPr lang="zh-CN" altLang="zh-CN" sz="2400" dirty="0">
                <a:latin typeface="+mn-ea"/>
              </a:rPr>
              <a:t>示</a:t>
            </a:r>
            <a:r>
              <a:rPr lang="zh-CN" altLang="zh-CN" sz="2400" dirty="0" smtClean="0">
                <a:latin typeface="+mn-ea"/>
              </a:rPr>
              <a:t>。</a:t>
            </a:r>
            <a:endParaRPr lang="en-US" altLang="zh-CN" sz="2400" dirty="0" smtClean="0">
              <a:latin typeface="+mn-ea"/>
            </a:endParaRPr>
          </a:p>
          <a:p>
            <a:pPr marL="0" indent="0">
              <a:buNone/>
            </a:pPr>
            <a:endParaRPr lang="en-US" altLang="zh-CN" sz="2400" dirty="0">
              <a:latin typeface="+mn-ea"/>
            </a:endParaRPr>
          </a:p>
          <a:p>
            <a:r>
              <a:rPr lang="en-US" altLang="zh-CN" sz="1800" dirty="0" smtClean="0">
                <a:latin typeface="+mn-ea"/>
              </a:rPr>
              <a:t>                          </a:t>
            </a:r>
            <a:r>
              <a:rPr lang="zh-CN" altLang="zh-CN" sz="1800" dirty="0" smtClean="0">
                <a:latin typeface="+mn-ea"/>
              </a:rPr>
              <a:t>图</a:t>
            </a:r>
            <a:r>
              <a:rPr lang="en-US" altLang="zh-CN" sz="1800" dirty="0" smtClean="0">
                <a:latin typeface="+mn-ea"/>
              </a:rPr>
              <a:t>6.6 </a:t>
            </a:r>
            <a:r>
              <a:rPr lang="zh-CN" altLang="zh-CN" sz="1800" dirty="0">
                <a:latin typeface="+mn-ea"/>
              </a:rPr>
              <a:t>数据存放格式</a:t>
            </a:r>
            <a:endParaRPr lang="zh-CN" altLang="zh-CN" sz="1800" dirty="0">
              <a:latin typeface="+mn-ea"/>
            </a:endParaRPr>
          </a:p>
          <a:p>
            <a:endParaRPr lang="zh-CN" altLang="en-US" sz="2400" dirty="0">
              <a:latin typeface="+mn-ea"/>
            </a:endParaRPr>
          </a:p>
        </p:txBody>
      </p:sp>
      <p:pic>
        <p:nvPicPr>
          <p:cNvPr id="4" name="图片 3" descr="2X1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364088" y="3284984"/>
            <a:ext cx="3047037" cy="3394255"/>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6.2 </a:t>
            </a:r>
            <a:r>
              <a:rPr lang="zh-CN" altLang="en-US" sz="3600" dirty="0">
                <a:latin typeface="+mj-ea"/>
              </a:rPr>
              <a:t>寻址方式</a:t>
            </a:r>
            <a:endParaRPr lang="zh-CN" altLang="en-US" sz="3600" dirty="0">
              <a:latin typeface="+mj-ea"/>
            </a:endParaRPr>
          </a:p>
        </p:txBody>
      </p:sp>
      <p:sp>
        <p:nvSpPr>
          <p:cNvPr id="3" name="内容占位符 2"/>
          <p:cNvSpPr>
            <a:spLocks noGrp="1"/>
          </p:cNvSpPr>
          <p:nvPr>
            <p:ph idx="1"/>
          </p:nvPr>
        </p:nvSpPr>
        <p:spPr/>
        <p:txBody>
          <a:bodyPr/>
          <a:lstStyle/>
          <a:p>
            <a:r>
              <a:rPr lang="en-US" altLang="zh-CN" sz="2400" b="1" dirty="0">
                <a:latin typeface="+mn-ea"/>
              </a:rPr>
              <a:t>6.2.3  </a:t>
            </a:r>
            <a:r>
              <a:rPr lang="zh-CN" altLang="zh-CN" sz="2400" b="1" dirty="0">
                <a:latin typeface="+mn-ea"/>
              </a:rPr>
              <a:t>寻址方式</a:t>
            </a:r>
            <a:endParaRPr lang="zh-CN" altLang="zh-CN" sz="2400" dirty="0">
              <a:latin typeface="+mn-ea"/>
            </a:endParaRPr>
          </a:p>
          <a:p>
            <a:r>
              <a:rPr lang="zh-CN" altLang="zh-CN" sz="2400" dirty="0">
                <a:latin typeface="+mn-ea"/>
              </a:rPr>
              <a:t>在不同的计算机中，有不同的寻址方式。但是大体上可以划分为两种类型，一种是面向对象的寻址方式，另一种是面向地址的寻址方式</a:t>
            </a:r>
            <a:r>
              <a:rPr lang="zh-CN" altLang="zh-CN" sz="2400" dirty="0" smtClean="0">
                <a:latin typeface="+mn-ea"/>
              </a:rPr>
              <a:t>。</a:t>
            </a:r>
            <a:endParaRPr lang="en-US" altLang="zh-CN" sz="2400" dirty="0" smtClean="0">
              <a:latin typeface="+mn-ea"/>
            </a:endParaRPr>
          </a:p>
          <a:p>
            <a:r>
              <a:rPr lang="zh-CN" altLang="zh-CN" sz="2000" dirty="0" smtClean="0">
                <a:latin typeface="+mn-ea"/>
              </a:rPr>
              <a:t>所谓</a:t>
            </a:r>
            <a:r>
              <a:rPr lang="zh-CN" altLang="zh-CN" sz="2000" dirty="0">
                <a:latin typeface="+mn-ea"/>
              </a:rPr>
              <a:t>面向对象的寻址方式，主要是指面向寄存器、特殊存储器区域和堆栈等，由不同的指令来实现，其地址可以隐含说明，也可以显式说明。所谓面向地址的寻址方式，是按地址访问存储器或者</a:t>
            </a:r>
            <a:r>
              <a:rPr lang="en-US" altLang="zh-CN" sz="2000" dirty="0">
                <a:latin typeface="+mn-ea"/>
              </a:rPr>
              <a:t>I/O</a:t>
            </a:r>
            <a:r>
              <a:rPr lang="zh-CN" altLang="zh-CN" sz="2000" dirty="0">
                <a:latin typeface="+mn-ea"/>
              </a:rPr>
              <a:t>端口，其地址一般显式说明。这里主要介绍面向地址的寻址方式，有立即数、直接地址、寄存器寻址、寄存器间接寻址、存储器间接寻址、寄存器自增</a:t>
            </a:r>
            <a:r>
              <a:rPr lang="en-US" altLang="zh-CN" sz="2000" dirty="0">
                <a:latin typeface="+mn-ea"/>
              </a:rPr>
              <a:t>/</a:t>
            </a:r>
            <a:r>
              <a:rPr lang="zh-CN" altLang="zh-CN" sz="2000" dirty="0">
                <a:latin typeface="+mn-ea"/>
              </a:rPr>
              <a:t>自减寻址、基址加变址寻址、相对（或带偏移）寻址等。而按地址，寻址方式可分为两种类型，即操作数寻址和转移地址寻址。</a:t>
            </a:r>
            <a:endParaRPr lang="zh-CN" altLang="zh-CN" sz="20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6.2 </a:t>
            </a:r>
            <a:r>
              <a:rPr lang="zh-CN" altLang="en-US" sz="3600" dirty="0">
                <a:latin typeface="+mj-ea"/>
              </a:rPr>
              <a:t>寻址方式</a:t>
            </a:r>
            <a:endParaRPr lang="zh-CN" altLang="en-US" sz="3600" dirty="0"/>
          </a:p>
        </p:txBody>
      </p:sp>
      <p:sp>
        <p:nvSpPr>
          <p:cNvPr id="3" name="内容占位符 2"/>
          <p:cNvSpPr>
            <a:spLocks noGrp="1"/>
          </p:cNvSpPr>
          <p:nvPr>
            <p:ph idx="1"/>
          </p:nvPr>
        </p:nvSpPr>
        <p:spPr/>
        <p:txBody>
          <a:bodyPr/>
          <a:lstStyle/>
          <a:p>
            <a:r>
              <a:rPr lang="en-US" altLang="zh-CN" sz="2400" dirty="0">
                <a:latin typeface="+mn-ea"/>
              </a:rPr>
              <a:t>1. </a:t>
            </a:r>
            <a:r>
              <a:rPr lang="zh-CN" altLang="zh-CN" sz="2400" dirty="0">
                <a:latin typeface="+mn-ea"/>
              </a:rPr>
              <a:t>操作数寻址方式</a:t>
            </a:r>
            <a:endParaRPr lang="zh-CN" altLang="zh-CN" sz="2400" dirty="0">
              <a:latin typeface="+mn-ea"/>
            </a:endParaRPr>
          </a:p>
          <a:p>
            <a:r>
              <a:rPr lang="zh-CN" altLang="zh-CN" sz="2400" dirty="0">
                <a:latin typeface="+mn-ea"/>
              </a:rPr>
              <a:t>在操作数寻址方式中，常见的有以下</a:t>
            </a:r>
            <a:r>
              <a:rPr lang="en-US" altLang="zh-CN" sz="2400" dirty="0">
                <a:latin typeface="+mn-ea"/>
              </a:rPr>
              <a:t>7</a:t>
            </a:r>
            <a:r>
              <a:rPr lang="zh-CN" altLang="zh-CN" sz="2400" dirty="0">
                <a:latin typeface="+mn-ea"/>
              </a:rPr>
              <a:t>种，主要指源操作数的寻址方式。</a:t>
            </a:r>
            <a:endParaRPr lang="zh-CN" altLang="zh-CN" sz="2400" dirty="0">
              <a:latin typeface="+mn-ea"/>
            </a:endParaRPr>
          </a:p>
          <a:p>
            <a:r>
              <a:rPr lang="en-US" altLang="zh-CN" sz="2400" dirty="0">
                <a:latin typeface="+mn-ea"/>
              </a:rPr>
              <a:t>1</a:t>
            </a:r>
            <a:r>
              <a:rPr lang="zh-CN" altLang="zh-CN" sz="2400" dirty="0">
                <a:latin typeface="+mn-ea"/>
              </a:rPr>
              <a:t>）立即数</a:t>
            </a:r>
            <a:endParaRPr lang="zh-CN" altLang="zh-CN" sz="2400" dirty="0">
              <a:latin typeface="+mn-ea"/>
            </a:endParaRPr>
          </a:p>
          <a:p>
            <a:r>
              <a:rPr lang="zh-CN" altLang="zh-CN" sz="2400" dirty="0">
                <a:latin typeface="+mn-ea"/>
              </a:rPr>
              <a:t>立即数是指指令操作数域直接给出的是参加运算或进行某种操作的数据，又称即时数。它跟在操作码之后作为指令的一部分直接存放在代码段中，因此称为立即数，有</a:t>
            </a:r>
            <a:r>
              <a:rPr lang="en-US" altLang="zh-CN" sz="2400" dirty="0">
                <a:latin typeface="+mn-ea"/>
              </a:rPr>
              <a:t>8</a:t>
            </a:r>
            <a:r>
              <a:rPr lang="zh-CN" altLang="zh-CN" sz="2400" dirty="0">
                <a:latin typeface="+mn-ea"/>
              </a:rPr>
              <a:t>位、</a:t>
            </a:r>
            <a:r>
              <a:rPr lang="en-US" altLang="zh-CN" sz="2400" dirty="0">
                <a:latin typeface="+mn-ea"/>
              </a:rPr>
              <a:t>16</a:t>
            </a:r>
            <a:r>
              <a:rPr lang="zh-CN" altLang="zh-CN" sz="2400" dirty="0">
                <a:latin typeface="+mn-ea"/>
              </a:rPr>
              <a:t>位等形式。对于</a:t>
            </a:r>
            <a:r>
              <a:rPr lang="en-US" altLang="zh-CN" sz="2400" dirty="0">
                <a:latin typeface="+mn-ea"/>
              </a:rPr>
              <a:t>16</a:t>
            </a:r>
            <a:r>
              <a:rPr lang="zh-CN" altLang="zh-CN" sz="2400" dirty="0">
                <a:latin typeface="+mn-ea"/>
              </a:rPr>
              <a:t>位数据，低字节在先，高字节在后</a:t>
            </a:r>
            <a:r>
              <a:rPr lang="zh-CN" altLang="zh-CN" sz="2400" dirty="0" smtClean="0">
                <a:latin typeface="+mn-ea"/>
              </a:rPr>
              <a:t>。</a:t>
            </a:r>
            <a:endParaRPr lang="zh-CN" altLang="en-US" sz="2400" dirty="0">
              <a:latin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6.2 </a:t>
            </a:r>
            <a:r>
              <a:rPr lang="zh-CN" altLang="en-US" sz="3600" dirty="0">
                <a:latin typeface="+mj-ea"/>
              </a:rPr>
              <a:t>寻址方式</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例如指令：</a:t>
            </a:r>
            <a:endParaRPr lang="zh-CN" altLang="zh-CN" sz="2400" dirty="0">
              <a:latin typeface="+mn-ea"/>
            </a:endParaRPr>
          </a:p>
          <a:p>
            <a:r>
              <a:rPr lang="en-US" altLang="zh-CN" sz="2400" dirty="0">
                <a:latin typeface="+mn-ea"/>
              </a:rPr>
              <a:t>MOV  AL</a:t>
            </a:r>
            <a:r>
              <a:rPr lang="zh-CN" altLang="zh-CN" sz="2400" dirty="0">
                <a:latin typeface="+mn-ea"/>
              </a:rPr>
              <a:t>，</a:t>
            </a:r>
            <a:r>
              <a:rPr lang="en-US" altLang="zh-CN" sz="2400" dirty="0" smtClean="0">
                <a:latin typeface="+mn-ea"/>
              </a:rPr>
              <a:t>5 </a:t>
            </a:r>
            <a:r>
              <a:rPr lang="zh-CN" altLang="zh-CN" sz="2400" dirty="0" smtClean="0">
                <a:latin typeface="+mn-ea"/>
              </a:rPr>
              <a:t>；</a:t>
            </a:r>
            <a:r>
              <a:rPr lang="zh-CN" altLang="zh-CN" sz="2400" dirty="0">
                <a:latin typeface="+mn-ea"/>
              </a:rPr>
              <a:t>把立即数</a:t>
            </a:r>
            <a:r>
              <a:rPr lang="en-US" altLang="zh-CN" sz="2400" dirty="0">
                <a:latin typeface="+mn-ea"/>
              </a:rPr>
              <a:t>5</a:t>
            </a:r>
            <a:r>
              <a:rPr lang="zh-CN" altLang="zh-CN" sz="2400" dirty="0">
                <a:latin typeface="+mn-ea"/>
              </a:rPr>
              <a:t>传送到寄存器</a:t>
            </a:r>
            <a:r>
              <a:rPr lang="en-US" altLang="zh-CN" sz="2400" dirty="0">
                <a:latin typeface="+mn-ea"/>
              </a:rPr>
              <a:t>AL</a:t>
            </a:r>
            <a:r>
              <a:rPr lang="zh-CN" altLang="zh-CN" sz="2400" dirty="0">
                <a:latin typeface="+mn-ea"/>
              </a:rPr>
              <a:t>中</a:t>
            </a:r>
            <a:endParaRPr lang="zh-CN" altLang="zh-CN" sz="2400" dirty="0">
              <a:latin typeface="+mn-ea"/>
            </a:endParaRPr>
          </a:p>
          <a:p>
            <a:r>
              <a:rPr lang="zh-CN" altLang="zh-CN" sz="2400" dirty="0">
                <a:latin typeface="+mn-ea"/>
              </a:rPr>
              <a:t>又如指令：</a:t>
            </a:r>
            <a:endParaRPr lang="zh-CN" altLang="zh-CN" sz="2400" dirty="0">
              <a:latin typeface="+mn-ea"/>
            </a:endParaRPr>
          </a:p>
          <a:p>
            <a:r>
              <a:rPr lang="en-US" altLang="zh-CN" sz="2400" dirty="0" smtClean="0">
                <a:latin typeface="+mn-ea"/>
              </a:rPr>
              <a:t>MOV AX</a:t>
            </a:r>
            <a:r>
              <a:rPr lang="zh-CN" altLang="zh-CN" sz="2400" dirty="0">
                <a:latin typeface="+mn-ea"/>
              </a:rPr>
              <a:t>，</a:t>
            </a:r>
            <a:r>
              <a:rPr lang="en-US" altLang="zh-CN" sz="2400" dirty="0" smtClean="0">
                <a:latin typeface="+mn-ea"/>
              </a:rPr>
              <a:t>2790H</a:t>
            </a:r>
            <a:r>
              <a:rPr lang="zh-CN" altLang="zh-CN" sz="2400" dirty="0" smtClean="0">
                <a:latin typeface="+mn-ea"/>
              </a:rPr>
              <a:t>；</a:t>
            </a:r>
            <a:r>
              <a:rPr lang="zh-CN" altLang="zh-CN" sz="2400" dirty="0">
                <a:latin typeface="+mn-ea"/>
              </a:rPr>
              <a:t>把立即数</a:t>
            </a:r>
            <a:r>
              <a:rPr lang="en-US" altLang="zh-CN" sz="2400" dirty="0">
                <a:latin typeface="+mn-ea"/>
              </a:rPr>
              <a:t>2790H</a:t>
            </a:r>
            <a:r>
              <a:rPr lang="zh-CN" altLang="zh-CN" sz="2400" dirty="0">
                <a:latin typeface="+mn-ea"/>
              </a:rPr>
              <a:t>传送到寄存器</a:t>
            </a:r>
            <a:r>
              <a:rPr lang="en-US" altLang="zh-CN" sz="2400" dirty="0">
                <a:latin typeface="+mn-ea"/>
              </a:rPr>
              <a:t>AX</a:t>
            </a:r>
            <a:r>
              <a:rPr lang="zh-CN" altLang="zh-CN" sz="2400" dirty="0">
                <a:latin typeface="+mn-ea"/>
              </a:rPr>
              <a:t>中</a:t>
            </a:r>
            <a:r>
              <a:rPr lang="en-US" altLang="zh-CN" sz="2400" dirty="0">
                <a:latin typeface="+mn-ea"/>
              </a:rPr>
              <a:t>                                                                                                     </a:t>
            </a:r>
            <a:endParaRPr lang="zh-CN" altLang="zh-CN" sz="2400" dirty="0">
              <a:latin typeface="+mn-ea"/>
            </a:endParaRPr>
          </a:p>
          <a:p>
            <a:r>
              <a:rPr lang="zh-CN" altLang="zh-CN" sz="2400" dirty="0">
                <a:latin typeface="+mn-ea"/>
              </a:rPr>
              <a:t>其中立即数只能是源操作数。这种寻址方式的优点是执行速度快，缺点是灵活性差，主要用来对寄存器或存储器赋值。 </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6.2 </a:t>
            </a:r>
            <a:r>
              <a:rPr lang="zh-CN" altLang="en-US" sz="3600" dirty="0">
                <a:latin typeface="+mj-ea"/>
              </a:rPr>
              <a:t>寻址方式</a:t>
            </a:r>
            <a:endParaRPr lang="zh-CN" altLang="en-US" sz="3600" dirty="0"/>
          </a:p>
        </p:txBody>
      </p:sp>
      <p:sp>
        <p:nvSpPr>
          <p:cNvPr id="3" name="内容占位符 2"/>
          <p:cNvSpPr>
            <a:spLocks noGrp="1"/>
          </p:cNvSpPr>
          <p:nvPr>
            <p:ph idx="1"/>
          </p:nvPr>
        </p:nvSpPr>
        <p:spPr/>
        <p:txBody>
          <a:bodyPr/>
          <a:lstStyle/>
          <a:p>
            <a:r>
              <a:rPr lang="en-US" altLang="zh-CN" sz="2400" dirty="0">
                <a:latin typeface="+mn-ea"/>
              </a:rPr>
              <a:t>2</a:t>
            </a:r>
            <a:r>
              <a:rPr lang="zh-CN" altLang="zh-CN" sz="2400" dirty="0">
                <a:latin typeface="+mn-ea"/>
              </a:rPr>
              <a:t>）寄存器寻址</a:t>
            </a:r>
            <a:endParaRPr lang="zh-CN" altLang="zh-CN" sz="2400" dirty="0">
              <a:latin typeface="+mn-ea"/>
            </a:endParaRPr>
          </a:p>
          <a:p>
            <a:r>
              <a:rPr lang="zh-CN" altLang="zh-CN" sz="2400" dirty="0">
                <a:latin typeface="+mn-ea"/>
              </a:rPr>
              <a:t>寄存器寻址是指指令操作数域给出的是存放操作数的寄存器。现代计算机都有大量的寄存器，操作数在寄存器中。与存储器寻址相比，执行速度快。例如指令：</a:t>
            </a:r>
            <a:endParaRPr lang="zh-CN" altLang="zh-CN" sz="2400" dirty="0">
              <a:latin typeface="+mn-ea"/>
            </a:endParaRPr>
          </a:p>
          <a:p>
            <a:r>
              <a:rPr lang="en-US" altLang="zh-CN" sz="2400" dirty="0">
                <a:latin typeface="+mn-ea"/>
              </a:rPr>
              <a:t>MOV  BX</a:t>
            </a:r>
            <a:r>
              <a:rPr lang="zh-CN" altLang="zh-CN" sz="2400" dirty="0">
                <a:latin typeface="+mn-ea"/>
              </a:rPr>
              <a:t>，</a:t>
            </a:r>
            <a:r>
              <a:rPr lang="en-US" altLang="zh-CN" sz="2400" dirty="0" smtClean="0">
                <a:latin typeface="+mn-ea"/>
              </a:rPr>
              <a:t>AX</a:t>
            </a:r>
            <a:r>
              <a:rPr lang="zh-CN" altLang="zh-CN" sz="2400" dirty="0" smtClean="0">
                <a:latin typeface="+mn-ea"/>
              </a:rPr>
              <a:t>；</a:t>
            </a:r>
            <a:r>
              <a:rPr lang="en-US" altLang="zh-CN" sz="2400" dirty="0" smtClean="0">
                <a:latin typeface="+mn-ea"/>
              </a:rPr>
              <a:t>     </a:t>
            </a:r>
            <a:r>
              <a:rPr lang="zh-CN" altLang="zh-CN" sz="2400" dirty="0" smtClean="0">
                <a:latin typeface="+mn-ea"/>
              </a:rPr>
              <a:t>把</a:t>
            </a:r>
            <a:r>
              <a:rPr lang="zh-CN" altLang="zh-CN" sz="2400" dirty="0">
                <a:latin typeface="+mn-ea"/>
              </a:rPr>
              <a:t>寄存器</a:t>
            </a:r>
            <a:r>
              <a:rPr lang="en-US" altLang="zh-CN" sz="2400" dirty="0">
                <a:latin typeface="+mn-ea"/>
              </a:rPr>
              <a:t>AX</a:t>
            </a:r>
            <a:r>
              <a:rPr lang="zh-CN" altLang="zh-CN" sz="2400" dirty="0">
                <a:latin typeface="+mn-ea"/>
              </a:rPr>
              <a:t>中的数传送到</a:t>
            </a:r>
            <a:r>
              <a:rPr lang="zh-CN" altLang="zh-CN" sz="2400" dirty="0" smtClean="0">
                <a:latin typeface="+mn-ea"/>
              </a:rPr>
              <a:t>寄存器</a:t>
            </a:r>
            <a:r>
              <a:rPr lang="en-US" altLang="zh-CN" sz="2400" dirty="0">
                <a:latin typeface="+mn-ea"/>
              </a:rPr>
              <a:t>BX</a:t>
            </a:r>
            <a:r>
              <a:rPr lang="zh-CN" altLang="zh-CN" sz="2400" dirty="0" smtClean="0">
                <a:latin typeface="+mn-ea"/>
              </a:rPr>
              <a:t>中</a:t>
            </a:r>
            <a:endParaRPr lang="en-US" altLang="zh-CN" sz="2400" dirty="0" smtClean="0">
              <a:latin typeface="+mn-ea"/>
            </a:endParaRPr>
          </a:p>
          <a:p>
            <a:r>
              <a:rPr lang="en-US" altLang="zh-CN" sz="2400" dirty="0"/>
              <a:t>3</a:t>
            </a:r>
            <a:r>
              <a:rPr lang="zh-CN" altLang="zh-CN" sz="2400" dirty="0"/>
              <a:t>）直接寻址</a:t>
            </a:r>
            <a:endParaRPr lang="zh-CN" altLang="zh-CN" sz="2400" dirty="0"/>
          </a:p>
          <a:p>
            <a:r>
              <a:rPr lang="zh-CN" altLang="zh-CN" sz="2400" dirty="0"/>
              <a:t>直接寻址是指指令操作数域给出的是存放操作数在存储器中地址。例如指令：</a:t>
            </a:r>
            <a:endParaRPr lang="zh-CN" altLang="zh-CN" sz="2400" dirty="0"/>
          </a:p>
          <a:p>
            <a:r>
              <a:rPr lang="en-US" altLang="zh-CN" sz="2400" dirty="0"/>
              <a:t>MOV  BX</a:t>
            </a:r>
            <a:r>
              <a:rPr lang="zh-CN" altLang="zh-CN" sz="2400" dirty="0"/>
              <a:t>，</a:t>
            </a:r>
            <a:r>
              <a:rPr lang="en-US" altLang="zh-CN" sz="2400" dirty="0"/>
              <a:t>[2000H]  </a:t>
            </a:r>
            <a:r>
              <a:rPr lang="zh-CN" altLang="zh-CN" sz="2400" dirty="0" smtClean="0"/>
              <a:t>；</a:t>
            </a:r>
            <a:endParaRPr lang="zh-CN" altLang="en-US" sz="2400" dirty="0">
              <a:latin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6.2 </a:t>
            </a:r>
            <a:r>
              <a:rPr lang="zh-CN" altLang="en-US" sz="3600" dirty="0">
                <a:latin typeface="+mj-ea"/>
              </a:rPr>
              <a:t>寻址方式</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用方括号表示，其中</a:t>
            </a:r>
            <a:r>
              <a:rPr lang="en-US" altLang="zh-CN" sz="2400" dirty="0">
                <a:latin typeface="+mn-ea"/>
              </a:rPr>
              <a:t>2000H</a:t>
            </a:r>
            <a:r>
              <a:rPr lang="zh-CN" altLang="zh-CN" sz="2400" dirty="0">
                <a:latin typeface="+mn-ea"/>
              </a:rPr>
              <a:t>是操作数地址 </a:t>
            </a:r>
            <a:endParaRPr lang="zh-CN" altLang="zh-CN" sz="2400" dirty="0">
              <a:latin typeface="+mn-ea"/>
            </a:endParaRPr>
          </a:p>
          <a:p>
            <a:r>
              <a:rPr lang="en-US" altLang="zh-CN" sz="2400" dirty="0">
                <a:latin typeface="+mn-ea"/>
              </a:rPr>
              <a:t> </a:t>
            </a:r>
            <a:r>
              <a:rPr lang="en-US" altLang="zh-CN" sz="2400" dirty="0"/>
              <a:t>4</a:t>
            </a:r>
            <a:r>
              <a:rPr lang="zh-CN" altLang="zh-CN" sz="2400" dirty="0"/>
              <a:t>）寄存器间接寻址</a:t>
            </a:r>
            <a:endParaRPr lang="zh-CN" altLang="zh-CN" sz="2400" dirty="0"/>
          </a:p>
          <a:p>
            <a:r>
              <a:rPr lang="zh-CN" altLang="zh-CN" sz="2400" dirty="0"/>
              <a:t>寄存器间接寻址是指指令操作数域给出的是存放操作数地址的寄存器。例如指令：</a:t>
            </a:r>
            <a:endParaRPr lang="zh-CN" altLang="zh-CN" sz="2400" dirty="0"/>
          </a:p>
          <a:p>
            <a:r>
              <a:rPr lang="en-US" altLang="zh-CN" sz="2400" dirty="0"/>
              <a:t>MOV  AX</a:t>
            </a:r>
            <a:r>
              <a:rPr lang="zh-CN" altLang="zh-CN" sz="2400" dirty="0"/>
              <a:t>，</a:t>
            </a:r>
            <a:r>
              <a:rPr lang="en-US" altLang="zh-CN" sz="2400" dirty="0"/>
              <a:t>[BX]    </a:t>
            </a:r>
            <a:r>
              <a:rPr lang="zh-CN" altLang="zh-CN" sz="2400" dirty="0" smtClean="0"/>
              <a:t>；</a:t>
            </a:r>
            <a:r>
              <a:rPr lang="zh-CN" altLang="zh-CN" sz="2400" dirty="0"/>
              <a:t>用方括号表示，其中寄存器</a:t>
            </a:r>
            <a:r>
              <a:rPr lang="en-US" altLang="zh-CN" sz="2400" dirty="0"/>
              <a:t>BX</a:t>
            </a:r>
            <a:r>
              <a:rPr lang="zh-CN" altLang="zh-CN" sz="2400" dirty="0"/>
              <a:t>中数是操作数在存储器中的地址</a:t>
            </a:r>
            <a:r>
              <a:rPr lang="en-US" altLang="zh-CN" sz="2400" dirty="0"/>
              <a:t> </a:t>
            </a:r>
            <a:endParaRPr lang="en-US" altLang="zh-CN" sz="2400" dirty="0" smtClean="0"/>
          </a:p>
          <a:p>
            <a:r>
              <a:rPr lang="en-US" altLang="zh-CN" sz="2400" dirty="0"/>
              <a:t>5</a:t>
            </a:r>
            <a:r>
              <a:rPr lang="zh-CN" altLang="zh-CN" sz="2400" dirty="0"/>
              <a:t>）寄存器相对寻址</a:t>
            </a:r>
            <a:endParaRPr lang="zh-CN" altLang="zh-CN" sz="2400" dirty="0"/>
          </a:p>
          <a:p>
            <a:r>
              <a:rPr lang="zh-CN" altLang="zh-CN" sz="2400" dirty="0"/>
              <a:t>寄存器相对寻址是指指令操作数域给出的是一个基址寄存器和一个偏移量，基地址寄存器中的基地址与偏移量相加，作为操作数地址</a:t>
            </a:r>
            <a:r>
              <a:rPr lang="zh-CN" altLang="zh-CN" sz="2400" dirty="0" smtClean="0"/>
              <a:t>。</a:t>
            </a:r>
            <a:endParaRPr lang="zh-CN" altLang="en-US" sz="2400" dirty="0">
              <a:latin typeface="+mn-ea"/>
            </a:endParaRPr>
          </a:p>
          <a:p>
            <a:endParaRPr lang="zh-CN" altLang="en-US" sz="2400" dirty="0">
              <a:latin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6.2 </a:t>
            </a:r>
            <a:r>
              <a:rPr lang="zh-CN" altLang="en-US" sz="3600" dirty="0">
                <a:latin typeface="+mj-ea"/>
              </a:rPr>
              <a:t>寻址方式</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例如指令</a:t>
            </a:r>
            <a:r>
              <a:rPr lang="zh-CN" altLang="zh-CN" sz="2400" dirty="0" smtClean="0">
                <a:latin typeface="+mn-ea"/>
              </a:rPr>
              <a:t>：</a:t>
            </a:r>
            <a:r>
              <a:rPr lang="en-US" altLang="zh-CN" sz="2400" dirty="0" smtClean="0">
                <a:latin typeface="+mn-ea"/>
              </a:rPr>
              <a:t>                        </a:t>
            </a:r>
            <a:endParaRPr lang="zh-CN" altLang="zh-CN" sz="2400" dirty="0">
              <a:latin typeface="+mn-ea"/>
            </a:endParaRPr>
          </a:p>
          <a:p>
            <a:r>
              <a:rPr lang="en-US" altLang="zh-CN" sz="2400" dirty="0">
                <a:latin typeface="+mn-ea"/>
              </a:rPr>
              <a:t>MOV  AX</a:t>
            </a:r>
            <a:r>
              <a:rPr lang="zh-CN" altLang="zh-CN" sz="2400" dirty="0">
                <a:latin typeface="+mn-ea"/>
              </a:rPr>
              <a:t>，</a:t>
            </a:r>
            <a:r>
              <a:rPr lang="en-US" altLang="zh-CN" sz="2400" dirty="0">
                <a:latin typeface="+mn-ea"/>
              </a:rPr>
              <a:t>DATA[DI]</a:t>
            </a:r>
            <a:r>
              <a:rPr lang="zh-CN" altLang="zh-CN" sz="2400" dirty="0">
                <a:latin typeface="+mn-ea"/>
              </a:rPr>
              <a:t> ；其中方括号中的</a:t>
            </a:r>
            <a:r>
              <a:rPr lang="en-US" altLang="zh-CN" sz="2400" dirty="0">
                <a:latin typeface="+mn-ea"/>
              </a:rPr>
              <a:t>DI</a:t>
            </a:r>
            <a:r>
              <a:rPr lang="zh-CN" altLang="zh-CN" sz="2400" dirty="0">
                <a:latin typeface="+mn-ea"/>
              </a:rPr>
              <a:t>是基址寄存器，</a:t>
            </a:r>
            <a:r>
              <a:rPr lang="en-US" altLang="zh-CN" sz="2400" dirty="0">
                <a:latin typeface="+mn-ea"/>
              </a:rPr>
              <a:t>DATA</a:t>
            </a:r>
            <a:r>
              <a:rPr lang="zh-CN" altLang="zh-CN" sz="2400" dirty="0">
                <a:latin typeface="+mn-ea"/>
              </a:rPr>
              <a:t>表示偏移量，</a:t>
            </a:r>
            <a:r>
              <a:rPr lang="en-US" altLang="zh-CN" sz="2400" dirty="0">
                <a:latin typeface="+mn-ea"/>
              </a:rPr>
              <a:t>DI</a:t>
            </a:r>
            <a:r>
              <a:rPr lang="zh-CN" altLang="zh-CN" sz="2400" dirty="0">
                <a:latin typeface="+mn-ea"/>
              </a:rPr>
              <a:t>中的数与偏移量</a:t>
            </a:r>
            <a:r>
              <a:rPr lang="en-US" altLang="zh-CN" sz="2400" dirty="0">
                <a:latin typeface="+mn-ea"/>
              </a:rPr>
              <a:t>DATA</a:t>
            </a:r>
            <a:r>
              <a:rPr lang="zh-CN" altLang="zh-CN" sz="2400" dirty="0">
                <a:latin typeface="+mn-ea"/>
              </a:rPr>
              <a:t>相加，其结果作为操作数地址 </a:t>
            </a:r>
            <a:r>
              <a:rPr lang="en-US" altLang="zh-CN" sz="2400" dirty="0">
                <a:latin typeface="+mn-ea"/>
              </a:rPr>
              <a:t>  </a:t>
            </a:r>
            <a:endParaRPr lang="en-US" altLang="zh-CN" sz="2400" dirty="0" smtClean="0">
              <a:latin typeface="+mn-ea"/>
            </a:endParaRPr>
          </a:p>
          <a:p>
            <a:r>
              <a:rPr lang="en-US" altLang="zh-CN" sz="2400" dirty="0"/>
              <a:t>6</a:t>
            </a:r>
            <a:r>
              <a:rPr lang="zh-CN" altLang="zh-CN" sz="2400" dirty="0"/>
              <a:t>）基址加变址寻址</a:t>
            </a:r>
            <a:endParaRPr lang="zh-CN" altLang="zh-CN" sz="2400" dirty="0"/>
          </a:p>
          <a:p>
            <a:r>
              <a:rPr lang="zh-CN" altLang="zh-CN" sz="2400" dirty="0"/>
              <a:t>基址加变址寻址是指指令操作数域给出一个存放基地址的基址寄存器和一个存放变址基值的变址寄存器，两寄存器中的数相加，其结果作为操作数的偏移地址</a:t>
            </a:r>
            <a:r>
              <a:rPr lang="zh-CN" altLang="zh-CN" sz="2400" dirty="0" smtClean="0"/>
              <a:t>。</a:t>
            </a:r>
            <a:endParaRPr lang="en-US" altLang="zh-CN" sz="2400" dirty="0" smtClean="0">
              <a:latin typeface="+mn-ea"/>
            </a:endParaRPr>
          </a:p>
          <a:p>
            <a:r>
              <a:rPr lang="zh-CN" altLang="zh-CN" sz="2400" dirty="0">
                <a:latin typeface="+mn-ea"/>
              </a:rPr>
              <a:t>例如指令：</a:t>
            </a:r>
            <a:r>
              <a:rPr lang="en-US" altLang="zh-CN" sz="2400" dirty="0">
                <a:latin typeface="+mn-ea"/>
              </a:rPr>
              <a:t>  </a:t>
            </a:r>
            <a:endParaRPr lang="zh-CN" altLang="zh-CN" sz="2400" dirty="0">
              <a:latin typeface="+mn-ea"/>
            </a:endParaRPr>
          </a:p>
          <a:p>
            <a:r>
              <a:rPr lang="en-US" altLang="zh-CN" sz="2400" dirty="0">
                <a:latin typeface="+mn-ea"/>
              </a:rPr>
              <a:t>MOV  AX</a:t>
            </a:r>
            <a:r>
              <a:rPr lang="zh-CN" altLang="zh-CN" sz="2400" dirty="0">
                <a:latin typeface="+mn-ea"/>
              </a:rPr>
              <a:t>，</a:t>
            </a:r>
            <a:r>
              <a:rPr lang="en-US" altLang="zh-CN" sz="2400" dirty="0">
                <a:latin typeface="+mn-ea"/>
              </a:rPr>
              <a:t>[BX][DI] </a:t>
            </a:r>
            <a:r>
              <a:rPr lang="zh-CN" altLang="zh-CN" sz="2400" dirty="0">
                <a:latin typeface="+mn-ea"/>
              </a:rPr>
              <a:t>或 </a:t>
            </a:r>
            <a:r>
              <a:rPr lang="en-US" altLang="zh-CN" sz="2400" dirty="0">
                <a:latin typeface="+mn-ea"/>
              </a:rPr>
              <a:t>MOV  AX</a:t>
            </a:r>
            <a:r>
              <a:rPr lang="zh-CN" altLang="zh-CN" sz="2400" dirty="0">
                <a:latin typeface="+mn-ea"/>
              </a:rPr>
              <a:t>，</a:t>
            </a:r>
            <a:r>
              <a:rPr lang="en-US" altLang="zh-CN" sz="2400" dirty="0">
                <a:latin typeface="+mn-ea"/>
              </a:rPr>
              <a:t>[BX+DI]</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6.2 </a:t>
            </a:r>
            <a:r>
              <a:rPr lang="zh-CN" altLang="en-US" sz="3600" dirty="0">
                <a:latin typeface="+mj-ea"/>
              </a:rPr>
              <a:t>寻址方式</a:t>
            </a:r>
            <a:endParaRPr lang="zh-CN" altLang="en-US" sz="3600" dirty="0"/>
          </a:p>
        </p:txBody>
      </p:sp>
      <p:sp>
        <p:nvSpPr>
          <p:cNvPr id="3" name="内容占位符 2"/>
          <p:cNvSpPr>
            <a:spLocks noGrp="1"/>
          </p:cNvSpPr>
          <p:nvPr>
            <p:ph idx="1"/>
          </p:nvPr>
        </p:nvSpPr>
        <p:spPr/>
        <p:txBody>
          <a:bodyPr/>
          <a:lstStyle/>
          <a:p>
            <a:r>
              <a:rPr lang="en-US" altLang="zh-CN" sz="2400" dirty="0" smtClean="0">
                <a:latin typeface="+mn-ea"/>
              </a:rPr>
              <a:t> </a:t>
            </a:r>
            <a:r>
              <a:rPr lang="zh-CN" altLang="zh-CN" sz="2400" dirty="0" smtClean="0">
                <a:latin typeface="+mn-ea"/>
              </a:rPr>
              <a:t>其</a:t>
            </a:r>
            <a:r>
              <a:rPr lang="zh-CN" altLang="zh-CN" sz="2400" dirty="0">
                <a:latin typeface="+mn-ea"/>
              </a:rPr>
              <a:t>中方括号中的</a:t>
            </a:r>
            <a:r>
              <a:rPr lang="en-US" altLang="zh-CN" sz="2400" dirty="0">
                <a:latin typeface="+mn-ea"/>
              </a:rPr>
              <a:t>BX</a:t>
            </a:r>
            <a:r>
              <a:rPr lang="zh-CN" altLang="zh-CN" sz="2400" dirty="0">
                <a:latin typeface="+mn-ea"/>
              </a:rPr>
              <a:t>作为基址寄存器，</a:t>
            </a:r>
            <a:r>
              <a:rPr lang="en-US" altLang="zh-CN" sz="2400" dirty="0">
                <a:latin typeface="+mn-ea"/>
              </a:rPr>
              <a:t>DI</a:t>
            </a:r>
            <a:r>
              <a:rPr lang="zh-CN" altLang="zh-CN" sz="2400" dirty="0">
                <a:latin typeface="+mn-ea"/>
              </a:rPr>
              <a:t>作为变址寄存器，两寄存器中的数相加，其结果作为操作数地址</a:t>
            </a:r>
            <a:endParaRPr lang="zh-CN" altLang="zh-CN" sz="2400" dirty="0">
              <a:latin typeface="+mn-ea"/>
            </a:endParaRPr>
          </a:p>
          <a:p>
            <a:r>
              <a:rPr lang="zh-CN" altLang="zh-CN" sz="2400" dirty="0">
                <a:latin typeface="+mn-ea"/>
              </a:rPr>
              <a:t>若设（</a:t>
            </a:r>
            <a:r>
              <a:rPr lang="en-US" altLang="zh-CN" sz="2400" dirty="0">
                <a:latin typeface="+mn-ea"/>
              </a:rPr>
              <a:t>BX</a:t>
            </a:r>
            <a:r>
              <a:rPr lang="zh-CN" altLang="zh-CN" sz="2400" dirty="0">
                <a:latin typeface="+mn-ea"/>
              </a:rPr>
              <a:t>）</a:t>
            </a:r>
            <a:r>
              <a:rPr lang="en-US" altLang="zh-CN" sz="2400" dirty="0">
                <a:latin typeface="+mn-ea"/>
              </a:rPr>
              <a:t>=2000H</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=3000H</a:t>
            </a:r>
            <a:r>
              <a:rPr lang="zh-CN" altLang="zh-CN" sz="2400" dirty="0">
                <a:latin typeface="+mn-ea"/>
              </a:rPr>
              <a:t>，则</a:t>
            </a:r>
            <a:r>
              <a:rPr lang="en-US" altLang="zh-CN" sz="2400" dirty="0">
                <a:latin typeface="+mn-ea"/>
              </a:rPr>
              <a:t>5000H</a:t>
            </a:r>
            <a:r>
              <a:rPr lang="zh-CN" altLang="zh-CN" sz="2400" dirty="0">
                <a:latin typeface="+mn-ea"/>
              </a:rPr>
              <a:t>为操作数地址。</a:t>
            </a:r>
            <a:endParaRPr lang="zh-CN" altLang="zh-CN" sz="2400" dirty="0">
              <a:latin typeface="+mn-ea"/>
            </a:endParaRPr>
          </a:p>
          <a:p>
            <a:r>
              <a:rPr lang="en-US" altLang="zh-CN" sz="2400" dirty="0"/>
              <a:t>7</a:t>
            </a:r>
            <a:r>
              <a:rPr lang="zh-CN" altLang="zh-CN" sz="2400" dirty="0"/>
              <a:t>）相对基址加变址寻址</a:t>
            </a:r>
            <a:endParaRPr lang="zh-CN" altLang="zh-CN" sz="2400" dirty="0"/>
          </a:p>
          <a:p>
            <a:r>
              <a:rPr lang="zh-CN" altLang="zh-CN" sz="2400" dirty="0"/>
              <a:t>相对基址加变址寻址是指指令操作数域给出一个存放基地址的基址寄存器、一个存放变址基值的变址寄存器和一个偏移量，两寄存器中的数及偏移量相加，作为操作数的地址。</a:t>
            </a:r>
            <a:endParaRPr lang="zh-CN" altLang="en-US" sz="2400" dirty="0">
              <a:latin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sz="3600" dirty="0">
                <a:latin typeface="+mj-ea"/>
                <a:cs typeface="+mj-ea"/>
                <a:sym typeface="+mn-ea"/>
              </a:rPr>
              <a:t>6.1 指令系统的基本概述</a:t>
            </a:r>
            <a:endParaRPr lang="zh-CN" altLang="en-US" sz="3600" dirty="0">
              <a:latin typeface="+mj-ea"/>
              <a:cs typeface="+mj-ea"/>
            </a:endParaRPr>
          </a:p>
        </p:txBody>
      </p:sp>
      <p:sp>
        <p:nvSpPr>
          <p:cNvPr id="3" name="内容占位符 2"/>
          <p:cNvSpPr>
            <a:spLocks noGrp="1"/>
          </p:cNvSpPr>
          <p:nvPr>
            <p:ph idx="1"/>
          </p:nvPr>
        </p:nvSpPr>
        <p:spPr/>
        <p:txBody>
          <a:bodyPr/>
          <a:lstStyle/>
          <a:p>
            <a:r>
              <a:rPr sz="2400">
                <a:sym typeface="+mn-ea"/>
              </a:rPr>
              <a:t>操作数域也称为地址域，用来说明参加操作的数据在什么地方及操作结果存放到什么地方。</a:t>
            </a:r>
            <a:endParaRPr lang="zh-CN" altLang="en-US" sz="2400"/>
          </a:p>
          <a:p>
            <a:r>
              <a:rPr lang="zh-CN" altLang="en-US" sz="2400"/>
              <a:t>通常，表示一条指令的二进制数称为指令字，按其长度分为单字节、双字节、三字节以至四字节指令等。按其操作数的个数又分为无操作数、单操作数、双操作数以至三操作数指令，也称为无地址、一地址、二地址以至三地址指令。其中存放结果的称为目的操作数或目的操作数地址，简称为目的地址。其它称为源操作数或源操作数地址。一台计算机全部指令的集合称为该计算机的指令系统。不同的计算机有不同的指令系统。</a:t>
            </a:r>
            <a:endParaRPr lang="zh-CN" altLang="en-US" sz="24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6.2 </a:t>
            </a:r>
            <a:r>
              <a:rPr lang="zh-CN" altLang="en-US" sz="3600" dirty="0">
                <a:latin typeface="+mj-ea"/>
              </a:rPr>
              <a:t>寻址方式</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例如指令：</a:t>
            </a:r>
            <a:endParaRPr lang="zh-CN" altLang="zh-CN" sz="2400" dirty="0">
              <a:latin typeface="+mn-ea"/>
            </a:endParaRPr>
          </a:p>
          <a:p>
            <a:r>
              <a:rPr lang="en-US" altLang="zh-CN" sz="2400" dirty="0">
                <a:latin typeface="+mn-ea"/>
              </a:rPr>
              <a:t>MOV  AX</a:t>
            </a:r>
            <a:r>
              <a:rPr lang="zh-CN" altLang="zh-CN" sz="2400" dirty="0">
                <a:latin typeface="+mn-ea"/>
              </a:rPr>
              <a:t>，</a:t>
            </a:r>
            <a:r>
              <a:rPr lang="en-US" altLang="zh-CN" sz="2400" dirty="0">
                <a:latin typeface="+mn-ea"/>
              </a:rPr>
              <a:t>MASK[BX][DI]</a:t>
            </a:r>
            <a:endParaRPr lang="zh-CN" altLang="zh-CN" sz="2400" dirty="0">
              <a:latin typeface="+mn-ea"/>
            </a:endParaRPr>
          </a:p>
          <a:p>
            <a:r>
              <a:rPr lang="en-US" altLang="zh-CN" sz="2400" dirty="0">
                <a:latin typeface="+mn-ea"/>
              </a:rPr>
              <a:t>MOV  AX</a:t>
            </a:r>
            <a:r>
              <a:rPr lang="zh-CN" altLang="zh-CN" sz="2400" dirty="0">
                <a:latin typeface="+mn-ea"/>
              </a:rPr>
              <a:t>，</a:t>
            </a:r>
            <a:r>
              <a:rPr lang="en-US" altLang="zh-CN" sz="2400" dirty="0">
                <a:latin typeface="+mn-ea"/>
              </a:rPr>
              <a:t>MASK[BX+DI]</a:t>
            </a:r>
            <a:endParaRPr lang="zh-CN" altLang="zh-CN" sz="2400" dirty="0">
              <a:latin typeface="+mn-ea"/>
            </a:endParaRPr>
          </a:p>
          <a:p>
            <a:r>
              <a:rPr lang="en-US" altLang="zh-CN" sz="2400" dirty="0">
                <a:latin typeface="+mn-ea"/>
              </a:rPr>
              <a:t>MOV  AX</a:t>
            </a:r>
            <a:r>
              <a:rPr lang="zh-CN" altLang="zh-CN" sz="2400" dirty="0">
                <a:latin typeface="+mn-ea"/>
              </a:rPr>
              <a:t>，</a:t>
            </a:r>
            <a:r>
              <a:rPr lang="en-US" altLang="zh-CN" sz="2400" dirty="0">
                <a:latin typeface="+mn-ea"/>
              </a:rPr>
              <a:t>[MASK+BX+DI] </a:t>
            </a:r>
            <a:endParaRPr lang="zh-CN" altLang="zh-CN" sz="2400" dirty="0">
              <a:latin typeface="+mn-ea"/>
            </a:endParaRPr>
          </a:p>
          <a:p>
            <a:r>
              <a:rPr lang="zh-CN" altLang="zh-CN" sz="2400" dirty="0">
                <a:latin typeface="+mn-ea"/>
              </a:rPr>
              <a:t>若设（</a:t>
            </a:r>
            <a:r>
              <a:rPr lang="en-US" altLang="zh-CN" sz="2400" dirty="0">
                <a:latin typeface="+mn-ea"/>
              </a:rPr>
              <a:t>BX</a:t>
            </a:r>
            <a:r>
              <a:rPr lang="zh-CN" altLang="zh-CN" sz="2400" dirty="0">
                <a:latin typeface="+mn-ea"/>
              </a:rPr>
              <a:t>）</a:t>
            </a:r>
            <a:r>
              <a:rPr lang="en-US" altLang="zh-CN" sz="2400" dirty="0">
                <a:latin typeface="+mn-ea"/>
              </a:rPr>
              <a:t>=2000H</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=1000H</a:t>
            </a:r>
            <a:r>
              <a:rPr lang="zh-CN" altLang="zh-CN" sz="2400" dirty="0">
                <a:latin typeface="+mn-ea"/>
              </a:rPr>
              <a:t>，</a:t>
            </a:r>
            <a:r>
              <a:rPr lang="en-US" altLang="zh-CN" sz="2400" dirty="0">
                <a:latin typeface="+mn-ea"/>
              </a:rPr>
              <a:t>MASK=0250H</a:t>
            </a:r>
            <a:r>
              <a:rPr lang="zh-CN" altLang="zh-CN" sz="2400" dirty="0">
                <a:latin typeface="+mn-ea"/>
              </a:rPr>
              <a:t>，则</a:t>
            </a:r>
            <a:r>
              <a:rPr lang="en-US" altLang="zh-CN" sz="2400" dirty="0">
                <a:latin typeface="+mn-ea"/>
              </a:rPr>
              <a:t>3250H</a:t>
            </a:r>
            <a:r>
              <a:rPr lang="zh-CN" altLang="zh-CN" sz="2400" dirty="0">
                <a:latin typeface="+mn-ea"/>
              </a:rPr>
              <a:t>为操作数地址。这种寻址方式为数组和表格的访问提供了方便</a:t>
            </a:r>
            <a:r>
              <a:rPr lang="zh-CN" altLang="zh-CN" sz="2400" dirty="0" smtClean="0">
                <a:latin typeface="+mn-ea"/>
              </a:rPr>
              <a:t>。</a:t>
            </a:r>
            <a:endParaRPr lang="en-US" altLang="zh-CN" sz="2400" dirty="0" smtClean="0">
              <a:latin typeface="+mn-ea"/>
            </a:endParaRPr>
          </a:p>
          <a:p>
            <a:endParaRPr lang="zh-CN" altLang="en-US" sz="2400" dirty="0">
              <a:latin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6.2 </a:t>
            </a:r>
            <a:r>
              <a:rPr lang="zh-CN" altLang="en-US" sz="3600" dirty="0">
                <a:latin typeface="+mj-ea"/>
              </a:rPr>
              <a:t>寻址方式</a:t>
            </a:r>
            <a:endParaRPr lang="zh-CN" altLang="en-US" sz="3600" dirty="0"/>
          </a:p>
        </p:txBody>
      </p:sp>
      <p:sp>
        <p:nvSpPr>
          <p:cNvPr id="3" name="内容占位符 2"/>
          <p:cNvSpPr>
            <a:spLocks noGrp="1"/>
          </p:cNvSpPr>
          <p:nvPr>
            <p:ph idx="1"/>
          </p:nvPr>
        </p:nvSpPr>
        <p:spPr/>
        <p:txBody>
          <a:bodyPr/>
          <a:lstStyle/>
          <a:p>
            <a:r>
              <a:rPr lang="zh-CN" altLang="zh-CN" sz="2400" dirty="0"/>
              <a:t>除此之外，在有的计算机中还设有存储器间接寻址、寄存器自增</a:t>
            </a:r>
            <a:r>
              <a:rPr lang="en-US" altLang="zh-CN" sz="2400" dirty="0"/>
              <a:t>/</a:t>
            </a:r>
            <a:r>
              <a:rPr lang="zh-CN" altLang="zh-CN" sz="2400" dirty="0"/>
              <a:t>自减寻址等。所谓存储器间接寻址，是指令操作数域给出的是操作数在存储器中的地址的地址</a:t>
            </a:r>
            <a:r>
              <a:rPr lang="zh-CN" altLang="zh-CN" sz="2400" dirty="0" smtClean="0"/>
              <a:t>。</a:t>
            </a:r>
            <a:endParaRPr lang="en-US" altLang="zh-CN" sz="2400" dirty="0">
              <a:latin typeface="+mn-ea"/>
            </a:endParaRPr>
          </a:p>
          <a:p>
            <a:r>
              <a:rPr lang="zh-CN" altLang="zh-CN" sz="2400" dirty="0" smtClean="0">
                <a:latin typeface="+mn-ea"/>
              </a:rPr>
              <a:t>所谓</a:t>
            </a:r>
            <a:r>
              <a:rPr lang="zh-CN" altLang="zh-CN" sz="2400" dirty="0">
                <a:latin typeface="+mn-ea"/>
              </a:rPr>
              <a:t>寄存器自增</a:t>
            </a:r>
            <a:r>
              <a:rPr lang="en-US" altLang="zh-CN" sz="2400" dirty="0">
                <a:latin typeface="+mn-ea"/>
              </a:rPr>
              <a:t>/</a:t>
            </a:r>
            <a:r>
              <a:rPr lang="zh-CN" altLang="zh-CN" sz="2400" dirty="0">
                <a:latin typeface="+mn-ea"/>
              </a:rPr>
              <a:t>自减寻址是指寄存器间接寻址或基址加变址寻址后，寄存器或基址寄存器中的数自增</a:t>
            </a:r>
            <a:r>
              <a:rPr lang="en-US" altLang="zh-CN" sz="2400" dirty="0">
                <a:latin typeface="+mn-ea"/>
              </a:rPr>
              <a:t>/</a:t>
            </a:r>
            <a:r>
              <a:rPr lang="zh-CN" altLang="zh-CN" sz="2400" dirty="0">
                <a:latin typeface="+mn-ea"/>
              </a:rPr>
              <a:t>自减。这种寻址方式有利于访问数组和字符串类数据。</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6.2 </a:t>
            </a:r>
            <a:r>
              <a:rPr lang="zh-CN" altLang="en-US" sz="3600" dirty="0">
                <a:latin typeface="+mj-ea"/>
              </a:rPr>
              <a:t>寻址方式</a:t>
            </a:r>
            <a:endParaRPr lang="zh-CN" altLang="en-US" sz="3600" dirty="0"/>
          </a:p>
        </p:txBody>
      </p:sp>
      <p:sp>
        <p:nvSpPr>
          <p:cNvPr id="3" name="内容占位符 2"/>
          <p:cNvSpPr>
            <a:spLocks noGrp="1"/>
          </p:cNvSpPr>
          <p:nvPr>
            <p:ph idx="1"/>
          </p:nvPr>
        </p:nvSpPr>
        <p:spPr/>
        <p:txBody>
          <a:bodyPr/>
          <a:lstStyle/>
          <a:p>
            <a:r>
              <a:rPr lang="en-US" altLang="zh-CN" sz="2400" dirty="0">
                <a:latin typeface="+mn-ea"/>
              </a:rPr>
              <a:t>2. </a:t>
            </a:r>
            <a:r>
              <a:rPr lang="zh-CN" altLang="zh-CN" sz="2400" dirty="0">
                <a:latin typeface="+mn-ea"/>
              </a:rPr>
              <a:t>转移地址寻址方式</a:t>
            </a:r>
            <a:endParaRPr lang="zh-CN" altLang="zh-CN" sz="2400" dirty="0">
              <a:latin typeface="+mn-ea"/>
            </a:endParaRPr>
          </a:p>
          <a:p>
            <a:r>
              <a:rPr lang="zh-CN" altLang="zh-CN" sz="2400" dirty="0">
                <a:latin typeface="+mn-ea"/>
              </a:rPr>
              <a:t>这种寻址方式主要用来确定转移指令和子程序调用指令</a:t>
            </a:r>
            <a:r>
              <a:rPr lang="en-US" altLang="zh-CN" sz="2400" dirty="0">
                <a:latin typeface="+mn-ea"/>
              </a:rPr>
              <a:t>CALL</a:t>
            </a:r>
            <a:r>
              <a:rPr lang="zh-CN" altLang="zh-CN" sz="2400" dirty="0">
                <a:latin typeface="+mn-ea"/>
              </a:rPr>
              <a:t>的目标地址。在上述</a:t>
            </a:r>
            <a:r>
              <a:rPr lang="en-US" altLang="zh-CN" sz="2400" dirty="0">
                <a:latin typeface="+mn-ea"/>
              </a:rPr>
              <a:t>7</a:t>
            </a:r>
            <a:r>
              <a:rPr lang="zh-CN" altLang="zh-CN" sz="2400" dirty="0">
                <a:latin typeface="+mn-ea"/>
              </a:rPr>
              <a:t>种常见寻址方式中，除了立即数寻址之外，其余寻址方式都可用于转移指令寻址。其中相对寻址常用指令计数器</a:t>
            </a:r>
            <a:r>
              <a:rPr lang="en-US" altLang="zh-CN" sz="2400" dirty="0">
                <a:latin typeface="+mn-ea"/>
              </a:rPr>
              <a:t>PC</a:t>
            </a:r>
            <a:r>
              <a:rPr lang="zh-CN" altLang="zh-CN" sz="2400" dirty="0">
                <a:latin typeface="+mn-ea"/>
              </a:rPr>
              <a:t>作为基址寄存器，即相对于程序计数器</a:t>
            </a:r>
            <a:r>
              <a:rPr lang="en-US" altLang="zh-CN" sz="2400" dirty="0">
                <a:latin typeface="+mn-ea"/>
              </a:rPr>
              <a:t>PC</a:t>
            </a:r>
            <a:r>
              <a:rPr lang="zh-CN" altLang="zh-CN" sz="2400" dirty="0">
                <a:latin typeface="+mn-ea"/>
              </a:rPr>
              <a:t>的寻址。例如指令：</a:t>
            </a:r>
            <a:endParaRPr lang="zh-CN" altLang="zh-CN" sz="2400" dirty="0">
              <a:latin typeface="+mn-ea"/>
            </a:endParaRPr>
          </a:p>
          <a:p>
            <a:r>
              <a:rPr lang="en-US" altLang="zh-CN" sz="2400" dirty="0">
                <a:latin typeface="+mn-ea"/>
              </a:rPr>
              <a:t>JMP  NEXT  </a:t>
            </a:r>
            <a:r>
              <a:rPr lang="zh-CN" altLang="zh-CN" sz="2400" dirty="0" smtClean="0">
                <a:latin typeface="+mn-ea"/>
              </a:rPr>
              <a:t>；</a:t>
            </a:r>
            <a:r>
              <a:rPr lang="zh-CN" altLang="zh-CN" sz="2400" dirty="0">
                <a:latin typeface="+mn-ea"/>
              </a:rPr>
              <a:t>直接寻址，其中</a:t>
            </a:r>
            <a:r>
              <a:rPr lang="en-US" altLang="zh-CN" sz="2400" dirty="0">
                <a:latin typeface="+mn-ea"/>
              </a:rPr>
              <a:t>NEXT</a:t>
            </a:r>
            <a:r>
              <a:rPr lang="zh-CN" altLang="zh-CN" sz="2400" dirty="0">
                <a:latin typeface="+mn-ea"/>
              </a:rPr>
              <a:t>表示符号地址，程序运行时必须赋值</a:t>
            </a:r>
            <a:endParaRPr lang="zh-CN" altLang="zh-CN" sz="2400" dirty="0">
              <a:latin typeface="+mn-ea"/>
            </a:endParaRPr>
          </a:p>
          <a:p>
            <a:r>
              <a:rPr lang="en-US" altLang="zh-CN" sz="2400" dirty="0">
                <a:latin typeface="+mn-ea"/>
              </a:rPr>
              <a:t>JMP  BX    </a:t>
            </a:r>
            <a:r>
              <a:rPr lang="zh-CN" altLang="zh-CN" sz="2400" dirty="0" smtClean="0">
                <a:latin typeface="+mn-ea"/>
              </a:rPr>
              <a:t>；</a:t>
            </a:r>
            <a:r>
              <a:rPr lang="zh-CN" altLang="zh-CN" sz="2400" dirty="0">
                <a:latin typeface="+mn-ea"/>
              </a:rPr>
              <a:t>寄存器</a:t>
            </a:r>
            <a:r>
              <a:rPr lang="en-US" altLang="zh-CN" sz="2400" dirty="0">
                <a:latin typeface="+mn-ea"/>
              </a:rPr>
              <a:t>BX</a:t>
            </a:r>
            <a:r>
              <a:rPr lang="zh-CN" altLang="zh-CN" sz="2400" dirty="0">
                <a:latin typeface="+mn-ea"/>
              </a:rPr>
              <a:t>中的数作为转移地址，送入程序计数器</a:t>
            </a:r>
            <a:r>
              <a:rPr lang="en-US" altLang="zh-CN" sz="2400" dirty="0">
                <a:latin typeface="+mn-ea"/>
              </a:rPr>
              <a:t>PC</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6.2 </a:t>
            </a:r>
            <a:r>
              <a:rPr lang="zh-CN" altLang="en-US" sz="3600" dirty="0">
                <a:latin typeface="+mj-ea"/>
              </a:rPr>
              <a:t>寻址方式</a:t>
            </a:r>
            <a:endParaRPr lang="zh-CN" altLang="en-US" sz="3600" dirty="0"/>
          </a:p>
        </p:txBody>
      </p:sp>
      <p:sp>
        <p:nvSpPr>
          <p:cNvPr id="3" name="内容占位符 2"/>
          <p:cNvSpPr>
            <a:spLocks noGrp="1"/>
          </p:cNvSpPr>
          <p:nvPr>
            <p:ph idx="1"/>
          </p:nvPr>
        </p:nvSpPr>
        <p:spPr/>
        <p:txBody>
          <a:bodyPr/>
          <a:lstStyle/>
          <a:p>
            <a:r>
              <a:rPr lang="en-US" altLang="zh-CN" sz="2400" dirty="0">
                <a:latin typeface="+mn-ea"/>
              </a:rPr>
              <a:t>JMP  1000H[BX+SI] </a:t>
            </a:r>
            <a:endParaRPr lang="zh-CN" altLang="zh-CN" sz="2400" dirty="0">
              <a:latin typeface="+mn-ea"/>
            </a:endParaRPr>
          </a:p>
          <a:p>
            <a:r>
              <a:rPr lang="zh-CN" altLang="zh-CN" sz="2400" dirty="0">
                <a:latin typeface="+mn-ea"/>
              </a:rPr>
              <a:t>；</a:t>
            </a:r>
            <a:r>
              <a:rPr lang="en-US" altLang="zh-CN" sz="2400" dirty="0">
                <a:latin typeface="+mn-ea"/>
              </a:rPr>
              <a:t>BX</a:t>
            </a:r>
            <a:r>
              <a:rPr lang="zh-CN" altLang="zh-CN" sz="2400" dirty="0">
                <a:latin typeface="+mn-ea"/>
              </a:rPr>
              <a:t>和</a:t>
            </a:r>
            <a:r>
              <a:rPr lang="en-US" altLang="zh-CN" sz="2400" dirty="0">
                <a:latin typeface="+mn-ea"/>
              </a:rPr>
              <a:t>SI</a:t>
            </a:r>
            <a:r>
              <a:rPr lang="zh-CN" altLang="zh-CN" sz="2400" dirty="0">
                <a:latin typeface="+mn-ea"/>
              </a:rPr>
              <a:t>中的数与</a:t>
            </a:r>
            <a:r>
              <a:rPr lang="en-US" altLang="zh-CN" sz="2400" dirty="0">
                <a:latin typeface="+mn-ea"/>
              </a:rPr>
              <a:t>1000H</a:t>
            </a:r>
            <a:r>
              <a:rPr lang="zh-CN" altLang="zh-CN" sz="2400" dirty="0">
                <a:latin typeface="+mn-ea"/>
              </a:rPr>
              <a:t>相加，其结果作为转移地址，送入程序计数器</a:t>
            </a:r>
            <a:r>
              <a:rPr lang="en-US" altLang="zh-CN" sz="2400" dirty="0">
                <a:latin typeface="+mn-ea"/>
              </a:rPr>
              <a:t>PC</a:t>
            </a:r>
            <a:endParaRPr lang="zh-CN" altLang="zh-CN" sz="2400" dirty="0">
              <a:latin typeface="+mn-ea"/>
            </a:endParaRPr>
          </a:p>
          <a:p>
            <a:r>
              <a:rPr lang="zh-CN" altLang="zh-CN" sz="2400" dirty="0">
                <a:latin typeface="+mn-ea"/>
              </a:rPr>
              <a:t>又如指令：</a:t>
            </a:r>
            <a:endParaRPr lang="zh-CN" altLang="zh-CN" sz="2400" dirty="0">
              <a:latin typeface="+mn-ea"/>
            </a:endParaRPr>
          </a:p>
          <a:p>
            <a:r>
              <a:rPr lang="en-US" altLang="zh-CN" sz="2400" dirty="0">
                <a:latin typeface="+mn-ea"/>
              </a:rPr>
              <a:t>JR  DATA  </a:t>
            </a:r>
            <a:r>
              <a:rPr lang="zh-CN" altLang="zh-CN" sz="2400" dirty="0" smtClean="0">
                <a:latin typeface="+mn-ea"/>
              </a:rPr>
              <a:t>；</a:t>
            </a:r>
            <a:r>
              <a:rPr lang="zh-CN" altLang="zh-CN" sz="2400" dirty="0">
                <a:latin typeface="+mn-ea"/>
              </a:rPr>
              <a:t>相对于程序计数器</a:t>
            </a:r>
            <a:r>
              <a:rPr lang="en-US" altLang="zh-CN" sz="2400" dirty="0">
                <a:latin typeface="+mn-ea"/>
              </a:rPr>
              <a:t>PC</a:t>
            </a:r>
            <a:r>
              <a:rPr lang="zh-CN" altLang="zh-CN" sz="2400" dirty="0">
                <a:latin typeface="+mn-ea"/>
              </a:rPr>
              <a:t>转移，偏移量是一个用补码表示的带符号数，其值与程序计数器</a:t>
            </a:r>
            <a:r>
              <a:rPr lang="en-US" altLang="zh-CN" sz="2400" dirty="0">
                <a:latin typeface="+mn-ea"/>
              </a:rPr>
              <a:t>PC</a:t>
            </a:r>
            <a:r>
              <a:rPr lang="zh-CN" altLang="zh-CN" sz="2400" dirty="0">
                <a:latin typeface="+mn-ea"/>
              </a:rPr>
              <a:t>中的当前值相加，结果作为转移地址；若偏移量是一个</a:t>
            </a:r>
            <a:r>
              <a:rPr lang="en-US" altLang="zh-CN" sz="2400" dirty="0">
                <a:latin typeface="+mn-ea"/>
              </a:rPr>
              <a:t>8</a:t>
            </a:r>
            <a:r>
              <a:rPr lang="zh-CN" altLang="zh-CN" sz="2400" dirty="0">
                <a:latin typeface="+mn-ea"/>
              </a:rPr>
              <a:t>位数，则转移范围为</a:t>
            </a:r>
            <a:r>
              <a:rPr lang="en-US" altLang="zh-CN" sz="2400" dirty="0">
                <a:latin typeface="+mn-ea"/>
              </a:rPr>
              <a:t>-128~+127 </a:t>
            </a:r>
            <a:endParaRPr lang="zh-CN" altLang="zh-CN" sz="2400" dirty="0">
              <a:latin typeface="+mn-ea"/>
            </a:endParaRPr>
          </a:p>
          <a:p>
            <a:endParaRPr lang="zh-CN" altLang="en-US" sz="2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smtClean="0">
                <a:latin typeface="+mj-ea"/>
              </a:rPr>
              <a:t>6.3 </a:t>
            </a:r>
            <a:r>
              <a:rPr lang="en-US" altLang="zh-CN" sz="3600" dirty="0"/>
              <a:t>RISC</a:t>
            </a:r>
            <a:r>
              <a:rPr lang="zh-CN" altLang="zh-CN" sz="3600" dirty="0"/>
              <a:t>技术</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按照指令系统分类，计算机大致可以分为两类：复杂指令系统计算机（</a:t>
            </a:r>
            <a:r>
              <a:rPr lang="en-US" altLang="zh-CN" sz="2400" dirty="0">
                <a:latin typeface="+mn-ea"/>
              </a:rPr>
              <a:t>Complex Instruction Set Computer</a:t>
            </a:r>
            <a:r>
              <a:rPr lang="zh-CN" altLang="zh-CN" sz="2400" dirty="0">
                <a:latin typeface="+mn-ea"/>
              </a:rPr>
              <a:t>，</a:t>
            </a:r>
            <a:r>
              <a:rPr lang="en-US" altLang="zh-CN" sz="2400" dirty="0">
                <a:latin typeface="+mn-ea"/>
              </a:rPr>
              <a:t>CISC</a:t>
            </a:r>
            <a:r>
              <a:rPr lang="zh-CN" altLang="zh-CN" sz="2400" dirty="0">
                <a:latin typeface="+mn-ea"/>
              </a:rPr>
              <a:t>）和精简指令系统计算机（</a:t>
            </a:r>
            <a:r>
              <a:rPr lang="en-US" altLang="zh-CN" sz="2400" dirty="0">
                <a:latin typeface="+mn-ea"/>
              </a:rPr>
              <a:t>Reduced Instruction Set Computer</a:t>
            </a:r>
            <a:r>
              <a:rPr lang="zh-CN" altLang="zh-CN" sz="2400" dirty="0">
                <a:latin typeface="+mn-ea"/>
              </a:rPr>
              <a:t>，</a:t>
            </a:r>
            <a:r>
              <a:rPr lang="en-US" altLang="zh-CN" sz="2400" dirty="0">
                <a:latin typeface="+mn-ea"/>
              </a:rPr>
              <a:t>RISC</a:t>
            </a:r>
            <a:r>
              <a:rPr lang="zh-CN" altLang="zh-CN" sz="2400" dirty="0">
                <a:latin typeface="+mn-ea"/>
              </a:rPr>
              <a:t>）。</a:t>
            </a:r>
            <a:r>
              <a:rPr lang="en-US" altLang="zh-CN" sz="2400" dirty="0">
                <a:latin typeface="+mn-ea"/>
              </a:rPr>
              <a:t>CISC</a:t>
            </a:r>
            <a:r>
              <a:rPr lang="zh-CN" altLang="zh-CN" sz="2400" dirty="0">
                <a:latin typeface="+mn-ea"/>
              </a:rPr>
              <a:t>是</a:t>
            </a:r>
            <a:r>
              <a:rPr lang="en-US" altLang="zh-CN" sz="2400" dirty="0">
                <a:latin typeface="+mn-ea"/>
              </a:rPr>
              <a:t>CPU</a:t>
            </a:r>
            <a:r>
              <a:rPr lang="zh-CN" altLang="zh-CN" sz="2400" dirty="0">
                <a:latin typeface="+mn-ea"/>
              </a:rPr>
              <a:t>的传统设计模式，其指令系统的特点是指令数目多而复杂，每条指令的长度不尽相等；而</a:t>
            </a:r>
            <a:r>
              <a:rPr lang="en-US" altLang="zh-CN" sz="2400" dirty="0">
                <a:latin typeface="+mn-ea"/>
              </a:rPr>
              <a:t>RISC</a:t>
            </a:r>
            <a:r>
              <a:rPr lang="zh-CN" altLang="zh-CN" sz="2400" dirty="0">
                <a:latin typeface="+mn-ea"/>
              </a:rPr>
              <a:t>则是</a:t>
            </a:r>
            <a:r>
              <a:rPr lang="en-US" altLang="zh-CN" sz="2400" dirty="0">
                <a:latin typeface="+mn-ea"/>
              </a:rPr>
              <a:t>CPU</a:t>
            </a:r>
            <a:r>
              <a:rPr lang="zh-CN" altLang="zh-CN" sz="2400" dirty="0">
                <a:latin typeface="+mn-ea"/>
              </a:rPr>
              <a:t>的一种新型设计模式，其指令系统的主要特点是指令条数少且简单，指令长度固定。</a:t>
            </a:r>
            <a:endParaRPr lang="zh-CN" altLang="en-US" sz="2400" dirty="0">
              <a:latin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6.3 RISC</a:t>
            </a:r>
            <a:r>
              <a:rPr lang="zh-CN" altLang="zh-CN" sz="3600" dirty="0">
                <a:latin typeface="+mj-ea"/>
              </a:rPr>
              <a:t>技术</a:t>
            </a:r>
            <a:endParaRPr lang="zh-CN" altLang="en-US" sz="3600" dirty="0">
              <a:latin typeface="+mj-ea"/>
            </a:endParaRPr>
          </a:p>
        </p:txBody>
      </p:sp>
      <p:sp>
        <p:nvSpPr>
          <p:cNvPr id="3" name="内容占位符 2"/>
          <p:cNvSpPr>
            <a:spLocks noGrp="1"/>
          </p:cNvSpPr>
          <p:nvPr>
            <p:ph idx="1"/>
          </p:nvPr>
        </p:nvSpPr>
        <p:spPr/>
        <p:txBody>
          <a:bodyPr/>
          <a:lstStyle/>
          <a:p>
            <a:r>
              <a:rPr lang="en-US" altLang="zh-CN" sz="2400" b="1" dirty="0">
                <a:latin typeface="+mn-ea"/>
              </a:rPr>
              <a:t>1</a:t>
            </a:r>
            <a:r>
              <a:rPr lang="zh-CN" altLang="zh-CN" sz="2400" b="1" dirty="0">
                <a:latin typeface="+mn-ea"/>
              </a:rPr>
              <a:t>．</a:t>
            </a:r>
            <a:r>
              <a:rPr lang="en-US" altLang="zh-CN" sz="2400" b="1" dirty="0">
                <a:latin typeface="+mn-ea"/>
              </a:rPr>
              <a:t>CISC</a:t>
            </a:r>
            <a:r>
              <a:rPr lang="zh-CN" altLang="zh-CN" sz="2400" b="1" dirty="0">
                <a:latin typeface="+mn-ea"/>
              </a:rPr>
              <a:t>的产生和发展</a:t>
            </a:r>
            <a:endParaRPr lang="zh-CN" altLang="zh-CN" sz="2400" dirty="0">
              <a:latin typeface="+mn-ea"/>
            </a:endParaRPr>
          </a:p>
          <a:p>
            <a:r>
              <a:rPr lang="zh-CN" altLang="zh-CN" sz="2400" dirty="0">
                <a:latin typeface="+mn-ea"/>
              </a:rPr>
              <a:t>计算机的指令系统最初只有很少一些基本指令，而其他的复杂指令全靠软件编译时通过简单指令的组合来实现。后来，越来越多的复杂指令被加入到了指令系统中，可用硬件实现复杂的运算。但是，一个新的问题很快就产生了：一个指令系统的指令条数受到指令操作码位数的限制，如果操作码为</a:t>
            </a:r>
            <a:r>
              <a:rPr lang="en-US" altLang="zh-CN" sz="2400" dirty="0">
                <a:latin typeface="+mn-ea"/>
              </a:rPr>
              <a:t>8</a:t>
            </a:r>
            <a:r>
              <a:rPr lang="zh-CN" altLang="zh-CN" sz="2400" dirty="0">
                <a:latin typeface="+mn-ea"/>
              </a:rPr>
              <a:t>位，那么指令条数最多为</a:t>
            </a:r>
            <a:r>
              <a:rPr lang="en-US" altLang="zh-CN" sz="2400" dirty="0">
                <a:latin typeface="+mn-ea"/>
              </a:rPr>
              <a:t>256</a:t>
            </a:r>
            <a:r>
              <a:rPr lang="zh-CN" altLang="zh-CN" sz="2400" dirty="0">
                <a:latin typeface="+mn-ea"/>
              </a:rPr>
              <a:t>条（</a:t>
            </a:r>
            <a:r>
              <a:rPr lang="en-US" altLang="zh-CN" sz="2400" dirty="0">
                <a:latin typeface="+mn-ea"/>
              </a:rPr>
              <a:t>2</a:t>
            </a:r>
            <a:r>
              <a:rPr lang="en-US" altLang="zh-CN" sz="2400" baseline="30000" dirty="0">
                <a:latin typeface="+mn-ea"/>
              </a:rPr>
              <a:t>8</a:t>
            </a:r>
            <a:r>
              <a:rPr lang="zh-CN" altLang="zh-CN" sz="2400" dirty="0">
                <a:latin typeface="+mn-ea"/>
              </a:rPr>
              <a:t>），而指令的宽度则是很难增加的。</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6.3 RISC</a:t>
            </a:r>
            <a:r>
              <a:rPr lang="zh-CN" altLang="zh-CN" sz="3600" dirty="0">
                <a:latin typeface="+mj-ea"/>
              </a:rPr>
              <a:t>技术</a:t>
            </a:r>
            <a:endParaRPr lang="zh-CN" altLang="en-US" sz="3600" dirty="0">
              <a:latin typeface="+mj-ea"/>
            </a:endParaRPr>
          </a:p>
        </p:txBody>
      </p:sp>
      <p:sp>
        <p:nvSpPr>
          <p:cNvPr id="3" name="内容占位符 2"/>
          <p:cNvSpPr>
            <a:spLocks noGrp="1"/>
          </p:cNvSpPr>
          <p:nvPr>
            <p:ph idx="1"/>
          </p:nvPr>
        </p:nvSpPr>
        <p:spPr/>
        <p:txBody>
          <a:bodyPr/>
          <a:lstStyle/>
          <a:p>
            <a:r>
              <a:rPr lang="zh-CN" altLang="zh-CN" sz="2400" dirty="0">
                <a:latin typeface="+mn-ea"/>
              </a:rPr>
              <a:t>聪明的设计师们想出了一种解决方案</a:t>
            </a:r>
            <a:r>
              <a:rPr lang="en-US" altLang="zh-CN" sz="2400" dirty="0">
                <a:latin typeface="+mn-ea"/>
              </a:rPr>
              <a:t>——</a:t>
            </a:r>
            <a:r>
              <a:rPr lang="zh-CN" altLang="zh-CN" sz="2400" dirty="0">
                <a:latin typeface="+mn-ea"/>
              </a:rPr>
              <a:t>操作码扩展：在指令格式中，操作码后面跟的是地址码，而有些指令是用不着地址码或只用少量位数的地址码的，那么就可以把操作码扩展到地址码的位置，使操作码的位数得以增加。</a:t>
            </a:r>
            <a:endParaRPr lang="zh-CN" altLang="zh-CN" sz="2400" dirty="0">
              <a:latin typeface="+mn-ea"/>
            </a:endParaRPr>
          </a:p>
          <a:p>
            <a:r>
              <a:rPr lang="zh-CN" altLang="zh-CN" sz="2400" dirty="0">
                <a:latin typeface="+mn-ea"/>
              </a:rPr>
              <a:t>举个简单的例子，如果一个指令系统的操作码为</a:t>
            </a:r>
            <a:r>
              <a:rPr lang="en-US" altLang="zh-CN" sz="2400" dirty="0">
                <a:latin typeface="+mn-ea"/>
              </a:rPr>
              <a:t>2</a:t>
            </a:r>
            <a:r>
              <a:rPr lang="zh-CN" altLang="zh-CN" sz="2400" dirty="0">
                <a:latin typeface="+mn-ea"/>
              </a:rPr>
              <a:t>位，那么可以有</a:t>
            </a:r>
            <a:r>
              <a:rPr lang="en-US" altLang="zh-CN" sz="2400" dirty="0">
                <a:latin typeface="+mn-ea"/>
              </a:rPr>
              <a:t>00</a:t>
            </a:r>
            <a:r>
              <a:rPr lang="zh-CN" altLang="zh-CN" sz="2400" dirty="0">
                <a:latin typeface="+mn-ea"/>
              </a:rPr>
              <a:t>、</a:t>
            </a:r>
            <a:r>
              <a:rPr lang="en-US" altLang="zh-CN" sz="2400" dirty="0">
                <a:latin typeface="+mn-ea"/>
              </a:rPr>
              <a:t>01</a:t>
            </a:r>
            <a:r>
              <a:rPr lang="zh-CN" altLang="zh-CN" sz="2400" dirty="0">
                <a:latin typeface="+mn-ea"/>
              </a:rPr>
              <a:t>、</a:t>
            </a:r>
            <a:r>
              <a:rPr lang="en-US" altLang="zh-CN" sz="2400" dirty="0">
                <a:latin typeface="+mn-ea"/>
              </a:rPr>
              <a:t>10</a:t>
            </a:r>
            <a:r>
              <a:rPr lang="zh-CN" altLang="zh-CN" sz="2400" dirty="0">
                <a:latin typeface="+mn-ea"/>
              </a:rPr>
              <a:t>、</a:t>
            </a:r>
            <a:r>
              <a:rPr lang="en-US" altLang="zh-CN" sz="2400" dirty="0">
                <a:latin typeface="+mn-ea"/>
              </a:rPr>
              <a:t>11</a:t>
            </a:r>
            <a:r>
              <a:rPr lang="zh-CN" altLang="zh-CN" sz="2400" dirty="0">
                <a:latin typeface="+mn-ea"/>
              </a:rPr>
              <a:t>四条不同的指令。现在把</a:t>
            </a:r>
            <a:r>
              <a:rPr lang="en-US" altLang="zh-CN" sz="2400" dirty="0">
                <a:latin typeface="+mn-ea"/>
              </a:rPr>
              <a:t>11</a:t>
            </a:r>
            <a:r>
              <a:rPr lang="zh-CN" altLang="zh-CN" sz="2400" dirty="0">
                <a:latin typeface="+mn-ea"/>
              </a:rPr>
              <a:t>作为保留，把操作码扩展到</a:t>
            </a:r>
            <a:r>
              <a:rPr lang="en-US" altLang="zh-CN" sz="2400" dirty="0">
                <a:latin typeface="+mn-ea"/>
              </a:rPr>
              <a:t>4</a:t>
            </a:r>
            <a:r>
              <a:rPr lang="zh-CN" altLang="zh-CN" sz="2400" dirty="0">
                <a:latin typeface="+mn-ea"/>
              </a:rPr>
              <a:t>位，那么就可以有</a:t>
            </a:r>
            <a:r>
              <a:rPr lang="en-US" altLang="zh-CN" sz="2400" dirty="0">
                <a:latin typeface="+mn-ea"/>
              </a:rPr>
              <a:t>00</a:t>
            </a:r>
            <a:r>
              <a:rPr lang="zh-CN" altLang="zh-CN" sz="2400" dirty="0">
                <a:latin typeface="+mn-ea"/>
              </a:rPr>
              <a:t>、</a:t>
            </a:r>
            <a:r>
              <a:rPr lang="en-US" altLang="zh-CN" sz="2400" dirty="0">
                <a:latin typeface="+mn-ea"/>
              </a:rPr>
              <a:t>01</a:t>
            </a:r>
            <a:r>
              <a:rPr lang="zh-CN" altLang="zh-CN" sz="2400" dirty="0">
                <a:latin typeface="+mn-ea"/>
              </a:rPr>
              <a:t>、</a:t>
            </a:r>
            <a:r>
              <a:rPr lang="en-US" altLang="zh-CN" sz="2400" dirty="0">
                <a:latin typeface="+mn-ea"/>
              </a:rPr>
              <a:t>10</a:t>
            </a:r>
            <a:r>
              <a:rPr lang="zh-CN" altLang="zh-CN" sz="2400" dirty="0">
                <a:latin typeface="+mn-ea"/>
              </a:rPr>
              <a:t>、</a:t>
            </a:r>
            <a:r>
              <a:rPr lang="en-US" altLang="zh-CN" sz="2400" dirty="0">
                <a:latin typeface="+mn-ea"/>
              </a:rPr>
              <a:t>1100</a:t>
            </a:r>
            <a:r>
              <a:rPr lang="zh-CN" altLang="zh-CN" sz="2400" dirty="0">
                <a:latin typeface="+mn-ea"/>
              </a:rPr>
              <a:t>、</a:t>
            </a:r>
            <a:r>
              <a:rPr lang="en-US" altLang="zh-CN" sz="2400" dirty="0">
                <a:latin typeface="+mn-ea"/>
              </a:rPr>
              <a:t>1101</a:t>
            </a:r>
            <a:r>
              <a:rPr lang="zh-CN" altLang="zh-CN" sz="2400" dirty="0">
                <a:latin typeface="+mn-ea"/>
              </a:rPr>
              <a:t>、</a:t>
            </a:r>
            <a:r>
              <a:rPr lang="en-US" altLang="zh-CN" sz="2400" dirty="0">
                <a:latin typeface="+mn-ea"/>
              </a:rPr>
              <a:t>1110</a:t>
            </a:r>
            <a:r>
              <a:rPr lang="zh-CN" altLang="zh-CN" sz="2400" dirty="0">
                <a:latin typeface="+mn-ea"/>
              </a:rPr>
              <a:t>、</a:t>
            </a:r>
            <a:r>
              <a:rPr lang="en-US" altLang="zh-CN" sz="2400" dirty="0">
                <a:latin typeface="+mn-ea"/>
              </a:rPr>
              <a:t>1111</a:t>
            </a:r>
            <a:r>
              <a:rPr lang="zh-CN" altLang="zh-CN" sz="2400" dirty="0">
                <a:latin typeface="+mn-ea"/>
              </a:rPr>
              <a:t>七条指令，其中</a:t>
            </a:r>
            <a:r>
              <a:rPr lang="en-US" altLang="zh-CN" sz="2400" dirty="0">
                <a:latin typeface="+mn-ea"/>
              </a:rPr>
              <a:t>1100</a:t>
            </a:r>
            <a:r>
              <a:rPr lang="zh-CN" altLang="zh-CN" sz="2400" dirty="0">
                <a:latin typeface="+mn-ea"/>
              </a:rPr>
              <a:t>、</a:t>
            </a:r>
            <a:r>
              <a:rPr lang="en-US" altLang="zh-CN" sz="2400" dirty="0">
                <a:latin typeface="+mn-ea"/>
              </a:rPr>
              <a:t>1101</a:t>
            </a:r>
            <a:r>
              <a:rPr lang="zh-CN" altLang="zh-CN" sz="2400" dirty="0">
                <a:latin typeface="+mn-ea"/>
              </a:rPr>
              <a:t>、</a:t>
            </a:r>
            <a:r>
              <a:rPr lang="en-US" altLang="zh-CN" sz="2400" dirty="0">
                <a:latin typeface="+mn-ea"/>
              </a:rPr>
              <a:t>1110</a:t>
            </a:r>
            <a:r>
              <a:rPr lang="zh-CN" altLang="zh-CN" sz="2400" dirty="0">
                <a:latin typeface="+mn-ea"/>
              </a:rPr>
              <a:t>、</a:t>
            </a:r>
            <a:r>
              <a:rPr lang="en-US" altLang="zh-CN" sz="2400" dirty="0">
                <a:latin typeface="+mn-ea"/>
              </a:rPr>
              <a:t>1111</a:t>
            </a:r>
            <a:r>
              <a:rPr lang="zh-CN" altLang="zh-CN" sz="2400" dirty="0">
                <a:latin typeface="+mn-ea"/>
              </a:rPr>
              <a:t>这四条指令的地址码部分必须减少两位。</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6.3 RISC</a:t>
            </a:r>
            <a:r>
              <a:rPr lang="zh-CN" altLang="zh-CN" sz="3600" dirty="0">
                <a:latin typeface="+mj-ea"/>
              </a:rPr>
              <a:t>技术</a:t>
            </a:r>
            <a:endParaRPr lang="zh-CN" altLang="en-US" sz="3600" dirty="0">
              <a:latin typeface="+mj-ea"/>
            </a:endParaRPr>
          </a:p>
        </p:txBody>
      </p:sp>
      <p:sp>
        <p:nvSpPr>
          <p:cNvPr id="3" name="内容占位符 2"/>
          <p:cNvSpPr>
            <a:spLocks noGrp="1"/>
          </p:cNvSpPr>
          <p:nvPr>
            <p:ph idx="1"/>
          </p:nvPr>
        </p:nvSpPr>
        <p:spPr/>
        <p:txBody>
          <a:bodyPr/>
          <a:lstStyle/>
          <a:p>
            <a:r>
              <a:rPr lang="zh-CN" altLang="zh-CN" sz="2400" dirty="0">
                <a:latin typeface="+mn-ea"/>
              </a:rPr>
              <a:t>然后，为了达到减少地址码这一操作码扩展的先决条件，设计师们又发明了各种各样的寻址方式，如基址寻址、相对寻址等，以最大限度地压缩地址码长度，为操作码留出空间。</a:t>
            </a:r>
            <a:endParaRPr lang="zh-CN" altLang="zh-CN" sz="2400" dirty="0">
              <a:latin typeface="+mn-ea"/>
            </a:endParaRPr>
          </a:p>
          <a:p>
            <a:r>
              <a:rPr lang="zh-CN" altLang="zh-CN" sz="2400" dirty="0">
                <a:latin typeface="+mn-ea"/>
              </a:rPr>
              <a:t>于是，</a:t>
            </a:r>
            <a:r>
              <a:rPr lang="en-US" altLang="zh-CN" sz="2400" dirty="0">
                <a:latin typeface="+mn-ea"/>
              </a:rPr>
              <a:t>CISC</a:t>
            </a:r>
            <a:r>
              <a:rPr lang="zh-CN" altLang="zh-CN" sz="2400" dirty="0">
                <a:latin typeface="+mn-ea"/>
              </a:rPr>
              <a:t>指令系统逐渐形成。大量的复杂指令、可变的指令长度、多种寻址方式是</a:t>
            </a:r>
            <a:r>
              <a:rPr lang="en-US" altLang="zh-CN" sz="2400" dirty="0">
                <a:latin typeface="+mn-ea"/>
              </a:rPr>
              <a:t>CISC</a:t>
            </a:r>
            <a:r>
              <a:rPr lang="zh-CN" altLang="zh-CN" sz="2400" dirty="0">
                <a:latin typeface="+mn-ea"/>
              </a:rPr>
              <a:t>的特点，也是</a:t>
            </a:r>
            <a:r>
              <a:rPr lang="en-US" altLang="zh-CN" sz="2400" dirty="0">
                <a:latin typeface="+mn-ea"/>
              </a:rPr>
              <a:t>CISC</a:t>
            </a:r>
            <a:r>
              <a:rPr lang="zh-CN" altLang="zh-CN" sz="2400" dirty="0">
                <a:latin typeface="+mn-ea"/>
              </a:rPr>
              <a:t>的缺点，因为这些都大大增加了译码的难度，而在高速硬件迅猛发展的今天，复杂指令所带来的速度提升早已不及在译码上所浪费的时间了。</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6.3 RISC</a:t>
            </a:r>
            <a:r>
              <a:rPr lang="zh-CN" altLang="zh-CN" sz="3600" dirty="0">
                <a:latin typeface="+mj-ea"/>
              </a:rPr>
              <a:t>技术</a:t>
            </a:r>
            <a:endParaRPr lang="zh-CN" altLang="en-US" sz="3600" dirty="0">
              <a:latin typeface="+mj-ea"/>
            </a:endParaRPr>
          </a:p>
        </p:txBody>
      </p:sp>
      <p:sp>
        <p:nvSpPr>
          <p:cNvPr id="3" name="内容占位符 2"/>
          <p:cNvSpPr>
            <a:spLocks noGrp="1"/>
          </p:cNvSpPr>
          <p:nvPr>
            <p:ph idx="1"/>
          </p:nvPr>
        </p:nvSpPr>
        <p:spPr/>
        <p:txBody>
          <a:bodyPr/>
          <a:lstStyle/>
          <a:p>
            <a:r>
              <a:rPr lang="en-US" altLang="zh-CN" sz="2400" b="1" dirty="0">
                <a:latin typeface="+mn-ea"/>
              </a:rPr>
              <a:t>2</a:t>
            </a:r>
            <a:r>
              <a:rPr lang="zh-CN" altLang="zh-CN" sz="2400" b="1" dirty="0">
                <a:latin typeface="+mn-ea"/>
              </a:rPr>
              <a:t>．</a:t>
            </a:r>
            <a:r>
              <a:rPr lang="en-US" altLang="zh-CN" sz="2400" b="1" dirty="0">
                <a:latin typeface="+mn-ea"/>
              </a:rPr>
              <a:t>RISC</a:t>
            </a:r>
            <a:r>
              <a:rPr lang="zh-CN" altLang="zh-CN" sz="2400" b="1" dirty="0">
                <a:latin typeface="+mn-ea"/>
              </a:rPr>
              <a:t>的产生</a:t>
            </a:r>
            <a:endParaRPr lang="zh-CN" altLang="zh-CN" sz="2400" dirty="0">
              <a:latin typeface="+mn-ea"/>
            </a:endParaRPr>
          </a:p>
          <a:p>
            <a:r>
              <a:rPr lang="en-US" altLang="zh-CN" sz="2400" dirty="0">
                <a:latin typeface="+mn-ea"/>
              </a:rPr>
              <a:t>1975</a:t>
            </a:r>
            <a:r>
              <a:rPr lang="zh-CN" altLang="zh-CN" sz="2400" dirty="0">
                <a:latin typeface="+mn-ea"/>
              </a:rPr>
              <a:t>年，</a:t>
            </a:r>
            <a:r>
              <a:rPr lang="en-US" altLang="zh-CN" sz="2400" dirty="0">
                <a:latin typeface="+mn-ea"/>
              </a:rPr>
              <a:t>IBM</a:t>
            </a:r>
            <a:r>
              <a:rPr lang="zh-CN" altLang="zh-CN" sz="2400" dirty="0">
                <a:latin typeface="+mn-ea"/>
              </a:rPr>
              <a:t>的设计师</a:t>
            </a:r>
            <a:r>
              <a:rPr lang="en-US" altLang="zh-CN" sz="2400" dirty="0">
                <a:latin typeface="+mn-ea"/>
              </a:rPr>
              <a:t>John </a:t>
            </a:r>
            <a:r>
              <a:rPr lang="en-US" altLang="zh-CN" sz="2400" dirty="0" err="1">
                <a:latin typeface="+mn-ea"/>
              </a:rPr>
              <a:t>Cocke</a:t>
            </a:r>
            <a:r>
              <a:rPr lang="zh-CN" altLang="zh-CN" sz="2400" dirty="0">
                <a:latin typeface="+mn-ea"/>
              </a:rPr>
              <a:t>研究了当时的</a:t>
            </a:r>
            <a:r>
              <a:rPr lang="en-US" altLang="zh-CN" sz="2400" dirty="0">
                <a:latin typeface="+mn-ea"/>
              </a:rPr>
              <a:t>IBM 370 CISC</a:t>
            </a:r>
            <a:r>
              <a:rPr lang="zh-CN" altLang="zh-CN" sz="2400" dirty="0">
                <a:latin typeface="+mn-ea"/>
              </a:rPr>
              <a:t>系统，发现其中仅占总指令数</a:t>
            </a:r>
            <a:r>
              <a:rPr lang="en-US" altLang="zh-CN" sz="2400" dirty="0">
                <a:latin typeface="+mn-ea"/>
              </a:rPr>
              <a:t>20%</a:t>
            </a:r>
            <a:r>
              <a:rPr lang="zh-CN" altLang="zh-CN" sz="2400" dirty="0">
                <a:latin typeface="+mn-ea"/>
              </a:rPr>
              <a:t>的简单指令却在程序调用中占据了</a:t>
            </a:r>
            <a:r>
              <a:rPr lang="en-US" altLang="zh-CN" sz="2400" dirty="0">
                <a:latin typeface="+mn-ea"/>
              </a:rPr>
              <a:t>80%</a:t>
            </a:r>
            <a:r>
              <a:rPr lang="zh-CN" altLang="zh-CN" sz="2400" dirty="0">
                <a:latin typeface="+mn-ea"/>
              </a:rPr>
              <a:t>，而占指令数</a:t>
            </a:r>
            <a:r>
              <a:rPr lang="en-US" altLang="zh-CN" sz="2400" dirty="0">
                <a:latin typeface="+mn-ea"/>
              </a:rPr>
              <a:t>80%</a:t>
            </a:r>
            <a:r>
              <a:rPr lang="zh-CN" altLang="zh-CN" sz="2400" dirty="0">
                <a:latin typeface="+mn-ea"/>
              </a:rPr>
              <a:t>的复杂指令却只有</a:t>
            </a:r>
            <a:r>
              <a:rPr lang="en-US" altLang="zh-CN" sz="2400" dirty="0">
                <a:latin typeface="+mn-ea"/>
              </a:rPr>
              <a:t>20%</a:t>
            </a:r>
            <a:r>
              <a:rPr lang="zh-CN" altLang="zh-CN" sz="2400" dirty="0">
                <a:latin typeface="+mn-ea"/>
              </a:rPr>
              <a:t>的机会被调用到。由此，他提出了</a:t>
            </a:r>
            <a:r>
              <a:rPr lang="en-US" altLang="zh-CN" sz="2400" dirty="0">
                <a:latin typeface="+mn-ea"/>
              </a:rPr>
              <a:t>RISC</a:t>
            </a:r>
            <a:r>
              <a:rPr lang="zh-CN" altLang="zh-CN" sz="2400" dirty="0">
                <a:latin typeface="+mn-ea"/>
              </a:rPr>
              <a:t>的概念。</a:t>
            </a:r>
            <a:endParaRPr lang="zh-CN" altLang="zh-CN" sz="2400" dirty="0">
              <a:latin typeface="+mn-ea"/>
            </a:endParaRPr>
          </a:p>
          <a:p>
            <a:r>
              <a:rPr lang="zh-CN" altLang="zh-CN" sz="2400" dirty="0">
                <a:latin typeface="+mn-ea"/>
              </a:rPr>
              <a:t>第一台</a:t>
            </a:r>
            <a:r>
              <a:rPr lang="en-US" altLang="zh-CN" sz="2400" dirty="0">
                <a:latin typeface="+mn-ea"/>
              </a:rPr>
              <a:t>RISC</a:t>
            </a:r>
            <a:r>
              <a:rPr lang="zh-CN" altLang="zh-CN" sz="2400" dirty="0">
                <a:latin typeface="+mn-ea"/>
              </a:rPr>
              <a:t>计算机于</a:t>
            </a:r>
            <a:r>
              <a:rPr lang="en-US" altLang="zh-CN" sz="2400" dirty="0">
                <a:latin typeface="+mn-ea"/>
              </a:rPr>
              <a:t>1981</a:t>
            </a:r>
            <a:r>
              <a:rPr lang="zh-CN" altLang="zh-CN" sz="2400" dirty="0">
                <a:latin typeface="+mn-ea"/>
              </a:rPr>
              <a:t>年在美国加州大学伯克利分校问世。</a:t>
            </a:r>
            <a:r>
              <a:rPr lang="en-US" altLang="zh-CN" sz="2400" dirty="0">
                <a:latin typeface="+mn-ea"/>
              </a:rPr>
              <a:t>20</a:t>
            </a:r>
            <a:r>
              <a:rPr lang="zh-CN" altLang="zh-CN" sz="2400" dirty="0">
                <a:latin typeface="+mn-ea"/>
              </a:rPr>
              <a:t>世纪</a:t>
            </a:r>
            <a:r>
              <a:rPr lang="en-US" altLang="zh-CN" sz="2400" dirty="0">
                <a:latin typeface="+mn-ea"/>
              </a:rPr>
              <a:t>80</a:t>
            </a:r>
            <a:r>
              <a:rPr lang="zh-CN" altLang="zh-CN" sz="2400" dirty="0">
                <a:latin typeface="+mn-ea"/>
              </a:rPr>
              <a:t>年代末开始，各家公司的</a:t>
            </a:r>
            <a:r>
              <a:rPr lang="en-US" altLang="zh-CN" sz="2400" dirty="0">
                <a:latin typeface="+mn-ea"/>
              </a:rPr>
              <a:t>RISC CPU</a:t>
            </a:r>
            <a:r>
              <a:rPr lang="zh-CN" altLang="zh-CN" sz="2400" dirty="0">
                <a:latin typeface="+mn-ea"/>
              </a:rPr>
              <a:t>如雨后春笋般出现，占据了大量的市场。到了</a:t>
            </a:r>
            <a:r>
              <a:rPr lang="en-US" altLang="zh-CN" sz="2400" dirty="0">
                <a:latin typeface="+mn-ea"/>
              </a:rPr>
              <a:t>20</a:t>
            </a:r>
            <a:r>
              <a:rPr lang="zh-CN" altLang="zh-CN" sz="2400" dirty="0">
                <a:latin typeface="+mn-ea"/>
              </a:rPr>
              <a:t>世纪</a:t>
            </a:r>
            <a:r>
              <a:rPr lang="en-US" altLang="zh-CN" sz="2400" dirty="0">
                <a:latin typeface="+mn-ea"/>
              </a:rPr>
              <a:t>90</a:t>
            </a:r>
            <a:r>
              <a:rPr lang="zh-CN" altLang="zh-CN" sz="2400" dirty="0">
                <a:latin typeface="+mn-ea"/>
              </a:rPr>
              <a:t>年代，</a:t>
            </a:r>
            <a:r>
              <a:rPr lang="en-US" altLang="zh-CN" sz="2400" dirty="0">
                <a:latin typeface="+mn-ea"/>
              </a:rPr>
              <a:t>x86</a:t>
            </a:r>
            <a:r>
              <a:rPr lang="zh-CN" altLang="zh-CN" sz="2400" dirty="0">
                <a:latin typeface="+mn-ea"/>
              </a:rPr>
              <a:t>的</a:t>
            </a:r>
            <a:r>
              <a:rPr lang="en-US" altLang="zh-CN" sz="2400" dirty="0">
                <a:latin typeface="+mn-ea"/>
              </a:rPr>
              <a:t>CPU</a:t>
            </a:r>
            <a:r>
              <a:rPr lang="zh-CN" altLang="zh-CN" sz="2400" dirty="0">
                <a:latin typeface="+mn-ea"/>
              </a:rPr>
              <a:t>（如</a:t>
            </a:r>
            <a:r>
              <a:rPr lang="en-US" altLang="zh-CN" sz="2400" dirty="0">
                <a:latin typeface="+mn-ea"/>
              </a:rPr>
              <a:t>Pentium</a:t>
            </a:r>
            <a:r>
              <a:rPr lang="zh-CN" altLang="zh-CN" sz="2400" dirty="0">
                <a:latin typeface="+mn-ea"/>
              </a:rPr>
              <a:t>）也开始使用先进的</a:t>
            </a:r>
            <a:r>
              <a:rPr lang="en-US" altLang="zh-CN" sz="2400" dirty="0">
                <a:latin typeface="+mn-ea"/>
              </a:rPr>
              <a:t>RISC</a:t>
            </a:r>
            <a:r>
              <a:rPr lang="zh-CN" altLang="zh-CN" sz="2400" dirty="0">
                <a:latin typeface="+mn-ea"/>
              </a:rPr>
              <a:t>技术。</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6.3 RISC</a:t>
            </a:r>
            <a:r>
              <a:rPr lang="zh-CN" altLang="zh-CN" sz="3600" dirty="0">
                <a:latin typeface="+mj-ea"/>
              </a:rPr>
              <a:t>技术</a:t>
            </a:r>
            <a:endParaRPr lang="zh-CN" altLang="en-US" sz="3600" dirty="0">
              <a:latin typeface="+mj-ea"/>
            </a:endParaRPr>
          </a:p>
        </p:txBody>
      </p:sp>
      <p:sp>
        <p:nvSpPr>
          <p:cNvPr id="3" name="内容占位符 2"/>
          <p:cNvSpPr>
            <a:spLocks noGrp="1"/>
          </p:cNvSpPr>
          <p:nvPr>
            <p:ph idx="1"/>
          </p:nvPr>
        </p:nvSpPr>
        <p:spPr/>
        <p:txBody>
          <a:bodyPr/>
          <a:lstStyle/>
          <a:p>
            <a:r>
              <a:rPr lang="en-US" altLang="zh-CN" sz="2400" b="1" dirty="0">
                <a:latin typeface="+mn-ea"/>
              </a:rPr>
              <a:t>3</a:t>
            </a:r>
            <a:r>
              <a:rPr lang="zh-CN" altLang="zh-CN" sz="2400" b="1" dirty="0">
                <a:latin typeface="+mn-ea"/>
              </a:rPr>
              <a:t>．</a:t>
            </a:r>
            <a:r>
              <a:rPr lang="en-US" altLang="zh-CN" sz="2400" b="1" dirty="0">
                <a:latin typeface="+mn-ea"/>
              </a:rPr>
              <a:t>RISC</a:t>
            </a:r>
            <a:r>
              <a:rPr lang="zh-CN" altLang="zh-CN" sz="2400" b="1" dirty="0">
                <a:latin typeface="+mn-ea"/>
              </a:rPr>
              <a:t>的特点</a:t>
            </a:r>
            <a:endParaRPr lang="zh-CN" altLang="zh-CN" sz="2400" dirty="0">
              <a:latin typeface="+mn-ea"/>
            </a:endParaRPr>
          </a:p>
          <a:p>
            <a:r>
              <a:rPr lang="en-US" altLang="zh-CN" sz="2400" dirty="0">
                <a:latin typeface="+mn-ea"/>
              </a:rPr>
              <a:t>RISC</a:t>
            </a:r>
            <a:r>
              <a:rPr lang="zh-CN" altLang="zh-CN" sz="2400" dirty="0">
                <a:latin typeface="+mn-ea"/>
              </a:rPr>
              <a:t>的主要特点是指令长度固定，指令格式和寻址方式种类少，大多数是简单指令且都能在一个时钟周期内完成，易于设计超标量与流水线，寄存器数量多，大量操作在寄存器之间进行。</a:t>
            </a:r>
            <a:endParaRPr lang="zh-CN" altLang="zh-CN" sz="2400" dirty="0">
              <a:latin typeface="+mn-ea"/>
            </a:endParaRPr>
          </a:p>
          <a:p>
            <a:r>
              <a:rPr lang="en-US" altLang="zh-CN" sz="2400" dirty="0">
                <a:latin typeface="+mn-ea"/>
              </a:rPr>
              <a:t>RISC</a:t>
            </a:r>
            <a:r>
              <a:rPr lang="zh-CN" altLang="zh-CN" sz="2400" dirty="0">
                <a:latin typeface="+mn-ea"/>
              </a:rPr>
              <a:t>体系结构的基本思想：针对</a:t>
            </a:r>
            <a:r>
              <a:rPr lang="en-US" altLang="zh-CN" sz="2400" dirty="0">
                <a:latin typeface="+mn-ea"/>
              </a:rPr>
              <a:t>CISC</a:t>
            </a:r>
            <a:r>
              <a:rPr lang="zh-CN" altLang="zh-CN" sz="2400" dirty="0">
                <a:latin typeface="+mn-ea"/>
              </a:rPr>
              <a:t>指令系统指令种类太多、指令格式不规范、寻址方式太多的缺点，通过减少指令种类、规范指令格式、简化寻址方式，方便处理器内部的并行处理，提高</a:t>
            </a:r>
            <a:r>
              <a:rPr lang="en-US" altLang="zh-CN" sz="2400" dirty="0">
                <a:latin typeface="+mn-ea"/>
              </a:rPr>
              <a:t>VLSI</a:t>
            </a:r>
            <a:r>
              <a:rPr lang="zh-CN" altLang="zh-CN" sz="2400" dirty="0">
                <a:latin typeface="+mn-ea"/>
              </a:rPr>
              <a:t>器件的使用效率，从而大幅度地提高处理器的性能。</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1"/>
          <p:cNvSpPr>
            <a:spLocks noGrp="1"/>
          </p:cNvSpPr>
          <p:nvPr>
            <p:ph type="title"/>
          </p:nvPr>
        </p:nvSpPr>
        <p:spPr/>
        <p:txBody>
          <a:bodyPr/>
          <a:lstStyle/>
          <a:p>
            <a:pPr algn="ctr"/>
            <a:r>
              <a:rPr sz="3600" dirty="0">
                <a:latin typeface="+mj-ea"/>
                <a:cs typeface="+mj-ea"/>
                <a:sym typeface="+mn-ea"/>
              </a:rPr>
              <a:t>6.1 指令系统的基本概述</a:t>
            </a:r>
            <a:br>
              <a:rPr lang="zh-CN" altLang="en-US" dirty="0"/>
            </a:br>
            <a:endParaRPr lang="zh-CN" altLang="en-US" dirty="0"/>
          </a:p>
        </p:txBody>
      </p:sp>
      <p:sp>
        <p:nvSpPr>
          <p:cNvPr id="3" name="内容占位符 2"/>
          <p:cNvSpPr>
            <a:spLocks noGrp="1"/>
          </p:cNvSpPr>
          <p:nvPr>
            <p:ph idx="1"/>
          </p:nvPr>
        </p:nvSpPr>
        <p:spPr/>
        <p:txBody>
          <a:bodyPr/>
          <a:lstStyle/>
          <a:p>
            <a:r>
              <a:rPr lang="zh-CN" altLang="en-US" sz="2400"/>
              <a:t>其中用二进制代码表示指令系统的语言称为机器语言，用机器语言编写的程序称为机器语言程序。比如下面是某计算机中的两条指令。其中第一条指令是把数值20H送入寄存器CL中；第二条是加法指令，把累加器AL中的数与寄存器CL中的数相加，结果在AL中。</a:t>
            </a:r>
            <a:endParaRPr lang="zh-CN" altLang="en-US" sz="2400"/>
          </a:p>
          <a:p>
            <a:r>
              <a:rPr lang="zh-CN" altLang="en-US" sz="2400"/>
              <a:t>10110001  00100000</a:t>
            </a:r>
            <a:endParaRPr lang="zh-CN" altLang="en-US" sz="2400"/>
          </a:p>
          <a:p>
            <a:r>
              <a:rPr lang="zh-CN" altLang="en-US" sz="2400"/>
              <a:t>00000010  11000001</a:t>
            </a:r>
            <a:endParaRPr lang="zh-CN" altLang="en-US" sz="2400"/>
          </a:p>
          <a:p>
            <a:r>
              <a:rPr lang="zh-CN" altLang="en-US" sz="2400"/>
              <a:t> 这种用机器语言编写的程序，CPU可以直接识别并执行。</a:t>
            </a:r>
            <a:endParaRPr lang="zh-CN" altLang="en-US" sz="2400"/>
          </a:p>
          <a:p>
            <a:endParaRPr lang="zh-CN" altLang="en-US"/>
          </a:p>
          <a:p>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6.3 RISC</a:t>
            </a:r>
            <a:r>
              <a:rPr lang="zh-CN" altLang="zh-CN" sz="3600" dirty="0">
                <a:latin typeface="+mj-ea"/>
              </a:rPr>
              <a:t>技术</a:t>
            </a:r>
            <a:endParaRPr lang="zh-CN" altLang="en-US" sz="3600" dirty="0">
              <a:latin typeface="+mj-ea"/>
            </a:endParaRPr>
          </a:p>
        </p:txBody>
      </p:sp>
      <p:sp>
        <p:nvSpPr>
          <p:cNvPr id="3" name="内容占位符 2"/>
          <p:cNvSpPr>
            <a:spLocks noGrp="1"/>
          </p:cNvSpPr>
          <p:nvPr>
            <p:ph idx="1"/>
          </p:nvPr>
        </p:nvSpPr>
        <p:spPr/>
        <p:txBody>
          <a:bodyPr/>
          <a:lstStyle/>
          <a:p>
            <a:r>
              <a:rPr lang="en-US" altLang="zh-CN" sz="2400" dirty="0">
                <a:latin typeface="+mn-ea"/>
              </a:rPr>
              <a:t>RISC</a:t>
            </a:r>
            <a:r>
              <a:rPr lang="zh-CN" altLang="zh-CN" sz="2400" dirty="0">
                <a:latin typeface="+mn-ea"/>
              </a:rPr>
              <a:t>的目标决不是简单的缩减指令系统，而是使处理器的结构更简单，更合理，具有更高的性能和执行效率，同时降低处理器的开发成本。</a:t>
            </a:r>
            <a:endParaRPr lang="zh-CN" altLang="zh-CN" sz="2400" dirty="0">
              <a:latin typeface="+mn-ea"/>
            </a:endParaRPr>
          </a:p>
          <a:p>
            <a:r>
              <a:rPr lang="zh-CN" altLang="zh-CN" sz="2400" dirty="0">
                <a:latin typeface="+mn-ea"/>
              </a:rPr>
              <a:t>由于</a:t>
            </a:r>
            <a:r>
              <a:rPr lang="en-US" altLang="zh-CN" sz="2400" dirty="0">
                <a:latin typeface="+mn-ea"/>
              </a:rPr>
              <a:t>RISC</a:t>
            </a:r>
            <a:r>
              <a:rPr lang="zh-CN" altLang="zh-CN" sz="2400" dirty="0">
                <a:latin typeface="+mn-ea"/>
              </a:rPr>
              <a:t>指令系统仅包含最常用的简单指令，因此，</a:t>
            </a:r>
            <a:r>
              <a:rPr lang="en-US" altLang="zh-CN" sz="2400" dirty="0">
                <a:latin typeface="+mn-ea"/>
              </a:rPr>
              <a:t>RISC</a:t>
            </a:r>
            <a:r>
              <a:rPr lang="zh-CN" altLang="zh-CN" sz="2400" dirty="0">
                <a:latin typeface="+mn-ea"/>
              </a:rPr>
              <a:t>技术可以通过硬件优化设计，把时钟频率提得很高，从而实现整个系统的高性能。同时，</a:t>
            </a:r>
            <a:r>
              <a:rPr lang="en-US" altLang="zh-CN" sz="2400" dirty="0">
                <a:latin typeface="+mn-ea"/>
              </a:rPr>
              <a:t>RISC</a:t>
            </a:r>
            <a:r>
              <a:rPr lang="zh-CN" altLang="zh-CN" sz="2400" dirty="0">
                <a:latin typeface="+mn-ea"/>
              </a:rPr>
              <a:t>技术在</a:t>
            </a:r>
            <a:r>
              <a:rPr lang="en-US" altLang="zh-CN" sz="2400" dirty="0">
                <a:latin typeface="+mn-ea"/>
              </a:rPr>
              <a:t>CPU</a:t>
            </a:r>
            <a:r>
              <a:rPr lang="zh-CN" altLang="zh-CN" sz="2400" dirty="0">
                <a:latin typeface="+mn-ea"/>
              </a:rPr>
              <a:t>芯片上设置大量寄存器，用来把常用的数据保存在这些寄存器中，大大减少对存储器的访问，用高速的寄存器访问取代低速的存储器访问，从而提高系统整体性能。</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6.3 RISC</a:t>
            </a:r>
            <a:r>
              <a:rPr lang="zh-CN" altLang="zh-CN" sz="3600" dirty="0">
                <a:latin typeface="+mj-ea"/>
              </a:rPr>
              <a:t>技术</a:t>
            </a:r>
            <a:endParaRPr lang="zh-CN" altLang="en-US" sz="3600" dirty="0"/>
          </a:p>
        </p:txBody>
      </p:sp>
      <p:sp>
        <p:nvSpPr>
          <p:cNvPr id="3" name="内容占位符 2"/>
          <p:cNvSpPr>
            <a:spLocks noGrp="1"/>
          </p:cNvSpPr>
          <p:nvPr>
            <p:ph idx="1"/>
          </p:nvPr>
        </p:nvSpPr>
        <p:spPr/>
        <p:txBody>
          <a:bodyPr/>
          <a:lstStyle/>
          <a:p>
            <a:r>
              <a:rPr lang="en-US" altLang="zh-CN" sz="2400" dirty="0">
                <a:latin typeface="+mn-ea"/>
              </a:rPr>
              <a:t>RISC</a:t>
            </a:r>
            <a:r>
              <a:rPr lang="zh-CN" altLang="zh-CN" sz="2400" dirty="0">
                <a:latin typeface="+mn-ea"/>
              </a:rPr>
              <a:t>的三个要素是：</a:t>
            </a:r>
            <a:endParaRPr lang="zh-CN" altLang="zh-CN" sz="2400" dirty="0">
              <a:latin typeface="+mn-ea"/>
            </a:endParaRPr>
          </a:p>
          <a:p>
            <a:r>
              <a:rPr lang="zh-CN" altLang="zh-CN" sz="2400" dirty="0">
                <a:latin typeface="+mn-ea"/>
              </a:rPr>
              <a:t>（</a:t>
            </a:r>
            <a:r>
              <a:rPr lang="en-US" altLang="zh-CN" sz="2400" dirty="0">
                <a:latin typeface="+mn-ea"/>
              </a:rPr>
              <a:t>1</a:t>
            </a:r>
            <a:r>
              <a:rPr lang="zh-CN" altLang="zh-CN" sz="2400" dirty="0">
                <a:latin typeface="+mn-ea"/>
              </a:rPr>
              <a:t>）一个有限的简单的指令集。</a:t>
            </a:r>
            <a:endParaRPr lang="zh-CN" altLang="zh-CN" sz="2400" dirty="0">
              <a:latin typeface="+mn-ea"/>
            </a:endParaRPr>
          </a:p>
          <a:p>
            <a:r>
              <a:rPr lang="zh-CN" altLang="zh-CN" sz="2400" dirty="0">
                <a:latin typeface="+mn-ea"/>
              </a:rPr>
              <a:t>（</a:t>
            </a:r>
            <a:r>
              <a:rPr lang="en-US" altLang="zh-CN" sz="2400" dirty="0">
                <a:latin typeface="+mn-ea"/>
              </a:rPr>
              <a:t>2</a:t>
            </a:r>
            <a:r>
              <a:rPr lang="zh-CN" altLang="zh-CN" sz="2400" dirty="0">
                <a:latin typeface="+mn-ea"/>
              </a:rPr>
              <a:t>）</a:t>
            </a:r>
            <a:r>
              <a:rPr lang="en-US" altLang="zh-CN" sz="2400" dirty="0">
                <a:latin typeface="+mn-ea"/>
              </a:rPr>
              <a:t>CPU</a:t>
            </a:r>
            <a:r>
              <a:rPr lang="zh-CN" altLang="zh-CN" sz="2400" dirty="0">
                <a:latin typeface="+mn-ea"/>
              </a:rPr>
              <a:t>配备大量的通用寄存器。</a:t>
            </a:r>
            <a:endParaRPr lang="zh-CN" altLang="zh-CN" sz="2400" dirty="0">
              <a:latin typeface="+mn-ea"/>
            </a:endParaRPr>
          </a:p>
          <a:p>
            <a:r>
              <a:rPr lang="zh-CN" altLang="zh-CN" sz="2400" dirty="0">
                <a:latin typeface="+mn-ea"/>
              </a:rPr>
              <a:t>（</a:t>
            </a:r>
            <a:r>
              <a:rPr lang="en-US" altLang="zh-CN" sz="2400" dirty="0">
                <a:latin typeface="+mn-ea"/>
              </a:rPr>
              <a:t>3</a:t>
            </a:r>
            <a:r>
              <a:rPr lang="zh-CN" altLang="zh-CN" sz="2400" dirty="0">
                <a:latin typeface="+mn-ea"/>
              </a:rPr>
              <a:t>）强调对指令流水线的优化。</a:t>
            </a:r>
            <a:endParaRPr lang="zh-CN" altLang="zh-CN" sz="2400" dirty="0">
              <a:latin typeface="+mn-ea"/>
            </a:endParaRPr>
          </a:p>
          <a:p>
            <a:r>
              <a:rPr lang="en-US" altLang="zh-CN" sz="2400" dirty="0"/>
              <a:t>RISC</a:t>
            </a:r>
            <a:r>
              <a:rPr lang="zh-CN" altLang="zh-CN" sz="2400" dirty="0"/>
              <a:t>的典型特征包括：</a:t>
            </a:r>
            <a:endParaRPr lang="zh-CN" altLang="zh-CN" sz="2400" dirty="0"/>
          </a:p>
          <a:p>
            <a:r>
              <a:rPr lang="zh-CN" altLang="zh-CN" sz="2400" dirty="0"/>
              <a:t>（</a:t>
            </a:r>
            <a:r>
              <a:rPr lang="en-US" altLang="zh-CN" sz="2400" dirty="0"/>
              <a:t>1</a:t>
            </a:r>
            <a:r>
              <a:rPr lang="zh-CN" altLang="zh-CN" sz="2400" dirty="0"/>
              <a:t>）指令种类少，指令格式规范：</a:t>
            </a:r>
            <a:r>
              <a:rPr lang="en-US" altLang="zh-CN" sz="2400" dirty="0"/>
              <a:t>RISC</a:t>
            </a:r>
            <a:r>
              <a:rPr lang="zh-CN" altLang="zh-CN" sz="2400" dirty="0"/>
              <a:t>指令集通常只使用一种或少数几种格式，指令长度单一（一般</a:t>
            </a:r>
            <a:r>
              <a:rPr lang="en-US" altLang="zh-CN" sz="2400" dirty="0"/>
              <a:t>4</a:t>
            </a:r>
            <a:r>
              <a:rPr lang="zh-CN" altLang="zh-CN" sz="2400" dirty="0"/>
              <a:t>个字节），并且在字边界上对齐，字段位置（特别是操作码的位置）固定。</a:t>
            </a:r>
            <a:endParaRPr lang="zh-CN" altLang="zh-CN" sz="2400" dirty="0"/>
          </a:p>
          <a:p>
            <a:endParaRPr lang="zh-CN" altLang="en-US" sz="2400" dirty="0">
              <a:latin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6.3 RISC</a:t>
            </a:r>
            <a:r>
              <a:rPr lang="zh-CN" altLang="zh-CN" sz="3600" dirty="0">
                <a:latin typeface="+mj-ea"/>
              </a:rPr>
              <a:t>技术</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2</a:t>
            </a:r>
            <a:r>
              <a:rPr lang="zh-CN" altLang="zh-CN" sz="2400" dirty="0">
                <a:latin typeface="+mn-ea"/>
              </a:rPr>
              <a:t>）寻址方式简化：几乎所有指令都使用寄存器寻址方式，绝不出现存储器间接寻址方式，寻址方式总数一般不超过</a:t>
            </a:r>
            <a:r>
              <a:rPr lang="en-US" altLang="zh-CN" sz="2400" dirty="0">
                <a:latin typeface="+mn-ea"/>
              </a:rPr>
              <a:t>5</a:t>
            </a:r>
            <a:r>
              <a:rPr lang="zh-CN" altLang="zh-CN" sz="2400" dirty="0">
                <a:latin typeface="+mn-ea"/>
              </a:rPr>
              <a:t>个。其他更为复杂的寻址方式，如间接寻址等，则由软件利用简单的寻址方式来合成。</a:t>
            </a:r>
            <a:endParaRPr lang="zh-CN" altLang="zh-CN" sz="2400" dirty="0">
              <a:latin typeface="+mn-ea"/>
            </a:endParaRPr>
          </a:p>
          <a:p>
            <a:r>
              <a:rPr lang="zh-CN" altLang="zh-CN" sz="2400" dirty="0">
                <a:latin typeface="+mn-ea"/>
              </a:rPr>
              <a:t>（</a:t>
            </a:r>
            <a:r>
              <a:rPr lang="en-US" altLang="zh-CN" sz="2400" dirty="0">
                <a:latin typeface="+mn-ea"/>
              </a:rPr>
              <a:t>3</a:t>
            </a:r>
            <a:r>
              <a:rPr lang="zh-CN" altLang="zh-CN" sz="2400" dirty="0">
                <a:latin typeface="+mn-ea"/>
              </a:rPr>
              <a:t>）大量利用寄存器间操作：</a:t>
            </a:r>
            <a:r>
              <a:rPr lang="en-US" altLang="zh-CN" sz="2400" dirty="0">
                <a:latin typeface="+mn-ea"/>
              </a:rPr>
              <a:t>RISC</a:t>
            </a:r>
            <a:r>
              <a:rPr lang="zh-CN" altLang="zh-CN" sz="2400" dirty="0">
                <a:latin typeface="+mn-ea"/>
              </a:rPr>
              <a:t>强调通用寄存器资源的优化使用，指令集中大多数操作都是寄存器到寄存器的操作，只有取数指令、存数指令访问存储器，指令中最多出现</a:t>
            </a:r>
            <a:r>
              <a:rPr lang="en-US" altLang="zh-CN" sz="2400" dirty="0">
                <a:latin typeface="+mn-ea"/>
              </a:rPr>
              <a:t>RS</a:t>
            </a:r>
            <a:r>
              <a:rPr lang="zh-CN" altLang="zh-CN" sz="2400" dirty="0">
                <a:latin typeface="+mn-ea"/>
              </a:rPr>
              <a:t>型指令，绝不出现</a:t>
            </a:r>
            <a:r>
              <a:rPr lang="en-US" altLang="zh-CN" sz="2400" dirty="0">
                <a:latin typeface="+mn-ea"/>
              </a:rPr>
              <a:t>SS</a:t>
            </a:r>
            <a:r>
              <a:rPr lang="zh-CN" altLang="zh-CN" sz="2400" dirty="0">
                <a:latin typeface="+mn-ea"/>
              </a:rPr>
              <a:t>型指令。因此，每条指令中访问的主存地址不会超过</a:t>
            </a:r>
            <a:r>
              <a:rPr lang="en-US" altLang="zh-CN" sz="2400" dirty="0">
                <a:latin typeface="+mn-ea"/>
              </a:rPr>
              <a:t>1</a:t>
            </a:r>
            <a:r>
              <a:rPr lang="zh-CN" altLang="zh-CN" sz="2400" dirty="0">
                <a:latin typeface="+mn-ea"/>
              </a:rPr>
              <a:t>个，访问主存的操作不会与算术操作混在一起。</a:t>
            </a:r>
            <a:endParaRPr lang="zh-CN" altLang="zh-CN" sz="2400" dirty="0">
              <a:latin typeface="+mn-ea"/>
            </a:endParaRPr>
          </a:p>
          <a:p>
            <a:endParaRPr lang="zh-CN" altLang="en-US" sz="2400" dirty="0">
              <a:latin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6.3 RISC</a:t>
            </a:r>
            <a:r>
              <a:rPr lang="zh-CN" altLang="zh-CN" sz="3600" dirty="0">
                <a:latin typeface="+mj-ea"/>
              </a:rPr>
              <a:t>技术</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4</a:t>
            </a:r>
            <a:r>
              <a:rPr lang="zh-CN" altLang="zh-CN" sz="2400" dirty="0">
                <a:latin typeface="+mn-ea"/>
              </a:rPr>
              <a:t>）简化处理器结构：使用</a:t>
            </a:r>
            <a:r>
              <a:rPr lang="en-US" altLang="zh-CN" sz="2400" dirty="0">
                <a:latin typeface="+mn-ea"/>
              </a:rPr>
              <a:t>RISC</a:t>
            </a:r>
            <a:r>
              <a:rPr lang="zh-CN" altLang="zh-CN" sz="2400" dirty="0">
                <a:latin typeface="+mn-ea"/>
              </a:rPr>
              <a:t>指令集，可以大大简化处理器中的控制器和其他功能单元的设计，不必使用大量专用寄存器，特别是允许以硬连线方式来实现指令操作，以期更快的执行速度，而不必像</a:t>
            </a:r>
            <a:r>
              <a:rPr lang="en-US" altLang="zh-CN" sz="2400" dirty="0">
                <a:latin typeface="+mn-ea"/>
              </a:rPr>
              <a:t>CISC</a:t>
            </a:r>
            <a:r>
              <a:rPr lang="zh-CN" altLang="zh-CN" sz="2400" dirty="0">
                <a:latin typeface="+mn-ea"/>
              </a:rPr>
              <a:t>处理器那样使用微程序来实现指令操作。因此，</a:t>
            </a:r>
            <a:r>
              <a:rPr lang="en-US" altLang="zh-CN" sz="2400" dirty="0">
                <a:latin typeface="+mn-ea"/>
              </a:rPr>
              <a:t>RISC</a:t>
            </a:r>
            <a:r>
              <a:rPr lang="zh-CN" altLang="zh-CN" sz="2400" dirty="0">
                <a:latin typeface="+mn-ea"/>
              </a:rPr>
              <a:t>处理器不必像</a:t>
            </a:r>
            <a:r>
              <a:rPr lang="en-US" altLang="zh-CN" sz="2400" dirty="0">
                <a:latin typeface="+mn-ea"/>
              </a:rPr>
              <a:t>CISC</a:t>
            </a:r>
            <a:r>
              <a:rPr lang="zh-CN" altLang="zh-CN" sz="2400" dirty="0">
                <a:latin typeface="+mn-ea"/>
              </a:rPr>
              <a:t>处理器那样设置微程序控制存储器，从而能够快速地直接执行指令。</a:t>
            </a:r>
            <a:endParaRPr lang="zh-CN" altLang="zh-CN" sz="2400" dirty="0">
              <a:latin typeface="+mn-ea"/>
            </a:endParaRPr>
          </a:p>
          <a:p>
            <a:r>
              <a:rPr lang="zh-CN" altLang="zh-CN" sz="2400" dirty="0">
                <a:latin typeface="+mn-ea"/>
              </a:rPr>
              <a:t>（</a:t>
            </a:r>
            <a:r>
              <a:rPr lang="en-US" altLang="zh-CN" sz="2400" dirty="0">
                <a:latin typeface="+mn-ea"/>
              </a:rPr>
              <a:t>5</a:t>
            </a:r>
            <a:r>
              <a:rPr lang="zh-CN" altLang="zh-CN" sz="2400" dirty="0">
                <a:latin typeface="+mn-ea"/>
              </a:rPr>
              <a:t>）便于使用</a:t>
            </a:r>
            <a:r>
              <a:rPr lang="en-US" altLang="zh-CN" sz="2400" dirty="0">
                <a:latin typeface="+mn-ea"/>
              </a:rPr>
              <a:t>VLSI</a:t>
            </a:r>
            <a:r>
              <a:rPr lang="zh-CN" altLang="zh-CN" sz="2400" dirty="0">
                <a:latin typeface="+mn-ea"/>
              </a:rPr>
              <a:t>技术：随着</a:t>
            </a:r>
            <a:r>
              <a:rPr lang="en-US" altLang="zh-CN" sz="2400" dirty="0">
                <a:latin typeface="+mn-ea"/>
              </a:rPr>
              <a:t>LSI</a:t>
            </a:r>
            <a:r>
              <a:rPr lang="zh-CN" altLang="zh-CN" sz="2400" dirty="0">
                <a:latin typeface="+mn-ea"/>
              </a:rPr>
              <a:t>和</a:t>
            </a:r>
            <a:r>
              <a:rPr lang="en-US" altLang="zh-CN" sz="2400" dirty="0">
                <a:latin typeface="+mn-ea"/>
              </a:rPr>
              <a:t>VLSI</a:t>
            </a:r>
            <a:r>
              <a:rPr lang="zh-CN" altLang="zh-CN" sz="2400" dirty="0">
                <a:latin typeface="+mn-ea"/>
              </a:rPr>
              <a:t>技术的发展，整个处理器（甚至多个处理器）都可以放在一片芯片上</a:t>
            </a:r>
            <a:r>
              <a:rPr lang="zh-CN" altLang="zh-CN" sz="2400" dirty="0" smtClean="0">
                <a:latin typeface="+mn-ea"/>
              </a:rPr>
              <a:t>。</a:t>
            </a:r>
            <a:endParaRPr lang="zh-CN" altLang="en-US" sz="2400" dirty="0">
              <a:latin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6.3 RISC</a:t>
            </a:r>
            <a:r>
              <a:rPr lang="zh-CN" altLang="zh-CN" sz="3600" dirty="0">
                <a:latin typeface="+mj-ea"/>
              </a:rPr>
              <a:t>技术</a:t>
            </a:r>
            <a:endParaRPr lang="zh-CN" altLang="en-US" sz="3600" dirty="0"/>
          </a:p>
        </p:txBody>
      </p:sp>
      <p:sp>
        <p:nvSpPr>
          <p:cNvPr id="3" name="内容占位符 2"/>
          <p:cNvSpPr>
            <a:spLocks noGrp="1"/>
          </p:cNvSpPr>
          <p:nvPr>
            <p:ph idx="1"/>
          </p:nvPr>
        </p:nvSpPr>
        <p:spPr/>
        <p:txBody>
          <a:bodyPr/>
          <a:lstStyle/>
          <a:p>
            <a:r>
              <a:rPr lang="en-US" altLang="zh-CN" sz="2400" dirty="0">
                <a:latin typeface="+mn-ea"/>
              </a:rPr>
              <a:t>RISC</a:t>
            </a:r>
            <a:r>
              <a:rPr lang="zh-CN" altLang="zh-CN" sz="2400" dirty="0">
                <a:latin typeface="+mn-ea"/>
              </a:rPr>
              <a:t>体系结构为单芯片处理器的设计带来很多好处，有利于提高性能，简化</a:t>
            </a:r>
            <a:r>
              <a:rPr lang="en-US" altLang="zh-CN" sz="2400" dirty="0">
                <a:latin typeface="+mn-ea"/>
              </a:rPr>
              <a:t>VLSI</a:t>
            </a:r>
            <a:r>
              <a:rPr lang="zh-CN" altLang="zh-CN" sz="2400" dirty="0">
                <a:latin typeface="+mn-ea"/>
              </a:rPr>
              <a:t>芯片的设计和实现。基于</a:t>
            </a:r>
            <a:r>
              <a:rPr lang="en-US" altLang="zh-CN" sz="2400" dirty="0">
                <a:latin typeface="+mn-ea"/>
              </a:rPr>
              <a:t>VLSI</a:t>
            </a:r>
            <a:r>
              <a:rPr lang="zh-CN" altLang="zh-CN" sz="2400" dirty="0">
                <a:latin typeface="+mn-ea"/>
              </a:rPr>
              <a:t>技术，制造</a:t>
            </a:r>
            <a:r>
              <a:rPr lang="en-US" altLang="zh-CN" sz="2400" dirty="0">
                <a:latin typeface="+mn-ea"/>
              </a:rPr>
              <a:t>RISC</a:t>
            </a:r>
            <a:r>
              <a:rPr lang="zh-CN" altLang="zh-CN" sz="2400" dirty="0">
                <a:latin typeface="+mn-ea"/>
              </a:rPr>
              <a:t>处理器的工作量要比</a:t>
            </a:r>
            <a:r>
              <a:rPr lang="en-US" altLang="zh-CN" sz="2400" dirty="0">
                <a:latin typeface="+mn-ea"/>
              </a:rPr>
              <a:t>CISC</a:t>
            </a:r>
            <a:r>
              <a:rPr lang="zh-CN" altLang="zh-CN" sz="2400" dirty="0">
                <a:latin typeface="+mn-ea"/>
              </a:rPr>
              <a:t>处理器小得多，成本也低得多</a:t>
            </a:r>
            <a:r>
              <a:rPr lang="zh-CN" altLang="zh-CN" sz="2400" dirty="0" smtClean="0">
                <a:latin typeface="+mn-ea"/>
              </a:rPr>
              <a:t>。</a:t>
            </a:r>
            <a:endParaRPr lang="en-US" altLang="zh-CN" sz="2400" dirty="0" smtClean="0">
              <a:latin typeface="+mn-ea"/>
            </a:endParaRPr>
          </a:p>
          <a:p>
            <a:r>
              <a:rPr lang="zh-CN" altLang="zh-CN" sz="2400" dirty="0"/>
              <a:t>（</a:t>
            </a:r>
            <a:r>
              <a:rPr lang="en-US" altLang="zh-CN" sz="2400" dirty="0"/>
              <a:t>6</a:t>
            </a:r>
            <a:r>
              <a:rPr lang="zh-CN" altLang="zh-CN" sz="2400" dirty="0"/>
              <a:t>）加强处理器的并行能力：</a:t>
            </a:r>
            <a:r>
              <a:rPr lang="en-US" altLang="zh-CN" sz="2400" dirty="0"/>
              <a:t>RISC</a:t>
            </a:r>
            <a:r>
              <a:rPr lang="zh-CN" altLang="zh-CN" sz="2400" dirty="0"/>
              <a:t>指令集非常适合于采用流水线、超流水线和超标量技术，从而实现指令级并行操作，提高处理器的性能。目前常用的处理器的内部并行操作技术，基本上都是基于</a:t>
            </a:r>
            <a:r>
              <a:rPr lang="en-US" altLang="zh-CN" sz="2400" dirty="0"/>
              <a:t>RISC</a:t>
            </a:r>
            <a:r>
              <a:rPr lang="zh-CN" altLang="zh-CN" sz="2400" dirty="0"/>
              <a:t>体系结构而逐步发展和走向成熟的。</a:t>
            </a:r>
            <a:endParaRPr lang="zh-CN" altLang="zh-CN" sz="2400" dirty="0"/>
          </a:p>
          <a:p>
            <a:r>
              <a:rPr lang="zh-CN" altLang="zh-CN" sz="2400" dirty="0"/>
              <a:t>（</a:t>
            </a:r>
            <a:r>
              <a:rPr lang="en-US" altLang="zh-CN" sz="2400" dirty="0"/>
              <a:t>7</a:t>
            </a:r>
            <a:r>
              <a:rPr lang="zh-CN" altLang="zh-CN" sz="2400" dirty="0"/>
              <a:t>）</a:t>
            </a:r>
            <a:r>
              <a:rPr lang="en-US" altLang="zh-CN" sz="2400" dirty="0" err="1"/>
              <a:t>RlSC</a:t>
            </a:r>
            <a:r>
              <a:rPr lang="zh-CN" altLang="zh-CN" sz="2400" dirty="0"/>
              <a:t>技术的复杂性在于它的优化编译程序，因此软件系统开发时间比</a:t>
            </a:r>
            <a:r>
              <a:rPr lang="en-US" altLang="zh-CN" sz="2400" dirty="0"/>
              <a:t>CISC</a:t>
            </a:r>
            <a:r>
              <a:rPr lang="zh-CN" altLang="zh-CN" sz="2400" dirty="0"/>
              <a:t>机器要长。</a:t>
            </a:r>
            <a:endParaRPr lang="zh-CN" altLang="zh-CN" sz="2400" dirty="0"/>
          </a:p>
          <a:p>
            <a:endParaRPr lang="zh-CN" altLang="zh-CN" sz="2400" b="1" dirty="0" smtClean="0">
              <a:latin typeface="+mn-ea"/>
            </a:endParaRPr>
          </a:p>
          <a:p>
            <a:endParaRPr lang="zh-CN" altLang="en-US" sz="24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6.3 RISC</a:t>
            </a:r>
            <a:r>
              <a:rPr lang="zh-CN" altLang="zh-CN" sz="3600" dirty="0">
                <a:latin typeface="+mj-ea"/>
              </a:rPr>
              <a:t>技术</a:t>
            </a:r>
            <a:endParaRPr lang="zh-CN" altLang="en-US" sz="3600" dirty="0"/>
          </a:p>
        </p:txBody>
      </p:sp>
      <p:sp>
        <p:nvSpPr>
          <p:cNvPr id="3" name="内容占位符 2"/>
          <p:cNvSpPr>
            <a:spLocks noGrp="1"/>
          </p:cNvSpPr>
          <p:nvPr>
            <p:ph idx="1"/>
          </p:nvPr>
        </p:nvSpPr>
        <p:spPr/>
        <p:txBody>
          <a:bodyPr/>
          <a:lstStyle/>
          <a:p>
            <a:r>
              <a:rPr lang="en-US" altLang="zh-CN" sz="2400" b="1" dirty="0">
                <a:latin typeface="+mn-ea"/>
              </a:rPr>
              <a:t>4</a:t>
            </a:r>
            <a:r>
              <a:rPr lang="zh-CN" altLang="zh-CN" sz="2400" b="1" dirty="0">
                <a:latin typeface="+mn-ea"/>
              </a:rPr>
              <a:t>．</a:t>
            </a:r>
            <a:r>
              <a:rPr lang="en-US" altLang="zh-CN" sz="2400" b="1" dirty="0">
                <a:latin typeface="+mn-ea"/>
              </a:rPr>
              <a:t>RISC</a:t>
            </a:r>
            <a:r>
              <a:rPr lang="zh-CN" altLang="zh-CN" sz="2400" b="1" dirty="0">
                <a:latin typeface="+mn-ea"/>
              </a:rPr>
              <a:t>与</a:t>
            </a:r>
            <a:r>
              <a:rPr lang="en-US" altLang="zh-CN" sz="2400" b="1" dirty="0">
                <a:latin typeface="+mn-ea"/>
              </a:rPr>
              <a:t>CISC</a:t>
            </a:r>
            <a:r>
              <a:rPr lang="zh-CN" altLang="zh-CN" sz="2400" b="1" dirty="0">
                <a:latin typeface="+mn-ea"/>
              </a:rPr>
              <a:t>的主要特征对比</a:t>
            </a:r>
            <a:endParaRPr lang="zh-CN" altLang="zh-CN" sz="2400" dirty="0">
              <a:latin typeface="+mn-ea"/>
            </a:endParaRPr>
          </a:p>
          <a:p>
            <a:r>
              <a:rPr lang="en-US" altLang="zh-CN" sz="2400" dirty="0">
                <a:latin typeface="+mn-ea"/>
              </a:rPr>
              <a:t>RISC</a:t>
            </a:r>
            <a:r>
              <a:rPr lang="zh-CN" altLang="zh-CN" sz="2400" dirty="0">
                <a:latin typeface="+mn-ea"/>
              </a:rPr>
              <a:t>与</a:t>
            </a:r>
            <a:r>
              <a:rPr lang="en-US" altLang="zh-CN" sz="2400" dirty="0">
                <a:latin typeface="+mn-ea"/>
              </a:rPr>
              <a:t>CISC</a:t>
            </a:r>
            <a:r>
              <a:rPr lang="zh-CN" altLang="zh-CN" sz="2400" dirty="0">
                <a:latin typeface="+mn-ea"/>
              </a:rPr>
              <a:t>的主要特征对比如表</a:t>
            </a:r>
            <a:r>
              <a:rPr lang="en-US" altLang="zh-CN" sz="2400" dirty="0" smtClean="0">
                <a:latin typeface="+mn-ea"/>
              </a:rPr>
              <a:t>6.7</a:t>
            </a:r>
            <a:r>
              <a:rPr lang="zh-CN" altLang="zh-CN" sz="2400" dirty="0" smtClean="0">
                <a:latin typeface="+mn-ea"/>
              </a:rPr>
              <a:t>所</a:t>
            </a:r>
            <a:r>
              <a:rPr lang="zh-CN" altLang="zh-CN" sz="2400" dirty="0">
                <a:latin typeface="+mn-ea"/>
              </a:rPr>
              <a:t>示</a:t>
            </a:r>
            <a:r>
              <a:rPr lang="zh-CN" altLang="zh-CN" sz="2400" dirty="0" smtClean="0">
                <a:latin typeface="+mn-ea"/>
              </a:rPr>
              <a:t>。</a:t>
            </a:r>
            <a:endParaRPr lang="en-US" altLang="zh-CN" sz="2400" dirty="0" smtClean="0">
              <a:latin typeface="+mn-ea"/>
            </a:endParaRPr>
          </a:p>
          <a:p>
            <a:r>
              <a:rPr lang="en-US" altLang="zh-CN" sz="1800" dirty="0" smtClean="0">
                <a:latin typeface="+mn-ea"/>
              </a:rPr>
              <a:t>                 </a:t>
            </a:r>
            <a:r>
              <a:rPr lang="zh-CN" altLang="zh-CN" sz="1800" dirty="0" smtClean="0">
                <a:latin typeface="+mn-ea"/>
              </a:rPr>
              <a:t>表</a:t>
            </a:r>
            <a:r>
              <a:rPr lang="en-US" altLang="zh-CN" sz="1800" dirty="0" smtClean="0">
                <a:latin typeface="+mn-ea"/>
              </a:rPr>
              <a:t>6.7 </a:t>
            </a:r>
            <a:r>
              <a:rPr lang="en-US" altLang="zh-CN" sz="1800" dirty="0">
                <a:latin typeface="+mn-ea"/>
              </a:rPr>
              <a:t>RISC</a:t>
            </a:r>
            <a:r>
              <a:rPr lang="zh-CN" altLang="zh-CN" sz="1800" dirty="0">
                <a:latin typeface="+mn-ea"/>
              </a:rPr>
              <a:t>与</a:t>
            </a:r>
            <a:r>
              <a:rPr lang="en-US" altLang="zh-CN" sz="1800" dirty="0">
                <a:latin typeface="+mn-ea"/>
              </a:rPr>
              <a:t>CISC</a:t>
            </a:r>
            <a:r>
              <a:rPr lang="zh-CN" altLang="zh-CN" sz="1800" dirty="0">
                <a:latin typeface="+mn-ea"/>
              </a:rPr>
              <a:t>的主要特征</a:t>
            </a:r>
            <a:r>
              <a:rPr lang="zh-CN" altLang="zh-CN" sz="1800" dirty="0" smtClean="0">
                <a:latin typeface="+mn-ea"/>
              </a:rPr>
              <a:t>对比</a:t>
            </a:r>
            <a:endParaRPr lang="en-US" altLang="zh-CN" sz="1800" dirty="0" smtClean="0">
              <a:latin typeface="+mn-ea"/>
            </a:endParaRPr>
          </a:p>
          <a:p>
            <a:endParaRPr lang="zh-CN" altLang="zh-CN" sz="1800" dirty="0">
              <a:latin typeface="+mn-ea"/>
            </a:endParaRPr>
          </a:p>
          <a:p>
            <a:endParaRPr lang="zh-CN" altLang="zh-CN" sz="2400" dirty="0">
              <a:latin typeface="+mn-ea"/>
            </a:endParaRPr>
          </a:p>
          <a:p>
            <a:endParaRPr lang="zh-CN" altLang="en-US" sz="2400" dirty="0">
              <a:latin typeface="+mn-ea"/>
            </a:endParaRPr>
          </a:p>
        </p:txBody>
      </p:sp>
      <p:graphicFrame>
        <p:nvGraphicFramePr>
          <p:cNvPr id="6" name="表格 5"/>
          <p:cNvGraphicFramePr>
            <a:graphicFrameLocks noGrp="1"/>
          </p:cNvGraphicFramePr>
          <p:nvPr/>
        </p:nvGraphicFramePr>
        <p:xfrm>
          <a:off x="539551" y="2852935"/>
          <a:ext cx="8212710" cy="4005066"/>
        </p:xfrm>
        <a:graphic>
          <a:graphicData uri="http://schemas.openxmlformats.org/drawingml/2006/table">
            <a:tbl>
              <a:tblPr firstRow="1" firstCol="1" bandRow="1">
                <a:tableStyleId>{5C22544A-7EE6-4342-B048-85BDC9FD1C3A}</a:tableStyleId>
              </a:tblPr>
              <a:tblGrid>
                <a:gridCol w="2737570"/>
                <a:gridCol w="2737570"/>
                <a:gridCol w="2737570"/>
              </a:tblGrid>
              <a:tr h="308082">
                <a:tc>
                  <a:txBody>
                    <a:bodyPr/>
                    <a:lstStyle/>
                    <a:p>
                      <a:pPr indent="269875" algn="ctr">
                        <a:lnSpc>
                          <a:spcPts val="1560"/>
                        </a:lnSpc>
                        <a:spcAft>
                          <a:spcPts val="0"/>
                        </a:spcAft>
                      </a:pPr>
                      <a:r>
                        <a:rPr lang="zh-CN" sz="900">
                          <a:effectLst/>
                        </a:rPr>
                        <a:t>比较内容</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en-US" sz="900">
                          <a:effectLst/>
                        </a:rPr>
                        <a:t>CISC</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en-US" sz="900">
                          <a:effectLst/>
                        </a:rPr>
                        <a:t>RISC</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指令系统</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复杂、庞大</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简单、精简</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指令数目</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一般大于</a:t>
                      </a:r>
                      <a:r>
                        <a:rPr lang="en-US" sz="900">
                          <a:effectLst/>
                        </a:rPr>
                        <a:t>200</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一般小于</a:t>
                      </a:r>
                      <a:r>
                        <a:rPr lang="en-US" sz="900">
                          <a:effectLst/>
                        </a:rPr>
                        <a:t>100</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指令格式</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一般大于</a:t>
                      </a:r>
                      <a:r>
                        <a:rPr lang="en-US" sz="900">
                          <a:effectLst/>
                        </a:rPr>
                        <a:t>4</a:t>
                      </a:r>
                      <a:r>
                        <a:rPr lang="zh-CN" sz="900">
                          <a:effectLst/>
                        </a:rPr>
                        <a:t>种</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一般小于</a:t>
                      </a:r>
                      <a:r>
                        <a:rPr lang="en-US" sz="900">
                          <a:effectLst/>
                        </a:rPr>
                        <a:t>4</a:t>
                      </a:r>
                      <a:r>
                        <a:rPr lang="zh-CN" sz="900">
                          <a:effectLst/>
                        </a:rPr>
                        <a:t>种</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寻址方式</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一般大于</a:t>
                      </a:r>
                      <a:r>
                        <a:rPr lang="en-US" sz="900">
                          <a:effectLst/>
                        </a:rPr>
                        <a:t>4</a:t>
                      </a:r>
                      <a:r>
                        <a:rPr lang="zh-CN" sz="900">
                          <a:effectLst/>
                        </a:rPr>
                        <a:t>种</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一般小于</a:t>
                      </a:r>
                      <a:r>
                        <a:rPr lang="en-US" sz="900">
                          <a:effectLst/>
                        </a:rPr>
                        <a:t>4</a:t>
                      </a:r>
                      <a:r>
                        <a:rPr lang="zh-CN" sz="900">
                          <a:effectLst/>
                        </a:rPr>
                        <a:t>种</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指令字长</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不固定</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等长</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可访存指令</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不加限制</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只有取数、存数指令</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各种指令的使用频率</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相差很大</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相差不大</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各种指令的执行时间</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相差很大</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绝大多数在一个周期内完成</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优化编译实现</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很难</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较容易</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程序源代码长度</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较短</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较长</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控制器实现方式</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绝大多数为微程序控制</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绝大多数为硬连接线控制</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r h="308082">
                <a:tc>
                  <a:txBody>
                    <a:bodyPr/>
                    <a:lstStyle/>
                    <a:p>
                      <a:pPr indent="269875" algn="ctr">
                        <a:lnSpc>
                          <a:spcPts val="1560"/>
                        </a:lnSpc>
                        <a:spcAft>
                          <a:spcPts val="0"/>
                        </a:spcAft>
                      </a:pPr>
                      <a:r>
                        <a:rPr lang="zh-CN" sz="900">
                          <a:effectLst/>
                        </a:rPr>
                        <a:t>软件系统开发时间</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a:effectLst/>
                        </a:rPr>
                        <a:t>较短</a:t>
                      </a:r>
                      <a:endParaRPr lang="zh-CN" sz="100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c>
                  <a:txBody>
                    <a:bodyPr/>
                    <a:lstStyle/>
                    <a:p>
                      <a:pPr indent="269875" algn="ctr">
                        <a:lnSpc>
                          <a:spcPts val="1560"/>
                        </a:lnSpc>
                        <a:spcAft>
                          <a:spcPts val="0"/>
                        </a:spcAft>
                      </a:pPr>
                      <a:r>
                        <a:rPr lang="zh-CN" sz="900" dirty="0">
                          <a:effectLst/>
                        </a:rPr>
                        <a:t>较长</a:t>
                      </a:r>
                      <a:endParaRPr lang="zh-CN" sz="1000" dirty="0">
                        <a:effectLst/>
                        <a:latin typeface="Times New Roman" panose="02020603050405020304"/>
                        <a:ea typeface="宋体" panose="02010600030101010101" pitchFamily="2" charset="-122"/>
                        <a:cs typeface="宋体" panose="02010600030101010101" pitchFamily="2" charset="-122"/>
                      </a:endParaRPr>
                    </a:p>
                  </a:txBody>
                  <a:tcPr marL="68580" marR="68580" marT="0" marB="0" anchor="ctr"/>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zh-CN" sz="3600" dirty="0"/>
          </a:p>
        </p:txBody>
      </p:sp>
      <p:sp>
        <p:nvSpPr>
          <p:cNvPr id="3" name="内容占位符 2"/>
          <p:cNvSpPr>
            <a:spLocks noGrp="1"/>
          </p:cNvSpPr>
          <p:nvPr>
            <p:ph idx="1"/>
          </p:nvPr>
        </p:nvSpPr>
        <p:spPr/>
        <p:txBody>
          <a:bodyPr/>
          <a:lstStyle/>
          <a:p>
            <a:r>
              <a:rPr lang="zh-CN" altLang="zh-CN" sz="2400" dirty="0">
                <a:latin typeface="+mn-ea"/>
              </a:rPr>
              <a:t>每一台计算机都有自己的指令系统，这里仅以</a:t>
            </a:r>
            <a:r>
              <a:rPr lang="en-US" altLang="zh-CN" sz="2400" dirty="0">
                <a:latin typeface="+mn-ea"/>
              </a:rPr>
              <a:t>80x86</a:t>
            </a:r>
            <a:r>
              <a:rPr lang="zh-CN" altLang="zh-CN" sz="2400" dirty="0">
                <a:latin typeface="+mn-ea"/>
              </a:rPr>
              <a:t>为例说明其指令系统及汇编语言程序设计。</a:t>
            </a:r>
            <a:endParaRPr lang="zh-CN" altLang="zh-CN" sz="2400" dirty="0">
              <a:latin typeface="+mn-ea"/>
            </a:endParaRPr>
          </a:p>
          <a:p>
            <a:r>
              <a:rPr lang="en-US" altLang="zh-CN" sz="2400" b="1" dirty="0"/>
              <a:t>6.4.1 80x86</a:t>
            </a:r>
            <a:r>
              <a:rPr lang="zh-CN" altLang="zh-CN" sz="2400" b="1" dirty="0"/>
              <a:t>指令系统</a:t>
            </a:r>
            <a:endParaRPr lang="zh-CN" altLang="zh-CN" sz="2400" b="1" dirty="0"/>
          </a:p>
          <a:p>
            <a:r>
              <a:rPr lang="zh-CN" altLang="zh-CN" sz="2400" dirty="0" smtClean="0"/>
              <a:t>在</a:t>
            </a:r>
            <a:r>
              <a:rPr lang="en-US" altLang="zh-CN" sz="2400" dirty="0"/>
              <a:t>80x86</a:t>
            </a:r>
            <a:r>
              <a:rPr lang="zh-CN" altLang="zh-CN" sz="2400" dirty="0"/>
              <a:t>指令系统中，按功能指令可分为</a:t>
            </a:r>
            <a:r>
              <a:rPr lang="en-US" altLang="zh-CN" sz="2400" dirty="0"/>
              <a:t>6</a:t>
            </a:r>
            <a:r>
              <a:rPr lang="zh-CN" altLang="zh-CN" sz="2400" dirty="0"/>
              <a:t>种类型，即数据传送指令、算术运算指令、逻辑运算指令、串操作指令、程序控制指令和处理器控制指令。由于在</a:t>
            </a:r>
            <a:r>
              <a:rPr lang="en-US" altLang="zh-CN" sz="2400" dirty="0"/>
              <a:t>80x86</a:t>
            </a:r>
            <a:r>
              <a:rPr lang="zh-CN" altLang="zh-CN" sz="2400" dirty="0"/>
              <a:t>微处理器中对于主存储器分段管理，因此设有段寄存器</a:t>
            </a:r>
            <a:r>
              <a:rPr lang="zh-CN" altLang="zh-CN" sz="2400" dirty="0" smtClean="0"/>
              <a:t>。</a:t>
            </a:r>
            <a:endParaRPr lang="en-US" altLang="zh-CN" sz="2400" dirty="0" smtClean="0"/>
          </a:p>
          <a:p>
            <a:r>
              <a:rPr lang="zh-CN" altLang="zh-CN" sz="2400" dirty="0" smtClean="0"/>
              <a:t> </a:t>
            </a:r>
            <a:r>
              <a:rPr lang="zh-CN" altLang="en-US" sz="2000" dirty="0" smtClean="0">
                <a:latin typeface="+mn-ea"/>
              </a:rPr>
              <a:t>图</a:t>
            </a:r>
            <a:r>
              <a:rPr lang="en-US" altLang="zh-CN" sz="2000" dirty="0" smtClean="0">
                <a:latin typeface="+mn-ea"/>
              </a:rPr>
              <a:t>6.8</a:t>
            </a:r>
            <a:r>
              <a:rPr lang="zh-CN" altLang="en-US" sz="2000" dirty="0" smtClean="0">
                <a:latin typeface="+mn-ea"/>
              </a:rPr>
              <a:t>存储器</a:t>
            </a:r>
            <a:endParaRPr lang="en-US" altLang="zh-CN" sz="2000" dirty="0" smtClean="0">
              <a:latin typeface="+mn-ea"/>
            </a:endParaRPr>
          </a:p>
          <a:p>
            <a:r>
              <a:rPr lang="zh-CN" altLang="en-US" sz="2000" dirty="0" smtClean="0">
                <a:latin typeface="+mn-ea"/>
              </a:rPr>
              <a:t>      物理地址</a:t>
            </a:r>
            <a:endParaRPr lang="zh-CN" altLang="en-US" sz="2000" dirty="0">
              <a:latin typeface="+mn-ea"/>
            </a:endParaRPr>
          </a:p>
        </p:txBody>
      </p:sp>
      <p:pic>
        <p:nvPicPr>
          <p:cNvPr id="4" name="Picture 103" descr="1-9"/>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63708" y="5013176"/>
            <a:ext cx="2304256" cy="1584176"/>
          </a:xfrm>
          <a:prstGeom prst="rect">
            <a:avLst/>
          </a:prstGeom>
          <a:noFill/>
          <a:ln>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主存物理地址是段寄存器中的数左移</a:t>
            </a:r>
            <a:r>
              <a:rPr lang="en-US" altLang="zh-CN" sz="2400" dirty="0">
                <a:latin typeface="+mn-ea"/>
              </a:rPr>
              <a:t>4</a:t>
            </a:r>
            <a:r>
              <a:rPr lang="zh-CN" altLang="zh-CN" sz="2400" dirty="0">
                <a:latin typeface="+mn-ea"/>
              </a:rPr>
              <a:t>位与寻址方式中给出的</a:t>
            </a:r>
            <a:r>
              <a:rPr lang="en-US" altLang="zh-CN" sz="2400" dirty="0">
                <a:latin typeface="+mn-ea"/>
              </a:rPr>
              <a:t>16</a:t>
            </a:r>
            <a:r>
              <a:rPr lang="zh-CN" altLang="zh-CN" sz="2400" dirty="0">
                <a:latin typeface="+mn-ea"/>
              </a:rPr>
              <a:t>位地址相加而得到的</a:t>
            </a:r>
            <a:r>
              <a:rPr lang="en-US" altLang="zh-CN" sz="2400" dirty="0">
                <a:latin typeface="+mn-ea"/>
              </a:rPr>
              <a:t>20</a:t>
            </a:r>
            <a:r>
              <a:rPr lang="zh-CN" altLang="zh-CN" sz="2400" dirty="0">
                <a:latin typeface="+mn-ea"/>
              </a:rPr>
              <a:t>位地址，如图</a:t>
            </a:r>
            <a:r>
              <a:rPr lang="en-US" altLang="zh-CN" sz="2400" dirty="0">
                <a:latin typeface="+mn-ea"/>
              </a:rPr>
              <a:t>6.5</a:t>
            </a:r>
            <a:r>
              <a:rPr lang="zh-CN" altLang="zh-CN" sz="2400" dirty="0">
                <a:latin typeface="+mn-ea"/>
              </a:rPr>
              <a:t>所示。对于涉及存储器的指令在访问存储器时，都涉及到段寄存器。因此在访问存储器时，段寄存器中的值必须设定。对于</a:t>
            </a:r>
            <a:r>
              <a:rPr lang="en-US" altLang="zh-CN" sz="2400" dirty="0">
                <a:latin typeface="+mn-ea"/>
              </a:rPr>
              <a:t>16</a:t>
            </a:r>
            <a:r>
              <a:rPr lang="zh-CN" altLang="zh-CN" sz="2400" dirty="0">
                <a:latin typeface="+mn-ea"/>
              </a:rPr>
              <a:t>位微处理器，段寄存器有</a:t>
            </a:r>
            <a:r>
              <a:rPr lang="en-US" altLang="zh-CN" sz="2400" dirty="0">
                <a:latin typeface="+mn-ea"/>
              </a:rPr>
              <a:t>CS</a:t>
            </a:r>
            <a:r>
              <a:rPr lang="zh-CN" altLang="zh-CN" sz="2400" dirty="0">
                <a:latin typeface="+mn-ea"/>
              </a:rPr>
              <a:t>、</a:t>
            </a:r>
            <a:r>
              <a:rPr lang="en-US" altLang="zh-CN" sz="2400" dirty="0">
                <a:latin typeface="+mn-ea"/>
              </a:rPr>
              <a:t>DS</a:t>
            </a:r>
            <a:r>
              <a:rPr lang="zh-CN" altLang="zh-CN" sz="2400" dirty="0">
                <a:latin typeface="+mn-ea"/>
              </a:rPr>
              <a:t>、</a:t>
            </a:r>
            <a:r>
              <a:rPr lang="en-US" altLang="zh-CN" sz="2400" dirty="0">
                <a:latin typeface="+mn-ea"/>
              </a:rPr>
              <a:t>ES</a:t>
            </a:r>
            <a:r>
              <a:rPr lang="zh-CN" altLang="zh-CN" sz="2400" dirty="0">
                <a:latin typeface="+mn-ea"/>
              </a:rPr>
              <a:t>和</a:t>
            </a:r>
            <a:r>
              <a:rPr lang="en-US" altLang="zh-CN" sz="2400" dirty="0">
                <a:latin typeface="+mn-ea"/>
              </a:rPr>
              <a:t>SS</a:t>
            </a:r>
            <a:r>
              <a:rPr lang="zh-CN" altLang="zh-CN" sz="2400" dirty="0">
                <a:latin typeface="+mn-ea"/>
              </a:rPr>
              <a:t>，各</a:t>
            </a:r>
            <a:r>
              <a:rPr lang="en-US" altLang="zh-CN" sz="2400" dirty="0">
                <a:latin typeface="+mn-ea"/>
              </a:rPr>
              <a:t>16</a:t>
            </a:r>
            <a:r>
              <a:rPr lang="zh-CN" altLang="zh-CN" sz="2400" dirty="0">
                <a:latin typeface="+mn-ea"/>
              </a:rPr>
              <a:t>位。其中</a:t>
            </a:r>
            <a:r>
              <a:rPr lang="en-US" altLang="zh-CN" sz="2400" dirty="0">
                <a:latin typeface="+mn-ea"/>
              </a:rPr>
              <a:t>CS</a:t>
            </a:r>
            <a:r>
              <a:rPr lang="zh-CN" altLang="zh-CN" sz="2400" dirty="0">
                <a:latin typeface="+mn-ea"/>
              </a:rPr>
              <a:t>是代码段寄存器，</a:t>
            </a:r>
            <a:r>
              <a:rPr lang="en-US" altLang="zh-CN" sz="2400" dirty="0">
                <a:latin typeface="+mn-ea"/>
              </a:rPr>
              <a:t>DS</a:t>
            </a:r>
            <a:r>
              <a:rPr lang="zh-CN" altLang="zh-CN" sz="2400" dirty="0">
                <a:latin typeface="+mn-ea"/>
              </a:rPr>
              <a:t>是数据段寄存器，</a:t>
            </a:r>
            <a:r>
              <a:rPr lang="en-US" altLang="zh-CN" sz="2400" dirty="0">
                <a:latin typeface="+mn-ea"/>
              </a:rPr>
              <a:t>ES</a:t>
            </a:r>
            <a:r>
              <a:rPr lang="zh-CN" altLang="zh-CN" sz="2400" dirty="0">
                <a:latin typeface="+mn-ea"/>
              </a:rPr>
              <a:t>是附加段寄存器，</a:t>
            </a:r>
            <a:r>
              <a:rPr lang="en-US" altLang="zh-CN" sz="2400" dirty="0">
                <a:latin typeface="+mn-ea"/>
              </a:rPr>
              <a:t>SS</a:t>
            </a:r>
            <a:r>
              <a:rPr lang="zh-CN" altLang="zh-CN" sz="2400" dirty="0">
                <a:latin typeface="+mn-ea"/>
              </a:rPr>
              <a:t>是堆栈段寄存器，用来存放各段的段起始地址</a:t>
            </a:r>
            <a:r>
              <a:rPr lang="zh-CN" altLang="zh-CN" sz="2400" dirty="0" smtClean="0">
                <a:latin typeface="+mn-ea"/>
              </a:rPr>
              <a:t>。</a:t>
            </a:r>
            <a:endParaRPr lang="en-US" altLang="zh-CN" sz="2400" dirty="0" smtClean="0">
              <a:latin typeface="+mn-ea"/>
            </a:endParaRPr>
          </a:p>
          <a:p>
            <a:r>
              <a:rPr lang="zh-CN" altLang="zh-CN" sz="2400" dirty="0"/>
              <a:t>这里，如果没有特别说明，字长为</a:t>
            </a:r>
            <a:r>
              <a:rPr lang="en-US" altLang="zh-CN" sz="2400" dirty="0"/>
              <a:t>16</a:t>
            </a:r>
            <a:r>
              <a:rPr lang="zh-CN" altLang="zh-CN" sz="2400" dirty="0"/>
              <a:t>位；</a:t>
            </a:r>
            <a:r>
              <a:rPr lang="en-US" altLang="zh-CN" sz="2400" dirty="0"/>
              <a:t>32</a:t>
            </a:r>
            <a:r>
              <a:rPr lang="zh-CN" altLang="zh-CN" sz="2400" dirty="0"/>
              <a:t>位为双倍字长。</a:t>
            </a:r>
            <a:endParaRPr lang="zh-CN" altLang="zh-CN" sz="2400" dirty="0"/>
          </a:p>
          <a:p>
            <a:endParaRPr lang="zh-CN" altLang="zh-CN" sz="2400" dirty="0">
              <a:latin typeface="+mn-ea"/>
            </a:endParaRPr>
          </a:p>
          <a:p>
            <a:endParaRPr lang="zh-CN" altLang="en-US" sz="2400" dirty="0">
              <a:latin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对于</a:t>
            </a:r>
            <a:r>
              <a:rPr lang="en-US" altLang="zh-CN" sz="2400" dirty="0">
                <a:latin typeface="+mn-ea"/>
              </a:rPr>
              <a:t>32</a:t>
            </a:r>
            <a:r>
              <a:rPr lang="zh-CN" altLang="zh-CN" sz="2400" dirty="0">
                <a:latin typeface="+mn-ea"/>
              </a:rPr>
              <a:t>位微处理器，设置了</a:t>
            </a:r>
            <a:r>
              <a:rPr lang="en-US" altLang="zh-CN" sz="2400" dirty="0">
                <a:latin typeface="+mn-ea"/>
              </a:rPr>
              <a:t>6</a:t>
            </a:r>
            <a:r>
              <a:rPr lang="zh-CN" altLang="zh-CN" sz="2400" dirty="0">
                <a:latin typeface="+mn-ea"/>
              </a:rPr>
              <a:t>个段寄存器，</a:t>
            </a:r>
            <a:r>
              <a:rPr lang="en-US" altLang="zh-CN" sz="2400" dirty="0">
                <a:latin typeface="+mn-ea"/>
              </a:rPr>
              <a:t>CS</a:t>
            </a:r>
            <a:r>
              <a:rPr lang="zh-CN" altLang="zh-CN" sz="2400" dirty="0">
                <a:latin typeface="+mn-ea"/>
              </a:rPr>
              <a:t>、</a:t>
            </a:r>
            <a:r>
              <a:rPr lang="en-US" altLang="zh-CN" sz="2400" dirty="0">
                <a:latin typeface="+mn-ea"/>
              </a:rPr>
              <a:t>DS</a:t>
            </a:r>
            <a:r>
              <a:rPr lang="zh-CN" altLang="zh-CN" sz="2400" dirty="0">
                <a:latin typeface="+mn-ea"/>
              </a:rPr>
              <a:t>、</a:t>
            </a:r>
            <a:r>
              <a:rPr lang="en-US" altLang="zh-CN" sz="2400" dirty="0">
                <a:latin typeface="+mn-ea"/>
              </a:rPr>
              <a:t>ES</a:t>
            </a:r>
            <a:r>
              <a:rPr lang="zh-CN" altLang="zh-CN" sz="2400" dirty="0">
                <a:latin typeface="+mn-ea"/>
              </a:rPr>
              <a:t>、</a:t>
            </a:r>
            <a:r>
              <a:rPr lang="en-US" altLang="zh-CN" sz="2400" dirty="0">
                <a:latin typeface="+mn-ea"/>
              </a:rPr>
              <a:t>SS</a:t>
            </a:r>
            <a:r>
              <a:rPr lang="zh-CN" altLang="zh-CN" sz="2400" dirty="0">
                <a:latin typeface="+mn-ea"/>
              </a:rPr>
              <a:t>、</a:t>
            </a:r>
            <a:r>
              <a:rPr lang="en-US" altLang="zh-CN" sz="2400" dirty="0">
                <a:latin typeface="+mn-ea"/>
              </a:rPr>
              <a:t>FS</a:t>
            </a:r>
            <a:r>
              <a:rPr lang="zh-CN" altLang="zh-CN" sz="2400" dirty="0">
                <a:latin typeface="+mn-ea"/>
              </a:rPr>
              <a:t>和</a:t>
            </a:r>
            <a:r>
              <a:rPr lang="en-US" altLang="zh-CN" sz="2400" dirty="0">
                <a:latin typeface="+mn-ea"/>
              </a:rPr>
              <a:t>GS</a:t>
            </a:r>
            <a:r>
              <a:rPr lang="zh-CN" altLang="zh-CN" sz="2400" dirty="0">
                <a:latin typeface="+mn-ea"/>
              </a:rPr>
              <a:t>，用来存放选择符，借以在段描述符表中选择段描述符，以确定段起始地址。字长为</a:t>
            </a:r>
            <a:r>
              <a:rPr lang="en-US" altLang="zh-CN" sz="2400" dirty="0">
                <a:latin typeface="+mn-ea"/>
              </a:rPr>
              <a:t>32</a:t>
            </a:r>
            <a:r>
              <a:rPr lang="zh-CN" altLang="zh-CN" sz="2400" dirty="0">
                <a:latin typeface="+mn-ea"/>
              </a:rPr>
              <a:t>位。</a:t>
            </a:r>
            <a:endParaRPr lang="zh-CN" altLang="zh-CN" sz="2400" dirty="0">
              <a:latin typeface="+mn-ea"/>
            </a:endParaRPr>
          </a:p>
          <a:p>
            <a:r>
              <a:rPr lang="en-US" altLang="zh-CN" sz="2400" b="1" dirty="0">
                <a:latin typeface="+mn-ea"/>
              </a:rPr>
              <a:t>1. </a:t>
            </a:r>
            <a:r>
              <a:rPr lang="zh-CN" altLang="zh-CN" sz="2400" b="1" dirty="0">
                <a:latin typeface="+mn-ea"/>
              </a:rPr>
              <a:t>数据传送指令</a:t>
            </a:r>
            <a:endParaRPr lang="zh-CN" altLang="zh-CN" sz="2400" dirty="0">
              <a:latin typeface="+mn-ea"/>
            </a:endParaRPr>
          </a:p>
          <a:p>
            <a:r>
              <a:rPr lang="en-US" altLang="zh-CN" sz="2400" dirty="0">
                <a:latin typeface="+mn-ea"/>
              </a:rPr>
              <a:t> </a:t>
            </a:r>
            <a:r>
              <a:rPr lang="zh-CN" altLang="zh-CN" sz="2400" dirty="0">
                <a:latin typeface="+mn-ea"/>
              </a:rPr>
              <a:t>数据传送类指令用于寄存器、存储器或输入输出端口之间传送数据或地址，共有</a:t>
            </a:r>
            <a:r>
              <a:rPr lang="en-US" altLang="zh-CN" sz="2400" dirty="0">
                <a:latin typeface="+mn-ea"/>
              </a:rPr>
              <a:t>14</a:t>
            </a:r>
            <a:r>
              <a:rPr lang="zh-CN" altLang="zh-CN" sz="2400" dirty="0">
                <a:latin typeface="+mn-ea"/>
              </a:rPr>
              <a:t>条，分为</a:t>
            </a:r>
            <a:r>
              <a:rPr lang="en-US" altLang="zh-CN" sz="2400" dirty="0">
                <a:latin typeface="+mn-ea"/>
              </a:rPr>
              <a:t>4</a:t>
            </a:r>
            <a:r>
              <a:rPr lang="zh-CN" altLang="zh-CN" sz="2400" dirty="0">
                <a:latin typeface="+mn-ea"/>
              </a:rPr>
              <a:t>种类型：通用数据传送指令、地址传送指令、标志寄存器传送指令和输入输出指令</a:t>
            </a:r>
            <a:r>
              <a:rPr lang="zh-CN" altLang="zh-CN" sz="2400" dirty="0" smtClean="0">
                <a:latin typeface="+mn-ea"/>
              </a:rPr>
              <a:t>。</a:t>
            </a:r>
            <a:endParaRPr lang="en-US" altLang="zh-CN" sz="2400" dirty="0" smtClean="0">
              <a:latin typeface="+mn-ea"/>
            </a:endParaRPr>
          </a:p>
          <a:p>
            <a:endParaRPr lang="zh-CN" altLang="zh-CN" sz="2400" dirty="0" smtClean="0">
              <a:latin typeface="+mn-ea"/>
            </a:endParaRPr>
          </a:p>
          <a:p>
            <a:endParaRPr lang="zh-CN" altLang="en-US" sz="2400" dirty="0">
              <a:latin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en-US" altLang="zh-CN" sz="2400" dirty="0">
                <a:latin typeface="+mn-ea"/>
              </a:rPr>
              <a:t>1</a:t>
            </a:r>
            <a:r>
              <a:rPr lang="zh-CN" altLang="zh-CN" sz="2400" dirty="0">
                <a:latin typeface="+mn-ea"/>
              </a:rPr>
              <a:t>）通用数据传送指令</a:t>
            </a:r>
            <a:endParaRPr lang="zh-CN" altLang="zh-CN" sz="2400" dirty="0">
              <a:latin typeface="+mn-ea"/>
            </a:endParaRPr>
          </a:p>
          <a:p>
            <a:r>
              <a:rPr lang="zh-CN" altLang="zh-CN" sz="2400" dirty="0">
                <a:latin typeface="+mn-ea"/>
              </a:rPr>
              <a:t>（</a:t>
            </a:r>
            <a:r>
              <a:rPr lang="en-US" altLang="zh-CN" sz="2400" dirty="0">
                <a:latin typeface="+mn-ea"/>
              </a:rPr>
              <a:t>1</a:t>
            </a:r>
            <a:r>
              <a:rPr lang="zh-CN" altLang="zh-CN" sz="2400" dirty="0">
                <a:latin typeface="+mn-ea"/>
              </a:rPr>
              <a:t>）传送指令</a:t>
            </a:r>
            <a:r>
              <a:rPr lang="en-US" altLang="zh-CN" sz="2400" dirty="0">
                <a:latin typeface="+mn-ea"/>
              </a:rPr>
              <a:t>MOV </a:t>
            </a:r>
            <a:endParaRPr lang="zh-CN" altLang="zh-CN" sz="2400" dirty="0">
              <a:latin typeface="+mn-ea"/>
            </a:endParaRPr>
          </a:p>
          <a:p>
            <a:r>
              <a:rPr lang="zh-CN" altLang="zh-CN" sz="2400" dirty="0">
                <a:latin typeface="+mn-ea"/>
              </a:rPr>
              <a:t>格式：</a:t>
            </a:r>
            <a:r>
              <a:rPr lang="en-US" altLang="zh-CN" sz="2400" dirty="0">
                <a:latin typeface="+mn-ea"/>
              </a:rPr>
              <a:t>MOV  DST</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功能：</a:t>
            </a:r>
            <a:r>
              <a:rPr lang="en-US" altLang="zh-CN" sz="2400" dirty="0">
                <a:latin typeface="+mn-ea"/>
              </a:rPr>
              <a:t>DST</a:t>
            </a:r>
            <a:r>
              <a:rPr lang="zh-CN" altLang="zh-CN" sz="2400" dirty="0">
                <a:latin typeface="+mn-ea"/>
              </a:rPr>
              <a:t>←（</a:t>
            </a:r>
            <a:r>
              <a:rPr lang="en-US" altLang="zh-CN" sz="2400" dirty="0">
                <a:latin typeface="+mn-ea"/>
              </a:rPr>
              <a:t>SRC</a:t>
            </a:r>
            <a:r>
              <a:rPr lang="zh-CN" altLang="zh-CN" sz="2400" dirty="0">
                <a:latin typeface="+mn-ea"/>
              </a:rPr>
              <a:t>）</a:t>
            </a:r>
            <a:endParaRPr lang="zh-CN" altLang="zh-CN" sz="2400" dirty="0">
              <a:latin typeface="+mn-ea"/>
            </a:endParaRPr>
          </a:p>
          <a:p>
            <a:r>
              <a:rPr lang="zh-CN" altLang="zh-CN" sz="2400" dirty="0">
                <a:latin typeface="+mn-ea"/>
              </a:rPr>
              <a:t>说明：</a:t>
            </a:r>
            <a:r>
              <a:rPr lang="en-US" altLang="zh-CN" sz="2400" dirty="0">
                <a:latin typeface="+mn-ea"/>
              </a:rPr>
              <a:t>DST</a:t>
            </a:r>
            <a:r>
              <a:rPr lang="zh-CN" altLang="zh-CN" sz="2400" dirty="0">
                <a:latin typeface="+mn-ea"/>
              </a:rPr>
              <a:t>表示目的操作数地址，</a:t>
            </a:r>
            <a:r>
              <a:rPr lang="en-US" altLang="zh-CN" sz="2400" dirty="0">
                <a:latin typeface="+mn-ea"/>
              </a:rPr>
              <a:t>SRC</a:t>
            </a:r>
            <a:r>
              <a:rPr lang="zh-CN" altLang="zh-CN" sz="2400" dirty="0">
                <a:latin typeface="+mn-ea"/>
              </a:rPr>
              <a:t>表示源操作数地址，其中目的操作数不能是立即数、</a:t>
            </a:r>
            <a:r>
              <a:rPr lang="en-US" altLang="zh-CN" sz="2400" dirty="0">
                <a:latin typeface="+mn-ea"/>
              </a:rPr>
              <a:t>CS</a:t>
            </a:r>
            <a:r>
              <a:rPr lang="zh-CN" altLang="zh-CN" sz="2400" dirty="0">
                <a:latin typeface="+mn-ea"/>
              </a:rPr>
              <a:t>和</a:t>
            </a:r>
            <a:r>
              <a:rPr lang="en-US" altLang="zh-CN" sz="2400" dirty="0">
                <a:latin typeface="+mn-ea"/>
              </a:rPr>
              <a:t>IP</a:t>
            </a:r>
            <a:r>
              <a:rPr lang="zh-CN" altLang="zh-CN" sz="2400" dirty="0">
                <a:latin typeface="+mn-ea"/>
              </a:rPr>
              <a:t>寄存器；两存储器单元之间和两个段寄存器之间不能直接传送；立即数不能直接传送到段寄存器；允许段跨越，不影响标志位。</a:t>
            </a:r>
            <a:endParaRPr lang="zh-CN" altLang="en-US" sz="2400" dirty="0">
              <a:latin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a:xfrm>
            <a:off x="502412" y="1296000"/>
            <a:ext cx="8139178" cy="5445368"/>
          </a:xfrm>
        </p:spPr>
        <p:txBody>
          <a:bodyPr/>
          <a:lstStyle/>
          <a:p>
            <a:r>
              <a:rPr lang="en-US" altLang="zh-CN" sz="2400" b="1" dirty="0">
                <a:latin typeface="+mn-ea"/>
              </a:rPr>
              <a:t>6.1.2  </a:t>
            </a:r>
            <a:r>
              <a:rPr lang="zh-CN" altLang="zh-CN" sz="2400" b="1" dirty="0">
                <a:latin typeface="+mn-ea"/>
              </a:rPr>
              <a:t>汇编语言程序</a:t>
            </a:r>
            <a:endParaRPr lang="zh-CN" altLang="zh-CN" sz="2400" dirty="0">
              <a:latin typeface="+mn-ea"/>
            </a:endParaRPr>
          </a:p>
          <a:p>
            <a:r>
              <a:rPr lang="zh-CN" altLang="zh-CN" sz="2400" dirty="0">
                <a:latin typeface="+mn-ea"/>
              </a:rPr>
              <a:t>从以上举例可以看出，机器语言程序不易编写、阅读和理解。为此人们用英文单词或其缩写字母表示指令，比如用</a:t>
            </a:r>
            <a:r>
              <a:rPr lang="en-US" altLang="zh-CN" sz="2400" dirty="0">
                <a:latin typeface="+mn-ea"/>
              </a:rPr>
              <a:t>ADD</a:t>
            </a:r>
            <a:r>
              <a:rPr lang="zh-CN" altLang="zh-CN" sz="2400" dirty="0">
                <a:latin typeface="+mn-ea"/>
              </a:rPr>
              <a:t>、</a:t>
            </a:r>
            <a:r>
              <a:rPr lang="en-US" altLang="zh-CN" sz="2400" dirty="0">
                <a:latin typeface="+mn-ea"/>
              </a:rPr>
              <a:t>SUB</a:t>
            </a:r>
            <a:r>
              <a:rPr lang="zh-CN" altLang="zh-CN" sz="2400" dirty="0">
                <a:latin typeface="+mn-ea"/>
              </a:rPr>
              <a:t>、</a:t>
            </a:r>
            <a:r>
              <a:rPr lang="en-US" altLang="zh-CN" sz="2400" dirty="0">
                <a:latin typeface="+mn-ea"/>
              </a:rPr>
              <a:t>MUL</a:t>
            </a:r>
            <a:r>
              <a:rPr lang="zh-CN" altLang="zh-CN" sz="2400" dirty="0">
                <a:latin typeface="+mn-ea"/>
              </a:rPr>
              <a:t>、</a:t>
            </a:r>
            <a:r>
              <a:rPr lang="en-US" altLang="zh-CN" sz="2400" dirty="0">
                <a:latin typeface="+mn-ea"/>
              </a:rPr>
              <a:t>DIV</a:t>
            </a:r>
            <a:r>
              <a:rPr lang="zh-CN" altLang="zh-CN" sz="2400" dirty="0">
                <a:latin typeface="+mn-ea"/>
              </a:rPr>
              <a:t>、</a:t>
            </a:r>
            <a:r>
              <a:rPr lang="en-US" altLang="zh-CN" sz="2400" dirty="0">
                <a:latin typeface="+mn-ea"/>
              </a:rPr>
              <a:t>MOV</a:t>
            </a:r>
            <a:r>
              <a:rPr lang="zh-CN" altLang="zh-CN" sz="2400" dirty="0">
                <a:latin typeface="+mn-ea"/>
              </a:rPr>
              <a:t>分别表示加、减、乘、除和传送等操作。这些英文单词或缩写字母，称为助记符。这种用助记符表示指令系统的语言称为汇编语言，其指令称为汇编语言指令。用汇编语言编写的程序，称为汇编语言程序。一条汇编语言指令对应一条机器语言指令，因此汇编语言指令实际上是机器指令的符号化表示。例如上一节的机器语言程序可用如下汇编语言指令来表示。</a:t>
            </a:r>
            <a:endParaRPr lang="zh-CN" altLang="zh-CN" sz="2400" dirty="0">
              <a:latin typeface="+mn-ea"/>
            </a:endParaRPr>
          </a:p>
          <a:p>
            <a:endParaRPr lang="zh-CN" altLang="en-US" sz="2400" dirty="0">
              <a:latin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smtClean="0"/>
              <a:t>6.4 </a:t>
            </a:r>
            <a:r>
              <a:rPr lang="zh-CN" altLang="zh-CN" sz="3600" dirty="0" smtClean="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例如指令：</a:t>
            </a:r>
            <a:endParaRPr lang="zh-CN" altLang="zh-CN" sz="2400" dirty="0">
              <a:latin typeface="+mn-ea"/>
            </a:endParaRPr>
          </a:p>
          <a:p>
            <a:r>
              <a:rPr lang="en-US" altLang="zh-CN" sz="2400" dirty="0">
                <a:latin typeface="+mn-ea"/>
              </a:rPr>
              <a:t>MOV  AX</a:t>
            </a:r>
            <a:r>
              <a:rPr lang="zh-CN" altLang="zh-CN" sz="2400" dirty="0">
                <a:latin typeface="+mn-ea"/>
              </a:rPr>
              <a:t>，</a:t>
            </a:r>
            <a:r>
              <a:rPr lang="en-US" altLang="zh-CN" sz="2400" dirty="0">
                <a:latin typeface="+mn-ea"/>
              </a:rPr>
              <a:t>DX</a:t>
            </a:r>
            <a:r>
              <a:rPr lang="zh-CN" altLang="zh-CN" sz="2400" dirty="0">
                <a:latin typeface="+mn-ea"/>
              </a:rPr>
              <a:t>；把寄存器</a:t>
            </a:r>
            <a:r>
              <a:rPr lang="en-US" altLang="zh-CN" sz="2400" dirty="0">
                <a:latin typeface="+mn-ea"/>
              </a:rPr>
              <a:t>DX</a:t>
            </a:r>
            <a:r>
              <a:rPr lang="zh-CN" altLang="zh-CN" sz="2400" dirty="0">
                <a:latin typeface="+mn-ea"/>
              </a:rPr>
              <a:t>中的</a:t>
            </a:r>
            <a:r>
              <a:rPr lang="en-US" altLang="zh-CN" sz="2400" dirty="0">
                <a:latin typeface="+mn-ea"/>
              </a:rPr>
              <a:t>16</a:t>
            </a:r>
            <a:r>
              <a:rPr lang="zh-CN" altLang="zh-CN" sz="2400" dirty="0">
                <a:latin typeface="+mn-ea"/>
              </a:rPr>
              <a:t>位数传送到寄存器</a:t>
            </a:r>
            <a:r>
              <a:rPr lang="en-US" altLang="zh-CN" sz="2400" dirty="0">
                <a:latin typeface="+mn-ea"/>
              </a:rPr>
              <a:t>AX</a:t>
            </a:r>
            <a:r>
              <a:rPr lang="zh-CN" altLang="zh-CN" sz="2400" dirty="0">
                <a:latin typeface="+mn-ea"/>
              </a:rPr>
              <a:t>中</a:t>
            </a:r>
            <a:endParaRPr lang="zh-CN" altLang="zh-CN" sz="2400" dirty="0">
              <a:latin typeface="+mn-ea"/>
            </a:endParaRPr>
          </a:p>
          <a:p>
            <a:r>
              <a:rPr lang="en-US" altLang="zh-CN" sz="2400" dirty="0">
                <a:latin typeface="+mn-ea"/>
              </a:rPr>
              <a:t>MOV  AL</a:t>
            </a:r>
            <a:r>
              <a:rPr lang="zh-CN" altLang="zh-CN" sz="2400" dirty="0">
                <a:latin typeface="+mn-ea"/>
              </a:rPr>
              <a:t>，</a:t>
            </a:r>
            <a:r>
              <a:rPr lang="en-US" altLang="zh-CN" sz="2400" dirty="0">
                <a:latin typeface="+mn-ea"/>
              </a:rPr>
              <a:t>ES:[BX] </a:t>
            </a:r>
            <a:r>
              <a:rPr lang="zh-CN" altLang="zh-CN" sz="2400" dirty="0" smtClean="0">
                <a:latin typeface="+mn-ea"/>
              </a:rPr>
              <a:t>；</a:t>
            </a:r>
            <a:r>
              <a:rPr lang="zh-CN" altLang="zh-CN" sz="2400" dirty="0">
                <a:latin typeface="+mn-ea"/>
              </a:rPr>
              <a:t>把段寄存器</a:t>
            </a:r>
            <a:r>
              <a:rPr lang="en-US" altLang="zh-CN" sz="2400" dirty="0">
                <a:latin typeface="+mn-ea"/>
              </a:rPr>
              <a:t>ES</a:t>
            </a:r>
            <a:r>
              <a:rPr lang="zh-CN" altLang="zh-CN" sz="2400" dirty="0">
                <a:latin typeface="+mn-ea"/>
              </a:rPr>
              <a:t>和寄存器</a:t>
            </a:r>
            <a:r>
              <a:rPr lang="en-US" altLang="zh-CN" sz="2400" dirty="0">
                <a:latin typeface="+mn-ea"/>
              </a:rPr>
              <a:t>BX</a:t>
            </a:r>
            <a:r>
              <a:rPr lang="zh-CN" altLang="zh-CN" sz="2400" dirty="0">
                <a:latin typeface="+mn-ea"/>
              </a:rPr>
              <a:t>所指定单元中的</a:t>
            </a:r>
            <a:r>
              <a:rPr lang="en-US" altLang="zh-CN" sz="2400" dirty="0">
                <a:latin typeface="+mn-ea"/>
              </a:rPr>
              <a:t>8</a:t>
            </a:r>
            <a:r>
              <a:rPr lang="zh-CN" altLang="zh-CN" sz="2400" dirty="0">
                <a:latin typeface="+mn-ea"/>
              </a:rPr>
              <a:t>位数传送到寄存器</a:t>
            </a:r>
            <a:r>
              <a:rPr lang="en-US" altLang="zh-CN" sz="2400" dirty="0">
                <a:latin typeface="+mn-ea"/>
              </a:rPr>
              <a:t>AL</a:t>
            </a:r>
            <a:r>
              <a:rPr lang="zh-CN" altLang="zh-CN" sz="2400" dirty="0">
                <a:latin typeface="+mn-ea"/>
              </a:rPr>
              <a:t>中</a:t>
            </a:r>
            <a:endParaRPr lang="zh-CN" altLang="zh-CN" sz="2400" dirty="0">
              <a:latin typeface="+mn-ea"/>
            </a:endParaRPr>
          </a:p>
          <a:p>
            <a:r>
              <a:rPr lang="en-US" altLang="zh-CN" sz="2400" dirty="0"/>
              <a:t>MOV  AL</a:t>
            </a:r>
            <a:r>
              <a:rPr lang="zh-CN" altLang="zh-CN" sz="2400" dirty="0"/>
              <a:t>，</a:t>
            </a:r>
            <a:r>
              <a:rPr lang="en-US" altLang="zh-CN" sz="2400" dirty="0"/>
              <a:t>ADD1   </a:t>
            </a:r>
            <a:r>
              <a:rPr lang="zh-CN" altLang="zh-CN" sz="2400" dirty="0"/>
              <a:t>；</a:t>
            </a:r>
            <a:r>
              <a:rPr lang="en-US" altLang="zh-CN" sz="2400" dirty="0"/>
              <a:t>ADD1</a:t>
            </a:r>
            <a:r>
              <a:rPr lang="zh-CN" altLang="zh-CN" sz="2400" dirty="0"/>
              <a:t>表示地址，把该地址单元中的</a:t>
            </a:r>
            <a:r>
              <a:rPr lang="en-US" altLang="zh-CN" sz="2400" dirty="0"/>
              <a:t>8</a:t>
            </a:r>
            <a:r>
              <a:rPr lang="zh-CN" altLang="zh-CN" sz="2400" dirty="0"/>
              <a:t>位数传送到寄存器</a:t>
            </a:r>
            <a:r>
              <a:rPr lang="en-US" altLang="zh-CN" sz="2400" dirty="0"/>
              <a:t>AL</a:t>
            </a:r>
            <a:r>
              <a:rPr lang="zh-CN" altLang="zh-CN" sz="2400" dirty="0"/>
              <a:t>中</a:t>
            </a:r>
            <a:r>
              <a:rPr lang="en-US" altLang="zh-CN" sz="2400" dirty="0"/>
              <a:t>    </a:t>
            </a:r>
            <a:endParaRPr lang="zh-CN" altLang="zh-CN" sz="2400" dirty="0"/>
          </a:p>
          <a:p>
            <a:r>
              <a:rPr lang="en-US" altLang="zh-CN" sz="2400" dirty="0"/>
              <a:t>MOV  ADD2</a:t>
            </a:r>
            <a:r>
              <a:rPr lang="zh-CN" altLang="zh-CN" sz="2400" dirty="0"/>
              <a:t>，</a:t>
            </a:r>
            <a:r>
              <a:rPr lang="en-US" altLang="zh-CN" sz="2400" dirty="0"/>
              <a:t>AL   </a:t>
            </a:r>
            <a:r>
              <a:rPr lang="zh-CN" altLang="zh-CN" sz="2400" dirty="0"/>
              <a:t>；把寄存器</a:t>
            </a:r>
            <a:r>
              <a:rPr lang="en-US" altLang="zh-CN" sz="2400" dirty="0"/>
              <a:t>AL</a:t>
            </a:r>
            <a:r>
              <a:rPr lang="zh-CN" altLang="zh-CN" sz="2400" dirty="0"/>
              <a:t>中的</a:t>
            </a:r>
            <a:r>
              <a:rPr lang="en-US" altLang="zh-CN" sz="2400" dirty="0"/>
              <a:t>8</a:t>
            </a:r>
            <a:r>
              <a:rPr lang="zh-CN" altLang="zh-CN" sz="2400" dirty="0"/>
              <a:t>位数传送到地址</a:t>
            </a:r>
            <a:r>
              <a:rPr lang="en-US" altLang="zh-CN" sz="2400" dirty="0"/>
              <a:t>ADD2</a:t>
            </a:r>
            <a:r>
              <a:rPr lang="zh-CN" altLang="zh-CN" sz="2400" dirty="0"/>
              <a:t>所指定的存储器单元</a:t>
            </a:r>
            <a:r>
              <a:rPr lang="zh-CN" altLang="zh-CN" sz="2400" dirty="0" smtClean="0"/>
              <a:t>中</a:t>
            </a:r>
            <a:endParaRPr lang="zh-CN" altLang="zh-CN" sz="24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400" dirty="0">
                <a:latin typeface="+mn-ea"/>
              </a:rPr>
              <a:t>MOV  AX</a:t>
            </a:r>
            <a:r>
              <a:rPr lang="zh-CN" altLang="zh-CN" sz="2400" dirty="0">
                <a:latin typeface="+mn-ea"/>
              </a:rPr>
              <a:t>，</a:t>
            </a:r>
            <a:r>
              <a:rPr lang="en-US" altLang="zh-CN" sz="2400" dirty="0">
                <a:latin typeface="+mn-ea"/>
              </a:rPr>
              <a:t>DAT1 </a:t>
            </a:r>
            <a:r>
              <a:rPr lang="zh-CN" altLang="zh-CN" sz="2400" dirty="0" smtClean="0">
                <a:latin typeface="+mn-ea"/>
              </a:rPr>
              <a:t>；</a:t>
            </a:r>
            <a:r>
              <a:rPr lang="en-US" altLang="zh-CN" sz="2400" dirty="0">
                <a:latin typeface="+mn-ea"/>
              </a:rPr>
              <a:t>DAT1</a:t>
            </a:r>
            <a:r>
              <a:rPr lang="zh-CN" altLang="zh-CN" sz="2400" dirty="0">
                <a:latin typeface="+mn-ea"/>
              </a:rPr>
              <a:t>表示立即数，把立即数传送到寄存器</a:t>
            </a:r>
            <a:r>
              <a:rPr lang="en-US" altLang="zh-CN" sz="2400" dirty="0">
                <a:latin typeface="+mn-ea"/>
              </a:rPr>
              <a:t>AX</a:t>
            </a:r>
            <a:r>
              <a:rPr lang="zh-CN" altLang="zh-CN" sz="2400" dirty="0">
                <a:latin typeface="+mn-ea"/>
              </a:rPr>
              <a:t>中</a:t>
            </a:r>
            <a:endParaRPr lang="zh-CN" altLang="zh-CN" sz="2400" dirty="0">
              <a:latin typeface="+mn-ea"/>
            </a:endParaRPr>
          </a:p>
          <a:p>
            <a:r>
              <a:rPr lang="en-US" altLang="zh-CN" sz="2400" dirty="0">
                <a:latin typeface="+mn-ea"/>
              </a:rPr>
              <a:t>MOV  DS</a:t>
            </a:r>
            <a:r>
              <a:rPr lang="zh-CN" altLang="zh-CN" sz="2400" dirty="0">
                <a:latin typeface="+mn-ea"/>
              </a:rPr>
              <a:t>，</a:t>
            </a:r>
            <a:r>
              <a:rPr lang="en-US" altLang="zh-CN" sz="2400" dirty="0">
                <a:latin typeface="+mn-ea"/>
              </a:rPr>
              <a:t>AX    </a:t>
            </a:r>
            <a:r>
              <a:rPr lang="zh-CN" altLang="en-US" sz="2400" dirty="0" smtClean="0">
                <a:latin typeface="+mn-ea"/>
              </a:rPr>
              <a:t>；</a:t>
            </a:r>
            <a:r>
              <a:rPr lang="en-US" altLang="zh-CN" sz="2400" dirty="0" smtClean="0">
                <a:latin typeface="+mn-ea"/>
              </a:rPr>
              <a:t> </a:t>
            </a:r>
            <a:r>
              <a:rPr lang="zh-CN" altLang="zh-CN" sz="2400" dirty="0" smtClean="0">
                <a:latin typeface="+mn-ea"/>
              </a:rPr>
              <a:t>把</a:t>
            </a:r>
            <a:r>
              <a:rPr lang="zh-CN" altLang="zh-CN" sz="2400" dirty="0">
                <a:latin typeface="+mn-ea"/>
              </a:rPr>
              <a:t>寄存器</a:t>
            </a:r>
            <a:r>
              <a:rPr lang="en-US" altLang="zh-CN" sz="2400" dirty="0">
                <a:latin typeface="+mn-ea"/>
              </a:rPr>
              <a:t>AX</a:t>
            </a:r>
            <a:r>
              <a:rPr lang="zh-CN" altLang="zh-CN" sz="2400" dirty="0">
                <a:latin typeface="+mn-ea"/>
              </a:rPr>
              <a:t>中的数传送到段寄存器</a:t>
            </a:r>
            <a:r>
              <a:rPr lang="en-US" altLang="zh-CN" sz="2400" dirty="0">
                <a:latin typeface="+mn-ea"/>
              </a:rPr>
              <a:t>DS</a:t>
            </a:r>
            <a:r>
              <a:rPr lang="zh-CN" altLang="zh-CN" sz="2400" dirty="0">
                <a:latin typeface="+mn-ea"/>
              </a:rPr>
              <a:t>中</a:t>
            </a:r>
            <a:endParaRPr lang="zh-CN" altLang="zh-CN" sz="2400" dirty="0">
              <a:latin typeface="+mn-ea"/>
            </a:endParaRPr>
          </a:p>
          <a:p>
            <a:r>
              <a:rPr lang="en-US" altLang="zh-CN" sz="2400" dirty="0">
                <a:latin typeface="+mn-ea"/>
              </a:rPr>
              <a:t>MOV  BX</a:t>
            </a:r>
            <a:r>
              <a:rPr lang="zh-CN" altLang="zh-CN" sz="2400" dirty="0">
                <a:latin typeface="+mn-ea"/>
              </a:rPr>
              <a:t>，</a:t>
            </a:r>
            <a:r>
              <a:rPr lang="en-US" altLang="zh-CN" sz="2400" dirty="0">
                <a:latin typeface="+mn-ea"/>
              </a:rPr>
              <a:t>[0320H]   </a:t>
            </a:r>
            <a:r>
              <a:rPr lang="zh-CN" altLang="zh-CN" sz="2400" dirty="0" smtClean="0">
                <a:latin typeface="+mn-ea"/>
              </a:rPr>
              <a:t>；</a:t>
            </a:r>
            <a:r>
              <a:rPr lang="zh-CN" altLang="zh-CN" sz="2400" dirty="0">
                <a:latin typeface="+mn-ea"/>
              </a:rPr>
              <a:t>这里默认段寄存器</a:t>
            </a:r>
            <a:r>
              <a:rPr lang="en-US" altLang="zh-CN" sz="2400" dirty="0">
                <a:latin typeface="+mn-ea"/>
              </a:rPr>
              <a:t>DS</a:t>
            </a:r>
            <a:r>
              <a:rPr lang="zh-CN" altLang="zh-CN" sz="2400" dirty="0">
                <a:latin typeface="+mn-ea"/>
              </a:rPr>
              <a:t>，把</a:t>
            </a:r>
            <a:r>
              <a:rPr lang="en-US" altLang="zh-CN" sz="2400" dirty="0">
                <a:latin typeface="+mn-ea"/>
              </a:rPr>
              <a:t>DS</a:t>
            </a:r>
            <a:r>
              <a:rPr lang="zh-CN" altLang="zh-CN" sz="2400" dirty="0">
                <a:latin typeface="+mn-ea"/>
              </a:rPr>
              <a:t>和直接地址</a:t>
            </a:r>
            <a:r>
              <a:rPr lang="en-US" altLang="zh-CN" sz="2400" dirty="0">
                <a:latin typeface="+mn-ea"/>
              </a:rPr>
              <a:t>0320H</a:t>
            </a:r>
            <a:r>
              <a:rPr lang="zh-CN" altLang="zh-CN" sz="2400" dirty="0">
                <a:latin typeface="+mn-ea"/>
              </a:rPr>
              <a:t>所指定单元中的</a:t>
            </a:r>
            <a:r>
              <a:rPr lang="en-US" altLang="zh-CN" sz="2400" dirty="0">
                <a:latin typeface="+mn-ea"/>
              </a:rPr>
              <a:t>16</a:t>
            </a:r>
            <a:r>
              <a:rPr lang="zh-CN" altLang="zh-CN" sz="2400" dirty="0">
                <a:latin typeface="+mn-ea"/>
              </a:rPr>
              <a:t>位数传送到寄存器</a:t>
            </a:r>
            <a:r>
              <a:rPr lang="en-US" altLang="zh-CN" sz="2400" dirty="0">
                <a:latin typeface="+mn-ea"/>
              </a:rPr>
              <a:t>BX</a:t>
            </a:r>
            <a:r>
              <a:rPr lang="zh-CN" altLang="zh-CN" sz="2400" dirty="0" smtClean="0">
                <a:latin typeface="+mn-ea"/>
              </a:rPr>
              <a:t>中</a:t>
            </a:r>
            <a:endParaRPr lang="en-US" altLang="zh-CN" sz="2400" dirty="0" smtClean="0">
              <a:latin typeface="+mn-ea"/>
            </a:endParaRPr>
          </a:p>
          <a:p>
            <a:r>
              <a:rPr lang="zh-CN" altLang="zh-CN" sz="2400" dirty="0"/>
              <a:t>（</a:t>
            </a:r>
            <a:r>
              <a:rPr lang="en-US" altLang="zh-CN" sz="2400" dirty="0"/>
              <a:t>2</a:t>
            </a:r>
            <a:r>
              <a:rPr lang="zh-CN" altLang="zh-CN" sz="2400" dirty="0"/>
              <a:t>）堆栈操作指令</a:t>
            </a:r>
            <a:endParaRPr lang="zh-CN" altLang="zh-CN" sz="2400" dirty="0"/>
          </a:p>
          <a:p>
            <a:r>
              <a:rPr lang="zh-CN" altLang="zh-CN" sz="2400" dirty="0"/>
              <a:t>压栈指令</a:t>
            </a:r>
            <a:r>
              <a:rPr lang="en-US" altLang="zh-CN" sz="2400" dirty="0"/>
              <a:t>PUSH</a:t>
            </a:r>
            <a:endParaRPr lang="zh-CN" altLang="zh-CN" sz="2400" dirty="0"/>
          </a:p>
          <a:p>
            <a:r>
              <a:rPr lang="zh-CN" altLang="zh-CN" sz="2400" dirty="0"/>
              <a:t>格式：</a:t>
            </a:r>
            <a:r>
              <a:rPr lang="en-US" altLang="zh-CN" sz="2400" dirty="0"/>
              <a:t>PUSH  SRC</a:t>
            </a:r>
            <a:endParaRPr lang="zh-CN" altLang="zh-CN" sz="2400" dirty="0"/>
          </a:p>
          <a:p>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功能：</a:t>
            </a:r>
            <a:r>
              <a:rPr lang="en-US" altLang="zh-CN" sz="2400" dirty="0">
                <a:latin typeface="+mn-ea"/>
              </a:rPr>
              <a:t>SP</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-2</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+1</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SRC</a:t>
            </a:r>
            <a:r>
              <a:rPr lang="zh-CN" altLang="zh-CN" sz="2400" dirty="0">
                <a:latin typeface="+mn-ea"/>
              </a:rPr>
              <a:t>）</a:t>
            </a:r>
            <a:endParaRPr lang="zh-CN" altLang="zh-CN" sz="2400" dirty="0">
              <a:latin typeface="+mn-ea"/>
            </a:endParaRPr>
          </a:p>
          <a:p>
            <a:r>
              <a:rPr lang="zh-CN" altLang="zh-CN" sz="2400" dirty="0">
                <a:latin typeface="+mn-ea"/>
              </a:rPr>
              <a:t>弹栈指令</a:t>
            </a:r>
            <a:r>
              <a:rPr lang="en-US" altLang="zh-CN" sz="2400" dirty="0">
                <a:latin typeface="+mn-ea"/>
              </a:rPr>
              <a:t>POP</a:t>
            </a:r>
            <a:endParaRPr lang="zh-CN" altLang="zh-CN" sz="2400" dirty="0">
              <a:latin typeface="+mn-ea"/>
            </a:endParaRPr>
          </a:p>
          <a:p>
            <a:r>
              <a:rPr lang="zh-CN" altLang="zh-CN" sz="2400" dirty="0">
                <a:latin typeface="+mn-ea"/>
              </a:rPr>
              <a:t>格式：</a:t>
            </a:r>
            <a:r>
              <a:rPr lang="en-US" altLang="zh-CN" sz="2400" dirty="0">
                <a:latin typeface="+mn-ea"/>
              </a:rPr>
              <a:t>POP  DST</a:t>
            </a:r>
            <a:endParaRPr lang="zh-CN" altLang="zh-CN" sz="2400" dirty="0">
              <a:latin typeface="+mn-ea"/>
            </a:endParaRPr>
          </a:p>
          <a:p>
            <a:r>
              <a:rPr lang="zh-CN" altLang="zh-CN" sz="2400" dirty="0">
                <a:latin typeface="+mn-ea"/>
              </a:rPr>
              <a:t>功能：</a:t>
            </a:r>
            <a:r>
              <a:rPr lang="en-US" altLang="zh-CN" sz="2400" dirty="0">
                <a:latin typeface="+mn-ea"/>
              </a:rPr>
              <a:t>DST</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+1</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+2</a:t>
            </a:r>
            <a:endParaRPr lang="zh-CN" altLang="zh-CN" sz="2400" dirty="0">
              <a:latin typeface="+mn-ea"/>
            </a:endParaRPr>
          </a:p>
          <a:p>
            <a:r>
              <a:rPr lang="zh-CN" altLang="zh-CN" sz="2400" dirty="0">
                <a:latin typeface="+mn-ea"/>
              </a:rPr>
              <a:t>堆栈操作指令以字为单位，可以使用除立即数以外的其它寻址方式，允许段跨越；</a:t>
            </a:r>
            <a:r>
              <a:rPr lang="en-US" altLang="zh-CN" sz="2400" dirty="0">
                <a:latin typeface="+mn-ea"/>
              </a:rPr>
              <a:t>PUSH CS </a:t>
            </a:r>
            <a:r>
              <a:rPr lang="zh-CN" altLang="zh-CN" sz="2400" dirty="0">
                <a:latin typeface="+mn-ea"/>
              </a:rPr>
              <a:t>合法，但</a:t>
            </a:r>
            <a:r>
              <a:rPr lang="en-US" altLang="zh-CN" sz="2400" dirty="0">
                <a:latin typeface="+mn-ea"/>
              </a:rPr>
              <a:t>POP CS</a:t>
            </a:r>
            <a:r>
              <a:rPr lang="zh-CN" altLang="zh-CN" sz="2400" dirty="0">
                <a:latin typeface="+mn-ea"/>
              </a:rPr>
              <a:t>非法；不影响状态标志位。</a:t>
            </a:r>
            <a:endParaRPr lang="zh-CN" altLang="zh-CN" sz="2400" dirty="0">
              <a:latin typeface="+mn-ea"/>
            </a:endParaRPr>
          </a:p>
          <a:p>
            <a:endParaRPr lang="zh-CN" altLang="en-US" sz="2400" dirty="0">
              <a:latin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例如指令：</a:t>
            </a:r>
            <a:endParaRPr lang="zh-CN" altLang="zh-CN" sz="2400" dirty="0">
              <a:latin typeface="+mn-ea"/>
            </a:endParaRPr>
          </a:p>
          <a:p>
            <a:r>
              <a:rPr lang="en-US" altLang="zh-CN" sz="2400" dirty="0">
                <a:latin typeface="+mn-ea"/>
              </a:rPr>
              <a:t>PUSH  CS       </a:t>
            </a:r>
            <a:r>
              <a:rPr lang="zh-CN" altLang="zh-CN" sz="2400" dirty="0" smtClean="0">
                <a:latin typeface="+mn-ea"/>
              </a:rPr>
              <a:t>；</a:t>
            </a:r>
            <a:r>
              <a:rPr lang="zh-CN" altLang="zh-CN" sz="2400" dirty="0">
                <a:latin typeface="+mn-ea"/>
              </a:rPr>
              <a:t>把段寄存器</a:t>
            </a:r>
            <a:r>
              <a:rPr lang="en-US" altLang="zh-CN" sz="2400" dirty="0">
                <a:latin typeface="+mn-ea"/>
              </a:rPr>
              <a:t>CS</a:t>
            </a:r>
            <a:r>
              <a:rPr lang="zh-CN" altLang="zh-CN" sz="2400" dirty="0">
                <a:latin typeface="+mn-ea"/>
              </a:rPr>
              <a:t>中的</a:t>
            </a:r>
            <a:r>
              <a:rPr lang="en-US" altLang="zh-CN" sz="2400" dirty="0">
                <a:latin typeface="+mn-ea"/>
              </a:rPr>
              <a:t>16</a:t>
            </a:r>
            <a:r>
              <a:rPr lang="zh-CN" altLang="zh-CN" sz="2400" dirty="0">
                <a:latin typeface="+mn-ea"/>
              </a:rPr>
              <a:t>位数压入堆栈</a:t>
            </a:r>
            <a:endParaRPr lang="zh-CN" altLang="zh-CN" sz="2400" dirty="0">
              <a:latin typeface="+mn-ea"/>
            </a:endParaRPr>
          </a:p>
          <a:p>
            <a:r>
              <a:rPr lang="en-US" altLang="zh-CN" sz="2400" dirty="0">
                <a:latin typeface="+mn-ea"/>
              </a:rPr>
              <a:t>POP </a:t>
            </a:r>
            <a:r>
              <a:rPr lang="en-US" altLang="zh-CN" sz="2400" dirty="0" smtClean="0">
                <a:latin typeface="+mn-ea"/>
              </a:rPr>
              <a:t>DS </a:t>
            </a:r>
            <a:r>
              <a:rPr lang="zh-CN" altLang="zh-CN" sz="2400" dirty="0" smtClean="0">
                <a:latin typeface="+mn-ea"/>
              </a:rPr>
              <a:t>；</a:t>
            </a:r>
            <a:r>
              <a:rPr lang="zh-CN" altLang="zh-CN" sz="2400" dirty="0">
                <a:latin typeface="+mn-ea"/>
              </a:rPr>
              <a:t>弹栈，把弹出的</a:t>
            </a:r>
            <a:r>
              <a:rPr lang="en-US" altLang="zh-CN" sz="2400" dirty="0">
                <a:latin typeface="+mn-ea"/>
              </a:rPr>
              <a:t>16</a:t>
            </a:r>
            <a:r>
              <a:rPr lang="zh-CN" altLang="zh-CN" sz="2400" dirty="0">
                <a:latin typeface="+mn-ea"/>
              </a:rPr>
              <a:t>位数送入段寄存器</a:t>
            </a:r>
            <a:r>
              <a:rPr lang="en-US" altLang="zh-CN" sz="2400" dirty="0">
                <a:latin typeface="+mn-ea"/>
              </a:rPr>
              <a:t>DS</a:t>
            </a:r>
            <a:r>
              <a:rPr lang="zh-CN" altLang="zh-CN" sz="2400" dirty="0">
                <a:latin typeface="+mn-ea"/>
              </a:rPr>
              <a:t>中</a:t>
            </a:r>
            <a:endParaRPr lang="zh-CN" altLang="zh-CN" sz="2400" dirty="0">
              <a:latin typeface="+mn-ea"/>
            </a:endParaRPr>
          </a:p>
          <a:p>
            <a:r>
              <a:rPr lang="zh-CN" altLang="zh-CN" sz="2400" dirty="0">
                <a:latin typeface="+mn-ea"/>
              </a:rPr>
              <a:t>（</a:t>
            </a:r>
            <a:r>
              <a:rPr lang="en-US" altLang="zh-CN" sz="2400" dirty="0">
                <a:latin typeface="+mn-ea"/>
              </a:rPr>
              <a:t>3</a:t>
            </a:r>
            <a:r>
              <a:rPr lang="zh-CN" altLang="zh-CN" sz="2400" dirty="0">
                <a:latin typeface="+mn-ea"/>
              </a:rPr>
              <a:t>）交换指令</a:t>
            </a:r>
            <a:r>
              <a:rPr lang="en-US" altLang="zh-CN" sz="2400" dirty="0">
                <a:latin typeface="+mn-ea"/>
              </a:rPr>
              <a:t>XCHG </a:t>
            </a:r>
            <a:endParaRPr lang="zh-CN" altLang="zh-CN" sz="2400" dirty="0">
              <a:latin typeface="+mn-ea"/>
            </a:endParaRPr>
          </a:p>
          <a:p>
            <a:r>
              <a:rPr lang="zh-CN" altLang="zh-CN" sz="2400" dirty="0">
                <a:latin typeface="+mn-ea"/>
              </a:rPr>
              <a:t>格式：</a:t>
            </a:r>
            <a:r>
              <a:rPr lang="en-US" altLang="zh-CN" sz="2400" dirty="0">
                <a:latin typeface="+mn-ea"/>
              </a:rPr>
              <a:t>XCHG  OPR1</a:t>
            </a:r>
            <a:r>
              <a:rPr lang="zh-CN" altLang="zh-CN" sz="2400" dirty="0">
                <a:latin typeface="+mn-ea"/>
              </a:rPr>
              <a:t>，</a:t>
            </a:r>
            <a:r>
              <a:rPr lang="en-US" altLang="zh-CN" sz="2400" dirty="0">
                <a:latin typeface="+mn-ea"/>
              </a:rPr>
              <a:t>OPR2</a:t>
            </a:r>
            <a:endParaRPr lang="zh-CN" altLang="zh-CN" sz="2400" dirty="0">
              <a:latin typeface="+mn-ea"/>
            </a:endParaRPr>
          </a:p>
          <a:p>
            <a:r>
              <a:rPr lang="zh-CN" altLang="zh-CN" sz="2400" dirty="0">
                <a:latin typeface="+mn-ea"/>
              </a:rPr>
              <a:t>功能：（</a:t>
            </a:r>
            <a:r>
              <a:rPr lang="en-US" altLang="zh-CN" sz="2400" dirty="0">
                <a:latin typeface="+mn-ea"/>
              </a:rPr>
              <a:t>OPR1</a:t>
            </a:r>
            <a:r>
              <a:rPr lang="zh-CN" altLang="zh-CN" sz="2400" dirty="0">
                <a:latin typeface="+mn-ea"/>
              </a:rPr>
              <a:t>）</a:t>
            </a:r>
            <a:r>
              <a:rPr lang="en-US" altLang="zh-CN" sz="2400" dirty="0">
                <a:latin typeface="+mn-ea"/>
              </a:rPr>
              <a:t>↔</a:t>
            </a:r>
            <a:r>
              <a:rPr lang="zh-CN" altLang="zh-CN" sz="2400" dirty="0">
                <a:latin typeface="+mn-ea"/>
              </a:rPr>
              <a:t>（</a:t>
            </a:r>
            <a:r>
              <a:rPr lang="en-US" altLang="zh-CN" sz="2400" dirty="0">
                <a:latin typeface="+mn-ea"/>
              </a:rPr>
              <a:t>OPR2</a:t>
            </a:r>
            <a:r>
              <a:rPr lang="zh-CN" altLang="zh-CN" sz="2400" dirty="0">
                <a:latin typeface="+mn-ea"/>
              </a:rPr>
              <a:t>）</a:t>
            </a:r>
            <a:endParaRPr lang="zh-CN" altLang="zh-CN" sz="2400" dirty="0">
              <a:latin typeface="+mn-ea"/>
            </a:endParaRPr>
          </a:p>
          <a:p>
            <a:r>
              <a:rPr lang="zh-CN" altLang="zh-CN" sz="2400" dirty="0">
                <a:latin typeface="+mn-ea"/>
              </a:rPr>
              <a:t>说明：</a:t>
            </a:r>
            <a:r>
              <a:rPr lang="en-US" altLang="zh-CN" sz="2400" dirty="0">
                <a:latin typeface="+mn-ea"/>
              </a:rPr>
              <a:t>XCHG</a:t>
            </a:r>
            <a:r>
              <a:rPr lang="zh-CN" altLang="zh-CN" sz="2400" dirty="0">
                <a:latin typeface="+mn-ea"/>
              </a:rPr>
              <a:t>指令不适用段寄存器和立即数，不允许两存储器单元直接交换，两操作数可以是</a:t>
            </a:r>
            <a:r>
              <a:rPr lang="en-US" altLang="zh-CN" sz="2400" dirty="0">
                <a:latin typeface="+mn-ea"/>
              </a:rPr>
              <a:t>8</a:t>
            </a:r>
            <a:r>
              <a:rPr lang="zh-CN" altLang="zh-CN" sz="2400" dirty="0">
                <a:latin typeface="+mn-ea"/>
              </a:rPr>
              <a:t>位或</a:t>
            </a:r>
            <a:r>
              <a:rPr lang="en-US" altLang="zh-CN" sz="2400" dirty="0">
                <a:latin typeface="+mn-ea"/>
              </a:rPr>
              <a:t>16</a:t>
            </a:r>
            <a:r>
              <a:rPr lang="zh-CN" altLang="zh-CN" sz="2400" dirty="0">
                <a:latin typeface="+mn-ea"/>
              </a:rPr>
              <a:t>位。允许段跨越，不影响状态标志位</a:t>
            </a:r>
            <a:r>
              <a:rPr lang="zh-CN" altLang="zh-CN" sz="2400" dirty="0" smtClean="0">
                <a:latin typeface="+mn-ea"/>
              </a:rPr>
              <a:t>。</a:t>
            </a:r>
            <a:endParaRPr lang="zh-CN" altLang="en-US" sz="2400" dirty="0">
              <a:latin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例如指令：</a:t>
            </a:r>
            <a:endParaRPr lang="zh-CN" altLang="zh-CN" sz="2400" dirty="0">
              <a:latin typeface="+mn-ea"/>
            </a:endParaRPr>
          </a:p>
          <a:p>
            <a:r>
              <a:rPr lang="en-US" altLang="zh-CN" sz="2400" dirty="0">
                <a:latin typeface="+mn-ea"/>
              </a:rPr>
              <a:t>XCHG  AL</a:t>
            </a:r>
            <a:r>
              <a:rPr lang="zh-CN" altLang="zh-CN" sz="2400" dirty="0">
                <a:latin typeface="+mn-ea"/>
              </a:rPr>
              <a:t>，</a:t>
            </a:r>
            <a:r>
              <a:rPr lang="en-US" altLang="zh-CN" sz="2400" dirty="0">
                <a:latin typeface="+mn-ea"/>
              </a:rPr>
              <a:t>BL          </a:t>
            </a:r>
            <a:r>
              <a:rPr lang="zh-CN" altLang="zh-CN" sz="2400" dirty="0">
                <a:latin typeface="+mn-ea"/>
              </a:rPr>
              <a:t>；两</a:t>
            </a:r>
            <a:r>
              <a:rPr lang="en-US" altLang="zh-CN" sz="2400" dirty="0">
                <a:latin typeface="+mn-ea"/>
              </a:rPr>
              <a:t>8</a:t>
            </a:r>
            <a:r>
              <a:rPr lang="zh-CN" altLang="zh-CN" sz="2400" dirty="0">
                <a:latin typeface="+mn-ea"/>
              </a:rPr>
              <a:t>位寄存器中的数交换</a:t>
            </a:r>
            <a:endParaRPr lang="zh-CN" altLang="zh-CN" sz="2400" dirty="0">
              <a:latin typeface="+mn-ea"/>
            </a:endParaRPr>
          </a:p>
          <a:p>
            <a:r>
              <a:rPr lang="en-US" altLang="zh-CN" sz="2400" dirty="0">
                <a:latin typeface="+mn-ea"/>
              </a:rPr>
              <a:t>XCHG  AX</a:t>
            </a:r>
            <a:r>
              <a:rPr lang="zh-CN" altLang="zh-CN" sz="2400" dirty="0">
                <a:latin typeface="+mn-ea"/>
              </a:rPr>
              <a:t>，</a:t>
            </a:r>
            <a:r>
              <a:rPr lang="en-US" altLang="zh-CN" sz="2400" dirty="0">
                <a:latin typeface="+mn-ea"/>
              </a:rPr>
              <a:t>SS:[SI]     </a:t>
            </a:r>
            <a:r>
              <a:rPr lang="zh-CN" altLang="zh-CN" sz="2400" dirty="0">
                <a:latin typeface="+mn-ea"/>
              </a:rPr>
              <a:t>；寄存器</a:t>
            </a:r>
            <a:r>
              <a:rPr lang="en-US" altLang="zh-CN" sz="2400" dirty="0">
                <a:latin typeface="+mn-ea"/>
              </a:rPr>
              <a:t>AX</a:t>
            </a:r>
            <a:r>
              <a:rPr lang="zh-CN" altLang="zh-CN" sz="2400" dirty="0">
                <a:latin typeface="+mn-ea"/>
              </a:rPr>
              <a:t>与存储器单元中的</a:t>
            </a:r>
            <a:r>
              <a:rPr lang="en-US" altLang="zh-CN" sz="2400" dirty="0">
                <a:latin typeface="+mn-ea"/>
              </a:rPr>
              <a:t>16</a:t>
            </a:r>
            <a:r>
              <a:rPr lang="zh-CN" altLang="zh-CN" sz="2400" dirty="0">
                <a:latin typeface="+mn-ea"/>
              </a:rPr>
              <a:t>位数交换</a:t>
            </a:r>
            <a:endParaRPr lang="zh-CN" altLang="zh-CN" sz="2400" dirty="0">
              <a:latin typeface="+mn-ea"/>
            </a:endParaRPr>
          </a:p>
          <a:p>
            <a:r>
              <a:rPr lang="zh-CN" altLang="zh-CN" sz="2400" dirty="0"/>
              <a:t>（</a:t>
            </a:r>
            <a:r>
              <a:rPr lang="en-US" altLang="zh-CN" sz="2400" dirty="0"/>
              <a:t>4</a:t>
            </a:r>
            <a:r>
              <a:rPr lang="zh-CN" altLang="zh-CN" sz="2400" dirty="0"/>
              <a:t>）换码指令</a:t>
            </a:r>
            <a:r>
              <a:rPr lang="en-US" altLang="zh-CN" sz="2400" dirty="0"/>
              <a:t>XLAT </a:t>
            </a:r>
            <a:endParaRPr lang="zh-CN" altLang="zh-CN" sz="2400" dirty="0"/>
          </a:p>
          <a:p>
            <a:r>
              <a:rPr lang="zh-CN" altLang="zh-CN" sz="2400" dirty="0"/>
              <a:t>格式：</a:t>
            </a:r>
            <a:r>
              <a:rPr lang="en-US" altLang="zh-CN" sz="2400" dirty="0"/>
              <a:t>XLAT  OPR </a:t>
            </a:r>
            <a:r>
              <a:rPr lang="zh-CN" altLang="zh-CN" sz="2400" dirty="0"/>
              <a:t>或</a:t>
            </a:r>
            <a:r>
              <a:rPr lang="en-US" altLang="zh-CN" sz="2400" dirty="0"/>
              <a:t>  XLAT</a:t>
            </a:r>
            <a:endParaRPr lang="zh-CN" altLang="zh-CN" sz="2400" dirty="0"/>
          </a:p>
          <a:p>
            <a:r>
              <a:rPr lang="zh-CN" altLang="zh-CN" sz="2400" dirty="0"/>
              <a:t>功能：</a:t>
            </a:r>
            <a:r>
              <a:rPr lang="en-US" altLang="zh-CN" sz="2400" dirty="0"/>
              <a:t>AL</a:t>
            </a:r>
            <a:r>
              <a:rPr lang="zh-CN" altLang="zh-CN" sz="2400" dirty="0"/>
              <a:t>←（（</a:t>
            </a:r>
            <a:r>
              <a:rPr lang="en-US" altLang="zh-CN" sz="2400" dirty="0"/>
              <a:t>BX</a:t>
            </a:r>
            <a:r>
              <a:rPr lang="zh-CN" altLang="zh-CN" sz="2400" dirty="0"/>
              <a:t>）</a:t>
            </a:r>
            <a:r>
              <a:rPr lang="en-US" altLang="zh-CN" sz="2400" dirty="0"/>
              <a:t>+</a:t>
            </a:r>
            <a:r>
              <a:rPr lang="zh-CN" altLang="zh-CN" sz="2400" dirty="0"/>
              <a:t>（</a:t>
            </a:r>
            <a:r>
              <a:rPr lang="en-US" altLang="zh-CN" sz="2400" dirty="0"/>
              <a:t>AL</a:t>
            </a:r>
            <a:r>
              <a:rPr lang="zh-CN" altLang="zh-CN" sz="2400" dirty="0"/>
              <a:t>））</a:t>
            </a:r>
            <a:endParaRPr lang="zh-CN" altLang="zh-CN" sz="2400" dirty="0"/>
          </a:p>
          <a:p>
            <a:r>
              <a:rPr lang="zh-CN" altLang="zh-CN" sz="2400" dirty="0"/>
              <a:t>也称为查表指令，</a:t>
            </a:r>
            <a:r>
              <a:rPr lang="en-US" altLang="zh-CN" sz="2400" dirty="0"/>
              <a:t>OPR</a:t>
            </a:r>
            <a:r>
              <a:rPr lang="zh-CN" altLang="zh-CN" sz="2400" dirty="0"/>
              <a:t>表示表格中的地址，</a:t>
            </a:r>
            <a:r>
              <a:rPr lang="en-US" altLang="zh-CN" sz="2400" dirty="0"/>
              <a:t>BX</a:t>
            </a:r>
            <a:r>
              <a:rPr lang="zh-CN" altLang="zh-CN" sz="2400" dirty="0"/>
              <a:t>存放表格首地址，</a:t>
            </a:r>
            <a:r>
              <a:rPr lang="en-US" altLang="zh-CN" sz="2400" dirty="0"/>
              <a:t>AL</a:t>
            </a:r>
            <a:r>
              <a:rPr lang="zh-CN" altLang="zh-CN" sz="2400" dirty="0"/>
              <a:t>存放待查值（偏移量），查得结果送</a:t>
            </a:r>
            <a:r>
              <a:rPr lang="en-US" altLang="zh-CN" sz="2400" dirty="0"/>
              <a:t>AL</a:t>
            </a:r>
            <a:r>
              <a:rPr lang="zh-CN" altLang="zh-CN" sz="2400" dirty="0"/>
              <a:t>中，不影响状态标志位。</a:t>
            </a:r>
            <a:endParaRPr lang="zh-CN" altLang="zh-CN" sz="2400" dirty="0"/>
          </a:p>
          <a:p>
            <a:endParaRPr lang="zh-CN" altLang="en-US" sz="24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en-US" altLang="zh-CN" sz="2400" dirty="0">
                <a:latin typeface="+mn-ea"/>
              </a:rPr>
              <a:t>2</a:t>
            </a:r>
            <a:r>
              <a:rPr lang="zh-CN" altLang="zh-CN" sz="2400" dirty="0">
                <a:latin typeface="+mn-ea"/>
              </a:rPr>
              <a:t>）地址传送指令</a:t>
            </a:r>
            <a:endParaRPr lang="zh-CN" altLang="zh-CN" sz="2400" dirty="0">
              <a:latin typeface="+mn-ea"/>
            </a:endParaRPr>
          </a:p>
          <a:p>
            <a:r>
              <a:rPr lang="zh-CN" altLang="zh-CN" sz="2400" dirty="0">
                <a:latin typeface="+mn-ea"/>
              </a:rPr>
              <a:t>（</a:t>
            </a:r>
            <a:r>
              <a:rPr lang="en-US" altLang="zh-CN" sz="2400" dirty="0">
                <a:latin typeface="+mn-ea"/>
              </a:rPr>
              <a:t>1</a:t>
            </a:r>
            <a:r>
              <a:rPr lang="zh-CN" altLang="zh-CN" sz="2400" dirty="0">
                <a:latin typeface="+mn-ea"/>
              </a:rPr>
              <a:t>）有效地址送寄存器指令</a:t>
            </a:r>
            <a:r>
              <a:rPr lang="en-US" altLang="zh-CN" sz="2400" dirty="0">
                <a:latin typeface="+mn-ea"/>
              </a:rPr>
              <a:t>LEA</a:t>
            </a:r>
            <a:endParaRPr lang="zh-CN" altLang="zh-CN" sz="2400" dirty="0">
              <a:latin typeface="+mn-ea"/>
            </a:endParaRPr>
          </a:p>
          <a:p>
            <a:r>
              <a:rPr lang="zh-CN" altLang="zh-CN" sz="2400" dirty="0">
                <a:latin typeface="+mn-ea"/>
              </a:rPr>
              <a:t>格式：</a:t>
            </a:r>
            <a:r>
              <a:rPr lang="en-US" altLang="zh-CN" sz="2400" dirty="0">
                <a:latin typeface="+mn-ea"/>
              </a:rPr>
              <a:t>LEA  REG</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功能：</a:t>
            </a:r>
            <a:r>
              <a:rPr lang="en-US" altLang="zh-CN" sz="2400" dirty="0">
                <a:latin typeface="+mn-ea"/>
              </a:rPr>
              <a:t>REG</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将源操作数的有效地址传送到指定寄存器</a:t>
            </a:r>
            <a:r>
              <a:rPr lang="en-US" altLang="zh-CN" sz="2400" dirty="0">
                <a:latin typeface="+mn-ea"/>
              </a:rPr>
              <a:t>REG</a:t>
            </a:r>
            <a:r>
              <a:rPr lang="zh-CN" altLang="zh-CN" sz="2400" dirty="0">
                <a:latin typeface="+mn-ea"/>
              </a:rPr>
              <a:t>中；目的寄存器为</a:t>
            </a:r>
            <a:r>
              <a:rPr lang="en-US" altLang="zh-CN" sz="2400" dirty="0">
                <a:latin typeface="+mn-ea"/>
              </a:rPr>
              <a:t>16</a:t>
            </a:r>
            <a:r>
              <a:rPr lang="zh-CN" altLang="zh-CN" sz="2400" dirty="0">
                <a:latin typeface="+mn-ea"/>
              </a:rPr>
              <a:t>位通用寄存器，源操作数可以是除立即数和寄存器寻址以外的其它寻址方式；允许段跨越；不影响状态标志位。</a:t>
            </a:r>
            <a:endParaRPr lang="zh-CN" altLang="zh-CN" sz="2400" dirty="0">
              <a:latin typeface="+mn-ea"/>
            </a:endParaRPr>
          </a:p>
          <a:p>
            <a:r>
              <a:rPr lang="zh-CN" altLang="zh-CN" sz="2400" dirty="0">
                <a:latin typeface="+mn-ea"/>
              </a:rPr>
              <a:t>例如指令：</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en-US" altLang="zh-CN" sz="2400" dirty="0">
                <a:latin typeface="+mn-ea"/>
              </a:rPr>
              <a:t>LEA  BX</a:t>
            </a:r>
            <a:r>
              <a:rPr lang="zh-CN" altLang="zh-CN" sz="2400" dirty="0">
                <a:latin typeface="+mn-ea"/>
              </a:rPr>
              <a:t>，</a:t>
            </a:r>
            <a:r>
              <a:rPr lang="en-US" altLang="zh-CN" sz="2400" dirty="0">
                <a:latin typeface="+mn-ea"/>
              </a:rPr>
              <a:t>DATA     </a:t>
            </a:r>
            <a:r>
              <a:rPr lang="zh-CN" altLang="zh-CN" sz="2400" dirty="0" smtClean="0">
                <a:latin typeface="+mn-ea"/>
              </a:rPr>
              <a:t>；</a:t>
            </a:r>
            <a:r>
              <a:rPr lang="en-US" altLang="zh-CN" sz="2400" dirty="0">
                <a:latin typeface="+mn-ea"/>
              </a:rPr>
              <a:t>DATA</a:t>
            </a:r>
            <a:r>
              <a:rPr lang="zh-CN" altLang="zh-CN" sz="2400" dirty="0">
                <a:latin typeface="+mn-ea"/>
              </a:rPr>
              <a:t>表示存储器单元，把该单元的偏移地址送入寄存器</a:t>
            </a:r>
            <a:r>
              <a:rPr lang="en-US" altLang="zh-CN" sz="2400" dirty="0">
                <a:latin typeface="+mn-ea"/>
              </a:rPr>
              <a:t>BX</a:t>
            </a:r>
            <a:r>
              <a:rPr lang="zh-CN" altLang="zh-CN" sz="2400" dirty="0">
                <a:latin typeface="+mn-ea"/>
              </a:rPr>
              <a:t>中</a:t>
            </a:r>
            <a:endParaRPr lang="zh-CN" altLang="zh-CN" sz="2400" dirty="0">
              <a:latin typeface="+mn-ea"/>
            </a:endParaRPr>
          </a:p>
          <a:p>
            <a:r>
              <a:rPr lang="zh-CN" altLang="zh-CN" sz="2400" dirty="0">
                <a:latin typeface="+mn-ea"/>
              </a:rPr>
              <a:t>（</a:t>
            </a:r>
            <a:r>
              <a:rPr lang="en-US" altLang="zh-CN" sz="2400" dirty="0">
                <a:latin typeface="+mn-ea"/>
              </a:rPr>
              <a:t>2</a:t>
            </a:r>
            <a:r>
              <a:rPr lang="zh-CN" altLang="zh-CN" sz="2400" dirty="0">
                <a:latin typeface="+mn-ea"/>
              </a:rPr>
              <a:t>）指定寄存器与段寄存器</a:t>
            </a:r>
            <a:r>
              <a:rPr lang="en-US" altLang="zh-CN" sz="2400" dirty="0">
                <a:latin typeface="+mn-ea"/>
              </a:rPr>
              <a:t>DS</a:t>
            </a:r>
            <a:r>
              <a:rPr lang="zh-CN" altLang="zh-CN" sz="2400" dirty="0">
                <a:latin typeface="+mn-ea"/>
              </a:rPr>
              <a:t>置数指令</a:t>
            </a:r>
            <a:r>
              <a:rPr lang="en-US" altLang="zh-CN" sz="2400" dirty="0">
                <a:latin typeface="+mn-ea"/>
              </a:rPr>
              <a:t>LDS</a:t>
            </a:r>
            <a:endParaRPr lang="zh-CN" altLang="zh-CN" sz="2400" dirty="0">
              <a:latin typeface="+mn-ea"/>
            </a:endParaRPr>
          </a:p>
          <a:p>
            <a:r>
              <a:rPr lang="zh-CN" altLang="zh-CN" sz="2400" dirty="0">
                <a:latin typeface="+mn-ea"/>
              </a:rPr>
              <a:t>格式：</a:t>
            </a:r>
            <a:r>
              <a:rPr lang="en-US" altLang="zh-CN" sz="2400" dirty="0">
                <a:latin typeface="+mn-ea"/>
              </a:rPr>
              <a:t>LDS  REG</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功能：</a:t>
            </a:r>
            <a:r>
              <a:rPr lang="en-US" altLang="zh-CN" sz="2400" dirty="0">
                <a:latin typeface="+mn-ea"/>
              </a:rPr>
              <a:t>REG</a:t>
            </a:r>
            <a:r>
              <a:rPr lang="zh-CN" altLang="zh-CN" sz="2400" dirty="0">
                <a:latin typeface="+mn-ea"/>
              </a:rPr>
              <a:t>←（</a:t>
            </a:r>
            <a:r>
              <a:rPr lang="en-US" altLang="zh-CN" sz="2400" dirty="0">
                <a:latin typeface="+mn-ea"/>
              </a:rPr>
              <a:t>SRC</a:t>
            </a:r>
            <a:r>
              <a:rPr lang="zh-CN" altLang="zh-CN" sz="2400" dirty="0">
                <a:latin typeface="+mn-ea"/>
              </a:rPr>
              <a:t>），</a:t>
            </a:r>
            <a:r>
              <a:rPr lang="en-US" altLang="zh-CN" sz="2400" dirty="0">
                <a:latin typeface="+mn-ea"/>
              </a:rPr>
              <a:t>DS</a:t>
            </a:r>
            <a:r>
              <a:rPr lang="zh-CN" altLang="zh-CN" sz="2400" dirty="0">
                <a:latin typeface="+mn-ea"/>
              </a:rPr>
              <a:t>←（</a:t>
            </a:r>
            <a:r>
              <a:rPr lang="en-US" altLang="zh-CN" sz="2400" dirty="0">
                <a:latin typeface="+mn-ea"/>
              </a:rPr>
              <a:t>SRC+2</a:t>
            </a:r>
            <a:r>
              <a:rPr lang="zh-CN" altLang="zh-CN" sz="2400" dirty="0">
                <a:latin typeface="+mn-ea"/>
              </a:rPr>
              <a:t>）</a:t>
            </a:r>
            <a:endParaRPr lang="zh-CN" altLang="zh-CN" sz="2400" dirty="0">
              <a:latin typeface="+mn-ea"/>
            </a:endParaRPr>
          </a:p>
          <a:p>
            <a:r>
              <a:rPr lang="zh-CN" altLang="zh-CN" sz="2400" dirty="0">
                <a:latin typeface="+mn-ea"/>
              </a:rPr>
              <a:t>把存储器中连续两个字单元中的数据传送到指定寄存器和段寄存器</a:t>
            </a:r>
            <a:r>
              <a:rPr lang="en-US" altLang="zh-CN" sz="2400" dirty="0">
                <a:latin typeface="+mn-ea"/>
              </a:rPr>
              <a:t>DS</a:t>
            </a:r>
            <a:r>
              <a:rPr lang="zh-CN" altLang="zh-CN" sz="2400" dirty="0">
                <a:latin typeface="+mn-ea"/>
              </a:rPr>
              <a:t>中，不影响状态标志。例如指令：</a:t>
            </a:r>
            <a:endParaRPr lang="zh-CN" altLang="zh-CN" sz="2400" dirty="0">
              <a:latin typeface="+mn-ea"/>
            </a:endParaRPr>
          </a:p>
          <a:p>
            <a:r>
              <a:rPr lang="en-US" altLang="zh-CN" sz="2400" dirty="0">
                <a:latin typeface="+mn-ea"/>
              </a:rPr>
              <a:t>LDS  SI</a:t>
            </a:r>
            <a:r>
              <a:rPr lang="zh-CN" altLang="zh-CN" sz="2400" dirty="0">
                <a:latin typeface="+mn-ea"/>
              </a:rPr>
              <a:t>，</a:t>
            </a:r>
            <a:r>
              <a:rPr lang="en-US" altLang="zh-CN" sz="2400" dirty="0">
                <a:latin typeface="+mn-ea"/>
              </a:rPr>
              <a:t>[1508H]  </a:t>
            </a:r>
            <a:r>
              <a:rPr lang="zh-CN" altLang="zh-CN" sz="2400" dirty="0" smtClean="0">
                <a:latin typeface="+mn-ea"/>
              </a:rPr>
              <a:t>；</a:t>
            </a:r>
            <a:r>
              <a:rPr lang="zh-CN" altLang="zh-CN" sz="2400" dirty="0">
                <a:latin typeface="+mn-ea"/>
              </a:rPr>
              <a:t>把</a:t>
            </a:r>
            <a:r>
              <a:rPr lang="en-US" altLang="zh-CN" sz="2400" dirty="0">
                <a:latin typeface="+mn-ea"/>
              </a:rPr>
              <a:t>DS</a:t>
            </a:r>
            <a:r>
              <a:rPr lang="zh-CN" altLang="zh-CN" sz="2400" dirty="0">
                <a:latin typeface="+mn-ea"/>
              </a:rPr>
              <a:t>和</a:t>
            </a:r>
            <a:r>
              <a:rPr lang="en-US" altLang="zh-CN" sz="2400" dirty="0">
                <a:latin typeface="+mn-ea"/>
              </a:rPr>
              <a:t>[1508H]</a:t>
            </a:r>
            <a:r>
              <a:rPr lang="zh-CN" altLang="zh-CN" sz="2400" dirty="0">
                <a:latin typeface="+mn-ea"/>
              </a:rPr>
              <a:t>所指定单元的字操作数送入寄存器</a:t>
            </a:r>
            <a:r>
              <a:rPr lang="en-US" altLang="zh-CN" sz="2400" dirty="0">
                <a:latin typeface="+mn-ea"/>
              </a:rPr>
              <a:t>SI</a:t>
            </a:r>
            <a:r>
              <a:rPr lang="zh-CN" altLang="zh-CN" sz="2400" dirty="0">
                <a:latin typeface="+mn-ea"/>
              </a:rPr>
              <a:t>，下一单元的字操作数送入段寄存器</a:t>
            </a:r>
            <a:r>
              <a:rPr lang="en-US" altLang="zh-CN" sz="2400" dirty="0">
                <a:latin typeface="+mn-ea"/>
              </a:rPr>
              <a:t>DS</a:t>
            </a:r>
            <a:r>
              <a:rPr lang="zh-CN" altLang="zh-CN" sz="2400" dirty="0">
                <a:latin typeface="+mn-ea"/>
              </a:rPr>
              <a:t>中。</a:t>
            </a:r>
            <a:endParaRPr lang="zh-CN" altLang="zh-CN" sz="2400" dirty="0">
              <a:latin typeface="+mn-ea"/>
            </a:endParaRPr>
          </a:p>
          <a:p>
            <a:endParaRPr lang="zh-CN" altLang="en-US" sz="2400" dirty="0">
              <a:latin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3</a:t>
            </a:r>
            <a:r>
              <a:rPr lang="zh-CN" altLang="zh-CN" sz="2400" dirty="0">
                <a:latin typeface="+mn-ea"/>
              </a:rPr>
              <a:t>）指定寄存器与段寄存器</a:t>
            </a:r>
            <a:r>
              <a:rPr lang="en-US" altLang="zh-CN" sz="2400" dirty="0">
                <a:latin typeface="+mn-ea"/>
              </a:rPr>
              <a:t>ES</a:t>
            </a:r>
            <a:r>
              <a:rPr lang="zh-CN" altLang="zh-CN" sz="2400" dirty="0">
                <a:latin typeface="+mn-ea"/>
              </a:rPr>
              <a:t>置数指令</a:t>
            </a:r>
            <a:r>
              <a:rPr lang="en-US" altLang="zh-CN" sz="2400" dirty="0">
                <a:latin typeface="+mn-ea"/>
              </a:rPr>
              <a:t>LES</a:t>
            </a:r>
            <a:endParaRPr lang="zh-CN" altLang="zh-CN" sz="2400" dirty="0">
              <a:latin typeface="+mn-ea"/>
            </a:endParaRPr>
          </a:p>
          <a:p>
            <a:r>
              <a:rPr lang="zh-CN" altLang="zh-CN" sz="2400" dirty="0">
                <a:latin typeface="+mn-ea"/>
              </a:rPr>
              <a:t>格式：</a:t>
            </a:r>
            <a:r>
              <a:rPr lang="en-US" altLang="zh-CN" sz="2400" dirty="0">
                <a:latin typeface="+mn-ea"/>
              </a:rPr>
              <a:t>LES  REG</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功能：</a:t>
            </a:r>
            <a:r>
              <a:rPr lang="en-US" altLang="zh-CN" sz="2400" dirty="0">
                <a:latin typeface="+mn-ea"/>
              </a:rPr>
              <a:t>REG</a:t>
            </a:r>
            <a:r>
              <a:rPr lang="zh-CN" altLang="zh-CN" sz="2400" dirty="0">
                <a:latin typeface="+mn-ea"/>
              </a:rPr>
              <a:t>←（</a:t>
            </a:r>
            <a:r>
              <a:rPr lang="en-US" altLang="zh-CN" sz="2400" dirty="0">
                <a:latin typeface="+mn-ea"/>
              </a:rPr>
              <a:t>SRC</a:t>
            </a:r>
            <a:r>
              <a:rPr lang="zh-CN" altLang="zh-CN" sz="2400" dirty="0">
                <a:latin typeface="+mn-ea"/>
              </a:rPr>
              <a:t>），</a:t>
            </a:r>
            <a:r>
              <a:rPr lang="en-US" altLang="zh-CN" sz="2400" dirty="0">
                <a:latin typeface="+mn-ea"/>
              </a:rPr>
              <a:t>ES</a:t>
            </a:r>
            <a:r>
              <a:rPr lang="zh-CN" altLang="zh-CN" sz="2400" dirty="0">
                <a:latin typeface="+mn-ea"/>
              </a:rPr>
              <a:t>←（</a:t>
            </a:r>
            <a:r>
              <a:rPr lang="en-US" altLang="zh-CN" sz="2400" dirty="0">
                <a:latin typeface="+mn-ea"/>
              </a:rPr>
              <a:t>SRC+2</a:t>
            </a:r>
            <a:r>
              <a:rPr lang="zh-CN" altLang="zh-CN" sz="2400" dirty="0">
                <a:latin typeface="+mn-ea"/>
              </a:rPr>
              <a:t>）</a:t>
            </a:r>
            <a:endParaRPr lang="zh-CN" altLang="zh-CN" sz="2400" dirty="0">
              <a:latin typeface="+mn-ea"/>
            </a:endParaRPr>
          </a:p>
          <a:p>
            <a:r>
              <a:rPr lang="zh-CN" altLang="zh-CN" sz="2400" dirty="0">
                <a:latin typeface="+mn-ea"/>
              </a:rPr>
              <a:t>与指令</a:t>
            </a:r>
            <a:r>
              <a:rPr lang="en-US" altLang="zh-CN" sz="2400" dirty="0">
                <a:latin typeface="+mn-ea"/>
              </a:rPr>
              <a:t>LDS</a:t>
            </a:r>
            <a:r>
              <a:rPr lang="zh-CN" altLang="zh-CN" sz="2400" dirty="0">
                <a:latin typeface="+mn-ea"/>
              </a:rPr>
              <a:t>功能相同，段寄存器选择</a:t>
            </a:r>
            <a:r>
              <a:rPr lang="en-US" altLang="zh-CN" sz="2400" dirty="0">
                <a:latin typeface="+mn-ea"/>
              </a:rPr>
              <a:t>ES</a:t>
            </a:r>
            <a:r>
              <a:rPr lang="zh-CN" altLang="zh-CN" sz="2400" dirty="0">
                <a:latin typeface="+mn-ea"/>
              </a:rPr>
              <a:t>。例如指令：</a:t>
            </a:r>
            <a:endParaRPr lang="zh-CN" altLang="zh-CN" sz="2400" dirty="0">
              <a:latin typeface="+mn-ea"/>
            </a:endParaRPr>
          </a:p>
          <a:p>
            <a:r>
              <a:rPr lang="fr-FR" altLang="zh-CN" sz="2400" dirty="0">
                <a:latin typeface="+mn-ea"/>
              </a:rPr>
              <a:t>LES  DI</a:t>
            </a:r>
            <a:r>
              <a:rPr lang="zh-CN" altLang="zh-CN" sz="2400" dirty="0">
                <a:latin typeface="+mn-ea"/>
              </a:rPr>
              <a:t>，</a:t>
            </a:r>
            <a:r>
              <a:rPr lang="fr-FR" altLang="zh-CN" sz="2400" dirty="0">
                <a:latin typeface="+mn-ea"/>
              </a:rPr>
              <a:t>[DI]</a:t>
            </a:r>
            <a:endParaRPr lang="zh-CN" altLang="zh-CN" sz="2400" dirty="0">
              <a:latin typeface="+mn-ea"/>
            </a:endParaRPr>
          </a:p>
          <a:p>
            <a:r>
              <a:rPr lang="en-US" altLang="zh-CN" sz="2400" dirty="0">
                <a:latin typeface="+mn-ea"/>
              </a:rPr>
              <a:t>3</a:t>
            </a:r>
            <a:r>
              <a:rPr lang="zh-CN" altLang="zh-CN" sz="2400" dirty="0">
                <a:latin typeface="+mn-ea"/>
              </a:rPr>
              <a:t>）状态标志寄存器传送指令</a:t>
            </a:r>
            <a:endParaRPr lang="zh-CN" altLang="zh-CN" sz="2400" dirty="0">
              <a:latin typeface="+mn-ea"/>
            </a:endParaRPr>
          </a:p>
          <a:p>
            <a:r>
              <a:rPr lang="zh-CN" altLang="zh-CN" sz="2400" dirty="0">
                <a:latin typeface="+mn-ea"/>
              </a:rPr>
              <a:t>（</a:t>
            </a:r>
            <a:r>
              <a:rPr lang="en-US" altLang="zh-CN" sz="2400" dirty="0">
                <a:latin typeface="+mn-ea"/>
              </a:rPr>
              <a:t>1</a:t>
            </a:r>
            <a:r>
              <a:rPr lang="zh-CN" altLang="zh-CN" sz="2400" dirty="0">
                <a:latin typeface="+mn-ea"/>
              </a:rPr>
              <a:t>）状态标志寄存器低</a:t>
            </a:r>
            <a:r>
              <a:rPr lang="en-US" altLang="zh-CN" sz="2400" dirty="0">
                <a:latin typeface="+mn-ea"/>
              </a:rPr>
              <a:t>8</a:t>
            </a:r>
            <a:r>
              <a:rPr lang="zh-CN" altLang="zh-CN" sz="2400" dirty="0">
                <a:latin typeface="+mn-ea"/>
              </a:rPr>
              <a:t>位送</a:t>
            </a:r>
            <a:r>
              <a:rPr lang="en-US" altLang="zh-CN" sz="2400" dirty="0">
                <a:latin typeface="+mn-ea"/>
              </a:rPr>
              <a:t>AH</a:t>
            </a:r>
            <a:r>
              <a:rPr lang="zh-CN" altLang="zh-CN" sz="2400" dirty="0">
                <a:latin typeface="+mn-ea"/>
              </a:rPr>
              <a:t>指令</a:t>
            </a:r>
            <a:r>
              <a:rPr lang="en-US" altLang="zh-CN" sz="2400" dirty="0">
                <a:latin typeface="+mn-ea"/>
              </a:rPr>
              <a:t>LAHF</a:t>
            </a:r>
            <a:endParaRPr lang="zh-CN" altLang="zh-CN" sz="2400" dirty="0">
              <a:latin typeface="+mn-ea"/>
            </a:endParaRPr>
          </a:p>
          <a:p>
            <a:r>
              <a:rPr lang="zh-CN" altLang="zh-CN" sz="2400" dirty="0">
                <a:latin typeface="+mn-ea"/>
              </a:rPr>
              <a:t>格式：</a:t>
            </a:r>
            <a:r>
              <a:rPr lang="en-US" altLang="zh-CN" sz="2400" dirty="0">
                <a:latin typeface="+mn-ea"/>
              </a:rPr>
              <a:t>LAHF</a:t>
            </a:r>
            <a:endParaRPr lang="zh-CN" altLang="zh-CN" sz="2400" dirty="0">
              <a:latin typeface="+mn-ea"/>
            </a:endParaRPr>
          </a:p>
          <a:p>
            <a:r>
              <a:rPr lang="zh-CN" altLang="zh-CN" sz="2400" dirty="0">
                <a:latin typeface="+mn-ea"/>
              </a:rPr>
              <a:t>功能：</a:t>
            </a:r>
            <a:r>
              <a:rPr lang="en-US" altLang="zh-CN" sz="2400" dirty="0">
                <a:latin typeface="+mn-ea"/>
              </a:rPr>
              <a:t>AH</a:t>
            </a:r>
            <a:r>
              <a:rPr lang="zh-CN" altLang="zh-CN" sz="2400" dirty="0">
                <a:latin typeface="+mn-ea"/>
              </a:rPr>
              <a:t>←（</a:t>
            </a:r>
            <a:r>
              <a:rPr lang="en-US" altLang="zh-CN" sz="2400" dirty="0">
                <a:latin typeface="+mn-ea"/>
              </a:rPr>
              <a:t>PSW</a:t>
            </a:r>
            <a:r>
              <a:rPr lang="zh-CN" altLang="zh-CN" sz="2400" dirty="0">
                <a:latin typeface="+mn-ea"/>
              </a:rPr>
              <a:t>的低字节），不影响状态标志位。</a:t>
            </a:r>
            <a:endParaRPr lang="zh-CN" altLang="en-US" sz="2400" dirty="0">
              <a:latin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2</a:t>
            </a:r>
            <a:r>
              <a:rPr lang="zh-CN" altLang="zh-CN" sz="2400" dirty="0">
                <a:latin typeface="+mn-ea"/>
              </a:rPr>
              <a:t>）寄存器</a:t>
            </a:r>
            <a:r>
              <a:rPr lang="en-US" altLang="zh-CN" sz="2400" dirty="0">
                <a:latin typeface="+mn-ea"/>
              </a:rPr>
              <a:t>AH</a:t>
            </a:r>
            <a:r>
              <a:rPr lang="zh-CN" altLang="zh-CN" sz="2400" dirty="0">
                <a:latin typeface="+mn-ea"/>
              </a:rPr>
              <a:t>送状态标志寄存器低</a:t>
            </a:r>
            <a:r>
              <a:rPr lang="en-US" altLang="zh-CN" sz="2400" dirty="0">
                <a:latin typeface="+mn-ea"/>
              </a:rPr>
              <a:t>8</a:t>
            </a:r>
            <a:r>
              <a:rPr lang="zh-CN" altLang="zh-CN" sz="2400" dirty="0">
                <a:latin typeface="+mn-ea"/>
              </a:rPr>
              <a:t>位指令</a:t>
            </a:r>
            <a:r>
              <a:rPr lang="en-US" altLang="zh-CN" sz="2400" dirty="0">
                <a:latin typeface="+mn-ea"/>
              </a:rPr>
              <a:t>SAHF</a:t>
            </a:r>
            <a:endParaRPr lang="zh-CN" altLang="zh-CN" sz="2400" dirty="0">
              <a:latin typeface="+mn-ea"/>
            </a:endParaRPr>
          </a:p>
          <a:p>
            <a:r>
              <a:rPr lang="zh-CN" altLang="zh-CN" sz="2400" dirty="0">
                <a:latin typeface="+mn-ea"/>
              </a:rPr>
              <a:t>格式：</a:t>
            </a:r>
            <a:r>
              <a:rPr lang="en-US" altLang="zh-CN" sz="2400" dirty="0">
                <a:latin typeface="+mn-ea"/>
              </a:rPr>
              <a:t>SAHF</a:t>
            </a:r>
            <a:endParaRPr lang="zh-CN" altLang="zh-CN" sz="2400" dirty="0">
              <a:latin typeface="+mn-ea"/>
            </a:endParaRPr>
          </a:p>
          <a:p>
            <a:r>
              <a:rPr lang="zh-CN" altLang="zh-CN" sz="2400" dirty="0">
                <a:latin typeface="+mn-ea"/>
              </a:rPr>
              <a:t>功能：</a:t>
            </a:r>
            <a:r>
              <a:rPr lang="en-US" altLang="zh-CN" sz="2400" dirty="0">
                <a:latin typeface="+mn-ea"/>
              </a:rPr>
              <a:t>PSW</a:t>
            </a:r>
            <a:r>
              <a:rPr lang="zh-CN" altLang="zh-CN" sz="2400" dirty="0">
                <a:latin typeface="+mn-ea"/>
              </a:rPr>
              <a:t>的低字节←（</a:t>
            </a:r>
            <a:r>
              <a:rPr lang="en-US" altLang="zh-CN" sz="2400" dirty="0">
                <a:latin typeface="+mn-ea"/>
              </a:rPr>
              <a:t>AH</a:t>
            </a:r>
            <a:r>
              <a:rPr lang="zh-CN" altLang="zh-CN" sz="2400" dirty="0">
                <a:latin typeface="+mn-ea"/>
              </a:rPr>
              <a:t>），影响状态标志寄存器的低</a:t>
            </a:r>
            <a:r>
              <a:rPr lang="en-US" altLang="zh-CN" sz="2400" dirty="0">
                <a:latin typeface="+mn-ea"/>
              </a:rPr>
              <a:t>8</a:t>
            </a:r>
            <a:r>
              <a:rPr lang="zh-CN" altLang="zh-CN" sz="2400" dirty="0">
                <a:latin typeface="+mn-ea"/>
              </a:rPr>
              <a:t>位，由装入的数值确定。</a:t>
            </a:r>
            <a:endParaRPr lang="zh-CN" altLang="zh-CN" sz="2400" dirty="0">
              <a:latin typeface="+mn-ea"/>
            </a:endParaRPr>
          </a:p>
          <a:p>
            <a:r>
              <a:rPr lang="zh-CN" altLang="zh-CN" sz="2400" dirty="0">
                <a:latin typeface="+mn-ea"/>
              </a:rPr>
              <a:t>（</a:t>
            </a:r>
            <a:r>
              <a:rPr lang="en-US" altLang="zh-CN" sz="2400" dirty="0">
                <a:latin typeface="+mn-ea"/>
              </a:rPr>
              <a:t>3</a:t>
            </a:r>
            <a:r>
              <a:rPr lang="zh-CN" altLang="zh-CN" sz="2400" dirty="0">
                <a:latin typeface="+mn-ea"/>
              </a:rPr>
              <a:t>）状态标志寄存器压栈指令</a:t>
            </a:r>
            <a:r>
              <a:rPr lang="en-US" altLang="zh-CN" sz="2400" dirty="0">
                <a:latin typeface="+mn-ea"/>
              </a:rPr>
              <a:t>PUSHF</a:t>
            </a:r>
            <a:endParaRPr lang="zh-CN" altLang="zh-CN" sz="2400" dirty="0">
              <a:latin typeface="+mn-ea"/>
            </a:endParaRPr>
          </a:p>
          <a:p>
            <a:r>
              <a:rPr lang="zh-CN" altLang="zh-CN" sz="2400" dirty="0">
                <a:latin typeface="+mn-ea"/>
              </a:rPr>
              <a:t>格式：</a:t>
            </a:r>
            <a:r>
              <a:rPr lang="en-US" altLang="zh-CN" sz="2400" dirty="0">
                <a:latin typeface="+mn-ea"/>
              </a:rPr>
              <a:t>PUSHF</a:t>
            </a:r>
            <a:endParaRPr lang="zh-CN" altLang="zh-CN" sz="2400" dirty="0">
              <a:latin typeface="+mn-ea"/>
            </a:endParaRPr>
          </a:p>
          <a:p>
            <a:r>
              <a:rPr lang="zh-CN" altLang="zh-CN" sz="2400" dirty="0">
                <a:latin typeface="+mn-ea"/>
              </a:rPr>
              <a:t>功能：</a:t>
            </a:r>
            <a:r>
              <a:rPr lang="en-US" altLang="zh-CN" sz="2400" dirty="0">
                <a:latin typeface="+mn-ea"/>
              </a:rPr>
              <a:t>SP</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-2</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+1</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PSW</a:t>
            </a:r>
            <a:r>
              <a:rPr lang="zh-CN" altLang="zh-CN" sz="2400" dirty="0">
                <a:latin typeface="+mn-ea"/>
              </a:rPr>
              <a:t>），不影响状态标志位</a:t>
            </a:r>
            <a:r>
              <a:rPr lang="zh-CN" altLang="zh-CN" sz="2400" dirty="0" smtClean="0">
                <a:latin typeface="+mn-ea"/>
              </a:rPr>
              <a:t>。</a:t>
            </a:r>
            <a:endParaRPr lang="zh-CN" altLang="zh-CN" sz="2400" dirty="0">
              <a:latin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4</a:t>
            </a:r>
            <a:r>
              <a:rPr lang="zh-CN" altLang="zh-CN" sz="2400" dirty="0">
                <a:latin typeface="+mn-ea"/>
              </a:rPr>
              <a:t>）状态标志寄存器弹栈指令</a:t>
            </a:r>
            <a:r>
              <a:rPr lang="en-US" altLang="zh-CN" sz="2400" dirty="0">
                <a:latin typeface="+mn-ea"/>
              </a:rPr>
              <a:t>POPF</a:t>
            </a:r>
            <a:endParaRPr lang="zh-CN" altLang="zh-CN" sz="2400" dirty="0">
              <a:latin typeface="+mn-ea"/>
            </a:endParaRPr>
          </a:p>
          <a:p>
            <a:r>
              <a:rPr lang="zh-CN" altLang="zh-CN" sz="2400" dirty="0">
                <a:latin typeface="+mn-ea"/>
              </a:rPr>
              <a:t>格式：</a:t>
            </a:r>
            <a:r>
              <a:rPr lang="en-US" altLang="zh-CN" sz="2400" dirty="0">
                <a:latin typeface="+mn-ea"/>
              </a:rPr>
              <a:t>POPF</a:t>
            </a:r>
            <a:endParaRPr lang="zh-CN" altLang="zh-CN" sz="2400" dirty="0">
              <a:latin typeface="+mn-ea"/>
            </a:endParaRPr>
          </a:p>
          <a:p>
            <a:r>
              <a:rPr lang="zh-CN" altLang="zh-CN" sz="2400" dirty="0">
                <a:latin typeface="+mn-ea"/>
              </a:rPr>
              <a:t>功能：</a:t>
            </a:r>
            <a:r>
              <a:rPr lang="en-US" altLang="zh-CN" sz="2400" dirty="0">
                <a:latin typeface="+mn-ea"/>
              </a:rPr>
              <a:t>PSW</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+1</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SP</a:t>
            </a:r>
            <a:r>
              <a:rPr lang="zh-CN" altLang="zh-CN" sz="2400" dirty="0">
                <a:latin typeface="+mn-ea"/>
              </a:rPr>
              <a:t>）</a:t>
            </a:r>
            <a:r>
              <a:rPr lang="en-US" altLang="zh-CN" sz="2400" dirty="0">
                <a:latin typeface="+mn-ea"/>
              </a:rPr>
              <a:t>+2</a:t>
            </a:r>
            <a:r>
              <a:rPr lang="zh-CN" altLang="zh-CN" sz="2400" dirty="0">
                <a:latin typeface="+mn-ea"/>
              </a:rPr>
              <a:t>，由装入的数确定状态标志寄存器的值。</a:t>
            </a:r>
            <a:endParaRPr lang="zh-CN" altLang="zh-CN" sz="2400" dirty="0">
              <a:latin typeface="+mn-ea"/>
            </a:endParaRPr>
          </a:p>
          <a:p>
            <a:r>
              <a:rPr lang="en-US" altLang="zh-CN" sz="2400" dirty="0"/>
              <a:t>4</a:t>
            </a:r>
            <a:r>
              <a:rPr lang="zh-CN" altLang="zh-CN" sz="2400" dirty="0"/>
              <a:t>）输入输出指令</a:t>
            </a:r>
            <a:endParaRPr lang="zh-CN" altLang="zh-CN" sz="2400" dirty="0"/>
          </a:p>
          <a:p>
            <a:r>
              <a:rPr lang="zh-CN" altLang="zh-CN" sz="2400" dirty="0"/>
              <a:t>主要有两条，即输入指令</a:t>
            </a:r>
            <a:r>
              <a:rPr lang="en-US" altLang="zh-CN" sz="2400" dirty="0"/>
              <a:t>IN</a:t>
            </a:r>
            <a:r>
              <a:rPr lang="zh-CN" altLang="zh-CN" sz="2400" dirty="0"/>
              <a:t>和输出指令</a:t>
            </a:r>
            <a:r>
              <a:rPr lang="en-US" altLang="zh-CN" sz="2400" dirty="0"/>
              <a:t>OUT</a:t>
            </a:r>
            <a:r>
              <a:rPr lang="zh-CN" altLang="zh-CN" sz="2400" dirty="0"/>
              <a:t>，用以实现累加器</a:t>
            </a:r>
            <a:r>
              <a:rPr lang="en-US" altLang="zh-CN" sz="2400" dirty="0"/>
              <a:t>AL</a:t>
            </a:r>
            <a:r>
              <a:rPr lang="zh-CN" altLang="zh-CN" sz="2400" dirty="0"/>
              <a:t>或</a:t>
            </a:r>
            <a:r>
              <a:rPr lang="en-US" altLang="zh-CN" sz="2400" dirty="0"/>
              <a:t>AX</a:t>
            </a:r>
            <a:r>
              <a:rPr lang="zh-CN" altLang="zh-CN" sz="2400" dirty="0"/>
              <a:t>与外设端口之间的数据传送。</a:t>
            </a:r>
            <a:endParaRPr lang="zh-CN" altLang="zh-CN" sz="2400" dirty="0"/>
          </a:p>
          <a:p>
            <a:endParaRPr lang="zh-CN" altLang="en-US"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en-US" altLang="zh-CN" sz="2000" dirty="0">
                <a:latin typeface="+mn-ea"/>
              </a:rPr>
              <a:t>MOV</a:t>
            </a:r>
            <a:r>
              <a:rPr lang="zh-CN" altLang="zh-CN" sz="2000" dirty="0">
                <a:latin typeface="+mn-ea"/>
              </a:rPr>
              <a:t>　</a:t>
            </a:r>
            <a:r>
              <a:rPr lang="en-US" altLang="zh-CN" sz="2000" dirty="0">
                <a:latin typeface="+mn-ea"/>
              </a:rPr>
              <a:t>CL</a:t>
            </a:r>
            <a:r>
              <a:rPr lang="zh-CN" altLang="zh-CN" sz="2000" dirty="0">
                <a:latin typeface="+mn-ea"/>
              </a:rPr>
              <a:t>，</a:t>
            </a:r>
            <a:r>
              <a:rPr lang="en-US" altLang="zh-CN" sz="2000" dirty="0">
                <a:latin typeface="+mn-ea"/>
              </a:rPr>
              <a:t>20H</a:t>
            </a:r>
            <a:endParaRPr lang="zh-CN" altLang="zh-CN" sz="2000" dirty="0">
              <a:latin typeface="+mn-ea"/>
            </a:endParaRPr>
          </a:p>
          <a:p>
            <a:r>
              <a:rPr lang="en-US" altLang="zh-CN" sz="2000" dirty="0">
                <a:latin typeface="+mn-ea"/>
              </a:rPr>
              <a:t>ADD  AL</a:t>
            </a:r>
            <a:r>
              <a:rPr lang="zh-CN" altLang="zh-CN" sz="2000" dirty="0">
                <a:latin typeface="+mn-ea"/>
              </a:rPr>
              <a:t>，</a:t>
            </a:r>
            <a:r>
              <a:rPr lang="en-US" altLang="zh-CN" sz="2000" dirty="0">
                <a:latin typeface="+mn-ea"/>
              </a:rPr>
              <a:t>CL</a:t>
            </a:r>
            <a:endParaRPr lang="zh-CN" altLang="zh-CN" sz="2000" dirty="0">
              <a:latin typeface="+mn-ea"/>
            </a:endParaRPr>
          </a:p>
          <a:p>
            <a:r>
              <a:rPr lang="zh-CN" altLang="zh-CN" sz="2000" dirty="0">
                <a:latin typeface="+mn-ea"/>
              </a:rPr>
              <a:t>又如在某计算机上计算</a:t>
            </a:r>
            <a:r>
              <a:rPr lang="en-US" altLang="zh-CN" sz="2000" dirty="0">
                <a:latin typeface="+mn-ea"/>
              </a:rPr>
              <a:t>1</a:t>
            </a:r>
            <a:r>
              <a:rPr lang="zh-CN" altLang="zh-CN" sz="2000" dirty="0">
                <a:latin typeface="+mn-ea"/>
              </a:rPr>
              <a:t>到</a:t>
            </a:r>
            <a:r>
              <a:rPr lang="en-US" altLang="zh-CN" sz="2000" dirty="0">
                <a:latin typeface="+mn-ea"/>
              </a:rPr>
              <a:t>10</a:t>
            </a:r>
            <a:r>
              <a:rPr lang="zh-CN" altLang="zh-CN" sz="2000" dirty="0">
                <a:latin typeface="+mn-ea"/>
              </a:rPr>
              <a:t>的累加和的程序如下：</a:t>
            </a:r>
            <a:endParaRPr lang="zh-CN" altLang="zh-CN" sz="2000" dirty="0">
              <a:latin typeface="+mn-ea"/>
            </a:endParaRPr>
          </a:p>
          <a:p>
            <a:r>
              <a:rPr lang="en-US" altLang="zh-CN" sz="1400" dirty="0"/>
              <a:t>A 2060H</a:t>
            </a:r>
            <a:endParaRPr lang="zh-CN" altLang="zh-CN" sz="1400" dirty="0"/>
          </a:p>
          <a:p>
            <a:r>
              <a:rPr lang="en-US" altLang="zh-CN" sz="1400" dirty="0"/>
              <a:t>       MVRD  R1</a:t>
            </a:r>
            <a:r>
              <a:rPr lang="zh-CN" altLang="zh-CN" sz="1400" dirty="0"/>
              <a:t>，</a:t>
            </a:r>
            <a:r>
              <a:rPr lang="en-US" altLang="zh-CN" sz="1400" dirty="0"/>
              <a:t>0000               </a:t>
            </a:r>
            <a:r>
              <a:rPr lang="zh-CN" altLang="zh-CN" sz="1400" dirty="0"/>
              <a:t>；置累加和的初值为</a:t>
            </a:r>
            <a:r>
              <a:rPr lang="en-US" altLang="zh-CN" sz="1400" dirty="0"/>
              <a:t>0</a:t>
            </a:r>
            <a:endParaRPr lang="zh-CN" altLang="zh-CN" sz="1400" dirty="0"/>
          </a:p>
          <a:p>
            <a:r>
              <a:rPr lang="en-US" altLang="zh-CN" sz="1400" dirty="0"/>
              <a:t>       MVRD  R2</a:t>
            </a:r>
            <a:r>
              <a:rPr lang="zh-CN" altLang="zh-CN" sz="1400" dirty="0"/>
              <a:t>，</a:t>
            </a:r>
            <a:r>
              <a:rPr lang="en-US" altLang="zh-CN" sz="1400" dirty="0"/>
              <a:t>000A               </a:t>
            </a:r>
            <a:r>
              <a:rPr lang="zh-CN" altLang="zh-CN" sz="1400" dirty="0"/>
              <a:t>；最大的加数</a:t>
            </a:r>
            <a:endParaRPr lang="zh-CN" altLang="zh-CN" sz="1400" dirty="0"/>
          </a:p>
          <a:p>
            <a:r>
              <a:rPr lang="en-US" altLang="zh-CN" sz="1400" dirty="0"/>
              <a:t>       SUB    R3</a:t>
            </a:r>
            <a:r>
              <a:rPr lang="zh-CN" altLang="zh-CN" sz="1400" dirty="0"/>
              <a:t>，</a:t>
            </a:r>
            <a:r>
              <a:rPr lang="en-US" altLang="zh-CN" sz="1400" dirty="0"/>
              <a:t>R3                </a:t>
            </a:r>
            <a:r>
              <a:rPr lang="zh-CN" altLang="zh-CN" sz="1400" dirty="0"/>
              <a:t>；预置参加累加的数为</a:t>
            </a:r>
            <a:r>
              <a:rPr lang="en-US" altLang="zh-CN" sz="1400" dirty="0"/>
              <a:t>0</a:t>
            </a:r>
            <a:endParaRPr lang="zh-CN" altLang="zh-CN" sz="1400" dirty="0"/>
          </a:p>
          <a:p>
            <a:r>
              <a:rPr lang="en-US" altLang="zh-CN" sz="1400" dirty="0"/>
              <a:t>(2065H) INC    R3                    </a:t>
            </a:r>
            <a:r>
              <a:rPr lang="zh-CN" altLang="zh-CN" sz="1400" dirty="0"/>
              <a:t>；得到下一个参加累加的数 </a:t>
            </a:r>
            <a:endParaRPr lang="zh-CN" altLang="zh-CN" sz="1400" dirty="0"/>
          </a:p>
          <a:p>
            <a:r>
              <a:rPr lang="en-US" altLang="zh-CN" sz="1400" dirty="0"/>
              <a:t>       ADD    R1</a:t>
            </a:r>
            <a:r>
              <a:rPr lang="zh-CN" altLang="zh-CN" sz="1400" dirty="0"/>
              <a:t>，</a:t>
            </a:r>
            <a:r>
              <a:rPr lang="en-US" altLang="zh-CN" sz="1400" dirty="0"/>
              <a:t>  R3               </a:t>
            </a:r>
            <a:r>
              <a:rPr lang="zh-CN" altLang="zh-CN" sz="1400" dirty="0"/>
              <a:t>；累加计算</a:t>
            </a:r>
            <a:endParaRPr lang="zh-CN" altLang="zh-CN" sz="1400" dirty="0"/>
          </a:p>
          <a:p>
            <a:r>
              <a:rPr lang="en-US" altLang="zh-CN" sz="1400" dirty="0"/>
              <a:t>       CMP    R3</a:t>
            </a:r>
            <a:r>
              <a:rPr lang="zh-CN" altLang="zh-CN" sz="1400" dirty="0"/>
              <a:t>，</a:t>
            </a:r>
            <a:r>
              <a:rPr lang="en-US" altLang="zh-CN" sz="1400" dirty="0"/>
              <a:t>  R2               </a:t>
            </a:r>
            <a:r>
              <a:rPr lang="zh-CN" altLang="zh-CN" sz="1400" dirty="0"/>
              <a:t>；判断是否累加完</a:t>
            </a:r>
            <a:endParaRPr lang="zh-CN" altLang="zh-CN" sz="1400" dirty="0"/>
          </a:p>
          <a:p>
            <a:r>
              <a:rPr lang="en-US" altLang="zh-CN" sz="1400" dirty="0"/>
              <a:t>       JRNZ   2065                    </a:t>
            </a:r>
            <a:r>
              <a:rPr lang="zh-CN" altLang="zh-CN" sz="1400" dirty="0"/>
              <a:t>；未完，开始下一轮累加</a:t>
            </a:r>
            <a:endParaRPr lang="zh-CN" altLang="zh-CN" sz="1400" dirty="0"/>
          </a:p>
          <a:p>
            <a:r>
              <a:rPr lang="en-US" altLang="zh-CN" sz="1400" dirty="0"/>
              <a:t>       RET</a:t>
            </a:r>
            <a:endParaRPr lang="zh-CN" altLang="zh-CN" sz="1400" dirty="0"/>
          </a:p>
          <a:p>
            <a:endParaRPr lang="zh-CN" altLang="en-US" sz="1400" dirty="0">
              <a:latin typeface="+mn-ea"/>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1</a:t>
            </a:r>
            <a:r>
              <a:rPr lang="zh-CN" altLang="zh-CN" sz="2400" dirty="0">
                <a:latin typeface="+mn-ea"/>
              </a:rPr>
              <a:t>）输入指令</a:t>
            </a:r>
            <a:r>
              <a:rPr lang="en-US" altLang="zh-CN" sz="2400" dirty="0">
                <a:latin typeface="+mn-ea"/>
              </a:rPr>
              <a:t>IN</a:t>
            </a:r>
            <a:endParaRPr lang="zh-CN" altLang="zh-CN" sz="2400" dirty="0">
              <a:latin typeface="+mn-ea"/>
            </a:endParaRPr>
          </a:p>
          <a:p>
            <a:r>
              <a:rPr lang="zh-CN" altLang="zh-CN" sz="2400" dirty="0">
                <a:latin typeface="+mn-ea"/>
              </a:rPr>
              <a:t>格式：</a:t>
            </a:r>
            <a:r>
              <a:rPr lang="en-US" altLang="zh-CN" sz="2400" dirty="0">
                <a:latin typeface="+mn-ea"/>
              </a:rPr>
              <a:t>IN  AL</a:t>
            </a:r>
            <a:r>
              <a:rPr lang="zh-CN" altLang="zh-CN" sz="2400" dirty="0">
                <a:latin typeface="+mn-ea"/>
              </a:rPr>
              <a:t>，</a:t>
            </a:r>
            <a:r>
              <a:rPr lang="en-US" altLang="zh-CN" sz="2400" dirty="0">
                <a:latin typeface="+mn-ea"/>
              </a:rPr>
              <a:t>PORT </a:t>
            </a:r>
            <a:endParaRPr lang="zh-CN" altLang="zh-CN" sz="2400" dirty="0">
              <a:latin typeface="+mn-ea"/>
            </a:endParaRPr>
          </a:p>
          <a:p>
            <a:r>
              <a:rPr lang="en-US" altLang="zh-CN" sz="2400" dirty="0">
                <a:latin typeface="+mn-ea"/>
              </a:rPr>
              <a:t>      IN  AX</a:t>
            </a:r>
            <a:r>
              <a:rPr lang="zh-CN" altLang="zh-CN" sz="2400" dirty="0">
                <a:latin typeface="+mn-ea"/>
              </a:rPr>
              <a:t>，</a:t>
            </a:r>
            <a:r>
              <a:rPr lang="en-US" altLang="zh-CN" sz="2400" dirty="0">
                <a:latin typeface="+mn-ea"/>
              </a:rPr>
              <a:t>PORT </a:t>
            </a:r>
            <a:endParaRPr lang="zh-CN" altLang="zh-CN" sz="2400" dirty="0">
              <a:latin typeface="+mn-ea"/>
            </a:endParaRPr>
          </a:p>
          <a:p>
            <a:r>
              <a:rPr lang="en-US" altLang="zh-CN" sz="2400" dirty="0">
                <a:latin typeface="+mn-ea"/>
              </a:rPr>
              <a:t>      IN  AL</a:t>
            </a:r>
            <a:r>
              <a:rPr lang="zh-CN" altLang="zh-CN" sz="2400" dirty="0">
                <a:latin typeface="+mn-ea"/>
              </a:rPr>
              <a:t>，</a:t>
            </a:r>
            <a:r>
              <a:rPr lang="en-US" altLang="zh-CN" sz="2400" dirty="0">
                <a:latin typeface="+mn-ea"/>
              </a:rPr>
              <a:t>DX </a:t>
            </a:r>
            <a:endParaRPr lang="zh-CN" altLang="zh-CN" sz="2400" dirty="0">
              <a:latin typeface="+mn-ea"/>
            </a:endParaRPr>
          </a:p>
          <a:p>
            <a:r>
              <a:rPr lang="en-US" altLang="zh-CN" sz="2400" dirty="0">
                <a:latin typeface="+mn-ea"/>
              </a:rPr>
              <a:t>      IN  AX</a:t>
            </a:r>
            <a:r>
              <a:rPr lang="zh-CN" altLang="zh-CN" sz="2400" dirty="0">
                <a:latin typeface="+mn-ea"/>
              </a:rPr>
              <a:t>，</a:t>
            </a:r>
            <a:r>
              <a:rPr lang="en-US" altLang="zh-CN" sz="2400" dirty="0">
                <a:latin typeface="+mn-ea"/>
              </a:rPr>
              <a:t>DX </a:t>
            </a:r>
            <a:endParaRPr lang="zh-CN" altLang="zh-CN" sz="2400" dirty="0">
              <a:latin typeface="+mn-ea"/>
            </a:endParaRPr>
          </a:p>
          <a:p>
            <a:r>
              <a:rPr lang="zh-CN" altLang="zh-CN" sz="2400" dirty="0">
                <a:latin typeface="+mn-ea"/>
              </a:rPr>
              <a:t>功能：</a:t>
            </a:r>
            <a:r>
              <a:rPr lang="en-US" altLang="zh-CN" sz="2400" dirty="0">
                <a:latin typeface="+mn-ea"/>
              </a:rPr>
              <a:t>AL</a:t>
            </a:r>
            <a:r>
              <a:rPr lang="zh-CN" altLang="zh-CN" sz="2400" dirty="0">
                <a:latin typeface="+mn-ea"/>
              </a:rPr>
              <a:t>←（</a:t>
            </a:r>
            <a:r>
              <a:rPr lang="en-US" altLang="zh-CN" sz="2400" dirty="0">
                <a:latin typeface="+mn-ea"/>
              </a:rPr>
              <a:t>PORT</a:t>
            </a:r>
            <a:r>
              <a:rPr lang="zh-CN" altLang="zh-CN" sz="2400" dirty="0">
                <a:latin typeface="+mn-ea"/>
              </a:rPr>
              <a:t>）</a:t>
            </a:r>
            <a:endParaRPr lang="zh-CN" altLang="zh-CN" sz="2400" dirty="0">
              <a:latin typeface="+mn-ea"/>
            </a:endParaRPr>
          </a:p>
          <a:p>
            <a:r>
              <a:rPr lang="en-US" altLang="zh-CN" sz="2400" dirty="0">
                <a:latin typeface="+mn-ea"/>
              </a:rPr>
              <a:t>      AX</a:t>
            </a:r>
            <a:r>
              <a:rPr lang="zh-CN" altLang="zh-CN" sz="2400" dirty="0">
                <a:latin typeface="+mn-ea"/>
              </a:rPr>
              <a:t>←（</a:t>
            </a:r>
            <a:r>
              <a:rPr lang="en-US" altLang="zh-CN" sz="2400" dirty="0">
                <a:latin typeface="+mn-ea"/>
              </a:rPr>
              <a:t>PORT+1</a:t>
            </a:r>
            <a:r>
              <a:rPr lang="zh-CN" altLang="zh-CN" sz="2400" dirty="0">
                <a:latin typeface="+mn-ea"/>
              </a:rPr>
              <a:t>，</a:t>
            </a:r>
            <a:r>
              <a:rPr lang="en-US" altLang="zh-CN" sz="2400" dirty="0">
                <a:latin typeface="+mn-ea"/>
              </a:rPr>
              <a:t>PORT</a:t>
            </a:r>
            <a:r>
              <a:rPr lang="zh-CN" altLang="zh-CN" sz="2400" dirty="0">
                <a:latin typeface="+mn-ea"/>
              </a:rPr>
              <a:t>）</a:t>
            </a:r>
            <a:endParaRPr lang="zh-CN" altLang="zh-CN" sz="2400" dirty="0">
              <a:latin typeface="+mn-ea"/>
            </a:endParaRPr>
          </a:p>
          <a:p>
            <a:r>
              <a:rPr lang="en-US" altLang="zh-CN" sz="2400" dirty="0">
                <a:latin typeface="+mn-ea"/>
              </a:rPr>
              <a:t>      AL</a:t>
            </a:r>
            <a:r>
              <a:rPr lang="zh-CN" altLang="zh-CN" sz="2400" dirty="0">
                <a:latin typeface="+mn-ea"/>
              </a:rPr>
              <a:t>←（（</a:t>
            </a:r>
            <a:r>
              <a:rPr lang="en-US" altLang="zh-CN" sz="2400" dirty="0">
                <a:latin typeface="+mn-ea"/>
              </a:rPr>
              <a:t>DX</a:t>
            </a:r>
            <a:r>
              <a:rPr lang="zh-CN" altLang="zh-CN" sz="2400" dirty="0">
                <a:latin typeface="+mn-ea"/>
              </a:rPr>
              <a:t>））</a:t>
            </a:r>
            <a:endParaRPr lang="zh-CN" altLang="zh-CN" sz="2400" dirty="0">
              <a:latin typeface="+mn-ea"/>
            </a:endParaRPr>
          </a:p>
          <a:p>
            <a:r>
              <a:rPr lang="en-US" altLang="zh-CN" sz="2400" dirty="0">
                <a:latin typeface="+mn-ea"/>
              </a:rPr>
              <a:t>      AX</a:t>
            </a:r>
            <a:r>
              <a:rPr lang="zh-CN" altLang="zh-CN" sz="2400" dirty="0">
                <a:latin typeface="+mn-ea"/>
              </a:rPr>
              <a:t>←（（</a:t>
            </a:r>
            <a:r>
              <a:rPr lang="en-US" altLang="zh-CN" sz="2400" dirty="0">
                <a:latin typeface="+mn-ea"/>
              </a:rPr>
              <a:t>DX</a:t>
            </a:r>
            <a:r>
              <a:rPr lang="zh-CN" altLang="zh-CN" sz="2400" dirty="0">
                <a:latin typeface="+mn-ea"/>
              </a:rPr>
              <a:t>）</a:t>
            </a:r>
            <a:r>
              <a:rPr lang="en-US" altLang="zh-CN" sz="2400" dirty="0">
                <a:latin typeface="+mn-ea"/>
              </a:rPr>
              <a:t>+1</a:t>
            </a:r>
            <a:r>
              <a:rPr lang="zh-CN" altLang="zh-CN" sz="2400" dirty="0">
                <a:latin typeface="+mn-ea"/>
              </a:rPr>
              <a:t>，（</a:t>
            </a:r>
            <a:r>
              <a:rPr lang="en-US" altLang="zh-CN" sz="2400" dirty="0">
                <a:latin typeface="+mn-ea"/>
              </a:rPr>
              <a:t>DX</a:t>
            </a:r>
            <a:r>
              <a:rPr lang="zh-CN" altLang="zh-CN" sz="2400" dirty="0">
                <a:latin typeface="+mn-ea"/>
              </a:rPr>
              <a:t>））</a:t>
            </a:r>
            <a:endParaRPr lang="zh-CN" altLang="zh-CN" sz="2400" dirty="0">
              <a:latin typeface="+mn-ea"/>
            </a:endParaRPr>
          </a:p>
          <a:p>
            <a:endParaRPr lang="zh-CN" altLang="en-US" sz="2400" dirty="0">
              <a:latin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其中</a:t>
            </a:r>
            <a:r>
              <a:rPr lang="en-US" altLang="zh-CN" sz="2400" dirty="0">
                <a:latin typeface="+mn-ea"/>
              </a:rPr>
              <a:t>PORT</a:t>
            </a:r>
            <a:r>
              <a:rPr lang="zh-CN" altLang="zh-CN" sz="2400" dirty="0">
                <a:latin typeface="+mn-ea"/>
              </a:rPr>
              <a:t>是</a:t>
            </a:r>
            <a:r>
              <a:rPr lang="en-US" altLang="zh-CN" sz="2400" dirty="0">
                <a:latin typeface="+mn-ea"/>
              </a:rPr>
              <a:t>I/O</a:t>
            </a:r>
            <a:r>
              <a:rPr lang="zh-CN" altLang="zh-CN" sz="2400" dirty="0">
                <a:latin typeface="+mn-ea"/>
              </a:rPr>
              <a:t>端口地址，在</a:t>
            </a:r>
            <a:r>
              <a:rPr lang="en-US" altLang="zh-CN" sz="2400" dirty="0">
                <a:latin typeface="+mn-ea"/>
              </a:rPr>
              <a:t>00H~0FFH</a:t>
            </a:r>
            <a:r>
              <a:rPr lang="zh-CN" altLang="zh-CN" sz="2400" dirty="0">
                <a:latin typeface="+mn-ea"/>
              </a:rPr>
              <a:t>之间，当端口地址为</a:t>
            </a:r>
            <a:r>
              <a:rPr lang="en-US" altLang="zh-CN" sz="2400" dirty="0">
                <a:latin typeface="+mn-ea"/>
              </a:rPr>
              <a:t>0100H~0FFFFH</a:t>
            </a:r>
            <a:r>
              <a:rPr lang="zh-CN" altLang="zh-CN" sz="2400" dirty="0">
                <a:latin typeface="+mn-ea"/>
              </a:rPr>
              <a:t>时，必须使用寄存器</a:t>
            </a:r>
            <a:r>
              <a:rPr lang="en-US" altLang="zh-CN" sz="2400" dirty="0">
                <a:latin typeface="+mn-ea"/>
              </a:rPr>
              <a:t>DX</a:t>
            </a:r>
            <a:r>
              <a:rPr lang="zh-CN" altLang="zh-CN" sz="2400" dirty="0">
                <a:latin typeface="+mn-ea"/>
              </a:rPr>
              <a:t>寻址，不影响状态标志位</a:t>
            </a:r>
            <a:r>
              <a:rPr lang="zh-CN" altLang="zh-CN" sz="2400" dirty="0" smtClean="0">
                <a:latin typeface="+mn-ea"/>
              </a:rPr>
              <a:t>。</a:t>
            </a:r>
            <a:endParaRPr lang="en-US" altLang="zh-CN" sz="2400" dirty="0" smtClean="0">
              <a:latin typeface="+mn-ea"/>
            </a:endParaRPr>
          </a:p>
          <a:p>
            <a:r>
              <a:rPr lang="zh-CN" altLang="zh-CN" sz="2400" dirty="0"/>
              <a:t>（</a:t>
            </a:r>
            <a:r>
              <a:rPr lang="en-US" altLang="zh-CN" sz="2400" dirty="0"/>
              <a:t>2</a:t>
            </a:r>
            <a:r>
              <a:rPr lang="zh-CN" altLang="zh-CN" sz="2400" dirty="0"/>
              <a:t>）输出指令</a:t>
            </a:r>
            <a:r>
              <a:rPr lang="en-US" altLang="zh-CN" sz="2400" dirty="0"/>
              <a:t>OUT</a:t>
            </a:r>
            <a:endParaRPr lang="zh-CN" altLang="zh-CN" sz="2400" dirty="0"/>
          </a:p>
          <a:p>
            <a:r>
              <a:rPr lang="zh-CN" altLang="zh-CN" sz="2400" dirty="0"/>
              <a:t>格式：</a:t>
            </a:r>
            <a:r>
              <a:rPr lang="en-US" altLang="zh-CN" sz="2400" dirty="0"/>
              <a:t>OUT  PORT</a:t>
            </a:r>
            <a:r>
              <a:rPr lang="zh-CN" altLang="zh-CN" sz="2400" dirty="0"/>
              <a:t>，</a:t>
            </a:r>
            <a:r>
              <a:rPr lang="en-US" altLang="zh-CN" sz="2400" dirty="0"/>
              <a:t>AL</a:t>
            </a:r>
            <a:endParaRPr lang="zh-CN" altLang="zh-CN" sz="2400" dirty="0"/>
          </a:p>
          <a:p>
            <a:r>
              <a:rPr lang="en-US" altLang="zh-CN" sz="2400" dirty="0"/>
              <a:t>      OUT  PORT</a:t>
            </a:r>
            <a:r>
              <a:rPr lang="zh-CN" altLang="zh-CN" sz="2400" dirty="0"/>
              <a:t>，</a:t>
            </a:r>
            <a:r>
              <a:rPr lang="en-US" altLang="zh-CN" sz="2400" dirty="0"/>
              <a:t>AX</a:t>
            </a:r>
            <a:endParaRPr lang="zh-CN" altLang="zh-CN" sz="2400" dirty="0"/>
          </a:p>
          <a:p>
            <a:r>
              <a:rPr lang="en-US" altLang="zh-CN" sz="2400" dirty="0"/>
              <a:t>      OUT  DX</a:t>
            </a:r>
            <a:r>
              <a:rPr lang="zh-CN" altLang="zh-CN" sz="2400" dirty="0"/>
              <a:t>，</a:t>
            </a:r>
            <a:r>
              <a:rPr lang="en-US" altLang="zh-CN" sz="2400" dirty="0"/>
              <a:t>AL</a:t>
            </a:r>
            <a:endParaRPr lang="zh-CN" altLang="zh-CN" sz="2400" dirty="0"/>
          </a:p>
          <a:p>
            <a:r>
              <a:rPr lang="en-US" altLang="zh-CN" sz="2400" dirty="0"/>
              <a:t>      OUT  DX</a:t>
            </a:r>
            <a:r>
              <a:rPr lang="zh-CN" altLang="zh-CN" sz="2400" dirty="0"/>
              <a:t>，</a:t>
            </a:r>
            <a:r>
              <a:rPr lang="en-US" altLang="zh-CN" sz="2400" dirty="0"/>
              <a:t>AX</a:t>
            </a:r>
            <a:endParaRPr lang="zh-CN" altLang="zh-CN" sz="2400" dirty="0"/>
          </a:p>
          <a:p>
            <a:endParaRPr lang="zh-CN" altLang="zh-CN" sz="2400" dirty="0">
              <a:latin typeface="+mn-ea"/>
            </a:endParaRPr>
          </a:p>
          <a:p>
            <a:endParaRPr lang="zh-CN" altLang="en-US" sz="24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t>6.4 </a:t>
            </a:r>
            <a:r>
              <a:rPr lang="zh-CN" altLang="zh-CN" sz="3600" dirty="0"/>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功能：</a:t>
            </a:r>
            <a:r>
              <a:rPr lang="en-US" altLang="zh-CN" sz="2400" dirty="0">
                <a:latin typeface="+mn-ea"/>
              </a:rPr>
              <a:t>PORT</a:t>
            </a:r>
            <a:r>
              <a:rPr lang="zh-CN" altLang="zh-CN" sz="2400" dirty="0">
                <a:latin typeface="+mn-ea"/>
              </a:rPr>
              <a:t>←（</a:t>
            </a:r>
            <a:r>
              <a:rPr lang="en-US" altLang="zh-CN" sz="2400" dirty="0">
                <a:latin typeface="+mn-ea"/>
              </a:rPr>
              <a:t>AL</a:t>
            </a:r>
            <a:r>
              <a:rPr lang="zh-CN" altLang="zh-CN" sz="2400" dirty="0">
                <a:latin typeface="+mn-ea"/>
              </a:rPr>
              <a:t>）</a:t>
            </a:r>
            <a:endParaRPr lang="zh-CN" altLang="zh-CN" sz="2400" dirty="0">
              <a:latin typeface="+mn-ea"/>
            </a:endParaRPr>
          </a:p>
          <a:p>
            <a:r>
              <a:rPr lang="en-US" altLang="zh-CN" sz="2400" dirty="0">
                <a:latin typeface="+mn-ea"/>
              </a:rPr>
              <a:t>      </a:t>
            </a:r>
            <a:r>
              <a:rPr lang="fr-FR" altLang="zh-CN" sz="2400" dirty="0">
                <a:latin typeface="+mn-ea"/>
              </a:rPr>
              <a:t>PORT+1</a:t>
            </a:r>
            <a:r>
              <a:rPr lang="zh-CN" altLang="zh-CN" sz="2400" dirty="0">
                <a:latin typeface="+mn-ea"/>
              </a:rPr>
              <a:t>，</a:t>
            </a:r>
            <a:r>
              <a:rPr lang="fr-FR" altLang="zh-CN" sz="2400" dirty="0">
                <a:latin typeface="+mn-ea"/>
              </a:rPr>
              <a:t>PORT</a:t>
            </a:r>
            <a:r>
              <a:rPr lang="zh-CN" altLang="zh-CN" sz="2400" dirty="0">
                <a:latin typeface="+mn-ea"/>
              </a:rPr>
              <a:t>←（</a:t>
            </a:r>
            <a:r>
              <a:rPr lang="fr-FR" altLang="zh-CN" sz="2400" dirty="0">
                <a:latin typeface="+mn-ea"/>
              </a:rPr>
              <a:t>AX</a:t>
            </a:r>
            <a:r>
              <a:rPr lang="zh-CN" altLang="zh-CN" sz="2400" dirty="0">
                <a:latin typeface="+mn-ea"/>
              </a:rPr>
              <a:t>）</a:t>
            </a:r>
            <a:endParaRPr lang="zh-CN" altLang="zh-CN" sz="2400" dirty="0">
              <a:latin typeface="+mn-ea"/>
            </a:endParaRPr>
          </a:p>
          <a:p>
            <a:r>
              <a:rPr lang="fr-FR" altLang="zh-CN" sz="2400" dirty="0">
                <a:latin typeface="+mn-ea"/>
              </a:rPr>
              <a:t>     </a:t>
            </a:r>
            <a:r>
              <a:rPr lang="zh-CN" altLang="zh-CN" sz="2400" dirty="0">
                <a:latin typeface="+mn-ea"/>
              </a:rPr>
              <a:t>（</a:t>
            </a:r>
            <a:r>
              <a:rPr lang="fr-FR" altLang="zh-CN" sz="2400" dirty="0">
                <a:latin typeface="+mn-ea"/>
              </a:rPr>
              <a:t>DX</a:t>
            </a:r>
            <a:r>
              <a:rPr lang="zh-CN" altLang="zh-CN" sz="2400" dirty="0">
                <a:latin typeface="+mn-ea"/>
              </a:rPr>
              <a:t>）←（</a:t>
            </a:r>
            <a:r>
              <a:rPr lang="fr-FR" altLang="zh-CN" sz="2400" dirty="0">
                <a:latin typeface="+mn-ea"/>
              </a:rPr>
              <a:t>AL</a:t>
            </a:r>
            <a:r>
              <a:rPr lang="zh-CN" altLang="zh-CN" sz="2400" dirty="0">
                <a:latin typeface="+mn-ea"/>
              </a:rPr>
              <a:t>）</a:t>
            </a:r>
            <a:endParaRPr lang="zh-CN" altLang="zh-CN" sz="2400" dirty="0">
              <a:latin typeface="+mn-ea"/>
            </a:endParaRPr>
          </a:p>
          <a:p>
            <a:r>
              <a:rPr lang="fr-FR" altLang="zh-CN" sz="2400" dirty="0">
                <a:latin typeface="+mn-ea"/>
              </a:rPr>
              <a:t>     </a:t>
            </a:r>
            <a:r>
              <a:rPr lang="zh-CN" altLang="zh-CN" sz="2400" dirty="0">
                <a:latin typeface="+mn-ea"/>
              </a:rPr>
              <a:t>（</a:t>
            </a:r>
            <a:r>
              <a:rPr lang="fr-FR" altLang="zh-CN" sz="2400" dirty="0">
                <a:latin typeface="+mn-ea"/>
              </a:rPr>
              <a:t>DX</a:t>
            </a:r>
            <a:r>
              <a:rPr lang="zh-CN" altLang="zh-CN" sz="2400" dirty="0">
                <a:latin typeface="+mn-ea"/>
              </a:rPr>
              <a:t>）</a:t>
            </a:r>
            <a:r>
              <a:rPr lang="fr-FR" altLang="zh-CN" sz="2400" dirty="0">
                <a:latin typeface="+mn-ea"/>
              </a:rPr>
              <a:t>+1</a:t>
            </a:r>
            <a:r>
              <a:rPr lang="zh-CN" altLang="zh-CN" sz="2400" dirty="0">
                <a:latin typeface="+mn-ea"/>
              </a:rPr>
              <a:t>，（</a:t>
            </a:r>
            <a:r>
              <a:rPr lang="fr-FR" altLang="zh-CN" sz="2400" dirty="0">
                <a:latin typeface="+mn-ea"/>
              </a:rPr>
              <a:t>DX</a:t>
            </a:r>
            <a:r>
              <a:rPr lang="zh-CN" altLang="zh-CN" sz="2400" dirty="0">
                <a:latin typeface="+mn-ea"/>
              </a:rPr>
              <a:t>）←（</a:t>
            </a:r>
            <a:r>
              <a:rPr lang="fr-FR" altLang="zh-CN" sz="2400" dirty="0">
                <a:latin typeface="+mn-ea"/>
              </a:rPr>
              <a:t>AX</a:t>
            </a:r>
            <a:r>
              <a:rPr lang="zh-CN" altLang="zh-CN" sz="2400" dirty="0">
                <a:latin typeface="+mn-ea"/>
              </a:rPr>
              <a:t>）</a:t>
            </a:r>
            <a:endParaRPr lang="zh-CN" altLang="zh-CN" sz="2400" dirty="0">
              <a:latin typeface="+mn-ea"/>
            </a:endParaRPr>
          </a:p>
          <a:p>
            <a:r>
              <a:rPr lang="zh-CN" altLang="zh-CN" sz="2400" dirty="0"/>
              <a:t>端口地址表示同上，例如指令：</a:t>
            </a:r>
            <a:endParaRPr lang="zh-CN" altLang="zh-CN" sz="2400" dirty="0"/>
          </a:p>
          <a:p>
            <a:r>
              <a:rPr lang="en-US" altLang="zh-CN" sz="2400" dirty="0"/>
              <a:t>IN  AL</a:t>
            </a:r>
            <a:r>
              <a:rPr lang="zh-CN" altLang="zh-CN" sz="2400" dirty="0"/>
              <a:t>，</a:t>
            </a:r>
            <a:r>
              <a:rPr lang="en-US" altLang="zh-CN" sz="2400" dirty="0"/>
              <a:t>35H</a:t>
            </a:r>
            <a:endParaRPr lang="zh-CN" altLang="zh-CN" sz="2400" dirty="0"/>
          </a:p>
          <a:p>
            <a:r>
              <a:rPr lang="en-US" altLang="zh-CN" sz="2400" dirty="0"/>
              <a:t>IN  AX</a:t>
            </a:r>
            <a:r>
              <a:rPr lang="zh-CN" altLang="zh-CN" sz="2400" dirty="0"/>
              <a:t>，</a:t>
            </a:r>
            <a:r>
              <a:rPr lang="en-US" altLang="zh-CN" sz="2400" dirty="0"/>
              <a:t>60H</a:t>
            </a:r>
            <a:endParaRPr lang="zh-CN" altLang="zh-CN" sz="2400" dirty="0"/>
          </a:p>
          <a:p>
            <a:r>
              <a:rPr lang="en-US" altLang="zh-CN" sz="2400" dirty="0"/>
              <a:t>OUT  40H</a:t>
            </a:r>
            <a:r>
              <a:rPr lang="zh-CN" altLang="zh-CN" sz="2400" dirty="0"/>
              <a:t>，</a:t>
            </a:r>
            <a:r>
              <a:rPr lang="en-US" altLang="zh-CN" sz="2400" dirty="0"/>
              <a:t>AL</a:t>
            </a:r>
            <a:endParaRPr lang="zh-CN" altLang="zh-CN" sz="2400" dirty="0"/>
          </a:p>
          <a:p>
            <a:r>
              <a:rPr lang="en-US" altLang="zh-CN" sz="2400" dirty="0"/>
              <a:t>OUT  88H</a:t>
            </a:r>
            <a:r>
              <a:rPr lang="zh-CN" altLang="zh-CN" sz="2400" dirty="0"/>
              <a:t>，</a:t>
            </a:r>
            <a:r>
              <a:rPr lang="en-US" altLang="zh-CN" sz="2400" dirty="0"/>
              <a:t>AX</a:t>
            </a:r>
            <a:endParaRPr lang="zh-CN" altLang="zh-CN" sz="2400" dirty="0"/>
          </a:p>
          <a:p>
            <a:endParaRPr lang="zh-CN" altLang="en-US" sz="2400" dirty="0">
              <a:latin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a:xfrm>
            <a:off x="539552" y="1268760"/>
            <a:ext cx="8139178" cy="5041355"/>
          </a:xfrm>
        </p:spPr>
        <p:txBody>
          <a:bodyPr/>
          <a:lstStyle/>
          <a:p>
            <a:r>
              <a:rPr lang="zh-CN" altLang="zh-CN" sz="2400" dirty="0">
                <a:latin typeface="+mn-ea"/>
              </a:rPr>
              <a:t>又如指令：</a:t>
            </a:r>
            <a:endParaRPr lang="zh-CN" altLang="zh-CN" sz="2400" dirty="0">
              <a:latin typeface="+mn-ea"/>
            </a:endParaRPr>
          </a:p>
          <a:p>
            <a:r>
              <a:rPr lang="en-US" altLang="zh-CN" sz="2400" dirty="0">
                <a:latin typeface="+mn-ea"/>
              </a:rPr>
              <a:t>MOV  DX</a:t>
            </a:r>
            <a:r>
              <a:rPr lang="zh-CN" altLang="zh-CN" sz="2400" dirty="0">
                <a:latin typeface="+mn-ea"/>
              </a:rPr>
              <a:t>， </a:t>
            </a:r>
            <a:r>
              <a:rPr lang="en-US" altLang="zh-CN" sz="2400" dirty="0">
                <a:latin typeface="+mn-ea"/>
              </a:rPr>
              <a:t>03BCH</a:t>
            </a:r>
            <a:endParaRPr lang="zh-CN" altLang="zh-CN" sz="2400" dirty="0">
              <a:latin typeface="+mn-ea"/>
            </a:endParaRPr>
          </a:p>
          <a:p>
            <a:r>
              <a:rPr lang="en-US" altLang="zh-CN" sz="2400" dirty="0">
                <a:latin typeface="+mn-ea"/>
              </a:rPr>
              <a:t>OUT  DX</a:t>
            </a:r>
            <a:r>
              <a:rPr lang="zh-CN" altLang="zh-CN" sz="2400" dirty="0">
                <a:latin typeface="+mn-ea"/>
              </a:rPr>
              <a:t>， </a:t>
            </a:r>
            <a:r>
              <a:rPr lang="en-US" altLang="zh-CN" sz="2400" dirty="0">
                <a:latin typeface="+mn-ea"/>
              </a:rPr>
              <a:t>AX</a:t>
            </a:r>
            <a:endParaRPr lang="zh-CN" altLang="zh-CN" sz="2400" dirty="0">
              <a:latin typeface="+mn-ea"/>
            </a:endParaRPr>
          </a:p>
          <a:p>
            <a:r>
              <a:rPr lang="en-US" altLang="zh-CN" sz="2400" b="1" dirty="0"/>
              <a:t>2. </a:t>
            </a:r>
            <a:r>
              <a:rPr lang="zh-CN" altLang="zh-CN" sz="2400" b="1" dirty="0"/>
              <a:t>算术运算指令</a:t>
            </a:r>
            <a:endParaRPr lang="zh-CN" altLang="zh-CN" sz="2400" dirty="0"/>
          </a:p>
          <a:p>
            <a:r>
              <a:rPr lang="zh-CN" altLang="zh-CN" sz="2400" dirty="0"/>
              <a:t>算术运算指令分为</a:t>
            </a:r>
            <a:r>
              <a:rPr lang="en-US" altLang="zh-CN" sz="2400" dirty="0"/>
              <a:t>5</a:t>
            </a:r>
            <a:r>
              <a:rPr lang="zh-CN" altLang="zh-CN" sz="2400" dirty="0"/>
              <a:t>种类型，可对</a:t>
            </a:r>
            <a:r>
              <a:rPr lang="en-US" altLang="zh-CN" sz="2400" dirty="0"/>
              <a:t>4</a:t>
            </a:r>
            <a:r>
              <a:rPr lang="zh-CN" altLang="zh-CN" sz="2400" dirty="0"/>
              <a:t>种类型的数据进行运算，即无符号二进制数、带符号二进制数、无符号压缩型</a:t>
            </a:r>
            <a:r>
              <a:rPr lang="en-US" altLang="zh-CN" sz="2400" dirty="0"/>
              <a:t>BCD</a:t>
            </a:r>
            <a:r>
              <a:rPr lang="zh-CN" altLang="zh-CN" sz="2400" dirty="0"/>
              <a:t>码和无符号非压缩型</a:t>
            </a:r>
            <a:r>
              <a:rPr lang="en-US" altLang="zh-CN" sz="2400" dirty="0"/>
              <a:t>BCD</a:t>
            </a:r>
            <a:r>
              <a:rPr lang="zh-CN" altLang="zh-CN" sz="2400" dirty="0"/>
              <a:t>码。二进制数可以是</a:t>
            </a:r>
            <a:r>
              <a:rPr lang="en-US" altLang="zh-CN" sz="2400" dirty="0"/>
              <a:t>8</a:t>
            </a:r>
            <a:r>
              <a:rPr lang="zh-CN" altLang="zh-CN" sz="2400" dirty="0"/>
              <a:t>位或</a:t>
            </a:r>
            <a:r>
              <a:rPr lang="en-US" altLang="zh-CN" sz="2400" dirty="0"/>
              <a:t>16</a:t>
            </a:r>
            <a:r>
              <a:rPr lang="zh-CN" altLang="zh-CN" sz="2400" dirty="0"/>
              <a:t>位，十进制数以字节为单位参加运算</a:t>
            </a:r>
            <a:r>
              <a:rPr lang="zh-CN" altLang="zh-CN" sz="2400" dirty="0" smtClean="0"/>
              <a:t>。</a:t>
            </a:r>
            <a:endParaRPr lang="zh-CN" altLang="en-US" sz="2400" dirty="0">
              <a:latin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t>对于单操作数指令不允许使用立即数；对于双操作数指令至少有一个操作数在寄存器中，另一个操作数可使用任意寻址方式，立即数不能作为目的操作数。运算结果影响状态标志位。</a:t>
            </a:r>
            <a:endParaRPr lang="zh-CN" altLang="zh-CN" sz="2400" dirty="0"/>
          </a:p>
          <a:p>
            <a:r>
              <a:rPr lang="en-US" altLang="zh-CN" sz="2400" dirty="0"/>
              <a:t>1</a:t>
            </a:r>
            <a:r>
              <a:rPr lang="zh-CN" altLang="zh-CN" sz="2400" dirty="0"/>
              <a:t>）加法指令</a:t>
            </a:r>
            <a:endParaRPr lang="zh-CN" altLang="zh-CN" sz="2400" dirty="0"/>
          </a:p>
          <a:p>
            <a:r>
              <a:rPr lang="zh-CN" altLang="zh-CN" sz="2400" dirty="0"/>
              <a:t>（</a:t>
            </a:r>
            <a:r>
              <a:rPr lang="en-US" altLang="zh-CN" sz="2400" dirty="0"/>
              <a:t>1</a:t>
            </a:r>
            <a:r>
              <a:rPr lang="zh-CN" altLang="zh-CN" sz="2400" dirty="0"/>
              <a:t>）加法指令</a:t>
            </a:r>
            <a:r>
              <a:rPr lang="en-US" altLang="zh-CN" sz="2400" dirty="0"/>
              <a:t>ADD</a:t>
            </a:r>
            <a:endParaRPr lang="zh-CN" altLang="zh-CN" sz="2400" dirty="0"/>
          </a:p>
          <a:p>
            <a:r>
              <a:rPr lang="zh-CN" altLang="zh-CN" sz="2400" dirty="0"/>
              <a:t>格式：</a:t>
            </a:r>
            <a:r>
              <a:rPr lang="en-US" altLang="zh-CN" sz="2400" dirty="0"/>
              <a:t>ADD  DST</a:t>
            </a:r>
            <a:r>
              <a:rPr lang="zh-CN" altLang="zh-CN" sz="2400" dirty="0"/>
              <a:t>，</a:t>
            </a:r>
            <a:r>
              <a:rPr lang="en-US" altLang="zh-CN" sz="2400" dirty="0"/>
              <a:t>SRC</a:t>
            </a:r>
            <a:endParaRPr lang="zh-CN" altLang="zh-CN" sz="2400" dirty="0"/>
          </a:p>
          <a:p>
            <a:r>
              <a:rPr lang="zh-CN" altLang="zh-CN" sz="2400" dirty="0"/>
              <a:t>功能：</a:t>
            </a:r>
            <a:r>
              <a:rPr lang="en-US" altLang="zh-CN" sz="2400" dirty="0"/>
              <a:t>DST</a:t>
            </a:r>
            <a:r>
              <a:rPr lang="zh-CN" altLang="zh-CN" sz="2400" dirty="0"/>
              <a:t>←（</a:t>
            </a:r>
            <a:r>
              <a:rPr lang="en-US" altLang="zh-CN" sz="2400" dirty="0"/>
              <a:t>DST</a:t>
            </a:r>
            <a:r>
              <a:rPr lang="zh-CN" altLang="zh-CN" sz="2400" dirty="0"/>
              <a:t>）</a:t>
            </a:r>
            <a:r>
              <a:rPr lang="en-US" altLang="zh-CN" sz="2400" dirty="0"/>
              <a:t>+</a:t>
            </a:r>
            <a:r>
              <a:rPr lang="zh-CN" altLang="zh-CN" sz="2400" dirty="0"/>
              <a:t>（</a:t>
            </a:r>
            <a:r>
              <a:rPr lang="en-US" altLang="zh-CN" sz="2400" dirty="0"/>
              <a:t>SRC</a:t>
            </a:r>
            <a:r>
              <a:rPr lang="zh-CN" altLang="zh-CN" sz="2400" dirty="0"/>
              <a:t>）</a:t>
            </a:r>
            <a:endParaRPr lang="zh-CN" altLang="zh-CN" sz="2400" dirty="0"/>
          </a:p>
          <a:p>
            <a:endParaRPr lang="zh-CN" altLang="en-US" sz="24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源操作数可以是寄存器、存储器和立即数，目的操作数可以是除立即数之外的其它任何寻址方式，但是两存储器单元之间不能直接相加；允许段跨越；源</a:t>
            </a:r>
            <a:r>
              <a:rPr lang="en-US" altLang="zh-CN" sz="2400" dirty="0">
                <a:latin typeface="+mn-ea"/>
              </a:rPr>
              <a:t>/</a:t>
            </a:r>
            <a:r>
              <a:rPr lang="zh-CN" altLang="zh-CN" sz="2400" dirty="0">
                <a:latin typeface="+mn-ea"/>
              </a:rPr>
              <a:t>目操作数位数必须相同，可以是</a:t>
            </a:r>
            <a:r>
              <a:rPr lang="en-US" altLang="zh-CN" sz="2400" dirty="0">
                <a:latin typeface="+mn-ea"/>
              </a:rPr>
              <a:t>8</a:t>
            </a:r>
            <a:r>
              <a:rPr lang="zh-CN" altLang="zh-CN" sz="2400" dirty="0">
                <a:latin typeface="+mn-ea"/>
              </a:rPr>
              <a:t>位、</a:t>
            </a:r>
            <a:r>
              <a:rPr lang="en-US" altLang="zh-CN" sz="2400" dirty="0">
                <a:latin typeface="+mn-ea"/>
              </a:rPr>
              <a:t>16</a:t>
            </a:r>
            <a:r>
              <a:rPr lang="zh-CN" altLang="zh-CN" sz="2400" dirty="0">
                <a:latin typeface="+mn-ea"/>
              </a:rPr>
              <a:t>位或者</a:t>
            </a:r>
            <a:r>
              <a:rPr lang="en-US" altLang="zh-CN" sz="2400" dirty="0">
                <a:latin typeface="+mn-ea"/>
              </a:rPr>
              <a:t>32</a:t>
            </a:r>
            <a:r>
              <a:rPr lang="zh-CN" altLang="zh-CN" sz="2400" dirty="0">
                <a:latin typeface="+mn-ea"/>
              </a:rPr>
              <a:t>位；</a:t>
            </a:r>
            <a:r>
              <a:rPr lang="en-US" altLang="zh-CN" sz="2400" dirty="0">
                <a:latin typeface="+mn-ea"/>
              </a:rPr>
              <a:t>ADD</a:t>
            </a:r>
            <a:r>
              <a:rPr lang="zh-CN" altLang="zh-CN" sz="2400" dirty="0">
                <a:latin typeface="+mn-ea"/>
              </a:rPr>
              <a:t>指令不区分两个加数是无符号数还是带符号数，运算结果的二进制形式相同， 影响状态标志位</a:t>
            </a:r>
            <a:r>
              <a:rPr lang="zh-CN" altLang="zh-CN" sz="2400" dirty="0" smtClean="0">
                <a:latin typeface="+mn-ea"/>
              </a:rPr>
              <a:t>。</a:t>
            </a:r>
            <a:r>
              <a:rPr lang="zh-CN" altLang="zh-CN" sz="2400" dirty="0"/>
              <a:t>例如指令：</a:t>
            </a:r>
            <a:endParaRPr lang="zh-CN" altLang="zh-CN" sz="2400" dirty="0"/>
          </a:p>
          <a:p>
            <a:r>
              <a:rPr lang="en-US" altLang="zh-CN" sz="2400" dirty="0"/>
              <a:t>ADD  AL</a:t>
            </a:r>
            <a:r>
              <a:rPr lang="zh-CN" altLang="zh-CN" sz="2400" dirty="0"/>
              <a:t>，</a:t>
            </a:r>
            <a:r>
              <a:rPr lang="en-US" altLang="zh-CN" sz="2400" dirty="0"/>
              <a:t>25H   </a:t>
            </a:r>
            <a:r>
              <a:rPr lang="zh-CN" altLang="zh-CN" sz="2400" dirty="0" smtClean="0"/>
              <a:t>；</a:t>
            </a:r>
            <a:r>
              <a:rPr lang="zh-CN" altLang="zh-CN" sz="2400" dirty="0"/>
              <a:t>寄存器</a:t>
            </a:r>
            <a:r>
              <a:rPr lang="en-US" altLang="zh-CN" sz="2400" dirty="0"/>
              <a:t>AL</a:t>
            </a:r>
            <a:r>
              <a:rPr lang="zh-CN" altLang="zh-CN" sz="2400" dirty="0"/>
              <a:t>中的</a:t>
            </a:r>
            <a:r>
              <a:rPr lang="en-US" altLang="zh-CN" sz="2400" dirty="0"/>
              <a:t>8</a:t>
            </a:r>
            <a:r>
              <a:rPr lang="zh-CN" altLang="zh-CN" sz="2400" dirty="0"/>
              <a:t>位数与立即数</a:t>
            </a:r>
            <a:r>
              <a:rPr lang="en-US" altLang="zh-CN" sz="2400" dirty="0"/>
              <a:t>25H</a:t>
            </a:r>
            <a:r>
              <a:rPr lang="zh-CN" altLang="zh-CN" sz="2400" dirty="0"/>
              <a:t>相加，结果在</a:t>
            </a:r>
            <a:r>
              <a:rPr lang="en-US" altLang="zh-CN" sz="2400" dirty="0"/>
              <a:t>AL</a:t>
            </a:r>
            <a:r>
              <a:rPr lang="zh-CN" altLang="zh-CN" sz="2400" dirty="0"/>
              <a:t>中</a:t>
            </a:r>
            <a:endParaRPr lang="zh-CN" altLang="zh-CN" sz="2400" dirty="0"/>
          </a:p>
          <a:p>
            <a:r>
              <a:rPr lang="en-US" altLang="zh-CN" sz="2400" dirty="0"/>
              <a:t>ADD  AL</a:t>
            </a:r>
            <a:r>
              <a:rPr lang="zh-CN" altLang="zh-CN" sz="2400" dirty="0"/>
              <a:t>，</a:t>
            </a:r>
            <a:r>
              <a:rPr lang="en-US" altLang="zh-CN" sz="2400" dirty="0"/>
              <a:t>[BX]     </a:t>
            </a:r>
            <a:r>
              <a:rPr lang="zh-CN" altLang="zh-CN" sz="2400" dirty="0" smtClean="0"/>
              <a:t>；</a:t>
            </a:r>
            <a:r>
              <a:rPr lang="en-US" altLang="zh-CN" sz="2400" dirty="0"/>
              <a:t>DS</a:t>
            </a:r>
            <a:r>
              <a:rPr lang="zh-CN" altLang="zh-CN" sz="2400" dirty="0"/>
              <a:t>和寄存器</a:t>
            </a:r>
            <a:r>
              <a:rPr lang="en-US" altLang="zh-CN" sz="2400" dirty="0"/>
              <a:t>BX</a:t>
            </a:r>
            <a:r>
              <a:rPr lang="zh-CN" altLang="zh-CN" sz="2400" dirty="0"/>
              <a:t>所指定单元中的数与寄存器</a:t>
            </a:r>
            <a:r>
              <a:rPr lang="en-US" altLang="zh-CN" sz="2400" dirty="0"/>
              <a:t>AL</a:t>
            </a:r>
            <a:r>
              <a:rPr lang="zh-CN" altLang="zh-CN" sz="2400" dirty="0"/>
              <a:t>中的</a:t>
            </a:r>
            <a:r>
              <a:rPr lang="en-US" altLang="zh-CN" sz="2400" dirty="0"/>
              <a:t>8</a:t>
            </a:r>
            <a:r>
              <a:rPr lang="zh-CN" altLang="zh-CN" sz="2400" dirty="0"/>
              <a:t>位数相加，结果在</a:t>
            </a:r>
            <a:r>
              <a:rPr lang="en-US" altLang="zh-CN" sz="2400" dirty="0"/>
              <a:t>AL</a:t>
            </a:r>
            <a:r>
              <a:rPr lang="zh-CN" altLang="zh-CN" sz="2400" dirty="0"/>
              <a:t>中</a:t>
            </a:r>
            <a:endParaRPr lang="zh-CN" altLang="zh-CN" sz="2400" dirty="0"/>
          </a:p>
          <a:p>
            <a:endParaRPr lang="en-US" altLang="zh-CN" sz="2400" dirty="0" smtClean="0">
              <a:latin typeface="+mn-ea"/>
            </a:endParaRPr>
          </a:p>
          <a:p>
            <a:endParaRPr lang="zh-CN" altLang="en-US" sz="2400" dirty="0">
              <a:latin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又如指令：</a:t>
            </a:r>
            <a:endParaRPr lang="zh-CN" altLang="zh-CN" sz="2400" dirty="0">
              <a:latin typeface="+mn-ea"/>
            </a:endParaRPr>
          </a:p>
          <a:p>
            <a:r>
              <a:rPr lang="en-US" altLang="zh-CN" sz="2400" dirty="0">
                <a:latin typeface="+mn-ea"/>
              </a:rPr>
              <a:t>ADD  AX</a:t>
            </a:r>
            <a:r>
              <a:rPr lang="zh-CN" altLang="zh-CN" sz="2400" dirty="0">
                <a:latin typeface="+mn-ea"/>
              </a:rPr>
              <a:t>，</a:t>
            </a:r>
            <a:r>
              <a:rPr lang="en-US" altLang="zh-CN" sz="2400" dirty="0">
                <a:latin typeface="+mn-ea"/>
              </a:rPr>
              <a:t>BX </a:t>
            </a:r>
            <a:r>
              <a:rPr lang="zh-CN" altLang="zh-CN" sz="2400" dirty="0" smtClean="0">
                <a:latin typeface="+mn-ea"/>
              </a:rPr>
              <a:t>；</a:t>
            </a:r>
            <a:r>
              <a:rPr lang="zh-CN" altLang="zh-CN" sz="2400" dirty="0">
                <a:latin typeface="+mn-ea"/>
              </a:rPr>
              <a:t>两个寄存器中的数相加，结果在</a:t>
            </a:r>
            <a:r>
              <a:rPr lang="en-US" altLang="zh-CN" sz="2400" dirty="0">
                <a:latin typeface="+mn-ea"/>
              </a:rPr>
              <a:t>AX</a:t>
            </a:r>
            <a:r>
              <a:rPr lang="zh-CN" altLang="zh-CN" sz="2400" dirty="0">
                <a:latin typeface="+mn-ea"/>
              </a:rPr>
              <a:t>中</a:t>
            </a:r>
            <a:endParaRPr lang="zh-CN" altLang="zh-CN" sz="2400" dirty="0">
              <a:latin typeface="+mn-ea"/>
            </a:endParaRPr>
          </a:p>
          <a:p>
            <a:r>
              <a:rPr lang="zh-CN" altLang="zh-CN" sz="2400" dirty="0">
                <a:latin typeface="+mn-ea"/>
              </a:rPr>
              <a:t>（</a:t>
            </a:r>
            <a:r>
              <a:rPr lang="en-US" altLang="zh-CN" sz="2400" dirty="0">
                <a:latin typeface="+mn-ea"/>
              </a:rPr>
              <a:t>2</a:t>
            </a:r>
            <a:r>
              <a:rPr lang="zh-CN" altLang="zh-CN" sz="2400" dirty="0">
                <a:latin typeface="+mn-ea"/>
              </a:rPr>
              <a:t>）带进位加法指令</a:t>
            </a:r>
            <a:r>
              <a:rPr lang="en-US" altLang="zh-CN" sz="2400" dirty="0">
                <a:latin typeface="+mn-ea"/>
              </a:rPr>
              <a:t>ADC</a:t>
            </a:r>
            <a:endParaRPr lang="zh-CN" altLang="zh-CN" sz="2400" dirty="0">
              <a:latin typeface="+mn-ea"/>
            </a:endParaRPr>
          </a:p>
          <a:p>
            <a:r>
              <a:rPr lang="zh-CN" altLang="zh-CN" sz="2400" dirty="0">
                <a:latin typeface="+mn-ea"/>
              </a:rPr>
              <a:t>格式：</a:t>
            </a:r>
            <a:r>
              <a:rPr lang="en-US" altLang="zh-CN" sz="2400" dirty="0">
                <a:latin typeface="+mn-ea"/>
              </a:rPr>
              <a:t>ADC  DST</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功能：</a:t>
            </a:r>
            <a:r>
              <a:rPr lang="en-US" altLang="zh-CN" sz="2400" dirty="0">
                <a:latin typeface="+mn-ea"/>
              </a:rPr>
              <a:t>DST</a:t>
            </a:r>
            <a:r>
              <a:rPr lang="zh-CN" altLang="zh-CN" sz="2400" dirty="0">
                <a:latin typeface="+mn-ea"/>
              </a:rPr>
              <a:t>←（</a:t>
            </a:r>
            <a:r>
              <a:rPr lang="en-US" altLang="zh-CN" sz="2400" dirty="0">
                <a:latin typeface="+mn-ea"/>
              </a:rPr>
              <a:t>DST</a:t>
            </a:r>
            <a:r>
              <a:rPr lang="zh-CN" altLang="zh-CN" sz="2400" dirty="0">
                <a:latin typeface="+mn-ea"/>
              </a:rPr>
              <a:t>）</a:t>
            </a:r>
            <a:r>
              <a:rPr lang="en-US" altLang="zh-CN" sz="2400" dirty="0">
                <a:latin typeface="+mn-ea"/>
              </a:rPr>
              <a:t>+</a:t>
            </a:r>
            <a:r>
              <a:rPr lang="zh-CN" altLang="zh-CN" sz="2400" dirty="0">
                <a:latin typeface="+mn-ea"/>
              </a:rPr>
              <a:t>（</a:t>
            </a:r>
            <a:r>
              <a:rPr lang="en-US" altLang="zh-CN" sz="2400" dirty="0">
                <a:latin typeface="+mn-ea"/>
              </a:rPr>
              <a:t>SRC</a:t>
            </a:r>
            <a:r>
              <a:rPr lang="zh-CN" altLang="zh-CN" sz="2400" dirty="0">
                <a:latin typeface="+mn-ea"/>
              </a:rPr>
              <a:t>）</a:t>
            </a:r>
            <a:r>
              <a:rPr lang="en-US" altLang="zh-CN" sz="2400" dirty="0">
                <a:latin typeface="+mn-ea"/>
              </a:rPr>
              <a:t>+CF</a:t>
            </a:r>
            <a:endParaRPr lang="zh-CN" altLang="zh-CN" sz="2400" dirty="0">
              <a:latin typeface="+mn-ea"/>
            </a:endParaRPr>
          </a:p>
          <a:p>
            <a:r>
              <a:rPr lang="en-US" altLang="zh-CN" sz="2400" dirty="0">
                <a:latin typeface="+mn-ea"/>
              </a:rPr>
              <a:t>CF</a:t>
            </a:r>
            <a:r>
              <a:rPr lang="zh-CN" altLang="zh-CN" sz="2400" dirty="0">
                <a:latin typeface="+mn-ea"/>
              </a:rPr>
              <a:t>表示进位标志位，在进行加法运算时，其值加到两数和的最低位。</a:t>
            </a:r>
            <a:endParaRPr lang="zh-CN" altLang="en-US" sz="2400" dirty="0">
              <a:latin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a:xfrm>
            <a:off x="502285" y="1184910"/>
            <a:ext cx="8319770" cy="5680710"/>
          </a:xfrm>
        </p:spPr>
        <p:txBody>
          <a:bodyPr/>
          <a:lstStyle/>
          <a:p>
            <a:r>
              <a:rPr lang="zh-CN" altLang="zh-CN" sz="2400" dirty="0">
                <a:latin typeface="+mn-ea"/>
              </a:rPr>
              <a:t>（</a:t>
            </a:r>
            <a:r>
              <a:rPr lang="en-US" altLang="zh-CN" sz="2400" dirty="0">
                <a:latin typeface="+mn-ea"/>
              </a:rPr>
              <a:t>3</a:t>
            </a:r>
            <a:r>
              <a:rPr lang="zh-CN" altLang="zh-CN" sz="2400" dirty="0">
                <a:latin typeface="+mn-ea"/>
              </a:rPr>
              <a:t>）加</a:t>
            </a:r>
            <a:r>
              <a:rPr lang="en-US" altLang="zh-CN" sz="2400" dirty="0">
                <a:latin typeface="+mn-ea"/>
              </a:rPr>
              <a:t>1</a:t>
            </a:r>
            <a:r>
              <a:rPr lang="zh-CN" altLang="zh-CN" sz="2400" dirty="0">
                <a:latin typeface="+mn-ea"/>
              </a:rPr>
              <a:t>指令</a:t>
            </a:r>
            <a:r>
              <a:rPr lang="en-US" altLang="zh-CN" sz="2400" dirty="0">
                <a:latin typeface="+mn-ea"/>
              </a:rPr>
              <a:t>INC</a:t>
            </a:r>
            <a:endParaRPr lang="zh-CN" altLang="zh-CN" sz="2400" dirty="0">
              <a:latin typeface="+mn-ea"/>
            </a:endParaRPr>
          </a:p>
          <a:p>
            <a:r>
              <a:rPr lang="zh-CN" altLang="zh-CN" sz="2400" dirty="0">
                <a:latin typeface="+mn-ea"/>
              </a:rPr>
              <a:t>格式：</a:t>
            </a:r>
            <a:r>
              <a:rPr lang="en-US" altLang="zh-CN" sz="2400" dirty="0">
                <a:latin typeface="+mn-ea"/>
              </a:rPr>
              <a:t>INC  DST</a:t>
            </a:r>
            <a:endParaRPr lang="zh-CN" altLang="zh-CN" sz="2400" dirty="0">
              <a:latin typeface="+mn-ea"/>
            </a:endParaRPr>
          </a:p>
          <a:p>
            <a:r>
              <a:rPr lang="zh-CN" altLang="zh-CN" sz="2400" dirty="0">
                <a:latin typeface="+mn-ea"/>
              </a:rPr>
              <a:t>功能：</a:t>
            </a:r>
            <a:r>
              <a:rPr lang="en-US" altLang="zh-CN" sz="2400" dirty="0">
                <a:latin typeface="+mn-ea"/>
              </a:rPr>
              <a:t>DST</a:t>
            </a:r>
            <a:r>
              <a:rPr lang="zh-CN" altLang="zh-CN" sz="2400" dirty="0">
                <a:latin typeface="+mn-ea"/>
              </a:rPr>
              <a:t>←（</a:t>
            </a:r>
            <a:r>
              <a:rPr lang="en-US" altLang="zh-CN" sz="2400" dirty="0">
                <a:latin typeface="+mn-ea"/>
              </a:rPr>
              <a:t>DST</a:t>
            </a:r>
            <a:r>
              <a:rPr lang="zh-CN" altLang="zh-CN" sz="2400" dirty="0">
                <a:latin typeface="+mn-ea"/>
              </a:rPr>
              <a:t>）</a:t>
            </a:r>
            <a:r>
              <a:rPr lang="en-US" altLang="zh-CN" sz="2400" dirty="0">
                <a:latin typeface="+mn-ea"/>
              </a:rPr>
              <a:t>+1</a:t>
            </a:r>
            <a:endParaRPr lang="zh-CN" altLang="zh-CN" sz="2400" dirty="0">
              <a:latin typeface="+mn-ea"/>
            </a:endParaRPr>
          </a:p>
          <a:p>
            <a:r>
              <a:rPr lang="zh-CN" altLang="zh-CN" sz="2400" dirty="0">
                <a:latin typeface="+mn-ea"/>
              </a:rPr>
              <a:t>操作数可以是除立即数之外的其它寻址方式，可以字节运算，也可以字运算，不区分无符号数还是带符号数；允许段跨越；影响除</a:t>
            </a:r>
            <a:r>
              <a:rPr lang="en-US" altLang="zh-CN" sz="2400" dirty="0">
                <a:latin typeface="+mn-ea"/>
              </a:rPr>
              <a:t>CF</a:t>
            </a:r>
            <a:r>
              <a:rPr lang="zh-CN" altLang="zh-CN" sz="2400" dirty="0">
                <a:latin typeface="+mn-ea"/>
              </a:rPr>
              <a:t>之外的其它状态标志位</a:t>
            </a:r>
            <a:r>
              <a:rPr lang="zh-CN" altLang="zh-CN" sz="2400" dirty="0" smtClean="0">
                <a:latin typeface="+mn-ea"/>
              </a:rPr>
              <a:t>。</a:t>
            </a:r>
            <a:endParaRPr lang="en-US" altLang="zh-CN" sz="2400" dirty="0" smtClean="0">
              <a:latin typeface="+mn-ea"/>
            </a:endParaRPr>
          </a:p>
          <a:p>
            <a:r>
              <a:rPr lang="en-US" altLang="zh-CN" sz="2400" dirty="0"/>
              <a:t>2</a:t>
            </a:r>
            <a:r>
              <a:rPr lang="zh-CN" altLang="zh-CN" sz="2400" dirty="0"/>
              <a:t>）减法指令</a:t>
            </a:r>
            <a:endParaRPr lang="zh-CN" altLang="zh-CN" sz="2400" dirty="0"/>
          </a:p>
          <a:p>
            <a:r>
              <a:rPr lang="zh-CN" altLang="zh-CN" sz="2400" dirty="0"/>
              <a:t>（</a:t>
            </a:r>
            <a:r>
              <a:rPr lang="en-US" altLang="zh-CN" sz="2400" dirty="0"/>
              <a:t>1</a:t>
            </a:r>
            <a:r>
              <a:rPr lang="zh-CN" altLang="zh-CN" sz="2400" dirty="0"/>
              <a:t>）减法指令</a:t>
            </a:r>
            <a:r>
              <a:rPr lang="en-US" altLang="zh-CN" sz="2400" dirty="0"/>
              <a:t>SUB</a:t>
            </a:r>
            <a:endParaRPr lang="zh-CN" altLang="zh-CN" sz="2400" dirty="0"/>
          </a:p>
          <a:p>
            <a:r>
              <a:rPr lang="zh-CN" altLang="zh-CN" sz="2400" dirty="0"/>
              <a:t>格式：</a:t>
            </a:r>
            <a:r>
              <a:rPr lang="en-US" altLang="zh-CN" sz="2400" dirty="0"/>
              <a:t>SUB  DST</a:t>
            </a:r>
            <a:r>
              <a:rPr lang="zh-CN" altLang="zh-CN" sz="2400" dirty="0"/>
              <a:t>，</a:t>
            </a:r>
            <a:r>
              <a:rPr lang="en-US" altLang="zh-CN" sz="2400" dirty="0"/>
              <a:t>SRC</a:t>
            </a:r>
            <a:endParaRPr lang="zh-CN" altLang="zh-CN" sz="2400" dirty="0"/>
          </a:p>
          <a:p>
            <a:r>
              <a:rPr lang="zh-CN" altLang="zh-CN" sz="2400" dirty="0"/>
              <a:t>功能：</a:t>
            </a:r>
            <a:r>
              <a:rPr lang="en-US" altLang="zh-CN" sz="2400" dirty="0"/>
              <a:t>DST</a:t>
            </a:r>
            <a:r>
              <a:rPr lang="zh-CN" altLang="zh-CN" sz="2400" dirty="0"/>
              <a:t>←（</a:t>
            </a:r>
            <a:r>
              <a:rPr lang="en-US" altLang="zh-CN" sz="2400" dirty="0"/>
              <a:t>DST</a:t>
            </a:r>
            <a:r>
              <a:rPr lang="zh-CN" altLang="zh-CN" sz="2400" dirty="0"/>
              <a:t>）</a:t>
            </a:r>
            <a:r>
              <a:rPr lang="en-US" altLang="zh-CN" sz="2400" dirty="0"/>
              <a:t>-</a:t>
            </a:r>
            <a:r>
              <a:rPr lang="zh-CN" altLang="zh-CN" sz="2400" dirty="0"/>
              <a:t>（</a:t>
            </a:r>
            <a:r>
              <a:rPr lang="en-US" altLang="zh-CN" sz="2400" dirty="0"/>
              <a:t>SRC</a:t>
            </a:r>
            <a:r>
              <a:rPr lang="zh-CN" altLang="zh-CN" sz="2400" dirty="0"/>
              <a:t>）</a:t>
            </a:r>
            <a:endParaRPr lang="zh-CN" altLang="zh-CN" sz="2400" dirty="0"/>
          </a:p>
          <a:p>
            <a:endParaRPr lang="zh-CN" altLang="zh-CN" sz="2400" dirty="0">
              <a:latin typeface="+mn-ea"/>
            </a:endParaRPr>
          </a:p>
          <a:p>
            <a:endParaRPr lang="zh-CN" altLang="en-US" sz="2400" dirty="0">
              <a:latin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源操作数可以是寄存器、存储器和立即数，目的操作数可以是除立即数之外的其它任何寻址方式，但是两存储器单元之间不能直接相减；允许段跨越；源</a:t>
            </a:r>
            <a:r>
              <a:rPr lang="en-US" altLang="zh-CN" sz="2400" dirty="0">
                <a:latin typeface="+mn-ea"/>
              </a:rPr>
              <a:t>/</a:t>
            </a:r>
            <a:r>
              <a:rPr lang="zh-CN" altLang="zh-CN" sz="2400" dirty="0">
                <a:latin typeface="+mn-ea"/>
              </a:rPr>
              <a:t>目操作数位数必须相同，可以是</a:t>
            </a:r>
            <a:r>
              <a:rPr lang="en-US" altLang="zh-CN" sz="2400" dirty="0">
                <a:latin typeface="+mn-ea"/>
              </a:rPr>
              <a:t>8</a:t>
            </a:r>
            <a:r>
              <a:rPr lang="zh-CN" altLang="zh-CN" sz="2400" dirty="0">
                <a:latin typeface="+mn-ea"/>
              </a:rPr>
              <a:t>位，也可以是</a:t>
            </a:r>
            <a:r>
              <a:rPr lang="en-US" altLang="zh-CN" sz="2400" dirty="0">
                <a:latin typeface="+mn-ea"/>
              </a:rPr>
              <a:t>16</a:t>
            </a:r>
            <a:r>
              <a:rPr lang="zh-CN" altLang="zh-CN" sz="2400" dirty="0">
                <a:latin typeface="+mn-ea"/>
              </a:rPr>
              <a:t>位；</a:t>
            </a:r>
            <a:r>
              <a:rPr lang="en-US" altLang="zh-CN" sz="2400" dirty="0">
                <a:latin typeface="+mn-ea"/>
              </a:rPr>
              <a:t>SUB</a:t>
            </a:r>
            <a:r>
              <a:rPr lang="zh-CN" altLang="zh-CN" sz="2400" dirty="0">
                <a:latin typeface="+mn-ea"/>
              </a:rPr>
              <a:t>指令本身不区分操作数是无符号数还是符号数，运算结果的二进制形式相同，影响状态标志位。例如指令</a:t>
            </a:r>
            <a:r>
              <a:rPr lang="zh-CN" altLang="zh-CN" sz="2400" dirty="0" smtClean="0">
                <a:latin typeface="+mn-ea"/>
              </a:rPr>
              <a:t>：</a:t>
            </a:r>
            <a:endParaRPr lang="en-US" altLang="zh-CN" sz="2400" dirty="0" smtClean="0">
              <a:latin typeface="+mn-ea"/>
            </a:endParaRPr>
          </a:p>
          <a:p>
            <a:r>
              <a:rPr lang="en-US" altLang="zh-CN" sz="2400" dirty="0"/>
              <a:t>SUB  AX</a:t>
            </a:r>
            <a:r>
              <a:rPr lang="zh-CN" altLang="zh-CN" sz="2400" dirty="0"/>
              <a:t>，</a:t>
            </a:r>
            <a:r>
              <a:rPr lang="en-US" altLang="zh-CN" sz="2400" dirty="0"/>
              <a:t>[BX]</a:t>
            </a:r>
            <a:endParaRPr lang="zh-CN" altLang="zh-CN" sz="2400" dirty="0"/>
          </a:p>
          <a:p>
            <a:r>
              <a:rPr lang="zh-CN" altLang="zh-CN" sz="2400" dirty="0"/>
              <a:t>；寄存器</a:t>
            </a:r>
            <a:r>
              <a:rPr lang="en-US" altLang="zh-CN" sz="2400" dirty="0"/>
              <a:t>AX</a:t>
            </a:r>
            <a:r>
              <a:rPr lang="zh-CN" altLang="zh-CN" sz="2400" dirty="0"/>
              <a:t>中的数减去由</a:t>
            </a:r>
            <a:r>
              <a:rPr lang="en-US" altLang="zh-CN" sz="2400" dirty="0"/>
              <a:t>DS</a:t>
            </a:r>
            <a:r>
              <a:rPr lang="zh-CN" altLang="zh-CN" sz="2400" dirty="0"/>
              <a:t>和寄存器</a:t>
            </a:r>
            <a:r>
              <a:rPr lang="en-US" altLang="zh-CN" sz="2400" dirty="0"/>
              <a:t>BX</a:t>
            </a:r>
            <a:r>
              <a:rPr lang="zh-CN" altLang="zh-CN" sz="2400" dirty="0"/>
              <a:t>所指定单元中的数，结果在</a:t>
            </a:r>
            <a:r>
              <a:rPr lang="en-US" altLang="zh-CN" sz="2400" dirty="0"/>
              <a:t>AX</a:t>
            </a:r>
            <a:r>
              <a:rPr lang="zh-CN" altLang="zh-CN" sz="2400" dirty="0"/>
              <a:t>中</a:t>
            </a:r>
            <a:endParaRPr lang="zh-CN" altLang="zh-CN" sz="2400" dirty="0"/>
          </a:p>
          <a:p>
            <a:endParaRPr lang="zh-CN" altLang="zh-CN" sz="2400" dirty="0">
              <a:latin typeface="+mn-ea"/>
            </a:endParaRPr>
          </a:p>
          <a:p>
            <a:endParaRPr lang="zh-CN" altLang="en-US" sz="2400" dirty="0">
              <a:latin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2</a:t>
            </a:r>
            <a:r>
              <a:rPr lang="zh-CN" altLang="zh-CN" sz="2400" dirty="0">
                <a:latin typeface="+mn-ea"/>
              </a:rPr>
              <a:t>）带借位减法指令</a:t>
            </a:r>
            <a:r>
              <a:rPr lang="en-US" altLang="zh-CN" sz="2400" dirty="0">
                <a:latin typeface="+mn-ea"/>
              </a:rPr>
              <a:t>SBB</a:t>
            </a:r>
            <a:endParaRPr lang="zh-CN" altLang="zh-CN" sz="2400" dirty="0">
              <a:latin typeface="+mn-ea"/>
            </a:endParaRPr>
          </a:p>
          <a:p>
            <a:r>
              <a:rPr lang="zh-CN" altLang="zh-CN" sz="2400" dirty="0">
                <a:latin typeface="+mn-ea"/>
              </a:rPr>
              <a:t>格式：</a:t>
            </a:r>
            <a:r>
              <a:rPr lang="en-US" altLang="zh-CN" sz="2400" dirty="0">
                <a:latin typeface="+mn-ea"/>
              </a:rPr>
              <a:t>SBB  DST</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功能：</a:t>
            </a:r>
            <a:r>
              <a:rPr lang="en-US" altLang="zh-CN" sz="2400" dirty="0">
                <a:latin typeface="+mn-ea"/>
              </a:rPr>
              <a:t>DST</a:t>
            </a:r>
            <a:r>
              <a:rPr lang="zh-CN" altLang="zh-CN" sz="2400" dirty="0">
                <a:latin typeface="+mn-ea"/>
              </a:rPr>
              <a:t>←（</a:t>
            </a:r>
            <a:r>
              <a:rPr lang="en-US" altLang="zh-CN" sz="2400" dirty="0">
                <a:latin typeface="+mn-ea"/>
              </a:rPr>
              <a:t>DST</a:t>
            </a:r>
            <a:r>
              <a:rPr lang="zh-CN" altLang="zh-CN" sz="2400" dirty="0">
                <a:latin typeface="+mn-ea"/>
              </a:rPr>
              <a:t>）</a:t>
            </a:r>
            <a:r>
              <a:rPr lang="en-US" altLang="zh-CN" sz="2400" dirty="0">
                <a:latin typeface="+mn-ea"/>
              </a:rPr>
              <a:t>-</a:t>
            </a:r>
            <a:r>
              <a:rPr lang="zh-CN" altLang="zh-CN" sz="2400" dirty="0">
                <a:latin typeface="+mn-ea"/>
              </a:rPr>
              <a:t>（</a:t>
            </a:r>
            <a:r>
              <a:rPr lang="en-US" altLang="zh-CN" sz="2400" dirty="0">
                <a:latin typeface="+mn-ea"/>
              </a:rPr>
              <a:t>SRC</a:t>
            </a:r>
            <a:r>
              <a:rPr lang="zh-CN" altLang="zh-CN" sz="2400" dirty="0">
                <a:latin typeface="+mn-ea"/>
              </a:rPr>
              <a:t>）</a:t>
            </a:r>
            <a:r>
              <a:rPr lang="en-US" altLang="zh-CN" sz="2400" dirty="0">
                <a:latin typeface="+mn-ea"/>
              </a:rPr>
              <a:t>-CF</a:t>
            </a:r>
            <a:endParaRPr lang="zh-CN" altLang="zh-CN" sz="2400" dirty="0">
              <a:latin typeface="+mn-ea"/>
            </a:endParaRPr>
          </a:p>
          <a:p>
            <a:r>
              <a:rPr lang="zh-CN" altLang="zh-CN" sz="2400" dirty="0">
                <a:latin typeface="+mn-ea"/>
              </a:rPr>
              <a:t>被减数减去减数，同时再减进位位</a:t>
            </a:r>
            <a:r>
              <a:rPr lang="en-US" altLang="zh-CN" sz="2400" dirty="0">
                <a:latin typeface="+mn-ea"/>
              </a:rPr>
              <a:t>CF</a:t>
            </a:r>
            <a:r>
              <a:rPr lang="zh-CN" altLang="zh-CN" sz="2400" dirty="0">
                <a:latin typeface="+mn-ea"/>
              </a:rPr>
              <a:t>的值。</a:t>
            </a:r>
            <a:endParaRPr lang="zh-CN" altLang="zh-CN" sz="2400" dirty="0">
              <a:latin typeface="+mn-ea"/>
            </a:endParaRPr>
          </a:p>
          <a:p>
            <a:r>
              <a:rPr lang="zh-CN" altLang="zh-CN" sz="2400" dirty="0">
                <a:latin typeface="+mn-ea"/>
              </a:rPr>
              <a:t>（</a:t>
            </a:r>
            <a:r>
              <a:rPr lang="en-US" altLang="zh-CN" sz="2400" dirty="0">
                <a:latin typeface="+mn-ea"/>
              </a:rPr>
              <a:t>3</a:t>
            </a:r>
            <a:r>
              <a:rPr lang="zh-CN" altLang="zh-CN" sz="2400" dirty="0">
                <a:latin typeface="+mn-ea"/>
              </a:rPr>
              <a:t>）减</a:t>
            </a:r>
            <a:r>
              <a:rPr lang="en-US" altLang="zh-CN" sz="2400" dirty="0">
                <a:latin typeface="+mn-ea"/>
              </a:rPr>
              <a:t>1</a:t>
            </a:r>
            <a:r>
              <a:rPr lang="zh-CN" altLang="zh-CN" sz="2400" dirty="0">
                <a:latin typeface="+mn-ea"/>
              </a:rPr>
              <a:t>指令</a:t>
            </a:r>
            <a:r>
              <a:rPr lang="en-US" altLang="zh-CN" sz="2400" dirty="0">
                <a:latin typeface="+mn-ea"/>
              </a:rPr>
              <a:t>DEC</a:t>
            </a:r>
            <a:endParaRPr lang="zh-CN" altLang="zh-CN" sz="2400" dirty="0">
              <a:latin typeface="+mn-ea"/>
            </a:endParaRPr>
          </a:p>
          <a:p>
            <a:r>
              <a:rPr lang="zh-CN" altLang="zh-CN" sz="2400" dirty="0">
                <a:latin typeface="+mn-ea"/>
              </a:rPr>
              <a:t>格式：</a:t>
            </a:r>
            <a:r>
              <a:rPr lang="en-US" altLang="zh-CN" sz="2400" dirty="0">
                <a:latin typeface="+mn-ea"/>
              </a:rPr>
              <a:t>DEC  DST</a:t>
            </a:r>
            <a:endParaRPr lang="zh-CN" altLang="zh-CN" sz="2400" dirty="0">
              <a:latin typeface="+mn-ea"/>
            </a:endParaRPr>
          </a:p>
          <a:p>
            <a:r>
              <a:rPr lang="zh-CN" altLang="zh-CN" sz="2400" dirty="0">
                <a:latin typeface="+mn-ea"/>
              </a:rPr>
              <a:t>功能：</a:t>
            </a:r>
            <a:r>
              <a:rPr lang="en-US" altLang="zh-CN" sz="2400" dirty="0">
                <a:latin typeface="+mn-ea"/>
              </a:rPr>
              <a:t>DST</a:t>
            </a:r>
            <a:r>
              <a:rPr lang="zh-CN" altLang="zh-CN" sz="2400" dirty="0">
                <a:latin typeface="+mn-ea"/>
              </a:rPr>
              <a:t>←（</a:t>
            </a:r>
            <a:r>
              <a:rPr lang="en-US" altLang="zh-CN" sz="2400" dirty="0">
                <a:latin typeface="+mn-ea"/>
              </a:rPr>
              <a:t>DST</a:t>
            </a:r>
            <a:r>
              <a:rPr lang="zh-CN" altLang="zh-CN" sz="2400" dirty="0">
                <a:latin typeface="+mn-ea"/>
              </a:rPr>
              <a:t>）–</a:t>
            </a:r>
            <a:r>
              <a:rPr lang="en-US" altLang="zh-CN" sz="2400" dirty="0">
                <a:latin typeface="+mn-ea"/>
              </a:rPr>
              <a:t>1</a:t>
            </a:r>
            <a:endParaRPr lang="zh-CN" altLang="zh-CN" sz="2400" dirty="0">
              <a:latin typeface="+mn-ea"/>
            </a:endParaRPr>
          </a:p>
          <a:p>
            <a:r>
              <a:rPr lang="zh-CN" altLang="zh-CN" sz="2400" dirty="0">
                <a:latin typeface="+mn-ea"/>
              </a:rPr>
              <a:t>操作数同</a:t>
            </a:r>
            <a:r>
              <a:rPr lang="en-US" altLang="zh-CN" sz="2400" dirty="0">
                <a:latin typeface="+mn-ea"/>
              </a:rPr>
              <a:t>INC</a:t>
            </a:r>
            <a:r>
              <a:rPr lang="zh-CN" altLang="zh-CN" sz="2400" dirty="0">
                <a:latin typeface="+mn-ea"/>
              </a:rPr>
              <a:t>指令</a:t>
            </a:r>
            <a:r>
              <a:rPr lang="zh-CN" altLang="zh-CN" sz="2400" dirty="0" smtClean="0">
                <a:latin typeface="+mn-ea"/>
              </a:rPr>
              <a:t>。</a:t>
            </a:r>
            <a:endParaRPr lang="zh-CN" altLang="zh-CN" sz="2400" dirty="0">
              <a:latin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上述</a:t>
            </a:r>
            <a:r>
              <a:rPr lang="en-US" altLang="zh-CN" sz="2400" dirty="0">
                <a:latin typeface="+mn-ea"/>
              </a:rPr>
              <a:t>R1</a:t>
            </a:r>
            <a:r>
              <a:rPr lang="zh-CN" altLang="zh-CN" sz="2400" dirty="0">
                <a:latin typeface="+mn-ea"/>
              </a:rPr>
              <a:t>、</a:t>
            </a:r>
            <a:r>
              <a:rPr lang="en-US" altLang="zh-CN" sz="2400" dirty="0">
                <a:latin typeface="+mn-ea"/>
              </a:rPr>
              <a:t>R2</a:t>
            </a:r>
            <a:r>
              <a:rPr lang="zh-CN" altLang="zh-CN" sz="2400" dirty="0">
                <a:latin typeface="+mn-ea"/>
              </a:rPr>
              <a:t>、</a:t>
            </a:r>
            <a:r>
              <a:rPr lang="en-US" altLang="zh-CN" sz="2400" dirty="0">
                <a:latin typeface="+mn-ea"/>
              </a:rPr>
              <a:t>R3</a:t>
            </a:r>
            <a:r>
              <a:rPr lang="zh-CN" altLang="zh-CN" sz="2400" dirty="0">
                <a:latin typeface="+mn-ea"/>
              </a:rPr>
              <a:t>表示寄存器，</a:t>
            </a:r>
            <a:r>
              <a:rPr lang="en-US" altLang="zh-CN" sz="2400" dirty="0">
                <a:latin typeface="+mn-ea"/>
              </a:rPr>
              <a:t>A</a:t>
            </a:r>
            <a:r>
              <a:rPr lang="zh-CN" altLang="zh-CN" sz="2400" dirty="0">
                <a:latin typeface="+mn-ea"/>
              </a:rPr>
              <a:t>是</a:t>
            </a:r>
            <a:r>
              <a:rPr lang="en-US" altLang="zh-CN" sz="2400" dirty="0">
                <a:latin typeface="+mn-ea"/>
              </a:rPr>
              <a:t>Debug</a:t>
            </a:r>
            <a:r>
              <a:rPr lang="zh-CN" altLang="zh-CN" sz="2400" dirty="0">
                <a:latin typeface="+mn-ea"/>
              </a:rPr>
              <a:t>命令，使程序存储在以</a:t>
            </a:r>
            <a:r>
              <a:rPr lang="en-US" altLang="zh-CN" sz="2400" dirty="0">
                <a:latin typeface="+mn-ea"/>
              </a:rPr>
              <a:t>2060H</a:t>
            </a:r>
            <a:r>
              <a:rPr lang="zh-CN" altLang="zh-CN" sz="2400" dirty="0">
                <a:latin typeface="+mn-ea"/>
              </a:rPr>
              <a:t>为起始地址的存储器区域中。与机器语言相比，这种程序易于编写、识别和理解。但是必须转换成机器语言，</a:t>
            </a:r>
            <a:r>
              <a:rPr lang="en-US" altLang="zh-CN" sz="2400" dirty="0">
                <a:latin typeface="+mn-ea"/>
              </a:rPr>
              <a:t>CPU</a:t>
            </a:r>
            <a:r>
              <a:rPr lang="zh-CN" altLang="zh-CN" sz="2400" dirty="0">
                <a:latin typeface="+mn-ea"/>
              </a:rPr>
              <a:t>才能被识别和执行。这一转换过程称为汇编，由专门的程序来进行，这种程序称为汇编程序。通常，人们把用汇编语言编写的程序称为源程序，经汇编而生成的机器语言程序称为目标程序或目标代码。汇编过程如图</a:t>
            </a:r>
            <a:r>
              <a:rPr lang="en-US" altLang="zh-CN" sz="2400" dirty="0">
                <a:latin typeface="+mn-ea"/>
              </a:rPr>
              <a:t>6.2</a:t>
            </a:r>
            <a:r>
              <a:rPr lang="zh-CN" altLang="zh-CN" sz="2400" dirty="0">
                <a:latin typeface="+mn-ea"/>
              </a:rPr>
              <a:t>所示</a:t>
            </a:r>
            <a:r>
              <a:rPr lang="zh-CN" altLang="zh-CN" sz="2400" dirty="0" smtClean="0">
                <a:latin typeface="+mn-ea"/>
              </a:rPr>
              <a:t>。</a:t>
            </a:r>
            <a:endParaRPr lang="en-US" altLang="zh-CN" sz="2400" dirty="0" smtClean="0">
              <a:latin typeface="+mn-ea"/>
            </a:endParaRPr>
          </a:p>
          <a:p>
            <a:r>
              <a:rPr lang="zh-CN" altLang="en-US" sz="1800" dirty="0" smtClean="0">
                <a:latin typeface="+mn-ea"/>
              </a:rPr>
              <a:t>图</a:t>
            </a:r>
            <a:r>
              <a:rPr lang="en-US" altLang="zh-CN" sz="1800" dirty="0" smtClean="0">
                <a:latin typeface="+mn-ea"/>
              </a:rPr>
              <a:t>6.2 </a:t>
            </a:r>
            <a:r>
              <a:rPr lang="zh-CN" altLang="en-US" sz="1800" dirty="0">
                <a:latin typeface="+mn-ea"/>
              </a:rPr>
              <a:t>汇编过程</a:t>
            </a:r>
            <a:endParaRPr lang="zh-CN" altLang="zh-CN" sz="1800" dirty="0">
              <a:latin typeface="+mn-ea"/>
            </a:endParaRPr>
          </a:p>
          <a:p>
            <a:endParaRPr lang="zh-CN" altLang="en-US" sz="2400" dirty="0">
              <a:latin typeface="+mn-ea"/>
            </a:endParaRPr>
          </a:p>
        </p:txBody>
      </p:sp>
      <p:pic>
        <p:nvPicPr>
          <p:cNvPr id="102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27784" y="5157193"/>
            <a:ext cx="4824536"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例如指令：</a:t>
            </a:r>
            <a:endParaRPr lang="zh-CN" altLang="zh-CN" sz="2400" dirty="0">
              <a:latin typeface="+mn-ea"/>
            </a:endParaRPr>
          </a:p>
          <a:p>
            <a:r>
              <a:rPr lang="en-US" altLang="zh-CN" sz="2400" dirty="0">
                <a:latin typeface="+mn-ea"/>
              </a:rPr>
              <a:t>DEC  CX</a:t>
            </a:r>
            <a:endParaRPr lang="zh-CN" altLang="zh-CN" sz="2400" dirty="0">
              <a:latin typeface="+mn-ea"/>
            </a:endParaRPr>
          </a:p>
          <a:p>
            <a:r>
              <a:rPr lang="zh-CN" altLang="zh-CN" sz="2400" dirty="0"/>
              <a:t>（</a:t>
            </a:r>
            <a:r>
              <a:rPr lang="en-US" altLang="zh-CN" sz="2400" dirty="0"/>
              <a:t>4</a:t>
            </a:r>
            <a:r>
              <a:rPr lang="zh-CN" altLang="zh-CN" sz="2400" dirty="0"/>
              <a:t>）求补指令</a:t>
            </a:r>
            <a:r>
              <a:rPr lang="en-US" altLang="zh-CN" sz="2400" dirty="0"/>
              <a:t>NEG</a:t>
            </a:r>
            <a:endParaRPr lang="zh-CN" altLang="zh-CN" sz="2400" dirty="0"/>
          </a:p>
          <a:p>
            <a:r>
              <a:rPr lang="zh-CN" altLang="zh-CN" sz="2400" dirty="0"/>
              <a:t>格式：</a:t>
            </a:r>
            <a:r>
              <a:rPr lang="en-US" altLang="zh-CN" sz="2400" dirty="0"/>
              <a:t>NEG  DST</a:t>
            </a:r>
            <a:endParaRPr lang="zh-CN" altLang="zh-CN" sz="2400" dirty="0"/>
          </a:p>
          <a:p>
            <a:r>
              <a:rPr lang="zh-CN" altLang="zh-CN" sz="2400" dirty="0"/>
              <a:t>功能：</a:t>
            </a:r>
            <a:r>
              <a:rPr lang="en-US" altLang="zh-CN" sz="2400" dirty="0"/>
              <a:t>DST</a:t>
            </a:r>
            <a:r>
              <a:rPr lang="zh-CN" altLang="zh-CN" sz="2400" dirty="0"/>
              <a:t>←</a:t>
            </a:r>
            <a:r>
              <a:rPr lang="en-US" altLang="zh-CN" sz="2400" dirty="0"/>
              <a:t>0</a:t>
            </a:r>
            <a:r>
              <a:rPr lang="zh-CN" altLang="zh-CN" sz="2400" dirty="0"/>
              <a:t>–（</a:t>
            </a:r>
            <a:r>
              <a:rPr lang="en-US" altLang="zh-CN" sz="2400" dirty="0"/>
              <a:t>DST</a:t>
            </a:r>
            <a:r>
              <a:rPr lang="zh-CN" altLang="zh-CN" sz="2400" dirty="0"/>
              <a:t>）</a:t>
            </a:r>
            <a:endParaRPr lang="zh-CN" altLang="zh-CN" sz="2400" dirty="0"/>
          </a:p>
          <a:p>
            <a:r>
              <a:rPr lang="zh-CN" altLang="zh-CN" sz="2400" dirty="0"/>
              <a:t>操作数同</a:t>
            </a:r>
            <a:r>
              <a:rPr lang="en-US" altLang="zh-CN" sz="2400" dirty="0"/>
              <a:t>INC</a:t>
            </a:r>
            <a:r>
              <a:rPr lang="zh-CN" altLang="zh-CN" sz="2400" dirty="0"/>
              <a:t>指令，影响所有状态标志位，操作数为零时</a:t>
            </a:r>
            <a:r>
              <a:rPr lang="en-US" altLang="zh-CN" sz="2400" dirty="0"/>
              <a:t>CF=1</a:t>
            </a:r>
            <a:r>
              <a:rPr lang="zh-CN" altLang="zh-CN" sz="2400" dirty="0"/>
              <a:t>，其它情况下</a:t>
            </a:r>
            <a:r>
              <a:rPr lang="en-US" altLang="zh-CN" sz="2400" dirty="0"/>
              <a:t>CF=0</a:t>
            </a:r>
            <a:r>
              <a:rPr lang="zh-CN" altLang="zh-CN" sz="2400" dirty="0"/>
              <a:t>。例如指令：</a:t>
            </a:r>
            <a:endParaRPr lang="zh-CN" altLang="zh-CN" sz="2400" dirty="0"/>
          </a:p>
          <a:p>
            <a:r>
              <a:rPr lang="en-US" altLang="zh-CN" sz="2400" dirty="0"/>
              <a:t>NEG  AX</a:t>
            </a:r>
            <a:endParaRPr lang="zh-CN" altLang="zh-CN" sz="2400" dirty="0"/>
          </a:p>
          <a:p>
            <a:endParaRPr lang="zh-CN" altLang="en-US" sz="2400" dirty="0"/>
          </a:p>
          <a:p>
            <a:endParaRPr lang="zh-CN" altLang="en-US" sz="24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5</a:t>
            </a:r>
            <a:r>
              <a:rPr lang="zh-CN" altLang="zh-CN" sz="2400" dirty="0">
                <a:latin typeface="+mn-ea"/>
              </a:rPr>
              <a:t>）比较指令</a:t>
            </a:r>
            <a:r>
              <a:rPr lang="en-US" altLang="zh-CN" sz="2400" dirty="0">
                <a:latin typeface="+mn-ea"/>
              </a:rPr>
              <a:t>CMP</a:t>
            </a:r>
            <a:endParaRPr lang="zh-CN" altLang="zh-CN" sz="2400" dirty="0">
              <a:latin typeface="+mn-ea"/>
            </a:endParaRPr>
          </a:p>
          <a:p>
            <a:r>
              <a:rPr lang="zh-CN" altLang="zh-CN" sz="2400" dirty="0">
                <a:latin typeface="+mn-ea"/>
              </a:rPr>
              <a:t>格式：</a:t>
            </a:r>
            <a:r>
              <a:rPr lang="en-US" altLang="zh-CN" sz="2400" dirty="0">
                <a:latin typeface="+mn-ea"/>
              </a:rPr>
              <a:t>CMP  DST</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功能：（</a:t>
            </a:r>
            <a:r>
              <a:rPr lang="en-US" altLang="zh-CN" sz="2400" dirty="0">
                <a:latin typeface="+mn-ea"/>
              </a:rPr>
              <a:t>DST</a:t>
            </a:r>
            <a:r>
              <a:rPr lang="zh-CN" altLang="zh-CN" sz="2400" dirty="0">
                <a:latin typeface="+mn-ea"/>
              </a:rPr>
              <a:t>）–（</a:t>
            </a:r>
            <a:r>
              <a:rPr lang="en-US" altLang="zh-CN" sz="2400" dirty="0">
                <a:latin typeface="+mn-ea"/>
              </a:rPr>
              <a:t>SRC</a:t>
            </a:r>
            <a:r>
              <a:rPr lang="zh-CN" altLang="zh-CN" sz="2400" dirty="0">
                <a:latin typeface="+mn-ea"/>
              </a:rPr>
              <a:t>）</a:t>
            </a:r>
            <a:r>
              <a:rPr lang="en-US" altLang="zh-CN" sz="2400" dirty="0">
                <a:latin typeface="+mn-ea"/>
              </a:rPr>
              <a:t> </a:t>
            </a:r>
            <a:r>
              <a:rPr lang="zh-CN" altLang="zh-CN" sz="2400" dirty="0" smtClean="0">
                <a:latin typeface="+mn-ea"/>
              </a:rPr>
              <a:t>；</a:t>
            </a:r>
            <a:r>
              <a:rPr lang="zh-CN" altLang="zh-CN" sz="2400" dirty="0">
                <a:latin typeface="+mn-ea"/>
              </a:rPr>
              <a:t>置状态标志位，不送结果</a:t>
            </a:r>
            <a:endParaRPr lang="zh-CN" altLang="zh-CN" sz="2400" dirty="0">
              <a:latin typeface="+mn-ea"/>
            </a:endParaRPr>
          </a:p>
          <a:p>
            <a:r>
              <a:rPr lang="zh-CN" altLang="zh-CN" sz="2400" dirty="0">
                <a:latin typeface="+mn-ea"/>
              </a:rPr>
              <a:t>操作数同</a:t>
            </a:r>
            <a:r>
              <a:rPr lang="en-US" altLang="zh-CN" sz="2400" dirty="0">
                <a:latin typeface="+mn-ea"/>
              </a:rPr>
              <a:t>SUB</a:t>
            </a:r>
            <a:r>
              <a:rPr lang="zh-CN" altLang="zh-CN" sz="2400" dirty="0">
                <a:latin typeface="+mn-ea"/>
              </a:rPr>
              <a:t>指令，影响状态标志位。</a:t>
            </a:r>
            <a:endParaRPr lang="zh-CN" altLang="zh-CN" sz="2400" dirty="0">
              <a:latin typeface="+mn-ea"/>
            </a:endParaRPr>
          </a:p>
          <a:p>
            <a:r>
              <a:rPr lang="en-US" altLang="zh-CN" sz="2400" dirty="0"/>
              <a:t>3</a:t>
            </a:r>
            <a:r>
              <a:rPr lang="zh-CN" altLang="zh-CN" sz="2400" dirty="0"/>
              <a:t>）乘法指令</a:t>
            </a:r>
            <a:endParaRPr lang="zh-CN" altLang="zh-CN" sz="2400" dirty="0"/>
          </a:p>
          <a:p>
            <a:r>
              <a:rPr lang="zh-CN" altLang="zh-CN" sz="2400" dirty="0"/>
              <a:t>（</a:t>
            </a:r>
            <a:r>
              <a:rPr lang="en-US" altLang="zh-CN" sz="2400" dirty="0"/>
              <a:t>1</a:t>
            </a:r>
            <a:r>
              <a:rPr lang="zh-CN" altLang="zh-CN" sz="2400" dirty="0"/>
              <a:t>）无符号数乘法指令</a:t>
            </a:r>
            <a:r>
              <a:rPr lang="en-US" altLang="zh-CN" sz="2400" dirty="0"/>
              <a:t>MUL</a:t>
            </a:r>
            <a:endParaRPr lang="zh-CN" altLang="zh-CN" sz="2400" dirty="0"/>
          </a:p>
          <a:p>
            <a:r>
              <a:rPr lang="zh-CN" altLang="zh-CN" sz="2400" dirty="0"/>
              <a:t>格式：</a:t>
            </a:r>
            <a:r>
              <a:rPr lang="en-US" altLang="zh-CN" sz="2400" dirty="0"/>
              <a:t>MUL  SRC</a:t>
            </a:r>
            <a:endParaRPr lang="zh-CN" altLang="zh-CN" sz="2400" dirty="0"/>
          </a:p>
          <a:p>
            <a:r>
              <a:rPr lang="zh-CN" altLang="zh-CN" sz="2400" dirty="0"/>
              <a:t>功能：</a:t>
            </a:r>
            <a:r>
              <a:rPr lang="en-US" altLang="zh-CN" sz="2400" dirty="0"/>
              <a:t>AX</a:t>
            </a:r>
            <a:r>
              <a:rPr lang="zh-CN" altLang="zh-CN" sz="2400" dirty="0"/>
              <a:t>←（</a:t>
            </a:r>
            <a:r>
              <a:rPr lang="en-US" altLang="zh-CN" sz="2400" dirty="0"/>
              <a:t>AL</a:t>
            </a:r>
            <a:r>
              <a:rPr lang="zh-CN" altLang="zh-CN" sz="2400" dirty="0"/>
              <a:t>）</a:t>
            </a:r>
            <a:r>
              <a:rPr lang="en-US" altLang="zh-CN" sz="2400" dirty="0"/>
              <a:t>×</a:t>
            </a:r>
            <a:r>
              <a:rPr lang="zh-CN" altLang="zh-CN" sz="2400" dirty="0"/>
              <a:t>（</a:t>
            </a:r>
            <a:r>
              <a:rPr lang="en-US" altLang="zh-CN" sz="2400" dirty="0"/>
              <a:t>SRC</a:t>
            </a:r>
            <a:r>
              <a:rPr lang="zh-CN" altLang="zh-CN" sz="2400" dirty="0"/>
              <a:t>）</a:t>
            </a:r>
            <a:r>
              <a:rPr lang="en-US" altLang="zh-CN" sz="2400" dirty="0"/>
              <a:t>         </a:t>
            </a:r>
            <a:r>
              <a:rPr lang="zh-CN" altLang="zh-CN" sz="2400" dirty="0"/>
              <a:t>字节操作</a:t>
            </a:r>
            <a:endParaRPr lang="zh-CN" altLang="zh-CN" sz="2400" dirty="0"/>
          </a:p>
          <a:p>
            <a:r>
              <a:rPr lang="en-US" altLang="zh-CN" sz="2400" dirty="0"/>
              <a:t>DX</a:t>
            </a:r>
            <a:r>
              <a:rPr lang="zh-CN" altLang="zh-CN" sz="2400" dirty="0"/>
              <a:t>，</a:t>
            </a:r>
            <a:r>
              <a:rPr lang="en-US" altLang="zh-CN" sz="2400" dirty="0"/>
              <a:t>AX</a:t>
            </a:r>
            <a:r>
              <a:rPr lang="zh-CN" altLang="zh-CN" sz="2400" dirty="0"/>
              <a:t>←（</a:t>
            </a:r>
            <a:r>
              <a:rPr lang="en-US" altLang="zh-CN" sz="2400" dirty="0"/>
              <a:t>AX</a:t>
            </a:r>
            <a:r>
              <a:rPr lang="zh-CN" altLang="zh-CN" sz="2400" dirty="0"/>
              <a:t>）</a:t>
            </a:r>
            <a:r>
              <a:rPr lang="en-US" altLang="zh-CN" sz="2400" dirty="0"/>
              <a:t>×</a:t>
            </a:r>
            <a:r>
              <a:rPr lang="zh-CN" altLang="zh-CN" sz="2400" dirty="0"/>
              <a:t>（</a:t>
            </a:r>
            <a:r>
              <a:rPr lang="en-US" altLang="zh-CN" sz="2400" dirty="0"/>
              <a:t>SRC</a:t>
            </a:r>
            <a:r>
              <a:rPr lang="zh-CN" altLang="zh-CN" sz="2400" dirty="0"/>
              <a:t>）</a:t>
            </a:r>
            <a:r>
              <a:rPr lang="en-US" altLang="zh-CN" sz="2400" dirty="0"/>
              <a:t>    </a:t>
            </a:r>
            <a:r>
              <a:rPr lang="zh-CN" altLang="zh-CN" sz="2400" dirty="0"/>
              <a:t>字操作</a:t>
            </a:r>
            <a:endParaRPr lang="zh-CN" altLang="zh-CN" sz="2400" dirty="0"/>
          </a:p>
          <a:p>
            <a:endParaRPr lang="en-US" altLang="zh-CN" sz="2400" dirty="0" smtClean="0">
              <a:latin typeface="+mn-ea"/>
            </a:endParaRPr>
          </a:p>
          <a:p>
            <a:endParaRPr lang="zh-CN" altLang="en-US" sz="2400" dirty="0">
              <a:latin typeface="+mn-e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源</a:t>
            </a:r>
            <a:r>
              <a:rPr lang="en-US" altLang="zh-CN" sz="2400" dirty="0">
                <a:latin typeface="+mn-ea"/>
              </a:rPr>
              <a:t>/</a:t>
            </a:r>
            <a:r>
              <a:rPr lang="zh-CN" altLang="zh-CN" sz="2400" dirty="0">
                <a:latin typeface="+mn-ea"/>
              </a:rPr>
              <a:t>目操作数均为无符号数，目的操作数必须是累加器</a:t>
            </a:r>
            <a:r>
              <a:rPr lang="en-US" altLang="zh-CN" sz="2400" dirty="0">
                <a:latin typeface="+mn-ea"/>
              </a:rPr>
              <a:t>AX</a:t>
            </a:r>
            <a:r>
              <a:rPr lang="zh-CN" altLang="zh-CN" sz="2400" dirty="0">
                <a:latin typeface="+mn-ea"/>
              </a:rPr>
              <a:t>或</a:t>
            </a:r>
            <a:r>
              <a:rPr lang="en-US" altLang="zh-CN" sz="2400" dirty="0">
                <a:latin typeface="+mn-ea"/>
              </a:rPr>
              <a:t>AL</a:t>
            </a:r>
            <a:r>
              <a:rPr lang="zh-CN" altLang="zh-CN" sz="2400" dirty="0">
                <a:latin typeface="+mn-ea"/>
              </a:rPr>
              <a:t>，源操作数可以是除立即数之外的其它寻址方式，源操作数允许段跨越，除</a:t>
            </a:r>
            <a:r>
              <a:rPr lang="en-US" altLang="zh-CN" sz="2400" dirty="0">
                <a:latin typeface="+mn-ea"/>
              </a:rPr>
              <a:t>OF</a:t>
            </a:r>
            <a:r>
              <a:rPr lang="zh-CN" altLang="zh-CN" sz="2400" dirty="0">
                <a:latin typeface="+mn-ea"/>
              </a:rPr>
              <a:t>和</a:t>
            </a:r>
            <a:r>
              <a:rPr lang="en-US" altLang="zh-CN" sz="2400" dirty="0">
                <a:latin typeface="+mn-ea"/>
              </a:rPr>
              <a:t>CF</a:t>
            </a:r>
            <a:r>
              <a:rPr lang="zh-CN" altLang="zh-CN" sz="2400" dirty="0">
                <a:latin typeface="+mn-ea"/>
              </a:rPr>
              <a:t>之外的状态标志无定义，指令执行后若乘积的高字</a:t>
            </a:r>
            <a:r>
              <a:rPr lang="en-US" altLang="zh-CN" sz="2400" dirty="0">
                <a:latin typeface="+mn-ea"/>
              </a:rPr>
              <a:t>/</a:t>
            </a:r>
            <a:r>
              <a:rPr lang="zh-CN" altLang="zh-CN" sz="2400" dirty="0">
                <a:latin typeface="+mn-ea"/>
              </a:rPr>
              <a:t>高字节为</a:t>
            </a:r>
            <a:r>
              <a:rPr lang="en-US" altLang="zh-CN" sz="2400" dirty="0">
                <a:latin typeface="+mn-ea"/>
              </a:rPr>
              <a:t>0</a:t>
            </a:r>
            <a:r>
              <a:rPr lang="zh-CN" altLang="zh-CN" sz="2400" dirty="0">
                <a:latin typeface="+mn-ea"/>
              </a:rPr>
              <a:t>，</a:t>
            </a:r>
            <a:r>
              <a:rPr lang="en-US" altLang="zh-CN" sz="2400" dirty="0">
                <a:latin typeface="+mn-ea"/>
              </a:rPr>
              <a:t>OF=CF=0</a:t>
            </a:r>
            <a:r>
              <a:rPr lang="zh-CN" altLang="zh-CN" sz="2400" dirty="0">
                <a:latin typeface="+mn-ea"/>
              </a:rPr>
              <a:t>；否则，</a:t>
            </a:r>
            <a:r>
              <a:rPr lang="en-US" altLang="zh-CN" sz="2400" dirty="0">
                <a:latin typeface="+mn-ea"/>
              </a:rPr>
              <a:t>OF=CF=1</a:t>
            </a:r>
            <a:r>
              <a:rPr lang="zh-CN" altLang="zh-CN" sz="2400" dirty="0">
                <a:latin typeface="+mn-ea"/>
              </a:rPr>
              <a:t>。</a:t>
            </a:r>
            <a:endParaRPr lang="zh-CN" altLang="zh-CN" sz="2400" dirty="0">
              <a:latin typeface="+mn-ea"/>
            </a:endParaRPr>
          </a:p>
          <a:p>
            <a:r>
              <a:rPr lang="zh-CN" altLang="zh-CN" sz="2400" dirty="0">
                <a:latin typeface="+mn-ea"/>
              </a:rPr>
              <a:t>例如指令：</a:t>
            </a:r>
            <a:endParaRPr lang="zh-CN" altLang="zh-CN" sz="2400" dirty="0">
              <a:latin typeface="+mn-ea"/>
            </a:endParaRPr>
          </a:p>
          <a:p>
            <a:r>
              <a:rPr lang="en-US" altLang="zh-CN" sz="2400" dirty="0">
                <a:latin typeface="+mn-ea"/>
              </a:rPr>
              <a:t>MUL   AL</a:t>
            </a:r>
            <a:r>
              <a:rPr lang="zh-CN" altLang="zh-CN" sz="2400" dirty="0" smtClean="0">
                <a:latin typeface="+mn-ea"/>
              </a:rPr>
              <a:t>；</a:t>
            </a:r>
            <a:r>
              <a:rPr lang="zh-CN" altLang="zh-CN" sz="2400" dirty="0">
                <a:latin typeface="+mn-ea"/>
              </a:rPr>
              <a:t>执行（</a:t>
            </a:r>
            <a:r>
              <a:rPr lang="en-US" altLang="zh-CN" sz="2400" dirty="0">
                <a:latin typeface="+mn-ea"/>
              </a:rPr>
              <a:t>AL</a:t>
            </a:r>
            <a:r>
              <a:rPr lang="zh-CN" altLang="zh-CN" sz="2400" dirty="0">
                <a:latin typeface="+mn-ea"/>
              </a:rPr>
              <a:t>）×（</a:t>
            </a:r>
            <a:r>
              <a:rPr lang="en-US" altLang="zh-CN" sz="2400" dirty="0">
                <a:latin typeface="+mn-ea"/>
              </a:rPr>
              <a:t>AL</a:t>
            </a:r>
            <a:r>
              <a:rPr lang="zh-CN" altLang="zh-CN" sz="2400" dirty="0">
                <a:latin typeface="+mn-ea"/>
              </a:rPr>
              <a:t>），结果在</a:t>
            </a:r>
            <a:r>
              <a:rPr lang="en-US" altLang="zh-CN" sz="2400" dirty="0">
                <a:latin typeface="+mn-ea"/>
              </a:rPr>
              <a:t>AX</a:t>
            </a:r>
            <a:r>
              <a:rPr lang="zh-CN" altLang="zh-CN" sz="2400" dirty="0">
                <a:latin typeface="+mn-ea"/>
              </a:rPr>
              <a:t>中</a:t>
            </a:r>
            <a:endParaRPr lang="zh-CN" altLang="zh-CN" sz="2400" dirty="0">
              <a:latin typeface="+mn-ea"/>
            </a:endParaRPr>
          </a:p>
          <a:p>
            <a:r>
              <a:rPr lang="en-US" altLang="zh-CN" sz="2400" dirty="0">
                <a:latin typeface="+mn-ea"/>
              </a:rPr>
              <a:t>MUL   </a:t>
            </a:r>
            <a:r>
              <a:rPr lang="en-US" altLang="zh-CN" sz="2400" dirty="0" smtClean="0">
                <a:latin typeface="+mn-ea"/>
              </a:rPr>
              <a:t>BX</a:t>
            </a:r>
            <a:r>
              <a:rPr lang="zh-CN" altLang="zh-CN" sz="2400" dirty="0" smtClean="0">
                <a:latin typeface="+mn-ea"/>
              </a:rPr>
              <a:t>；</a:t>
            </a:r>
            <a:r>
              <a:rPr lang="zh-CN" altLang="zh-CN" sz="2400" dirty="0">
                <a:latin typeface="+mn-ea"/>
              </a:rPr>
              <a:t>执行（</a:t>
            </a:r>
            <a:r>
              <a:rPr lang="en-US" altLang="zh-CN" sz="2400" dirty="0">
                <a:latin typeface="+mn-ea"/>
              </a:rPr>
              <a:t>AX</a:t>
            </a:r>
            <a:r>
              <a:rPr lang="zh-CN" altLang="zh-CN" sz="2400" dirty="0">
                <a:latin typeface="+mn-ea"/>
              </a:rPr>
              <a:t>）×（</a:t>
            </a:r>
            <a:r>
              <a:rPr lang="en-US" altLang="zh-CN" sz="2400" dirty="0">
                <a:latin typeface="+mn-ea"/>
              </a:rPr>
              <a:t>BX</a:t>
            </a:r>
            <a:r>
              <a:rPr lang="zh-CN" altLang="zh-CN" sz="2400" dirty="0">
                <a:latin typeface="+mn-ea"/>
              </a:rPr>
              <a:t>），结果在</a:t>
            </a:r>
            <a:r>
              <a:rPr lang="en-US" altLang="zh-CN" sz="2400" dirty="0">
                <a:latin typeface="+mn-ea"/>
              </a:rPr>
              <a:t>DX</a:t>
            </a:r>
            <a:r>
              <a:rPr lang="zh-CN" altLang="zh-CN" sz="2400" dirty="0">
                <a:latin typeface="+mn-ea"/>
              </a:rPr>
              <a:t>、</a:t>
            </a:r>
            <a:r>
              <a:rPr lang="en-US" altLang="zh-CN" sz="2400" dirty="0">
                <a:latin typeface="+mn-ea"/>
              </a:rPr>
              <a:t>AX</a:t>
            </a:r>
            <a:r>
              <a:rPr lang="zh-CN" altLang="zh-CN" sz="2400" dirty="0">
                <a:latin typeface="+mn-ea"/>
              </a:rPr>
              <a:t>中</a:t>
            </a:r>
            <a:endParaRPr lang="zh-CN" altLang="zh-CN" sz="2400" dirty="0">
              <a:latin typeface="+mn-ea"/>
            </a:endParaRPr>
          </a:p>
          <a:p>
            <a:endParaRPr lang="zh-CN" altLang="en-US" sz="2400" dirty="0">
              <a:latin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2</a:t>
            </a:r>
            <a:r>
              <a:rPr lang="zh-CN" altLang="zh-CN" sz="2400" dirty="0">
                <a:latin typeface="+mn-ea"/>
              </a:rPr>
              <a:t>）带符号数乘法指令</a:t>
            </a:r>
            <a:r>
              <a:rPr lang="en-US" altLang="zh-CN" sz="2400" dirty="0">
                <a:latin typeface="+mn-ea"/>
              </a:rPr>
              <a:t>IMUL</a:t>
            </a:r>
            <a:endParaRPr lang="zh-CN" altLang="zh-CN" sz="2400" dirty="0">
              <a:latin typeface="+mn-ea"/>
            </a:endParaRPr>
          </a:p>
          <a:p>
            <a:r>
              <a:rPr lang="zh-CN" altLang="zh-CN" sz="2400" dirty="0">
                <a:latin typeface="+mn-ea"/>
              </a:rPr>
              <a:t>格式：</a:t>
            </a:r>
            <a:r>
              <a:rPr lang="en-US" altLang="zh-CN" sz="2400" dirty="0">
                <a:latin typeface="+mn-ea"/>
              </a:rPr>
              <a:t>IMUL  SRC</a:t>
            </a:r>
            <a:endParaRPr lang="zh-CN" altLang="zh-CN" sz="2400" dirty="0">
              <a:latin typeface="+mn-ea"/>
            </a:endParaRPr>
          </a:p>
          <a:p>
            <a:r>
              <a:rPr lang="zh-CN" altLang="zh-CN" sz="2400" dirty="0">
                <a:latin typeface="+mn-ea"/>
              </a:rPr>
              <a:t>源</a:t>
            </a:r>
            <a:r>
              <a:rPr lang="en-US" altLang="zh-CN" sz="2400" dirty="0">
                <a:latin typeface="+mn-ea"/>
              </a:rPr>
              <a:t>/</a:t>
            </a:r>
            <a:r>
              <a:rPr lang="zh-CN" altLang="zh-CN" sz="2400" dirty="0">
                <a:latin typeface="+mn-ea"/>
              </a:rPr>
              <a:t>目操作数为带符号数。其它与指令</a:t>
            </a:r>
            <a:r>
              <a:rPr lang="en-US" altLang="zh-CN" sz="2400" dirty="0">
                <a:latin typeface="+mn-ea"/>
              </a:rPr>
              <a:t>MUL</a:t>
            </a:r>
            <a:r>
              <a:rPr lang="zh-CN" altLang="zh-CN" sz="2400" dirty="0">
                <a:latin typeface="+mn-ea"/>
              </a:rPr>
              <a:t>相同，指令执行后除</a:t>
            </a:r>
            <a:r>
              <a:rPr lang="en-US" altLang="zh-CN" sz="2400" dirty="0">
                <a:latin typeface="+mn-ea"/>
              </a:rPr>
              <a:t>OF</a:t>
            </a:r>
            <a:r>
              <a:rPr lang="zh-CN" altLang="zh-CN" sz="2400" dirty="0">
                <a:latin typeface="+mn-ea"/>
              </a:rPr>
              <a:t>和</a:t>
            </a:r>
            <a:r>
              <a:rPr lang="en-US" altLang="zh-CN" sz="2400" dirty="0">
                <a:latin typeface="+mn-ea"/>
              </a:rPr>
              <a:t>CF</a:t>
            </a:r>
            <a:r>
              <a:rPr lang="zh-CN" altLang="zh-CN" sz="2400" dirty="0">
                <a:latin typeface="+mn-ea"/>
              </a:rPr>
              <a:t>之外的标志无定义，若乘积的高字</a:t>
            </a:r>
            <a:r>
              <a:rPr lang="en-US" altLang="zh-CN" sz="2400" dirty="0">
                <a:latin typeface="+mn-ea"/>
              </a:rPr>
              <a:t>/</a:t>
            </a:r>
            <a:r>
              <a:rPr lang="zh-CN" altLang="zh-CN" sz="2400" dirty="0">
                <a:latin typeface="+mn-ea"/>
              </a:rPr>
              <a:t>高字节是符号扩展位时，则</a:t>
            </a:r>
            <a:r>
              <a:rPr lang="en-US" altLang="zh-CN" sz="2400" dirty="0">
                <a:latin typeface="+mn-ea"/>
              </a:rPr>
              <a:t>OF=CF=0</a:t>
            </a:r>
            <a:r>
              <a:rPr lang="zh-CN" altLang="zh-CN" sz="2400" dirty="0">
                <a:latin typeface="+mn-ea"/>
              </a:rPr>
              <a:t>；否则，</a:t>
            </a:r>
            <a:r>
              <a:rPr lang="en-US" altLang="zh-CN" sz="2400" dirty="0">
                <a:latin typeface="+mn-ea"/>
              </a:rPr>
              <a:t>OF=CF=1</a:t>
            </a:r>
            <a:r>
              <a:rPr lang="zh-CN" altLang="zh-CN" sz="2400" dirty="0" smtClean="0">
                <a:latin typeface="+mn-ea"/>
              </a:rPr>
              <a:t>。</a:t>
            </a:r>
            <a:endParaRPr lang="en-US" altLang="zh-CN" sz="2400" dirty="0" smtClean="0">
              <a:latin typeface="+mn-ea"/>
            </a:endParaRPr>
          </a:p>
          <a:p>
            <a:r>
              <a:rPr lang="en-US" altLang="zh-CN" sz="2400" dirty="0"/>
              <a:t>4</a:t>
            </a:r>
            <a:r>
              <a:rPr lang="zh-CN" altLang="zh-CN" sz="2400" dirty="0"/>
              <a:t>）除法指令</a:t>
            </a:r>
            <a:endParaRPr lang="zh-CN" altLang="zh-CN" sz="2400" dirty="0"/>
          </a:p>
          <a:p>
            <a:r>
              <a:rPr lang="zh-CN" altLang="zh-CN" sz="2400" dirty="0"/>
              <a:t>（</a:t>
            </a:r>
            <a:r>
              <a:rPr lang="en-US" altLang="zh-CN" sz="2400" dirty="0"/>
              <a:t>1</a:t>
            </a:r>
            <a:r>
              <a:rPr lang="zh-CN" altLang="zh-CN" sz="2400" dirty="0"/>
              <a:t>）无符号数除法指令</a:t>
            </a:r>
            <a:r>
              <a:rPr lang="en-US" altLang="zh-CN" sz="2400" dirty="0"/>
              <a:t>DIV</a:t>
            </a:r>
            <a:endParaRPr lang="zh-CN" altLang="zh-CN" sz="2400" dirty="0"/>
          </a:p>
          <a:p>
            <a:r>
              <a:rPr lang="zh-CN" altLang="zh-CN" sz="2400" dirty="0"/>
              <a:t>格式：</a:t>
            </a:r>
            <a:r>
              <a:rPr lang="en-US" altLang="zh-CN" sz="2400" dirty="0"/>
              <a:t>DIV  SRC</a:t>
            </a:r>
            <a:endParaRPr lang="zh-CN" altLang="zh-CN" sz="2400" dirty="0"/>
          </a:p>
          <a:p>
            <a:endParaRPr lang="zh-CN" altLang="en-US" sz="2400" dirty="0">
              <a:latin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pPr lvl="1"/>
            <a:r>
              <a:rPr lang="zh-CN" altLang="zh-CN" sz="2400" dirty="0"/>
              <a:t>功能：</a:t>
            </a:r>
            <a:r>
              <a:rPr lang="en-US" altLang="zh-CN" sz="2400" dirty="0"/>
              <a:t>AL</a:t>
            </a:r>
            <a:r>
              <a:rPr lang="zh-CN" altLang="zh-CN" sz="2400" dirty="0"/>
              <a:t>←（</a:t>
            </a:r>
            <a:r>
              <a:rPr lang="en-US" altLang="zh-CN" sz="2400" dirty="0"/>
              <a:t>AX</a:t>
            </a:r>
            <a:r>
              <a:rPr lang="zh-CN" altLang="zh-CN" sz="2400" dirty="0"/>
              <a:t>）</a:t>
            </a:r>
            <a:r>
              <a:rPr lang="en-US" altLang="zh-CN" sz="2400" dirty="0"/>
              <a:t>/</a:t>
            </a:r>
            <a:r>
              <a:rPr lang="zh-CN" altLang="zh-CN" sz="2400" dirty="0"/>
              <a:t>（</a:t>
            </a:r>
            <a:r>
              <a:rPr lang="en-US" altLang="zh-CN" sz="2400" dirty="0"/>
              <a:t>SRC</a:t>
            </a:r>
            <a:r>
              <a:rPr lang="zh-CN" altLang="zh-CN" sz="2400" dirty="0"/>
              <a:t>）的商</a:t>
            </a:r>
            <a:r>
              <a:rPr lang="en-US" altLang="zh-CN" sz="2400" dirty="0"/>
              <a:t>  AH</a:t>
            </a:r>
            <a:r>
              <a:rPr lang="zh-CN" altLang="zh-CN" sz="2400" dirty="0"/>
              <a:t>←余数</a:t>
            </a:r>
            <a:endParaRPr lang="zh-CN" altLang="zh-CN" sz="2400" dirty="0"/>
          </a:p>
          <a:p>
            <a:r>
              <a:rPr lang="en-US" altLang="zh-CN" sz="2400" dirty="0"/>
              <a:t>      AX</a:t>
            </a:r>
            <a:r>
              <a:rPr lang="zh-CN" altLang="zh-CN" sz="2400" dirty="0"/>
              <a:t>←（</a:t>
            </a:r>
            <a:r>
              <a:rPr lang="en-US" altLang="zh-CN" sz="2400" dirty="0"/>
              <a:t>DX</a:t>
            </a:r>
            <a:r>
              <a:rPr lang="zh-CN" altLang="zh-CN" sz="2400" dirty="0"/>
              <a:t>，</a:t>
            </a:r>
            <a:r>
              <a:rPr lang="en-US" altLang="zh-CN" sz="2400" dirty="0"/>
              <a:t>AX</a:t>
            </a:r>
            <a:r>
              <a:rPr lang="zh-CN" altLang="zh-CN" sz="2400" dirty="0"/>
              <a:t>）</a:t>
            </a:r>
            <a:r>
              <a:rPr lang="en-US" altLang="zh-CN" sz="2400" dirty="0"/>
              <a:t>/</a:t>
            </a:r>
            <a:r>
              <a:rPr lang="zh-CN" altLang="zh-CN" sz="2400" dirty="0"/>
              <a:t>（</a:t>
            </a:r>
            <a:r>
              <a:rPr lang="en-US" altLang="zh-CN" sz="2400" dirty="0"/>
              <a:t>SRC</a:t>
            </a:r>
            <a:r>
              <a:rPr lang="zh-CN" altLang="zh-CN" sz="2400" dirty="0"/>
              <a:t>）的商 </a:t>
            </a:r>
            <a:r>
              <a:rPr lang="en-US" altLang="zh-CN" sz="2400" dirty="0"/>
              <a:t> DX</a:t>
            </a:r>
            <a:r>
              <a:rPr lang="zh-CN" altLang="zh-CN" sz="2400" dirty="0"/>
              <a:t>←</a:t>
            </a:r>
            <a:r>
              <a:rPr lang="zh-CN" altLang="zh-CN" sz="2400" dirty="0" smtClean="0"/>
              <a:t>余数</a:t>
            </a:r>
            <a:endParaRPr lang="en-US" altLang="zh-CN" sz="2400" dirty="0" smtClean="0"/>
          </a:p>
          <a:p>
            <a:r>
              <a:rPr lang="zh-CN" altLang="zh-CN" sz="2400" dirty="0"/>
              <a:t>字节运算时</a:t>
            </a:r>
            <a:r>
              <a:rPr lang="en-US" altLang="zh-CN" sz="2400" dirty="0"/>
              <a:t>16</a:t>
            </a:r>
            <a:r>
              <a:rPr lang="zh-CN" altLang="zh-CN" sz="2400" dirty="0"/>
              <a:t>位的被除数存放在</a:t>
            </a:r>
            <a:r>
              <a:rPr lang="en-US" altLang="zh-CN" sz="2400" dirty="0"/>
              <a:t>AX</a:t>
            </a:r>
            <a:r>
              <a:rPr lang="zh-CN" altLang="zh-CN" sz="2400" dirty="0"/>
              <a:t>中，字运算时</a:t>
            </a:r>
            <a:r>
              <a:rPr lang="en-US" altLang="zh-CN" sz="2400" dirty="0"/>
              <a:t>32</a:t>
            </a:r>
            <a:r>
              <a:rPr lang="zh-CN" altLang="zh-CN" sz="2400" dirty="0"/>
              <a:t>位的被除数在</a:t>
            </a:r>
            <a:r>
              <a:rPr lang="en-US" altLang="zh-CN" sz="2400" dirty="0"/>
              <a:t>DX</a:t>
            </a:r>
            <a:r>
              <a:rPr lang="zh-CN" altLang="zh-CN" sz="2400" dirty="0"/>
              <a:t>，</a:t>
            </a:r>
            <a:r>
              <a:rPr lang="en-US" altLang="zh-CN" sz="2400" dirty="0"/>
              <a:t>AX</a:t>
            </a:r>
            <a:r>
              <a:rPr lang="zh-CN" altLang="zh-CN" sz="2400" dirty="0"/>
              <a:t>中，若被除数的长度不是除数的２倍，被除数高位补０，除数可以是除立即数之外的其它寻址方式，允许段跨越，所有状态标志位无定义。</a:t>
            </a:r>
            <a:endParaRPr lang="zh-CN" altLang="zh-CN" sz="2400" dirty="0"/>
          </a:p>
          <a:p>
            <a:r>
              <a:rPr lang="zh-CN" altLang="zh-CN" sz="2400" dirty="0"/>
              <a:t>（</a:t>
            </a:r>
            <a:r>
              <a:rPr lang="en-US" altLang="zh-CN" sz="2400" dirty="0"/>
              <a:t>2</a:t>
            </a:r>
            <a:r>
              <a:rPr lang="zh-CN" altLang="zh-CN" sz="2400" dirty="0"/>
              <a:t>）带符号数除法指令</a:t>
            </a:r>
            <a:r>
              <a:rPr lang="en-US" altLang="zh-CN" sz="2400" dirty="0"/>
              <a:t>IDIV</a:t>
            </a:r>
            <a:endParaRPr lang="zh-CN" altLang="zh-CN" sz="2400" dirty="0"/>
          </a:p>
          <a:p>
            <a:r>
              <a:rPr lang="zh-CN" altLang="zh-CN" sz="2400" dirty="0"/>
              <a:t>格式：</a:t>
            </a:r>
            <a:r>
              <a:rPr lang="en-US" altLang="zh-CN" sz="2400" dirty="0"/>
              <a:t>IDIV  SRC</a:t>
            </a:r>
            <a:endParaRPr lang="zh-CN" altLang="zh-CN" sz="2400" dirty="0"/>
          </a:p>
          <a:p>
            <a:r>
              <a:rPr lang="zh-CN" altLang="zh-CN" sz="2400" dirty="0"/>
              <a:t>操作数是带符号数。被除数的长度不是除数的２倍时，被除数高位符号扩展，其它与</a:t>
            </a:r>
            <a:r>
              <a:rPr lang="en-US" altLang="zh-CN" sz="2400" dirty="0"/>
              <a:t>DIV</a:t>
            </a:r>
            <a:r>
              <a:rPr lang="zh-CN" altLang="zh-CN" sz="2400" dirty="0"/>
              <a:t>指令相同。</a:t>
            </a:r>
            <a:endParaRPr lang="zh-CN" altLang="zh-CN" sz="2400" dirty="0"/>
          </a:p>
          <a:p>
            <a:endParaRPr lang="zh-CN" altLang="zh-CN" sz="2400" dirty="0"/>
          </a:p>
          <a:p>
            <a:endParaRPr lang="zh-CN" altLang="zh-CN" sz="2400" dirty="0">
              <a:latin typeface="+mn-ea"/>
            </a:endParaRPr>
          </a:p>
          <a:p>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例如指令：</a:t>
            </a:r>
            <a:endParaRPr lang="zh-CN" altLang="zh-CN" sz="2400" dirty="0">
              <a:latin typeface="+mn-ea"/>
            </a:endParaRPr>
          </a:p>
          <a:p>
            <a:r>
              <a:rPr lang="en-US" altLang="zh-CN" sz="2400" dirty="0">
                <a:latin typeface="+mn-ea"/>
              </a:rPr>
              <a:t>IDIV  BL</a:t>
            </a:r>
            <a:endParaRPr lang="zh-CN" altLang="zh-CN" sz="2400" dirty="0">
              <a:latin typeface="+mn-ea"/>
            </a:endParaRPr>
          </a:p>
          <a:p>
            <a:r>
              <a:rPr lang="en-US" altLang="zh-CN" sz="2400" dirty="0">
                <a:latin typeface="+mn-ea"/>
              </a:rPr>
              <a:t> (AX)</a:t>
            </a:r>
            <a:r>
              <a:rPr lang="zh-CN" altLang="zh-CN" sz="2400" dirty="0">
                <a:latin typeface="+mn-ea"/>
              </a:rPr>
              <a:t>和</a:t>
            </a:r>
            <a:r>
              <a:rPr lang="en-US" altLang="zh-CN" sz="2400" dirty="0">
                <a:latin typeface="+mn-ea"/>
              </a:rPr>
              <a:t>(BL)</a:t>
            </a:r>
            <a:r>
              <a:rPr lang="zh-CN" altLang="zh-CN" sz="2400" dirty="0">
                <a:latin typeface="+mn-ea"/>
              </a:rPr>
              <a:t>为带符号的补码数，指令执行后</a:t>
            </a:r>
            <a:r>
              <a:rPr lang="en-US" altLang="zh-CN" sz="2400" dirty="0">
                <a:latin typeface="+mn-ea"/>
              </a:rPr>
              <a:t>AL</a:t>
            </a:r>
            <a:r>
              <a:rPr lang="zh-CN" altLang="zh-CN" sz="2400" dirty="0">
                <a:latin typeface="+mn-ea"/>
              </a:rPr>
              <a:t>←商，</a:t>
            </a:r>
            <a:r>
              <a:rPr lang="en-US" altLang="zh-CN" sz="2400" dirty="0">
                <a:latin typeface="+mn-ea"/>
              </a:rPr>
              <a:t>AH</a:t>
            </a:r>
            <a:r>
              <a:rPr lang="zh-CN" altLang="zh-CN" sz="2400" dirty="0">
                <a:latin typeface="+mn-ea"/>
              </a:rPr>
              <a:t>←</a:t>
            </a:r>
            <a:r>
              <a:rPr lang="zh-CN" altLang="zh-CN" sz="2400" dirty="0" smtClean="0">
                <a:latin typeface="+mn-ea"/>
              </a:rPr>
              <a:t>余数</a:t>
            </a:r>
            <a:endParaRPr lang="en-US" altLang="zh-CN" sz="2400" dirty="0" smtClean="0">
              <a:latin typeface="+mn-ea"/>
            </a:endParaRPr>
          </a:p>
          <a:p>
            <a:r>
              <a:rPr lang="zh-CN" altLang="zh-CN" sz="2400" dirty="0"/>
              <a:t>（</a:t>
            </a:r>
            <a:r>
              <a:rPr lang="en-US" altLang="zh-CN" sz="2400" dirty="0"/>
              <a:t>3</a:t>
            </a:r>
            <a:r>
              <a:rPr lang="zh-CN" altLang="zh-CN" sz="2400" dirty="0"/>
              <a:t>）</a:t>
            </a:r>
            <a:r>
              <a:rPr lang="en-US" altLang="zh-CN" sz="2400" dirty="0"/>
              <a:t>CBW </a:t>
            </a:r>
            <a:r>
              <a:rPr lang="zh-CN" altLang="zh-CN" sz="2400" dirty="0"/>
              <a:t>符号位扩展指令</a:t>
            </a:r>
            <a:endParaRPr lang="zh-CN" altLang="zh-CN" sz="2400" dirty="0"/>
          </a:p>
          <a:p>
            <a:r>
              <a:rPr lang="zh-CN" altLang="zh-CN" sz="2400" dirty="0"/>
              <a:t>格式：</a:t>
            </a:r>
            <a:r>
              <a:rPr lang="en-US" altLang="zh-CN" sz="2400" dirty="0"/>
              <a:t>CBW  </a:t>
            </a:r>
            <a:r>
              <a:rPr lang="zh-CN" altLang="zh-CN" sz="2400" dirty="0"/>
              <a:t>字节转换为字</a:t>
            </a:r>
            <a:endParaRPr lang="zh-CN" altLang="zh-CN" sz="2400" dirty="0"/>
          </a:p>
          <a:p>
            <a:r>
              <a:rPr lang="en-US" altLang="zh-CN" sz="2400" dirty="0"/>
              <a:t>      CWD  </a:t>
            </a:r>
            <a:r>
              <a:rPr lang="zh-CN" altLang="zh-CN" sz="2400" dirty="0"/>
              <a:t>字转换为双字</a:t>
            </a:r>
            <a:endParaRPr lang="zh-CN" altLang="zh-CN" sz="2400" dirty="0"/>
          </a:p>
          <a:p>
            <a:r>
              <a:rPr lang="zh-CN" altLang="zh-CN" sz="2400" dirty="0"/>
              <a:t>功能：字节扩展</a:t>
            </a:r>
            <a:r>
              <a:rPr lang="en-US" altLang="zh-CN" sz="2400" dirty="0"/>
              <a:t>  AH</a:t>
            </a:r>
            <a:r>
              <a:rPr lang="zh-CN" altLang="zh-CN" sz="2400" dirty="0"/>
              <a:t>←</a:t>
            </a:r>
            <a:r>
              <a:rPr lang="en-US" altLang="zh-CN" sz="2400" dirty="0"/>
              <a:t>(AL)</a:t>
            </a:r>
            <a:r>
              <a:rPr lang="zh-CN" altLang="zh-CN" sz="2400" dirty="0"/>
              <a:t>的符号位</a:t>
            </a:r>
            <a:endParaRPr lang="zh-CN" altLang="zh-CN" sz="2400" dirty="0"/>
          </a:p>
          <a:p>
            <a:r>
              <a:rPr lang="zh-CN" altLang="zh-CN" sz="2400" dirty="0"/>
              <a:t>字扩展</a:t>
            </a:r>
            <a:r>
              <a:rPr lang="en-US" altLang="zh-CN" sz="2400" dirty="0"/>
              <a:t>    DX</a:t>
            </a:r>
            <a:r>
              <a:rPr lang="zh-CN" altLang="zh-CN" sz="2400" dirty="0"/>
              <a:t>←</a:t>
            </a:r>
            <a:r>
              <a:rPr lang="en-US" altLang="zh-CN" sz="2400" dirty="0"/>
              <a:t>(AX)</a:t>
            </a:r>
            <a:r>
              <a:rPr lang="zh-CN" altLang="zh-CN" sz="2400" dirty="0"/>
              <a:t>的符号位</a:t>
            </a:r>
            <a:endParaRPr lang="zh-CN" altLang="zh-CN" sz="2400" dirty="0"/>
          </a:p>
          <a:p>
            <a:endParaRPr lang="zh-CN" altLang="zh-CN" sz="2400" dirty="0">
              <a:latin typeface="+mn-ea"/>
            </a:endParaRPr>
          </a:p>
          <a:p>
            <a:endParaRPr lang="zh-CN" altLang="en-US" sz="2400" dirty="0">
              <a:latin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源</a:t>
            </a:r>
            <a:r>
              <a:rPr lang="en-US" altLang="zh-CN" sz="2400" dirty="0">
                <a:latin typeface="+mn-ea"/>
              </a:rPr>
              <a:t>/</a:t>
            </a:r>
            <a:r>
              <a:rPr lang="zh-CN" altLang="zh-CN" sz="2400" dirty="0">
                <a:latin typeface="+mn-ea"/>
              </a:rPr>
              <a:t>目操作数地址隐含为</a:t>
            </a:r>
            <a:r>
              <a:rPr lang="en-US" altLang="zh-CN" sz="2400" dirty="0">
                <a:latin typeface="+mn-ea"/>
              </a:rPr>
              <a:t>AH</a:t>
            </a:r>
            <a:r>
              <a:rPr lang="zh-CN" altLang="zh-CN" sz="2400" dirty="0">
                <a:latin typeface="+mn-ea"/>
              </a:rPr>
              <a:t>与</a:t>
            </a:r>
            <a:r>
              <a:rPr lang="en-US" altLang="zh-CN" sz="2400" dirty="0">
                <a:latin typeface="+mn-ea"/>
              </a:rPr>
              <a:t>AL</a:t>
            </a:r>
            <a:r>
              <a:rPr lang="zh-CN" altLang="zh-CN" sz="2400" dirty="0">
                <a:latin typeface="+mn-ea"/>
              </a:rPr>
              <a:t>、</a:t>
            </a:r>
            <a:r>
              <a:rPr lang="en-US" altLang="zh-CN" sz="2400" dirty="0">
                <a:latin typeface="+mn-ea"/>
              </a:rPr>
              <a:t>DX</a:t>
            </a:r>
            <a:r>
              <a:rPr lang="zh-CN" altLang="zh-CN" sz="2400" dirty="0">
                <a:latin typeface="+mn-ea"/>
              </a:rPr>
              <a:t>与</a:t>
            </a:r>
            <a:r>
              <a:rPr lang="en-US" altLang="zh-CN" sz="2400" dirty="0">
                <a:latin typeface="+mn-ea"/>
              </a:rPr>
              <a:t>AX</a:t>
            </a:r>
            <a:r>
              <a:rPr lang="zh-CN" altLang="zh-CN" sz="2400" dirty="0">
                <a:latin typeface="+mn-ea"/>
              </a:rPr>
              <a:t>，不影响状态标志位</a:t>
            </a:r>
            <a:r>
              <a:rPr lang="zh-CN" altLang="zh-CN" sz="2400" dirty="0" smtClean="0">
                <a:latin typeface="+mn-ea"/>
              </a:rPr>
              <a:t>。</a:t>
            </a:r>
            <a:endParaRPr lang="en-US" altLang="zh-CN" sz="2400" dirty="0">
              <a:latin typeface="+mn-ea"/>
            </a:endParaRPr>
          </a:p>
          <a:p>
            <a:r>
              <a:rPr lang="en-US" altLang="zh-CN" sz="2400" dirty="0"/>
              <a:t>5</a:t>
            </a:r>
            <a:r>
              <a:rPr lang="zh-CN" altLang="zh-CN" sz="2400" dirty="0"/>
              <a:t>）十进制调整指令</a:t>
            </a:r>
            <a:endParaRPr lang="zh-CN" altLang="zh-CN" sz="2400" dirty="0"/>
          </a:p>
          <a:p>
            <a:r>
              <a:rPr lang="en-US" altLang="zh-CN" sz="2400" dirty="0"/>
              <a:t>BCD</a:t>
            </a:r>
            <a:r>
              <a:rPr lang="zh-CN" altLang="zh-CN" sz="2400" dirty="0"/>
              <a:t>码数据按一般算术运算操作后，必须使用调整指令对其修正，该类指令有</a:t>
            </a:r>
            <a:r>
              <a:rPr lang="en-US" altLang="zh-CN" sz="2400" dirty="0"/>
              <a:t>6</a:t>
            </a:r>
            <a:r>
              <a:rPr lang="zh-CN" altLang="zh-CN" sz="2400" dirty="0"/>
              <a:t>条。</a:t>
            </a:r>
            <a:endParaRPr lang="zh-CN" altLang="zh-CN" sz="2400" dirty="0"/>
          </a:p>
          <a:p>
            <a:r>
              <a:rPr lang="zh-CN" altLang="zh-CN" sz="2400" dirty="0"/>
              <a:t>（</a:t>
            </a:r>
            <a:r>
              <a:rPr lang="en-US" altLang="zh-CN" sz="2400" dirty="0"/>
              <a:t>1</a:t>
            </a:r>
            <a:r>
              <a:rPr lang="zh-CN" altLang="zh-CN" sz="2400" dirty="0"/>
              <a:t>）非压缩</a:t>
            </a:r>
            <a:r>
              <a:rPr lang="en-US" altLang="zh-CN" sz="2400" dirty="0"/>
              <a:t>BCD</a:t>
            </a:r>
            <a:r>
              <a:rPr lang="zh-CN" altLang="zh-CN" sz="2400" dirty="0"/>
              <a:t>码加法调整指令</a:t>
            </a:r>
            <a:r>
              <a:rPr lang="en-US" altLang="zh-CN" sz="2400" dirty="0"/>
              <a:t>AAA</a:t>
            </a:r>
            <a:endParaRPr lang="zh-CN" altLang="zh-CN" sz="2400" dirty="0"/>
          </a:p>
          <a:p>
            <a:r>
              <a:rPr lang="zh-CN" altLang="zh-CN" sz="2400" dirty="0"/>
              <a:t>格式：</a:t>
            </a:r>
            <a:r>
              <a:rPr lang="en-US" altLang="zh-CN" sz="2400" dirty="0"/>
              <a:t>AAA</a:t>
            </a:r>
            <a:endParaRPr lang="zh-CN" altLang="zh-CN" sz="2400" dirty="0"/>
          </a:p>
          <a:p>
            <a:r>
              <a:rPr lang="zh-CN" altLang="zh-CN" sz="2400" dirty="0"/>
              <a:t>功能：</a:t>
            </a:r>
            <a:r>
              <a:rPr lang="en-US" altLang="zh-CN" sz="2400" dirty="0"/>
              <a:t>AL</a:t>
            </a:r>
            <a:r>
              <a:rPr lang="zh-CN" altLang="zh-CN" sz="2400" dirty="0"/>
              <a:t>←把</a:t>
            </a:r>
            <a:r>
              <a:rPr lang="en-US" altLang="zh-CN" sz="2400" dirty="0"/>
              <a:t>AL</a:t>
            </a:r>
            <a:r>
              <a:rPr lang="zh-CN" altLang="zh-CN" sz="2400" dirty="0"/>
              <a:t>中的和调整成非压缩</a:t>
            </a:r>
            <a:r>
              <a:rPr lang="en-US" altLang="zh-CN" sz="2400" dirty="0"/>
              <a:t>BCD</a:t>
            </a:r>
            <a:r>
              <a:rPr lang="zh-CN" altLang="zh-CN" sz="2400" dirty="0"/>
              <a:t>码格式</a:t>
            </a:r>
            <a:endParaRPr lang="zh-CN" altLang="zh-CN" sz="2400" dirty="0"/>
          </a:p>
          <a:p>
            <a:r>
              <a:rPr lang="en-US" altLang="zh-CN" sz="2400" dirty="0"/>
              <a:t>      AH</a:t>
            </a:r>
            <a:r>
              <a:rPr lang="zh-CN" altLang="zh-CN" sz="2400" dirty="0"/>
              <a:t>←</a:t>
            </a:r>
            <a:r>
              <a:rPr lang="en-US" altLang="zh-CN" sz="2400" dirty="0"/>
              <a:t>(AH)+</a:t>
            </a:r>
            <a:r>
              <a:rPr lang="zh-CN" altLang="zh-CN" sz="2400" dirty="0"/>
              <a:t>调整产生的进位值</a:t>
            </a:r>
            <a:endParaRPr lang="zh-CN" altLang="zh-CN" sz="2400" dirty="0"/>
          </a:p>
          <a:p>
            <a:endParaRPr lang="zh-CN" altLang="zh-CN" sz="2400" dirty="0">
              <a:latin typeface="+mn-ea"/>
            </a:endParaRPr>
          </a:p>
          <a:p>
            <a:endParaRPr lang="zh-CN" altLang="en-US" sz="2400" dirty="0">
              <a:latin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rPr>
              <a:t>6.4 </a:t>
            </a:r>
            <a:r>
              <a:rPr lang="zh-CN" altLang="zh-CN" sz="3600" dirty="0">
                <a:latin typeface="+mj-ea"/>
              </a:rPr>
              <a:t>指令系统举例</a:t>
            </a:r>
            <a:endParaRPr lang="zh-CN" altLang="en-US" sz="3600" dirty="0">
              <a:latin typeface="+mj-ea"/>
            </a:endParaRPr>
          </a:p>
        </p:txBody>
      </p:sp>
      <p:sp>
        <p:nvSpPr>
          <p:cNvPr id="3" name="内容占位符 2"/>
          <p:cNvSpPr>
            <a:spLocks noGrp="1"/>
          </p:cNvSpPr>
          <p:nvPr>
            <p:ph idx="1"/>
          </p:nvPr>
        </p:nvSpPr>
        <p:spPr/>
        <p:txBody>
          <a:bodyPr/>
          <a:lstStyle/>
          <a:p>
            <a:r>
              <a:rPr lang="zh-CN" altLang="zh-CN" sz="2400" dirty="0">
                <a:latin typeface="+mn-ea"/>
              </a:rPr>
              <a:t>两非压缩</a:t>
            </a:r>
            <a:r>
              <a:rPr lang="en-US" altLang="zh-CN" sz="2400" dirty="0">
                <a:latin typeface="+mn-ea"/>
              </a:rPr>
              <a:t>BCD</a:t>
            </a:r>
            <a:r>
              <a:rPr lang="zh-CN" altLang="zh-CN" sz="2400" dirty="0">
                <a:latin typeface="+mn-ea"/>
              </a:rPr>
              <a:t>码执行指令</a:t>
            </a:r>
            <a:r>
              <a:rPr lang="en-US" altLang="zh-CN" sz="2400" dirty="0">
                <a:latin typeface="+mn-ea"/>
              </a:rPr>
              <a:t>ADD</a:t>
            </a:r>
            <a:r>
              <a:rPr lang="zh-CN" altLang="zh-CN" sz="2400" dirty="0">
                <a:latin typeface="+mn-ea"/>
              </a:rPr>
              <a:t>、</a:t>
            </a:r>
            <a:r>
              <a:rPr lang="en-US" altLang="zh-CN" sz="2400" dirty="0">
                <a:latin typeface="+mn-ea"/>
              </a:rPr>
              <a:t>ADC</a:t>
            </a:r>
            <a:r>
              <a:rPr lang="zh-CN" altLang="zh-CN" sz="2400" dirty="0">
                <a:latin typeface="+mn-ea"/>
              </a:rPr>
              <a:t>、</a:t>
            </a:r>
            <a:r>
              <a:rPr lang="en-US" altLang="zh-CN" sz="2400" dirty="0">
                <a:latin typeface="+mn-ea"/>
              </a:rPr>
              <a:t>INC</a:t>
            </a:r>
            <a:r>
              <a:rPr lang="zh-CN" altLang="zh-CN" sz="2400" dirty="0">
                <a:latin typeface="+mn-ea"/>
              </a:rPr>
              <a:t>后，结果在寄存器</a:t>
            </a:r>
            <a:r>
              <a:rPr lang="en-US" altLang="zh-CN" sz="2400" dirty="0">
                <a:latin typeface="+mn-ea"/>
              </a:rPr>
              <a:t>AL</a:t>
            </a:r>
            <a:r>
              <a:rPr lang="zh-CN" altLang="zh-CN" sz="2400" dirty="0">
                <a:latin typeface="+mn-ea"/>
              </a:rPr>
              <a:t>中，用指令</a:t>
            </a:r>
            <a:r>
              <a:rPr lang="en-US" altLang="zh-CN" sz="2400" dirty="0">
                <a:latin typeface="+mn-ea"/>
              </a:rPr>
              <a:t>AAA</a:t>
            </a:r>
            <a:r>
              <a:rPr lang="zh-CN" altLang="zh-CN" sz="2400" dirty="0">
                <a:latin typeface="+mn-ea"/>
              </a:rPr>
              <a:t>调整；影响状态标志</a:t>
            </a:r>
            <a:r>
              <a:rPr lang="en-US" altLang="zh-CN" sz="2400" dirty="0">
                <a:latin typeface="+mn-ea"/>
              </a:rPr>
              <a:t>CF</a:t>
            </a:r>
            <a:r>
              <a:rPr lang="zh-CN" altLang="zh-CN" sz="2400" dirty="0">
                <a:latin typeface="+mn-ea"/>
              </a:rPr>
              <a:t>和</a:t>
            </a:r>
            <a:r>
              <a:rPr lang="en-US" altLang="zh-CN" sz="2400" dirty="0">
                <a:latin typeface="+mn-ea"/>
              </a:rPr>
              <a:t>AF</a:t>
            </a:r>
            <a:r>
              <a:rPr lang="zh-CN" altLang="zh-CN" sz="2400" dirty="0">
                <a:latin typeface="+mn-ea"/>
              </a:rPr>
              <a:t>，其余标志位无定义。例如指令：</a:t>
            </a:r>
            <a:endParaRPr lang="zh-CN" altLang="zh-CN" sz="2400" dirty="0">
              <a:latin typeface="+mn-ea"/>
            </a:endParaRPr>
          </a:p>
          <a:p>
            <a:r>
              <a:rPr lang="en-US" altLang="zh-CN" sz="2400" dirty="0">
                <a:latin typeface="+mn-ea"/>
              </a:rPr>
              <a:t>ADD  AL</a:t>
            </a:r>
            <a:r>
              <a:rPr lang="zh-CN" altLang="zh-CN" sz="2400" dirty="0">
                <a:latin typeface="+mn-ea"/>
              </a:rPr>
              <a:t>，</a:t>
            </a:r>
            <a:r>
              <a:rPr lang="en-US" altLang="zh-CN" sz="2400" dirty="0">
                <a:latin typeface="+mn-ea"/>
              </a:rPr>
              <a:t>BL</a:t>
            </a:r>
            <a:endParaRPr lang="zh-CN" altLang="zh-CN" sz="2400" dirty="0">
              <a:latin typeface="+mn-ea"/>
            </a:endParaRPr>
          </a:p>
          <a:p>
            <a:r>
              <a:rPr lang="en-US" altLang="zh-CN" sz="2400" dirty="0" smtClean="0">
                <a:latin typeface="+mn-ea"/>
              </a:rPr>
              <a:t>AAA</a:t>
            </a:r>
            <a:endParaRPr lang="en-US" altLang="zh-CN" sz="2400" dirty="0" smtClean="0">
              <a:latin typeface="+mn-ea"/>
            </a:endParaRPr>
          </a:p>
          <a:p>
            <a:r>
              <a:rPr lang="zh-CN" altLang="zh-CN" sz="2400" dirty="0"/>
              <a:t>（</a:t>
            </a:r>
            <a:r>
              <a:rPr lang="en-US" altLang="zh-CN" sz="2400" dirty="0"/>
              <a:t>2</a:t>
            </a:r>
            <a:r>
              <a:rPr lang="zh-CN" altLang="zh-CN" sz="2400" dirty="0"/>
              <a:t>）压缩</a:t>
            </a:r>
            <a:r>
              <a:rPr lang="en-US" altLang="zh-CN" sz="2400" dirty="0"/>
              <a:t>BCD</a:t>
            </a:r>
            <a:r>
              <a:rPr lang="zh-CN" altLang="zh-CN" sz="2400" dirty="0"/>
              <a:t>码加法调整指令</a:t>
            </a:r>
            <a:r>
              <a:rPr lang="en-US" altLang="zh-CN" sz="2400" dirty="0"/>
              <a:t>DAA</a:t>
            </a:r>
            <a:endParaRPr lang="zh-CN" altLang="zh-CN" sz="2400" dirty="0"/>
          </a:p>
          <a:p>
            <a:r>
              <a:rPr lang="zh-CN" altLang="zh-CN" sz="2400" dirty="0"/>
              <a:t>格式：</a:t>
            </a:r>
            <a:r>
              <a:rPr lang="en-US" altLang="zh-CN" sz="2400" dirty="0"/>
              <a:t>DAA</a:t>
            </a:r>
            <a:endParaRPr lang="zh-CN" altLang="zh-CN" sz="2400" dirty="0"/>
          </a:p>
          <a:p>
            <a:r>
              <a:rPr lang="zh-CN" altLang="zh-CN" sz="2400" dirty="0"/>
              <a:t>功能：</a:t>
            </a:r>
            <a:r>
              <a:rPr lang="en-US" altLang="zh-CN" sz="2400" dirty="0"/>
              <a:t>AL</a:t>
            </a:r>
            <a:r>
              <a:rPr lang="zh-CN" altLang="zh-CN" sz="2400" dirty="0"/>
              <a:t>←把</a:t>
            </a:r>
            <a:r>
              <a:rPr lang="en-US" altLang="zh-CN" sz="2400" dirty="0"/>
              <a:t>AL</a:t>
            </a:r>
            <a:r>
              <a:rPr lang="zh-CN" altLang="zh-CN" sz="2400" dirty="0"/>
              <a:t>中的和调整成压缩</a:t>
            </a:r>
            <a:r>
              <a:rPr lang="en-US" altLang="zh-CN" sz="2400" dirty="0"/>
              <a:t>BCD</a:t>
            </a:r>
            <a:r>
              <a:rPr lang="zh-CN" altLang="zh-CN" sz="2400" dirty="0"/>
              <a:t>码格式</a:t>
            </a:r>
            <a:endParaRPr lang="zh-CN" altLang="zh-CN" sz="2400" dirty="0"/>
          </a:p>
          <a:p>
            <a:endParaRPr lang="zh-CN" altLang="zh-CN" sz="2400" dirty="0">
              <a:latin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两压缩</a:t>
            </a:r>
            <a:r>
              <a:rPr lang="en-US" altLang="zh-CN" sz="2400" dirty="0">
                <a:latin typeface="+mn-ea"/>
              </a:rPr>
              <a:t>BCD</a:t>
            </a:r>
            <a:r>
              <a:rPr lang="zh-CN" altLang="zh-CN" sz="2400" dirty="0">
                <a:latin typeface="+mn-ea"/>
              </a:rPr>
              <a:t>码执行指令</a:t>
            </a:r>
            <a:r>
              <a:rPr lang="en-US" altLang="zh-CN" sz="2400" dirty="0">
                <a:latin typeface="+mn-ea"/>
              </a:rPr>
              <a:t>ADD</a:t>
            </a:r>
            <a:r>
              <a:rPr lang="zh-CN" altLang="zh-CN" sz="2400" dirty="0">
                <a:latin typeface="+mn-ea"/>
              </a:rPr>
              <a:t>、</a:t>
            </a:r>
            <a:r>
              <a:rPr lang="en-US" altLang="zh-CN" sz="2400" dirty="0">
                <a:latin typeface="+mn-ea"/>
              </a:rPr>
              <a:t>ADC</a:t>
            </a:r>
            <a:r>
              <a:rPr lang="zh-CN" altLang="zh-CN" sz="2400" dirty="0">
                <a:latin typeface="+mn-ea"/>
              </a:rPr>
              <a:t>、</a:t>
            </a:r>
            <a:r>
              <a:rPr lang="en-US" altLang="zh-CN" sz="2400" dirty="0">
                <a:latin typeface="+mn-ea"/>
              </a:rPr>
              <a:t>INC</a:t>
            </a:r>
            <a:r>
              <a:rPr lang="zh-CN" altLang="zh-CN" sz="2400" dirty="0">
                <a:latin typeface="+mn-ea"/>
              </a:rPr>
              <a:t>后，结果在寄存器</a:t>
            </a:r>
            <a:r>
              <a:rPr lang="en-US" altLang="zh-CN" sz="2400" dirty="0">
                <a:latin typeface="+mn-ea"/>
              </a:rPr>
              <a:t>AL</a:t>
            </a:r>
            <a:r>
              <a:rPr lang="zh-CN" altLang="zh-CN" sz="2400" dirty="0">
                <a:latin typeface="+mn-ea"/>
              </a:rPr>
              <a:t>中，用指令</a:t>
            </a:r>
            <a:r>
              <a:rPr lang="en-US" altLang="zh-CN" sz="2400" dirty="0">
                <a:latin typeface="+mn-ea"/>
              </a:rPr>
              <a:t>DAA</a:t>
            </a:r>
            <a:r>
              <a:rPr lang="zh-CN" altLang="zh-CN" sz="2400" dirty="0">
                <a:latin typeface="+mn-ea"/>
              </a:rPr>
              <a:t>调整；状态标志</a:t>
            </a:r>
            <a:r>
              <a:rPr lang="en-US" altLang="zh-CN" sz="2400" dirty="0">
                <a:latin typeface="+mn-ea"/>
              </a:rPr>
              <a:t>OF</a:t>
            </a:r>
            <a:r>
              <a:rPr lang="zh-CN" altLang="zh-CN" sz="2400" dirty="0">
                <a:latin typeface="+mn-ea"/>
              </a:rPr>
              <a:t>无定义，影响其余状态标志位。例如指令：</a:t>
            </a:r>
            <a:endParaRPr lang="zh-CN" altLang="zh-CN" sz="2400" dirty="0">
              <a:latin typeface="+mn-ea"/>
            </a:endParaRPr>
          </a:p>
          <a:p>
            <a:r>
              <a:rPr lang="en-US" altLang="zh-CN" sz="2400" dirty="0">
                <a:latin typeface="+mn-ea"/>
              </a:rPr>
              <a:t>ADD  AL</a:t>
            </a:r>
            <a:r>
              <a:rPr lang="zh-CN" altLang="zh-CN" sz="2400" dirty="0">
                <a:latin typeface="+mn-ea"/>
              </a:rPr>
              <a:t>，</a:t>
            </a:r>
            <a:r>
              <a:rPr lang="en-US" altLang="zh-CN" sz="2400" dirty="0">
                <a:latin typeface="+mn-ea"/>
              </a:rPr>
              <a:t>BL</a:t>
            </a:r>
            <a:endParaRPr lang="zh-CN" altLang="zh-CN" sz="2400" dirty="0">
              <a:latin typeface="+mn-ea"/>
            </a:endParaRPr>
          </a:p>
          <a:p>
            <a:r>
              <a:rPr lang="en-US" altLang="zh-CN" sz="2400" dirty="0">
                <a:latin typeface="+mn-ea"/>
              </a:rPr>
              <a:t>DAA</a:t>
            </a:r>
            <a:endParaRPr lang="zh-CN" altLang="zh-CN" sz="2400" dirty="0">
              <a:latin typeface="+mn-ea"/>
            </a:endParaRPr>
          </a:p>
          <a:p>
            <a:r>
              <a:rPr lang="zh-CN" altLang="zh-CN" sz="2400" dirty="0">
                <a:latin typeface="+mn-ea"/>
              </a:rPr>
              <a:t>（</a:t>
            </a:r>
            <a:r>
              <a:rPr lang="en-US" altLang="zh-CN" sz="2400" dirty="0">
                <a:latin typeface="+mn-ea"/>
              </a:rPr>
              <a:t>3</a:t>
            </a:r>
            <a:r>
              <a:rPr lang="zh-CN" altLang="zh-CN" sz="2400" dirty="0">
                <a:latin typeface="+mn-ea"/>
              </a:rPr>
              <a:t>）非压缩</a:t>
            </a:r>
            <a:r>
              <a:rPr lang="en-US" altLang="zh-CN" sz="2400" dirty="0">
                <a:latin typeface="+mn-ea"/>
              </a:rPr>
              <a:t>BCD</a:t>
            </a:r>
            <a:r>
              <a:rPr lang="zh-CN" altLang="zh-CN" sz="2400" dirty="0">
                <a:latin typeface="+mn-ea"/>
              </a:rPr>
              <a:t>码减法调整指令</a:t>
            </a:r>
            <a:r>
              <a:rPr lang="en-US" altLang="zh-CN" sz="2400" dirty="0">
                <a:latin typeface="+mn-ea"/>
              </a:rPr>
              <a:t>AAS</a:t>
            </a:r>
            <a:endParaRPr lang="zh-CN" altLang="zh-CN" sz="2400" dirty="0">
              <a:latin typeface="+mn-ea"/>
            </a:endParaRPr>
          </a:p>
          <a:p>
            <a:r>
              <a:rPr lang="zh-CN" altLang="zh-CN" sz="2400" dirty="0">
                <a:latin typeface="+mn-ea"/>
              </a:rPr>
              <a:t>格式：</a:t>
            </a:r>
            <a:r>
              <a:rPr lang="en-US" altLang="zh-CN" sz="2400" dirty="0">
                <a:latin typeface="+mn-ea"/>
              </a:rPr>
              <a:t>AAS</a:t>
            </a:r>
            <a:endParaRPr lang="zh-CN" altLang="zh-CN" sz="2400" dirty="0">
              <a:latin typeface="+mn-ea"/>
            </a:endParaRPr>
          </a:p>
          <a:p>
            <a:r>
              <a:rPr lang="zh-CN" altLang="zh-CN" sz="2400" dirty="0">
                <a:latin typeface="+mn-ea"/>
              </a:rPr>
              <a:t>功能：</a:t>
            </a:r>
            <a:r>
              <a:rPr lang="en-US" altLang="zh-CN" sz="2400" dirty="0">
                <a:latin typeface="+mn-ea"/>
              </a:rPr>
              <a:t>AL</a:t>
            </a:r>
            <a:r>
              <a:rPr lang="zh-CN" altLang="zh-CN" sz="2400" dirty="0">
                <a:latin typeface="+mn-ea"/>
              </a:rPr>
              <a:t>←把</a:t>
            </a:r>
            <a:r>
              <a:rPr lang="en-US" altLang="zh-CN" sz="2400" dirty="0">
                <a:latin typeface="+mn-ea"/>
              </a:rPr>
              <a:t>AL</a:t>
            </a:r>
            <a:r>
              <a:rPr lang="zh-CN" altLang="zh-CN" sz="2400" dirty="0">
                <a:latin typeface="+mn-ea"/>
              </a:rPr>
              <a:t>中的差调整成非压缩</a:t>
            </a:r>
            <a:r>
              <a:rPr lang="en-US" altLang="zh-CN" sz="2400" dirty="0">
                <a:latin typeface="+mn-ea"/>
              </a:rPr>
              <a:t>BCD</a:t>
            </a:r>
            <a:r>
              <a:rPr lang="zh-CN" altLang="zh-CN" sz="2400" dirty="0">
                <a:latin typeface="+mn-ea"/>
              </a:rPr>
              <a:t>码格式</a:t>
            </a:r>
            <a:endParaRPr lang="zh-CN" altLang="zh-CN" sz="2400" dirty="0">
              <a:latin typeface="+mn-ea"/>
            </a:endParaRPr>
          </a:p>
          <a:p>
            <a:r>
              <a:rPr lang="en-US" altLang="zh-CN" sz="2400" dirty="0">
                <a:latin typeface="+mn-ea"/>
              </a:rPr>
              <a:t>      AH</a:t>
            </a:r>
            <a:r>
              <a:rPr lang="zh-CN" altLang="zh-CN" sz="2400" dirty="0">
                <a:latin typeface="+mn-ea"/>
              </a:rPr>
              <a:t>←</a:t>
            </a:r>
            <a:r>
              <a:rPr lang="en-US" altLang="zh-CN" sz="2400" dirty="0">
                <a:latin typeface="+mn-ea"/>
              </a:rPr>
              <a:t>(AH)-</a:t>
            </a:r>
            <a:r>
              <a:rPr lang="zh-CN" altLang="zh-CN" sz="2400" dirty="0">
                <a:latin typeface="+mn-ea"/>
              </a:rPr>
              <a:t>调整产生的借位</a:t>
            </a:r>
            <a:endParaRPr lang="zh-CN" altLang="zh-CN" sz="2400" dirty="0">
              <a:latin typeface="+mn-ea"/>
            </a:endParaRPr>
          </a:p>
          <a:p>
            <a:endParaRPr lang="zh-CN" altLang="en-US" sz="2400" dirty="0">
              <a:latin typeface="+mn-e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两非压缩</a:t>
            </a:r>
            <a:r>
              <a:rPr lang="en-US" altLang="zh-CN" sz="2400" dirty="0">
                <a:latin typeface="+mn-ea"/>
              </a:rPr>
              <a:t>BCD</a:t>
            </a:r>
            <a:r>
              <a:rPr lang="zh-CN" altLang="zh-CN" sz="2400" dirty="0">
                <a:latin typeface="+mn-ea"/>
              </a:rPr>
              <a:t>码执行指令</a:t>
            </a:r>
            <a:r>
              <a:rPr lang="en-US" altLang="zh-CN" sz="2400" dirty="0">
                <a:latin typeface="+mn-ea"/>
              </a:rPr>
              <a:t>SUB</a:t>
            </a:r>
            <a:r>
              <a:rPr lang="zh-CN" altLang="zh-CN" sz="2400" dirty="0">
                <a:latin typeface="+mn-ea"/>
              </a:rPr>
              <a:t>、</a:t>
            </a:r>
            <a:r>
              <a:rPr lang="en-US" altLang="zh-CN" sz="2400" dirty="0">
                <a:latin typeface="+mn-ea"/>
              </a:rPr>
              <a:t>SBB</a:t>
            </a:r>
            <a:r>
              <a:rPr lang="zh-CN" altLang="zh-CN" sz="2400" dirty="0">
                <a:latin typeface="+mn-ea"/>
              </a:rPr>
              <a:t>、</a:t>
            </a:r>
            <a:r>
              <a:rPr lang="en-US" altLang="zh-CN" sz="2400" dirty="0">
                <a:latin typeface="+mn-ea"/>
              </a:rPr>
              <a:t>DEC</a:t>
            </a:r>
            <a:r>
              <a:rPr lang="zh-CN" altLang="zh-CN" sz="2400" dirty="0">
                <a:latin typeface="+mn-ea"/>
              </a:rPr>
              <a:t>后，结果在寄存器</a:t>
            </a:r>
            <a:r>
              <a:rPr lang="en-US" altLang="zh-CN" sz="2400" dirty="0">
                <a:latin typeface="+mn-ea"/>
              </a:rPr>
              <a:t>AL</a:t>
            </a:r>
            <a:r>
              <a:rPr lang="zh-CN" altLang="zh-CN" sz="2400" dirty="0">
                <a:latin typeface="+mn-ea"/>
              </a:rPr>
              <a:t>中，用指令</a:t>
            </a:r>
            <a:r>
              <a:rPr lang="en-US" altLang="zh-CN" sz="2400" dirty="0">
                <a:latin typeface="+mn-ea"/>
              </a:rPr>
              <a:t>AAS</a:t>
            </a:r>
            <a:r>
              <a:rPr lang="zh-CN" altLang="zh-CN" sz="2400" dirty="0">
                <a:latin typeface="+mn-ea"/>
              </a:rPr>
              <a:t>调整；影响状态标志</a:t>
            </a:r>
            <a:r>
              <a:rPr lang="en-US" altLang="zh-CN" sz="2400" dirty="0">
                <a:latin typeface="+mn-ea"/>
              </a:rPr>
              <a:t>CF</a:t>
            </a:r>
            <a:r>
              <a:rPr lang="zh-CN" altLang="zh-CN" sz="2400" dirty="0">
                <a:latin typeface="+mn-ea"/>
              </a:rPr>
              <a:t>和</a:t>
            </a:r>
            <a:r>
              <a:rPr lang="en-US" altLang="zh-CN" sz="2400" dirty="0">
                <a:latin typeface="+mn-ea"/>
              </a:rPr>
              <a:t>AF</a:t>
            </a:r>
            <a:r>
              <a:rPr lang="zh-CN" altLang="zh-CN" sz="2400" dirty="0">
                <a:latin typeface="+mn-ea"/>
              </a:rPr>
              <a:t>，其余标志位无定义。</a:t>
            </a:r>
            <a:endParaRPr lang="zh-CN" altLang="zh-CN" sz="2400" dirty="0">
              <a:latin typeface="+mn-ea"/>
            </a:endParaRPr>
          </a:p>
          <a:p>
            <a:r>
              <a:rPr lang="zh-CN" altLang="zh-CN" sz="2400" dirty="0">
                <a:latin typeface="+mn-ea"/>
              </a:rPr>
              <a:t>（</a:t>
            </a:r>
            <a:r>
              <a:rPr lang="en-US" altLang="zh-CN" sz="2400" dirty="0">
                <a:latin typeface="+mn-ea"/>
              </a:rPr>
              <a:t>4</a:t>
            </a:r>
            <a:r>
              <a:rPr lang="zh-CN" altLang="zh-CN" sz="2400" dirty="0">
                <a:latin typeface="+mn-ea"/>
              </a:rPr>
              <a:t>）压缩</a:t>
            </a:r>
            <a:r>
              <a:rPr lang="en-US" altLang="zh-CN" sz="2400" dirty="0">
                <a:latin typeface="+mn-ea"/>
              </a:rPr>
              <a:t>BCD</a:t>
            </a:r>
            <a:r>
              <a:rPr lang="zh-CN" altLang="zh-CN" sz="2400" dirty="0">
                <a:latin typeface="+mn-ea"/>
              </a:rPr>
              <a:t>码减法调整指令</a:t>
            </a:r>
            <a:r>
              <a:rPr lang="en-US" altLang="zh-CN" sz="2400" dirty="0">
                <a:latin typeface="+mn-ea"/>
              </a:rPr>
              <a:t>DAS</a:t>
            </a:r>
            <a:endParaRPr lang="zh-CN" altLang="zh-CN" sz="2400" dirty="0">
              <a:latin typeface="+mn-ea"/>
            </a:endParaRPr>
          </a:p>
          <a:p>
            <a:r>
              <a:rPr lang="zh-CN" altLang="zh-CN" sz="2400" dirty="0">
                <a:latin typeface="+mn-ea"/>
              </a:rPr>
              <a:t>格式：</a:t>
            </a:r>
            <a:r>
              <a:rPr lang="en-US" altLang="zh-CN" sz="2400" dirty="0">
                <a:latin typeface="+mn-ea"/>
              </a:rPr>
              <a:t>DAS</a:t>
            </a:r>
            <a:endParaRPr lang="zh-CN" altLang="zh-CN" sz="2400" dirty="0">
              <a:latin typeface="+mn-ea"/>
            </a:endParaRPr>
          </a:p>
          <a:p>
            <a:r>
              <a:rPr lang="zh-CN" altLang="zh-CN" sz="2400" dirty="0">
                <a:latin typeface="+mn-ea"/>
              </a:rPr>
              <a:t>功能：（</a:t>
            </a:r>
            <a:r>
              <a:rPr lang="en-US" altLang="zh-CN" sz="2400" dirty="0">
                <a:latin typeface="+mn-ea"/>
              </a:rPr>
              <a:t>AL</a:t>
            </a:r>
            <a:r>
              <a:rPr lang="zh-CN" altLang="zh-CN" sz="2400" dirty="0">
                <a:latin typeface="+mn-ea"/>
              </a:rPr>
              <a:t>）←把</a:t>
            </a:r>
            <a:r>
              <a:rPr lang="en-US" altLang="zh-CN" sz="2400" dirty="0">
                <a:latin typeface="+mn-ea"/>
              </a:rPr>
              <a:t>AL</a:t>
            </a:r>
            <a:r>
              <a:rPr lang="zh-CN" altLang="zh-CN" sz="2400" dirty="0">
                <a:latin typeface="+mn-ea"/>
              </a:rPr>
              <a:t>中的差调整成压缩</a:t>
            </a:r>
            <a:r>
              <a:rPr lang="en-US" altLang="zh-CN" sz="2400" dirty="0">
                <a:latin typeface="+mn-ea"/>
              </a:rPr>
              <a:t>BCD</a:t>
            </a:r>
            <a:r>
              <a:rPr lang="zh-CN" altLang="zh-CN" sz="2400" dirty="0">
                <a:latin typeface="+mn-ea"/>
              </a:rPr>
              <a:t>码格式</a:t>
            </a:r>
            <a:endParaRPr lang="zh-CN" altLang="zh-CN" sz="2400" dirty="0">
              <a:latin typeface="+mn-ea"/>
            </a:endParaRPr>
          </a:p>
          <a:p>
            <a:r>
              <a:rPr lang="zh-CN" altLang="zh-CN" sz="2400" dirty="0">
                <a:latin typeface="+mn-ea"/>
              </a:rPr>
              <a:t>两压缩</a:t>
            </a:r>
            <a:r>
              <a:rPr lang="en-US" altLang="zh-CN" sz="2400" dirty="0">
                <a:latin typeface="+mn-ea"/>
              </a:rPr>
              <a:t>BCD</a:t>
            </a:r>
            <a:r>
              <a:rPr lang="zh-CN" altLang="zh-CN" sz="2400" dirty="0">
                <a:latin typeface="+mn-ea"/>
              </a:rPr>
              <a:t>码执行指令</a:t>
            </a:r>
            <a:r>
              <a:rPr lang="en-US" altLang="zh-CN" sz="2400" dirty="0">
                <a:latin typeface="+mn-ea"/>
              </a:rPr>
              <a:t>SUB</a:t>
            </a:r>
            <a:r>
              <a:rPr lang="zh-CN" altLang="zh-CN" sz="2400" dirty="0">
                <a:latin typeface="+mn-ea"/>
              </a:rPr>
              <a:t>、</a:t>
            </a:r>
            <a:r>
              <a:rPr lang="en-US" altLang="zh-CN" sz="2400" dirty="0">
                <a:latin typeface="+mn-ea"/>
              </a:rPr>
              <a:t>SBB</a:t>
            </a:r>
            <a:r>
              <a:rPr lang="zh-CN" altLang="zh-CN" sz="2400" dirty="0">
                <a:latin typeface="+mn-ea"/>
              </a:rPr>
              <a:t>、</a:t>
            </a:r>
            <a:r>
              <a:rPr lang="en-US" altLang="zh-CN" sz="2400" dirty="0">
                <a:latin typeface="+mn-ea"/>
              </a:rPr>
              <a:t>DEC</a:t>
            </a:r>
            <a:r>
              <a:rPr lang="zh-CN" altLang="zh-CN" sz="2400" dirty="0">
                <a:latin typeface="+mn-ea"/>
              </a:rPr>
              <a:t>后，结果在寄存器</a:t>
            </a:r>
            <a:r>
              <a:rPr lang="en-US" altLang="zh-CN" sz="2400" dirty="0">
                <a:latin typeface="+mn-ea"/>
              </a:rPr>
              <a:t>AL</a:t>
            </a:r>
            <a:r>
              <a:rPr lang="zh-CN" altLang="zh-CN" sz="2400" dirty="0">
                <a:latin typeface="+mn-ea"/>
              </a:rPr>
              <a:t>中，用指令</a:t>
            </a:r>
            <a:r>
              <a:rPr lang="en-US" altLang="zh-CN" sz="2400" dirty="0">
                <a:latin typeface="+mn-ea"/>
              </a:rPr>
              <a:t>DAS</a:t>
            </a:r>
            <a:r>
              <a:rPr lang="zh-CN" altLang="zh-CN" sz="2400" dirty="0">
                <a:latin typeface="+mn-ea"/>
              </a:rPr>
              <a:t>调整；状态标志</a:t>
            </a:r>
            <a:r>
              <a:rPr lang="en-US" altLang="zh-CN" sz="2400" dirty="0">
                <a:latin typeface="+mn-ea"/>
              </a:rPr>
              <a:t>OF</a:t>
            </a:r>
            <a:r>
              <a:rPr lang="zh-CN" altLang="zh-CN" sz="2400" dirty="0">
                <a:latin typeface="+mn-ea"/>
              </a:rPr>
              <a:t>无定义，影响其余标志位。</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zh-CN" altLang="zh-CN" sz="2400" dirty="0"/>
              <a:t>在汇编语言中，除了基本指令系统外，还有一些用来说明汇编过程，或对汇编过程进行辅助说明的指令，称为伪指令。由于汇编语言与机器语言的指令一一对应，因此执行速度快，常用来设计一些对实时性要求较高的程序。</a:t>
            </a:r>
            <a:endParaRPr lang="zh-CN" altLang="zh-CN" sz="2400" dirty="0"/>
          </a:p>
          <a:p>
            <a:endParaRPr lang="zh-CN" alt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5</a:t>
            </a:r>
            <a:r>
              <a:rPr lang="zh-CN" altLang="zh-CN" sz="2400" dirty="0">
                <a:latin typeface="+mn-ea"/>
              </a:rPr>
              <a:t>）非压缩</a:t>
            </a:r>
            <a:r>
              <a:rPr lang="en-US" altLang="zh-CN" sz="2400" dirty="0">
                <a:latin typeface="+mn-ea"/>
              </a:rPr>
              <a:t>BCD</a:t>
            </a:r>
            <a:r>
              <a:rPr lang="zh-CN" altLang="zh-CN" sz="2400" dirty="0">
                <a:latin typeface="+mn-ea"/>
              </a:rPr>
              <a:t>码乘法调整指令</a:t>
            </a:r>
            <a:r>
              <a:rPr lang="en-US" altLang="zh-CN" sz="2400" dirty="0">
                <a:latin typeface="+mn-ea"/>
              </a:rPr>
              <a:t>AAM</a:t>
            </a:r>
            <a:endParaRPr lang="zh-CN" altLang="zh-CN" sz="2400" dirty="0">
              <a:latin typeface="+mn-ea"/>
            </a:endParaRPr>
          </a:p>
          <a:p>
            <a:r>
              <a:rPr lang="zh-CN" altLang="zh-CN" sz="2400" dirty="0">
                <a:latin typeface="+mn-ea"/>
              </a:rPr>
              <a:t>格式：</a:t>
            </a:r>
            <a:r>
              <a:rPr lang="en-US" altLang="zh-CN" sz="2400" dirty="0">
                <a:latin typeface="+mn-ea"/>
              </a:rPr>
              <a:t>AAM</a:t>
            </a:r>
            <a:endParaRPr lang="zh-CN" altLang="zh-CN" sz="2400" dirty="0">
              <a:latin typeface="+mn-ea"/>
            </a:endParaRPr>
          </a:p>
          <a:p>
            <a:r>
              <a:rPr lang="zh-CN" altLang="zh-CN" sz="2400" dirty="0">
                <a:latin typeface="+mn-ea"/>
              </a:rPr>
              <a:t>功能：</a:t>
            </a:r>
            <a:r>
              <a:rPr lang="en-US" altLang="zh-CN" sz="2400" dirty="0">
                <a:latin typeface="+mn-ea"/>
              </a:rPr>
              <a:t>AX</a:t>
            </a:r>
            <a:r>
              <a:rPr lang="zh-CN" altLang="zh-CN" sz="2400" dirty="0">
                <a:latin typeface="+mn-ea"/>
              </a:rPr>
              <a:t>←把</a:t>
            </a:r>
            <a:r>
              <a:rPr lang="en-US" altLang="zh-CN" sz="2400" dirty="0">
                <a:latin typeface="+mn-ea"/>
              </a:rPr>
              <a:t>AL</a:t>
            </a:r>
            <a:r>
              <a:rPr lang="zh-CN" altLang="zh-CN" sz="2400" dirty="0">
                <a:latin typeface="+mn-ea"/>
              </a:rPr>
              <a:t>中的乘积调整成非压缩的</a:t>
            </a:r>
            <a:r>
              <a:rPr lang="en-US" altLang="zh-CN" sz="2400" dirty="0">
                <a:latin typeface="+mn-ea"/>
              </a:rPr>
              <a:t>BCD</a:t>
            </a:r>
            <a:r>
              <a:rPr lang="zh-CN" altLang="zh-CN" sz="2400" dirty="0">
                <a:latin typeface="+mn-ea"/>
              </a:rPr>
              <a:t>码格式</a:t>
            </a:r>
            <a:endParaRPr lang="zh-CN" altLang="zh-CN" sz="2400" dirty="0">
              <a:latin typeface="+mn-ea"/>
            </a:endParaRPr>
          </a:p>
          <a:p>
            <a:r>
              <a:rPr lang="zh-CN" altLang="zh-CN" sz="2400" dirty="0">
                <a:latin typeface="+mn-ea"/>
              </a:rPr>
              <a:t>两非压缩</a:t>
            </a:r>
            <a:r>
              <a:rPr lang="en-US" altLang="zh-CN" sz="2400" dirty="0">
                <a:latin typeface="+mn-ea"/>
              </a:rPr>
              <a:t>BCD</a:t>
            </a:r>
            <a:r>
              <a:rPr lang="zh-CN" altLang="zh-CN" sz="2400" dirty="0">
                <a:latin typeface="+mn-ea"/>
              </a:rPr>
              <a:t>码执行指令</a:t>
            </a:r>
            <a:r>
              <a:rPr lang="en-US" altLang="zh-CN" sz="2400" dirty="0">
                <a:latin typeface="+mn-ea"/>
              </a:rPr>
              <a:t>MUL</a:t>
            </a:r>
            <a:r>
              <a:rPr lang="zh-CN" altLang="zh-CN" sz="2400" dirty="0">
                <a:latin typeface="+mn-ea"/>
              </a:rPr>
              <a:t>后，结果在寄存器</a:t>
            </a:r>
            <a:r>
              <a:rPr lang="en-US" altLang="zh-CN" sz="2400" dirty="0">
                <a:latin typeface="+mn-ea"/>
              </a:rPr>
              <a:t>AL</a:t>
            </a:r>
            <a:r>
              <a:rPr lang="zh-CN" altLang="zh-CN" sz="2400" dirty="0">
                <a:latin typeface="+mn-ea"/>
              </a:rPr>
              <a:t>中，用指令</a:t>
            </a:r>
            <a:r>
              <a:rPr lang="en-US" altLang="zh-CN" sz="2400" dirty="0">
                <a:latin typeface="+mn-ea"/>
              </a:rPr>
              <a:t>AAM</a:t>
            </a:r>
            <a:r>
              <a:rPr lang="zh-CN" altLang="zh-CN" sz="2400" dirty="0">
                <a:latin typeface="+mn-ea"/>
              </a:rPr>
              <a:t>调整；调整后十位数在</a:t>
            </a:r>
            <a:r>
              <a:rPr lang="en-US" altLang="zh-CN" sz="2400" dirty="0">
                <a:latin typeface="+mn-ea"/>
              </a:rPr>
              <a:t>AH</a:t>
            </a:r>
            <a:r>
              <a:rPr lang="zh-CN" altLang="zh-CN" sz="2400" dirty="0">
                <a:latin typeface="+mn-ea"/>
              </a:rPr>
              <a:t>中，个位数在</a:t>
            </a:r>
            <a:r>
              <a:rPr lang="en-US" altLang="zh-CN" sz="2400" dirty="0">
                <a:latin typeface="+mn-ea"/>
              </a:rPr>
              <a:t>AL</a:t>
            </a:r>
            <a:r>
              <a:rPr lang="zh-CN" altLang="zh-CN" sz="2400" dirty="0">
                <a:latin typeface="+mn-ea"/>
              </a:rPr>
              <a:t>中；影响状态标志</a:t>
            </a:r>
            <a:r>
              <a:rPr lang="en-US" altLang="zh-CN" sz="2400" dirty="0">
                <a:latin typeface="+mn-ea"/>
              </a:rPr>
              <a:t>SF</a:t>
            </a:r>
            <a:r>
              <a:rPr lang="zh-CN" altLang="zh-CN" sz="2400" dirty="0">
                <a:latin typeface="+mn-ea"/>
              </a:rPr>
              <a:t>、</a:t>
            </a:r>
            <a:r>
              <a:rPr lang="en-US" altLang="zh-CN" sz="2400" dirty="0">
                <a:latin typeface="+mn-ea"/>
              </a:rPr>
              <a:t>ZF</a:t>
            </a:r>
            <a:r>
              <a:rPr lang="zh-CN" altLang="zh-CN" sz="2400" dirty="0">
                <a:latin typeface="+mn-ea"/>
              </a:rPr>
              <a:t>和</a:t>
            </a:r>
            <a:r>
              <a:rPr lang="en-US" altLang="zh-CN" sz="2400" dirty="0">
                <a:latin typeface="+mn-ea"/>
              </a:rPr>
              <a:t>PF</a:t>
            </a:r>
            <a:r>
              <a:rPr lang="zh-CN" altLang="zh-CN" sz="2400" dirty="0">
                <a:latin typeface="+mn-ea"/>
              </a:rPr>
              <a:t>，其余标志位无定义。例如指令：</a:t>
            </a:r>
            <a:r>
              <a:rPr lang="en-US" altLang="zh-CN" sz="2400" dirty="0">
                <a:latin typeface="+mn-ea"/>
              </a:rPr>
              <a:t>       </a:t>
            </a:r>
            <a:endParaRPr lang="zh-CN" altLang="zh-CN" sz="2400" dirty="0">
              <a:latin typeface="+mn-ea"/>
            </a:endParaRPr>
          </a:p>
          <a:p>
            <a:r>
              <a:rPr lang="en-US" altLang="zh-CN" sz="2400" dirty="0">
                <a:latin typeface="+mn-ea"/>
              </a:rPr>
              <a:t>MUL  AL</a:t>
            </a:r>
            <a:r>
              <a:rPr lang="zh-CN" altLang="zh-CN" sz="2400" dirty="0">
                <a:latin typeface="+mn-ea"/>
              </a:rPr>
              <a:t>，</a:t>
            </a:r>
            <a:r>
              <a:rPr lang="en-US" altLang="zh-CN" sz="2400" dirty="0">
                <a:latin typeface="+mn-ea"/>
              </a:rPr>
              <a:t>BL</a:t>
            </a:r>
            <a:endParaRPr lang="zh-CN" altLang="zh-CN" sz="2400" dirty="0">
              <a:latin typeface="+mn-ea"/>
            </a:endParaRPr>
          </a:p>
          <a:p>
            <a:r>
              <a:rPr lang="en-US" altLang="zh-CN" sz="2400" dirty="0">
                <a:latin typeface="+mn-ea"/>
              </a:rPr>
              <a:t>AAM</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6</a:t>
            </a:r>
            <a:r>
              <a:rPr lang="zh-CN" altLang="zh-CN" sz="2400" dirty="0">
                <a:latin typeface="+mn-ea"/>
              </a:rPr>
              <a:t>）非压缩</a:t>
            </a:r>
            <a:r>
              <a:rPr lang="en-US" altLang="zh-CN" sz="2400" dirty="0">
                <a:latin typeface="+mn-ea"/>
              </a:rPr>
              <a:t>BCD</a:t>
            </a:r>
            <a:r>
              <a:rPr lang="zh-CN" altLang="zh-CN" sz="2400" dirty="0">
                <a:latin typeface="+mn-ea"/>
              </a:rPr>
              <a:t>码除法调整指令</a:t>
            </a:r>
            <a:r>
              <a:rPr lang="en-US" altLang="zh-CN" sz="2400" dirty="0">
                <a:latin typeface="+mn-ea"/>
              </a:rPr>
              <a:t>AAD</a:t>
            </a:r>
            <a:endParaRPr lang="zh-CN" altLang="zh-CN" sz="2400" dirty="0">
              <a:latin typeface="+mn-ea"/>
            </a:endParaRPr>
          </a:p>
          <a:p>
            <a:r>
              <a:rPr lang="zh-CN" altLang="zh-CN" sz="2400" dirty="0">
                <a:latin typeface="+mn-ea"/>
              </a:rPr>
              <a:t>格式：</a:t>
            </a:r>
            <a:r>
              <a:rPr lang="en-US" altLang="zh-CN" sz="2400" dirty="0">
                <a:latin typeface="+mn-ea"/>
              </a:rPr>
              <a:t>AAD</a:t>
            </a:r>
            <a:endParaRPr lang="zh-CN" altLang="zh-CN" sz="2400" dirty="0">
              <a:latin typeface="+mn-ea"/>
            </a:endParaRPr>
          </a:p>
          <a:p>
            <a:r>
              <a:rPr lang="zh-CN" altLang="zh-CN" sz="2400" dirty="0">
                <a:latin typeface="+mn-ea"/>
              </a:rPr>
              <a:t>功能：</a:t>
            </a:r>
            <a:r>
              <a:rPr lang="en-US" altLang="zh-CN" sz="2400" dirty="0">
                <a:latin typeface="+mn-ea"/>
              </a:rPr>
              <a:t>AL</a:t>
            </a:r>
            <a:r>
              <a:rPr lang="zh-CN" altLang="zh-CN" sz="2400" dirty="0">
                <a:latin typeface="+mn-ea"/>
              </a:rPr>
              <a:t>←</a:t>
            </a:r>
            <a:r>
              <a:rPr lang="en-US" altLang="zh-CN" sz="2400" dirty="0">
                <a:latin typeface="+mn-ea"/>
              </a:rPr>
              <a:t>10</a:t>
            </a:r>
            <a:r>
              <a:rPr lang="zh-CN" altLang="zh-CN" sz="2400" dirty="0">
                <a:latin typeface="+mn-ea"/>
              </a:rPr>
              <a:t>×</a:t>
            </a:r>
            <a:r>
              <a:rPr lang="en-US" altLang="zh-CN" sz="2400" dirty="0">
                <a:latin typeface="+mn-ea"/>
              </a:rPr>
              <a:t>(AH)+(AL)</a:t>
            </a:r>
            <a:endParaRPr lang="zh-CN" altLang="zh-CN" sz="2400" dirty="0">
              <a:latin typeface="+mn-ea"/>
            </a:endParaRPr>
          </a:p>
          <a:p>
            <a:r>
              <a:rPr lang="en-US" altLang="zh-CN" sz="2400" dirty="0">
                <a:latin typeface="+mn-ea"/>
              </a:rPr>
              <a:t>      AH</a:t>
            </a:r>
            <a:r>
              <a:rPr lang="zh-CN" altLang="zh-CN" sz="2400" dirty="0">
                <a:latin typeface="+mn-ea"/>
              </a:rPr>
              <a:t>←</a:t>
            </a:r>
            <a:r>
              <a:rPr lang="en-US" altLang="zh-CN" sz="2400" dirty="0">
                <a:latin typeface="+mn-ea"/>
              </a:rPr>
              <a:t>0</a:t>
            </a:r>
            <a:endParaRPr lang="zh-CN" altLang="zh-CN" sz="2400" dirty="0">
              <a:latin typeface="+mn-ea"/>
            </a:endParaRPr>
          </a:p>
          <a:p>
            <a:r>
              <a:rPr lang="zh-CN" altLang="zh-CN" sz="2400" dirty="0">
                <a:latin typeface="+mn-ea"/>
              </a:rPr>
              <a:t>在指令</a:t>
            </a:r>
            <a:r>
              <a:rPr lang="en-US" altLang="zh-CN" sz="2400" dirty="0">
                <a:latin typeface="+mn-ea"/>
              </a:rPr>
              <a:t>DIV</a:t>
            </a:r>
            <a:r>
              <a:rPr lang="zh-CN" altLang="zh-CN" sz="2400" dirty="0">
                <a:latin typeface="+mn-ea"/>
              </a:rPr>
              <a:t>之前使用，被除数是两位非压缩</a:t>
            </a:r>
            <a:r>
              <a:rPr lang="en-US" altLang="zh-CN" sz="2400" dirty="0">
                <a:latin typeface="+mn-ea"/>
              </a:rPr>
              <a:t>BCD</a:t>
            </a:r>
            <a:r>
              <a:rPr lang="zh-CN" altLang="zh-CN" sz="2400" dirty="0">
                <a:latin typeface="+mn-ea"/>
              </a:rPr>
              <a:t>码，存放在</a:t>
            </a:r>
            <a:r>
              <a:rPr lang="en-US" altLang="zh-CN" sz="2400" dirty="0">
                <a:latin typeface="+mn-ea"/>
              </a:rPr>
              <a:t>AX</a:t>
            </a:r>
            <a:r>
              <a:rPr lang="zh-CN" altLang="zh-CN" sz="2400" dirty="0">
                <a:latin typeface="+mn-ea"/>
              </a:rPr>
              <a:t>中，</a:t>
            </a:r>
            <a:r>
              <a:rPr lang="en-US" altLang="zh-CN" sz="2400" dirty="0">
                <a:latin typeface="+mn-ea"/>
              </a:rPr>
              <a:t>AH</a:t>
            </a:r>
            <a:r>
              <a:rPr lang="zh-CN" altLang="zh-CN" sz="2400" dirty="0">
                <a:latin typeface="+mn-ea"/>
              </a:rPr>
              <a:t>中存放十位数字，</a:t>
            </a:r>
            <a:r>
              <a:rPr lang="en-US" altLang="zh-CN" sz="2400" dirty="0">
                <a:latin typeface="+mn-ea"/>
              </a:rPr>
              <a:t>AL</a:t>
            </a:r>
            <a:r>
              <a:rPr lang="zh-CN" altLang="zh-CN" sz="2400" dirty="0">
                <a:latin typeface="+mn-ea"/>
              </a:rPr>
              <a:t>中存放个位数字，除数是一位非压缩的</a:t>
            </a:r>
            <a:r>
              <a:rPr lang="en-US" altLang="zh-CN" sz="2400" dirty="0">
                <a:latin typeface="+mn-ea"/>
              </a:rPr>
              <a:t>BCD</a:t>
            </a:r>
            <a:r>
              <a:rPr lang="zh-CN" altLang="zh-CN" sz="2400" dirty="0">
                <a:latin typeface="+mn-ea"/>
              </a:rPr>
              <a:t>码，高</a:t>
            </a:r>
            <a:r>
              <a:rPr lang="en-US" altLang="zh-CN" sz="2400" dirty="0">
                <a:latin typeface="+mn-ea"/>
              </a:rPr>
              <a:t>4</a:t>
            </a:r>
            <a:r>
              <a:rPr lang="zh-CN" altLang="zh-CN" sz="2400" dirty="0">
                <a:latin typeface="+mn-ea"/>
              </a:rPr>
              <a:t>位均为</a:t>
            </a:r>
            <a:r>
              <a:rPr lang="en-US" altLang="zh-CN" sz="2400" dirty="0">
                <a:latin typeface="+mn-ea"/>
              </a:rPr>
              <a:t>0</a:t>
            </a:r>
            <a:r>
              <a:rPr lang="zh-CN" altLang="zh-CN" sz="2400" dirty="0">
                <a:latin typeface="+mn-ea"/>
              </a:rPr>
              <a:t>；用指令</a:t>
            </a:r>
            <a:r>
              <a:rPr lang="en-US" altLang="zh-CN" sz="2400" dirty="0">
                <a:latin typeface="+mn-ea"/>
              </a:rPr>
              <a:t>AAD</a:t>
            </a:r>
            <a:r>
              <a:rPr lang="zh-CN" altLang="zh-CN" sz="2400" dirty="0">
                <a:latin typeface="+mn-ea"/>
              </a:rPr>
              <a:t>调整，调整结果在</a:t>
            </a:r>
            <a:r>
              <a:rPr lang="en-US" altLang="zh-CN" sz="2400" dirty="0">
                <a:latin typeface="+mn-ea"/>
              </a:rPr>
              <a:t>AL</a:t>
            </a:r>
            <a:r>
              <a:rPr lang="zh-CN" altLang="zh-CN" sz="2400" dirty="0">
                <a:latin typeface="+mn-ea"/>
              </a:rPr>
              <a:t>中，</a:t>
            </a:r>
            <a:r>
              <a:rPr lang="en-US" altLang="zh-CN" sz="2400" dirty="0">
                <a:latin typeface="+mn-ea"/>
              </a:rPr>
              <a:t>AH</a:t>
            </a:r>
            <a:r>
              <a:rPr lang="zh-CN" altLang="zh-CN" sz="2400" dirty="0">
                <a:latin typeface="+mn-ea"/>
              </a:rPr>
              <a:t>中清</a:t>
            </a:r>
            <a:r>
              <a:rPr lang="en-US" altLang="zh-CN" sz="2400" dirty="0">
                <a:latin typeface="+mn-ea"/>
              </a:rPr>
              <a:t>0</a:t>
            </a:r>
            <a:r>
              <a:rPr lang="zh-CN" altLang="zh-CN" sz="2400" dirty="0">
                <a:latin typeface="+mn-ea"/>
              </a:rPr>
              <a:t>；执行其后的</a:t>
            </a:r>
            <a:r>
              <a:rPr lang="en-US" altLang="zh-CN" sz="2400" dirty="0">
                <a:latin typeface="+mn-ea"/>
              </a:rPr>
              <a:t>DIV</a:t>
            </a:r>
            <a:r>
              <a:rPr lang="zh-CN" altLang="zh-CN" sz="2400" dirty="0">
                <a:latin typeface="+mn-ea"/>
              </a:rPr>
              <a:t>指令后，</a:t>
            </a:r>
            <a:r>
              <a:rPr lang="en-US" altLang="zh-CN" sz="2400" dirty="0">
                <a:latin typeface="+mn-ea"/>
              </a:rPr>
              <a:t>AL</a:t>
            </a:r>
            <a:r>
              <a:rPr lang="zh-CN" altLang="zh-CN" sz="2400" dirty="0">
                <a:latin typeface="+mn-ea"/>
              </a:rPr>
              <a:t>中为一位非压缩</a:t>
            </a:r>
            <a:r>
              <a:rPr lang="en-US" altLang="zh-CN" sz="2400" dirty="0">
                <a:latin typeface="+mn-ea"/>
              </a:rPr>
              <a:t>BCD</a:t>
            </a:r>
            <a:r>
              <a:rPr lang="zh-CN" altLang="zh-CN" sz="2400" dirty="0">
                <a:latin typeface="+mn-ea"/>
              </a:rPr>
              <a:t>码的商，</a:t>
            </a:r>
            <a:r>
              <a:rPr lang="en-US" altLang="zh-CN" sz="2400" dirty="0">
                <a:latin typeface="+mn-ea"/>
              </a:rPr>
              <a:t>AH</a:t>
            </a:r>
            <a:r>
              <a:rPr lang="zh-CN" altLang="zh-CN" sz="2400" dirty="0">
                <a:latin typeface="+mn-ea"/>
              </a:rPr>
              <a:t>中为一位</a:t>
            </a:r>
            <a:r>
              <a:rPr lang="en-US" altLang="zh-CN" sz="2400" dirty="0">
                <a:latin typeface="+mn-ea"/>
              </a:rPr>
              <a:t>BCD</a:t>
            </a:r>
            <a:r>
              <a:rPr lang="zh-CN" altLang="zh-CN" sz="2400" dirty="0">
                <a:latin typeface="+mn-ea"/>
              </a:rPr>
              <a:t>码的余数；影响状态标志</a:t>
            </a:r>
            <a:r>
              <a:rPr lang="en-US" altLang="zh-CN" sz="2400" dirty="0">
                <a:latin typeface="+mn-ea"/>
              </a:rPr>
              <a:t>SF</a:t>
            </a:r>
            <a:r>
              <a:rPr lang="zh-CN" altLang="zh-CN" sz="2400" dirty="0">
                <a:latin typeface="+mn-ea"/>
              </a:rPr>
              <a:t>、</a:t>
            </a:r>
            <a:r>
              <a:rPr lang="en-US" altLang="zh-CN" sz="2400" dirty="0">
                <a:latin typeface="+mn-ea"/>
              </a:rPr>
              <a:t>ZF</a:t>
            </a:r>
            <a:r>
              <a:rPr lang="zh-CN" altLang="zh-CN" sz="2400" dirty="0">
                <a:latin typeface="+mn-ea"/>
              </a:rPr>
              <a:t>和</a:t>
            </a:r>
            <a:r>
              <a:rPr lang="en-US" altLang="zh-CN" sz="2400" dirty="0">
                <a:latin typeface="+mn-ea"/>
              </a:rPr>
              <a:t>PF</a:t>
            </a:r>
            <a:r>
              <a:rPr lang="zh-CN" altLang="zh-CN" sz="2400" dirty="0">
                <a:latin typeface="+mn-ea"/>
              </a:rPr>
              <a:t>，其余</a:t>
            </a:r>
            <a:r>
              <a:rPr lang="en-US" altLang="zh-CN" sz="2400" dirty="0">
                <a:latin typeface="+mn-ea"/>
              </a:rPr>
              <a:t>OF</a:t>
            </a:r>
            <a:r>
              <a:rPr lang="zh-CN" altLang="zh-CN" sz="2400" dirty="0">
                <a:latin typeface="+mn-ea"/>
              </a:rPr>
              <a:t>、</a:t>
            </a:r>
            <a:r>
              <a:rPr lang="en-US" altLang="zh-CN" sz="2400" dirty="0">
                <a:latin typeface="+mn-ea"/>
              </a:rPr>
              <a:t>CF</a:t>
            </a:r>
            <a:r>
              <a:rPr lang="zh-CN" altLang="zh-CN" sz="2400" dirty="0">
                <a:latin typeface="+mn-ea"/>
              </a:rPr>
              <a:t>和</a:t>
            </a:r>
            <a:r>
              <a:rPr lang="en-US" altLang="zh-CN" sz="2400" dirty="0">
                <a:latin typeface="+mn-ea"/>
              </a:rPr>
              <a:t>AF</a:t>
            </a:r>
            <a:r>
              <a:rPr lang="zh-CN" altLang="zh-CN" sz="2400" dirty="0">
                <a:latin typeface="+mn-ea"/>
              </a:rPr>
              <a:t>标志位无定义。</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400" b="1" dirty="0">
                <a:latin typeface="+mn-ea"/>
              </a:rPr>
              <a:t>3. </a:t>
            </a:r>
            <a:r>
              <a:rPr lang="zh-CN" altLang="zh-CN" sz="2400" b="1" dirty="0">
                <a:latin typeface="+mn-ea"/>
              </a:rPr>
              <a:t>逻辑运算与移位指令</a:t>
            </a:r>
            <a:endParaRPr lang="zh-CN" altLang="zh-CN" sz="2400" dirty="0">
              <a:latin typeface="+mn-ea"/>
            </a:endParaRPr>
          </a:p>
          <a:p>
            <a:r>
              <a:rPr lang="zh-CN" altLang="zh-CN" sz="2400" dirty="0">
                <a:latin typeface="+mn-ea"/>
              </a:rPr>
              <a:t>逻辑运算与移位指令有</a:t>
            </a:r>
            <a:r>
              <a:rPr lang="en-US" altLang="zh-CN" sz="2400" dirty="0">
                <a:latin typeface="+mn-ea"/>
              </a:rPr>
              <a:t>13</a:t>
            </a:r>
            <a:r>
              <a:rPr lang="zh-CN" altLang="zh-CN" sz="2400" dirty="0">
                <a:latin typeface="+mn-ea"/>
              </a:rPr>
              <a:t>条，分为</a:t>
            </a:r>
            <a:r>
              <a:rPr lang="en-US" altLang="zh-CN" sz="2400" dirty="0">
                <a:latin typeface="+mn-ea"/>
              </a:rPr>
              <a:t>3</a:t>
            </a:r>
            <a:r>
              <a:rPr lang="zh-CN" altLang="zh-CN" sz="2400" dirty="0">
                <a:latin typeface="+mn-ea"/>
              </a:rPr>
              <a:t>种类型，即逻辑运算指令、移位指令和循环移位指令，可对８位</a:t>
            </a:r>
            <a:r>
              <a:rPr lang="en-US" altLang="zh-CN" sz="2400" dirty="0">
                <a:latin typeface="+mn-ea"/>
              </a:rPr>
              <a:t>16</a:t>
            </a:r>
            <a:r>
              <a:rPr lang="zh-CN" altLang="zh-CN" sz="2400" dirty="0">
                <a:latin typeface="+mn-ea"/>
              </a:rPr>
              <a:t>位寄存器或存储器中的数据进行操作。</a:t>
            </a:r>
            <a:endParaRPr lang="zh-CN" altLang="zh-CN" sz="2400" dirty="0">
              <a:latin typeface="+mn-ea"/>
            </a:endParaRPr>
          </a:p>
          <a:p>
            <a:r>
              <a:rPr lang="en-US" altLang="zh-CN" sz="2400" dirty="0">
                <a:latin typeface="+mn-ea"/>
              </a:rPr>
              <a:t>1</a:t>
            </a:r>
            <a:r>
              <a:rPr lang="zh-CN" altLang="zh-CN" sz="2400" dirty="0">
                <a:latin typeface="+mn-ea"/>
              </a:rPr>
              <a:t>）逻辑运算指令</a:t>
            </a:r>
            <a:r>
              <a:rPr lang="en-US" altLang="zh-CN" sz="2400" dirty="0">
                <a:latin typeface="+mn-ea"/>
              </a:rPr>
              <a:t>	</a:t>
            </a:r>
            <a:endParaRPr lang="zh-CN" altLang="zh-CN" sz="2400" dirty="0">
              <a:latin typeface="+mn-ea"/>
            </a:endParaRPr>
          </a:p>
          <a:p>
            <a:r>
              <a:rPr lang="zh-CN" altLang="zh-CN" sz="2400" dirty="0">
                <a:latin typeface="+mn-ea"/>
              </a:rPr>
              <a:t>逻辑运算指令有</a:t>
            </a:r>
            <a:r>
              <a:rPr lang="en-US" altLang="zh-CN" sz="2400" dirty="0">
                <a:latin typeface="+mn-ea"/>
              </a:rPr>
              <a:t>5</a:t>
            </a:r>
            <a:r>
              <a:rPr lang="zh-CN" altLang="zh-CN" sz="2400" dirty="0">
                <a:latin typeface="+mn-ea"/>
              </a:rPr>
              <a:t>条，其中源</a:t>
            </a:r>
            <a:r>
              <a:rPr lang="en-US" altLang="zh-CN" sz="2400" dirty="0">
                <a:latin typeface="+mn-ea"/>
              </a:rPr>
              <a:t>/</a:t>
            </a:r>
            <a:r>
              <a:rPr lang="zh-CN" altLang="zh-CN" sz="2400" dirty="0">
                <a:latin typeface="+mn-ea"/>
              </a:rPr>
              <a:t>目操作数地址同算术运算指令。</a:t>
            </a:r>
            <a:endParaRPr lang="zh-CN" altLang="zh-CN" sz="2400" dirty="0">
              <a:latin typeface="+mn-ea"/>
            </a:endParaRPr>
          </a:p>
          <a:p>
            <a:r>
              <a:rPr lang="zh-CN" altLang="zh-CN" sz="2400" dirty="0">
                <a:latin typeface="+mn-ea"/>
              </a:rPr>
              <a:t>（</a:t>
            </a:r>
            <a:r>
              <a:rPr lang="en-US" altLang="zh-CN" sz="2400" dirty="0">
                <a:latin typeface="+mn-ea"/>
              </a:rPr>
              <a:t>1</a:t>
            </a:r>
            <a:r>
              <a:rPr lang="zh-CN" altLang="zh-CN" sz="2400" dirty="0">
                <a:latin typeface="+mn-ea"/>
              </a:rPr>
              <a:t>）逻辑“与”指令</a:t>
            </a:r>
            <a:r>
              <a:rPr lang="en-US" altLang="zh-CN" sz="2400" dirty="0">
                <a:latin typeface="+mn-ea"/>
              </a:rPr>
              <a:t>AND</a:t>
            </a:r>
            <a:endParaRPr lang="zh-CN" altLang="zh-CN" sz="2400" dirty="0">
              <a:latin typeface="+mn-ea"/>
            </a:endParaRPr>
          </a:p>
          <a:p>
            <a:r>
              <a:rPr lang="zh-CN" altLang="zh-CN" sz="2400" dirty="0">
                <a:latin typeface="+mn-ea"/>
              </a:rPr>
              <a:t>格式：</a:t>
            </a:r>
            <a:r>
              <a:rPr lang="en-US" altLang="zh-CN" sz="2400" dirty="0">
                <a:latin typeface="+mn-ea"/>
              </a:rPr>
              <a:t>AND  DST</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功能：</a:t>
            </a:r>
            <a:r>
              <a:rPr lang="en-US" altLang="zh-CN" sz="2400" dirty="0">
                <a:latin typeface="+mn-ea"/>
              </a:rPr>
              <a:t>DST</a:t>
            </a:r>
            <a:r>
              <a:rPr lang="zh-CN" altLang="zh-CN" sz="2400" dirty="0">
                <a:latin typeface="+mn-ea"/>
              </a:rPr>
              <a:t>←</a:t>
            </a:r>
            <a:r>
              <a:rPr lang="en-US" altLang="zh-CN" sz="2400" dirty="0">
                <a:latin typeface="+mn-ea"/>
              </a:rPr>
              <a:t>(DST)</a:t>
            </a:r>
            <a:r>
              <a:rPr lang="zh-CN" altLang="zh-CN" sz="2400" dirty="0">
                <a:latin typeface="+mn-ea"/>
              </a:rPr>
              <a:t>∧</a:t>
            </a:r>
            <a:r>
              <a:rPr lang="en-US" altLang="zh-CN" sz="2400" dirty="0">
                <a:latin typeface="+mn-ea"/>
              </a:rPr>
              <a:t>(SRC)</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使状态标志</a:t>
            </a:r>
            <a:r>
              <a:rPr lang="en-US" altLang="zh-CN" sz="2400" dirty="0">
                <a:latin typeface="+mn-ea"/>
              </a:rPr>
              <a:t>CF</a:t>
            </a:r>
            <a:r>
              <a:rPr lang="zh-CN" altLang="zh-CN" sz="2400" dirty="0">
                <a:latin typeface="+mn-ea"/>
              </a:rPr>
              <a:t>和</a:t>
            </a:r>
            <a:r>
              <a:rPr lang="en-US" altLang="zh-CN" sz="2400" dirty="0">
                <a:latin typeface="+mn-ea"/>
              </a:rPr>
              <a:t>OF</a:t>
            </a:r>
            <a:r>
              <a:rPr lang="zh-CN" altLang="zh-CN" sz="2400" dirty="0">
                <a:latin typeface="+mn-ea"/>
              </a:rPr>
              <a:t>清</a:t>
            </a:r>
            <a:r>
              <a:rPr lang="en-US" altLang="zh-CN" sz="2400" dirty="0">
                <a:latin typeface="+mn-ea"/>
              </a:rPr>
              <a:t>0</a:t>
            </a:r>
            <a:r>
              <a:rPr lang="zh-CN" altLang="zh-CN" sz="2400" dirty="0">
                <a:latin typeface="+mn-ea"/>
              </a:rPr>
              <a:t>，</a:t>
            </a:r>
            <a:r>
              <a:rPr lang="en-US" altLang="zh-CN" sz="2400" dirty="0">
                <a:latin typeface="+mn-ea"/>
              </a:rPr>
              <a:t>AF</a:t>
            </a:r>
            <a:r>
              <a:rPr lang="zh-CN" altLang="zh-CN" sz="2400" dirty="0">
                <a:latin typeface="+mn-ea"/>
              </a:rPr>
              <a:t>无定义，</a:t>
            </a:r>
            <a:r>
              <a:rPr lang="en-US" altLang="zh-CN" sz="2400" dirty="0">
                <a:latin typeface="+mn-ea"/>
              </a:rPr>
              <a:t>SF</a:t>
            </a:r>
            <a:r>
              <a:rPr lang="zh-CN" altLang="zh-CN" sz="2400" dirty="0">
                <a:latin typeface="+mn-ea"/>
              </a:rPr>
              <a:t>、</a:t>
            </a:r>
            <a:r>
              <a:rPr lang="en-US" altLang="zh-CN" sz="2400" dirty="0">
                <a:latin typeface="+mn-ea"/>
              </a:rPr>
              <a:t>ZF</a:t>
            </a:r>
            <a:r>
              <a:rPr lang="zh-CN" altLang="zh-CN" sz="2400" dirty="0">
                <a:latin typeface="+mn-ea"/>
              </a:rPr>
              <a:t>和</a:t>
            </a:r>
            <a:r>
              <a:rPr lang="en-US" altLang="zh-CN" sz="2400" dirty="0">
                <a:latin typeface="+mn-ea"/>
              </a:rPr>
              <a:t>PF</a:t>
            </a:r>
            <a:r>
              <a:rPr lang="zh-CN" altLang="zh-CN" sz="2400" dirty="0">
                <a:latin typeface="+mn-ea"/>
              </a:rPr>
              <a:t>由运算结果设置，若源操作数中某些位为</a:t>
            </a:r>
            <a:r>
              <a:rPr lang="en-US" altLang="zh-CN" sz="2400" dirty="0">
                <a:latin typeface="+mn-ea"/>
              </a:rPr>
              <a:t>0</a:t>
            </a:r>
            <a:r>
              <a:rPr lang="zh-CN" altLang="zh-CN" sz="2400" dirty="0">
                <a:latin typeface="+mn-ea"/>
              </a:rPr>
              <a:t>时，可使目的操作数的相应位清</a:t>
            </a:r>
            <a:r>
              <a:rPr lang="en-US" altLang="zh-CN" sz="2400" dirty="0">
                <a:latin typeface="+mn-ea"/>
              </a:rPr>
              <a:t>0</a:t>
            </a:r>
            <a:r>
              <a:rPr lang="zh-CN" altLang="zh-CN" sz="2400" dirty="0">
                <a:latin typeface="+mn-ea"/>
              </a:rPr>
              <a:t>。例如指令：</a:t>
            </a:r>
            <a:endParaRPr lang="zh-CN" altLang="zh-CN" sz="2400" dirty="0">
              <a:latin typeface="+mn-ea"/>
            </a:endParaRPr>
          </a:p>
          <a:p>
            <a:r>
              <a:rPr lang="en-US" altLang="zh-CN" sz="2400" dirty="0">
                <a:latin typeface="+mn-ea"/>
              </a:rPr>
              <a:t>AND  AX</a:t>
            </a:r>
            <a:r>
              <a:rPr lang="zh-CN" altLang="zh-CN" sz="2400" dirty="0">
                <a:latin typeface="+mn-ea"/>
              </a:rPr>
              <a:t>，</a:t>
            </a:r>
            <a:r>
              <a:rPr lang="en-US" altLang="zh-CN" sz="2400" dirty="0">
                <a:latin typeface="+mn-ea"/>
              </a:rPr>
              <a:t>1110 1111 0111 1111B      </a:t>
            </a:r>
            <a:r>
              <a:rPr lang="zh-CN" altLang="zh-CN" sz="2400" dirty="0">
                <a:latin typeface="+mn-ea"/>
              </a:rPr>
              <a:t>；使</a:t>
            </a:r>
            <a:r>
              <a:rPr lang="en-US" altLang="zh-CN" sz="2400" dirty="0">
                <a:latin typeface="+mn-ea"/>
              </a:rPr>
              <a:t>AX</a:t>
            </a:r>
            <a:r>
              <a:rPr lang="zh-CN" altLang="zh-CN" sz="2400" dirty="0">
                <a:latin typeface="+mn-ea"/>
              </a:rPr>
              <a:t>中第</a:t>
            </a:r>
            <a:r>
              <a:rPr lang="en-US" altLang="zh-CN" sz="2400" dirty="0">
                <a:latin typeface="+mn-ea"/>
              </a:rPr>
              <a:t>7</a:t>
            </a:r>
            <a:r>
              <a:rPr lang="zh-CN" altLang="zh-CN" sz="2400" dirty="0">
                <a:latin typeface="+mn-ea"/>
              </a:rPr>
              <a:t>、</a:t>
            </a:r>
            <a:r>
              <a:rPr lang="en-US" altLang="zh-CN" sz="2400" dirty="0">
                <a:latin typeface="+mn-ea"/>
              </a:rPr>
              <a:t>12</a:t>
            </a:r>
            <a:r>
              <a:rPr lang="zh-CN" altLang="zh-CN" sz="2400" dirty="0">
                <a:latin typeface="+mn-ea"/>
              </a:rPr>
              <a:t>位清</a:t>
            </a:r>
            <a:r>
              <a:rPr lang="en-US" altLang="zh-CN" sz="2400" dirty="0">
                <a:latin typeface="+mn-ea"/>
              </a:rPr>
              <a:t>0</a:t>
            </a:r>
            <a:r>
              <a:rPr lang="zh-CN" altLang="zh-CN" sz="2400" dirty="0">
                <a:latin typeface="+mn-ea"/>
              </a:rPr>
              <a:t>，其余位不变</a:t>
            </a:r>
            <a:endParaRPr lang="zh-CN" altLang="zh-CN" sz="2400" dirty="0">
              <a:latin typeface="+mn-ea"/>
            </a:endParaRPr>
          </a:p>
          <a:p>
            <a:r>
              <a:rPr lang="zh-CN" altLang="zh-CN" sz="2400" dirty="0">
                <a:latin typeface="+mn-ea"/>
              </a:rPr>
              <a:t>（</a:t>
            </a:r>
            <a:r>
              <a:rPr lang="en-US" altLang="zh-CN" sz="2400" dirty="0">
                <a:latin typeface="+mn-ea"/>
              </a:rPr>
              <a:t>2</a:t>
            </a:r>
            <a:r>
              <a:rPr lang="zh-CN" altLang="zh-CN" sz="2400" dirty="0">
                <a:latin typeface="+mn-ea"/>
              </a:rPr>
              <a:t>）逻辑“或”指令</a:t>
            </a:r>
            <a:r>
              <a:rPr lang="en-US" altLang="zh-CN" sz="2400" dirty="0">
                <a:latin typeface="+mn-ea"/>
              </a:rPr>
              <a:t>OR</a:t>
            </a:r>
            <a:endParaRPr lang="zh-CN" altLang="zh-CN" sz="2400" dirty="0">
              <a:latin typeface="+mn-ea"/>
            </a:endParaRPr>
          </a:p>
          <a:p>
            <a:r>
              <a:rPr lang="zh-CN" altLang="zh-CN" sz="2400" dirty="0">
                <a:latin typeface="+mn-ea"/>
              </a:rPr>
              <a:t>格式：</a:t>
            </a:r>
            <a:r>
              <a:rPr lang="en-US" altLang="zh-CN" sz="2400" dirty="0">
                <a:latin typeface="+mn-ea"/>
              </a:rPr>
              <a:t>OR  DST</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功能：</a:t>
            </a:r>
            <a:r>
              <a:rPr lang="en-US" altLang="zh-CN" sz="2400" dirty="0">
                <a:latin typeface="+mn-ea"/>
              </a:rPr>
              <a:t>DST</a:t>
            </a:r>
            <a:r>
              <a:rPr lang="zh-CN" altLang="zh-CN" sz="2400" dirty="0">
                <a:latin typeface="+mn-ea"/>
              </a:rPr>
              <a:t>←</a:t>
            </a:r>
            <a:r>
              <a:rPr lang="en-US" altLang="zh-CN" sz="2400" dirty="0">
                <a:latin typeface="+mn-ea"/>
              </a:rPr>
              <a:t>(DST)</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对状态标志位的影响同</a:t>
            </a:r>
            <a:r>
              <a:rPr lang="en-US" altLang="zh-CN" sz="2400" dirty="0">
                <a:latin typeface="+mn-ea"/>
              </a:rPr>
              <a:t>AND</a:t>
            </a:r>
            <a:r>
              <a:rPr lang="zh-CN" altLang="zh-CN" sz="2400" dirty="0">
                <a:latin typeface="+mn-ea"/>
              </a:rPr>
              <a:t>指令；若源操作数中某些位为</a:t>
            </a:r>
            <a:r>
              <a:rPr lang="en-US" altLang="zh-CN" sz="2400" dirty="0">
                <a:latin typeface="+mn-ea"/>
              </a:rPr>
              <a:t>1</a:t>
            </a:r>
            <a:r>
              <a:rPr lang="zh-CN" altLang="zh-CN" sz="2400" dirty="0">
                <a:latin typeface="+mn-ea"/>
              </a:rPr>
              <a:t>，可使目的操作数的相应位置</a:t>
            </a:r>
            <a:r>
              <a:rPr lang="en-US" altLang="zh-CN" sz="2400" dirty="0">
                <a:latin typeface="+mn-ea"/>
              </a:rPr>
              <a:t>1</a:t>
            </a:r>
            <a:r>
              <a:rPr lang="zh-CN" altLang="zh-CN" sz="2400" dirty="0">
                <a:latin typeface="+mn-ea"/>
              </a:rPr>
              <a:t>。</a:t>
            </a:r>
            <a:endParaRPr lang="zh-CN" altLang="en-US" sz="2400" dirty="0">
              <a:latin typeface="+mn-ea"/>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例如指令：</a:t>
            </a:r>
            <a:endParaRPr lang="zh-CN" altLang="zh-CN" sz="2400" dirty="0">
              <a:latin typeface="+mn-ea"/>
            </a:endParaRPr>
          </a:p>
          <a:p>
            <a:r>
              <a:rPr lang="en-US" altLang="zh-CN" sz="2400" dirty="0">
                <a:latin typeface="+mn-ea"/>
              </a:rPr>
              <a:t>OR  BX,  0001 0000 1000 0000B      </a:t>
            </a:r>
            <a:r>
              <a:rPr lang="zh-CN" altLang="zh-CN" sz="2400" dirty="0">
                <a:latin typeface="+mn-ea"/>
              </a:rPr>
              <a:t>；使</a:t>
            </a:r>
            <a:r>
              <a:rPr lang="en-US" altLang="zh-CN" sz="2400" dirty="0">
                <a:latin typeface="+mn-ea"/>
              </a:rPr>
              <a:t>BX</a:t>
            </a:r>
            <a:r>
              <a:rPr lang="zh-CN" altLang="zh-CN" sz="2400" dirty="0">
                <a:latin typeface="+mn-ea"/>
              </a:rPr>
              <a:t>中第</a:t>
            </a:r>
            <a:r>
              <a:rPr lang="en-US" altLang="zh-CN" sz="2400" dirty="0">
                <a:latin typeface="+mn-ea"/>
              </a:rPr>
              <a:t>7</a:t>
            </a:r>
            <a:r>
              <a:rPr lang="zh-CN" altLang="zh-CN" sz="2400" dirty="0">
                <a:latin typeface="+mn-ea"/>
              </a:rPr>
              <a:t>位、</a:t>
            </a:r>
            <a:r>
              <a:rPr lang="en-US" altLang="zh-CN" sz="2400" dirty="0">
                <a:latin typeface="+mn-ea"/>
              </a:rPr>
              <a:t>12</a:t>
            </a:r>
            <a:r>
              <a:rPr lang="zh-CN" altLang="zh-CN" sz="2400" dirty="0">
                <a:latin typeface="+mn-ea"/>
              </a:rPr>
              <a:t>位置</a:t>
            </a:r>
            <a:r>
              <a:rPr lang="en-US" altLang="zh-CN" sz="2400" dirty="0">
                <a:latin typeface="+mn-ea"/>
              </a:rPr>
              <a:t>1</a:t>
            </a:r>
            <a:r>
              <a:rPr lang="zh-CN" altLang="zh-CN" sz="2400" dirty="0">
                <a:latin typeface="+mn-ea"/>
              </a:rPr>
              <a:t>，其余位不变。</a:t>
            </a:r>
            <a:endParaRPr lang="zh-CN" altLang="zh-CN" sz="2400" dirty="0">
              <a:latin typeface="+mn-ea"/>
            </a:endParaRPr>
          </a:p>
          <a:p>
            <a:r>
              <a:rPr lang="zh-CN" altLang="zh-CN" sz="2400" dirty="0">
                <a:latin typeface="+mn-ea"/>
              </a:rPr>
              <a:t>（</a:t>
            </a:r>
            <a:r>
              <a:rPr lang="en-US" altLang="zh-CN" sz="2400" dirty="0">
                <a:latin typeface="+mn-ea"/>
              </a:rPr>
              <a:t>3</a:t>
            </a:r>
            <a:r>
              <a:rPr lang="zh-CN" altLang="zh-CN" sz="2400" dirty="0">
                <a:latin typeface="+mn-ea"/>
              </a:rPr>
              <a:t>）逻辑“异或”指令</a:t>
            </a:r>
            <a:r>
              <a:rPr lang="en-US" altLang="zh-CN" sz="2400" dirty="0">
                <a:latin typeface="+mn-ea"/>
              </a:rPr>
              <a:t>XOR</a:t>
            </a:r>
            <a:endParaRPr lang="zh-CN" altLang="zh-CN" sz="2400" dirty="0">
              <a:latin typeface="+mn-ea"/>
            </a:endParaRPr>
          </a:p>
          <a:p>
            <a:r>
              <a:rPr lang="zh-CN" altLang="zh-CN" sz="2400" dirty="0">
                <a:latin typeface="+mn-ea"/>
              </a:rPr>
              <a:t>格式：</a:t>
            </a:r>
            <a:r>
              <a:rPr lang="en-US" altLang="zh-CN" sz="2400" dirty="0">
                <a:latin typeface="+mn-ea"/>
              </a:rPr>
              <a:t>XOR  DST</a:t>
            </a:r>
            <a:r>
              <a:rPr lang="zh-CN" altLang="zh-CN" sz="2400" dirty="0">
                <a:latin typeface="+mn-ea"/>
              </a:rPr>
              <a:t>，</a:t>
            </a:r>
            <a:r>
              <a:rPr lang="en-US" altLang="zh-CN" sz="2400" dirty="0">
                <a:latin typeface="+mn-ea"/>
              </a:rPr>
              <a:t>SRC</a:t>
            </a:r>
            <a:endParaRPr lang="zh-CN" altLang="zh-CN" sz="2400" dirty="0">
              <a:latin typeface="+mn-ea"/>
            </a:endParaRPr>
          </a:p>
          <a:p>
            <a:r>
              <a:rPr lang="zh-CN" altLang="zh-CN" sz="2400" dirty="0">
                <a:latin typeface="+mn-ea"/>
              </a:rPr>
              <a:t>功能：</a:t>
            </a:r>
            <a:r>
              <a:rPr lang="en-US" altLang="zh-CN" sz="2400" dirty="0">
                <a:latin typeface="+mn-ea"/>
              </a:rPr>
              <a:t>DST</a:t>
            </a:r>
            <a:r>
              <a:rPr lang="zh-CN" altLang="zh-CN" sz="2400" dirty="0">
                <a:latin typeface="+mn-ea"/>
              </a:rPr>
              <a:t>←</a:t>
            </a:r>
            <a:r>
              <a:rPr lang="en-US" altLang="zh-CN" sz="2400" dirty="0">
                <a:latin typeface="+mn-ea"/>
              </a:rPr>
              <a:t>(DST)♁(SRC)</a:t>
            </a:r>
            <a:endParaRPr lang="zh-CN" altLang="zh-CN" sz="2400" dirty="0">
              <a:latin typeface="+mn-ea"/>
            </a:endParaRPr>
          </a:p>
          <a:p>
            <a:r>
              <a:rPr lang="zh-CN" altLang="zh-CN" sz="2400" dirty="0">
                <a:latin typeface="+mn-ea"/>
              </a:rPr>
              <a:t>对状态标志位的影响同</a:t>
            </a:r>
            <a:r>
              <a:rPr lang="en-US" altLang="zh-CN" sz="2400" dirty="0">
                <a:latin typeface="+mn-ea"/>
              </a:rPr>
              <a:t>AND</a:t>
            </a:r>
            <a:r>
              <a:rPr lang="zh-CN" altLang="zh-CN" sz="2400" dirty="0">
                <a:latin typeface="+mn-ea"/>
              </a:rPr>
              <a:t>指令；若目的操作数与自身“异或”，结果清</a:t>
            </a:r>
            <a:r>
              <a:rPr lang="en-US" altLang="zh-CN" sz="2400" dirty="0">
                <a:latin typeface="+mn-ea"/>
              </a:rPr>
              <a:t>0</a:t>
            </a:r>
            <a:r>
              <a:rPr lang="zh-CN" altLang="zh-CN" sz="2400" dirty="0">
                <a:latin typeface="+mn-ea"/>
              </a:rPr>
              <a:t>；某位与</a:t>
            </a:r>
            <a:r>
              <a:rPr lang="en-US" altLang="zh-CN" sz="2400" dirty="0">
                <a:latin typeface="+mn-ea"/>
              </a:rPr>
              <a:t>1</a:t>
            </a:r>
            <a:r>
              <a:rPr lang="zh-CN" altLang="zh-CN" sz="2400" dirty="0">
                <a:latin typeface="+mn-ea"/>
              </a:rPr>
              <a:t>“异或”，该位“取反”</a:t>
            </a:r>
            <a:r>
              <a:rPr lang="zh-CN" altLang="zh-CN" sz="2400" dirty="0" smtClean="0">
                <a:latin typeface="+mn-ea"/>
              </a:rPr>
              <a:t>。</a:t>
            </a:r>
            <a:endParaRPr lang="zh-CN" altLang="en-US" sz="2400" dirty="0">
              <a:latin typeface="+mn-ea"/>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例如指令：</a:t>
            </a:r>
            <a:endParaRPr lang="zh-CN" altLang="zh-CN" sz="2400" dirty="0">
              <a:latin typeface="+mn-ea"/>
            </a:endParaRPr>
          </a:p>
          <a:p>
            <a:r>
              <a:rPr lang="en-US" altLang="zh-CN" sz="2400" dirty="0">
                <a:latin typeface="+mn-ea"/>
              </a:rPr>
              <a:t>XOR  AL</a:t>
            </a:r>
            <a:r>
              <a:rPr lang="zh-CN" altLang="zh-CN" sz="2400" dirty="0">
                <a:latin typeface="+mn-ea"/>
              </a:rPr>
              <a:t>，</a:t>
            </a:r>
            <a:r>
              <a:rPr lang="en-US" altLang="zh-CN" sz="2400" dirty="0">
                <a:latin typeface="+mn-ea"/>
              </a:rPr>
              <a:t>1010 0000B  </a:t>
            </a:r>
            <a:r>
              <a:rPr lang="zh-CN" altLang="zh-CN" sz="2400" dirty="0">
                <a:latin typeface="+mn-ea"/>
              </a:rPr>
              <a:t>；使</a:t>
            </a:r>
            <a:r>
              <a:rPr lang="en-US" altLang="zh-CN" sz="2400" dirty="0">
                <a:latin typeface="+mn-ea"/>
              </a:rPr>
              <a:t>AL</a:t>
            </a:r>
            <a:r>
              <a:rPr lang="zh-CN" altLang="zh-CN" sz="2400" dirty="0">
                <a:latin typeface="+mn-ea"/>
              </a:rPr>
              <a:t>的第</a:t>
            </a:r>
            <a:r>
              <a:rPr lang="en-US" altLang="zh-CN" sz="2400" dirty="0">
                <a:latin typeface="+mn-ea"/>
              </a:rPr>
              <a:t>5</a:t>
            </a:r>
            <a:r>
              <a:rPr lang="zh-CN" altLang="zh-CN" sz="2400" dirty="0">
                <a:latin typeface="+mn-ea"/>
              </a:rPr>
              <a:t>、</a:t>
            </a:r>
            <a:r>
              <a:rPr lang="en-US" altLang="zh-CN" sz="2400" dirty="0">
                <a:latin typeface="+mn-ea"/>
              </a:rPr>
              <a:t>7</a:t>
            </a:r>
            <a:r>
              <a:rPr lang="zh-CN" altLang="zh-CN" sz="2400" dirty="0">
                <a:latin typeface="+mn-ea"/>
              </a:rPr>
              <a:t>位取反，其余位不变。</a:t>
            </a:r>
            <a:endParaRPr lang="zh-CN" altLang="zh-CN" sz="2400" dirty="0">
              <a:latin typeface="+mn-ea"/>
            </a:endParaRPr>
          </a:p>
          <a:p>
            <a:endParaRPr lang="zh-CN" altLang="en-US" sz="2400" dirty="0"/>
          </a:p>
        </p:txBody>
      </p:sp>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9512" y="2838965"/>
            <a:ext cx="7776864" cy="1368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539552" y="4365104"/>
            <a:ext cx="7992888" cy="1754326"/>
          </a:xfrm>
          <a:prstGeom prst="rect">
            <a:avLst/>
          </a:prstGeom>
        </p:spPr>
        <p:txBody>
          <a:bodyPr wrap="square">
            <a:spAutoFit/>
          </a:bodyPr>
          <a:lstStyle/>
          <a:p>
            <a:r>
              <a:rPr lang="zh-CN" altLang="zh-CN" dirty="0"/>
              <a:t>（</a:t>
            </a:r>
            <a:r>
              <a:rPr lang="en-US" altLang="zh-CN" dirty="0"/>
              <a:t>5</a:t>
            </a:r>
            <a:r>
              <a:rPr lang="zh-CN" altLang="zh-CN" dirty="0"/>
              <a:t>）</a:t>
            </a:r>
            <a:r>
              <a:rPr lang="en-US" altLang="zh-CN" dirty="0"/>
              <a:t>TEST</a:t>
            </a:r>
            <a:r>
              <a:rPr lang="zh-CN" altLang="zh-CN" dirty="0"/>
              <a:t>测试指令</a:t>
            </a:r>
            <a:endParaRPr lang="zh-CN" altLang="zh-CN" dirty="0"/>
          </a:p>
          <a:p>
            <a:r>
              <a:rPr lang="zh-CN" altLang="zh-CN" dirty="0"/>
              <a:t>格式：</a:t>
            </a:r>
            <a:r>
              <a:rPr lang="en-US" altLang="zh-CN" dirty="0"/>
              <a:t>TEST  DST</a:t>
            </a:r>
            <a:r>
              <a:rPr lang="zh-CN" altLang="zh-CN" dirty="0"/>
              <a:t>，</a:t>
            </a:r>
            <a:r>
              <a:rPr lang="en-US" altLang="zh-CN" dirty="0"/>
              <a:t>SRC</a:t>
            </a:r>
            <a:endParaRPr lang="zh-CN" altLang="zh-CN" dirty="0"/>
          </a:p>
          <a:p>
            <a:r>
              <a:rPr lang="zh-CN" altLang="zh-CN" dirty="0"/>
              <a:t>功能：</a:t>
            </a:r>
            <a:r>
              <a:rPr lang="en-US" altLang="zh-CN" dirty="0"/>
              <a:t>(DST)</a:t>
            </a:r>
            <a:r>
              <a:rPr lang="zh-CN" altLang="zh-CN" dirty="0"/>
              <a:t>∧</a:t>
            </a:r>
            <a:r>
              <a:rPr lang="en-US" altLang="zh-CN" dirty="0"/>
              <a:t>(SRC)  </a:t>
            </a:r>
            <a:r>
              <a:rPr lang="zh-CN" altLang="zh-CN" dirty="0"/>
              <a:t>置状态标志，不送结果</a:t>
            </a:r>
            <a:endParaRPr lang="zh-CN" altLang="zh-CN" dirty="0"/>
          </a:p>
          <a:p>
            <a:r>
              <a:rPr lang="zh-CN" altLang="zh-CN" dirty="0"/>
              <a:t>用来测试目的操作数中某位是否为“１”；执行过程与</a:t>
            </a:r>
            <a:r>
              <a:rPr lang="en-US" altLang="zh-CN" dirty="0"/>
              <a:t>AND</a:t>
            </a:r>
            <a:r>
              <a:rPr lang="zh-CN" altLang="zh-CN" dirty="0"/>
              <a:t>指令相同，设置状态标志，但是不送结果。例如指令：</a:t>
            </a:r>
            <a:endParaRPr lang="zh-CN" altLang="zh-CN" dirty="0"/>
          </a:p>
          <a:p>
            <a:r>
              <a:rPr lang="en-US" altLang="zh-CN" dirty="0"/>
              <a:t>TEST  AX</a:t>
            </a:r>
            <a:r>
              <a:rPr lang="zh-CN" altLang="zh-CN" dirty="0"/>
              <a:t>，</a:t>
            </a:r>
            <a:r>
              <a:rPr lang="en-US" altLang="zh-CN" dirty="0"/>
              <a:t>0040H                  </a:t>
            </a:r>
            <a:r>
              <a:rPr lang="zh-CN" altLang="zh-CN" dirty="0"/>
              <a:t>；测试</a:t>
            </a:r>
            <a:r>
              <a:rPr lang="en-US" altLang="zh-CN" dirty="0"/>
              <a:t>AX</a:t>
            </a:r>
            <a:r>
              <a:rPr lang="zh-CN" altLang="zh-CN" dirty="0"/>
              <a:t>中第</a:t>
            </a:r>
            <a:r>
              <a:rPr lang="en-US" altLang="zh-CN" dirty="0"/>
              <a:t>6</a:t>
            </a:r>
            <a:r>
              <a:rPr lang="zh-CN" altLang="zh-CN" dirty="0"/>
              <a:t>位是否为</a:t>
            </a:r>
            <a:r>
              <a:rPr lang="en-US" altLang="zh-CN" dirty="0"/>
              <a:t>1</a:t>
            </a:r>
            <a:endParaRPr lang="zh-CN" altLang="zh-CN"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4" name="内容占位符 3"/>
          <p:cNvSpPr>
            <a:spLocks noGrp="1"/>
          </p:cNvSpPr>
          <p:nvPr>
            <p:ph idx="1"/>
          </p:nvPr>
        </p:nvSpPr>
        <p:spPr/>
        <p:txBody>
          <a:bodyPr/>
          <a:lstStyle/>
          <a:p>
            <a:r>
              <a:rPr lang="en-US" altLang="zh-CN" sz="2400" dirty="0">
                <a:latin typeface="+mn-ea"/>
              </a:rPr>
              <a:t>2</a:t>
            </a:r>
            <a:r>
              <a:rPr lang="zh-CN" altLang="zh-CN" sz="2400" dirty="0">
                <a:latin typeface="+mn-ea"/>
              </a:rPr>
              <a:t>）移位指令</a:t>
            </a:r>
            <a:endParaRPr lang="zh-CN" altLang="zh-CN" sz="2400" dirty="0">
              <a:latin typeface="+mn-ea"/>
            </a:endParaRPr>
          </a:p>
          <a:p>
            <a:r>
              <a:rPr lang="zh-CN" altLang="zh-CN" sz="2400" dirty="0">
                <a:latin typeface="+mn-ea"/>
              </a:rPr>
              <a:t>移位指令有</a:t>
            </a:r>
            <a:r>
              <a:rPr lang="en-US" altLang="zh-CN" sz="2400" dirty="0">
                <a:latin typeface="+mn-ea"/>
              </a:rPr>
              <a:t>4</a:t>
            </a:r>
            <a:r>
              <a:rPr lang="zh-CN" altLang="zh-CN" sz="2400" dirty="0">
                <a:latin typeface="+mn-ea"/>
              </a:rPr>
              <a:t>条，包括算术</a:t>
            </a:r>
            <a:r>
              <a:rPr lang="en-US" altLang="zh-CN" sz="2400" dirty="0">
                <a:latin typeface="+mn-ea"/>
              </a:rPr>
              <a:t>/</a:t>
            </a:r>
            <a:r>
              <a:rPr lang="zh-CN" altLang="zh-CN" sz="2400" dirty="0">
                <a:latin typeface="+mn-ea"/>
              </a:rPr>
              <a:t>逻辑左移与右移，其作用如图</a:t>
            </a:r>
            <a:r>
              <a:rPr lang="en-US" altLang="zh-CN" sz="2400" dirty="0" smtClean="0">
                <a:latin typeface="+mn-ea"/>
              </a:rPr>
              <a:t>6.9</a:t>
            </a:r>
            <a:r>
              <a:rPr lang="zh-CN" altLang="zh-CN" sz="2400" dirty="0" smtClean="0">
                <a:latin typeface="+mn-ea"/>
              </a:rPr>
              <a:t>所</a:t>
            </a:r>
            <a:r>
              <a:rPr lang="zh-CN" altLang="zh-CN" sz="2400" dirty="0">
                <a:latin typeface="+mn-ea"/>
              </a:rPr>
              <a:t>示</a:t>
            </a:r>
            <a:r>
              <a:rPr lang="zh-CN" altLang="zh-CN" sz="2400" dirty="0" smtClean="0">
                <a:latin typeface="+mn-ea"/>
              </a:rPr>
              <a:t>。</a:t>
            </a:r>
            <a:endParaRPr lang="en-US" altLang="zh-CN" sz="2400" dirty="0" smtClean="0">
              <a:latin typeface="+mn-ea"/>
            </a:endParaRPr>
          </a:p>
          <a:p>
            <a:r>
              <a:rPr lang="zh-CN" altLang="en-US" sz="1800" dirty="0" smtClean="0">
                <a:latin typeface="+mn-ea"/>
              </a:rPr>
              <a:t>                   图</a:t>
            </a:r>
            <a:r>
              <a:rPr lang="en-US" altLang="zh-CN" sz="1800" dirty="0" smtClean="0">
                <a:latin typeface="+mn-ea"/>
              </a:rPr>
              <a:t>6.9 </a:t>
            </a:r>
            <a:r>
              <a:rPr lang="zh-CN" altLang="en-US" sz="1800" dirty="0" smtClean="0">
                <a:latin typeface="+mn-ea"/>
              </a:rPr>
              <a:t>移位指令</a:t>
            </a:r>
            <a:endParaRPr lang="zh-CN" altLang="zh-CN" sz="1800" dirty="0">
              <a:latin typeface="+mn-ea"/>
            </a:endParaRPr>
          </a:p>
          <a:p>
            <a:r>
              <a:rPr lang="zh-CN" altLang="zh-CN" sz="2400" dirty="0"/>
              <a:t>（</a:t>
            </a:r>
            <a:r>
              <a:rPr lang="en-US" altLang="zh-CN" sz="2400" dirty="0"/>
              <a:t>1</a:t>
            </a:r>
            <a:r>
              <a:rPr lang="zh-CN" altLang="zh-CN" sz="2400" dirty="0"/>
              <a:t>）算术左移指令</a:t>
            </a:r>
            <a:r>
              <a:rPr lang="en-US" altLang="zh-CN" sz="2400" dirty="0"/>
              <a:t>SAL</a:t>
            </a:r>
            <a:endParaRPr lang="zh-CN" altLang="zh-CN" sz="2400" dirty="0"/>
          </a:p>
          <a:p>
            <a:r>
              <a:rPr lang="zh-CN" altLang="zh-CN" sz="2400" dirty="0"/>
              <a:t>格式：</a:t>
            </a:r>
            <a:r>
              <a:rPr lang="en-US" altLang="zh-CN" sz="2400" dirty="0"/>
              <a:t>SAL  DST</a:t>
            </a:r>
            <a:r>
              <a:rPr lang="zh-CN" altLang="zh-CN" sz="2400" dirty="0"/>
              <a:t>，</a:t>
            </a:r>
            <a:r>
              <a:rPr lang="en-US" altLang="zh-CN" sz="2400" dirty="0"/>
              <a:t>CNT</a:t>
            </a:r>
            <a:endParaRPr lang="zh-CN" altLang="zh-CN" sz="2400" dirty="0"/>
          </a:p>
          <a:p>
            <a:r>
              <a:rPr lang="zh-CN" altLang="zh-CN" sz="2400" dirty="0"/>
              <a:t>功能：左移，如图</a:t>
            </a:r>
            <a:r>
              <a:rPr lang="en-US" altLang="zh-CN" sz="2400" dirty="0"/>
              <a:t>6.6</a:t>
            </a:r>
            <a:r>
              <a:rPr lang="zh-CN" altLang="zh-CN" sz="2400" dirty="0"/>
              <a:t>（</a:t>
            </a:r>
            <a:r>
              <a:rPr lang="en-US" altLang="zh-CN" sz="2400" dirty="0"/>
              <a:t>a</a:t>
            </a:r>
            <a:r>
              <a:rPr lang="zh-CN" altLang="zh-CN" sz="2400" dirty="0"/>
              <a:t>）所示，相当于操作数乘以</a:t>
            </a:r>
            <a:r>
              <a:rPr lang="en-US" altLang="zh-CN" sz="2400" dirty="0"/>
              <a:t>2</a:t>
            </a:r>
            <a:r>
              <a:rPr lang="zh-CN" altLang="zh-CN" sz="2400" dirty="0"/>
              <a:t>。</a:t>
            </a:r>
            <a:endParaRPr lang="zh-CN" altLang="zh-CN" sz="2400" dirty="0"/>
          </a:p>
          <a:p>
            <a:r>
              <a:rPr lang="zh-CN" altLang="zh-CN" sz="2400" dirty="0"/>
              <a:t>其中</a:t>
            </a:r>
            <a:r>
              <a:rPr lang="en-US" altLang="zh-CN" sz="2400" dirty="0"/>
              <a:t>DST</a:t>
            </a:r>
            <a:r>
              <a:rPr lang="zh-CN" altLang="zh-CN" sz="2400" dirty="0"/>
              <a:t>可以是除立即数之外的任一种寻址方式，移位次数由</a:t>
            </a:r>
            <a:r>
              <a:rPr lang="en-US" altLang="zh-CN" sz="2400" dirty="0"/>
              <a:t>CNT</a:t>
            </a:r>
            <a:r>
              <a:rPr lang="zh-CN" altLang="zh-CN" sz="2400" dirty="0"/>
              <a:t>决定，</a:t>
            </a:r>
            <a:r>
              <a:rPr lang="en-US" altLang="zh-CN" sz="2400" dirty="0"/>
              <a:t>CNT</a:t>
            </a:r>
            <a:r>
              <a:rPr lang="zh-CN" altLang="zh-CN" sz="2400" dirty="0"/>
              <a:t>可以是</a:t>
            </a:r>
            <a:r>
              <a:rPr lang="en-US" altLang="zh-CN" sz="2400" dirty="0"/>
              <a:t>1</a:t>
            </a:r>
            <a:r>
              <a:rPr lang="zh-CN" altLang="zh-CN" sz="2400" dirty="0"/>
              <a:t>或寄存器</a:t>
            </a:r>
            <a:r>
              <a:rPr lang="en-US" altLang="zh-CN" sz="2400" dirty="0"/>
              <a:t>CL</a:t>
            </a:r>
            <a:r>
              <a:rPr lang="zh-CN" altLang="zh-CN" sz="2400" dirty="0"/>
              <a:t>；若移位次数大于</a:t>
            </a:r>
            <a:r>
              <a:rPr lang="en-US" altLang="zh-CN" sz="2400" dirty="0"/>
              <a:t>1</a:t>
            </a:r>
            <a:r>
              <a:rPr lang="zh-CN" altLang="zh-CN" sz="2400" dirty="0"/>
              <a:t>，应事先把移位次数置于寄存器</a:t>
            </a:r>
            <a:r>
              <a:rPr lang="en-US" altLang="zh-CN" sz="2400" dirty="0"/>
              <a:t>CL</a:t>
            </a:r>
            <a:r>
              <a:rPr lang="zh-CN" altLang="zh-CN" sz="2400" dirty="0"/>
              <a:t>中</a:t>
            </a:r>
            <a:r>
              <a:rPr lang="zh-CN" altLang="zh-CN" sz="2400" dirty="0" smtClean="0"/>
              <a:t>；</a:t>
            </a:r>
            <a:endParaRPr lang="zh-CN" altLang="en-US" sz="2400" dirty="0">
              <a:latin typeface="+mn-ea"/>
            </a:endParaRPr>
          </a:p>
        </p:txBody>
      </p:sp>
      <p:pic>
        <p:nvPicPr>
          <p:cNvPr id="6" name="图片 5" descr="3-18"/>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11960" y="2781300"/>
            <a:ext cx="4248472" cy="1583804"/>
          </a:xfrm>
          <a:prstGeom prst="rect">
            <a:avLst/>
          </a:prstGeom>
          <a:noFill/>
          <a:ln>
            <a:noFill/>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400" dirty="0">
                <a:latin typeface="+mn-ea"/>
              </a:rPr>
              <a:t>DST</a:t>
            </a:r>
            <a:r>
              <a:rPr lang="zh-CN" altLang="zh-CN" sz="2400" dirty="0">
                <a:latin typeface="+mn-ea"/>
              </a:rPr>
              <a:t>可以是字节，也可以是字；影响状态标志</a:t>
            </a:r>
            <a:r>
              <a:rPr lang="en-US" altLang="zh-CN" sz="2400" dirty="0">
                <a:latin typeface="+mn-ea"/>
              </a:rPr>
              <a:t>CF</a:t>
            </a:r>
            <a:r>
              <a:rPr lang="zh-CN" altLang="zh-CN" sz="2400" dirty="0">
                <a:latin typeface="+mn-ea"/>
              </a:rPr>
              <a:t>、</a:t>
            </a:r>
            <a:r>
              <a:rPr lang="en-US" altLang="zh-CN" sz="2400" dirty="0">
                <a:latin typeface="+mn-ea"/>
              </a:rPr>
              <a:t>SF</a:t>
            </a:r>
            <a:r>
              <a:rPr lang="zh-CN" altLang="zh-CN" sz="2400" dirty="0">
                <a:latin typeface="+mn-ea"/>
              </a:rPr>
              <a:t>、</a:t>
            </a:r>
            <a:r>
              <a:rPr lang="en-US" altLang="zh-CN" sz="2400" dirty="0">
                <a:latin typeface="+mn-ea"/>
              </a:rPr>
              <a:t>PF</a:t>
            </a:r>
            <a:r>
              <a:rPr lang="zh-CN" altLang="zh-CN" sz="2400" dirty="0">
                <a:latin typeface="+mn-ea"/>
              </a:rPr>
              <a:t>和</a:t>
            </a:r>
            <a:r>
              <a:rPr lang="en-US" altLang="zh-CN" sz="2400" dirty="0">
                <a:latin typeface="+mn-ea"/>
              </a:rPr>
              <a:t>ZF</a:t>
            </a:r>
            <a:r>
              <a:rPr lang="zh-CN" altLang="zh-CN" sz="2400" dirty="0">
                <a:latin typeface="+mn-ea"/>
              </a:rPr>
              <a:t>，</a:t>
            </a:r>
            <a:r>
              <a:rPr lang="en-US" altLang="zh-CN" sz="2400" dirty="0">
                <a:latin typeface="+mn-ea"/>
              </a:rPr>
              <a:t>AF</a:t>
            </a:r>
            <a:r>
              <a:rPr lang="zh-CN" altLang="zh-CN" sz="2400" dirty="0">
                <a:latin typeface="+mn-ea"/>
              </a:rPr>
              <a:t>无定义，</a:t>
            </a:r>
            <a:r>
              <a:rPr lang="en-US" altLang="zh-CN" sz="2400" dirty="0">
                <a:latin typeface="+mn-ea"/>
              </a:rPr>
              <a:t>OF</a:t>
            </a:r>
            <a:r>
              <a:rPr lang="zh-CN" altLang="zh-CN" sz="2400" dirty="0">
                <a:latin typeface="+mn-ea"/>
              </a:rPr>
              <a:t>在</a:t>
            </a:r>
            <a:r>
              <a:rPr lang="en-US" altLang="zh-CN" sz="2400" dirty="0">
                <a:latin typeface="+mn-ea"/>
              </a:rPr>
              <a:t>CNT=1</a:t>
            </a:r>
            <a:r>
              <a:rPr lang="zh-CN" altLang="zh-CN" sz="2400" dirty="0">
                <a:latin typeface="+mn-ea"/>
              </a:rPr>
              <a:t>时有效。</a:t>
            </a:r>
            <a:endParaRPr lang="zh-CN" altLang="zh-CN" sz="2400" dirty="0">
              <a:latin typeface="+mn-ea"/>
            </a:endParaRPr>
          </a:p>
          <a:p>
            <a:r>
              <a:rPr lang="en-US" altLang="zh-CN" sz="2400" dirty="0">
                <a:latin typeface="+mn-ea"/>
              </a:rPr>
              <a:t>SAL   BL</a:t>
            </a:r>
            <a:r>
              <a:rPr lang="zh-CN" altLang="zh-CN" sz="2400" dirty="0">
                <a:latin typeface="+mn-ea"/>
              </a:rPr>
              <a:t>，</a:t>
            </a:r>
            <a:r>
              <a:rPr lang="en-US" altLang="zh-CN" sz="2400" dirty="0">
                <a:latin typeface="+mn-ea"/>
              </a:rPr>
              <a:t>1                       </a:t>
            </a:r>
            <a:r>
              <a:rPr lang="zh-CN" altLang="zh-CN" sz="2400" dirty="0">
                <a:latin typeface="+mn-ea"/>
              </a:rPr>
              <a:t>；</a:t>
            </a:r>
            <a:r>
              <a:rPr lang="en-US" altLang="zh-CN" sz="2400" dirty="0">
                <a:latin typeface="+mn-ea"/>
              </a:rPr>
              <a:t>BL</a:t>
            </a:r>
            <a:r>
              <a:rPr lang="zh-CN" altLang="zh-CN" sz="2400" dirty="0">
                <a:latin typeface="+mn-ea"/>
              </a:rPr>
              <a:t>左移</a:t>
            </a:r>
            <a:r>
              <a:rPr lang="en-US" altLang="zh-CN" sz="2400" dirty="0">
                <a:latin typeface="+mn-ea"/>
              </a:rPr>
              <a:t>1</a:t>
            </a:r>
            <a:r>
              <a:rPr lang="zh-CN" altLang="zh-CN" sz="2400" dirty="0">
                <a:latin typeface="+mn-ea"/>
              </a:rPr>
              <a:t>位，相当于</a:t>
            </a:r>
            <a:r>
              <a:rPr lang="en-US" altLang="zh-CN" sz="2400" dirty="0">
                <a:latin typeface="+mn-ea"/>
              </a:rPr>
              <a:t>(BL) </a:t>
            </a:r>
            <a:r>
              <a:rPr lang="zh-CN" altLang="zh-CN" sz="2400" dirty="0">
                <a:latin typeface="+mn-ea"/>
              </a:rPr>
              <a:t>×</a:t>
            </a:r>
            <a:r>
              <a:rPr lang="en-US" altLang="zh-CN" sz="2400" dirty="0">
                <a:latin typeface="+mn-ea"/>
              </a:rPr>
              <a:t>2</a:t>
            </a:r>
            <a:endParaRPr lang="zh-CN" altLang="zh-CN" sz="2400" dirty="0">
              <a:latin typeface="+mn-ea"/>
            </a:endParaRPr>
          </a:p>
          <a:p>
            <a:r>
              <a:rPr lang="en-US" altLang="zh-CN" sz="2400" dirty="0">
                <a:latin typeface="+mn-ea"/>
              </a:rPr>
              <a:t>MOV  CL</a:t>
            </a:r>
            <a:r>
              <a:rPr lang="zh-CN" altLang="zh-CN" sz="2400" dirty="0">
                <a:latin typeface="+mn-ea"/>
              </a:rPr>
              <a:t>，</a:t>
            </a:r>
            <a:r>
              <a:rPr lang="en-US" altLang="zh-CN" sz="2400" dirty="0">
                <a:latin typeface="+mn-ea"/>
              </a:rPr>
              <a:t>3                       </a:t>
            </a:r>
            <a:r>
              <a:rPr lang="zh-CN" altLang="zh-CN" sz="2400" dirty="0">
                <a:latin typeface="+mn-ea"/>
              </a:rPr>
              <a:t>；移位次数送</a:t>
            </a:r>
            <a:r>
              <a:rPr lang="en-US" altLang="zh-CN" sz="2400" dirty="0">
                <a:latin typeface="+mn-ea"/>
              </a:rPr>
              <a:t>CL;</a:t>
            </a:r>
            <a:endParaRPr lang="zh-CN" altLang="zh-CN" sz="2400" dirty="0">
              <a:latin typeface="+mn-ea"/>
            </a:endParaRPr>
          </a:p>
          <a:p>
            <a:r>
              <a:rPr lang="en-US" altLang="zh-CN" sz="2400" dirty="0">
                <a:latin typeface="+mn-ea"/>
              </a:rPr>
              <a:t>SAL   BL</a:t>
            </a:r>
            <a:r>
              <a:rPr lang="zh-CN" altLang="zh-CN" sz="2400" dirty="0">
                <a:latin typeface="+mn-ea"/>
              </a:rPr>
              <a:t>，</a:t>
            </a:r>
            <a:r>
              <a:rPr lang="en-US" altLang="zh-CN" sz="2400" dirty="0">
                <a:latin typeface="+mn-ea"/>
              </a:rPr>
              <a:t>CL           </a:t>
            </a:r>
            <a:r>
              <a:rPr lang="zh-CN" altLang="zh-CN" sz="2400" dirty="0" smtClean="0">
                <a:latin typeface="+mn-ea"/>
              </a:rPr>
              <a:t>；</a:t>
            </a:r>
            <a:r>
              <a:rPr lang="en-US" altLang="zh-CN" sz="2400" dirty="0">
                <a:latin typeface="+mn-ea"/>
              </a:rPr>
              <a:t>BL</a:t>
            </a:r>
            <a:r>
              <a:rPr lang="zh-CN" altLang="zh-CN" sz="2400" dirty="0">
                <a:latin typeface="+mn-ea"/>
              </a:rPr>
              <a:t>左移动</a:t>
            </a:r>
            <a:r>
              <a:rPr lang="en-US" altLang="zh-CN" sz="2400" dirty="0">
                <a:latin typeface="+mn-ea"/>
              </a:rPr>
              <a:t>3</a:t>
            </a:r>
            <a:r>
              <a:rPr lang="zh-CN" altLang="zh-CN" sz="2400" dirty="0">
                <a:latin typeface="+mn-ea"/>
              </a:rPr>
              <a:t>位，空位补</a:t>
            </a:r>
            <a:r>
              <a:rPr lang="en-US" altLang="zh-CN" sz="2400" dirty="0" smtClean="0">
                <a:latin typeface="+mn-ea"/>
              </a:rPr>
              <a:t>0</a:t>
            </a:r>
            <a:endParaRPr lang="en-US" altLang="zh-CN" sz="2400" dirty="0" smtClean="0">
              <a:latin typeface="+mn-ea"/>
            </a:endParaRPr>
          </a:p>
          <a:p>
            <a:r>
              <a:rPr lang="zh-CN" altLang="zh-CN" sz="2400" dirty="0"/>
              <a:t>（</a:t>
            </a:r>
            <a:r>
              <a:rPr lang="en-US" altLang="zh-CN" sz="2400" dirty="0"/>
              <a:t>2</a:t>
            </a:r>
            <a:r>
              <a:rPr lang="zh-CN" altLang="zh-CN" sz="2400" dirty="0"/>
              <a:t>）算术右移指令</a:t>
            </a:r>
            <a:r>
              <a:rPr lang="en-US" altLang="zh-CN" sz="2400" dirty="0"/>
              <a:t>SAR</a:t>
            </a:r>
            <a:endParaRPr lang="zh-CN" altLang="zh-CN" sz="2400" dirty="0"/>
          </a:p>
          <a:p>
            <a:r>
              <a:rPr lang="zh-CN" altLang="zh-CN" sz="2400" dirty="0"/>
              <a:t>格式：</a:t>
            </a:r>
            <a:r>
              <a:rPr lang="en-US" altLang="zh-CN" sz="2400" dirty="0"/>
              <a:t>SAR  DST</a:t>
            </a:r>
            <a:r>
              <a:rPr lang="zh-CN" altLang="zh-CN" sz="2400" dirty="0"/>
              <a:t>，</a:t>
            </a:r>
            <a:r>
              <a:rPr lang="en-US" altLang="zh-CN" sz="2400" dirty="0"/>
              <a:t>CNT</a:t>
            </a:r>
            <a:endParaRPr lang="zh-CN" altLang="zh-CN" sz="2400" dirty="0"/>
          </a:p>
          <a:p>
            <a:r>
              <a:rPr lang="zh-CN" altLang="zh-CN" sz="2400" dirty="0"/>
              <a:t>功能：右移，如图</a:t>
            </a:r>
            <a:r>
              <a:rPr lang="en-US" altLang="zh-CN" sz="2400" dirty="0"/>
              <a:t>6.6</a:t>
            </a:r>
            <a:r>
              <a:rPr lang="zh-CN" altLang="zh-CN" sz="2400" dirty="0"/>
              <a:t>（</a:t>
            </a:r>
            <a:r>
              <a:rPr lang="en-US" altLang="zh-CN" sz="2400" dirty="0"/>
              <a:t>b</a:t>
            </a:r>
            <a:r>
              <a:rPr lang="zh-CN" altLang="zh-CN" sz="2400" dirty="0"/>
              <a:t>）所示，相当于操作数除以</a:t>
            </a:r>
            <a:r>
              <a:rPr lang="en-US" altLang="zh-CN" sz="2400" dirty="0"/>
              <a:t>2</a:t>
            </a:r>
            <a:r>
              <a:rPr lang="zh-CN" altLang="zh-CN" sz="2400" dirty="0"/>
              <a:t>。</a:t>
            </a:r>
            <a:endParaRPr lang="zh-CN" altLang="zh-CN" sz="2400" dirty="0"/>
          </a:p>
          <a:p>
            <a:r>
              <a:rPr lang="zh-CN" altLang="zh-CN" sz="2400" dirty="0"/>
              <a:t>操作数和对状态标志位的影响同指令</a:t>
            </a:r>
            <a:r>
              <a:rPr lang="en-US" altLang="zh-CN" sz="2400" dirty="0"/>
              <a:t>SAL</a:t>
            </a:r>
            <a:r>
              <a:rPr lang="zh-CN" altLang="zh-CN" sz="2400" dirty="0"/>
              <a:t>。</a:t>
            </a:r>
            <a:endParaRPr lang="zh-CN" altLang="zh-CN" sz="2400" dirty="0"/>
          </a:p>
          <a:p>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3</a:t>
            </a:r>
            <a:r>
              <a:rPr lang="zh-CN" altLang="zh-CN" sz="2400" dirty="0">
                <a:latin typeface="+mn-ea"/>
              </a:rPr>
              <a:t>）逻辑左移指令</a:t>
            </a:r>
            <a:r>
              <a:rPr lang="en-US" altLang="zh-CN" sz="2400" dirty="0">
                <a:latin typeface="+mn-ea"/>
              </a:rPr>
              <a:t>SHL</a:t>
            </a:r>
            <a:endParaRPr lang="zh-CN" altLang="zh-CN" sz="2400" dirty="0">
              <a:latin typeface="+mn-ea"/>
            </a:endParaRPr>
          </a:p>
          <a:p>
            <a:r>
              <a:rPr lang="zh-CN" altLang="zh-CN" sz="2400" dirty="0">
                <a:latin typeface="+mn-ea"/>
              </a:rPr>
              <a:t>格式：</a:t>
            </a:r>
            <a:r>
              <a:rPr lang="en-US" altLang="zh-CN" sz="2400" dirty="0">
                <a:latin typeface="+mn-ea"/>
              </a:rPr>
              <a:t>SHL  DST</a:t>
            </a:r>
            <a:r>
              <a:rPr lang="zh-CN" altLang="zh-CN" sz="2400" dirty="0">
                <a:latin typeface="+mn-ea"/>
              </a:rPr>
              <a:t>，</a:t>
            </a:r>
            <a:r>
              <a:rPr lang="en-US" altLang="zh-CN" sz="2400" dirty="0">
                <a:latin typeface="+mn-ea"/>
              </a:rPr>
              <a:t>CNT</a:t>
            </a:r>
            <a:endParaRPr lang="zh-CN" altLang="zh-CN" sz="2400" dirty="0">
              <a:latin typeface="+mn-ea"/>
            </a:endParaRPr>
          </a:p>
          <a:p>
            <a:r>
              <a:rPr lang="zh-CN" altLang="zh-CN" sz="2400" dirty="0">
                <a:latin typeface="+mn-ea"/>
              </a:rPr>
              <a:t>功能：左移，如图</a:t>
            </a:r>
            <a:r>
              <a:rPr lang="en-US" altLang="zh-CN" sz="2400" dirty="0">
                <a:latin typeface="+mn-ea"/>
              </a:rPr>
              <a:t>6.6</a:t>
            </a:r>
            <a:r>
              <a:rPr lang="zh-CN" altLang="zh-CN" sz="2400" dirty="0">
                <a:latin typeface="+mn-ea"/>
              </a:rPr>
              <a:t>（</a:t>
            </a:r>
            <a:r>
              <a:rPr lang="en-US" altLang="zh-CN" sz="2400" dirty="0">
                <a:latin typeface="+mn-ea"/>
              </a:rPr>
              <a:t>c</a:t>
            </a:r>
            <a:r>
              <a:rPr lang="zh-CN" altLang="zh-CN" sz="2400" dirty="0">
                <a:latin typeface="+mn-ea"/>
              </a:rPr>
              <a:t>）所示，相当于无符号数乘</a:t>
            </a:r>
            <a:r>
              <a:rPr lang="en-US" altLang="zh-CN" sz="2400" dirty="0">
                <a:latin typeface="+mn-ea"/>
              </a:rPr>
              <a:t>2</a:t>
            </a:r>
            <a:r>
              <a:rPr lang="zh-CN" altLang="zh-CN" sz="2400" dirty="0">
                <a:latin typeface="+mn-ea"/>
              </a:rPr>
              <a:t>。</a:t>
            </a:r>
            <a:endParaRPr lang="zh-CN" altLang="zh-CN" sz="2400" dirty="0">
              <a:latin typeface="+mn-ea"/>
            </a:endParaRPr>
          </a:p>
          <a:p>
            <a:r>
              <a:rPr lang="zh-CN" altLang="zh-CN" sz="2400" dirty="0">
                <a:latin typeface="+mn-ea"/>
              </a:rPr>
              <a:t>操作数和对状态标志位的影响同指令</a:t>
            </a:r>
            <a:r>
              <a:rPr lang="en-US" altLang="zh-CN" sz="2400" dirty="0">
                <a:latin typeface="+mn-ea"/>
              </a:rPr>
              <a:t>SAL</a:t>
            </a:r>
            <a:r>
              <a:rPr lang="zh-CN" altLang="zh-CN" sz="2400" dirty="0">
                <a:latin typeface="+mn-ea"/>
              </a:rPr>
              <a:t>。</a:t>
            </a:r>
            <a:endParaRPr lang="zh-CN" altLang="zh-CN" sz="2400" dirty="0">
              <a:latin typeface="+mn-ea"/>
            </a:endParaRPr>
          </a:p>
          <a:p>
            <a:r>
              <a:rPr lang="zh-CN" altLang="zh-CN" sz="2400" dirty="0">
                <a:latin typeface="+mn-ea"/>
              </a:rPr>
              <a:t>（</a:t>
            </a:r>
            <a:r>
              <a:rPr lang="en-US" altLang="zh-CN" sz="2400" dirty="0">
                <a:latin typeface="+mn-ea"/>
              </a:rPr>
              <a:t>4</a:t>
            </a:r>
            <a:r>
              <a:rPr lang="zh-CN" altLang="zh-CN" sz="2400" dirty="0">
                <a:latin typeface="+mn-ea"/>
              </a:rPr>
              <a:t>）逻辑右移指令</a:t>
            </a:r>
            <a:r>
              <a:rPr lang="en-US" altLang="zh-CN" sz="2400" dirty="0">
                <a:latin typeface="+mn-ea"/>
              </a:rPr>
              <a:t>SHR</a:t>
            </a:r>
            <a:endParaRPr lang="zh-CN" altLang="zh-CN" sz="2400" dirty="0">
              <a:latin typeface="+mn-ea"/>
            </a:endParaRPr>
          </a:p>
          <a:p>
            <a:r>
              <a:rPr lang="zh-CN" altLang="zh-CN" sz="2400" dirty="0">
                <a:latin typeface="+mn-ea"/>
              </a:rPr>
              <a:t>格式：</a:t>
            </a:r>
            <a:r>
              <a:rPr lang="en-US" altLang="zh-CN" sz="2400" dirty="0">
                <a:latin typeface="+mn-ea"/>
              </a:rPr>
              <a:t>SHR  DST</a:t>
            </a:r>
            <a:r>
              <a:rPr lang="zh-CN" altLang="zh-CN" sz="2400" dirty="0">
                <a:latin typeface="+mn-ea"/>
              </a:rPr>
              <a:t>，</a:t>
            </a:r>
            <a:r>
              <a:rPr lang="en-US" altLang="zh-CN" sz="2400" dirty="0">
                <a:latin typeface="+mn-ea"/>
              </a:rPr>
              <a:t>CNT</a:t>
            </a:r>
            <a:endParaRPr lang="zh-CN" altLang="zh-CN" sz="2400" dirty="0">
              <a:latin typeface="+mn-ea"/>
            </a:endParaRPr>
          </a:p>
          <a:p>
            <a:r>
              <a:rPr lang="zh-CN" altLang="zh-CN" sz="2400" dirty="0">
                <a:latin typeface="+mn-ea"/>
              </a:rPr>
              <a:t>功能：右移，如图</a:t>
            </a:r>
            <a:r>
              <a:rPr lang="en-US" altLang="zh-CN" sz="2400" dirty="0">
                <a:latin typeface="+mn-ea"/>
              </a:rPr>
              <a:t>6.6</a:t>
            </a:r>
            <a:r>
              <a:rPr lang="zh-CN" altLang="zh-CN" sz="2400" dirty="0">
                <a:latin typeface="+mn-ea"/>
              </a:rPr>
              <a:t>（</a:t>
            </a:r>
            <a:r>
              <a:rPr lang="en-US" altLang="zh-CN" sz="2400" dirty="0">
                <a:latin typeface="+mn-ea"/>
              </a:rPr>
              <a:t>d</a:t>
            </a:r>
            <a:r>
              <a:rPr lang="zh-CN" altLang="zh-CN" sz="2400" dirty="0">
                <a:latin typeface="+mn-ea"/>
              </a:rPr>
              <a:t>）所示，相当于无符号数除</a:t>
            </a:r>
            <a:r>
              <a:rPr lang="en-US" altLang="zh-CN" sz="2400" dirty="0">
                <a:latin typeface="+mn-ea"/>
              </a:rPr>
              <a:t>2</a:t>
            </a:r>
            <a:r>
              <a:rPr lang="zh-CN" altLang="zh-CN" sz="2400" dirty="0">
                <a:latin typeface="+mn-ea"/>
              </a:rPr>
              <a:t>。</a:t>
            </a:r>
            <a:endParaRPr lang="zh-CN" altLang="zh-CN" sz="2400" dirty="0">
              <a:latin typeface="+mn-ea"/>
            </a:endParaRPr>
          </a:p>
          <a:p>
            <a:r>
              <a:rPr lang="zh-CN" altLang="zh-CN" sz="2400" dirty="0">
                <a:latin typeface="+mn-ea"/>
              </a:rPr>
              <a:t>操作数和对状态标志位的影响同指令</a:t>
            </a:r>
            <a:r>
              <a:rPr lang="en-US" altLang="zh-CN" sz="2400" dirty="0">
                <a:latin typeface="+mn-ea"/>
              </a:rPr>
              <a:t>SAL</a:t>
            </a:r>
            <a:r>
              <a:rPr lang="zh-CN" altLang="zh-CN" sz="2400" dirty="0">
                <a:latin typeface="+mn-ea"/>
              </a:rPr>
              <a:t>。例如指令：</a:t>
            </a:r>
            <a:endParaRPr lang="zh-CN" altLang="zh-CN" sz="2400" dirty="0">
              <a:latin typeface="+mn-ea"/>
            </a:endParaRPr>
          </a:p>
          <a:p>
            <a:r>
              <a:rPr lang="en-US" altLang="zh-CN" sz="2400" dirty="0">
                <a:latin typeface="+mn-ea"/>
              </a:rPr>
              <a:t>SHR   AL</a:t>
            </a:r>
            <a:r>
              <a:rPr lang="zh-CN" altLang="zh-CN" sz="2400" dirty="0">
                <a:latin typeface="+mn-ea"/>
              </a:rPr>
              <a:t>，</a:t>
            </a:r>
            <a:r>
              <a:rPr lang="en-US" altLang="zh-CN" sz="2400" dirty="0">
                <a:latin typeface="+mn-ea"/>
              </a:rPr>
              <a:t>1       </a:t>
            </a:r>
            <a:r>
              <a:rPr lang="en-US" altLang="zh-CN" sz="2400" dirty="0" smtClean="0">
                <a:latin typeface="+mn-ea"/>
              </a:rPr>
              <a:t> </a:t>
            </a:r>
            <a:r>
              <a:rPr lang="zh-CN" altLang="zh-CN" sz="2400" dirty="0">
                <a:latin typeface="+mn-ea"/>
              </a:rPr>
              <a:t>；</a:t>
            </a:r>
            <a:r>
              <a:rPr lang="en-US" altLang="zh-CN" sz="2400" dirty="0">
                <a:latin typeface="+mn-ea"/>
              </a:rPr>
              <a:t>AL</a:t>
            </a:r>
            <a:r>
              <a:rPr lang="zh-CN" altLang="zh-CN" sz="2400" dirty="0">
                <a:latin typeface="+mn-ea"/>
              </a:rPr>
              <a:t>右移</a:t>
            </a:r>
            <a:r>
              <a:rPr lang="en-US" altLang="zh-CN" sz="2400" dirty="0">
                <a:latin typeface="+mn-ea"/>
              </a:rPr>
              <a:t>1</a:t>
            </a:r>
            <a:r>
              <a:rPr lang="zh-CN" altLang="zh-CN" sz="2400" dirty="0">
                <a:latin typeface="+mn-ea"/>
              </a:rPr>
              <a:t>位，相当于</a:t>
            </a:r>
            <a:r>
              <a:rPr lang="en-US" altLang="zh-CN" sz="2400" dirty="0">
                <a:latin typeface="+mn-ea"/>
              </a:rPr>
              <a:t>(AL)/2</a:t>
            </a:r>
            <a:endParaRPr lang="zh-CN" altLang="zh-CN" sz="2400" dirty="0">
              <a:latin typeface="+mn-ea"/>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400" dirty="0">
                <a:latin typeface="+mn-ea"/>
              </a:rPr>
              <a:t>3</a:t>
            </a:r>
            <a:r>
              <a:rPr lang="zh-CN" altLang="zh-CN" sz="2400" dirty="0">
                <a:latin typeface="+mn-ea"/>
              </a:rPr>
              <a:t>）循环移位指令</a:t>
            </a:r>
            <a:endParaRPr lang="zh-CN" altLang="zh-CN" sz="2400" dirty="0">
              <a:latin typeface="+mn-ea"/>
            </a:endParaRPr>
          </a:p>
          <a:p>
            <a:r>
              <a:rPr lang="zh-CN" altLang="zh-CN" sz="2400" dirty="0">
                <a:latin typeface="+mn-ea"/>
              </a:rPr>
              <a:t>循环移位指令有</a:t>
            </a:r>
            <a:r>
              <a:rPr lang="en-US" altLang="zh-CN" sz="2400" dirty="0">
                <a:latin typeface="+mn-ea"/>
              </a:rPr>
              <a:t>4</a:t>
            </a:r>
            <a:r>
              <a:rPr lang="zh-CN" altLang="zh-CN" sz="2400" dirty="0">
                <a:latin typeface="+mn-ea"/>
              </a:rPr>
              <a:t>条，包括带进位</a:t>
            </a:r>
            <a:r>
              <a:rPr lang="en-US" altLang="zh-CN" sz="2400" dirty="0">
                <a:latin typeface="+mn-ea"/>
              </a:rPr>
              <a:t>/</a:t>
            </a:r>
            <a:r>
              <a:rPr lang="zh-CN" altLang="zh-CN" sz="2400" dirty="0">
                <a:latin typeface="+mn-ea"/>
              </a:rPr>
              <a:t>不带进位的循环左移与右移，其作用如图</a:t>
            </a:r>
            <a:r>
              <a:rPr lang="en-US" altLang="zh-CN" sz="2400" dirty="0" smtClean="0">
                <a:latin typeface="+mn-ea"/>
              </a:rPr>
              <a:t>6.10</a:t>
            </a:r>
            <a:r>
              <a:rPr lang="zh-CN" altLang="zh-CN" sz="2400" dirty="0" smtClean="0">
                <a:latin typeface="+mn-ea"/>
              </a:rPr>
              <a:t>所</a:t>
            </a:r>
            <a:r>
              <a:rPr lang="zh-CN" altLang="zh-CN" sz="2400" dirty="0">
                <a:latin typeface="+mn-ea"/>
              </a:rPr>
              <a:t>示</a:t>
            </a:r>
            <a:r>
              <a:rPr lang="zh-CN" altLang="zh-CN" sz="2400" dirty="0" smtClean="0">
                <a:latin typeface="+mn-ea"/>
              </a:rPr>
              <a:t>。</a:t>
            </a:r>
            <a:endParaRPr lang="en-US" altLang="zh-CN" sz="2400" dirty="0" smtClean="0">
              <a:latin typeface="+mn-ea"/>
            </a:endParaRPr>
          </a:p>
          <a:p>
            <a:endParaRPr lang="zh-CN" altLang="zh-CN" sz="2400" dirty="0" smtClean="0">
              <a:latin typeface="+mn-ea"/>
            </a:endParaRPr>
          </a:p>
          <a:p>
            <a:endParaRPr lang="zh-CN" altLang="en-US" sz="2400" dirty="0">
              <a:latin typeface="+mn-ea"/>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1560" y="2924944"/>
            <a:ext cx="7143642"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j-ea"/>
                <a:cs typeface="+mj-ea"/>
              </a:rPr>
              <a:t>6.1 </a:t>
            </a:r>
            <a:r>
              <a:rPr lang="zh-CN" altLang="en-US" sz="3600" dirty="0">
                <a:latin typeface="+mj-ea"/>
                <a:cs typeface="+mj-ea"/>
              </a:rPr>
              <a:t>指令系统的基本概述</a:t>
            </a:r>
            <a:endParaRPr lang="zh-CN" altLang="en-US" sz="3600" dirty="0"/>
          </a:p>
        </p:txBody>
      </p:sp>
      <p:sp>
        <p:nvSpPr>
          <p:cNvPr id="3" name="内容占位符 2"/>
          <p:cNvSpPr>
            <a:spLocks noGrp="1"/>
          </p:cNvSpPr>
          <p:nvPr>
            <p:ph idx="1"/>
          </p:nvPr>
        </p:nvSpPr>
        <p:spPr/>
        <p:txBody>
          <a:bodyPr/>
          <a:lstStyle/>
          <a:p>
            <a:r>
              <a:rPr lang="en-US" altLang="zh-CN" sz="2400" b="1" dirty="0">
                <a:latin typeface="+mn-ea"/>
              </a:rPr>
              <a:t>6.1.3  </a:t>
            </a:r>
            <a:r>
              <a:rPr lang="zh-CN" altLang="zh-CN" sz="2400" b="1" dirty="0">
                <a:latin typeface="+mn-ea"/>
              </a:rPr>
              <a:t>指令系统的设计要求与分类</a:t>
            </a:r>
            <a:endParaRPr lang="zh-CN" altLang="zh-CN" sz="2400" b="1" dirty="0">
              <a:latin typeface="+mn-ea"/>
            </a:endParaRPr>
          </a:p>
          <a:p>
            <a:r>
              <a:rPr lang="en-US" altLang="zh-CN" sz="2400" b="1" dirty="0">
                <a:latin typeface="+mn-ea"/>
              </a:rPr>
              <a:t>1</a:t>
            </a:r>
            <a:r>
              <a:rPr lang="zh-CN" altLang="zh-CN" sz="2400" b="1" dirty="0">
                <a:latin typeface="+mn-ea"/>
              </a:rPr>
              <a:t>．指令系统的设计要求 </a:t>
            </a:r>
            <a:endParaRPr lang="zh-CN" altLang="zh-CN" sz="2400" dirty="0">
              <a:latin typeface="+mn-ea"/>
            </a:endParaRPr>
          </a:p>
          <a:p>
            <a:r>
              <a:rPr lang="zh-CN" altLang="zh-CN" sz="2400" dirty="0">
                <a:latin typeface="+mn-ea"/>
              </a:rPr>
              <a:t>从使用和管理的角度来看，任何一种计算机的指令系统，一般都分成两部分。一部分是提供给一般用户的指令，例如算术逻辑运算指令、传送类指令、控制转移类指令，以及常用系统管理指令等。另一部分是系统管理员使用的指令，一般不提供给普通用户使用，因此也称为特权指令。例如专用</a:t>
            </a:r>
            <a:r>
              <a:rPr lang="en-US" altLang="zh-CN" sz="2400" dirty="0">
                <a:latin typeface="+mn-ea"/>
              </a:rPr>
              <a:t>I/O</a:t>
            </a:r>
            <a:r>
              <a:rPr lang="zh-CN" altLang="zh-CN" sz="2400" dirty="0">
                <a:latin typeface="+mn-ea"/>
              </a:rPr>
              <a:t>指令、停机等待指令、存储器保护指令、系统状态控制以及诊断指令等。</a:t>
            </a:r>
            <a:endParaRPr lang="zh-CN" altLang="zh-CN" sz="2400" dirty="0">
              <a:latin typeface="+mn-ea"/>
            </a:endParaRPr>
          </a:p>
          <a:p>
            <a:pPr marL="0" indent="0">
              <a:buNone/>
            </a:pPr>
            <a:endParaRPr lang="zh-CN" altLang="zh-CN" sz="2400" dirty="0">
              <a:latin typeface="+mn-ea"/>
            </a:endParaRPr>
          </a:p>
          <a:p>
            <a:pPr algn="ctr"/>
            <a:endParaRPr lang="zh-CN" altLang="en-US" sz="2400" dirty="0">
              <a:latin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1</a:t>
            </a:r>
            <a:r>
              <a:rPr lang="zh-CN" altLang="zh-CN" sz="2400" dirty="0">
                <a:latin typeface="+mn-ea"/>
              </a:rPr>
              <a:t>）循环左移指令</a:t>
            </a:r>
            <a:r>
              <a:rPr lang="en-US" altLang="zh-CN" sz="2400" dirty="0">
                <a:latin typeface="+mn-ea"/>
              </a:rPr>
              <a:t>ROL</a:t>
            </a:r>
            <a:endParaRPr lang="zh-CN" altLang="zh-CN" sz="2400" dirty="0">
              <a:latin typeface="+mn-ea"/>
            </a:endParaRPr>
          </a:p>
          <a:p>
            <a:r>
              <a:rPr lang="zh-CN" altLang="zh-CN" sz="2400" dirty="0">
                <a:latin typeface="+mn-ea"/>
              </a:rPr>
              <a:t>格式：</a:t>
            </a:r>
            <a:r>
              <a:rPr lang="en-US" altLang="zh-CN" sz="2400" dirty="0">
                <a:latin typeface="+mn-ea"/>
              </a:rPr>
              <a:t>ROL  DST</a:t>
            </a:r>
            <a:r>
              <a:rPr lang="zh-CN" altLang="zh-CN" sz="2400" dirty="0">
                <a:latin typeface="+mn-ea"/>
              </a:rPr>
              <a:t>，</a:t>
            </a:r>
            <a:r>
              <a:rPr lang="en-US" altLang="zh-CN" sz="2400" dirty="0">
                <a:latin typeface="+mn-ea"/>
              </a:rPr>
              <a:t>CNT</a:t>
            </a:r>
            <a:endParaRPr lang="zh-CN" altLang="zh-CN" sz="2400" dirty="0">
              <a:latin typeface="+mn-ea"/>
            </a:endParaRPr>
          </a:p>
          <a:p>
            <a:r>
              <a:rPr lang="zh-CN" altLang="zh-CN" sz="2400" dirty="0">
                <a:latin typeface="+mn-ea"/>
              </a:rPr>
              <a:t>功能：循环左移，如图</a:t>
            </a:r>
            <a:r>
              <a:rPr lang="en-US" altLang="zh-CN" sz="2400" dirty="0" smtClean="0">
                <a:latin typeface="+mn-ea"/>
              </a:rPr>
              <a:t>6.10</a:t>
            </a:r>
            <a:r>
              <a:rPr lang="zh-CN" altLang="zh-CN" sz="2400" dirty="0" smtClean="0">
                <a:latin typeface="+mn-ea"/>
              </a:rPr>
              <a:t>（</a:t>
            </a:r>
            <a:r>
              <a:rPr lang="en-US" altLang="zh-CN" sz="2400" dirty="0">
                <a:latin typeface="+mn-ea"/>
              </a:rPr>
              <a:t>a</a:t>
            </a:r>
            <a:r>
              <a:rPr lang="zh-CN" altLang="zh-CN" sz="2400" dirty="0">
                <a:latin typeface="+mn-ea"/>
              </a:rPr>
              <a:t>）所示。</a:t>
            </a:r>
            <a:endParaRPr lang="zh-CN" altLang="zh-CN" sz="2400" dirty="0">
              <a:latin typeface="+mn-ea"/>
            </a:endParaRPr>
          </a:p>
          <a:p>
            <a:r>
              <a:rPr lang="zh-CN" altLang="zh-CN" sz="2400" dirty="0">
                <a:latin typeface="+mn-ea"/>
              </a:rPr>
              <a:t>影响状态标志位</a:t>
            </a:r>
            <a:r>
              <a:rPr lang="en-US" altLang="zh-CN" sz="2400" dirty="0">
                <a:latin typeface="+mn-ea"/>
              </a:rPr>
              <a:t>CF</a:t>
            </a:r>
            <a:r>
              <a:rPr lang="zh-CN" altLang="zh-CN" sz="2400" dirty="0">
                <a:latin typeface="+mn-ea"/>
              </a:rPr>
              <a:t>，</a:t>
            </a:r>
            <a:r>
              <a:rPr lang="en-US" altLang="zh-CN" sz="2400" dirty="0">
                <a:latin typeface="+mn-ea"/>
              </a:rPr>
              <a:t>OF</a:t>
            </a:r>
            <a:r>
              <a:rPr lang="zh-CN" altLang="zh-CN" sz="2400" dirty="0">
                <a:latin typeface="+mn-ea"/>
              </a:rPr>
              <a:t>只在</a:t>
            </a:r>
            <a:r>
              <a:rPr lang="en-US" altLang="zh-CN" sz="2400" dirty="0">
                <a:latin typeface="+mn-ea"/>
              </a:rPr>
              <a:t>CNT=1</a:t>
            </a:r>
            <a:r>
              <a:rPr lang="zh-CN" altLang="zh-CN" sz="2400" dirty="0">
                <a:latin typeface="+mn-ea"/>
              </a:rPr>
              <a:t>时有效，不影响</a:t>
            </a:r>
            <a:r>
              <a:rPr lang="en-US" altLang="zh-CN" sz="2400" dirty="0">
                <a:latin typeface="+mn-ea"/>
              </a:rPr>
              <a:t>SF</a:t>
            </a:r>
            <a:r>
              <a:rPr lang="zh-CN" altLang="zh-CN" sz="2400" dirty="0">
                <a:latin typeface="+mn-ea"/>
              </a:rPr>
              <a:t>、</a:t>
            </a:r>
            <a:r>
              <a:rPr lang="en-US" altLang="zh-CN" sz="2400" dirty="0">
                <a:latin typeface="+mn-ea"/>
              </a:rPr>
              <a:t>PF</a:t>
            </a:r>
            <a:r>
              <a:rPr lang="zh-CN" altLang="zh-CN" sz="2400" dirty="0">
                <a:latin typeface="+mn-ea"/>
              </a:rPr>
              <a:t>、</a:t>
            </a:r>
            <a:r>
              <a:rPr lang="en-US" altLang="zh-CN" sz="2400" dirty="0">
                <a:latin typeface="+mn-ea"/>
              </a:rPr>
              <a:t>ZF</a:t>
            </a:r>
            <a:r>
              <a:rPr lang="zh-CN" altLang="zh-CN" sz="2400" dirty="0">
                <a:latin typeface="+mn-ea"/>
              </a:rPr>
              <a:t>和</a:t>
            </a:r>
            <a:r>
              <a:rPr lang="en-US" altLang="zh-CN" sz="2400" dirty="0">
                <a:latin typeface="+mn-ea"/>
              </a:rPr>
              <a:t>AF</a:t>
            </a:r>
            <a:r>
              <a:rPr lang="zh-CN" altLang="zh-CN" sz="2400" dirty="0">
                <a:latin typeface="+mn-ea"/>
              </a:rPr>
              <a:t>。</a:t>
            </a:r>
            <a:endParaRPr lang="zh-CN" altLang="zh-CN" sz="2400" dirty="0">
              <a:latin typeface="+mn-ea"/>
            </a:endParaRPr>
          </a:p>
          <a:p>
            <a:r>
              <a:rPr lang="zh-CN" altLang="zh-CN" sz="2400" dirty="0"/>
              <a:t>（</a:t>
            </a:r>
            <a:r>
              <a:rPr lang="en-US" altLang="zh-CN" sz="2400" dirty="0"/>
              <a:t>2</a:t>
            </a:r>
            <a:r>
              <a:rPr lang="zh-CN" altLang="zh-CN" sz="2400" dirty="0"/>
              <a:t>）循环右移指令</a:t>
            </a:r>
            <a:r>
              <a:rPr lang="en-US" altLang="zh-CN" sz="2400" dirty="0"/>
              <a:t>ROR</a:t>
            </a:r>
            <a:endParaRPr lang="zh-CN" altLang="zh-CN" sz="2400" dirty="0"/>
          </a:p>
          <a:p>
            <a:r>
              <a:rPr lang="zh-CN" altLang="zh-CN" sz="2400" dirty="0"/>
              <a:t>格式：</a:t>
            </a:r>
            <a:r>
              <a:rPr lang="en-US" altLang="zh-CN" sz="2400" dirty="0"/>
              <a:t>ROR  DST</a:t>
            </a:r>
            <a:r>
              <a:rPr lang="zh-CN" altLang="zh-CN" sz="2400" dirty="0"/>
              <a:t>，</a:t>
            </a:r>
            <a:r>
              <a:rPr lang="en-US" altLang="zh-CN" sz="2400" dirty="0"/>
              <a:t>CNT</a:t>
            </a:r>
            <a:endParaRPr lang="zh-CN" altLang="zh-CN" sz="2400" dirty="0"/>
          </a:p>
          <a:p>
            <a:r>
              <a:rPr lang="zh-CN" altLang="zh-CN" sz="2400" dirty="0"/>
              <a:t>功能：循环右移，如图</a:t>
            </a:r>
            <a:r>
              <a:rPr lang="en-US" altLang="zh-CN" sz="2400" dirty="0" smtClean="0"/>
              <a:t>6.10</a:t>
            </a:r>
            <a:r>
              <a:rPr lang="zh-CN" altLang="zh-CN" sz="2400" dirty="0" smtClean="0"/>
              <a:t>（</a:t>
            </a:r>
            <a:r>
              <a:rPr lang="en-US" altLang="zh-CN" sz="2400" dirty="0"/>
              <a:t>b</a:t>
            </a:r>
            <a:r>
              <a:rPr lang="zh-CN" altLang="zh-CN" sz="2400" dirty="0"/>
              <a:t>）所示。</a:t>
            </a:r>
            <a:endParaRPr lang="zh-CN" altLang="zh-CN" sz="2400" dirty="0"/>
          </a:p>
          <a:p>
            <a:r>
              <a:rPr lang="zh-CN" altLang="zh-CN" sz="2400" dirty="0"/>
              <a:t>对状态标志的影响，同指令</a:t>
            </a:r>
            <a:r>
              <a:rPr lang="en-US" altLang="zh-CN" sz="2400" dirty="0"/>
              <a:t>ROL</a:t>
            </a:r>
            <a:r>
              <a:rPr lang="zh-CN" altLang="zh-CN" sz="2400" dirty="0"/>
              <a:t>。</a:t>
            </a:r>
            <a:endParaRPr lang="zh-CN" altLang="zh-CN" sz="2400" dirty="0"/>
          </a:p>
          <a:p>
            <a:endParaRPr lang="zh-CN" altLang="en-US" sz="2400" dirty="0">
              <a:latin typeface="+mn-ea"/>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3</a:t>
            </a:r>
            <a:r>
              <a:rPr lang="zh-CN" altLang="zh-CN" sz="2400" dirty="0">
                <a:latin typeface="+mn-ea"/>
              </a:rPr>
              <a:t>）带进位循环左移指令</a:t>
            </a:r>
            <a:r>
              <a:rPr lang="en-US" altLang="zh-CN" sz="2400" dirty="0">
                <a:latin typeface="+mn-ea"/>
              </a:rPr>
              <a:t>RCL</a:t>
            </a:r>
            <a:endParaRPr lang="zh-CN" altLang="zh-CN" sz="2400" dirty="0">
              <a:latin typeface="+mn-ea"/>
            </a:endParaRPr>
          </a:p>
          <a:p>
            <a:r>
              <a:rPr lang="zh-CN" altLang="zh-CN" sz="2400" dirty="0">
                <a:latin typeface="+mn-ea"/>
              </a:rPr>
              <a:t>格式：</a:t>
            </a:r>
            <a:r>
              <a:rPr lang="en-US" altLang="zh-CN" sz="2400" dirty="0">
                <a:latin typeface="+mn-ea"/>
              </a:rPr>
              <a:t>RCL  DST</a:t>
            </a:r>
            <a:r>
              <a:rPr lang="zh-CN" altLang="zh-CN" sz="2400" dirty="0">
                <a:latin typeface="+mn-ea"/>
              </a:rPr>
              <a:t>，</a:t>
            </a:r>
            <a:r>
              <a:rPr lang="en-US" altLang="zh-CN" sz="2400" dirty="0">
                <a:latin typeface="+mn-ea"/>
              </a:rPr>
              <a:t>CNT</a:t>
            </a:r>
            <a:endParaRPr lang="zh-CN" altLang="zh-CN" sz="2400" dirty="0">
              <a:latin typeface="+mn-ea"/>
            </a:endParaRPr>
          </a:p>
          <a:p>
            <a:r>
              <a:rPr lang="zh-CN" altLang="zh-CN" sz="2400" dirty="0">
                <a:latin typeface="+mn-ea"/>
              </a:rPr>
              <a:t>功能：带进位循环左移，如图</a:t>
            </a:r>
            <a:r>
              <a:rPr lang="en-US" altLang="zh-CN" sz="2400" dirty="0" smtClean="0">
                <a:latin typeface="+mn-ea"/>
              </a:rPr>
              <a:t>6.10</a:t>
            </a:r>
            <a:r>
              <a:rPr lang="zh-CN" altLang="zh-CN" sz="2400" dirty="0" smtClean="0">
                <a:latin typeface="+mn-ea"/>
              </a:rPr>
              <a:t>（</a:t>
            </a:r>
            <a:r>
              <a:rPr lang="en-US" altLang="zh-CN" sz="2400" dirty="0">
                <a:latin typeface="+mn-ea"/>
              </a:rPr>
              <a:t>c</a:t>
            </a:r>
            <a:r>
              <a:rPr lang="zh-CN" altLang="zh-CN" sz="2400" dirty="0">
                <a:latin typeface="+mn-ea"/>
              </a:rPr>
              <a:t>）所示。</a:t>
            </a:r>
            <a:endParaRPr lang="zh-CN" altLang="zh-CN" sz="2400" dirty="0">
              <a:latin typeface="+mn-ea"/>
            </a:endParaRPr>
          </a:p>
          <a:p>
            <a:r>
              <a:rPr lang="zh-CN" altLang="zh-CN" sz="2400" dirty="0">
                <a:latin typeface="+mn-ea"/>
              </a:rPr>
              <a:t>对状态标志的影响，同指令</a:t>
            </a:r>
            <a:r>
              <a:rPr lang="en-US" altLang="zh-CN" sz="2400" dirty="0">
                <a:latin typeface="+mn-ea"/>
              </a:rPr>
              <a:t>ROL</a:t>
            </a:r>
            <a:r>
              <a:rPr lang="zh-CN" altLang="zh-CN" sz="2400" dirty="0">
                <a:latin typeface="+mn-ea"/>
              </a:rPr>
              <a:t>。</a:t>
            </a:r>
            <a:endParaRPr lang="zh-CN" altLang="zh-CN" sz="2400" dirty="0">
              <a:latin typeface="+mn-ea"/>
            </a:endParaRPr>
          </a:p>
          <a:p>
            <a:r>
              <a:rPr lang="zh-CN" altLang="zh-CN" sz="2400" dirty="0">
                <a:latin typeface="+mn-ea"/>
              </a:rPr>
              <a:t>（</a:t>
            </a:r>
            <a:r>
              <a:rPr lang="en-US" altLang="zh-CN" sz="2400" dirty="0">
                <a:latin typeface="+mn-ea"/>
              </a:rPr>
              <a:t>4</a:t>
            </a:r>
            <a:r>
              <a:rPr lang="zh-CN" altLang="zh-CN" sz="2400" dirty="0">
                <a:latin typeface="+mn-ea"/>
              </a:rPr>
              <a:t>）带进位循环右移指令</a:t>
            </a:r>
            <a:r>
              <a:rPr lang="en-US" altLang="zh-CN" sz="2400" dirty="0">
                <a:latin typeface="+mn-ea"/>
              </a:rPr>
              <a:t>RCR</a:t>
            </a:r>
            <a:endParaRPr lang="zh-CN" altLang="zh-CN" sz="2400" dirty="0">
              <a:latin typeface="+mn-ea"/>
            </a:endParaRPr>
          </a:p>
          <a:p>
            <a:r>
              <a:rPr lang="zh-CN" altLang="zh-CN" sz="2400" dirty="0">
                <a:latin typeface="+mn-ea"/>
              </a:rPr>
              <a:t>格式：</a:t>
            </a:r>
            <a:r>
              <a:rPr lang="en-US" altLang="zh-CN" sz="2400" dirty="0">
                <a:latin typeface="+mn-ea"/>
              </a:rPr>
              <a:t>RCR  DST</a:t>
            </a:r>
            <a:r>
              <a:rPr lang="zh-CN" altLang="zh-CN" sz="2400" dirty="0">
                <a:latin typeface="+mn-ea"/>
              </a:rPr>
              <a:t>，</a:t>
            </a:r>
            <a:r>
              <a:rPr lang="en-US" altLang="zh-CN" sz="2400" dirty="0">
                <a:latin typeface="+mn-ea"/>
              </a:rPr>
              <a:t>CNT</a:t>
            </a:r>
            <a:endParaRPr lang="zh-CN" altLang="zh-CN" sz="2400" dirty="0">
              <a:latin typeface="+mn-ea"/>
            </a:endParaRPr>
          </a:p>
          <a:p>
            <a:r>
              <a:rPr lang="zh-CN" altLang="zh-CN" sz="2400" dirty="0">
                <a:latin typeface="+mn-ea"/>
              </a:rPr>
              <a:t>功能：带进位循环右移，如图</a:t>
            </a:r>
            <a:r>
              <a:rPr lang="en-US" altLang="zh-CN" sz="2400" dirty="0" smtClean="0">
                <a:latin typeface="+mn-ea"/>
              </a:rPr>
              <a:t>6.10</a:t>
            </a:r>
            <a:r>
              <a:rPr lang="zh-CN" altLang="zh-CN" sz="2400" dirty="0" smtClean="0">
                <a:latin typeface="+mn-ea"/>
              </a:rPr>
              <a:t>（</a:t>
            </a:r>
            <a:r>
              <a:rPr lang="en-US" altLang="zh-CN" sz="2400" dirty="0">
                <a:latin typeface="+mn-ea"/>
              </a:rPr>
              <a:t>d</a:t>
            </a:r>
            <a:r>
              <a:rPr lang="zh-CN" altLang="zh-CN" sz="2400" dirty="0">
                <a:latin typeface="+mn-ea"/>
              </a:rPr>
              <a:t>）所示。</a:t>
            </a:r>
            <a:endParaRPr lang="zh-CN" altLang="zh-CN" sz="2400" dirty="0">
              <a:latin typeface="+mn-ea"/>
            </a:endParaRPr>
          </a:p>
          <a:p>
            <a:r>
              <a:rPr lang="zh-CN" altLang="zh-CN" sz="2400" dirty="0">
                <a:latin typeface="+mn-ea"/>
              </a:rPr>
              <a:t>对状态标志的影响，同指令</a:t>
            </a:r>
            <a:r>
              <a:rPr lang="en-US" altLang="zh-CN" sz="2400" dirty="0">
                <a:latin typeface="+mn-ea"/>
              </a:rPr>
              <a:t>ROL</a:t>
            </a:r>
            <a:r>
              <a:rPr lang="zh-CN" altLang="zh-CN" sz="2400" dirty="0">
                <a:latin typeface="+mn-ea"/>
              </a:rPr>
              <a:t>。</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400" b="1" dirty="0">
                <a:latin typeface="+mn-ea"/>
              </a:rPr>
              <a:t>4. </a:t>
            </a:r>
            <a:r>
              <a:rPr lang="zh-CN" altLang="zh-CN" sz="2400" b="1" dirty="0">
                <a:latin typeface="+mn-ea"/>
              </a:rPr>
              <a:t>串操作指令</a:t>
            </a:r>
            <a:endParaRPr lang="zh-CN" altLang="zh-CN" sz="2400" dirty="0">
              <a:latin typeface="+mn-ea"/>
            </a:endParaRPr>
          </a:p>
          <a:p>
            <a:r>
              <a:rPr lang="zh-CN" altLang="zh-CN" sz="2400" dirty="0">
                <a:latin typeface="+mn-ea"/>
              </a:rPr>
              <a:t>串操作指令是针对字符串处理的指令，可以是字节串，也可以是字串，处理字符的长度可达</a:t>
            </a:r>
            <a:r>
              <a:rPr lang="en-US" altLang="zh-CN" sz="2400" dirty="0">
                <a:latin typeface="+mn-ea"/>
              </a:rPr>
              <a:t>64KB</a:t>
            </a:r>
            <a:r>
              <a:rPr lang="zh-CN" altLang="zh-CN" sz="2400" dirty="0">
                <a:latin typeface="+mn-ea"/>
              </a:rPr>
              <a:t>。串操作指令隐含寄存器和标志位的作用如表</a:t>
            </a:r>
            <a:r>
              <a:rPr lang="en-US" altLang="zh-CN" sz="2400" dirty="0" smtClean="0">
                <a:latin typeface="+mn-ea"/>
              </a:rPr>
              <a:t>6.11</a:t>
            </a:r>
            <a:r>
              <a:rPr lang="zh-CN" altLang="zh-CN" sz="2400" dirty="0" smtClean="0">
                <a:latin typeface="+mn-ea"/>
              </a:rPr>
              <a:t>所</a:t>
            </a:r>
            <a:r>
              <a:rPr lang="zh-CN" altLang="zh-CN" sz="2400" dirty="0">
                <a:latin typeface="+mn-ea"/>
              </a:rPr>
              <a:t>示。串操作指令有</a:t>
            </a:r>
            <a:r>
              <a:rPr lang="en-US" altLang="zh-CN" sz="2400" dirty="0">
                <a:latin typeface="+mn-ea"/>
              </a:rPr>
              <a:t>5</a:t>
            </a:r>
            <a:r>
              <a:rPr lang="zh-CN" altLang="zh-CN" sz="2400" dirty="0">
                <a:latin typeface="+mn-ea"/>
              </a:rPr>
              <a:t>条，重复前缀有</a:t>
            </a:r>
            <a:r>
              <a:rPr lang="en-US" altLang="zh-CN" sz="2400" dirty="0">
                <a:latin typeface="+mn-ea"/>
              </a:rPr>
              <a:t>3</a:t>
            </a:r>
            <a:r>
              <a:rPr lang="zh-CN" altLang="zh-CN" sz="2400" dirty="0">
                <a:latin typeface="+mn-ea"/>
              </a:rPr>
              <a:t>条。 </a:t>
            </a:r>
            <a:endParaRPr lang="en-US" altLang="zh-CN" sz="2400" dirty="0" smtClean="0">
              <a:latin typeface="+mn-ea"/>
            </a:endParaRPr>
          </a:p>
          <a:p>
            <a:r>
              <a:rPr lang="en-US" altLang="zh-CN" sz="2400" dirty="0" smtClean="0"/>
              <a:t>           </a:t>
            </a:r>
            <a:r>
              <a:rPr lang="zh-CN" altLang="zh-CN" sz="1800" dirty="0" smtClean="0"/>
              <a:t>表</a:t>
            </a:r>
            <a:r>
              <a:rPr lang="en-US" altLang="zh-CN" sz="1800" dirty="0" smtClean="0"/>
              <a:t>6.11 </a:t>
            </a:r>
            <a:r>
              <a:rPr lang="zh-CN" altLang="zh-CN" sz="1800" dirty="0"/>
              <a:t>串指令的寄存器和标志位</a:t>
            </a:r>
            <a:r>
              <a:rPr lang="zh-CN" altLang="zh-CN" sz="1800" dirty="0" smtClean="0"/>
              <a:t>作用</a:t>
            </a:r>
            <a:endParaRPr lang="en-US" altLang="zh-CN" sz="1800" dirty="0" smtClean="0"/>
          </a:p>
          <a:p>
            <a:endParaRPr lang="zh-CN" altLang="zh-CN" sz="1800" dirty="0"/>
          </a:p>
          <a:p>
            <a:endParaRPr lang="zh-CN" altLang="zh-CN" sz="2400" dirty="0">
              <a:latin typeface="+mn-ea"/>
            </a:endParaRPr>
          </a:p>
          <a:p>
            <a:endParaRPr lang="zh-CN" altLang="en-US" sz="2400" dirty="0">
              <a:latin typeface="+mn-ea"/>
            </a:endParaRPr>
          </a:p>
        </p:txBody>
      </p:sp>
      <p:graphicFrame>
        <p:nvGraphicFramePr>
          <p:cNvPr id="4" name="表格 3"/>
          <p:cNvGraphicFramePr>
            <a:graphicFrameLocks noGrp="1"/>
          </p:cNvGraphicFramePr>
          <p:nvPr/>
        </p:nvGraphicFramePr>
        <p:xfrm>
          <a:off x="611559" y="4437113"/>
          <a:ext cx="7992889" cy="2497405"/>
        </p:xfrm>
        <a:graphic>
          <a:graphicData uri="http://schemas.openxmlformats.org/drawingml/2006/table">
            <a:tbl>
              <a:tblPr firstRow="1" firstCol="1" bandRow="1">
                <a:tableStyleId>{5C22544A-7EE6-4342-B048-85BDC9FD1C3A}</a:tableStyleId>
              </a:tblPr>
              <a:tblGrid>
                <a:gridCol w="548957"/>
                <a:gridCol w="3399128"/>
                <a:gridCol w="4044804"/>
              </a:tblGrid>
              <a:tr h="347216">
                <a:tc gridSpan="2">
                  <a:txBody>
                    <a:bodyPr/>
                    <a:lstStyle/>
                    <a:p>
                      <a:pPr indent="269875" algn="ctr">
                        <a:lnSpc>
                          <a:spcPts val="1560"/>
                        </a:lnSpc>
                        <a:spcAft>
                          <a:spcPts val="0"/>
                        </a:spcAft>
                        <a:tabLst>
                          <a:tab pos="3227070" algn="l"/>
                        </a:tabLst>
                      </a:pPr>
                      <a:r>
                        <a:rPr lang="zh-CN" sz="1000" kern="0">
                          <a:effectLst/>
                        </a:rPr>
                        <a:t>寄存器</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hMerge="1">
                  <a:tcPr/>
                </a:tc>
                <a:tc>
                  <a:txBody>
                    <a:bodyPr/>
                    <a:lstStyle/>
                    <a:p>
                      <a:pPr indent="269875" algn="ctr">
                        <a:lnSpc>
                          <a:spcPts val="1560"/>
                        </a:lnSpc>
                        <a:spcAft>
                          <a:spcPts val="0"/>
                        </a:spcAft>
                        <a:tabLst>
                          <a:tab pos="3227070" algn="l"/>
                        </a:tabLst>
                      </a:pPr>
                      <a:r>
                        <a:rPr lang="zh-CN" sz="1000" kern="0">
                          <a:effectLst/>
                        </a:rPr>
                        <a:t>作用</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348758">
                <a:tc gridSpan="2">
                  <a:txBody>
                    <a:bodyPr/>
                    <a:lstStyle/>
                    <a:p>
                      <a:pPr indent="269875" algn="ctr">
                        <a:lnSpc>
                          <a:spcPts val="1560"/>
                        </a:lnSpc>
                        <a:spcAft>
                          <a:spcPts val="0"/>
                        </a:spcAft>
                        <a:tabLst>
                          <a:tab pos="3227070" algn="l"/>
                        </a:tabLst>
                      </a:pPr>
                      <a:r>
                        <a:rPr lang="en-US" sz="1000" kern="0">
                          <a:effectLst/>
                        </a:rPr>
                        <a:t>SI</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hMerge="1">
                  <a:tcPr/>
                </a:tc>
                <a:tc>
                  <a:txBody>
                    <a:bodyPr/>
                    <a:lstStyle/>
                    <a:p>
                      <a:pPr indent="269875" algn="l">
                        <a:lnSpc>
                          <a:spcPts val="1560"/>
                        </a:lnSpc>
                        <a:spcAft>
                          <a:spcPts val="0"/>
                        </a:spcAft>
                        <a:tabLst>
                          <a:tab pos="3227070" algn="l"/>
                        </a:tabLst>
                      </a:pPr>
                      <a:r>
                        <a:rPr lang="zh-CN" sz="1000" kern="0">
                          <a:effectLst/>
                        </a:rPr>
                        <a:t>源串变址寄存器，段地址在</a:t>
                      </a:r>
                      <a:r>
                        <a:rPr lang="en-US" sz="1000" kern="0">
                          <a:effectLst/>
                        </a:rPr>
                        <a:t>DS</a:t>
                      </a:r>
                      <a:r>
                        <a:rPr lang="zh-CN" sz="1000" kern="0">
                          <a:effectLst/>
                        </a:rPr>
                        <a:t>中（允许段超越前缀修改）</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348758">
                <a:tc gridSpan="2">
                  <a:txBody>
                    <a:bodyPr/>
                    <a:lstStyle/>
                    <a:p>
                      <a:pPr indent="269875" algn="ctr">
                        <a:lnSpc>
                          <a:spcPts val="1560"/>
                        </a:lnSpc>
                        <a:spcAft>
                          <a:spcPts val="0"/>
                        </a:spcAft>
                        <a:tabLst>
                          <a:tab pos="3227070" algn="l"/>
                        </a:tabLst>
                      </a:pPr>
                      <a:r>
                        <a:rPr lang="en-US" sz="1000" kern="0">
                          <a:effectLst/>
                        </a:rPr>
                        <a:t>DI</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hMerge="1">
                  <a:tcPr/>
                </a:tc>
                <a:tc>
                  <a:txBody>
                    <a:bodyPr/>
                    <a:lstStyle/>
                    <a:p>
                      <a:pPr indent="269875" algn="l">
                        <a:lnSpc>
                          <a:spcPts val="1560"/>
                        </a:lnSpc>
                        <a:spcAft>
                          <a:spcPts val="0"/>
                        </a:spcAft>
                        <a:tabLst>
                          <a:tab pos="3227070" algn="l"/>
                        </a:tabLst>
                      </a:pPr>
                      <a:r>
                        <a:rPr lang="zh-CN" sz="1000" kern="0">
                          <a:effectLst/>
                        </a:rPr>
                        <a:t>目的串变址寄存器，段地址在</a:t>
                      </a:r>
                      <a:r>
                        <a:rPr lang="en-US" sz="1000" kern="0">
                          <a:effectLst/>
                        </a:rPr>
                        <a:t>ES</a:t>
                      </a:r>
                      <a:r>
                        <a:rPr lang="zh-CN" sz="1000" kern="0">
                          <a:effectLst/>
                        </a:rPr>
                        <a:t>中（不允许修改）</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174379">
                <a:tc gridSpan="2">
                  <a:txBody>
                    <a:bodyPr/>
                    <a:lstStyle/>
                    <a:p>
                      <a:pPr indent="269875" algn="ctr">
                        <a:lnSpc>
                          <a:spcPts val="1560"/>
                        </a:lnSpc>
                        <a:spcAft>
                          <a:spcPts val="0"/>
                        </a:spcAft>
                        <a:tabLst>
                          <a:tab pos="3227070" algn="l"/>
                        </a:tabLst>
                      </a:pPr>
                      <a:r>
                        <a:rPr lang="en-US" sz="1000" kern="0">
                          <a:effectLst/>
                        </a:rPr>
                        <a:t>CX</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hMerge="1">
                  <a:tcPr/>
                </a:tc>
                <a:tc>
                  <a:txBody>
                    <a:bodyPr/>
                    <a:lstStyle/>
                    <a:p>
                      <a:pPr indent="269875" algn="l">
                        <a:lnSpc>
                          <a:spcPts val="1560"/>
                        </a:lnSpc>
                        <a:spcAft>
                          <a:spcPts val="0"/>
                        </a:spcAft>
                        <a:tabLst>
                          <a:tab pos="3227070" algn="l"/>
                        </a:tabLst>
                      </a:pPr>
                      <a:r>
                        <a:rPr lang="zh-CN" sz="1000" kern="0">
                          <a:effectLst/>
                        </a:rPr>
                        <a:t>重复执行次数计数器</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348758">
                <a:tc gridSpan="2">
                  <a:txBody>
                    <a:bodyPr/>
                    <a:lstStyle/>
                    <a:p>
                      <a:pPr indent="269875" algn="ctr">
                        <a:lnSpc>
                          <a:spcPts val="1560"/>
                        </a:lnSpc>
                        <a:spcAft>
                          <a:spcPts val="0"/>
                        </a:spcAft>
                        <a:tabLst>
                          <a:tab pos="3227070" algn="l"/>
                        </a:tabLst>
                      </a:pPr>
                      <a:r>
                        <a:rPr lang="en-US" sz="1000" kern="0">
                          <a:effectLst/>
                        </a:rPr>
                        <a:t>AL/AX</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c hMerge="1">
                  <a:tcPr/>
                </a:tc>
                <a:tc>
                  <a:txBody>
                    <a:bodyPr/>
                    <a:lstStyle/>
                    <a:p>
                      <a:pPr indent="269875" algn="l">
                        <a:lnSpc>
                          <a:spcPts val="1560"/>
                        </a:lnSpc>
                        <a:spcAft>
                          <a:spcPts val="0"/>
                        </a:spcAft>
                        <a:tabLst>
                          <a:tab pos="3227070" algn="l"/>
                        </a:tabLst>
                      </a:pPr>
                      <a:r>
                        <a:rPr lang="en-US" sz="1000" kern="0">
                          <a:effectLst/>
                        </a:rPr>
                        <a:t>LODS</a:t>
                      </a:r>
                      <a:r>
                        <a:rPr lang="zh-CN" sz="1000" kern="0">
                          <a:effectLst/>
                        </a:rPr>
                        <a:t>指令目的操作数，</a:t>
                      </a:r>
                      <a:r>
                        <a:rPr lang="en-US" sz="1000" kern="0">
                          <a:effectLst/>
                        </a:rPr>
                        <a:t>STOS</a:t>
                      </a:r>
                      <a:r>
                        <a:rPr lang="zh-CN" sz="1000" kern="0">
                          <a:effectLst/>
                        </a:rPr>
                        <a:t>指令的源操作数</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697515">
                <a:tc rowSpan="2">
                  <a:txBody>
                    <a:bodyPr/>
                    <a:lstStyle/>
                    <a:p>
                      <a:pPr indent="269875" algn="ctr">
                        <a:lnSpc>
                          <a:spcPts val="1560"/>
                        </a:lnSpc>
                        <a:spcAft>
                          <a:spcPts val="0"/>
                        </a:spcAft>
                        <a:tabLst>
                          <a:tab pos="3227070" algn="l"/>
                        </a:tabLst>
                      </a:pPr>
                      <a:r>
                        <a:rPr lang="en-US" sz="1000" kern="0">
                          <a:effectLst/>
                        </a:rPr>
                        <a:t>FLAG</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indent="269875" algn="ctr">
                        <a:lnSpc>
                          <a:spcPts val="1560"/>
                        </a:lnSpc>
                        <a:spcAft>
                          <a:spcPts val="0"/>
                        </a:spcAft>
                        <a:tabLst>
                          <a:tab pos="3227070" algn="l"/>
                        </a:tabLst>
                      </a:pPr>
                      <a:r>
                        <a:rPr lang="en-US" sz="1000" kern="0">
                          <a:effectLst/>
                        </a:rPr>
                        <a:t>DF</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indent="269875" algn="l">
                        <a:lnSpc>
                          <a:spcPts val="1560"/>
                        </a:lnSpc>
                        <a:spcAft>
                          <a:spcPts val="0"/>
                        </a:spcAft>
                        <a:tabLst>
                          <a:tab pos="3227070" algn="l"/>
                        </a:tabLst>
                      </a:pPr>
                      <a:r>
                        <a:rPr lang="en-US" sz="1000" kern="0">
                          <a:effectLst/>
                        </a:rPr>
                        <a:t>DF=0</a:t>
                      </a:r>
                      <a:r>
                        <a:rPr lang="zh-CN" sz="1000" kern="0">
                          <a:effectLst/>
                        </a:rPr>
                        <a:t>时，</a:t>
                      </a:r>
                      <a:r>
                        <a:rPr lang="en-US" sz="1000" kern="0">
                          <a:effectLst/>
                        </a:rPr>
                        <a:t>SI</a:t>
                      </a:r>
                      <a:r>
                        <a:rPr lang="zh-CN" sz="1000" kern="0">
                          <a:effectLst/>
                        </a:rPr>
                        <a:t>、</a:t>
                      </a:r>
                      <a:r>
                        <a:rPr lang="en-US" sz="1000" kern="0">
                          <a:effectLst/>
                        </a:rPr>
                        <a:t>DI</a:t>
                      </a:r>
                      <a:r>
                        <a:rPr lang="zh-CN" sz="1000" kern="0">
                          <a:effectLst/>
                        </a:rPr>
                        <a:t>自动增值（字节增</a:t>
                      </a:r>
                      <a:r>
                        <a:rPr lang="en-US" sz="1000" kern="0">
                          <a:effectLst/>
                        </a:rPr>
                        <a:t>1</a:t>
                      </a:r>
                      <a:r>
                        <a:rPr lang="zh-CN" sz="1000" kern="0">
                          <a:effectLst/>
                        </a:rPr>
                        <a:t>，字增</a:t>
                      </a:r>
                      <a:r>
                        <a:rPr lang="en-US" sz="1000" kern="0">
                          <a:effectLst/>
                        </a:rPr>
                        <a:t>2</a:t>
                      </a:r>
                      <a:r>
                        <a:rPr lang="zh-CN" sz="1000" kern="0">
                          <a:effectLst/>
                        </a:rPr>
                        <a:t>）</a:t>
                      </a:r>
                      <a:endParaRPr lang="zh-CN" sz="1050" kern="100">
                        <a:effectLst/>
                      </a:endParaRPr>
                    </a:p>
                    <a:p>
                      <a:pPr indent="269875" algn="l">
                        <a:lnSpc>
                          <a:spcPts val="1560"/>
                        </a:lnSpc>
                        <a:spcAft>
                          <a:spcPts val="0"/>
                        </a:spcAft>
                        <a:tabLst>
                          <a:tab pos="3227070" algn="l"/>
                        </a:tabLst>
                      </a:pPr>
                      <a:r>
                        <a:rPr lang="en-US" sz="1000" kern="0">
                          <a:effectLst/>
                        </a:rPr>
                        <a:t>DF=1</a:t>
                      </a:r>
                      <a:r>
                        <a:rPr lang="zh-CN" sz="1000" kern="0">
                          <a:effectLst/>
                        </a:rPr>
                        <a:t>时，</a:t>
                      </a:r>
                      <a:r>
                        <a:rPr lang="en-US" sz="1000" kern="0">
                          <a:effectLst/>
                        </a:rPr>
                        <a:t>SI</a:t>
                      </a:r>
                      <a:r>
                        <a:rPr lang="zh-CN" sz="1000" kern="0">
                          <a:effectLst/>
                        </a:rPr>
                        <a:t>、</a:t>
                      </a:r>
                      <a:r>
                        <a:rPr lang="en-US" sz="1000" kern="0">
                          <a:effectLst/>
                        </a:rPr>
                        <a:t>DI</a:t>
                      </a:r>
                      <a:r>
                        <a:rPr lang="zh-CN" sz="1000" kern="0">
                          <a:effectLst/>
                        </a:rPr>
                        <a:t>自动减值（字节减</a:t>
                      </a:r>
                      <a:r>
                        <a:rPr lang="en-US" sz="1000" kern="0">
                          <a:effectLst/>
                        </a:rPr>
                        <a:t>1</a:t>
                      </a:r>
                      <a:r>
                        <a:rPr lang="zh-CN" sz="1000" kern="0">
                          <a:effectLst/>
                        </a:rPr>
                        <a:t>，字减</a:t>
                      </a:r>
                      <a:r>
                        <a:rPr lang="en-US" sz="1000" kern="0">
                          <a:effectLst/>
                        </a:rPr>
                        <a:t>2</a:t>
                      </a:r>
                      <a:r>
                        <a:rPr lang="zh-CN" sz="1000" kern="0">
                          <a:effectLst/>
                        </a:rPr>
                        <a:t>）</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tc>
              </a:tr>
              <a:tr h="174379">
                <a:tc vMerge="1">
                  <a:tcPr/>
                </a:tc>
                <a:tc>
                  <a:txBody>
                    <a:bodyPr/>
                    <a:lstStyle/>
                    <a:p>
                      <a:pPr indent="269875" algn="ctr">
                        <a:lnSpc>
                          <a:spcPts val="1560"/>
                        </a:lnSpc>
                        <a:spcAft>
                          <a:spcPts val="0"/>
                        </a:spcAft>
                        <a:tabLst>
                          <a:tab pos="3227070" algn="l"/>
                        </a:tabLst>
                      </a:pPr>
                      <a:r>
                        <a:rPr lang="en-US" sz="1000" kern="0">
                          <a:effectLst/>
                        </a:rPr>
                        <a:t>ZF</a:t>
                      </a:r>
                      <a:endParaRPr lang="zh-CN" sz="1050" kern="100">
                        <a:effectLst/>
                        <a:latin typeface="等线" panose="02010600030101010101" charset="-122"/>
                        <a:ea typeface="等线" panose="02010600030101010101" charset="-122"/>
                        <a:cs typeface="Times New Roman" panose="02020603050405020304"/>
                      </a:endParaRPr>
                    </a:p>
                  </a:txBody>
                  <a:tcPr marL="68580" marR="68580" marT="0" marB="0" anchor="ctr"/>
                </a:tc>
                <a:tc>
                  <a:txBody>
                    <a:bodyPr/>
                    <a:lstStyle/>
                    <a:p>
                      <a:pPr indent="269875" algn="l">
                        <a:lnSpc>
                          <a:spcPts val="1560"/>
                        </a:lnSpc>
                        <a:spcAft>
                          <a:spcPts val="0"/>
                        </a:spcAft>
                        <a:tabLst>
                          <a:tab pos="3227070" algn="l"/>
                        </a:tabLst>
                      </a:pPr>
                      <a:r>
                        <a:rPr lang="zh-CN" sz="1000" kern="0" dirty="0">
                          <a:effectLst/>
                        </a:rPr>
                        <a:t>控制比较</a:t>
                      </a:r>
                      <a:r>
                        <a:rPr lang="en-US" sz="1000" kern="0" dirty="0">
                          <a:effectLst/>
                        </a:rPr>
                        <a:t>/</a:t>
                      </a:r>
                      <a:r>
                        <a:rPr lang="zh-CN" sz="1000" kern="0" dirty="0">
                          <a:effectLst/>
                        </a:rPr>
                        <a:t>扫描操作结果</a:t>
                      </a:r>
                      <a:endParaRPr lang="zh-CN" sz="1050" kern="100" dirty="0">
                        <a:effectLst/>
                        <a:latin typeface="等线" panose="02010600030101010101" charset="-122"/>
                        <a:ea typeface="等线" panose="02010600030101010101" charset="-122"/>
                        <a:cs typeface="Times New Roman" panose="02020603050405020304"/>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400" dirty="0">
                <a:latin typeface="+mn-ea"/>
              </a:rPr>
              <a:t>1</a:t>
            </a:r>
            <a:r>
              <a:rPr lang="zh-CN" altLang="zh-CN" sz="2400" dirty="0">
                <a:latin typeface="+mn-ea"/>
              </a:rPr>
              <a:t>）串传送指令</a:t>
            </a:r>
            <a:r>
              <a:rPr lang="en-US" altLang="zh-CN" sz="2400" dirty="0">
                <a:latin typeface="+mn-ea"/>
              </a:rPr>
              <a:t>MOVS</a:t>
            </a:r>
            <a:endParaRPr lang="zh-CN" altLang="zh-CN" sz="2400" dirty="0">
              <a:latin typeface="+mn-ea"/>
            </a:endParaRPr>
          </a:p>
          <a:p>
            <a:r>
              <a:rPr lang="zh-CN" altLang="zh-CN" sz="2400" dirty="0">
                <a:latin typeface="+mn-ea"/>
              </a:rPr>
              <a:t>格式：</a:t>
            </a:r>
            <a:r>
              <a:rPr lang="en-US" altLang="zh-CN" sz="2400" dirty="0">
                <a:latin typeface="+mn-ea"/>
              </a:rPr>
              <a:t>MOVS  DST</a:t>
            </a:r>
            <a:r>
              <a:rPr lang="zh-CN" altLang="zh-CN" sz="2400" dirty="0">
                <a:latin typeface="+mn-ea"/>
              </a:rPr>
              <a:t>，</a:t>
            </a:r>
            <a:r>
              <a:rPr lang="en-US" altLang="zh-CN" sz="2400" dirty="0">
                <a:latin typeface="+mn-ea"/>
              </a:rPr>
              <a:t>SRC</a:t>
            </a:r>
            <a:endParaRPr lang="zh-CN" altLang="zh-CN" sz="2400" dirty="0">
              <a:latin typeface="+mn-ea"/>
            </a:endParaRPr>
          </a:p>
          <a:p>
            <a:r>
              <a:rPr lang="en-US" altLang="zh-CN" sz="2400" dirty="0">
                <a:latin typeface="+mn-ea"/>
              </a:rPr>
              <a:t>  MOVSB   (</a:t>
            </a:r>
            <a:r>
              <a:rPr lang="zh-CN" altLang="zh-CN" sz="2400" dirty="0">
                <a:latin typeface="+mn-ea"/>
              </a:rPr>
              <a:t>字节</a:t>
            </a:r>
            <a:r>
              <a:rPr lang="en-US" altLang="zh-CN" sz="2400" dirty="0">
                <a:latin typeface="+mn-ea"/>
              </a:rPr>
              <a:t>)</a:t>
            </a:r>
            <a:endParaRPr lang="zh-CN" altLang="zh-CN" sz="2400" dirty="0">
              <a:latin typeface="+mn-ea"/>
            </a:endParaRPr>
          </a:p>
          <a:p>
            <a:r>
              <a:rPr lang="en-US" altLang="zh-CN" sz="2400" dirty="0">
                <a:latin typeface="+mn-ea"/>
              </a:rPr>
              <a:t>  MOVSW  (</a:t>
            </a:r>
            <a:r>
              <a:rPr lang="zh-CN" altLang="zh-CN" sz="2400" dirty="0">
                <a:latin typeface="+mn-ea"/>
              </a:rPr>
              <a:t>字</a:t>
            </a:r>
            <a:r>
              <a:rPr lang="en-US" altLang="zh-CN" sz="2400" dirty="0">
                <a:latin typeface="+mn-ea"/>
              </a:rPr>
              <a:t>)</a:t>
            </a:r>
            <a:endParaRPr lang="zh-CN" altLang="zh-CN" sz="2400" dirty="0">
              <a:latin typeface="+mn-ea"/>
            </a:endParaRPr>
          </a:p>
          <a:p>
            <a:r>
              <a:rPr lang="zh-CN" altLang="zh-CN" sz="2400" dirty="0">
                <a:latin typeface="+mn-ea"/>
              </a:rPr>
              <a:t>功能：</a:t>
            </a:r>
            <a:r>
              <a:rPr lang="en-US" altLang="zh-CN" sz="2400" dirty="0">
                <a:latin typeface="+mn-ea"/>
              </a:rPr>
              <a:t>(DI)</a:t>
            </a:r>
            <a:r>
              <a:rPr lang="zh-CN" altLang="zh-CN" sz="2400" dirty="0">
                <a:latin typeface="+mn-ea"/>
              </a:rPr>
              <a:t>←</a:t>
            </a:r>
            <a:r>
              <a:rPr lang="en-US" altLang="zh-CN" sz="2400" dirty="0">
                <a:latin typeface="+mn-ea"/>
              </a:rPr>
              <a:t>((SI))</a:t>
            </a:r>
            <a:endParaRPr lang="zh-CN" altLang="zh-CN" sz="2400" dirty="0">
              <a:latin typeface="+mn-ea"/>
            </a:endParaRPr>
          </a:p>
          <a:p>
            <a:r>
              <a:rPr lang="zh-CN" altLang="zh-CN" sz="2400" dirty="0">
                <a:latin typeface="+mn-ea"/>
              </a:rPr>
              <a:t>字节操作：</a:t>
            </a:r>
            <a:r>
              <a:rPr lang="en-US" altLang="zh-CN" sz="2400" dirty="0">
                <a:latin typeface="+mn-ea"/>
              </a:rPr>
              <a:t>SI</a:t>
            </a:r>
            <a:r>
              <a:rPr lang="zh-CN" altLang="zh-CN" sz="2400" dirty="0">
                <a:latin typeface="+mn-ea"/>
              </a:rPr>
              <a:t>←</a:t>
            </a:r>
            <a:r>
              <a:rPr lang="en-US" altLang="zh-CN" sz="2400" dirty="0">
                <a:latin typeface="+mn-ea"/>
              </a:rPr>
              <a:t>(SI)</a:t>
            </a:r>
            <a:r>
              <a:rPr lang="zh-CN" altLang="zh-CN" sz="2400" dirty="0">
                <a:latin typeface="+mn-ea"/>
              </a:rPr>
              <a:t>±</a:t>
            </a:r>
            <a:r>
              <a:rPr lang="en-US" altLang="zh-CN" sz="2400" dirty="0">
                <a:latin typeface="+mn-ea"/>
              </a:rPr>
              <a:t>1</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1</a:t>
            </a:r>
            <a:endParaRPr lang="zh-CN" altLang="zh-CN" sz="2400" dirty="0">
              <a:latin typeface="+mn-ea"/>
            </a:endParaRPr>
          </a:p>
          <a:p>
            <a:r>
              <a:rPr lang="zh-CN" altLang="zh-CN" sz="2400" dirty="0">
                <a:latin typeface="+mn-ea"/>
              </a:rPr>
              <a:t>字操作：</a:t>
            </a:r>
            <a:r>
              <a:rPr lang="en-US" altLang="zh-CN" sz="2400" dirty="0">
                <a:latin typeface="+mn-ea"/>
              </a:rPr>
              <a:t>SI</a:t>
            </a:r>
            <a:r>
              <a:rPr lang="zh-CN" altLang="zh-CN" sz="2400" dirty="0">
                <a:latin typeface="+mn-ea"/>
              </a:rPr>
              <a:t>←</a:t>
            </a:r>
            <a:r>
              <a:rPr lang="en-US" altLang="zh-CN" sz="2400" dirty="0">
                <a:latin typeface="+mn-ea"/>
              </a:rPr>
              <a:t>(SI)</a:t>
            </a:r>
            <a:r>
              <a:rPr lang="zh-CN" altLang="zh-CN" sz="2400" dirty="0">
                <a:latin typeface="+mn-ea"/>
              </a:rPr>
              <a:t>±</a:t>
            </a:r>
            <a:r>
              <a:rPr lang="en-US" altLang="zh-CN" sz="2400" dirty="0">
                <a:latin typeface="+mn-ea"/>
              </a:rPr>
              <a:t>2</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2</a:t>
            </a:r>
            <a:endParaRPr lang="zh-CN" altLang="zh-CN" sz="2400" dirty="0">
              <a:latin typeface="+mn-ea"/>
            </a:endParaRPr>
          </a:p>
          <a:p>
            <a:r>
              <a:rPr lang="zh-CN" altLang="zh-CN" sz="2400" dirty="0">
                <a:latin typeface="+mn-ea"/>
              </a:rPr>
              <a:t>指令</a:t>
            </a:r>
            <a:r>
              <a:rPr lang="en-US" altLang="zh-CN" sz="2400" dirty="0">
                <a:latin typeface="+mn-ea"/>
              </a:rPr>
              <a:t>MOVS</a:t>
            </a:r>
            <a:r>
              <a:rPr lang="zh-CN" altLang="zh-CN" sz="2400" dirty="0">
                <a:latin typeface="+mn-ea"/>
              </a:rPr>
              <a:t>在操作数地址的前面用关键字</a:t>
            </a:r>
            <a:r>
              <a:rPr lang="en-US" altLang="zh-CN" sz="2400" dirty="0">
                <a:latin typeface="+mn-ea"/>
              </a:rPr>
              <a:t>BYTE/WORD PTR</a:t>
            </a:r>
            <a:r>
              <a:rPr lang="zh-CN" altLang="zh-CN" sz="2400" dirty="0">
                <a:latin typeface="+mn-ea"/>
              </a:rPr>
              <a:t>说明是字节传送还是字传送</a:t>
            </a:r>
            <a:r>
              <a:rPr lang="zh-CN" altLang="zh-CN" sz="2400" dirty="0" smtClean="0">
                <a:latin typeface="+mn-ea"/>
              </a:rPr>
              <a:t>；</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zh-CN" altLang="zh-CN" sz="2400" dirty="0">
                <a:latin typeface="+mn-ea"/>
              </a:rPr>
              <a:t>当标志位</a:t>
            </a:r>
            <a:r>
              <a:rPr lang="en-US" altLang="zh-CN" sz="2400" dirty="0">
                <a:latin typeface="+mn-ea"/>
              </a:rPr>
              <a:t>DF=0</a:t>
            </a:r>
            <a:r>
              <a:rPr lang="zh-CN" altLang="zh-CN" sz="2400" dirty="0">
                <a:latin typeface="+mn-ea"/>
              </a:rPr>
              <a:t>时，地址递增；</a:t>
            </a:r>
            <a:r>
              <a:rPr lang="en-US" altLang="zh-CN" sz="2400" dirty="0">
                <a:latin typeface="+mn-ea"/>
              </a:rPr>
              <a:t>DF=1</a:t>
            </a:r>
            <a:r>
              <a:rPr lang="zh-CN" altLang="zh-CN" sz="2400" dirty="0">
                <a:latin typeface="+mn-ea"/>
              </a:rPr>
              <a:t>时，地址递减；不影响状态</a:t>
            </a:r>
            <a:r>
              <a:rPr lang="zh-CN" altLang="zh-CN" sz="2400" dirty="0" smtClean="0">
                <a:latin typeface="+mn-ea"/>
              </a:rPr>
              <a:t>标志</a:t>
            </a:r>
            <a:r>
              <a:rPr lang="zh-CN" altLang="zh-CN" sz="2400" dirty="0">
                <a:latin typeface="+mn-ea"/>
              </a:rPr>
              <a:t>位</a:t>
            </a:r>
            <a:r>
              <a:rPr lang="zh-CN" altLang="zh-CN" sz="2400" dirty="0" smtClean="0">
                <a:latin typeface="+mn-ea"/>
              </a:rPr>
              <a:t>。</a:t>
            </a:r>
            <a:endParaRPr lang="en-US" altLang="zh-CN" sz="2400" dirty="0" smtClean="0">
              <a:latin typeface="+mn-ea"/>
            </a:endParaRPr>
          </a:p>
          <a:p>
            <a:r>
              <a:rPr lang="en-US" altLang="zh-CN" sz="2400" dirty="0"/>
              <a:t>2</a:t>
            </a:r>
            <a:r>
              <a:rPr lang="zh-CN" altLang="zh-CN" sz="2400" dirty="0"/>
              <a:t>）串比较指令</a:t>
            </a:r>
            <a:r>
              <a:rPr lang="en-US" altLang="zh-CN" sz="2400" dirty="0"/>
              <a:t>CMPS</a:t>
            </a:r>
            <a:endParaRPr lang="zh-CN" altLang="zh-CN" sz="2400" dirty="0"/>
          </a:p>
          <a:p>
            <a:r>
              <a:rPr lang="zh-CN" altLang="zh-CN" sz="2400" dirty="0"/>
              <a:t>格式：</a:t>
            </a:r>
            <a:r>
              <a:rPr lang="en-US" altLang="zh-CN" sz="2400" dirty="0"/>
              <a:t>CMPS  SRC</a:t>
            </a:r>
            <a:r>
              <a:rPr lang="zh-CN" altLang="zh-CN" sz="2400" dirty="0"/>
              <a:t>，</a:t>
            </a:r>
            <a:r>
              <a:rPr lang="en-US" altLang="zh-CN" sz="2400" dirty="0"/>
              <a:t>DST</a:t>
            </a:r>
            <a:endParaRPr lang="zh-CN" altLang="zh-CN" sz="2400" dirty="0"/>
          </a:p>
          <a:p>
            <a:r>
              <a:rPr lang="en-US" altLang="zh-CN" sz="2400" dirty="0"/>
              <a:t>  CMPSB   (</a:t>
            </a:r>
            <a:r>
              <a:rPr lang="zh-CN" altLang="zh-CN" sz="2400" dirty="0"/>
              <a:t>字节</a:t>
            </a:r>
            <a:r>
              <a:rPr lang="en-US" altLang="zh-CN" sz="2400" dirty="0"/>
              <a:t>)</a:t>
            </a:r>
            <a:endParaRPr lang="zh-CN" altLang="zh-CN" sz="2400" dirty="0"/>
          </a:p>
          <a:p>
            <a:r>
              <a:rPr lang="en-US" altLang="zh-CN" sz="2400" dirty="0"/>
              <a:t>  CMPSW   (</a:t>
            </a:r>
            <a:r>
              <a:rPr lang="zh-CN" altLang="zh-CN" sz="2400" dirty="0"/>
              <a:t>字</a:t>
            </a:r>
            <a:r>
              <a:rPr lang="en-US" altLang="zh-CN" sz="2400" dirty="0"/>
              <a:t>)</a:t>
            </a:r>
            <a:endParaRPr lang="zh-CN" altLang="zh-CN" sz="2400" dirty="0"/>
          </a:p>
          <a:p>
            <a:r>
              <a:rPr lang="zh-CN" altLang="zh-CN" sz="2400" dirty="0"/>
              <a:t>功能：</a:t>
            </a:r>
            <a:r>
              <a:rPr lang="en-US" altLang="zh-CN" sz="2400" dirty="0"/>
              <a:t>((SI))-((DI))   </a:t>
            </a:r>
            <a:r>
              <a:rPr lang="zh-CN" altLang="zh-CN" sz="2400" dirty="0"/>
              <a:t>置状态状态标志，不送结果</a:t>
            </a:r>
            <a:endParaRPr lang="zh-CN" altLang="zh-CN" sz="2400" dirty="0"/>
          </a:p>
          <a:p>
            <a:r>
              <a:rPr lang="zh-CN" altLang="zh-CN" sz="2400" dirty="0"/>
              <a:t>字节操作：</a:t>
            </a:r>
            <a:r>
              <a:rPr lang="en-US" altLang="zh-CN" sz="2400" dirty="0"/>
              <a:t>SI</a:t>
            </a:r>
            <a:r>
              <a:rPr lang="zh-CN" altLang="zh-CN" sz="2400" dirty="0"/>
              <a:t>←</a:t>
            </a:r>
            <a:r>
              <a:rPr lang="en-US" altLang="zh-CN" sz="2400" dirty="0"/>
              <a:t>(SI)</a:t>
            </a:r>
            <a:r>
              <a:rPr lang="zh-CN" altLang="zh-CN" sz="2400" dirty="0"/>
              <a:t>±</a:t>
            </a:r>
            <a:r>
              <a:rPr lang="en-US" altLang="zh-CN" sz="2400" dirty="0"/>
              <a:t>1</a:t>
            </a:r>
            <a:r>
              <a:rPr lang="zh-CN" altLang="zh-CN" sz="2400" dirty="0"/>
              <a:t>，</a:t>
            </a:r>
            <a:r>
              <a:rPr lang="en-US" altLang="zh-CN" sz="2400" dirty="0"/>
              <a:t>DI</a:t>
            </a:r>
            <a:r>
              <a:rPr lang="zh-CN" altLang="zh-CN" sz="2400" dirty="0"/>
              <a:t>←</a:t>
            </a:r>
            <a:r>
              <a:rPr lang="en-US" altLang="zh-CN" sz="2400" dirty="0"/>
              <a:t>(DI)</a:t>
            </a:r>
            <a:r>
              <a:rPr lang="zh-CN" altLang="zh-CN" sz="2400" dirty="0"/>
              <a:t>±</a:t>
            </a:r>
            <a:r>
              <a:rPr lang="en-US" altLang="zh-CN" sz="2400" dirty="0"/>
              <a:t>1</a:t>
            </a:r>
            <a:endParaRPr lang="zh-CN" altLang="zh-CN" sz="2400" dirty="0"/>
          </a:p>
          <a:p>
            <a:r>
              <a:rPr lang="zh-CN" altLang="zh-CN" sz="2400" dirty="0"/>
              <a:t>字操作：</a:t>
            </a:r>
            <a:r>
              <a:rPr lang="en-US" altLang="zh-CN" sz="2400" dirty="0"/>
              <a:t>SI</a:t>
            </a:r>
            <a:r>
              <a:rPr lang="zh-CN" altLang="zh-CN" sz="2400" dirty="0"/>
              <a:t>←</a:t>
            </a:r>
            <a:r>
              <a:rPr lang="en-US" altLang="zh-CN" sz="2400" dirty="0"/>
              <a:t>(SI)</a:t>
            </a:r>
            <a:r>
              <a:rPr lang="zh-CN" altLang="zh-CN" sz="2400" dirty="0"/>
              <a:t>±</a:t>
            </a:r>
            <a:r>
              <a:rPr lang="en-US" altLang="zh-CN" sz="2400" dirty="0"/>
              <a:t>2</a:t>
            </a:r>
            <a:r>
              <a:rPr lang="zh-CN" altLang="zh-CN" sz="2400" dirty="0"/>
              <a:t>，</a:t>
            </a:r>
            <a:r>
              <a:rPr lang="en-US" altLang="zh-CN" sz="2400" dirty="0"/>
              <a:t>DI</a:t>
            </a:r>
            <a:r>
              <a:rPr lang="zh-CN" altLang="zh-CN" sz="2400" dirty="0"/>
              <a:t>←</a:t>
            </a:r>
            <a:r>
              <a:rPr lang="en-US" altLang="zh-CN" sz="2400" dirty="0"/>
              <a:t>(DI)</a:t>
            </a:r>
            <a:r>
              <a:rPr lang="zh-CN" altLang="zh-CN" sz="2400" dirty="0"/>
              <a:t>±</a:t>
            </a:r>
            <a:r>
              <a:rPr lang="en-US" altLang="zh-CN" sz="2400" dirty="0"/>
              <a:t>2</a:t>
            </a:r>
            <a:endParaRPr lang="zh-CN" altLang="zh-CN" sz="2400" dirty="0"/>
          </a:p>
          <a:p>
            <a:r>
              <a:rPr lang="zh-CN" altLang="zh-CN" sz="2400" dirty="0"/>
              <a:t>对状态标志的影响，同指令</a:t>
            </a:r>
            <a:r>
              <a:rPr lang="en-US" altLang="zh-CN" sz="2400" dirty="0"/>
              <a:t>MOVS</a:t>
            </a:r>
            <a:r>
              <a:rPr lang="zh-CN" altLang="zh-CN" sz="2400" dirty="0"/>
              <a:t>。</a:t>
            </a:r>
            <a:endParaRPr lang="zh-CN" altLang="zh-CN" sz="2400" dirty="0"/>
          </a:p>
          <a:p>
            <a:endParaRPr lang="zh-CN" altLang="en-US" sz="2400"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400" dirty="0">
                <a:latin typeface="+mn-ea"/>
              </a:rPr>
              <a:t>3</a:t>
            </a:r>
            <a:r>
              <a:rPr lang="zh-CN" altLang="zh-CN" sz="2400" dirty="0">
                <a:latin typeface="+mn-ea"/>
              </a:rPr>
              <a:t>）串扫描指令</a:t>
            </a:r>
            <a:r>
              <a:rPr lang="en-US" altLang="zh-CN" sz="2400" dirty="0">
                <a:latin typeface="+mn-ea"/>
              </a:rPr>
              <a:t>SCAS</a:t>
            </a:r>
            <a:endParaRPr lang="zh-CN" altLang="zh-CN" sz="2400" dirty="0">
              <a:latin typeface="+mn-ea"/>
            </a:endParaRPr>
          </a:p>
          <a:p>
            <a:r>
              <a:rPr lang="zh-CN" altLang="zh-CN" sz="2400" dirty="0">
                <a:latin typeface="+mn-ea"/>
              </a:rPr>
              <a:t>格式：</a:t>
            </a:r>
            <a:r>
              <a:rPr lang="en-US" altLang="zh-CN" sz="2400" dirty="0">
                <a:latin typeface="+mn-ea"/>
              </a:rPr>
              <a:t>SCAS  DST</a:t>
            </a:r>
            <a:endParaRPr lang="zh-CN" altLang="zh-CN" sz="2400" dirty="0">
              <a:latin typeface="+mn-ea"/>
            </a:endParaRPr>
          </a:p>
          <a:p>
            <a:r>
              <a:rPr lang="en-US" altLang="zh-CN" sz="2400" dirty="0">
                <a:latin typeface="+mn-ea"/>
              </a:rPr>
              <a:t>  SCASB   (</a:t>
            </a:r>
            <a:r>
              <a:rPr lang="zh-CN" altLang="zh-CN" sz="2400" dirty="0">
                <a:latin typeface="+mn-ea"/>
              </a:rPr>
              <a:t>字节</a:t>
            </a:r>
            <a:r>
              <a:rPr lang="en-US" altLang="zh-CN" sz="2400" dirty="0">
                <a:latin typeface="+mn-ea"/>
              </a:rPr>
              <a:t>)</a:t>
            </a:r>
            <a:endParaRPr lang="zh-CN" altLang="zh-CN" sz="2400" dirty="0">
              <a:latin typeface="+mn-ea"/>
            </a:endParaRPr>
          </a:p>
          <a:p>
            <a:r>
              <a:rPr lang="en-US" altLang="zh-CN" sz="2400" dirty="0">
                <a:latin typeface="+mn-ea"/>
              </a:rPr>
              <a:t>  SCASW  (</a:t>
            </a:r>
            <a:r>
              <a:rPr lang="zh-CN" altLang="zh-CN" sz="2400" dirty="0">
                <a:latin typeface="+mn-ea"/>
              </a:rPr>
              <a:t>字</a:t>
            </a:r>
            <a:r>
              <a:rPr lang="en-US" altLang="zh-CN" sz="2400" dirty="0">
                <a:latin typeface="+mn-ea"/>
              </a:rPr>
              <a:t>)</a:t>
            </a:r>
            <a:endParaRPr lang="zh-CN" altLang="zh-CN" sz="2400" dirty="0">
              <a:latin typeface="+mn-ea"/>
            </a:endParaRPr>
          </a:p>
          <a:p>
            <a:r>
              <a:rPr lang="zh-CN" altLang="zh-CN" sz="2400" dirty="0">
                <a:latin typeface="+mn-ea"/>
              </a:rPr>
              <a:t>功能：用</a:t>
            </a:r>
            <a:r>
              <a:rPr lang="en-US" altLang="zh-CN" sz="2400" dirty="0">
                <a:latin typeface="+mn-ea"/>
              </a:rPr>
              <a:t>AL/AX</a:t>
            </a:r>
            <a:r>
              <a:rPr lang="zh-CN" altLang="zh-CN" sz="2400" dirty="0">
                <a:latin typeface="+mn-ea"/>
              </a:rPr>
              <a:t>中的数据减去</a:t>
            </a:r>
            <a:r>
              <a:rPr lang="en-US" altLang="zh-CN" sz="2400" dirty="0">
                <a:latin typeface="+mn-ea"/>
              </a:rPr>
              <a:t>DI</a:t>
            </a:r>
            <a:r>
              <a:rPr lang="zh-CN" altLang="zh-CN" sz="2400" dirty="0">
                <a:latin typeface="+mn-ea"/>
              </a:rPr>
              <a:t>指示的数据，置状态标志，但不送结果。 </a:t>
            </a:r>
            <a:endParaRPr lang="zh-CN" altLang="zh-CN" sz="2400" dirty="0">
              <a:latin typeface="+mn-ea"/>
            </a:endParaRPr>
          </a:p>
          <a:p>
            <a:r>
              <a:rPr lang="zh-CN" altLang="zh-CN" sz="2400" dirty="0">
                <a:latin typeface="+mn-ea"/>
              </a:rPr>
              <a:t>字节操作：</a:t>
            </a:r>
            <a:r>
              <a:rPr lang="en-US" altLang="zh-CN" sz="2400" dirty="0">
                <a:latin typeface="+mn-ea"/>
              </a:rPr>
              <a:t>(AL)-((DI))</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1</a:t>
            </a:r>
            <a:endParaRPr lang="zh-CN" altLang="zh-CN" sz="2400" dirty="0">
              <a:latin typeface="+mn-ea"/>
            </a:endParaRPr>
          </a:p>
          <a:p>
            <a:r>
              <a:rPr lang="zh-CN" altLang="zh-CN" sz="2400" dirty="0">
                <a:latin typeface="+mn-ea"/>
              </a:rPr>
              <a:t>字操作时：</a:t>
            </a:r>
            <a:r>
              <a:rPr lang="en-US" altLang="zh-CN" sz="2400" dirty="0">
                <a:latin typeface="+mn-ea"/>
              </a:rPr>
              <a:t>(AX)-((DI))</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2</a:t>
            </a:r>
            <a:endParaRPr lang="zh-CN" altLang="zh-CN" sz="2400" dirty="0">
              <a:latin typeface="+mn-ea"/>
            </a:endParaRPr>
          </a:p>
          <a:p>
            <a:r>
              <a:rPr lang="zh-CN" altLang="zh-CN" sz="2400" dirty="0">
                <a:latin typeface="+mn-ea"/>
              </a:rPr>
              <a:t>对状态标志的影响，同指令</a:t>
            </a:r>
            <a:r>
              <a:rPr lang="en-US" altLang="zh-CN" sz="2400" dirty="0">
                <a:latin typeface="+mn-ea"/>
              </a:rPr>
              <a:t>MOVS</a:t>
            </a:r>
            <a:r>
              <a:rPr lang="zh-CN" altLang="zh-CN" sz="2400" dirty="0">
                <a:latin typeface="+mn-ea"/>
              </a:rPr>
              <a:t>。</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000" dirty="0">
                <a:latin typeface="+mn-ea"/>
              </a:rPr>
              <a:t>4</a:t>
            </a:r>
            <a:r>
              <a:rPr lang="zh-CN" altLang="zh-CN" sz="2000" dirty="0">
                <a:latin typeface="+mn-ea"/>
              </a:rPr>
              <a:t>）串装入指令</a:t>
            </a:r>
            <a:r>
              <a:rPr lang="en-US" altLang="zh-CN" sz="2000" dirty="0">
                <a:latin typeface="+mn-ea"/>
              </a:rPr>
              <a:t>LODS</a:t>
            </a:r>
            <a:endParaRPr lang="zh-CN" altLang="zh-CN" sz="2000" dirty="0">
              <a:latin typeface="+mn-ea"/>
            </a:endParaRPr>
          </a:p>
          <a:p>
            <a:r>
              <a:rPr lang="zh-CN" altLang="zh-CN" sz="2000" dirty="0">
                <a:latin typeface="+mn-ea"/>
              </a:rPr>
              <a:t>格式：</a:t>
            </a:r>
            <a:r>
              <a:rPr lang="en-US" altLang="zh-CN" sz="2000" dirty="0">
                <a:latin typeface="+mn-ea"/>
              </a:rPr>
              <a:t>LODS  SRC</a:t>
            </a:r>
            <a:endParaRPr lang="zh-CN" altLang="zh-CN" sz="2000" dirty="0">
              <a:latin typeface="+mn-ea"/>
            </a:endParaRPr>
          </a:p>
          <a:p>
            <a:r>
              <a:rPr lang="en-US" altLang="zh-CN" sz="2000" dirty="0">
                <a:latin typeface="+mn-ea"/>
              </a:rPr>
              <a:t>  LODSB   (</a:t>
            </a:r>
            <a:r>
              <a:rPr lang="zh-CN" altLang="zh-CN" sz="2000" dirty="0">
                <a:latin typeface="+mn-ea"/>
              </a:rPr>
              <a:t>字节</a:t>
            </a:r>
            <a:r>
              <a:rPr lang="en-US" altLang="zh-CN" sz="2000" dirty="0">
                <a:latin typeface="+mn-ea"/>
              </a:rPr>
              <a:t>)</a:t>
            </a:r>
            <a:endParaRPr lang="zh-CN" altLang="zh-CN" sz="2000" dirty="0">
              <a:latin typeface="+mn-ea"/>
            </a:endParaRPr>
          </a:p>
          <a:p>
            <a:r>
              <a:rPr lang="en-US" altLang="zh-CN" sz="2000" dirty="0">
                <a:latin typeface="+mn-ea"/>
              </a:rPr>
              <a:t>  LODSW  (</a:t>
            </a:r>
            <a:r>
              <a:rPr lang="zh-CN" altLang="zh-CN" sz="2000" dirty="0">
                <a:latin typeface="+mn-ea"/>
              </a:rPr>
              <a:t>字</a:t>
            </a:r>
            <a:r>
              <a:rPr lang="en-US" altLang="zh-CN" sz="2000" dirty="0">
                <a:latin typeface="+mn-ea"/>
              </a:rPr>
              <a:t>)</a:t>
            </a:r>
            <a:endParaRPr lang="zh-CN" altLang="zh-CN" sz="2000" dirty="0">
              <a:latin typeface="+mn-ea"/>
            </a:endParaRPr>
          </a:p>
          <a:p>
            <a:r>
              <a:rPr lang="zh-CN" altLang="zh-CN" sz="2000" dirty="0">
                <a:latin typeface="+mn-ea"/>
              </a:rPr>
              <a:t>功能：从相应段寄存器和</a:t>
            </a:r>
            <a:r>
              <a:rPr lang="en-US" altLang="zh-CN" sz="2000" dirty="0">
                <a:latin typeface="+mn-ea"/>
              </a:rPr>
              <a:t>SI</a:t>
            </a:r>
            <a:r>
              <a:rPr lang="zh-CN" altLang="zh-CN" sz="2000" dirty="0">
                <a:latin typeface="+mn-ea"/>
              </a:rPr>
              <a:t>指示的存储器单元读取数据，送入</a:t>
            </a:r>
            <a:r>
              <a:rPr lang="en-US" altLang="zh-CN" sz="2000" dirty="0">
                <a:latin typeface="+mn-ea"/>
              </a:rPr>
              <a:t>AL/AX</a:t>
            </a:r>
            <a:r>
              <a:rPr lang="zh-CN" altLang="zh-CN" sz="2000" dirty="0">
                <a:latin typeface="+mn-ea"/>
              </a:rPr>
              <a:t>中。</a:t>
            </a:r>
            <a:endParaRPr lang="zh-CN" altLang="zh-CN" sz="2000" dirty="0">
              <a:latin typeface="+mn-ea"/>
            </a:endParaRPr>
          </a:p>
          <a:p>
            <a:r>
              <a:rPr lang="zh-CN" altLang="zh-CN" sz="2000" dirty="0">
                <a:latin typeface="+mn-ea"/>
              </a:rPr>
              <a:t>字节操作：</a:t>
            </a:r>
            <a:r>
              <a:rPr lang="en-US" altLang="zh-CN" sz="2000" dirty="0">
                <a:latin typeface="+mn-ea"/>
              </a:rPr>
              <a:t>(AL)</a:t>
            </a:r>
            <a:r>
              <a:rPr lang="zh-CN" altLang="zh-CN" sz="2000" dirty="0">
                <a:latin typeface="+mn-ea"/>
              </a:rPr>
              <a:t>←</a:t>
            </a:r>
            <a:r>
              <a:rPr lang="en-US" altLang="zh-CN" sz="2000" dirty="0">
                <a:latin typeface="+mn-ea"/>
              </a:rPr>
              <a:t>((SI))</a:t>
            </a:r>
            <a:r>
              <a:rPr lang="zh-CN" altLang="zh-CN" sz="2000" dirty="0">
                <a:latin typeface="+mn-ea"/>
              </a:rPr>
              <a:t>，</a:t>
            </a:r>
            <a:r>
              <a:rPr lang="en-US" altLang="zh-CN" sz="2000" dirty="0">
                <a:latin typeface="+mn-ea"/>
              </a:rPr>
              <a:t>SI</a:t>
            </a:r>
            <a:r>
              <a:rPr lang="zh-CN" altLang="zh-CN" sz="2000" dirty="0">
                <a:latin typeface="+mn-ea"/>
              </a:rPr>
              <a:t>←</a:t>
            </a:r>
            <a:r>
              <a:rPr lang="en-US" altLang="zh-CN" sz="2000" dirty="0">
                <a:latin typeface="+mn-ea"/>
              </a:rPr>
              <a:t>(SI)</a:t>
            </a:r>
            <a:r>
              <a:rPr lang="zh-CN" altLang="zh-CN" sz="2000" dirty="0">
                <a:latin typeface="+mn-ea"/>
              </a:rPr>
              <a:t>±</a:t>
            </a:r>
            <a:r>
              <a:rPr lang="en-US" altLang="zh-CN" sz="2000" dirty="0">
                <a:latin typeface="+mn-ea"/>
              </a:rPr>
              <a:t>1</a:t>
            </a:r>
            <a:endParaRPr lang="zh-CN" altLang="zh-CN" sz="2000" dirty="0">
              <a:latin typeface="+mn-ea"/>
            </a:endParaRPr>
          </a:p>
          <a:p>
            <a:r>
              <a:rPr lang="zh-CN" altLang="zh-CN" sz="2000" dirty="0">
                <a:latin typeface="+mn-ea"/>
              </a:rPr>
              <a:t>字 操 作：</a:t>
            </a:r>
            <a:r>
              <a:rPr lang="en-US" altLang="zh-CN" sz="2000" dirty="0">
                <a:latin typeface="+mn-ea"/>
              </a:rPr>
              <a:t>(AX)</a:t>
            </a:r>
            <a:r>
              <a:rPr lang="zh-CN" altLang="zh-CN" sz="2000" dirty="0">
                <a:latin typeface="+mn-ea"/>
              </a:rPr>
              <a:t>←</a:t>
            </a:r>
            <a:r>
              <a:rPr lang="en-US" altLang="zh-CN" sz="2000" dirty="0">
                <a:latin typeface="+mn-ea"/>
              </a:rPr>
              <a:t>((SI))</a:t>
            </a:r>
            <a:r>
              <a:rPr lang="zh-CN" altLang="zh-CN" sz="2000" dirty="0">
                <a:latin typeface="+mn-ea"/>
              </a:rPr>
              <a:t>，</a:t>
            </a:r>
            <a:r>
              <a:rPr lang="en-US" altLang="zh-CN" sz="2000" dirty="0">
                <a:latin typeface="+mn-ea"/>
              </a:rPr>
              <a:t>SI</a:t>
            </a:r>
            <a:r>
              <a:rPr lang="zh-CN" altLang="zh-CN" sz="2000" dirty="0">
                <a:latin typeface="+mn-ea"/>
              </a:rPr>
              <a:t>←</a:t>
            </a:r>
            <a:r>
              <a:rPr lang="en-US" altLang="zh-CN" sz="2000" dirty="0">
                <a:latin typeface="+mn-ea"/>
              </a:rPr>
              <a:t>(SI)</a:t>
            </a:r>
            <a:r>
              <a:rPr lang="zh-CN" altLang="zh-CN" sz="2000" dirty="0">
                <a:latin typeface="+mn-ea"/>
              </a:rPr>
              <a:t>±</a:t>
            </a:r>
            <a:r>
              <a:rPr lang="en-US" altLang="zh-CN" sz="2000" dirty="0">
                <a:latin typeface="+mn-ea"/>
              </a:rPr>
              <a:t>2</a:t>
            </a:r>
            <a:endParaRPr lang="zh-CN" altLang="zh-CN" sz="2000" dirty="0">
              <a:latin typeface="+mn-ea"/>
            </a:endParaRPr>
          </a:p>
          <a:p>
            <a:r>
              <a:rPr lang="zh-CN" altLang="zh-CN" sz="2000" dirty="0">
                <a:latin typeface="+mn-ea"/>
              </a:rPr>
              <a:t>对状态标志的影响，同指令</a:t>
            </a:r>
            <a:r>
              <a:rPr lang="en-US" altLang="zh-CN" sz="2000" dirty="0">
                <a:latin typeface="+mn-ea"/>
              </a:rPr>
              <a:t>MOVS</a:t>
            </a:r>
            <a:r>
              <a:rPr lang="zh-CN" altLang="zh-CN" sz="2000" dirty="0">
                <a:latin typeface="+mn-ea"/>
              </a:rPr>
              <a:t>。</a:t>
            </a:r>
            <a:endParaRPr lang="zh-CN" altLang="zh-CN" sz="2000" dirty="0">
              <a:latin typeface="+mn-ea"/>
            </a:endParaRPr>
          </a:p>
          <a:p>
            <a:endParaRPr lang="zh-CN" altLang="en-US" sz="2000" dirty="0">
              <a:latin typeface="+mn-ea"/>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400" dirty="0">
                <a:latin typeface="+mn-ea"/>
              </a:rPr>
              <a:t>5</a:t>
            </a:r>
            <a:r>
              <a:rPr lang="zh-CN" altLang="zh-CN" sz="2400" dirty="0">
                <a:latin typeface="+mn-ea"/>
              </a:rPr>
              <a:t>）串存储指令</a:t>
            </a:r>
            <a:r>
              <a:rPr lang="en-US" altLang="zh-CN" sz="2400" dirty="0">
                <a:latin typeface="+mn-ea"/>
              </a:rPr>
              <a:t>STOS</a:t>
            </a:r>
            <a:endParaRPr lang="zh-CN" altLang="zh-CN" sz="2400" dirty="0">
              <a:latin typeface="+mn-ea"/>
            </a:endParaRPr>
          </a:p>
          <a:p>
            <a:r>
              <a:rPr lang="zh-CN" altLang="zh-CN" sz="2400" dirty="0">
                <a:latin typeface="+mn-ea"/>
              </a:rPr>
              <a:t>格式：</a:t>
            </a:r>
            <a:r>
              <a:rPr lang="en-US" altLang="zh-CN" sz="2400" dirty="0">
                <a:latin typeface="+mn-ea"/>
              </a:rPr>
              <a:t>STOS  DST</a:t>
            </a:r>
            <a:endParaRPr lang="zh-CN" altLang="zh-CN" sz="2400" dirty="0">
              <a:latin typeface="+mn-ea"/>
            </a:endParaRPr>
          </a:p>
          <a:p>
            <a:r>
              <a:rPr lang="en-US" altLang="zh-CN" sz="2400" dirty="0">
                <a:latin typeface="+mn-ea"/>
              </a:rPr>
              <a:t>  STOSB   (</a:t>
            </a:r>
            <a:r>
              <a:rPr lang="zh-CN" altLang="zh-CN" sz="2400" dirty="0">
                <a:latin typeface="+mn-ea"/>
              </a:rPr>
              <a:t>字节</a:t>
            </a:r>
            <a:r>
              <a:rPr lang="en-US" altLang="zh-CN" sz="2400" dirty="0">
                <a:latin typeface="+mn-ea"/>
              </a:rPr>
              <a:t>)</a:t>
            </a:r>
            <a:endParaRPr lang="zh-CN" altLang="zh-CN" sz="2400" dirty="0">
              <a:latin typeface="+mn-ea"/>
            </a:endParaRPr>
          </a:p>
          <a:p>
            <a:r>
              <a:rPr lang="en-US" altLang="zh-CN" sz="2400" dirty="0">
                <a:latin typeface="+mn-ea"/>
              </a:rPr>
              <a:t>  STOSW  (</a:t>
            </a:r>
            <a:r>
              <a:rPr lang="zh-CN" altLang="zh-CN" sz="2400" dirty="0">
                <a:latin typeface="+mn-ea"/>
              </a:rPr>
              <a:t>字</a:t>
            </a:r>
            <a:r>
              <a:rPr lang="en-US" altLang="zh-CN" sz="2400" dirty="0">
                <a:latin typeface="+mn-ea"/>
              </a:rPr>
              <a:t>)</a:t>
            </a:r>
            <a:endParaRPr lang="zh-CN" altLang="zh-CN" sz="2400" dirty="0">
              <a:latin typeface="+mn-ea"/>
            </a:endParaRPr>
          </a:p>
          <a:p>
            <a:r>
              <a:rPr lang="zh-CN" altLang="zh-CN" sz="2400" dirty="0">
                <a:latin typeface="+mn-ea"/>
              </a:rPr>
              <a:t>功能：把</a:t>
            </a:r>
            <a:r>
              <a:rPr lang="en-US" altLang="zh-CN" sz="2400" dirty="0">
                <a:latin typeface="+mn-ea"/>
              </a:rPr>
              <a:t>AL/AX</a:t>
            </a:r>
            <a:r>
              <a:rPr lang="zh-CN" altLang="zh-CN" sz="2400" dirty="0">
                <a:latin typeface="+mn-ea"/>
              </a:rPr>
              <a:t>中的数据传送到相应段寄存器和</a:t>
            </a:r>
            <a:r>
              <a:rPr lang="en-US" altLang="zh-CN" sz="2400" dirty="0">
                <a:latin typeface="+mn-ea"/>
              </a:rPr>
              <a:t>DI</a:t>
            </a:r>
            <a:r>
              <a:rPr lang="zh-CN" altLang="zh-CN" sz="2400" dirty="0">
                <a:latin typeface="+mn-ea"/>
              </a:rPr>
              <a:t>指示的存储器单元中。</a:t>
            </a:r>
            <a:endParaRPr lang="zh-CN" altLang="zh-CN" sz="2400" dirty="0">
              <a:latin typeface="+mn-ea"/>
            </a:endParaRPr>
          </a:p>
          <a:p>
            <a:r>
              <a:rPr lang="zh-CN" altLang="zh-CN" sz="2400" dirty="0">
                <a:latin typeface="+mn-ea"/>
              </a:rPr>
              <a:t>字节操作：</a:t>
            </a:r>
            <a:r>
              <a:rPr lang="en-US" altLang="zh-CN" sz="2400" dirty="0">
                <a:latin typeface="+mn-ea"/>
              </a:rPr>
              <a:t>(DI)</a:t>
            </a:r>
            <a:r>
              <a:rPr lang="zh-CN" altLang="zh-CN" sz="2400" dirty="0">
                <a:latin typeface="+mn-ea"/>
              </a:rPr>
              <a:t>←</a:t>
            </a:r>
            <a:r>
              <a:rPr lang="en-US" altLang="zh-CN" sz="2400" dirty="0">
                <a:latin typeface="+mn-ea"/>
              </a:rPr>
              <a:t>(AL)</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1</a:t>
            </a:r>
            <a:endParaRPr lang="zh-CN" altLang="zh-CN" sz="2400" dirty="0">
              <a:latin typeface="+mn-ea"/>
            </a:endParaRPr>
          </a:p>
          <a:p>
            <a:r>
              <a:rPr lang="zh-CN" altLang="zh-CN" sz="2400" dirty="0">
                <a:latin typeface="+mn-ea"/>
              </a:rPr>
              <a:t>字操作时：</a:t>
            </a:r>
            <a:r>
              <a:rPr lang="en-US" altLang="zh-CN" sz="2400" dirty="0">
                <a:latin typeface="+mn-ea"/>
              </a:rPr>
              <a:t>(DI)</a:t>
            </a:r>
            <a:r>
              <a:rPr lang="zh-CN" altLang="zh-CN" sz="2400" dirty="0">
                <a:latin typeface="+mn-ea"/>
              </a:rPr>
              <a:t>←</a:t>
            </a:r>
            <a:r>
              <a:rPr lang="en-US" altLang="zh-CN" sz="2400" dirty="0">
                <a:latin typeface="+mn-ea"/>
              </a:rPr>
              <a:t>(AX)</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(DI)</a:t>
            </a:r>
            <a:r>
              <a:rPr lang="zh-CN" altLang="zh-CN" sz="2400" dirty="0">
                <a:latin typeface="+mn-ea"/>
              </a:rPr>
              <a:t>±</a:t>
            </a:r>
            <a:r>
              <a:rPr lang="en-US" altLang="zh-CN" sz="2400" dirty="0">
                <a:latin typeface="+mn-ea"/>
              </a:rPr>
              <a:t>2</a:t>
            </a:r>
            <a:endParaRPr lang="zh-CN" altLang="zh-CN" sz="2400" dirty="0">
              <a:latin typeface="+mn-ea"/>
            </a:endParaRPr>
          </a:p>
          <a:p>
            <a:r>
              <a:rPr lang="zh-CN" altLang="zh-CN" sz="2400" dirty="0">
                <a:latin typeface="+mn-ea"/>
              </a:rPr>
              <a:t>对状态标志的影响，同指令</a:t>
            </a:r>
            <a:r>
              <a:rPr lang="en-US" altLang="zh-CN" sz="2400" dirty="0">
                <a:latin typeface="+mn-ea"/>
              </a:rPr>
              <a:t>MOVS</a:t>
            </a:r>
            <a:r>
              <a:rPr lang="zh-CN" altLang="zh-CN" sz="2400" dirty="0">
                <a:latin typeface="+mn-ea"/>
              </a:rPr>
              <a:t>。</a:t>
            </a:r>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ea typeface="+mn-ea"/>
              </a:rPr>
              <a:t>6.4 </a:t>
            </a:r>
            <a:r>
              <a:rPr lang="zh-CN" altLang="zh-CN" sz="3600" dirty="0">
                <a:latin typeface="+mn-ea"/>
                <a:ea typeface="+mn-ea"/>
              </a:rPr>
              <a:t>指令系统举例</a:t>
            </a:r>
            <a:endParaRPr lang="zh-CN" altLang="en-US" sz="3600" dirty="0">
              <a:latin typeface="+mn-ea"/>
              <a:ea typeface="+mn-ea"/>
            </a:endParaRPr>
          </a:p>
        </p:txBody>
      </p:sp>
      <p:sp>
        <p:nvSpPr>
          <p:cNvPr id="3" name="内容占位符 2"/>
          <p:cNvSpPr>
            <a:spLocks noGrp="1"/>
          </p:cNvSpPr>
          <p:nvPr>
            <p:ph idx="1"/>
          </p:nvPr>
        </p:nvSpPr>
        <p:spPr/>
        <p:txBody>
          <a:bodyPr/>
          <a:lstStyle/>
          <a:p>
            <a:r>
              <a:rPr lang="en-US" altLang="zh-CN" sz="2400" dirty="0">
                <a:latin typeface="+mn-ea"/>
              </a:rPr>
              <a:t>6</a:t>
            </a:r>
            <a:r>
              <a:rPr lang="zh-CN" altLang="zh-CN" sz="2400" dirty="0">
                <a:latin typeface="+mn-ea"/>
              </a:rPr>
              <a:t>）串重复前缀指令</a:t>
            </a:r>
            <a:endParaRPr lang="zh-CN" altLang="zh-CN" sz="2400" dirty="0">
              <a:latin typeface="+mn-ea"/>
            </a:endParaRPr>
          </a:p>
          <a:p>
            <a:r>
              <a:rPr lang="zh-CN" altLang="zh-CN" sz="2400" dirty="0">
                <a:latin typeface="+mn-ea"/>
              </a:rPr>
              <a:t>串重复前缀指令有三条，用来修饰串操作指令，使之重复执行。</a:t>
            </a:r>
            <a:endParaRPr lang="zh-CN" altLang="zh-CN" sz="2400" dirty="0">
              <a:latin typeface="+mn-ea"/>
            </a:endParaRPr>
          </a:p>
          <a:p>
            <a:r>
              <a:rPr lang="zh-CN" altLang="zh-CN" sz="2400" dirty="0">
                <a:latin typeface="+mn-ea"/>
              </a:rPr>
              <a:t>（</a:t>
            </a:r>
            <a:r>
              <a:rPr lang="en-US" altLang="zh-CN" sz="2400" dirty="0">
                <a:latin typeface="+mn-ea"/>
              </a:rPr>
              <a:t>1</a:t>
            </a:r>
            <a:r>
              <a:rPr lang="zh-CN" altLang="zh-CN" sz="2400" dirty="0">
                <a:latin typeface="+mn-ea"/>
              </a:rPr>
              <a:t>）重复前缀指令</a:t>
            </a:r>
            <a:endParaRPr lang="zh-CN" altLang="zh-CN" sz="2400" dirty="0">
              <a:latin typeface="+mn-ea"/>
            </a:endParaRPr>
          </a:p>
          <a:p>
            <a:r>
              <a:rPr lang="zh-CN" altLang="zh-CN" sz="2400" dirty="0">
                <a:latin typeface="+mn-ea"/>
              </a:rPr>
              <a:t>格式：</a:t>
            </a:r>
            <a:r>
              <a:rPr lang="en-US" altLang="zh-CN" sz="2400" dirty="0">
                <a:latin typeface="+mn-ea"/>
              </a:rPr>
              <a:t>REP  String primitive   </a:t>
            </a:r>
            <a:r>
              <a:rPr lang="zh-CN" altLang="zh-CN" sz="2400" dirty="0">
                <a:latin typeface="+mn-ea"/>
              </a:rPr>
              <a:t>；用于指令</a:t>
            </a:r>
            <a:r>
              <a:rPr lang="en-US" altLang="zh-CN" sz="2400" dirty="0">
                <a:latin typeface="+mn-ea"/>
              </a:rPr>
              <a:t>MOVS</a:t>
            </a:r>
            <a:r>
              <a:rPr lang="zh-CN" altLang="zh-CN" sz="2400" dirty="0">
                <a:latin typeface="+mn-ea"/>
              </a:rPr>
              <a:t>、</a:t>
            </a:r>
            <a:r>
              <a:rPr lang="en-US" altLang="zh-CN" sz="2400" dirty="0">
                <a:latin typeface="+mn-ea"/>
              </a:rPr>
              <a:t>LODS</a:t>
            </a:r>
            <a:r>
              <a:rPr lang="zh-CN" altLang="zh-CN" sz="2400" dirty="0">
                <a:latin typeface="+mn-ea"/>
              </a:rPr>
              <a:t>或</a:t>
            </a:r>
            <a:r>
              <a:rPr lang="en-US" altLang="zh-CN" sz="2400" dirty="0">
                <a:latin typeface="+mn-ea"/>
              </a:rPr>
              <a:t>STOS</a:t>
            </a:r>
            <a:r>
              <a:rPr lang="zh-CN" altLang="zh-CN" sz="2400" dirty="0">
                <a:latin typeface="+mn-ea"/>
              </a:rPr>
              <a:t>，</a:t>
            </a:r>
            <a:r>
              <a:rPr lang="en-US" altLang="zh-CN" sz="2400" dirty="0">
                <a:latin typeface="+mn-ea"/>
              </a:rPr>
              <a:t>CX</a:t>
            </a:r>
            <a:r>
              <a:rPr lang="zh-CN" altLang="zh-CN" sz="2400" dirty="0">
                <a:latin typeface="+mn-ea"/>
              </a:rPr>
              <a:t>←</a:t>
            </a:r>
            <a:r>
              <a:rPr lang="en-US" altLang="zh-CN" sz="2400" dirty="0">
                <a:latin typeface="+mn-ea"/>
              </a:rPr>
              <a:t>(CX)-1</a:t>
            </a:r>
            <a:r>
              <a:rPr lang="zh-CN" altLang="zh-CN" sz="2400" dirty="0">
                <a:latin typeface="+mn-ea"/>
              </a:rPr>
              <a:t>，若</a:t>
            </a:r>
            <a:r>
              <a:rPr lang="en-US" altLang="zh-CN" sz="2400" dirty="0">
                <a:latin typeface="+mn-ea"/>
              </a:rPr>
              <a:t>(CX)=0</a:t>
            </a:r>
            <a:r>
              <a:rPr lang="zh-CN" altLang="zh-CN" sz="2400" dirty="0">
                <a:latin typeface="+mn-ea"/>
              </a:rPr>
              <a:t>时退出，否则重复执行</a:t>
            </a:r>
            <a:r>
              <a:rPr lang="zh-CN" altLang="zh-CN" sz="2400" dirty="0" smtClean="0">
                <a:latin typeface="+mn-ea"/>
              </a:rPr>
              <a:t>。</a:t>
            </a:r>
            <a:endParaRPr lang="en-US" altLang="zh-CN" sz="2400" dirty="0" smtClean="0">
              <a:latin typeface="+mn-ea"/>
            </a:endParaRPr>
          </a:p>
          <a:p>
            <a:r>
              <a:rPr lang="zh-CN" altLang="zh-CN" sz="2400" dirty="0"/>
              <a:t>（</a:t>
            </a:r>
            <a:r>
              <a:rPr lang="en-US" altLang="zh-CN" sz="2400" dirty="0"/>
              <a:t>2</a:t>
            </a:r>
            <a:r>
              <a:rPr lang="zh-CN" altLang="zh-CN" sz="2400" dirty="0"/>
              <a:t>）相等时重复前缀指令</a:t>
            </a:r>
            <a:endParaRPr lang="zh-CN" altLang="zh-CN" sz="2400" dirty="0"/>
          </a:p>
          <a:p>
            <a:r>
              <a:rPr lang="zh-CN" altLang="zh-CN" sz="2400" dirty="0"/>
              <a:t>格式：</a:t>
            </a:r>
            <a:r>
              <a:rPr lang="en-US" altLang="zh-CN" sz="2400" dirty="0"/>
              <a:t>REPE/REPZ  String primitive </a:t>
            </a:r>
            <a:r>
              <a:rPr lang="zh-CN" altLang="zh-CN" sz="2400" dirty="0"/>
              <a:t>；用于指令</a:t>
            </a:r>
            <a:r>
              <a:rPr lang="en-US" altLang="zh-CN" sz="2400" dirty="0"/>
              <a:t>CMPS</a:t>
            </a:r>
            <a:r>
              <a:rPr lang="zh-CN" altLang="zh-CN" sz="2400" dirty="0"/>
              <a:t>或</a:t>
            </a:r>
            <a:r>
              <a:rPr lang="en-US" altLang="zh-CN" sz="2400" dirty="0"/>
              <a:t>SCAS</a:t>
            </a:r>
            <a:r>
              <a:rPr lang="zh-CN" altLang="zh-CN" sz="2400" dirty="0"/>
              <a:t>，</a:t>
            </a:r>
            <a:r>
              <a:rPr lang="en-US" altLang="zh-CN" sz="2400" dirty="0"/>
              <a:t>CX</a:t>
            </a:r>
            <a:r>
              <a:rPr lang="zh-CN" altLang="zh-CN" sz="2400" dirty="0"/>
              <a:t>←</a:t>
            </a:r>
            <a:r>
              <a:rPr lang="en-US" altLang="zh-CN" sz="2400" dirty="0"/>
              <a:t>(CX)-1</a:t>
            </a:r>
            <a:r>
              <a:rPr lang="zh-CN" altLang="zh-CN" sz="2400" dirty="0"/>
              <a:t>，若</a:t>
            </a:r>
            <a:r>
              <a:rPr lang="en-US" altLang="zh-CN" sz="2400" dirty="0"/>
              <a:t>(CX)=0</a:t>
            </a:r>
            <a:r>
              <a:rPr lang="zh-CN" altLang="zh-CN" sz="2400" dirty="0"/>
              <a:t>或</a:t>
            </a:r>
            <a:r>
              <a:rPr lang="en-US" altLang="zh-CN" sz="2400" dirty="0"/>
              <a:t>ZF=0(</a:t>
            </a:r>
            <a:r>
              <a:rPr lang="zh-CN" altLang="zh-CN" sz="2400" dirty="0"/>
              <a:t>两数不相等</a:t>
            </a:r>
            <a:r>
              <a:rPr lang="en-US" altLang="zh-CN" sz="2400" dirty="0"/>
              <a:t>)</a:t>
            </a:r>
            <a:r>
              <a:rPr lang="zh-CN" altLang="zh-CN" sz="2400" dirty="0"/>
              <a:t>时退出，否则重复执行。</a:t>
            </a:r>
            <a:endParaRPr lang="zh-CN" altLang="zh-CN" sz="2400" dirty="0"/>
          </a:p>
          <a:p>
            <a:endParaRPr lang="zh-CN" altLang="zh-CN" sz="2400" dirty="0">
              <a:latin typeface="+mn-ea"/>
            </a:endParaRPr>
          </a:p>
          <a:p>
            <a:endParaRPr lang="zh-CN" altLang="en-US" sz="2400" dirty="0">
              <a:latin typeface="+mn-ea"/>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600" dirty="0">
                <a:latin typeface="+mn-ea"/>
              </a:rPr>
              <a:t>6.4 </a:t>
            </a:r>
            <a:r>
              <a:rPr lang="zh-CN" altLang="zh-CN" sz="3600" dirty="0">
                <a:latin typeface="+mn-ea"/>
              </a:rPr>
              <a:t>指令系统举例</a:t>
            </a:r>
            <a:endParaRPr lang="zh-CN" altLang="en-US" sz="3600" dirty="0"/>
          </a:p>
        </p:txBody>
      </p:sp>
      <p:sp>
        <p:nvSpPr>
          <p:cNvPr id="3" name="内容占位符 2"/>
          <p:cNvSpPr>
            <a:spLocks noGrp="1"/>
          </p:cNvSpPr>
          <p:nvPr>
            <p:ph idx="1"/>
          </p:nvPr>
        </p:nvSpPr>
        <p:spPr/>
        <p:txBody>
          <a:bodyPr/>
          <a:lstStyle/>
          <a:p>
            <a:r>
              <a:rPr lang="zh-CN" altLang="zh-CN" sz="2400" dirty="0">
                <a:latin typeface="+mn-ea"/>
              </a:rPr>
              <a:t>（</a:t>
            </a:r>
            <a:r>
              <a:rPr lang="en-US" altLang="zh-CN" sz="2400" dirty="0">
                <a:latin typeface="+mn-ea"/>
              </a:rPr>
              <a:t>3</a:t>
            </a:r>
            <a:r>
              <a:rPr lang="zh-CN" altLang="zh-CN" sz="2400" dirty="0">
                <a:latin typeface="+mn-ea"/>
              </a:rPr>
              <a:t>）不相等时重复前缀指令</a:t>
            </a:r>
            <a:endParaRPr lang="zh-CN" altLang="zh-CN" sz="2400" dirty="0">
              <a:latin typeface="+mn-ea"/>
            </a:endParaRPr>
          </a:p>
          <a:p>
            <a:r>
              <a:rPr lang="zh-CN" altLang="zh-CN" sz="2400" dirty="0">
                <a:latin typeface="+mn-ea"/>
              </a:rPr>
              <a:t>格式：</a:t>
            </a:r>
            <a:r>
              <a:rPr lang="en-US" altLang="zh-CN" sz="2400" dirty="0">
                <a:latin typeface="+mn-ea"/>
              </a:rPr>
              <a:t>REPNE/REPNZ  String primitive </a:t>
            </a:r>
            <a:r>
              <a:rPr lang="zh-CN" altLang="zh-CN" sz="2400" dirty="0">
                <a:latin typeface="+mn-ea"/>
              </a:rPr>
              <a:t>；用于指令</a:t>
            </a:r>
            <a:r>
              <a:rPr lang="en-US" altLang="zh-CN" sz="2400" dirty="0">
                <a:latin typeface="+mn-ea"/>
              </a:rPr>
              <a:t>CMPS</a:t>
            </a:r>
            <a:r>
              <a:rPr lang="zh-CN" altLang="zh-CN" sz="2400" dirty="0">
                <a:latin typeface="+mn-ea"/>
              </a:rPr>
              <a:t>或</a:t>
            </a:r>
            <a:r>
              <a:rPr lang="en-US" altLang="zh-CN" sz="2400" dirty="0">
                <a:latin typeface="+mn-ea"/>
              </a:rPr>
              <a:t>SCAS</a:t>
            </a:r>
            <a:r>
              <a:rPr lang="zh-CN" altLang="zh-CN" sz="2400" dirty="0">
                <a:latin typeface="+mn-ea"/>
              </a:rPr>
              <a:t>，（</a:t>
            </a:r>
            <a:r>
              <a:rPr lang="en-US" altLang="zh-CN" sz="2400" dirty="0">
                <a:latin typeface="+mn-ea"/>
              </a:rPr>
              <a:t>CX</a:t>
            </a:r>
            <a:r>
              <a:rPr lang="zh-CN" altLang="zh-CN" sz="2400" dirty="0">
                <a:latin typeface="+mn-ea"/>
              </a:rPr>
              <a:t>）←（</a:t>
            </a:r>
            <a:r>
              <a:rPr lang="en-US" altLang="zh-CN" sz="2400" dirty="0">
                <a:latin typeface="+mn-ea"/>
              </a:rPr>
              <a:t>CX</a:t>
            </a:r>
            <a:r>
              <a:rPr lang="zh-CN" altLang="zh-CN" sz="2400" dirty="0">
                <a:latin typeface="+mn-ea"/>
              </a:rPr>
              <a:t>）</a:t>
            </a:r>
            <a:r>
              <a:rPr lang="en-US" altLang="zh-CN" sz="2400" dirty="0">
                <a:latin typeface="+mn-ea"/>
              </a:rPr>
              <a:t>-1</a:t>
            </a:r>
            <a:r>
              <a:rPr lang="zh-CN" altLang="zh-CN" sz="2400" dirty="0">
                <a:latin typeface="+mn-ea"/>
              </a:rPr>
              <a:t>，若</a:t>
            </a:r>
            <a:r>
              <a:rPr lang="en-US" altLang="zh-CN" sz="2400" dirty="0">
                <a:latin typeface="+mn-ea"/>
              </a:rPr>
              <a:t>(CX)=0</a:t>
            </a:r>
            <a:r>
              <a:rPr lang="zh-CN" altLang="zh-CN" sz="2400" dirty="0">
                <a:latin typeface="+mn-ea"/>
              </a:rPr>
              <a:t>或</a:t>
            </a:r>
            <a:r>
              <a:rPr lang="en-US" altLang="zh-CN" sz="2400" dirty="0">
                <a:latin typeface="+mn-ea"/>
              </a:rPr>
              <a:t>ZF=1(</a:t>
            </a:r>
            <a:r>
              <a:rPr lang="zh-CN" altLang="zh-CN" sz="2400" dirty="0">
                <a:latin typeface="+mn-ea"/>
              </a:rPr>
              <a:t>两数相等</a:t>
            </a:r>
            <a:r>
              <a:rPr lang="en-US" altLang="zh-CN" sz="2400" dirty="0">
                <a:latin typeface="+mn-ea"/>
              </a:rPr>
              <a:t>)</a:t>
            </a:r>
            <a:r>
              <a:rPr lang="zh-CN" altLang="zh-CN" sz="2400" dirty="0">
                <a:latin typeface="+mn-ea"/>
              </a:rPr>
              <a:t>时退出，否则重复执行。</a:t>
            </a:r>
            <a:endParaRPr lang="zh-CN" altLang="zh-CN" sz="2400" dirty="0">
              <a:latin typeface="+mn-ea"/>
            </a:endParaRPr>
          </a:p>
          <a:p>
            <a:r>
              <a:rPr lang="en-US" altLang="zh-CN" sz="2400" b="1" dirty="0"/>
              <a:t>5. </a:t>
            </a:r>
            <a:r>
              <a:rPr lang="zh-CN" altLang="zh-CN" sz="2400" b="1" dirty="0"/>
              <a:t>控制转移指令</a:t>
            </a:r>
            <a:endParaRPr lang="zh-CN" altLang="zh-CN" sz="2400" dirty="0"/>
          </a:p>
          <a:p>
            <a:r>
              <a:rPr lang="zh-CN" altLang="zh-CN" sz="2400" dirty="0"/>
              <a:t>控制转移指令有</a:t>
            </a:r>
            <a:r>
              <a:rPr lang="en-US" altLang="zh-CN" sz="2400" dirty="0"/>
              <a:t>28</a:t>
            </a:r>
            <a:r>
              <a:rPr lang="zh-CN" altLang="zh-CN" sz="2400" dirty="0"/>
              <a:t>条，分</a:t>
            </a:r>
            <a:r>
              <a:rPr lang="en-US" altLang="zh-CN" sz="2400" dirty="0"/>
              <a:t>5</a:t>
            </a:r>
            <a:r>
              <a:rPr lang="zh-CN" altLang="zh-CN" sz="2400" dirty="0"/>
              <a:t>种类型，主要用于控制程序的执行流程。</a:t>
            </a:r>
            <a:endParaRPr lang="zh-CN" altLang="zh-CN" sz="2400" dirty="0"/>
          </a:p>
          <a:p>
            <a:r>
              <a:rPr lang="en-US" altLang="zh-CN" sz="2400" dirty="0"/>
              <a:t>1</a:t>
            </a:r>
            <a:r>
              <a:rPr lang="zh-CN" altLang="zh-CN" sz="2400" dirty="0"/>
              <a:t>）转移地址寻址方式</a:t>
            </a:r>
            <a:endParaRPr lang="zh-CN" altLang="zh-CN" sz="2400" dirty="0"/>
          </a:p>
          <a:p>
            <a:endParaRPr lang="zh-CN" altLang="en-US" sz="2400" dirty="0">
              <a:latin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13.xml><?xml version="1.0" encoding="utf-8"?>
<p:tagLst xmlns:p="http://schemas.openxmlformats.org/presentationml/2006/main">
  <p:tag name="KSO_WM_SLIDE_MODEL_TYPE" val="cover"/>
</p:tagLst>
</file>

<file path=ppt/tags/tag14.xml><?xml version="1.0" encoding="utf-8"?>
<p:tagLst xmlns:p="http://schemas.openxmlformats.org/presentationml/2006/main">
  <p:tag name="KSO_WM_DOC_GUID" val="{41d296d0-ae06-4f57-962b-d097823d158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heme/theme1.xml><?xml version="1.0" encoding="utf-8"?>
<a:theme xmlns:a="http://schemas.openxmlformats.org/drawingml/2006/main" name="1_空白设计模板">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空白设计模板">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24218</Words>
  <Application>WPS 演示</Application>
  <PresentationFormat>全屏显示(4:3)</PresentationFormat>
  <Paragraphs>1546</Paragraphs>
  <Slides>126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126</vt:i4>
      </vt:variant>
    </vt:vector>
  </HeadingPairs>
  <TitlesOfParts>
    <vt:vector size="137" baseType="lpstr">
      <vt:lpstr>Arial</vt:lpstr>
      <vt:lpstr>宋体</vt:lpstr>
      <vt:lpstr>Wingdings</vt:lpstr>
      <vt:lpstr>微软雅黑</vt:lpstr>
      <vt:lpstr>Arial Unicode MS</vt:lpstr>
      <vt:lpstr>Calibri</vt:lpstr>
      <vt:lpstr>Symbol</vt:lpstr>
      <vt:lpstr>Times New Roman</vt:lpstr>
      <vt:lpstr>等线</vt:lpstr>
      <vt:lpstr>1_空白设计模板</vt:lpstr>
      <vt:lpstr>2_空白设计模板</vt:lpstr>
      <vt:lpstr>  第6章  指令系统及汇编语言      程序设计</vt:lpstr>
      <vt:lpstr>6.1 指令系统的基本概述</vt:lpstr>
      <vt:lpstr>6.1 指令系统的基本概述</vt:lpstr>
      <vt:lpstr>6.1 指令系统的基本概述 </vt:lpstr>
      <vt:lpstr>6.1 指令系统的基本概述</vt:lpstr>
      <vt:lpstr>6.1 指令系统的基本概述</vt:lpstr>
      <vt:lpstr>6.1 指令系统的基本概述</vt:lpstr>
      <vt:lpstr>6.1 指令系统的基本概述</vt:lpstr>
      <vt:lpstr>6.1 指令系统的基本概述</vt:lpstr>
      <vt:lpstr>6.1 指令系统的基本概述</vt:lpstr>
      <vt:lpstr>6.1 指令系统的基本概述</vt:lpstr>
      <vt:lpstr>6.1 指令系统的基本概述</vt:lpstr>
      <vt:lpstr>6.1 指令系统的基本概述</vt:lpstr>
      <vt:lpstr>6.1 指令系统的基本概述</vt:lpstr>
      <vt:lpstr>6.1 指令系统的基本概述</vt:lpstr>
      <vt:lpstr>6.1 指令系统的基本概述</vt:lpstr>
      <vt:lpstr>6.1 指令系统的基本概述</vt:lpstr>
      <vt:lpstr>6.1 指令系统的基本概述</vt:lpstr>
      <vt:lpstr>6.1 指令系统的基本概述</vt:lpstr>
      <vt:lpstr>6.2 寻址方式</vt:lpstr>
      <vt:lpstr>6.2 寻址方式</vt:lpstr>
      <vt:lpstr>6.2 寻址方式</vt:lpstr>
      <vt:lpstr>6.2 寻址方式</vt:lpstr>
      <vt:lpstr>6.2 寻址方式</vt:lpstr>
      <vt:lpstr>6.2 寻址方式</vt:lpstr>
      <vt:lpstr>6.2 寻址方式</vt:lpstr>
      <vt:lpstr>6.2 寻址方式</vt:lpstr>
      <vt:lpstr>6.2 寻址方式</vt:lpstr>
      <vt:lpstr>6.2 寻址方式</vt:lpstr>
      <vt:lpstr>6.2 寻址方式</vt:lpstr>
      <vt:lpstr>6.2 寻址方式</vt:lpstr>
      <vt:lpstr>6.2 寻址方式</vt:lpstr>
      <vt:lpstr>6.2 寻址方式</vt:lpstr>
      <vt:lpstr>6.3 RISC技术</vt:lpstr>
      <vt:lpstr>6.3 RISC技术</vt:lpstr>
      <vt:lpstr>6.3 RISC技术</vt:lpstr>
      <vt:lpstr>6.3 RISC技术</vt:lpstr>
      <vt:lpstr>6.3 RISC技术</vt:lpstr>
      <vt:lpstr>6.3 RISC技术</vt:lpstr>
      <vt:lpstr>6.3 RISC技术</vt:lpstr>
      <vt:lpstr>6.3 RISC技术</vt:lpstr>
      <vt:lpstr>6.3 RISC技术</vt:lpstr>
      <vt:lpstr>6.3 RISC技术</vt:lpstr>
      <vt:lpstr>6.3 RISC技术</vt:lpstr>
      <vt:lpstr>6.3 RISC技术</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6.4 指令系统举例</vt:lpstr>
      <vt:lpstr>6.5汇编语言程序设计</vt:lpstr>
      <vt:lpstr>6.5汇编语言程序设计</vt:lpstr>
      <vt:lpstr>6.5汇编语言程序设计</vt:lpstr>
      <vt:lpstr>6.5汇编语言程序设计</vt:lpstr>
      <vt:lpstr>6.5汇编语言程序设计</vt:lpstr>
      <vt:lpstr>6.5汇编语言程序设计</vt:lpstr>
      <vt:lpstr>6.5汇编语言程序设计</vt:lpstr>
      <vt:lpstr>6.5汇编语言程序设计</vt:lpstr>
      <vt:lpstr>6.5汇编语言程序设计</vt:lpstr>
      <vt:lpstr>6.5汇编语言程序设计</vt:lpstr>
      <vt:lpstr>6.5汇编语言程序设计</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逻辑电路基础</dc:title>
  <dc:creator>Lenovo</dc:creator>
  <cp:lastModifiedBy>catnip</cp:lastModifiedBy>
  <cp:revision>45</cp:revision>
  <dcterms:created xsi:type="dcterms:W3CDTF">2019-03-29T06:53:00Z</dcterms:created>
  <dcterms:modified xsi:type="dcterms:W3CDTF">2019-04-18T10:10:13Z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