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
  </p:notesMasterIdLst>
  <p:sldIdLst>
    <p:sldId id="326" r:id="rId2"/>
    <p:sldId id="318" r:id="rId3"/>
    <p:sldId id="319" r:id="rId4"/>
    <p:sldId id="320" r:id="rId5"/>
    <p:sldId id="321" r:id="rId6"/>
    <p:sldId id="329" r:id="rId7"/>
    <p:sldId id="322" r:id="rId8"/>
    <p:sldId id="324" r:id="rId9"/>
    <p:sldId id="323" r:id="rId10"/>
    <p:sldId id="325" r:id="rId11"/>
    <p:sldId id="328"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672" y="-6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2A93A9-30CC-4B44-8BA1-7814C4BD68CB}" type="datetimeFigureOut">
              <a:rPr lang="zh-CN" altLang="en-US" smtClean="0"/>
              <a:t>2018/10/6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F3755E-6E4C-42D5-A6DD-AE333A87CC75}" type="slidenum">
              <a:rPr lang="zh-CN" altLang="en-US" smtClean="0"/>
              <a:t>‹#›</a:t>
            </a:fld>
            <a:endParaRPr lang="zh-CN" altLang="en-US"/>
          </a:p>
        </p:txBody>
      </p:sp>
    </p:spTree>
    <p:extLst>
      <p:ext uri="{BB962C8B-B14F-4D97-AF65-F5344CB8AC3E}">
        <p14:creationId xmlns:p14="http://schemas.microsoft.com/office/powerpoint/2010/main" val="2119984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910080" y="359898"/>
            <a:ext cx="987552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910080" y="1850064"/>
            <a:ext cx="987552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椭圆 7"/>
          <p:cNvSpPr/>
          <p:nvPr/>
        </p:nvSpPr>
        <p:spPr>
          <a:xfrm>
            <a:off x="1228577" y="1413802"/>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542901" y="1345016"/>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44000" y="274640"/>
            <a:ext cx="24384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524000" y="274641"/>
            <a:ext cx="74168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3043853" y="-54"/>
            <a:ext cx="9144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3437856" y="2600325"/>
            <a:ext cx="85344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437856" y="1066800"/>
            <a:ext cx="85344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10" name="矩形 9"/>
          <p:cNvSpPr/>
          <p:nvPr/>
        </p:nvSpPr>
        <p:spPr bwMode="invGray">
          <a:xfrm>
            <a:off x="3048000" y="0"/>
            <a:ext cx="1016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896428" y="2814656"/>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3210752" y="2745870"/>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914144" y="274320"/>
            <a:ext cx="999744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91414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703478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5160336"/>
            <a:ext cx="109728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60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621792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60960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621792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914144" y="274320"/>
            <a:ext cx="999744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4" name="页脚占位符 3"/>
          <p:cNvSpPr>
            <a:spLocks noGrp="1"/>
          </p:cNvSpPr>
          <p:nvPr>
            <p:ph type="ftr" sz="quarter" idx="11"/>
          </p:nvPr>
        </p:nvSpPr>
        <p:spPr/>
        <p:txBody>
          <a:bodyPr/>
          <a:lstStyle>
            <a:extLst/>
          </a:lstStyle>
          <a:p>
            <a:endParaRPr lang="zh-CN" altLang="en-US" dirty="0"/>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353312" y="0"/>
            <a:ext cx="10838688"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矩形 5"/>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16778"/>
            <a:ext cx="508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09600" y="1406964"/>
            <a:ext cx="508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609600" y="2133601"/>
            <a:ext cx="108712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7849195" y="1066800"/>
            <a:ext cx="36576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2018/10/6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矩形 7"/>
          <p:cNvSpPr/>
          <p:nvPr/>
        </p:nvSpPr>
        <p:spPr>
          <a:xfrm>
            <a:off x="1016000" y="1066800"/>
            <a:ext cx="6096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1117600" y="1143004"/>
            <a:ext cx="58928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528967" y="954341"/>
            <a:ext cx="9144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6671556" y="936786"/>
            <a:ext cx="865632"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1117600" y="4800600"/>
            <a:ext cx="58928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1087902" y="-815922"/>
            <a:ext cx="2185183"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25089" y="21103"/>
            <a:ext cx="2269588"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243842"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350498" y="-54"/>
            <a:ext cx="10841503"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914144" y="274638"/>
            <a:ext cx="999744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914144" y="1447800"/>
            <a:ext cx="999744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4775200" y="6305550"/>
            <a:ext cx="28448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30820CF-B880-4189-942D-D702A7CBA730}" type="datetimeFigureOut">
              <a:rPr lang="zh-CN" altLang="en-US" smtClean="0"/>
              <a:t>2018/10/6</a:t>
            </a:fld>
            <a:endParaRPr lang="zh-CN" altLang="en-US"/>
          </a:p>
        </p:txBody>
      </p:sp>
      <p:sp>
        <p:nvSpPr>
          <p:cNvPr id="10" name="页脚占位符 9"/>
          <p:cNvSpPr>
            <a:spLocks noGrp="1"/>
          </p:cNvSpPr>
          <p:nvPr>
            <p:ph type="ftr" sz="quarter" idx="3"/>
          </p:nvPr>
        </p:nvSpPr>
        <p:spPr>
          <a:xfrm>
            <a:off x="7620000" y="6305550"/>
            <a:ext cx="38608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11484864" y="6305550"/>
            <a:ext cx="6096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C913308-F349-4B6D-A68A-DD1791B4A57B}" type="slidenum">
              <a:rPr lang="zh-CN" altLang="en-US" smtClean="0"/>
              <a:t>‹#›</a:t>
            </a:fld>
            <a:endParaRPr lang="zh-CN" altLang="en-US"/>
          </a:p>
        </p:txBody>
      </p:sp>
      <p:sp>
        <p:nvSpPr>
          <p:cNvPr id="15" name="矩形 14"/>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2724612" y="1556792"/>
            <a:ext cx="7772400" cy="1728192"/>
          </a:xfrm>
        </p:spPr>
        <p:txBody>
          <a:bodyPr>
            <a:normAutofit/>
          </a:bodyPr>
          <a:lstStyle/>
          <a:p>
            <a:pPr eaLnBrk="1" hangingPunct="1"/>
            <a:r>
              <a:rPr lang="zh-CN" altLang="en-US" sz="7200" b="1" dirty="0" smtClean="0">
                <a:solidFill>
                  <a:srgbClr val="C00000"/>
                </a:solidFill>
                <a:latin typeface="微软雅黑" panose="020B0503020204020204" pitchFamily="34" charset="-122"/>
                <a:ea typeface="微软雅黑" panose="020B0503020204020204" pitchFamily="34" charset="-122"/>
              </a:rPr>
              <a:t>电子信息专业英语</a:t>
            </a:r>
            <a:endParaRPr lang="zh-CN" altLang="en-US" sz="7200" b="1" dirty="0">
              <a:solidFill>
                <a:srgbClr val="C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591944" y="4797152"/>
            <a:ext cx="2621230" cy="646331"/>
          </a:xfrm>
          <a:prstGeom prst="rect">
            <a:avLst/>
          </a:prstGeom>
          <a:noFill/>
        </p:spPr>
        <p:txBody>
          <a:bodyPr wrap="none" rtlCol="0">
            <a:spAutoFit/>
          </a:bodyPr>
          <a:lstStyle/>
          <a:p>
            <a:r>
              <a:rPr lang="zh-CN" altLang="en-US" sz="3600" dirty="0" smtClean="0"/>
              <a:t>黄燕 秦安碧</a:t>
            </a:r>
            <a:endParaRPr lang="zh-CN" altLang="en-US" sz="3600" dirty="0"/>
          </a:p>
        </p:txBody>
      </p:sp>
    </p:spTree>
    <p:extLst>
      <p:ext uri="{BB962C8B-B14F-4D97-AF65-F5344CB8AC3E}">
        <p14:creationId xmlns:p14="http://schemas.microsoft.com/office/powerpoint/2010/main" val="1415567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3636" y="1916832"/>
            <a:ext cx="10873208" cy="3539430"/>
          </a:xfrm>
          <a:prstGeom prst="rect">
            <a:avLst/>
          </a:prstGeom>
        </p:spPr>
        <p:txBody>
          <a:bodyPr wrap="square">
            <a:spAutoFit/>
          </a:bodyPr>
          <a:lstStyle/>
          <a:p>
            <a:pPr algn="just"/>
            <a:r>
              <a:rPr lang="en-US" altLang="zh-CN" sz="3200" dirty="0" smtClean="0">
                <a:latin typeface="Times New Roman" panose="02020603050405020304" pitchFamily="18" charset="0"/>
                <a:cs typeface="Times New Roman" panose="02020603050405020304" pitchFamily="18" charset="0"/>
              </a:rPr>
              <a:t>At </a:t>
            </a:r>
            <a:r>
              <a:rPr lang="en-US" altLang="zh-CN" sz="3200" dirty="0">
                <a:latin typeface="Times New Roman" panose="02020603050405020304" pitchFamily="18" charset="0"/>
                <a:cs typeface="Times New Roman" panose="02020603050405020304" pitchFamily="18" charset="0"/>
              </a:rPr>
              <a:t>last, </a:t>
            </a:r>
            <a:r>
              <a:rPr lang="en-US" altLang="zh-CN" sz="3200" dirty="0" smtClean="0">
                <a:latin typeface="Times New Roman" panose="02020603050405020304" pitchFamily="18" charset="0"/>
                <a:cs typeface="Times New Roman" panose="02020603050405020304" pitchFamily="18" charset="0"/>
              </a:rPr>
              <a:t>I’d </a:t>
            </a:r>
            <a:r>
              <a:rPr lang="en-US" altLang="zh-CN" sz="3200" dirty="0">
                <a:latin typeface="Times New Roman" panose="02020603050405020304" pitchFamily="18" charset="0"/>
                <a:cs typeface="Times New Roman" panose="02020603050405020304" pitchFamily="18" charset="0"/>
              </a:rPr>
              <a:t>like to say, with the development of </a:t>
            </a:r>
            <a:r>
              <a:rPr lang="en-US" altLang="zh-CN" sz="3200" b="1" dirty="0">
                <a:solidFill>
                  <a:srgbClr val="FF0000"/>
                </a:solidFill>
                <a:latin typeface="Times New Roman" panose="02020603050405020304" pitchFamily="18" charset="0"/>
                <a:cs typeface="Times New Roman" panose="02020603050405020304" pitchFamily="18" charset="0"/>
              </a:rPr>
              <a:t>science technology</a:t>
            </a:r>
            <a:r>
              <a:rPr lang="en-US" altLang="zh-CN" sz="3200" dirty="0">
                <a:latin typeface="Times New Roman" panose="02020603050405020304" pitchFamily="18" charset="0"/>
                <a:cs typeface="Times New Roman" panose="02020603050405020304" pitchFamily="18" charset="0"/>
              </a:rPr>
              <a:t>, the </a:t>
            </a:r>
            <a:r>
              <a:rPr lang="en-US" altLang="zh-CN" sz="3200" b="1" dirty="0">
                <a:solidFill>
                  <a:srgbClr val="FF0000"/>
                </a:solidFill>
                <a:latin typeface="Times New Roman" panose="02020603050405020304" pitchFamily="18" charset="0"/>
                <a:cs typeface="Times New Roman" panose="02020603050405020304" pitchFamily="18" charset="0"/>
              </a:rPr>
              <a:t>future</a:t>
            </a:r>
            <a:r>
              <a:rPr lang="en-US" altLang="zh-CN" sz="3200" dirty="0">
                <a:latin typeface="Times New Roman" panose="02020603050405020304" pitchFamily="18" charset="0"/>
                <a:cs typeface="Times New Roman" panose="02020603050405020304" pitchFamily="18" charset="0"/>
              </a:rPr>
              <a:t> robots will become more and more </a:t>
            </a:r>
            <a:r>
              <a:rPr lang="en-US" altLang="zh-CN" sz="3200" b="1" dirty="0">
                <a:solidFill>
                  <a:srgbClr val="FF0000"/>
                </a:solidFill>
                <a:latin typeface="Times New Roman" panose="02020603050405020304" pitchFamily="18" charset="0"/>
                <a:cs typeface="Times New Roman" panose="02020603050405020304" pitchFamily="18" charset="0"/>
              </a:rPr>
              <a:t>smarter</a:t>
            </a:r>
            <a:r>
              <a:rPr lang="en-US" altLang="zh-CN" sz="3200" dirty="0">
                <a:latin typeface="Times New Roman" panose="02020603050405020304" pitchFamily="18" charset="0"/>
                <a:cs typeface="Times New Roman" panose="02020603050405020304" pitchFamily="18" charset="0"/>
              </a:rPr>
              <a:t>.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pPr algn="just"/>
            <a:r>
              <a:rPr lang="en-US" altLang="zh-CN" sz="3200" dirty="0" smtClean="0">
                <a:latin typeface="Times New Roman" panose="02020603050405020304" pitchFamily="18" charset="0"/>
                <a:cs typeface="Times New Roman" panose="02020603050405020304" pitchFamily="18" charset="0"/>
              </a:rPr>
              <a:t>Some </a:t>
            </a:r>
            <a:r>
              <a:rPr lang="en-US" altLang="zh-CN" sz="3200" dirty="0">
                <a:latin typeface="Times New Roman" panose="02020603050405020304" pitchFamily="18" charset="0"/>
                <a:cs typeface="Times New Roman" panose="02020603050405020304" pitchFamily="18" charset="0"/>
              </a:rPr>
              <a:t>of the future robots may become more and more smaller, and some of them may become more and more stronger. Maybe they can do almost all the job that we can do in the future.</a:t>
            </a:r>
            <a:endParaRPr lang="en-US" altLang="zh-CN" sz="3200" dirty="0"/>
          </a:p>
        </p:txBody>
      </p:sp>
    </p:spTree>
    <p:extLst>
      <p:ext uri="{BB962C8B-B14F-4D97-AF65-F5344CB8AC3E}">
        <p14:creationId xmlns:p14="http://schemas.microsoft.com/office/powerpoint/2010/main" val="3806582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91544" y="2348880"/>
            <a:ext cx="7848872" cy="2185214"/>
          </a:xfrm>
          <a:prstGeom prst="rect">
            <a:avLst/>
          </a:prstGeom>
          <a:noFill/>
        </p:spPr>
        <p:txBody>
          <a:bodyPr wrap="square" rtlCol="0">
            <a:spAutoFit/>
          </a:bodyPr>
          <a:lstStyle/>
          <a:p>
            <a:pPr algn="ctr"/>
            <a:r>
              <a:rPr lang="en-US" altLang="zh-CN" sz="4000" b="1" dirty="0" smtClean="0">
                <a:solidFill>
                  <a:srgbClr val="C00000"/>
                </a:solidFill>
                <a:latin typeface="Times New Roman" panose="02020603050405020304" pitchFamily="18" charset="0"/>
                <a:cs typeface="Times New Roman" panose="02020603050405020304" pitchFamily="18" charset="0"/>
              </a:rPr>
              <a:t>The  end.</a:t>
            </a:r>
          </a:p>
          <a:p>
            <a:pPr algn="ctr"/>
            <a:endParaRPr lang="en-US" altLang="zh-CN" sz="4000" b="1" dirty="0">
              <a:solidFill>
                <a:srgbClr val="C00000"/>
              </a:solidFill>
              <a:latin typeface="Times New Roman" panose="02020603050405020304" pitchFamily="18" charset="0"/>
              <a:cs typeface="Times New Roman" panose="02020603050405020304" pitchFamily="18" charset="0"/>
            </a:endParaRPr>
          </a:p>
          <a:p>
            <a:pPr algn="ctr"/>
            <a:endParaRPr lang="en-US" altLang="zh-CN" sz="1600" b="1" dirty="0" smtClean="0">
              <a:solidFill>
                <a:srgbClr val="C00000"/>
              </a:solidFill>
              <a:latin typeface="Times New Roman" panose="02020603050405020304" pitchFamily="18" charset="0"/>
              <a:cs typeface="Times New Roman" panose="02020603050405020304" pitchFamily="18" charset="0"/>
            </a:endParaRPr>
          </a:p>
          <a:p>
            <a:pPr algn="ctr"/>
            <a:r>
              <a:rPr lang="en-US" altLang="zh-CN" sz="4000" b="1" dirty="0" smtClean="0">
                <a:solidFill>
                  <a:srgbClr val="C00000"/>
                </a:solidFill>
                <a:latin typeface="Times New Roman" panose="02020603050405020304" pitchFamily="18" charset="0"/>
                <a:cs typeface="Times New Roman" panose="02020603050405020304" pitchFamily="18" charset="0"/>
              </a:rPr>
              <a:t>Thank  you!</a:t>
            </a:r>
            <a:endParaRPr lang="en-US" altLang="zh-CN" sz="40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5094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5"/>
          <p:cNvSpPr txBox="1">
            <a:spLocks noChangeArrowheads="1"/>
          </p:cNvSpPr>
          <p:nvPr/>
        </p:nvSpPr>
        <p:spPr bwMode="auto">
          <a:xfrm>
            <a:off x="1683104" y="1916832"/>
            <a:ext cx="815282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a:r>
              <a:rPr lang="en-US" altLang="zh-CN" sz="4000" b="1" dirty="0">
                <a:solidFill>
                  <a:srgbClr val="C00000"/>
                </a:solidFill>
                <a:ea typeface="黑体" panose="02010609060101010101" pitchFamily="49" charset="-122"/>
              </a:rPr>
              <a:t>Unit 11  The Application of Latest Electronic Technology</a:t>
            </a:r>
          </a:p>
        </p:txBody>
      </p:sp>
      <p:sp>
        <p:nvSpPr>
          <p:cNvPr id="2" name="矩形 1"/>
          <p:cNvSpPr/>
          <p:nvPr/>
        </p:nvSpPr>
        <p:spPr>
          <a:xfrm>
            <a:off x="3311246" y="3846569"/>
            <a:ext cx="7249250" cy="732508"/>
          </a:xfrm>
          <a:prstGeom prst="rect">
            <a:avLst/>
          </a:prstGeom>
        </p:spPr>
        <p:txBody>
          <a:bodyPr wrap="square">
            <a:spAutoFit/>
          </a:bodyPr>
          <a:lstStyle/>
          <a:p>
            <a:pPr>
              <a:lnSpc>
                <a:spcPct val="130000"/>
              </a:lnSpc>
            </a:pPr>
            <a:r>
              <a:rPr lang="en-US" altLang="zh-CN" sz="3200" b="1" dirty="0" smtClean="0"/>
              <a:t>Lesson21  What </a:t>
            </a:r>
            <a:r>
              <a:rPr lang="en-US" altLang="zh-CN" sz="3200" b="1" dirty="0"/>
              <a:t>is a Robot?</a:t>
            </a:r>
          </a:p>
        </p:txBody>
      </p:sp>
    </p:spTree>
    <p:extLst>
      <p:ext uri="{BB962C8B-B14F-4D97-AF65-F5344CB8AC3E}">
        <p14:creationId xmlns:p14="http://schemas.microsoft.com/office/powerpoint/2010/main" val="199503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3432" y="1844824"/>
            <a:ext cx="10369152" cy="3539430"/>
          </a:xfrm>
          <a:prstGeom prst="rect">
            <a:avLst/>
          </a:prstGeom>
        </p:spPr>
        <p:txBody>
          <a:bodyPr wrap="square">
            <a:spAutoFit/>
          </a:bodyPr>
          <a:lstStyle/>
          <a:p>
            <a:pPr algn="just"/>
            <a:r>
              <a:rPr lang="en-US" altLang="zh-CN" sz="3200" dirty="0" smtClean="0">
                <a:latin typeface="Times New Roman" panose="02020603050405020304" pitchFamily="18" charset="0"/>
                <a:cs typeface="Times New Roman" panose="02020603050405020304" pitchFamily="18" charset="0"/>
              </a:rPr>
              <a:t>Robots </a:t>
            </a:r>
            <a:r>
              <a:rPr lang="en-US" altLang="zh-CN" sz="3200" dirty="0">
                <a:latin typeface="Times New Roman" panose="02020603050405020304" pitchFamily="18" charset="0"/>
                <a:cs typeface="Times New Roman" panose="02020603050405020304" pitchFamily="18" charset="0"/>
              </a:rPr>
              <a:t>are </a:t>
            </a:r>
            <a:r>
              <a:rPr lang="en-US" altLang="zh-CN" sz="3200" b="1" dirty="0">
                <a:solidFill>
                  <a:srgbClr val="FF0000"/>
                </a:solidFill>
                <a:latin typeface="Times New Roman" panose="02020603050405020304" pitchFamily="18" charset="0"/>
                <a:cs typeface="Times New Roman" panose="02020603050405020304" pitchFamily="18" charset="0"/>
              </a:rPr>
              <a:t>programmed</a:t>
            </a:r>
            <a:r>
              <a:rPr lang="en-US" altLang="zh-CN" sz="3200" dirty="0">
                <a:latin typeface="Times New Roman" panose="02020603050405020304" pitchFamily="18" charset="0"/>
                <a:cs typeface="Times New Roman" panose="02020603050405020304" pitchFamily="18" charset="0"/>
              </a:rPr>
              <a:t> and </a:t>
            </a:r>
            <a:r>
              <a:rPr lang="en-US" altLang="zh-CN" sz="3200" b="1" dirty="0">
                <a:solidFill>
                  <a:srgbClr val="FF0000"/>
                </a:solidFill>
                <a:latin typeface="Times New Roman" panose="02020603050405020304" pitchFamily="18" charset="0"/>
                <a:cs typeface="Times New Roman" panose="02020603050405020304" pitchFamily="18" charset="0"/>
              </a:rPr>
              <a:t>controlled</a:t>
            </a:r>
            <a:r>
              <a:rPr lang="en-US" altLang="zh-CN" sz="3200" dirty="0">
                <a:latin typeface="Times New Roman" panose="02020603050405020304" pitchFamily="18" charset="0"/>
                <a:cs typeface="Times New Roman" panose="02020603050405020304" pitchFamily="18" charset="0"/>
              </a:rPr>
              <a:t> by a computer.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pPr algn="just"/>
            <a:r>
              <a:rPr lang="en-US" altLang="zh-CN" sz="3200" dirty="0" smtClean="0">
                <a:latin typeface="Times New Roman" panose="02020603050405020304" pitchFamily="18" charset="0"/>
                <a:cs typeface="Times New Roman" panose="02020603050405020304" pitchFamily="18" charset="0"/>
              </a:rPr>
              <a:t>Robot </a:t>
            </a:r>
            <a:r>
              <a:rPr lang="en-US" altLang="zh-CN" sz="3200" dirty="0">
                <a:latin typeface="Times New Roman" panose="02020603050405020304" pitchFamily="18" charset="0"/>
                <a:cs typeface="Times New Roman" panose="02020603050405020304" pitchFamily="18" charset="0"/>
              </a:rPr>
              <a:t>is a </a:t>
            </a:r>
            <a:r>
              <a:rPr lang="en-US" altLang="zh-CN" sz="3200" b="1" dirty="0">
                <a:solidFill>
                  <a:srgbClr val="FF0000"/>
                </a:solidFill>
                <a:latin typeface="Times New Roman" panose="02020603050405020304" pitchFamily="18" charset="0"/>
                <a:cs typeface="Times New Roman" panose="02020603050405020304" pitchFamily="18" charset="0"/>
              </a:rPr>
              <a:t>machine</a:t>
            </a:r>
            <a:r>
              <a:rPr lang="en-US" altLang="zh-CN" sz="3200" dirty="0">
                <a:latin typeface="Times New Roman" panose="02020603050405020304" pitchFamily="18" charset="0"/>
                <a:cs typeface="Times New Roman" panose="02020603050405020304" pitchFamily="18" charset="0"/>
              </a:rPr>
              <a:t> </a:t>
            </a:r>
            <a:r>
              <a:rPr lang="en-US" altLang="zh-CN" sz="3200" b="1" dirty="0">
                <a:solidFill>
                  <a:srgbClr val="FF0000"/>
                </a:solidFill>
                <a:latin typeface="Times New Roman" panose="02020603050405020304" pitchFamily="18" charset="0"/>
                <a:cs typeface="Times New Roman" panose="02020603050405020304" pitchFamily="18" charset="0"/>
              </a:rPr>
              <a:t>designed</a:t>
            </a:r>
            <a:r>
              <a:rPr lang="en-US" altLang="zh-CN" sz="3200" dirty="0">
                <a:latin typeface="Times New Roman" panose="02020603050405020304" pitchFamily="18" charset="0"/>
                <a:cs typeface="Times New Roman" panose="02020603050405020304" pitchFamily="18" charset="0"/>
              </a:rPr>
              <a:t> to do jobs that are usually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b="1" dirty="0">
              <a:solidFill>
                <a:srgbClr val="FF0000"/>
              </a:solidFill>
              <a:latin typeface="Times New Roman" panose="02020603050405020304" pitchFamily="18" charset="0"/>
              <a:cs typeface="Times New Roman" panose="02020603050405020304" pitchFamily="18" charset="0"/>
            </a:endParaRPr>
          </a:p>
          <a:p>
            <a:pPr algn="just"/>
            <a:r>
              <a:rPr lang="en-US" altLang="zh-CN" sz="3200" b="1" dirty="0" smtClean="0">
                <a:solidFill>
                  <a:srgbClr val="FF0000"/>
                </a:solidFill>
                <a:latin typeface="Times New Roman" panose="02020603050405020304" pitchFamily="18" charset="0"/>
                <a:cs typeface="Times New Roman" panose="02020603050405020304" pitchFamily="18" charset="0"/>
              </a:rPr>
              <a:t>performed</a:t>
            </a:r>
            <a:r>
              <a:rPr lang="en-US" altLang="zh-CN" sz="3200" dirty="0" smtClean="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by humans. This is called </a:t>
            </a:r>
            <a:r>
              <a:rPr lang="en-US" altLang="zh-CN" sz="3200" b="1" dirty="0">
                <a:solidFill>
                  <a:srgbClr val="FF0000"/>
                </a:solidFill>
                <a:latin typeface="Times New Roman" panose="02020603050405020304" pitchFamily="18" charset="0"/>
                <a:cs typeface="Times New Roman" panose="02020603050405020304" pitchFamily="18" charset="0"/>
              </a:rPr>
              <a:t>programming</a:t>
            </a:r>
            <a:r>
              <a:rPr lang="en-US" altLang="zh-CN" sz="3200" dirty="0">
                <a:latin typeface="Times New Roman" panose="02020603050405020304" pitchFamily="18" charset="0"/>
                <a:cs typeface="Times New Roman" panose="02020603050405020304" pitchFamily="18" charset="0"/>
              </a:rPr>
              <a:t>. Then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pPr algn="just"/>
            <a:r>
              <a:rPr lang="en-US" altLang="zh-CN" sz="3200" dirty="0" smtClean="0">
                <a:latin typeface="Times New Roman" panose="02020603050405020304" pitchFamily="18" charset="0"/>
                <a:cs typeface="Times New Roman" panose="02020603050405020304" pitchFamily="18" charset="0"/>
              </a:rPr>
              <a:t>with </a:t>
            </a:r>
            <a:r>
              <a:rPr lang="en-US" altLang="zh-CN" sz="3200" dirty="0">
                <a:latin typeface="Times New Roman" panose="02020603050405020304" pitchFamily="18" charset="0"/>
                <a:cs typeface="Times New Roman" panose="02020603050405020304" pitchFamily="18" charset="0"/>
              </a:rPr>
              <a:t>the programming, a computer tells the robot what to do.</a:t>
            </a:r>
            <a:endParaRPr lang="zh-CN"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8819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1384" y="2204864"/>
            <a:ext cx="10945216" cy="3046988"/>
          </a:xfrm>
          <a:prstGeom prst="rect">
            <a:avLst/>
          </a:prstGeom>
        </p:spPr>
        <p:txBody>
          <a:bodyPr wrap="square">
            <a:spAutoFit/>
          </a:bodyPr>
          <a:lstStyle/>
          <a:p>
            <a:pPr algn="just"/>
            <a:r>
              <a:rPr lang="en-US" altLang="zh-CN" sz="3200" dirty="0" smtClean="0">
                <a:latin typeface="Times New Roman" panose="02020603050405020304" pitchFamily="18" charset="0"/>
                <a:cs typeface="Times New Roman" panose="02020603050405020304" pitchFamily="18" charset="0"/>
              </a:rPr>
              <a:t>In </a:t>
            </a:r>
            <a:r>
              <a:rPr lang="en-US" altLang="zh-CN" sz="3200" dirty="0">
                <a:latin typeface="Times New Roman" panose="02020603050405020304" pitchFamily="18" charset="0"/>
                <a:cs typeface="Times New Roman" panose="02020603050405020304" pitchFamily="18" charset="0"/>
              </a:rPr>
              <a:t>1959, the first robot in the world was made by Americans, </a:t>
            </a:r>
            <a:r>
              <a:rPr lang="en-US" altLang="zh-CN" sz="3200" dirty="0" err="1">
                <a:latin typeface="Times New Roman" panose="02020603050405020304" pitchFamily="18" charset="0"/>
                <a:cs typeface="Times New Roman" panose="02020603050405020304" pitchFamily="18" charset="0"/>
              </a:rPr>
              <a:t>Ingebog</a:t>
            </a:r>
            <a:r>
              <a:rPr lang="en-US" altLang="zh-CN" sz="3200" dirty="0">
                <a:latin typeface="Times New Roman" panose="02020603050405020304" pitchFamily="18" charset="0"/>
                <a:cs typeface="Times New Roman" panose="02020603050405020304" pitchFamily="18" charset="0"/>
              </a:rPr>
              <a:t> and </a:t>
            </a:r>
            <a:r>
              <a:rPr lang="en-US" altLang="zh-CN" sz="3200" dirty="0" err="1">
                <a:latin typeface="Times New Roman" panose="02020603050405020304" pitchFamily="18" charset="0"/>
                <a:cs typeface="Times New Roman" panose="02020603050405020304" pitchFamily="18" charset="0"/>
              </a:rPr>
              <a:t>Devol</a:t>
            </a:r>
            <a:r>
              <a:rPr lang="en-US" altLang="zh-CN" sz="3200" dirty="0">
                <a:latin typeface="Times New Roman" panose="02020603050405020304" pitchFamily="18" charset="0"/>
                <a:cs typeface="Times New Roman" panose="02020603050405020304" pitchFamily="18" charset="0"/>
              </a:rPr>
              <a:t>. </a:t>
            </a:r>
            <a:r>
              <a:rPr lang="en-US" altLang="zh-CN" sz="3200" b="1" dirty="0">
                <a:solidFill>
                  <a:srgbClr val="FF0000"/>
                </a:solidFill>
                <a:latin typeface="Times New Roman" panose="02020603050405020304" pitchFamily="18" charset="0"/>
                <a:cs typeface="Times New Roman" panose="02020603050405020304" pitchFamily="18" charset="0"/>
              </a:rPr>
              <a:t>From then on</a:t>
            </a:r>
            <a:r>
              <a:rPr lang="en-US" altLang="zh-CN" sz="3200" dirty="0">
                <a:latin typeface="Times New Roman" panose="02020603050405020304" pitchFamily="18" charset="0"/>
                <a:cs typeface="Times New Roman" panose="02020603050405020304" pitchFamily="18" charset="0"/>
              </a:rPr>
              <a:t>, the history of robots begun. </a:t>
            </a:r>
            <a:r>
              <a:rPr lang="en-US" altLang="zh-CN" sz="3200" b="1" dirty="0">
                <a:solidFill>
                  <a:srgbClr val="FF0000"/>
                </a:solidFill>
                <a:latin typeface="Times New Roman" panose="02020603050405020304" pitchFamily="18" charset="0"/>
                <a:cs typeface="Times New Roman" panose="02020603050405020304" pitchFamily="18" charset="0"/>
              </a:rPr>
              <a:t>Manufacturing</a:t>
            </a:r>
            <a:r>
              <a:rPr lang="en-US" altLang="zh-CN" sz="3200" dirty="0">
                <a:latin typeface="Times New Roman" panose="02020603050405020304" pitchFamily="18" charset="0"/>
                <a:cs typeface="Times New Roman" panose="02020603050405020304" pitchFamily="18" charset="0"/>
              </a:rPr>
              <a:t> of </a:t>
            </a:r>
            <a:r>
              <a:rPr lang="en-US" altLang="zh-CN" sz="3200" b="1" dirty="0">
                <a:solidFill>
                  <a:srgbClr val="FF0000"/>
                </a:solidFill>
                <a:latin typeface="Times New Roman" panose="02020603050405020304" pitchFamily="18" charset="0"/>
                <a:cs typeface="Times New Roman" panose="02020603050405020304" pitchFamily="18" charset="0"/>
              </a:rPr>
              <a:t>industrial</a:t>
            </a:r>
            <a:r>
              <a:rPr lang="en-US" altLang="zh-CN" sz="3200" dirty="0">
                <a:latin typeface="Times New Roman" panose="02020603050405020304" pitchFamily="18" charset="0"/>
                <a:cs typeface="Times New Roman" panose="02020603050405020304" pitchFamily="18" charset="0"/>
              </a:rPr>
              <a:t> robot is </a:t>
            </a:r>
            <a:r>
              <a:rPr lang="en-US" altLang="zh-CN" sz="3200" b="1" dirty="0">
                <a:solidFill>
                  <a:srgbClr val="FF0000"/>
                </a:solidFill>
                <a:latin typeface="Times New Roman" panose="02020603050405020304" pitchFamily="18" charset="0"/>
                <a:cs typeface="Times New Roman" panose="02020603050405020304" pitchFamily="18" charset="0"/>
              </a:rPr>
              <a:t>mainly</a:t>
            </a:r>
            <a:r>
              <a:rPr lang="en-US" altLang="zh-CN" sz="3200" dirty="0">
                <a:latin typeface="Times New Roman" panose="02020603050405020304" pitchFamily="18" charset="0"/>
                <a:cs typeface="Times New Roman" panose="02020603050405020304" pitchFamily="18" charset="0"/>
              </a:rPr>
              <a:t> used to </a:t>
            </a:r>
            <a:r>
              <a:rPr lang="en-US" altLang="zh-CN" sz="3200" b="1" dirty="0">
                <a:solidFill>
                  <a:srgbClr val="FF0000"/>
                </a:solidFill>
                <a:latin typeface="Times New Roman" panose="02020603050405020304" pitchFamily="18" charset="0"/>
                <a:cs typeface="Times New Roman" panose="02020603050405020304" pitchFamily="18" charset="0"/>
              </a:rPr>
              <a:t>replace</a:t>
            </a:r>
            <a:r>
              <a:rPr lang="en-US" altLang="zh-CN" sz="3200" dirty="0">
                <a:latin typeface="Times New Roman" panose="02020603050405020304" pitchFamily="18" charset="0"/>
                <a:cs typeface="Times New Roman" panose="02020603050405020304" pitchFamily="18" charset="0"/>
              </a:rPr>
              <a:t> the high </a:t>
            </a:r>
            <a:r>
              <a:rPr lang="en-US" altLang="zh-CN" sz="3200" b="1" dirty="0">
                <a:solidFill>
                  <a:srgbClr val="FF0000"/>
                </a:solidFill>
                <a:latin typeface="Times New Roman" panose="02020603050405020304" pitchFamily="18" charset="0"/>
                <a:cs typeface="Times New Roman" panose="02020603050405020304" pitchFamily="18" charset="0"/>
              </a:rPr>
              <a:t>labor</a:t>
            </a:r>
            <a:r>
              <a:rPr lang="en-US" altLang="zh-CN" sz="3200" dirty="0">
                <a:latin typeface="Times New Roman" panose="02020603050405020304" pitchFamily="18" charset="0"/>
                <a:cs typeface="Times New Roman" panose="02020603050405020304" pitchFamily="18" charset="0"/>
              </a:rPr>
              <a:t> costs. We can see that it looks like a </a:t>
            </a:r>
            <a:r>
              <a:rPr lang="en-US" altLang="zh-CN" sz="3200" b="1" dirty="0">
                <a:solidFill>
                  <a:srgbClr val="FF0000"/>
                </a:solidFill>
                <a:latin typeface="Times New Roman" panose="02020603050405020304" pitchFamily="18" charset="0"/>
                <a:cs typeface="Times New Roman" panose="02020603050405020304" pitchFamily="18" charset="0"/>
              </a:rPr>
              <a:t>tank turret</a:t>
            </a:r>
            <a:r>
              <a:rPr lang="en-US" altLang="zh-CN" sz="3200" dirty="0">
                <a:latin typeface="Times New Roman" panose="02020603050405020304" pitchFamily="18" charset="0"/>
                <a:cs typeface="Times New Roman" panose="02020603050405020304" pitchFamily="18" charset="0"/>
              </a:rPr>
              <a:t>. On the base, it's a machine </a:t>
            </a:r>
            <a:r>
              <a:rPr lang="en-US" altLang="zh-CN" sz="3200" b="1" dirty="0">
                <a:solidFill>
                  <a:srgbClr val="FF0000"/>
                </a:solidFill>
                <a:latin typeface="Times New Roman" panose="02020603050405020304" pitchFamily="18" charset="0"/>
                <a:cs typeface="Times New Roman" panose="02020603050405020304" pitchFamily="18" charset="0"/>
              </a:rPr>
              <a:t>arm</a:t>
            </a:r>
            <a:r>
              <a:rPr lang="en-US" altLang="zh-CN" sz="3200" dirty="0">
                <a:latin typeface="Times New Roman" panose="02020603050405020304" pitchFamily="18" charset="0"/>
                <a:cs typeface="Times New Roman" panose="02020603050405020304" pitchFamily="18" charset="0"/>
              </a:rPr>
              <a:t> which can </a:t>
            </a:r>
            <a:r>
              <a:rPr lang="en-US" altLang="zh-CN" sz="3200" b="1" dirty="0">
                <a:solidFill>
                  <a:srgbClr val="FF0000"/>
                </a:solidFill>
                <a:latin typeface="Times New Roman" panose="02020603050405020304" pitchFamily="18" charset="0"/>
                <a:cs typeface="Times New Roman" panose="02020603050405020304" pitchFamily="18" charset="0"/>
              </a:rPr>
              <a:t>stretch out </a:t>
            </a:r>
            <a:r>
              <a:rPr lang="en-US" altLang="zh-CN" sz="3200" dirty="0">
                <a:latin typeface="Times New Roman" panose="02020603050405020304" pitchFamily="18" charset="0"/>
                <a:cs typeface="Times New Roman" panose="02020603050405020304" pitchFamily="18" charset="0"/>
              </a:rPr>
              <a:t>and </a:t>
            </a:r>
            <a:r>
              <a:rPr lang="en-US" altLang="zh-CN" sz="3200" b="1" dirty="0">
                <a:solidFill>
                  <a:srgbClr val="FF0000"/>
                </a:solidFill>
                <a:latin typeface="Times New Roman" panose="02020603050405020304" pitchFamily="18" charset="0"/>
                <a:cs typeface="Times New Roman" panose="02020603050405020304" pitchFamily="18" charset="0"/>
              </a:rPr>
              <a:t>retraction</a:t>
            </a:r>
            <a:r>
              <a:rPr lang="en-US" altLang="zh-CN" sz="3200" dirty="0">
                <a:latin typeface="Times New Roman" panose="02020603050405020304" pitchFamily="18" charset="0"/>
                <a:cs typeface="Times New Roman" panose="02020603050405020304" pitchFamily="18" charset="0"/>
              </a:rPr>
              <a:t>.</a:t>
            </a:r>
            <a:endParaRPr lang="zh-CN"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2444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440" y="1988840"/>
            <a:ext cx="10801200" cy="3539430"/>
          </a:xfrm>
          <a:prstGeom prst="rect">
            <a:avLst/>
          </a:prstGeom>
        </p:spPr>
        <p:txBody>
          <a:bodyPr wrap="square">
            <a:spAutoFit/>
          </a:bodyPr>
          <a:lstStyle/>
          <a:p>
            <a:pPr algn="just"/>
            <a:r>
              <a:rPr lang="en-US" altLang="zh-CN" sz="3200" b="1" dirty="0" smtClean="0">
                <a:solidFill>
                  <a:srgbClr val="FF0000"/>
                </a:solidFill>
                <a:latin typeface="Times New Roman" panose="02020603050405020304" pitchFamily="18" charset="0"/>
                <a:cs typeface="Times New Roman" panose="02020603050405020304" pitchFamily="18" charset="0"/>
              </a:rPr>
              <a:t>Generally</a:t>
            </a:r>
            <a:r>
              <a:rPr lang="en-US" altLang="zh-CN" sz="3200" dirty="0">
                <a:latin typeface="Times New Roman" panose="02020603050405020304" pitchFamily="18" charset="0"/>
                <a:cs typeface="Times New Roman" panose="02020603050405020304" pitchFamily="18" charset="0"/>
              </a:rPr>
              <a:t>, there are three </a:t>
            </a:r>
            <a:r>
              <a:rPr lang="en-US" altLang="zh-CN" sz="3200" b="1" dirty="0">
                <a:solidFill>
                  <a:srgbClr val="FF0000"/>
                </a:solidFill>
                <a:latin typeface="Times New Roman" panose="02020603050405020304" pitchFamily="18" charset="0"/>
                <a:cs typeface="Times New Roman" panose="02020603050405020304" pitchFamily="18" charset="0"/>
              </a:rPr>
              <a:t>generations</a:t>
            </a:r>
            <a:r>
              <a:rPr lang="en-US" altLang="zh-CN" sz="3200" dirty="0">
                <a:latin typeface="Times New Roman" panose="02020603050405020304" pitchFamily="18" charset="0"/>
                <a:cs typeface="Times New Roman" panose="02020603050405020304" pitchFamily="18" charset="0"/>
              </a:rPr>
              <a:t> of robots, the first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pPr algn="just"/>
            <a:r>
              <a:rPr lang="en-US" altLang="zh-CN" sz="3200" dirty="0" smtClean="0">
                <a:latin typeface="Times New Roman" panose="02020603050405020304" pitchFamily="18" charset="0"/>
                <a:cs typeface="Times New Roman" panose="02020603050405020304" pitchFamily="18" charset="0"/>
              </a:rPr>
              <a:t>generation </a:t>
            </a:r>
            <a:r>
              <a:rPr lang="en-US" altLang="zh-CN" sz="3200" dirty="0">
                <a:latin typeface="Times New Roman" panose="02020603050405020304" pitchFamily="18" charset="0"/>
                <a:cs typeface="Times New Roman" panose="02020603050405020304" pitchFamily="18" charset="0"/>
              </a:rPr>
              <a:t>of robots could only do its job under the orderly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pPr algn="just"/>
            <a:r>
              <a:rPr lang="en-US" altLang="zh-CN" sz="3200" dirty="0" smtClean="0">
                <a:latin typeface="Times New Roman" panose="02020603050405020304" pitchFamily="18" charset="0"/>
                <a:cs typeface="Times New Roman" panose="02020603050405020304" pitchFamily="18" charset="0"/>
              </a:rPr>
              <a:t>control </a:t>
            </a:r>
            <a:r>
              <a:rPr lang="en-US" altLang="zh-CN" sz="3200" dirty="0">
                <a:latin typeface="Times New Roman" panose="02020603050405020304" pitchFamily="18" charset="0"/>
                <a:cs typeface="Times New Roman" panose="02020603050405020304" pitchFamily="18" charset="0"/>
              </a:rPr>
              <a:t>of human or a control box. And most of them were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pPr algn="just"/>
            <a:r>
              <a:rPr lang="en-US" altLang="zh-CN" sz="3200" dirty="0" smtClean="0">
                <a:latin typeface="Times New Roman" panose="02020603050405020304" pitchFamily="18" charset="0"/>
                <a:cs typeface="Times New Roman" panose="02020603050405020304" pitchFamily="18" charset="0"/>
              </a:rPr>
              <a:t>machine </a:t>
            </a:r>
            <a:r>
              <a:rPr lang="en-US" altLang="zh-CN" sz="3200" dirty="0">
                <a:latin typeface="Times New Roman" panose="02020603050405020304" pitchFamily="18" charset="0"/>
                <a:cs typeface="Times New Roman" panose="02020603050405020304" pitchFamily="18" charset="0"/>
              </a:rPr>
              <a:t>hands. </a:t>
            </a:r>
            <a:endParaRPr lang="zh-CN"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0643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7408" y="1628800"/>
            <a:ext cx="10801200" cy="4524315"/>
          </a:xfrm>
          <a:prstGeom prst="rect">
            <a:avLst/>
          </a:prstGeom>
        </p:spPr>
        <p:txBody>
          <a:bodyPr wrap="square">
            <a:spAutoFit/>
          </a:bodyPr>
          <a:lstStyle/>
          <a:p>
            <a:pPr algn="just"/>
            <a:r>
              <a:rPr lang="en-US" altLang="zh-CN" sz="3200" dirty="0" smtClean="0">
                <a:latin typeface="Times New Roman" panose="02020603050405020304" pitchFamily="18" charset="0"/>
                <a:cs typeface="Times New Roman" panose="02020603050405020304" pitchFamily="18" charset="0"/>
              </a:rPr>
              <a:t>The </a:t>
            </a:r>
            <a:r>
              <a:rPr lang="en-US" altLang="zh-CN" sz="3200" dirty="0">
                <a:latin typeface="Times New Roman" panose="02020603050405020304" pitchFamily="18" charset="0"/>
                <a:cs typeface="Times New Roman" panose="02020603050405020304" pitchFamily="18" charset="0"/>
              </a:rPr>
              <a:t>second generation of robots, got the </a:t>
            </a:r>
            <a:r>
              <a:rPr lang="en-US" altLang="zh-CN" sz="3200" b="1" dirty="0">
                <a:solidFill>
                  <a:srgbClr val="FF0000"/>
                </a:solidFill>
                <a:latin typeface="Times New Roman" panose="02020603050405020304" pitchFamily="18" charset="0"/>
                <a:cs typeface="Times New Roman" panose="02020603050405020304" pitchFamily="18" charset="0"/>
              </a:rPr>
              <a:t>sense ability </a:t>
            </a:r>
            <a:r>
              <a:rPr lang="en-US" altLang="zh-CN" sz="3200" dirty="0">
                <a:latin typeface="Times New Roman" panose="02020603050405020304" pitchFamily="18" charset="0"/>
                <a:cs typeface="Times New Roman" panose="02020603050405020304" pitchFamily="18" charset="0"/>
              </a:rPr>
              <a:t>of </a:t>
            </a:r>
            <a:r>
              <a:rPr lang="en-US" altLang="zh-CN" sz="3200" b="1" dirty="0">
                <a:solidFill>
                  <a:srgbClr val="FF0000"/>
                </a:solidFill>
                <a:latin typeface="Times New Roman" panose="02020603050405020304" pitchFamily="18" charset="0"/>
                <a:cs typeface="Times New Roman" panose="02020603050405020304" pitchFamily="18" charset="0"/>
              </a:rPr>
              <a:t>auditory</a:t>
            </a:r>
            <a:r>
              <a:rPr lang="en-US" altLang="zh-CN" sz="3200" dirty="0">
                <a:latin typeface="Times New Roman" panose="02020603050405020304" pitchFamily="18" charset="0"/>
                <a:cs typeface="Times New Roman" panose="02020603050405020304" pitchFamily="18" charset="0"/>
              </a:rPr>
              <a:t> sense, </a:t>
            </a:r>
            <a:r>
              <a:rPr lang="en-US" altLang="zh-CN" sz="3200" b="1" dirty="0">
                <a:solidFill>
                  <a:srgbClr val="FF0000"/>
                </a:solidFill>
                <a:latin typeface="Times New Roman" panose="02020603050405020304" pitchFamily="18" charset="0"/>
                <a:cs typeface="Times New Roman" panose="02020603050405020304" pitchFamily="18" charset="0"/>
              </a:rPr>
              <a:t>visual</a:t>
            </a:r>
            <a:r>
              <a:rPr lang="en-US" altLang="zh-CN" sz="3200" dirty="0">
                <a:latin typeface="Times New Roman" panose="02020603050405020304" pitchFamily="18" charset="0"/>
                <a:cs typeface="Times New Roman" panose="02020603050405020304" pitchFamily="18" charset="0"/>
              </a:rPr>
              <a:t> sense and </a:t>
            </a:r>
            <a:r>
              <a:rPr lang="en-US" altLang="zh-CN" sz="3200" b="1" dirty="0">
                <a:solidFill>
                  <a:srgbClr val="FF0000"/>
                </a:solidFill>
                <a:latin typeface="Times New Roman" panose="02020603050405020304" pitchFamily="18" charset="0"/>
                <a:cs typeface="Times New Roman" panose="02020603050405020304" pitchFamily="18" charset="0"/>
              </a:rPr>
              <a:t>tactile</a:t>
            </a:r>
            <a:r>
              <a:rPr lang="en-US" altLang="zh-CN" sz="3200" dirty="0">
                <a:latin typeface="Times New Roman" panose="02020603050405020304" pitchFamily="18" charset="0"/>
                <a:cs typeface="Times New Roman" panose="02020603050405020304" pitchFamily="18" charset="0"/>
              </a:rPr>
              <a:t> sense. According to these sense, they can easily </a:t>
            </a:r>
            <a:r>
              <a:rPr lang="en-US" altLang="zh-CN" sz="3200" b="1" dirty="0">
                <a:solidFill>
                  <a:srgbClr val="FF0000"/>
                </a:solidFill>
                <a:latin typeface="Times New Roman" panose="02020603050405020304" pitchFamily="18" charset="0"/>
                <a:cs typeface="Times New Roman" panose="02020603050405020304" pitchFamily="18" charset="0"/>
              </a:rPr>
              <a:t>regulate</a:t>
            </a:r>
            <a:r>
              <a:rPr lang="en-US" altLang="zh-CN" sz="3200" dirty="0">
                <a:latin typeface="Times New Roman" panose="02020603050405020304" pitchFamily="18" charset="0"/>
                <a:cs typeface="Times New Roman" panose="02020603050405020304" pitchFamily="18" charset="0"/>
              </a:rPr>
              <a:t> their work </a:t>
            </a:r>
            <a:r>
              <a:rPr lang="en-US" altLang="zh-CN" sz="3200" b="1" dirty="0">
                <a:solidFill>
                  <a:srgbClr val="FF0000"/>
                </a:solidFill>
                <a:latin typeface="Times New Roman" panose="02020603050405020304" pitchFamily="18" charset="0"/>
                <a:cs typeface="Times New Roman" panose="02020603050405020304" pitchFamily="18" charset="0"/>
              </a:rPr>
              <a:t>condition</a:t>
            </a:r>
            <a:r>
              <a:rPr lang="en-US" altLang="zh-CN" sz="3200" dirty="0">
                <a:latin typeface="Times New Roman" panose="02020603050405020304" pitchFamily="18" charset="0"/>
                <a:cs typeface="Times New Roman" panose="02020603050405020304" pitchFamily="18" charset="0"/>
              </a:rPr>
              <a:t> and finish their job.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pPr algn="just"/>
            <a:r>
              <a:rPr lang="en-US" altLang="zh-CN" sz="3200" dirty="0" smtClean="0">
                <a:latin typeface="Times New Roman" panose="02020603050405020304" pitchFamily="18" charset="0"/>
                <a:cs typeface="Times New Roman" panose="02020603050405020304" pitchFamily="18" charset="0"/>
              </a:rPr>
              <a:t>The </a:t>
            </a:r>
            <a:r>
              <a:rPr lang="en-US" altLang="zh-CN" sz="3200" dirty="0">
                <a:latin typeface="Times New Roman" panose="02020603050405020304" pitchFamily="18" charset="0"/>
                <a:cs typeface="Times New Roman" panose="02020603050405020304" pitchFamily="18" charset="0"/>
              </a:rPr>
              <a:t>third generation of robots are </a:t>
            </a:r>
            <a:r>
              <a:rPr lang="en-US" altLang="zh-CN" sz="3200" b="1" dirty="0">
                <a:solidFill>
                  <a:srgbClr val="FF0000"/>
                </a:solidFill>
                <a:latin typeface="Times New Roman" panose="02020603050405020304" pitchFamily="18" charset="0"/>
                <a:cs typeface="Times New Roman" panose="02020603050405020304" pitchFamily="18" charset="0"/>
              </a:rPr>
              <a:t>intelligent</a:t>
            </a:r>
            <a:r>
              <a:rPr lang="en-US" altLang="zh-CN" sz="3200" dirty="0">
                <a:latin typeface="Times New Roman" panose="02020603050405020304" pitchFamily="18" charset="0"/>
                <a:cs typeface="Times New Roman" panose="02020603050405020304" pitchFamily="18" charset="0"/>
              </a:rPr>
              <a:t> robots. They have not only the sense ability, but also the ability of </a:t>
            </a:r>
            <a:r>
              <a:rPr lang="en-US" altLang="zh-CN" sz="3200" b="1" dirty="0">
                <a:solidFill>
                  <a:srgbClr val="FF0000"/>
                </a:solidFill>
                <a:latin typeface="Times New Roman" panose="02020603050405020304" pitchFamily="18" charset="0"/>
                <a:cs typeface="Times New Roman" panose="02020603050405020304" pitchFamily="18" charset="0"/>
              </a:rPr>
              <a:t>independent</a:t>
            </a:r>
            <a:r>
              <a:rPr lang="en-US" altLang="zh-CN" sz="3200" dirty="0">
                <a:latin typeface="Times New Roman" panose="02020603050405020304" pitchFamily="18" charset="0"/>
                <a:cs typeface="Times New Roman" panose="02020603050405020304" pitchFamily="18" charset="0"/>
              </a:rPr>
              <a:t> </a:t>
            </a:r>
            <a:r>
              <a:rPr lang="en-US" altLang="zh-CN" sz="3200" b="1" dirty="0">
                <a:solidFill>
                  <a:srgbClr val="FF0000"/>
                </a:solidFill>
                <a:latin typeface="Times New Roman" panose="02020603050405020304" pitchFamily="18" charset="0"/>
                <a:cs typeface="Times New Roman" panose="02020603050405020304" pitchFamily="18" charset="0"/>
              </a:rPr>
              <a:t>judgment</a:t>
            </a:r>
            <a:r>
              <a:rPr lang="en-US" altLang="zh-CN" sz="3200" dirty="0">
                <a:latin typeface="Times New Roman" panose="02020603050405020304" pitchFamily="18" charset="0"/>
                <a:cs typeface="Times New Roman" panose="02020603050405020304" pitchFamily="18" charset="0"/>
              </a:rPr>
              <a:t>, moving, </a:t>
            </a:r>
            <a:r>
              <a:rPr lang="en-US" altLang="zh-CN" sz="3200" b="1" dirty="0">
                <a:solidFill>
                  <a:srgbClr val="FF0000"/>
                </a:solidFill>
                <a:latin typeface="Times New Roman" panose="02020603050405020304" pitchFamily="18" charset="0"/>
                <a:cs typeface="Times New Roman" panose="02020603050405020304" pitchFamily="18" charset="0"/>
              </a:rPr>
              <a:t>memorizing</a:t>
            </a:r>
            <a:r>
              <a:rPr lang="en-US" altLang="zh-CN" sz="3200" dirty="0">
                <a:latin typeface="Times New Roman" panose="02020603050405020304" pitchFamily="18" charset="0"/>
                <a:cs typeface="Times New Roman" panose="02020603050405020304" pitchFamily="18" charset="0"/>
              </a:rPr>
              <a:t>, </a:t>
            </a:r>
            <a:r>
              <a:rPr lang="en-US" altLang="zh-CN" sz="3200" b="1" dirty="0">
                <a:solidFill>
                  <a:srgbClr val="FF0000"/>
                </a:solidFill>
                <a:latin typeface="Times New Roman" panose="02020603050405020304" pitchFamily="18" charset="0"/>
                <a:cs typeface="Times New Roman" panose="02020603050405020304" pitchFamily="18" charset="0"/>
              </a:rPr>
              <a:t>reasoning</a:t>
            </a:r>
            <a:r>
              <a:rPr lang="en-US" altLang="zh-CN" sz="3200" dirty="0">
                <a:latin typeface="Times New Roman" panose="02020603050405020304" pitchFamily="18" charset="0"/>
                <a:cs typeface="Times New Roman" panose="02020603050405020304" pitchFamily="18" charset="0"/>
              </a:rPr>
              <a:t> and making </a:t>
            </a:r>
            <a:r>
              <a:rPr lang="en-US" altLang="zh-CN" sz="3200" b="1" dirty="0">
                <a:solidFill>
                  <a:srgbClr val="FF0000"/>
                </a:solidFill>
                <a:latin typeface="Times New Roman" panose="02020603050405020304" pitchFamily="18" charset="0"/>
                <a:cs typeface="Times New Roman" panose="02020603050405020304" pitchFamily="18" charset="0"/>
              </a:rPr>
              <a:t>decision</a:t>
            </a:r>
            <a:r>
              <a:rPr lang="en-US" altLang="zh-CN" sz="3200" dirty="0">
                <a:latin typeface="Times New Roman" panose="02020603050405020304" pitchFamily="18" charset="0"/>
                <a:cs typeface="Times New Roman" panose="02020603050405020304" pitchFamily="18" charset="0"/>
              </a:rPr>
              <a:t>.</a:t>
            </a:r>
            <a:endParaRPr lang="zh-CN"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3063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16" y="1988840"/>
            <a:ext cx="10801200" cy="3539430"/>
          </a:xfrm>
          <a:prstGeom prst="rect">
            <a:avLst/>
          </a:prstGeom>
        </p:spPr>
        <p:txBody>
          <a:bodyPr wrap="square">
            <a:spAutoFit/>
          </a:bodyPr>
          <a:lstStyle/>
          <a:p>
            <a:pPr algn="just"/>
            <a:r>
              <a:rPr lang="en-US" altLang="zh-CN" sz="3200" dirty="0" smtClean="0">
                <a:latin typeface="Times New Roman" panose="02020603050405020304" pitchFamily="18" charset="0"/>
                <a:cs typeface="Times New Roman" panose="02020603050405020304" pitchFamily="18" charset="0"/>
              </a:rPr>
              <a:t>Robots </a:t>
            </a:r>
            <a:r>
              <a:rPr lang="en-US" altLang="zh-CN" sz="3200" dirty="0">
                <a:latin typeface="Times New Roman" panose="02020603050405020304" pitchFamily="18" charset="0"/>
                <a:cs typeface="Times New Roman" panose="02020603050405020304" pitchFamily="18" charset="0"/>
              </a:rPr>
              <a:t>can be </a:t>
            </a:r>
            <a:r>
              <a:rPr lang="en-US" altLang="zh-CN" sz="3200" b="1" dirty="0">
                <a:solidFill>
                  <a:srgbClr val="FF0000"/>
                </a:solidFill>
                <a:latin typeface="Times New Roman" panose="02020603050405020304" pitchFamily="18" charset="0"/>
                <a:cs typeface="Times New Roman" panose="02020603050405020304" pitchFamily="18" charset="0"/>
              </a:rPr>
              <a:t>programmed</a:t>
            </a:r>
            <a:r>
              <a:rPr lang="en-US" altLang="zh-CN" sz="3200" dirty="0">
                <a:latin typeface="Times New Roman" panose="02020603050405020304" pitchFamily="18" charset="0"/>
                <a:cs typeface="Times New Roman" panose="02020603050405020304" pitchFamily="18" charset="0"/>
              </a:rPr>
              <a:t> to do many kinds of work. They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pPr algn="just"/>
            <a:r>
              <a:rPr lang="en-US" altLang="zh-CN" sz="3200" dirty="0" smtClean="0">
                <a:latin typeface="Times New Roman" panose="02020603050405020304" pitchFamily="18" charset="0"/>
                <a:cs typeface="Times New Roman" panose="02020603050405020304" pitchFamily="18" charset="0"/>
              </a:rPr>
              <a:t>can </a:t>
            </a:r>
            <a:r>
              <a:rPr lang="en-US" altLang="zh-CN" sz="3200" dirty="0">
                <a:latin typeface="Times New Roman" panose="02020603050405020304" pitchFamily="18" charset="0"/>
                <a:cs typeface="Times New Roman" panose="02020603050405020304" pitchFamily="18" charset="0"/>
              </a:rPr>
              <a:t>be used in </a:t>
            </a:r>
            <a:r>
              <a:rPr lang="en-US" altLang="zh-CN" sz="3200" b="1" dirty="0">
                <a:solidFill>
                  <a:srgbClr val="FF0000"/>
                </a:solidFill>
                <a:latin typeface="Times New Roman" panose="02020603050405020304" pitchFamily="18" charset="0"/>
                <a:cs typeface="Times New Roman" panose="02020603050405020304" pitchFamily="18" charset="0"/>
              </a:rPr>
              <a:t>factories</a:t>
            </a:r>
            <a:r>
              <a:rPr lang="en-US" altLang="zh-CN" sz="3200" dirty="0">
                <a:latin typeface="Times New Roman" panose="02020603050405020304" pitchFamily="18" charset="0"/>
                <a:cs typeface="Times New Roman" panose="02020603050405020304" pitchFamily="18" charset="0"/>
              </a:rPr>
              <a:t> because they can use tools, </a:t>
            </a:r>
            <a:r>
              <a:rPr lang="en-US" altLang="zh-CN" sz="3200" b="1" dirty="0">
                <a:solidFill>
                  <a:srgbClr val="FF0000"/>
                </a:solidFill>
                <a:latin typeface="Times New Roman" panose="02020603050405020304" pitchFamily="18" charset="0"/>
                <a:cs typeface="Times New Roman" panose="02020603050405020304" pitchFamily="18" charset="0"/>
              </a:rPr>
              <a:t>hold up </a:t>
            </a:r>
            <a:endParaRPr lang="en-US" altLang="zh-CN" sz="3200" b="1" dirty="0" smtClean="0">
              <a:solidFill>
                <a:srgbClr val="FF0000"/>
              </a:solidFill>
              <a:latin typeface="Times New Roman" panose="02020603050405020304" pitchFamily="18" charset="0"/>
              <a:cs typeface="Times New Roman" panose="02020603050405020304" pitchFamily="18" charset="0"/>
            </a:endParaRPr>
          </a:p>
          <a:p>
            <a:pPr algn="just"/>
            <a:endParaRPr lang="en-US" altLang="zh-CN" sz="3200" b="1" dirty="0">
              <a:solidFill>
                <a:srgbClr val="FF0000"/>
              </a:solidFill>
              <a:latin typeface="Times New Roman" panose="02020603050405020304" pitchFamily="18" charset="0"/>
              <a:cs typeface="Times New Roman" panose="02020603050405020304" pitchFamily="18" charset="0"/>
            </a:endParaRPr>
          </a:p>
          <a:p>
            <a:pPr algn="just"/>
            <a:r>
              <a:rPr lang="en-US" altLang="zh-CN" sz="3200" dirty="0" smtClean="0">
                <a:latin typeface="Times New Roman" panose="02020603050405020304" pitchFamily="18" charset="0"/>
                <a:cs typeface="Times New Roman" panose="02020603050405020304" pitchFamily="18" charset="0"/>
              </a:rPr>
              <a:t>heavy </a:t>
            </a:r>
            <a:r>
              <a:rPr lang="en-US" altLang="zh-CN" sz="3200" dirty="0">
                <a:latin typeface="Times New Roman" panose="02020603050405020304" pitchFamily="18" charset="0"/>
                <a:cs typeface="Times New Roman" panose="02020603050405020304" pitchFamily="18" charset="0"/>
              </a:rPr>
              <a:t>things, and work without </a:t>
            </a:r>
            <a:r>
              <a:rPr lang="en-US" altLang="zh-CN" sz="3200" b="1" dirty="0">
                <a:solidFill>
                  <a:srgbClr val="FF0000"/>
                </a:solidFill>
                <a:latin typeface="Times New Roman" panose="02020603050405020304" pitchFamily="18" charset="0"/>
                <a:cs typeface="Times New Roman" panose="02020603050405020304" pitchFamily="18" charset="0"/>
              </a:rPr>
              <a:t>resting</a:t>
            </a:r>
            <a:r>
              <a:rPr lang="en-US" altLang="zh-CN" sz="3200" dirty="0">
                <a:latin typeface="Times New Roman" panose="02020603050405020304" pitchFamily="18" charset="0"/>
                <a:cs typeface="Times New Roman" panose="02020603050405020304" pitchFamily="18" charset="0"/>
              </a:rPr>
              <a:t>, eating or going to the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b="1" dirty="0">
              <a:solidFill>
                <a:srgbClr val="FF0000"/>
              </a:solidFill>
              <a:latin typeface="Times New Roman" panose="02020603050405020304" pitchFamily="18" charset="0"/>
              <a:cs typeface="Times New Roman" panose="02020603050405020304" pitchFamily="18" charset="0"/>
            </a:endParaRPr>
          </a:p>
          <a:p>
            <a:pPr algn="just"/>
            <a:r>
              <a:rPr lang="en-US" altLang="zh-CN" sz="3200" b="1" dirty="0" smtClean="0">
                <a:solidFill>
                  <a:srgbClr val="FF0000"/>
                </a:solidFill>
                <a:latin typeface="Times New Roman" panose="02020603050405020304" pitchFamily="18" charset="0"/>
                <a:cs typeface="Times New Roman" panose="02020603050405020304" pitchFamily="18" charset="0"/>
              </a:rPr>
              <a:t>bathroom</a:t>
            </a:r>
            <a:r>
              <a:rPr lang="en-US" altLang="zh-CN" sz="3200" dirty="0">
                <a:latin typeface="Times New Roman" panose="02020603050405020304" pitchFamily="18" charset="0"/>
                <a:cs typeface="Times New Roman" panose="02020603050405020304" pitchFamily="18" charset="0"/>
              </a:rPr>
              <a:t>.        </a:t>
            </a:r>
            <a:endParaRPr lang="zh-CN"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9341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3392" y="2060848"/>
            <a:ext cx="10801200" cy="2062103"/>
          </a:xfrm>
          <a:prstGeom prst="rect">
            <a:avLst/>
          </a:prstGeom>
        </p:spPr>
        <p:txBody>
          <a:bodyPr wrap="square">
            <a:spAutoFit/>
          </a:bodyPr>
          <a:lstStyle/>
          <a:p>
            <a:pPr algn="just"/>
            <a:r>
              <a:rPr lang="en-US" altLang="zh-CN" sz="3200" dirty="0" smtClean="0">
                <a:latin typeface="Times New Roman" panose="02020603050405020304" pitchFamily="18" charset="0"/>
                <a:cs typeface="Times New Roman" panose="02020603050405020304" pitchFamily="18" charset="0"/>
              </a:rPr>
              <a:t>Others </a:t>
            </a:r>
            <a:r>
              <a:rPr lang="en-US" altLang="zh-CN" sz="3200" dirty="0">
                <a:latin typeface="Times New Roman" panose="02020603050405020304" pitchFamily="18" charset="0"/>
                <a:cs typeface="Times New Roman" panose="02020603050405020304" pitchFamily="18" charset="0"/>
              </a:rPr>
              <a:t>robots are used to do </a:t>
            </a:r>
            <a:r>
              <a:rPr lang="en-US" altLang="zh-CN" sz="3200" b="1" dirty="0">
                <a:solidFill>
                  <a:srgbClr val="FF0000"/>
                </a:solidFill>
                <a:latin typeface="Times New Roman" panose="02020603050405020304" pitchFamily="18" charset="0"/>
                <a:cs typeface="Times New Roman" panose="02020603050405020304" pitchFamily="18" charset="0"/>
              </a:rPr>
              <a:t>dangerous</a:t>
            </a:r>
            <a:r>
              <a:rPr lang="en-US" altLang="zh-CN" sz="3200" dirty="0">
                <a:latin typeface="Times New Roman" panose="02020603050405020304" pitchFamily="18" charset="0"/>
                <a:cs typeface="Times New Roman" panose="02020603050405020304" pitchFamily="18" charset="0"/>
              </a:rPr>
              <a:t> work. They can work where it is too hot for humans and they can even work under the sea, because they don't need air. Outer space is another place where robots can work.</a:t>
            </a:r>
            <a:endParaRPr lang="zh-CN"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0559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16" y="2226614"/>
            <a:ext cx="10585176" cy="3046988"/>
          </a:xfrm>
          <a:prstGeom prst="rect">
            <a:avLst/>
          </a:prstGeom>
        </p:spPr>
        <p:txBody>
          <a:bodyPr wrap="square">
            <a:spAutoFit/>
          </a:bodyPr>
          <a:lstStyle/>
          <a:p>
            <a:pPr algn="just"/>
            <a:r>
              <a:rPr lang="en-US" altLang="zh-CN" sz="3200" dirty="0" smtClean="0">
                <a:latin typeface="Times New Roman" panose="02020603050405020304" pitchFamily="18" charset="0"/>
                <a:cs typeface="Times New Roman" panose="02020603050405020304" pitchFamily="18" charset="0"/>
              </a:rPr>
              <a:t>Some </a:t>
            </a:r>
            <a:r>
              <a:rPr lang="en-US" altLang="zh-CN" sz="3200" b="1" dirty="0">
                <a:solidFill>
                  <a:srgbClr val="FF0000"/>
                </a:solidFill>
                <a:latin typeface="Times New Roman" panose="02020603050405020304" pitchFamily="18" charset="0"/>
                <a:cs typeface="Times New Roman" panose="02020603050405020304" pitchFamily="18" charset="0"/>
              </a:rPr>
              <a:t>amusement</a:t>
            </a:r>
            <a:r>
              <a:rPr lang="en-US" altLang="zh-CN" sz="3200" dirty="0">
                <a:latin typeface="Times New Roman" panose="02020603050405020304" pitchFamily="18" charset="0"/>
                <a:cs typeface="Times New Roman" panose="02020603050405020304" pitchFamily="18" charset="0"/>
              </a:rPr>
              <a:t> parks also use robots. They might be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b="1" dirty="0">
              <a:solidFill>
                <a:srgbClr val="FF0000"/>
              </a:solidFill>
              <a:latin typeface="Times New Roman" panose="02020603050405020304" pitchFamily="18" charset="0"/>
              <a:cs typeface="Times New Roman" panose="02020603050405020304" pitchFamily="18" charset="0"/>
            </a:endParaRPr>
          </a:p>
          <a:p>
            <a:pPr algn="just"/>
            <a:r>
              <a:rPr lang="en-US" altLang="zh-CN" sz="3200" b="1" dirty="0" smtClean="0">
                <a:solidFill>
                  <a:srgbClr val="FF0000"/>
                </a:solidFill>
                <a:latin typeface="Times New Roman" panose="02020603050405020304" pitchFamily="18" charset="0"/>
                <a:cs typeface="Times New Roman" panose="02020603050405020304" pitchFamily="18" charset="0"/>
              </a:rPr>
              <a:t>dressed</a:t>
            </a:r>
            <a:r>
              <a:rPr lang="en-US" altLang="zh-CN" sz="3200" dirty="0" smtClean="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up and made to look like children or adults. They are </a:t>
            </a:r>
            <a:endParaRPr lang="en-US" altLang="zh-CN" sz="3200" dirty="0" smtClean="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pPr algn="just"/>
            <a:r>
              <a:rPr lang="en-US" altLang="zh-CN" sz="3200" dirty="0" smtClean="0">
                <a:latin typeface="Times New Roman" panose="02020603050405020304" pitchFamily="18" charset="0"/>
                <a:cs typeface="Times New Roman" panose="02020603050405020304" pitchFamily="18" charset="0"/>
              </a:rPr>
              <a:t>programmed </a:t>
            </a:r>
            <a:r>
              <a:rPr lang="en-US" altLang="zh-CN" sz="3200" dirty="0">
                <a:latin typeface="Times New Roman" panose="02020603050405020304" pitchFamily="18" charset="0"/>
                <a:cs typeface="Times New Roman" panose="02020603050405020304" pitchFamily="18" charset="0"/>
              </a:rPr>
              <a:t>to move and speak like people.</a:t>
            </a:r>
          </a:p>
          <a:p>
            <a:pPr algn="just"/>
            <a:r>
              <a:rPr lang="en-US" altLang="zh-CN" sz="3200" dirty="0">
                <a:latin typeface="Times New Roman" panose="02020603050405020304" pitchFamily="18" charset="0"/>
                <a:cs typeface="Times New Roman" panose="02020603050405020304" pitchFamily="18" charset="0"/>
              </a:rPr>
              <a:t>        </a:t>
            </a:r>
            <a:endParaRPr lang="en-US" altLang="zh-CN" sz="3200" dirty="0"/>
          </a:p>
        </p:txBody>
      </p:sp>
    </p:spTree>
    <p:extLst>
      <p:ext uri="{BB962C8B-B14F-4D97-AF65-F5344CB8AC3E}">
        <p14:creationId xmlns:p14="http://schemas.microsoft.com/office/powerpoint/2010/main" val="4244503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Solstice</Template>
  <TotalTime>2271</TotalTime>
  <Words>429</Words>
  <Application>Microsoft Office PowerPoint</Application>
  <PresentationFormat>自定义</PresentationFormat>
  <Paragraphs>43</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夏至</vt:lpstr>
      <vt:lpstr>电子信息专业英语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电子信息专业英语</dc:title>
  <dc:creator>Administrator</dc:creator>
  <cp:lastModifiedBy>11111</cp:lastModifiedBy>
  <cp:revision>185</cp:revision>
  <dcterms:created xsi:type="dcterms:W3CDTF">2015-03-02T03:35:00Z</dcterms:created>
  <dcterms:modified xsi:type="dcterms:W3CDTF">2018-10-06T15:52:10Z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2052-10.1.0.5511</vt:lpwstr>
  </property>
</Properties>
</file>