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61" r:id="rId4"/>
    <p:sldId id="262" r:id="rId5"/>
    <p:sldId id="278" r:id="rId6"/>
    <p:sldId id="263" r:id="rId7"/>
    <p:sldId id="264" r:id="rId8"/>
    <p:sldId id="313" r:id="rId9"/>
    <p:sldId id="321" r:id="rId10"/>
    <p:sldId id="327" r:id="rId11"/>
    <p:sldId id="314" r:id="rId12"/>
    <p:sldId id="267" r:id="rId13"/>
    <p:sldId id="269" r:id="rId14"/>
    <p:sldId id="279" r:id="rId15"/>
    <p:sldId id="276" r:id="rId16"/>
    <p:sldId id="268" r:id="rId17"/>
    <p:sldId id="315" r:id="rId18"/>
    <p:sldId id="275" r:id="rId19"/>
    <p:sldId id="320" r:id="rId20"/>
    <p:sldId id="319" r:id="rId21"/>
    <p:sldId id="28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AE43"/>
    <a:srgbClr val="7FD13B"/>
    <a:srgbClr val="224982"/>
    <a:srgbClr val="254E8B"/>
    <a:srgbClr val="203E6B"/>
    <a:srgbClr val="1D3353"/>
    <a:srgbClr val="FAF9FA"/>
    <a:srgbClr val="F6F6F7"/>
    <a:srgbClr val="F5F5F6"/>
    <a:srgbClr val="F3F2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337" autoAdjust="0"/>
  </p:normalViewPr>
  <p:slideViewPr>
    <p:cSldViewPr snapToGrid="0">
      <p:cViewPr varScale="1">
        <p:scale>
          <a:sx n="102" d="100"/>
          <a:sy n="102" d="100"/>
        </p:scale>
        <p:origin x="95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BC965D-ACCE-4EDB-8EFD-FE9CE0FE7FBB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056387-FF3D-4EBF-83F2-CC1A4B798D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118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2641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056387-FF3D-4EBF-83F2-CC1A4B79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95376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8918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6724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2569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8693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7318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4156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8708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5500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793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7425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2048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135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70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843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794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584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7098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215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6387-FF3D-4EBF-83F2-CC1A4B798D9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358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453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818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548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172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25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465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657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441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973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898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715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CAC9D-4DB1-4C43-9C3D-2A1F320BC312}" type="datetimeFigureOut">
              <a:rPr lang="zh-CN" altLang="en-US" smtClean="0"/>
              <a:t>2022/9/11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073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-7938"/>
            <a:ext cx="6227763" cy="346076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4"/>
          <p:cNvSpPr/>
          <p:nvPr/>
        </p:nvSpPr>
        <p:spPr>
          <a:xfrm>
            <a:off x="5824538" y="-7938"/>
            <a:ext cx="6367462" cy="6865938"/>
          </a:xfrm>
          <a:custGeom>
            <a:avLst/>
            <a:gdLst>
              <a:gd name="connsiteX0" fmla="*/ 0 w 4835611"/>
              <a:gd name="connsiteY0" fmla="*/ 0 h 6858000"/>
              <a:gd name="connsiteX1" fmla="*/ 4835611 w 4835611"/>
              <a:gd name="connsiteY1" fmla="*/ 0 h 6858000"/>
              <a:gd name="connsiteX2" fmla="*/ 4835611 w 4835611"/>
              <a:gd name="connsiteY2" fmla="*/ 6858000 h 6858000"/>
              <a:gd name="connsiteX3" fmla="*/ 0 w 4835611"/>
              <a:gd name="connsiteY3" fmla="*/ 6858000 h 6858000"/>
              <a:gd name="connsiteX4" fmla="*/ 0 w 4835611"/>
              <a:gd name="connsiteY4" fmla="*/ 0 h 6858000"/>
              <a:gd name="connsiteX0" fmla="*/ 0 w 6367849"/>
              <a:gd name="connsiteY0" fmla="*/ 0 h 6866238"/>
              <a:gd name="connsiteX1" fmla="*/ 6367849 w 6367849"/>
              <a:gd name="connsiteY1" fmla="*/ 8238 h 6866238"/>
              <a:gd name="connsiteX2" fmla="*/ 6367849 w 6367849"/>
              <a:gd name="connsiteY2" fmla="*/ 6866238 h 6866238"/>
              <a:gd name="connsiteX3" fmla="*/ 1532238 w 6367849"/>
              <a:gd name="connsiteY3" fmla="*/ 6866238 h 6866238"/>
              <a:gd name="connsiteX4" fmla="*/ 0 w 6367849"/>
              <a:gd name="connsiteY4" fmla="*/ 0 h 686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7849" h="6866238">
                <a:moveTo>
                  <a:pt x="0" y="0"/>
                </a:moveTo>
                <a:lnTo>
                  <a:pt x="6367849" y="8238"/>
                </a:lnTo>
                <a:lnTo>
                  <a:pt x="6367849" y="6866238"/>
                </a:lnTo>
                <a:lnTo>
                  <a:pt x="1532238" y="6866238"/>
                </a:lnTo>
                <a:lnTo>
                  <a:pt x="0" y="0"/>
                </a:lnTo>
                <a:close/>
              </a:path>
            </a:pathLst>
          </a:custGeom>
          <a:solidFill>
            <a:srgbClr val="224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7"/>
          <p:cNvSpPr/>
          <p:nvPr/>
        </p:nvSpPr>
        <p:spPr bwMode="auto">
          <a:xfrm rot="5136230" flipH="1" flipV="1">
            <a:off x="6661150" y="5140326"/>
            <a:ext cx="403225" cy="374650"/>
          </a:xfrm>
          <a:custGeom>
            <a:avLst/>
            <a:gdLst>
              <a:gd name="connsiteX0" fmla="*/ 0 w 222367"/>
              <a:gd name="connsiteY0" fmla="*/ 179604 h 179604"/>
              <a:gd name="connsiteX1" fmla="*/ 0 w 222367"/>
              <a:gd name="connsiteY1" fmla="*/ 0 h 179604"/>
              <a:gd name="connsiteX2" fmla="*/ 222367 w 222367"/>
              <a:gd name="connsiteY2" fmla="*/ 179604 h 179604"/>
              <a:gd name="connsiteX3" fmla="*/ 0 w 222367"/>
              <a:gd name="connsiteY3" fmla="*/ 179604 h 179604"/>
              <a:gd name="connsiteX0" fmla="*/ 15525 w 237892"/>
              <a:gd name="connsiteY0" fmla="*/ 226175 h 226175"/>
              <a:gd name="connsiteX1" fmla="*/ 0 w 237892"/>
              <a:gd name="connsiteY1" fmla="*/ 0 h 226175"/>
              <a:gd name="connsiteX2" fmla="*/ 237892 w 237892"/>
              <a:gd name="connsiteY2" fmla="*/ 226175 h 226175"/>
              <a:gd name="connsiteX3" fmla="*/ 15525 w 237892"/>
              <a:gd name="connsiteY3" fmla="*/ 226175 h 226175"/>
              <a:gd name="connsiteX0" fmla="*/ 0 w 255970"/>
              <a:gd name="connsiteY0" fmla="*/ 259416 h 259416"/>
              <a:gd name="connsiteX1" fmla="*/ 18078 w 255970"/>
              <a:gd name="connsiteY1" fmla="*/ 0 h 259416"/>
              <a:gd name="connsiteX2" fmla="*/ 255970 w 255970"/>
              <a:gd name="connsiteY2" fmla="*/ 226175 h 259416"/>
              <a:gd name="connsiteX3" fmla="*/ 0 w 255970"/>
              <a:gd name="connsiteY3" fmla="*/ 259416 h 259416"/>
              <a:gd name="connsiteX0" fmla="*/ 0 w 255970"/>
              <a:gd name="connsiteY0" fmla="*/ 152133 h 152133"/>
              <a:gd name="connsiteX1" fmla="*/ 15205 w 255970"/>
              <a:gd name="connsiteY1" fmla="*/ 0 h 152133"/>
              <a:gd name="connsiteX2" fmla="*/ 255970 w 255970"/>
              <a:gd name="connsiteY2" fmla="*/ 118892 h 152133"/>
              <a:gd name="connsiteX3" fmla="*/ 0 w 255970"/>
              <a:gd name="connsiteY3" fmla="*/ 152133 h 152133"/>
              <a:gd name="connsiteX0" fmla="*/ 0 w 255970"/>
              <a:gd name="connsiteY0" fmla="*/ 156141 h 156141"/>
              <a:gd name="connsiteX1" fmla="*/ 15513 w 255970"/>
              <a:gd name="connsiteY1" fmla="*/ 0 h 156141"/>
              <a:gd name="connsiteX2" fmla="*/ 255970 w 255970"/>
              <a:gd name="connsiteY2" fmla="*/ 122900 h 156141"/>
              <a:gd name="connsiteX3" fmla="*/ 0 w 255970"/>
              <a:gd name="connsiteY3" fmla="*/ 156141 h 156141"/>
              <a:gd name="connsiteX0" fmla="*/ 0 w 255970"/>
              <a:gd name="connsiteY0" fmla="*/ 156141 h 156141"/>
              <a:gd name="connsiteX1" fmla="*/ 15513 w 255970"/>
              <a:gd name="connsiteY1" fmla="*/ 0 h 156141"/>
              <a:gd name="connsiteX2" fmla="*/ 255970 w 255970"/>
              <a:gd name="connsiteY2" fmla="*/ 122900 h 156141"/>
              <a:gd name="connsiteX3" fmla="*/ 0 w 255970"/>
              <a:gd name="connsiteY3" fmla="*/ 156141 h 156141"/>
              <a:gd name="connsiteX0" fmla="*/ 0 w 170731"/>
              <a:gd name="connsiteY0" fmla="*/ 156141 h 156141"/>
              <a:gd name="connsiteX1" fmla="*/ 15513 w 170731"/>
              <a:gd name="connsiteY1" fmla="*/ 0 h 156141"/>
              <a:gd name="connsiteX2" fmla="*/ 170731 w 170731"/>
              <a:gd name="connsiteY2" fmla="*/ 130457 h 156141"/>
              <a:gd name="connsiteX3" fmla="*/ 0 w 170731"/>
              <a:gd name="connsiteY3" fmla="*/ 156141 h 156141"/>
              <a:gd name="connsiteX0" fmla="*/ 0 w 170269"/>
              <a:gd name="connsiteY0" fmla="*/ 156141 h 156141"/>
              <a:gd name="connsiteX1" fmla="*/ 15513 w 170269"/>
              <a:gd name="connsiteY1" fmla="*/ 0 h 156141"/>
              <a:gd name="connsiteX2" fmla="*/ 170269 w 170269"/>
              <a:gd name="connsiteY2" fmla="*/ 136468 h 156141"/>
              <a:gd name="connsiteX3" fmla="*/ 0 w 170269"/>
              <a:gd name="connsiteY3" fmla="*/ 156141 h 156141"/>
              <a:gd name="connsiteX0" fmla="*/ 0 w 170423"/>
              <a:gd name="connsiteY0" fmla="*/ 158145 h 158145"/>
              <a:gd name="connsiteX1" fmla="*/ 15667 w 170423"/>
              <a:gd name="connsiteY1" fmla="*/ 0 h 158145"/>
              <a:gd name="connsiteX2" fmla="*/ 170423 w 170423"/>
              <a:gd name="connsiteY2" fmla="*/ 136468 h 158145"/>
              <a:gd name="connsiteX3" fmla="*/ 0 w 170423"/>
              <a:gd name="connsiteY3" fmla="*/ 158145 h 158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423" h="158145">
                <a:moveTo>
                  <a:pt x="0" y="158145"/>
                </a:moveTo>
                <a:lnTo>
                  <a:pt x="15667" y="0"/>
                </a:lnTo>
                <a:lnTo>
                  <a:pt x="170423" y="136468"/>
                </a:lnTo>
                <a:lnTo>
                  <a:pt x="0" y="158145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任意多边形 20"/>
          <p:cNvSpPr/>
          <p:nvPr/>
        </p:nvSpPr>
        <p:spPr bwMode="auto">
          <a:xfrm>
            <a:off x="6680200" y="5481638"/>
            <a:ext cx="5511800" cy="938212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  <p:sp>
        <p:nvSpPr>
          <p:cNvPr id="22" name="文本框 13"/>
          <p:cNvSpPr txBox="1">
            <a:spLocks noChangeArrowheads="1"/>
          </p:cNvSpPr>
          <p:nvPr/>
        </p:nvSpPr>
        <p:spPr bwMode="auto">
          <a:xfrm>
            <a:off x="2143125" y="3768725"/>
            <a:ext cx="41857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242B3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电子信息工程实验与实训中心</a:t>
            </a:r>
          </a:p>
        </p:txBody>
      </p:sp>
      <p:sp>
        <p:nvSpPr>
          <p:cNvPr id="24" name="文本框 15"/>
          <p:cNvSpPr txBox="1">
            <a:spLocks noChangeArrowheads="1"/>
          </p:cNvSpPr>
          <p:nvPr/>
        </p:nvSpPr>
        <p:spPr bwMode="auto">
          <a:xfrm>
            <a:off x="869382" y="2484438"/>
            <a:ext cx="51090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rgbClr val="242B3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现代教育技术概述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975" y="92075"/>
            <a:ext cx="24955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6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现代教育技术现状</a:t>
            </a:r>
          </a:p>
        </p:txBody>
      </p:sp>
      <p:sp>
        <p:nvSpPr>
          <p:cNvPr id="30" name="TextBox 3"/>
          <p:cNvSpPr txBox="1"/>
          <p:nvPr/>
        </p:nvSpPr>
        <p:spPr>
          <a:xfrm>
            <a:off x="5829345" y="4529229"/>
            <a:ext cx="525782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03E6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四、与学科的融合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203E6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注重将“传统”与”现代”有机地融合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dirty="0"/>
              <a:t>改变了传统的以教师为中心的教学结构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TextBox 4"/>
          <p:cNvSpPr txBox="1"/>
          <p:nvPr/>
        </p:nvSpPr>
        <p:spPr>
          <a:xfrm>
            <a:off x="5807604" y="1650992"/>
            <a:ext cx="525782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03E6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三、现代教育技术应用模式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203E6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①基于传统教学媒体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以视听设备为主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的“常规模式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";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②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基于语音训练设备的“语言训练模式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":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③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基于多媒体和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Internet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的“多媒体网络模式”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④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基于计算机仿真技术的“虚拟现实模式”。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708391" y="2389173"/>
            <a:ext cx="3210468" cy="2874111"/>
            <a:chOff x="512440" y="949532"/>
            <a:chExt cx="3771528" cy="3334209"/>
          </a:xfrm>
        </p:grpSpPr>
        <p:pic>
          <p:nvPicPr>
            <p:cNvPr id="35" name="Picture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78"/>
            <a:stretch/>
          </p:blipFill>
          <p:spPr>
            <a:xfrm>
              <a:off x="512440" y="949532"/>
              <a:ext cx="3771528" cy="3334209"/>
            </a:xfrm>
            <a:prstGeom prst="rect">
              <a:avLst/>
            </a:prstGeom>
            <a:effectLst>
              <a:reflection blurRad="6350" endPos="14000" dir="5400000" sy="-100000" algn="bl" rotWithShape="0"/>
            </a:effectLst>
          </p:spPr>
        </p:pic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8144" y="1156746"/>
              <a:ext cx="3374655" cy="2155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透明"/>
            <p:cNvSpPr>
              <a:spLocks/>
            </p:cNvSpPr>
            <p:nvPr/>
          </p:nvSpPr>
          <p:spPr bwMode="auto">
            <a:xfrm>
              <a:off x="2343885" y="1156746"/>
              <a:ext cx="1738915" cy="2176456"/>
            </a:xfrm>
            <a:custGeom>
              <a:avLst/>
              <a:gdLst>
                <a:gd name="T0" fmla="*/ 1682 w 1682"/>
                <a:gd name="T1" fmla="*/ 0 h 2069"/>
                <a:gd name="T2" fmla="*/ 789 w 1682"/>
                <a:gd name="T3" fmla="*/ 0 h 2069"/>
                <a:gd name="T4" fmla="*/ 0 w 1682"/>
                <a:gd name="T5" fmla="*/ 2069 h 2069"/>
                <a:gd name="T6" fmla="*/ 1682 w 1682"/>
                <a:gd name="T7" fmla="*/ 2069 h 2069"/>
                <a:gd name="T8" fmla="*/ 1682 w 1682"/>
                <a:gd name="T9" fmla="*/ 0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2" h="2069">
                  <a:moveTo>
                    <a:pt x="1682" y="0"/>
                  </a:moveTo>
                  <a:lnTo>
                    <a:pt x="789" y="0"/>
                  </a:lnTo>
                  <a:lnTo>
                    <a:pt x="0" y="2069"/>
                  </a:lnTo>
                  <a:lnTo>
                    <a:pt x="1682" y="2069"/>
                  </a:lnTo>
                  <a:lnTo>
                    <a:pt x="16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2300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960195" y="4529229"/>
            <a:ext cx="734055" cy="734055"/>
            <a:chOff x="5418452" y="307702"/>
            <a:chExt cx="599448" cy="599448"/>
          </a:xfrm>
        </p:grpSpPr>
        <p:grpSp>
          <p:nvGrpSpPr>
            <p:cNvPr id="46" name="组合 45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6CAE4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7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960195" y="1625345"/>
            <a:ext cx="734055" cy="734055"/>
            <a:chOff x="6516216" y="334289"/>
            <a:chExt cx="599448" cy="599448"/>
          </a:xfrm>
        </p:grpSpPr>
        <p:grpSp>
          <p:nvGrpSpPr>
            <p:cNvPr id="51" name="组合 50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6CAE4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2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5" name="任意多边形 54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141469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817664" y="2732642"/>
            <a:ext cx="8722064" cy="1683597"/>
            <a:chOff x="31445" y="161947"/>
            <a:chExt cx="2500824" cy="318131"/>
          </a:xfrm>
          <a:solidFill>
            <a:srgbClr val="5FA326"/>
          </a:solidFill>
        </p:grpSpPr>
        <p:sp>
          <p:nvSpPr>
            <p:cNvPr id="16" name="矩形 15"/>
            <p:cNvSpPr/>
            <p:nvPr/>
          </p:nvSpPr>
          <p:spPr>
            <a:xfrm>
              <a:off x="31445" y="176315"/>
              <a:ext cx="2268640" cy="293086"/>
            </a:xfrm>
            <a:prstGeom prst="rect">
              <a:avLst/>
            </a:prstGeom>
            <a:solidFill>
              <a:srgbClr val="6CAE43"/>
            </a:solidFill>
            <a:ln w="25400" cap="flat" cmpd="sng" algn="ctr">
              <a:solidFill>
                <a:srgbClr val="6CAE4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2257111" y="204921"/>
              <a:ext cx="318131" cy="232184"/>
            </a:xfrm>
            <a:prstGeom prst="triangle">
              <a:avLst/>
            </a:prstGeom>
            <a:solidFill>
              <a:srgbClr val="6CAE43"/>
            </a:solidFill>
            <a:ln w="25400" cap="flat" cmpd="sng" algn="ctr">
              <a:solidFill>
                <a:srgbClr val="6CAE4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8" name="TextBox 8"/>
            <p:cNvSpPr txBox="1"/>
            <p:nvPr/>
          </p:nvSpPr>
          <p:spPr>
            <a:xfrm>
              <a:off x="1219080" y="238997"/>
              <a:ext cx="979541" cy="226813"/>
            </a:xfrm>
            <a:prstGeom prst="rect">
              <a:avLst/>
            </a:prstGeom>
            <a:solidFill>
              <a:srgbClr val="6CAE43"/>
            </a:solidFill>
            <a:ln>
              <a:solidFill>
                <a:srgbClr val="6CAE43"/>
              </a:solidFill>
            </a:ln>
          </p:spPr>
          <p:txBody>
            <a:bodyPr wrap="non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现代教育技术的</a:t>
              </a:r>
              <a:endPara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endParaRPr>
            </a:p>
            <a:p>
              <a:pPr algn="ctr">
                <a:spcBef>
                  <a:spcPct val="0"/>
                </a:spcBef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发展趋势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081804" y="1831086"/>
            <a:ext cx="3493221" cy="3493221"/>
            <a:chOff x="267453" y="94709"/>
            <a:chExt cx="454824" cy="454824"/>
          </a:xfrm>
        </p:grpSpPr>
        <p:sp>
          <p:nvSpPr>
            <p:cNvPr id="20" name="椭圆 19"/>
            <p:cNvSpPr/>
            <p:nvPr/>
          </p:nvSpPr>
          <p:spPr>
            <a:xfrm>
              <a:off x="301756" y="114952"/>
              <a:ext cx="390525" cy="395287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3738" y="170570"/>
              <a:ext cx="302255" cy="302255"/>
            </a:xfrm>
            <a:prstGeom prst="ellipse">
              <a:avLst/>
            </a:prstGeom>
            <a:solidFill>
              <a:srgbClr val="6CAE4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4" name="同心圆 23"/>
            <p:cNvSpPr/>
            <p:nvPr/>
          </p:nvSpPr>
          <p:spPr>
            <a:xfrm>
              <a:off x="267453" y="94709"/>
              <a:ext cx="454824" cy="454824"/>
            </a:xfrm>
            <a:prstGeom prst="donut">
              <a:avLst>
                <a:gd name="adj" fmla="val 8567"/>
              </a:avLst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>
                <a:solidFill>
                  <a:prstClr val="black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5" name="TextBox 9"/>
            <p:cNvSpPr txBox="1"/>
            <p:nvPr/>
          </p:nvSpPr>
          <p:spPr>
            <a:xfrm>
              <a:off x="370583" y="176347"/>
              <a:ext cx="261978" cy="2684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12800" kern="0" dirty="0">
                  <a:solidFill>
                    <a:prstClr val="white"/>
                  </a:solidFill>
                  <a:latin typeface="Arial"/>
                  <a:ea typeface="方正正中黑简体"/>
                  <a:cs typeface="+mn-ea"/>
                  <a:sym typeface="+mn-lt"/>
                </a:rPr>
                <a:t>03</a:t>
              </a:r>
              <a:endParaRPr lang="zh-CN" altLang="en-US" sz="12800" kern="0" dirty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</p:grpSp>
      <p:sp>
        <p:nvSpPr>
          <p:cNvPr id="13" name="任意多边形 12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67650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34"/>
          <p:cNvSpPr txBox="1"/>
          <p:nvPr/>
        </p:nvSpPr>
        <p:spPr>
          <a:xfrm>
            <a:off x="1016971" y="4099243"/>
            <a:ext cx="101580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 algn="just">
              <a:lnSpc>
                <a:spcPct val="15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教育技术网络化的最明显标志是互联网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( </a:t>
            </a:r>
            <a:r>
              <a:rPr lang="en-US" altLang="zh-CN" dirty="0" err="1">
                <a:latin typeface="微软雅黑" pitchFamily="34" charset="-122"/>
                <a:ea typeface="微软雅黑" pitchFamily="34" charset="-122"/>
              </a:rPr>
              <a:t>Intermet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应用的急剧发展，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互联网环境下的教育体制与教学模式不受时间、空间和地域的限制，通过计算机网络可扩展至全社会的每一个角落甚至是全世界，这是真正意义上的开放式大学。在这种教育体制下，每个人既是学生又是教师，可以在任意时间、任意地点通过网络自由地学习、工作和娱乐。</a:t>
            </a:r>
            <a:endParaRPr lang="en-US" dirty="0">
              <a:solidFill>
                <a:prstClr val="white">
                  <a:lumMod val="6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一、网络化</a:t>
            </a:r>
          </a:p>
        </p:txBody>
      </p:sp>
      <p:sp>
        <p:nvSpPr>
          <p:cNvPr id="31" name="任意多边形 30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605" y="762000"/>
            <a:ext cx="3832790" cy="3043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680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二、多媒体化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1307111" y="1735932"/>
            <a:ext cx="4591050" cy="1474787"/>
          </a:xfrm>
          <a:prstGeom prst="roundRect">
            <a:avLst>
              <a:gd name="adj" fmla="val 9083"/>
            </a:avLst>
          </a:prstGeom>
          <a:noFill/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6"/>
          <p:cNvSpPr>
            <a:spLocks noChangeArrowheads="1"/>
          </p:cNvSpPr>
          <p:nvPr/>
        </p:nvSpPr>
        <p:spPr bwMode="auto">
          <a:xfrm>
            <a:off x="1640486" y="2062957"/>
            <a:ext cx="3924300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多重感观刺激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传输信息量大、速度快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信息传输质量高、应用范围广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使用方便、易于操作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交互性强。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1307111" y="3945732"/>
            <a:ext cx="4591050" cy="2053203"/>
          </a:xfrm>
          <a:prstGeom prst="roundRect">
            <a:avLst>
              <a:gd name="adj" fmla="val 9083"/>
            </a:avLst>
          </a:prstGeom>
          <a:noFill/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矩形 8"/>
          <p:cNvSpPr>
            <a:spLocks noChangeArrowheads="1"/>
          </p:cNvSpPr>
          <p:nvPr/>
        </p:nvSpPr>
        <p:spPr bwMode="auto">
          <a:xfrm>
            <a:off x="1640486" y="4272757"/>
            <a:ext cx="3924300" cy="1726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多媒体技术除了可直接应用于教学过程外，在教育领域还有另一方面的重要应用，就是以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CD-ROM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光盘作存储介质的电子出版物，例如，电子百科全书、电子词典、电子刊物等。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1962749" y="1500982"/>
            <a:ext cx="3279775" cy="461962"/>
          </a:xfrm>
          <a:prstGeom prst="roundRect">
            <a:avLst/>
          </a:pr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190">
              <a:solidFill>
                <a:prstClr val="white"/>
              </a:solidFill>
            </a:endParaRPr>
          </a:p>
        </p:txBody>
      </p:sp>
      <p:sp>
        <p:nvSpPr>
          <p:cNvPr id="42" name="文本框 10"/>
          <p:cNvSpPr txBox="1">
            <a:spLocks noChangeArrowheads="1"/>
          </p:cNvSpPr>
          <p:nvPr/>
        </p:nvSpPr>
        <p:spPr bwMode="auto">
          <a:xfrm>
            <a:off x="2194524" y="1551782"/>
            <a:ext cx="27971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(1)</a:t>
            </a: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多媒体教学系统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1962749" y="3752057"/>
            <a:ext cx="3279775" cy="463550"/>
          </a:xfrm>
          <a:prstGeom prst="roundRect">
            <a:avLst/>
          </a:pr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190">
              <a:solidFill>
                <a:prstClr val="white"/>
              </a:solidFill>
            </a:endParaRPr>
          </a:p>
        </p:txBody>
      </p:sp>
      <p:pic>
        <p:nvPicPr>
          <p:cNvPr id="45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013" y="1731963"/>
            <a:ext cx="3392487" cy="415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文本框 13"/>
          <p:cNvSpPr txBox="1">
            <a:spLocks noChangeArrowheads="1"/>
          </p:cNvSpPr>
          <p:nvPr/>
        </p:nvSpPr>
        <p:spPr bwMode="auto">
          <a:xfrm>
            <a:off x="2175474" y="3804444"/>
            <a:ext cx="27971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(2)</a:t>
            </a: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多媒体电子出版物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1515051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939378" y="1974664"/>
            <a:ext cx="3478198" cy="322588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18266" y="1229755"/>
            <a:ext cx="5958456" cy="506755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205286" y="1661424"/>
            <a:ext cx="3788752" cy="28144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600" b="1" cap="all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重视教育技术自身理论基础的研究</a:t>
            </a:r>
            <a:endParaRPr lang="en-US" altLang="zh-CN" sz="1600" b="1" cap="all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1" name="TextBox 5"/>
          <p:cNvSpPr txBox="1"/>
          <p:nvPr/>
        </p:nvSpPr>
        <p:spPr>
          <a:xfrm>
            <a:off x="5771694" y="2077932"/>
            <a:ext cx="4993057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最明显的例子就是美国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AECT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学会专门撰写的专著“教育技术的定义和研究范围”。该书不仅是美国教育技术界的重要理论研究成果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也将对整个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世纪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90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年代至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21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世纪初教育技术学的发展起有力的推进作用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对我国教育技术事业的发展也将产生深刻的影响。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6205281" y="4142184"/>
            <a:ext cx="4559470" cy="2854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600" b="1" cap="all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加强将认知学习理论应用于教育技术实际的研究</a:t>
            </a:r>
            <a:endParaRPr lang="en-US" altLang="zh-CN" sz="1600" b="1" cap="all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5" name="TextBox 5"/>
          <p:cNvSpPr txBox="1"/>
          <p:nvPr/>
        </p:nvSpPr>
        <p:spPr>
          <a:xfrm>
            <a:off x="5804116" y="4623785"/>
            <a:ext cx="4960636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对于认知心理学来说，这类研究本属应用范畴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但是对于教育技术学来说，由于认知心理学是其理论基础之一，所以，上述研究属于教育技术学本身的理论方法研究。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711984" y="1607733"/>
            <a:ext cx="341140" cy="340065"/>
            <a:chOff x="5026429" y="2057723"/>
            <a:chExt cx="254992" cy="254990"/>
          </a:xfrm>
        </p:grpSpPr>
        <p:sp>
          <p:nvSpPr>
            <p:cNvPr id="47" name="椭圆 46"/>
            <p:cNvSpPr/>
            <p:nvPr/>
          </p:nvSpPr>
          <p:spPr>
            <a:xfrm>
              <a:off x="5026429" y="2057723"/>
              <a:ext cx="254992" cy="254990"/>
            </a:xfrm>
            <a:prstGeom prst="ellipse">
              <a:avLst/>
            </a:prstGeom>
            <a:gradFill flip="none" rotWithShape="1">
              <a:gsLst>
                <a:gs pos="55000">
                  <a:srgbClr val="E7E7E7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63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65100" dist="508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Freeform 34"/>
            <p:cNvSpPr>
              <a:spLocks/>
            </p:cNvSpPr>
            <p:nvPr/>
          </p:nvSpPr>
          <p:spPr bwMode="auto">
            <a:xfrm>
              <a:off x="5095295" y="2126932"/>
              <a:ext cx="117262" cy="116572"/>
            </a:xfrm>
            <a:prstGeom prst="ellipse">
              <a:avLst/>
            </a:prstGeom>
            <a:solidFill>
              <a:srgbClr val="6CAE43"/>
            </a:solidFill>
            <a:ln>
              <a:noFill/>
            </a:ln>
            <a:effectLst>
              <a:innerShdw blurRad="38100" dist="12700" dir="189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711984" y="4087520"/>
            <a:ext cx="341140" cy="340065"/>
            <a:chOff x="5026429" y="2057723"/>
            <a:chExt cx="254992" cy="254990"/>
          </a:xfrm>
        </p:grpSpPr>
        <p:sp>
          <p:nvSpPr>
            <p:cNvPr id="50" name="椭圆 49"/>
            <p:cNvSpPr/>
            <p:nvPr/>
          </p:nvSpPr>
          <p:spPr>
            <a:xfrm>
              <a:off x="5026429" y="2057723"/>
              <a:ext cx="254992" cy="254990"/>
            </a:xfrm>
            <a:prstGeom prst="ellipse">
              <a:avLst/>
            </a:prstGeom>
            <a:gradFill flip="none" rotWithShape="1">
              <a:gsLst>
                <a:gs pos="55000">
                  <a:srgbClr val="E7E7E7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63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65100" dist="508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Freeform 34"/>
            <p:cNvSpPr>
              <a:spLocks/>
            </p:cNvSpPr>
            <p:nvPr/>
          </p:nvSpPr>
          <p:spPr bwMode="auto">
            <a:xfrm>
              <a:off x="5095295" y="2126932"/>
              <a:ext cx="117262" cy="116572"/>
            </a:xfrm>
            <a:prstGeom prst="ellipse">
              <a:avLst/>
            </a:prstGeom>
            <a:solidFill>
              <a:srgbClr val="6CAE43"/>
            </a:solidFill>
            <a:ln>
              <a:noFill/>
            </a:ln>
            <a:effectLst>
              <a:innerShdw blurRad="38100" dist="12700" dir="189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41698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三、重视教育技术理论基础的研究</a:t>
            </a:r>
          </a:p>
        </p:txBody>
      </p:sp>
      <p:sp>
        <p:nvSpPr>
          <p:cNvPr id="23" name="任意多边形 22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211288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81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31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41" grpId="0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83449" y="1723047"/>
            <a:ext cx="2639121" cy="1734278"/>
          </a:xfrm>
          <a:prstGeom prst="roundRect">
            <a:avLst>
              <a:gd name="adj" fmla="val 9668"/>
            </a:avLst>
          </a:prstGeom>
          <a:effectLst/>
          <a:scene3d>
            <a:camera prst="orthographicFront"/>
            <a:lightRig rig="threePt" dir="t"/>
          </a:scene3d>
          <a:sp3d prstMaterial="softEdge"/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28939" y="1723046"/>
            <a:ext cx="2639121" cy="1734278"/>
          </a:xfrm>
          <a:prstGeom prst="roundRect">
            <a:avLst>
              <a:gd name="adj" fmla="val 9668"/>
            </a:avLst>
          </a:prstGeom>
          <a:effectLst/>
          <a:scene3d>
            <a:camera prst="orthographicFront"/>
            <a:lightRig rig="threePt" dir="t"/>
          </a:scene3d>
          <a:sp3d prstMaterial="softEdge"/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74429" y="1723047"/>
            <a:ext cx="2639121" cy="1734278"/>
          </a:xfrm>
          <a:prstGeom prst="roundRect">
            <a:avLst>
              <a:gd name="adj" fmla="val 7514"/>
            </a:avLst>
          </a:prstGeom>
          <a:effectLst/>
          <a:scene3d>
            <a:camera prst="orthographicFront"/>
            <a:lightRig rig="threePt" dir="t"/>
          </a:scene3d>
          <a:sp3d prstMaterial="softEdge"/>
        </p:spPr>
      </p:pic>
      <p:grpSp>
        <p:nvGrpSpPr>
          <p:cNvPr id="24" name="组合 23"/>
          <p:cNvGrpSpPr/>
          <p:nvPr/>
        </p:nvGrpSpPr>
        <p:grpSpPr>
          <a:xfrm>
            <a:off x="2415259" y="3591905"/>
            <a:ext cx="604724" cy="619860"/>
            <a:chOff x="2462760" y="4047589"/>
            <a:chExt cx="604724" cy="619860"/>
          </a:xfrm>
        </p:grpSpPr>
        <p:grpSp>
          <p:nvGrpSpPr>
            <p:cNvPr id="25" name="Group 30"/>
            <p:cNvGrpSpPr/>
            <p:nvPr/>
          </p:nvGrpSpPr>
          <p:grpSpPr>
            <a:xfrm rot="18970732">
              <a:off x="2462760" y="4047589"/>
              <a:ext cx="604724" cy="619860"/>
              <a:chOff x="2230996" y="2123275"/>
              <a:chExt cx="1883855" cy="1931012"/>
            </a:xfrm>
          </p:grpSpPr>
          <p:sp>
            <p:nvSpPr>
              <p:cNvPr id="35" name="任意多边形 82"/>
              <p:cNvSpPr/>
              <p:nvPr/>
            </p:nvSpPr>
            <p:spPr bwMode="auto">
              <a:xfrm rot="5329268">
                <a:off x="2207418" y="2146853"/>
                <a:ext cx="1931012" cy="1883855"/>
              </a:xfrm>
              <a:prstGeom prst="roundRect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FFFFFF">
                      <a:lumMod val="72000"/>
                    </a:srgbClr>
                  </a:gs>
                </a:gsLst>
                <a:lin ang="0" scaled="0"/>
                <a:tileRect/>
              </a:gradFill>
              <a:ln w="952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0" scaled="0"/>
                  <a:tileRect/>
                </a:gradFill>
                <a:prstDash val="solid"/>
              </a:ln>
              <a:effectLst>
                <a:outerShdw blurRad="127000" dist="63500" dir="270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36" name="椭圆 80"/>
              <p:cNvSpPr/>
              <p:nvPr/>
            </p:nvSpPr>
            <p:spPr bwMode="auto">
              <a:xfrm rot="21529268">
                <a:off x="2454989" y="2391060"/>
                <a:ext cx="1392630" cy="1395452"/>
              </a:xfrm>
              <a:prstGeom prst="roundRect">
                <a:avLst/>
              </a:prstGeom>
              <a:solidFill>
                <a:srgbClr val="6CAE43"/>
              </a:solidFill>
              <a:ln w="9525" cap="flat" cmpd="sng" algn="ctr">
                <a:solidFill>
                  <a:srgbClr val="6CAE43"/>
                </a:solidFill>
                <a:prstDash val="solid"/>
              </a:ln>
              <a:effectLst>
                <a:innerShdw blurRad="76200" dist="25400" dir="162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6" name="Group 20"/>
            <p:cNvGrpSpPr/>
            <p:nvPr/>
          </p:nvGrpSpPr>
          <p:grpSpPr>
            <a:xfrm>
              <a:off x="2619741" y="4207604"/>
              <a:ext cx="285018" cy="290643"/>
              <a:chOff x="7160655" y="2178006"/>
              <a:chExt cx="379359" cy="386846"/>
            </a:xfrm>
            <a:solidFill>
              <a:schemeClr val="bg1"/>
            </a:solidFill>
          </p:grpSpPr>
          <p:sp>
            <p:nvSpPr>
              <p:cNvPr id="27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5738850" y="3591905"/>
            <a:ext cx="604724" cy="619860"/>
            <a:chOff x="5786351" y="4047589"/>
            <a:chExt cx="604724" cy="619860"/>
          </a:xfrm>
        </p:grpSpPr>
        <p:grpSp>
          <p:nvGrpSpPr>
            <p:cNvPr id="38" name="Group 30"/>
            <p:cNvGrpSpPr/>
            <p:nvPr/>
          </p:nvGrpSpPr>
          <p:grpSpPr>
            <a:xfrm rot="18970732">
              <a:off x="5786351" y="4047589"/>
              <a:ext cx="604724" cy="619860"/>
              <a:chOff x="2230996" y="2123275"/>
              <a:chExt cx="1883855" cy="1931012"/>
            </a:xfrm>
          </p:grpSpPr>
          <p:sp>
            <p:nvSpPr>
              <p:cNvPr id="43" name="任意多边形 82"/>
              <p:cNvSpPr/>
              <p:nvPr/>
            </p:nvSpPr>
            <p:spPr bwMode="auto">
              <a:xfrm rot="5329268">
                <a:off x="2207418" y="2146853"/>
                <a:ext cx="1931012" cy="1883855"/>
              </a:xfrm>
              <a:prstGeom prst="roundRect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FFFFFF">
                      <a:lumMod val="72000"/>
                    </a:srgbClr>
                  </a:gs>
                </a:gsLst>
                <a:lin ang="0" scaled="0"/>
                <a:tileRect/>
              </a:gradFill>
              <a:ln w="952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0" scaled="0"/>
                  <a:tileRect/>
                </a:gradFill>
                <a:prstDash val="solid"/>
              </a:ln>
              <a:effectLst>
                <a:outerShdw blurRad="127000" dist="63500" dir="270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45" name="椭圆 80"/>
              <p:cNvSpPr/>
              <p:nvPr/>
            </p:nvSpPr>
            <p:spPr bwMode="auto">
              <a:xfrm rot="21529268">
                <a:off x="2454989" y="2391060"/>
                <a:ext cx="1392630" cy="1395452"/>
              </a:xfrm>
              <a:prstGeom prst="roundRect">
                <a:avLst/>
              </a:prstGeom>
              <a:solidFill>
                <a:srgbClr val="6CAE43"/>
              </a:solidFill>
              <a:ln w="9525" cap="flat" cmpd="sng" algn="ctr">
                <a:solidFill>
                  <a:srgbClr val="6CAE43"/>
                </a:solidFill>
                <a:prstDash val="solid"/>
              </a:ln>
              <a:effectLst>
                <a:innerShdw blurRad="76200" dist="25400" dir="162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9" name="Group 31"/>
            <p:cNvGrpSpPr/>
            <p:nvPr/>
          </p:nvGrpSpPr>
          <p:grpSpPr>
            <a:xfrm>
              <a:off x="5960012" y="4264283"/>
              <a:ext cx="284677" cy="177285"/>
              <a:chOff x="2942785" y="3296116"/>
              <a:chExt cx="416796" cy="259561"/>
            </a:xfrm>
            <a:solidFill>
              <a:schemeClr val="bg1"/>
            </a:solidFill>
          </p:grpSpPr>
          <p:sp>
            <p:nvSpPr>
              <p:cNvPr id="40" name="Freeform 95"/>
              <p:cNvSpPr>
                <a:spLocks noEditPoints="1"/>
              </p:cNvSpPr>
              <p:nvPr/>
            </p:nvSpPr>
            <p:spPr bwMode="auto">
              <a:xfrm>
                <a:off x="2942785" y="3296116"/>
                <a:ext cx="416796" cy="259561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5 h 78"/>
                  <a:gd name="T16" fmla="*/ 113 w 125"/>
                  <a:gd name="T17" fmla="*/ 18 h 78"/>
                  <a:gd name="T18" fmla="*/ 104 w 125"/>
                  <a:gd name="T19" fmla="*/ 68 h 78"/>
                  <a:gd name="T20" fmla="*/ 10 w 125"/>
                  <a:gd name="T21" fmla="*/ 68 h 78"/>
                  <a:gd name="T22" fmla="*/ 10 w 125"/>
                  <a:gd name="T23" fmla="*/ 9 h 78"/>
                  <a:gd name="T24" fmla="*/ 104 w 125"/>
                  <a:gd name="T25" fmla="*/ 9 h 78"/>
                  <a:gd name="T26" fmla="*/ 104 w 125"/>
                  <a:gd name="T27" fmla="*/ 6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5"/>
                      <a:pt x="125" y="25"/>
                      <a:pt x="125" y="25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8"/>
                    </a:moveTo>
                    <a:cubicBezTo>
                      <a:pt x="10" y="68"/>
                      <a:pt x="10" y="68"/>
                      <a:pt x="10" y="6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4" y="9"/>
                      <a:pt x="104" y="9"/>
                      <a:pt x="104" y="9"/>
                    </a:cubicBezTo>
                    <a:lnTo>
                      <a:pt x="104" y="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Rectangle 96"/>
              <p:cNvSpPr>
                <a:spLocks noChangeArrowheads="1"/>
              </p:cNvSpPr>
              <p:nvPr/>
            </p:nvSpPr>
            <p:spPr bwMode="auto">
              <a:xfrm>
                <a:off x="3000187" y="3351023"/>
                <a:ext cx="79865" cy="1447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Rectangle 97"/>
              <p:cNvSpPr>
                <a:spLocks noChangeArrowheads="1"/>
              </p:cNvSpPr>
              <p:nvPr/>
            </p:nvSpPr>
            <p:spPr bwMode="auto">
              <a:xfrm>
                <a:off x="3092532" y="3351023"/>
                <a:ext cx="77370" cy="1447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8988165" y="3603780"/>
            <a:ext cx="604724" cy="619860"/>
            <a:chOff x="9035666" y="4047589"/>
            <a:chExt cx="604724" cy="619860"/>
          </a:xfrm>
        </p:grpSpPr>
        <p:grpSp>
          <p:nvGrpSpPr>
            <p:cNvPr id="47" name="Group 30"/>
            <p:cNvGrpSpPr/>
            <p:nvPr/>
          </p:nvGrpSpPr>
          <p:grpSpPr>
            <a:xfrm rot="18970732">
              <a:off x="9035666" y="4047589"/>
              <a:ext cx="604724" cy="619860"/>
              <a:chOff x="2230996" y="2123275"/>
              <a:chExt cx="1883855" cy="1931012"/>
            </a:xfrm>
          </p:grpSpPr>
          <p:sp>
            <p:nvSpPr>
              <p:cNvPr id="60" name="任意多边形 82"/>
              <p:cNvSpPr/>
              <p:nvPr/>
            </p:nvSpPr>
            <p:spPr bwMode="auto">
              <a:xfrm rot="5329268">
                <a:off x="2207418" y="2146853"/>
                <a:ext cx="1931012" cy="1883855"/>
              </a:xfrm>
              <a:prstGeom prst="roundRect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FFFFFF">
                      <a:lumMod val="72000"/>
                    </a:srgbClr>
                  </a:gs>
                </a:gsLst>
                <a:lin ang="0" scaled="0"/>
                <a:tileRect/>
              </a:gradFill>
              <a:ln w="952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0" scaled="0"/>
                  <a:tileRect/>
                </a:gradFill>
                <a:prstDash val="solid"/>
              </a:ln>
              <a:effectLst>
                <a:outerShdw blurRad="127000" dist="63500" dir="270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61" name="椭圆 80"/>
              <p:cNvSpPr/>
              <p:nvPr/>
            </p:nvSpPr>
            <p:spPr bwMode="auto">
              <a:xfrm rot="21529268">
                <a:off x="2454989" y="2391060"/>
                <a:ext cx="1392630" cy="1395452"/>
              </a:xfrm>
              <a:prstGeom prst="roundRect">
                <a:avLst/>
              </a:prstGeom>
              <a:solidFill>
                <a:srgbClr val="6CAE43"/>
              </a:solidFill>
              <a:ln w="9525" cap="flat" cmpd="sng" algn="ctr">
                <a:solidFill>
                  <a:srgbClr val="6CAE43"/>
                </a:solidFill>
                <a:prstDash val="solid"/>
              </a:ln>
              <a:effectLst>
                <a:innerShdw blurRad="76200" dist="25400" dir="162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8" name="Group 23"/>
            <p:cNvGrpSpPr/>
            <p:nvPr/>
          </p:nvGrpSpPr>
          <p:grpSpPr>
            <a:xfrm>
              <a:off x="9228931" y="4230883"/>
              <a:ext cx="265925" cy="231832"/>
              <a:chOff x="7540014" y="4306907"/>
              <a:chExt cx="389342" cy="339426"/>
            </a:xfrm>
            <a:solidFill>
              <a:schemeClr val="bg1"/>
            </a:solidFill>
          </p:grpSpPr>
          <p:sp>
            <p:nvSpPr>
              <p:cNvPr id="49" name="Freeform 110"/>
              <p:cNvSpPr>
                <a:spLocks/>
              </p:cNvSpPr>
              <p:nvPr/>
            </p:nvSpPr>
            <p:spPr bwMode="auto">
              <a:xfrm>
                <a:off x="7799575" y="4409234"/>
                <a:ext cx="102328" cy="102328"/>
              </a:xfrm>
              <a:custGeom>
                <a:avLst/>
                <a:gdLst>
                  <a:gd name="T0" fmla="*/ 0 w 41"/>
                  <a:gd name="T1" fmla="*/ 39 h 41"/>
                  <a:gd name="T2" fmla="*/ 3 w 41"/>
                  <a:gd name="T3" fmla="*/ 41 h 41"/>
                  <a:gd name="T4" fmla="*/ 41 w 41"/>
                  <a:gd name="T5" fmla="*/ 3 h 41"/>
                  <a:gd name="T6" fmla="*/ 39 w 41"/>
                  <a:gd name="T7" fmla="*/ 0 h 41"/>
                  <a:gd name="T8" fmla="*/ 0 w 41"/>
                  <a:gd name="T9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111"/>
              <p:cNvSpPr>
                <a:spLocks/>
              </p:cNvSpPr>
              <p:nvPr/>
            </p:nvSpPr>
            <p:spPr bwMode="auto">
              <a:xfrm>
                <a:off x="7777112" y="4381780"/>
                <a:ext cx="109814" cy="114806"/>
              </a:xfrm>
              <a:custGeom>
                <a:avLst/>
                <a:gdLst>
                  <a:gd name="T0" fmla="*/ 37 w 44"/>
                  <a:gd name="T1" fmla="*/ 0 h 46"/>
                  <a:gd name="T2" fmla="*/ 0 w 44"/>
                  <a:gd name="T3" fmla="*/ 39 h 46"/>
                  <a:gd name="T4" fmla="*/ 6 w 44"/>
                  <a:gd name="T5" fmla="*/ 46 h 46"/>
                  <a:gd name="T6" fmla="*/ 44 w 44"/>
                  <a:gd name="T7" fmla="*/ 8 h 46"/>
                  <a:gd name="T8" fmla="*/ 37 w 44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12"/>
              <p:cNvSpPr>
                <a:spLocks/>
              </p:cNvSpPr>
              <p:nvPr/>
            </p:nvSpPr>
            <p:spPr bwMode="auto">
              <a:xfrm>
                <a:off x="7757146" y="4366805"/>
                <a:ext cx="104823" cy="104823"/>
              </a:xfrm>
              <a:custGeom>
                <a:avLst/>
                <a:gdLst>
                  <a:gd name="T0" fmla="*/ 0 w 42"/>
                  <a:gd name="T1" fmla="*/ 38 h 42"/>
                  <a:gd name="T2" fmla="*/ 4 w 42"/>
                  <a:gd name="T3" fmla="*/ 42 h 42"/>
                  <a:gd name="T4" fmla="*/ 42 w 42"/>
                  <a:gd name="T5" fmla="*/ 4 h 42"/>
                  <a:gd name="T6" fmla="*/ 38 w 42"/>
                  <a:gd name="T7" fmla="*/ 0 h 42"/>
                  <a:gd name="T8" fmla="*/ 0 w 42"/>
                  <a:gd name="T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3"/>
              <p:cNvSpPr>
                <a:spLocks/>
              </p:cNvSpPr>
              <p:nvPr/>
            </p:nvSpPr>
            <p:spPr bwMode="auto">
              <a:xfrm>
                <a:off x="7729693" y="4469133"/>
                <a:ext cx="69882" cy="69882"/>
              </a:xfrm>
              <a:custGeom>
                <a:avLst/>
                <a:gdLst>
                  <a:gd name="T0" fmla="*/ 28 w 28"/>
                  <a:gd name="T1" fmla="*/ 20 h 28"/>
                  <a:gd name="T2" fmla="*/ 8 w 28"/>
                  <a:gd name="T3" fmla="*/ 0 h 28"/>
                  <a:gd name="T4" fmla="*/ 0 w 28"/>
                  <a:gd name="T5" fmla="*/ 20 h 28"/>
                  <a:gd name="T6" fmla="*/ 9 w 28"/>
                  <a:gd name="T7" fmla="*/ 28 h 28"/>
                  <a:gd name="T8" fmla="*/ 28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14"/>
              <p:cNvSpPr>
                <a:spLocks/>
              </p:cNvSpPr>
              <p:nvPr/>
            </p:nvSpPr>
            <p:spPr bwMode="auto">
              <a:xfrm>
                <a:off x="7712222" y="4526535"/>
                <a:ext cx="34941" cy="32446"/>
              </a:xfrm>
              <a:custGeom>
                <a:avLst/>
                <a:gdLst>
                  <a:gd name="T0" fmla="*/ 0 w 14"/>
                  <a:gd name="T1" fmla="*/ 13 h 13"/>
                  <a:gd name="T2" fmla="*/ 14 w 14"/>
                  <a:gd name="T3" fmla="*/ 6 h 13"/>
                  <a:gd name="T4" fmla="*/ 6 w 14"/>
                  <a:gd name="T5" fmla="*/ 0 h 13"/>
                  <a:gd name="T6" fmla="*/ 0 w 14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115"/>
              <p:cNvSpPr>
                <a:spLocks/>
              </p:cNvSpPr>
              <p:nvPr/>
            </p:nvSpPr>
            <p:spPr bwMode="auto">
              <a:xfrm>
                <a:off x="7859474" y="4341848"/>
                <a:ext cx="69882" cy="69882"/>
              </a:xfrm>
              <a:custGeom>
                <a:avLst/>
                <a:gdLst>
                  <a:gd name="T0" fmla="*/ 7 w 28"/>
                  <a:gd name="T1" fmla="*/ 0 h 28"/>
                  <a:gd name="T2" fmla="*/ 0 w 28"/>
                  <a:gd name="T3" fmla="*/ 8 h 28"/>
                  <a:gd name="T4" fmla="*/ 20 w 28"/>
                  <a:gd name="T5" fmla="*/ 28 h 28"/>
                  <a:gd name="T6" fmla="*/ 28 w 28"/>
                  <a:gd name="T7" fmla="*/ 20 h 28"/>
                  <a:gd name="T8" fmla="*/ 7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116"/>
              <p:cNvSpPr>
                <a:spLocks/>
              </p:cNvSpPr>
              <p:nvPr/>
            </p:nvSpPr>
            <p:spPr bwMode="auto">
              <a:xfrm>
                <a:off x="7540014" y="4306907"/>
                <a:ext cx="279527" cy="339426"/>
              </a:xfrm>
              <a:custGeom>
                <a:avLst/>
                <a:gdLst>
                  <a:gd name="T0" fmla="*/ 104 w 112"/>
                  <a:gd name="T1" fmla="*/ 101 h 136"/>
                  <a:gd name="T2" fmla="*/ 83 w 112"/>
                  <a:gd name="T3" fmla="*/ 101 h 136"/>
                  <a:gd name="T4" fmla="*/ 83 w 112"/>
                  <a:gd name="T5" fmla="*/ 129 h 136"/>
                  <a:gd name="T6" fmla="*/ 7 w 112"/>
                  <a:gd name="T7" fmla="*/ 129 h 136"/>
                  <a:gd name="T8" fmla="*/ 7 w 112"/>
                  <a:gd name="T9" fmla="*/ 32 h 136"/>
                  <a:gd name="T10" fmla="*/ 104 w 112"/>
                  <a:gd name="T11" fmla="*/ 32 h 136"/>
                  <a:gd name="T12" fmla="*/ 104 w 112"/>
                  <a:gd name="T13" fmla="*/ 40 h 136"/>
                  <a:gd name="T14" fmla="*/ 112 w 112"/>
                  <a:gd name="T15" fmla="*/ 32 h 136"/>
                  <a:gd name="T16" fmla="*/ 112 w 112"/>
                  <a:gd name="T17" fmla="*/ 6 h 136"/>
                  <a:gd name="T18" fmla="*/ 97 w 112"/>
                  <a:gd name="T19" fmla="*/ 6 h 136"/>
                  <a:gd name="T20" fmla="*/ 97 w 112"/>
                  <a:gd name="T21" fmla="*/ 20 h 136"/>
                  <a:gd name="T22" fmla="*/ 95 w 112"/>
                  <a:gd name="T23" fmla="*/ 20 h 136"/>
                  <a:gd name="T24" fmla="*/ 95 w 112"/>
                  <a:gd name="T25" fmla="*/ 0 h 136"/>
                  <a:gd name="T26" fmla="*/ 89 w 112"/>
                  <a:gd name="T27" fmla="*/ 0 h 136"/>
                  <a:gd name="T28" fmla="*/ 89 w 112"/>
                  <a:gd name="T29" fmla="*/ 20 h 136"/>
                  <a:gd name="T30" fmla="*/ 87 w 112"/>
                  <a:gd name="T31" fmla="*/ 20 h 136"/>
                  <a:gd name="T32" fmla="*/ 87 w 112"/>
                  <a:gd name="T33" fmla="*/ 6 h 136"/>
                  <a:gd name="T34" fmla="*/ 79 w 112"/>
                  <a:gd name="T35" fmla="*/ 6 h 136"/>
                  <a:gd name="T36" fmla="*/ 79 w 112"/>
                  <a:gd name="T37" fmla="*/ 20 h 136"/>
                  <a:gd name="T38" fmla="*/ 76 w 112"/>
                  <a:gd name="T39" fmla="*/ 20 h 136"/>
                  <a:gd name="T40" fmla="*/ 76 w 112"/>
                  <a:gd name="T41" fmla="*/ 0 h 136"/>
                  <a:gd name="T42" fmla="*/ 72 w 112"/>
                  <a:gd name="T43" fmla="*/ 0 h 136"/>
                  <a:gd name="T44" fmla="*/ 72 w 112"/>
                  <a:gd name="T45" fmla="*/ 20 h 136"/>
                  <a:gd name="T46" fmla="*/ 68 w 112"/>
                  <a:gd name="T47" fmla="*/ 20 h 136"/>
                  <a:gd name="T48" fmla="*/ 68 w 112"/>
                  <a:gd name="T49" fmla="*/ 6 h 136"/>
                  <a:gd name="T50" fmla="*/ 60 w 112"/>
                  <a:gd name="T51" fmla="*/ 6 h 136"/>
                  <a:gd name="T52" fmla="*/ 60 w 112"/>
                  <a:gd name="T53" fmla="*/ 20 h 136"/>
                  <a:gd name="T54" fmla="*/ 57 w 112"/>
                  <a:gd name="T55" fmla="*/ 20 h 136"/>
                  <a:gd name="T56" fmla="*/ 57 w 112"/>
                  <a:gd name="T57" fmla="*/ 0 h 136"/>
                  <a:gd name="T58" fmla="*/ 53 w 112"/>
                  <a:gd name="T59" fmla="*/ 0 h 136"/>
                  <a:gd name="T60" fmla="*/ 53 w 112"/>
                  <a:gd name="T61" fmla="*/ 20 h 136"/>
                  <a:gd name="T62" fmla="*/ 51 w 112"/>
                  <a:gd name="T63" fmla="*/ 20 h 136"/>
                  <a:gd name="T64" fmla="*/ 51 w 112"/>
                  <a:gd name="T65" fmla="*/ 6 h 136"/>
                  <a:gd name="T66" fmla="*/ 43 w 112"/>
                  <a:gd name="T67" fmla="*/ 6 h 136"/>
                  <a:gd name="T68" fmla="*/ 43 w 112"/>
                  <a:gd name="T69" fmla="*/ 20 h 136"/>
                  <a:gd name="T70" fmla="*/ 40 w 112"/>
                  <a:gd name="T71" fmla="*/ 20 h 136"/>
                  <a:gd name="T72" fmla="*/ 40 w 112"/>
                  <a:gd name="T73" fmla="*/ 0 h 136"/>
                  <a:gd name="T74" fmla="*/ 35 w 112"/>
                  <a:gd name="T75" fmla="*/ 0 h 136"/>
                  <a:gd name="T76" fmla="*/ 35 w 112"/>
                  <a:gd name="T77" fmla="*/ 20 h 136"/>
                  <a:gd name="T78" fmla="*/ 32 w 112"/>
                  <a:gd name="T79" fmla="*/ 20 h 136"/>
                  <a:gd name="T80" fmla="*/ 32 w 112"/>
                  <a:gd name="T81" fmla="*/ 6 h 136"/>
                  <a:gd name="T82" fmla="*/ 25 w 112"/>
                  <a:gd name="T83" fmla="*/ 6 h 136"/>
                  <a:gd name="T84" fmla="*/ 25 w 112"/>
                  <a:gd name="T85" fmla="*/ 20 h 136"/>
                  <a:gd name="T86" fmla="*/ 23 w 112"/>
                  <a:gd name="T87" fmla="*/ 20 h 136"/>
                  <a:gd name="T88" fmla="*/ 23 w 112"/>
                  <a:gd name="T89" fmla="*/ 0 h 136"/>
                  <a:gd name="T90" fmla="*/ 17 w 112"/>
                  <a:gd name="T91" fmla="*/ 0 h 136"/>
                  <a:gd name="T92" fmla="*/ 17 w 112"/>
                  <a:gd name="T93" fmla="*/ 20 h 136"/>
                  <a:gd name="T94" fmla="*/ 15 w 112"/>
                  <a:gd name="T95" fmla="*/ 20 h 136"/>
                  <a:gd name="T96" fmla="*/ 15 w 112"/>
                  <a:gd name="T97" fmla="*/ 6 h 136"/>
                  <a:gd name="T98" fmla="*/ 0 w 112"/>
                  <a:gd name="T99" fmla="*/ 6 h 136"/>
                  <a:gd name="T100" fmla="*/ 0 w 112"/>
                  <a:gd name="T101" fmla="*/ 24 h 136"/>
                  <a:gd name="T102" fmla="*/ 0 w 112"/>
                  <a:gd name="T103" fmla="*/ 28 h 136"/>
                  <a:gd name="T104" fmla="*/ 0 w 112"/>
                  <a:gd name="T105" fmla="*/ 136 h 136"/>
                  <a:gd name="T106" fmla="*/ 89 w 112"/>
                  <a:gd name="T107" fmla="*/ 136 h 136"/>
                  <a:gd name="T108" fmla="*/ 112 w 112"/>
                  <a:gd name="T109" fmla="*/ 110 h 136"/>
                  <a:gd name="T110" fmla="*/ 112 w 112"/>
                  <a:gd name="T111" fmla="*/ 84 h 136"/>
                  <a:gd name="T112" fmla="*/ 104 w 112"/>
                  <a:gd name="T113" fmla="*/ 92 h 136"/>
                  <a:gd name="T114" fmla="*/ 104 w 112"/>
                  <a:gd name="T115" fmla="*/ 10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Rectangle 117"/>
              <p:cNvSpPr>
                <a:spLocks noChangeArrowheads="1"/>
              </p:cNvSpPr>
              <p:nvPr/>
            </p:nvSpPr>
            <p:spPr bwMode="auto">
              <a:xfrm>
                <a:off x="7589930" y="4421713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Rectangle 118"/>
              <p:cNvSpPr>
                <a:spLocks noChangeArrowheads="1"/>
              </p:cNvSpPr>
              <p:nvPr/>
            </p:nvSpPr>
            <p:spPr bwMode="auto">
              <a:xfrm>
                <a:off x="7589930" y="4461645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Rectangle 119"/>
              <p:cNvSpPr>
                <a:spLocks noChangeArrowheads="1"/>
              </p:cNvSpPr>
              <p:nvPr/>
            </p:nvSpPr>
            <p:spPr bwMode="auto">
              <a:xfrm>
                <a:off x="7589930" y="4506569"/>
                <a:ext cx="109814" cy="149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Rectangle 120"/>
              <p:cNvSpPr>
                <a:spLocks noChangeArrowheads="1"/>
              </p:cNvSpPr>
              <p:nvPr/>
            </p:nvSpPr>
            <p:spPr bwMode="auto">
              <a:xfrm>
                <a:off x="7589930" y="4548998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4" name="文本框 69"/>
          <p:cNvSpPr txBox="1"/>
          <p:nvPr/>
        </p:nvSpPr>
        <p:spPr>
          <a:xfrm>
            <a:off x="1393815" y="4436597"/>
            <a:ext cx="28106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了解每个学生的学习能力、认知特点和当前知识水平。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72"/>
          <p:cNvSpPr txBox="1"/>
          <p:nvPr/>
        </p:nvSpPr>
        <p:spPr>
          <a:xfrm>
            <a:off x="4541030" y="4364168"/>
            <a:ext cx="28270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能根据学生的不同特点选择最适当的教学内容和教学方法，并可对学生进行有针对性的个别指导。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75"/>
          <p:cNvSpPr txBox="1"/>
          <p:nvPr/>
        </p:nvSpPr>
        <p:spPr>
          <a:xfrm>
            <a:off x="8026593" y="4531648"/>
            <a:ext cx="25687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允许学生用自然语言与“计算机导师”进行人机对话。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2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45736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四、重视人工智能在教育中应用的研究</a:t>
            </a:r>
          </a:p>
        </p:txBody>
      </p:sp>
      <p:sp>
        <p:nvSpPr>
          <p:cNvPr id="73" name="任意多边形 72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207715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43598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五、强调教育技术应用模式的多样化</a:t>
            </a:r>
          </a:p>
        </p:txBody>
      </p:sp>
      <p:sp>
        <p:nvSpPr>
          <p:cNvPr id="49" name="Freeform 1"/>
          <p:cNvSpPr>
            <a:spLocks noChangeArrowheads="1"/>
          </p:cNvSpPr>
          <p:nvPr/>
        </p:nvSpPr>
        <p:spPr bwMode="auto">
          <a:xfrm>
            <a:off x="1258578" y="2068904"/>
            <a:ext cx="2840038" cy="1135063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  <a:extLst>
            <a:ext uri="{91240B29-F687-4f45-9708-019B960494DF}"/>
            <a:ext uri="{AF507438-7753-43e0-B8FC-AC1667EBCBE1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0" name="Freeform 2"/>
          <p:cNvSpPr>
            <a:spLocks noChangeArrowheads="1"/>
          </p:cNvSpPr>
          <p:nvPr/>
        </p:nvSpPr>
        <p:spPr bwMode="auto">
          <a:xfrm>
            <a:off x="3620778" y="2068904"/>
            <a:ext cx="2841625" cy="1135063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1" name="Freeform 1"/>
          <p:cNvSpPr>
            <a:spLocks noChangeArrowheads="1"/>
          </p:cNvSpPr>
          <p:nvPr/>
        </p:nvSpPr>
        <p:spPr bwMode="auto">
          <a:xfrm>
            <a:off x="5981391" y="2075254"/>
            <a:ext cx="2841625" cy="1135063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2" name="Freeform 2"/>
          <p:cNvSpPr>
            <a:spLocks noChangeArrowheads="1"/>
          </p:cNvSpPr>
          <p:nvPr/>
        </p:nvSpPr>
        <p:spPr bwMode="auto">
          <a:xfrm>
            <a:off x="8345178" y="2068904"/>
            <a:ext cx="2841625" cy="1135063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3" name="Freeform 74"/>
          <p:cNvSpPr>
            <a:spLocks noChangeArrowheads="1"/>
          </p:cNvSpPr>
          <p:nvPr/>
        </p:nvSpPr>
        <p:spPr bwMode="auto">
          <a:xfrm>
            <a:off x="2425391" y="2322904"/>
            <a:ext cx="612775" cy="542925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68"/>
          <p:cNvSpPr>
            <a:spLocks noChangeArrowheads="1"/>
          </p:cNvSpPr>
          <p:nvPr/>
        </p:nvSpPr>
        <p:spPr bwMode="auto">
          <a:xfrm>
            <a:off x="4890778" y="2356242"/>
            <a:ext cx="514350" cy="555625"/>
          </a:xfrm>
          <a:custGeom>
            <a:avLst/>
            <a:gdLst>
              <a:gd name="T0" fmla="*/ 327 w 426"/>
              <a:gd name="T1" fmla="*/ 186 h 462"/>
              <a:gd name="T2" fmla="*/ 327 w 426"/>
              <a:gd name="T3" fmla="*/ 186 h 462"/>
              <a:gd name="T4" fmla="*/ 150 w 426"/>
              <a:gd name="T5" fmla="*/ 18 h 462"/>
              <a:gd name="T6" fmla="*/ 97 w 426"/>
              <a:gd name="T7" fmla="*/ 10 h 462"/>
              <a:gd name="T8" fmla="*/ 70 w 426"/>
              <a:gd name="T9" fmla="*/ 54 h 462"/>
              <a:gd name="T10" fmla="*/ 35 w 426"/>
              <a:gd name="T11" fmla="*/ 293 h 462"/>
              <a:gd name="T12" fmla="*/ 26 w 426"/>
              <a:gd name="T13" fmla="*/ 408 h 462"/>
              <a:gd name="T14" fmla="*/ 248 w 426"/>
              <a:gd name="T15" fmla="*/ 417 h 462"/>
              <a:gd name="T16" fmla="*/ 407 w 426"/>
              <a:gd name="T17" fmla="*/ 266 h 462"/>
              <a:gd name="T18" fmla="*/ 327 w 426"/>
              <a:gd name="T19" fmla="*/ 186 h 462"/>
              <a:gd name="T20" fmla="*/ 238 w 426"/>
              <a:gd name="T21" fmla="*/ 391 h 462"/>
              <a:gd name="T22" fmla="*/ 238 w 426"/>
              <a:gd name="T23" fmla="*/ 391 h 462"/>
              <a:gd name="T24" fmla="*/ 53 w 426"/>
              <a:gd name="T25" fmla="*/ 391 h 462"/>
              <a:gd name="T26" fmla="*/ 194 w 426"/>
              <a:gd name="T27" fmla="*/ 284 h 462"/>
              <a:gd name="T28" fmla="*/ 372 w 426"/>
              <a:gd name="T29" fmla="*/ 275 h 462"/>
              <a:gd name="T30" fmla="*/ 238 w 426"/>
              <a:gd name="T31" fmla="*/ 391 h 462"/>
              <a:gd name="T32" fmla="*/ 203 w 426"/>
              <a:gd name="T33" fmla="*/ 301 h 462"/>
              <a:gd name="T34" fmla="*/ 203 w 426"/>
              <a:gd name="T35" fmla="*/ 301 h 462"/>
              <a:gd name="T36" fmla="*/ 97 w 426"/>
              <a:gd name="T37" fmla="*/ 363 h 462"/>
              <a:gd name="T38" fmla="*/ 167 w 426"/>
              <a:gd name="T39" fmla="*/ 363 h 462"/>
              <a:gd name="T40" fmla="*/ 221 w 426"/>
              <a:gd name="T41" fmla="*/ 293 h 462"/>
              <a:gd name="T42" fmla="*/ 221 w 426"/>
              <a:gd name="T43" fmla="*/ 293 h 462"/>
              <a:gd name="T44" fmla="*/ 203 w 426"/>
              <a:gd name="T45" fmla="*/ 30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lnTo>
                  <a:pt x="221" y="293"/>
                </a:ln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145"/>
          <p:cNvSpPr>
            <a:spLocks noChangeArrowheads="1"/>
          </p:cNvSpPr>
          <p:nvPr/>
        </p:nvSpPr>
        <p:spPr bwMode="auto">
          <a:xfrm>
            <a:off x="7130741" y="2376879"/>
            <a:ext cx="534987" cy="534988"/>
          </a:xfrm>
          <a:custGeom>
            <a:avLst/>
            <a:gdLst>
              <a:gd name="T0" fmla="*/ 70 w 444"/>
              <a:gd name="T1" fmla="*/ 400 h 445"/>
              <a:gd name="T2" fmla="*/ 70 w 444"/>
              <a:gd name="T3" fmla="*/ 400 h 445"/>
              <a:gd name="T4" fmla="*/ 124 w 444"/>
              <a:gd name="T5" fmla="*/ 444 h 445"/>
              <a:gd name="T6" fmla="*/ 168 w 444"/>
              <a:gd name="T7" fmla="*/ 400 h 445"/>
              <a:gd name="T8" fmla="*/ 124 w 444"/>
              <a:gd name="T9" fmla="*/ 346 h 445"/>
              <a:gd name="T10" fmla="*/ 70 w 444"/>
              <a:gd name="T11" fmla="*/ 400 h 445"/>
              <a:gd name="T12" fmla="*/ 319 w 444"/>
              <a:gd name="T13" fmla="*/ 400 h 445"/>
              <a:gd name="T14" fmla="*/ 319 w 444"/>
              <a:gd name="T15" fmla="*/ 400 h 445"/>
              <a:gd name="T16" fmla="*/ 372 w 444"/>
              <a:gd name="T17" fmla="*/ 444 h 445"/>
              <a:gd name="T18" fmla="*/ 417 w 444"/>
              <a:gd name="T19" fmla="*/ 400 h 445"/>
              <a:gd name="T20" fmla="*/ 372 w 444"/>
              <a:gd name="T21" fmla="*/ 346 h 445"/>
              <a:gd name="T22" fmla="*/ 319 w 444"/>
              <a:gd name="T23" fmla="*/ 400 h 445"/>
              <a:gd name="T24" fmla="*/ 159 w 444"/>
              <a:gd name="T25" fmla="*/ 284 h 445"/>
              <a:gd name="T26" fmla="*/ 159 w 444"/>
              <a:gd name="T27" fmla="*/ 284 h 445"/>
              <a:gd name="T28" fmla="*/ 434 w 444"/>
              <a:gd name="T29" fmla="*/ 204 h 445"/>
              <a:gd name="T30" fmla="*/ 443 w 444"/>
              <a:gd name="T31" fmla="*/ 187 h 445"/>
              <a:gd name="T32" fmla="*/ 443 w 444"/>
              <a:gd name="T33" fmla="*/ 54 h 445"/>
              <a:gd name="T34" fmla="*/ 98 w 444"/>
              <a:gd name="T35" fmla="*/ 54 h 445"/>
              <a:gd name="T36" fmla="*/ 98 w 444"/>
              <a:gd name="T37" fmla="*/ 10 h 445"/>
              <a:gd name="T38" fmla="*/ 89 w 444"/>
              <a:gd name="T39" fmla="*/ 0 h 445"/>
              <a:gd name="T40" fmla="*/ 9 w 444"/>
              <a:gd name="T41" fmla="*/ 0 h 445"/>
              <a:gd name="T42" fmla="*/ 0 w 444"/>
              <a:gd name="T43" fmla="*/ 10 h 445"/>
              <a:gd name="T44" fmla="*/ 0 w 444"/>
              <a:gd name="T45" fmla="*/ 54 h 445"/>
              <a:gd name="T46" fmla="*/ 45 w 444"/>
              <a:gd name="T47" fmla="*/ 54 h 445"/>
              <a:gd name="T48" fmla="*/ 98 w 444"/>
              <a:gd name="T49" fmla="*/ 275 h 445"/>
              <a:gd name="T50" fmla="*/ 98 w 444"/>
              <a:gd name="T51" fmla="*/ 302 h 445"/>
              <a:gd name="T52" fmla="*/ 98 w 444"/>
              <a:gd name="T53" fmla="*/ 338 h 445"/>
              <a:gd name="T54" fmla="*/ 106 w 444"/>
              <a:gd name="T55" fmla="*/ 346 h 445"/>
              <a:gd name="T56" fmla="*/ 124 w 444"/>
              <a:gd name="T57" fmla="*/ 346 h 445"/>
              <a:gd name="T58" fmla="*/ 372 w 444"/>
              <a:gd name="T59" fmla="*/ 346 h 445"/>
              <a:gd name="T60" fmla="*/ 434 w 444"/>
              <a:gd name="T61" fmla="*/ 346 h 445"/>
              <a:gd name="T62" fmla="*/ 443 w 444"/>
              <a:gd name="T63" fmla="*/ 338 h 445"/>
              <a:gd name="T64" fmla="*/ 443 w 444"/>
              <a:gd name="T65" fmla="*/ 302 h 445"/>
              <a:gd name="T66" fmla="*/ 168 w 444"/>
              <a:gd name="T67" fmla="*/ 302 h 445"/>
              <a:gd name="T68" fmla="*/ 159 w 444"/>
              <a:gd name="T69" fmla="*/ 284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101"/>
          <p:cNvSpPr>
            <a:spLocks noChangeArrowheads="1"/>
          </p:cNvSpPr>
          <p:nvPr/>
        </p:nvSpPr>
        <p:spPr bwMode="auto">
          <a:xfrm>
            <a:off x="9459603" y="2432442"/>
            <a:ext cx="544513" cy="419100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1282391" y="3457967"/>
            <a:ext cx="1952625" cy="1064074"/>
          </a:xfrm>
          <a:prstGeom prst="rect">
            <a:avLst/>
          </a:prstGeom>
          <a:noFill/>
          <a:ln>
            <a:solidFill>
              <a:srgbClr val="6CAE43"/>
            </a:solidFill>
          </a:ln>
        </p:spPr>
        <p:txBody>
          <a:bodyPr lIns="0" tIns="0" rIns="0" bIns="0">
            <a:spAutoFit/>
          </a:bodyPr>
          <a:lstStyle/>
          <a:p>
            <a:pPr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基于传统教学媒体</a:t>
            </a:r>
            <a:r>
              <a: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(</a:t>
            </a: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以视听设备为主</a:t>
            </a:r>
            <a:r>
              <a: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)</a:t>
            </a: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的“常规模式”。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3720791" y="3457967"/>
            <a:ext cx="1952625" cy="694742"/>
          </a:xfrm>
          <a:prstGeom prst="rect">
            <a:avLst/>
          </a:prstGeom>
          <a:noFill/>
          <a:ln>
            <a:solidFill>
              <a:srgbClr val="6CAE43"/>
            </a:solidFill>
          </a:ln>
        </p:spPr>
        <p:txBody>
          <a:bodyPr lIns="0" tIns="0" rIns="0" bIns="0">
            <a:spAutoFit/>
          </a:bodyPr>
          <a:lstStyle/>
          <a:p>
            <a:pPr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基于多媒体计算机的“多媒体模式”。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6159191" y="3457967"/>
            <a:ext cx="1952625" cy="694742"/>
          </a:xfrm>
          <a:prstGeom prst="rect">
            <a:avLst/>
          </a:prstGeom>
          <a:noFill/>
          <a:ln>
            <a:solidFill>
              <a:srgbClr val="6CAE43"/>
            </a:solidFill>
          </a:ln>
        </p:spPr>
        <p:txBody>
          <a:bodyPr lIns="0" tIns="0" rIns="0" bIns="0">
            <a:spAutoFit/>
          </a:bodyPr>
          <a:lstStyle/>
          <a:p>
            <a:pPr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基于</a:t>
            </a:r>
            <a:r>
              <a:rPr lang="en-US" altLang="zh-CN" sz="1600" b="1" dirty="0" err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Intermet</a:t>
            </a: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的“网络模式”。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TextBox 13"/>
          <p:cNvSpPr txBox="1"/>
          <p:nvPr/>
        </p:nvSpPr>
        <p:spPr>
          <a:xfrm>
            <a:off x="8597591" y="3457967"/>
            <a:ext cx="1952625" cy="1064074"/>
          </a:xfrm>
          <a:prstGeom prst="rect">
            <a:avLst/>
          </a:prstGeom>
          <a:noFill/>
          <a:ln>
            <a:solidFill>
              <a:srgbClr val="6CAE43"/>
            </a:solidFill>
          </a:ln>
        </p:spPr>
        <p:txBody>
          <a:bodyPr lIns="0" tIns="0" rIns="0" bIns="0">
            <a:spAutoFit/>
          </a:bodyPr>
          <a:lstStyle/>
          <a:p>
            <a:pPr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基于计算机仿真技术的“虚拟现实模式”。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任意多边形 19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3901193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9" grpId="0" animBg="1"/>
      <p:bldP spid="61" grpId="0" animBg="1"/>
      <p:bldP spid="6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817664" y="2732642"/>
            <a:ext cx="8722064" cy="1683597"/>
            <a:chOff x="31445" y="161947"/>
            <a:chExt cx="2500824" cy="318131"/>
          </a:xfrm>
          <a:solidFill>
            <a:srgbClr val="5FA326"/>
          </a:solidFill>
        </p:grpSpPr>
        <p:sp>
          <p:nvSpPr>
            <p:cNvPr id="16" name="矩形 15"/>
            <p:cNvSpPr/>
            <p:nvPr/>
          </p:nvSpPr>
          <p:spPr>
            <a:xfrm>
              <a:off x="31445" y="176315"/>
              <a:ext cx="2268640" cy="293086"/>
            </a:xfrm>
            <a:prstGeom prst="rect">
              <a:avLst/>
            </a:prstGeom>
            <a:solidFill>
              <a:srgbClr val="6CAE43"/>
            </a:solidFill>
            <a:ln w="25400" cap="flat" cmpd="sng" algn="ctr">
              <a:solidFill>
                <a:srgbClr val="6CAE4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2257111" y="204921"/>
              <a:ext cx="318131" cy="232184"/>
            </a:xfrm>
            <a:prstGeom prst="triangle">
              <a:avLst/>
            </a:prstGeom>
            <a:solidFill>
              <a:srgbClr val="6CAE43"/>
            </a:solidFill>
            <a:ln w="25400" cap="flat" cmpd="sng" algn="ctr">
              <a:solidFill>
                <a:srgbClr val="6CAE4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8" name="TextBox 8"/>
            <p:cNvSpPr txBox="1"/>
            <p:nvPr/>
          </p:nvSpPr>
          <p:spPr>
            <a:xfrm>
              <a:off x="1285265" y="238997"/>
              <a:ext cx="847170" cy="226813"/>
            </a:xfrm>
            <a:prstGeom prst="rect">
              <a:avLst/>
            </a:prstGeom>
            <a:solidFill>
              <a:srgbClr val="6CAE43"/>
            </a:solidFill>
            <a:ln>
              <a:solidFill>
                <a:srgbClr val="6CAE43"/>
              </a:solidFill>
            </a:ln>
          </p:spPr>
          <p:txBody>
            <a:bodyPr wrap="non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教师的现代</a:t>
              </a:r>
              <a:endPara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endParaRPr>
            </a:p>
            <a:p>
              <a:pPr algn="ctr">
                <a:spcBef>
                  <a:spcPct val="0"/>
                </a:spcBef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教育技术能力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081804" y="1831086"/>
            <a:ext cx="3493221" cy="3493221"/>
            <a:chOff x="267453" y="94709"/>
            <a:chExt cx="454824" cy="454824"/>
          </a:xfrm>
        </p:grpSpPr>
        <p:sp>
          <p:nvSpPr>
            <p:cNvPr id="20" name="椭圆 19"/>
            <p:cNvSpPr/>
            <p:nvPr/>
          </p:nvSpPr>
          <p:spPr>
            <a:xfrm>
              <a:off x="301756" y="114952"/>
              <a:ext cx="390525" cy="395287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3738" y="170570"/>
              <a:ext cx="302255" cy="302255"/>
            </a:xfrm>
            <a:prstGeom prst="ellipse">
              <a:avLst/>
            </a:prstGeom>
            <a:solidFill>
              <a:srgbClr val="6CAE4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4" name="同心圆 23"/>
            <p:cNvSpPr/>
            <p:nvPr/>
          </p:nvSpPr>
          <p:spPr>
            <a:xfrm>
              <a:off x="267453" y="94709"/>
              <a:ext cx="454824" cy="454824"/>
            </a:xfrm>
            <a:prstGeom prst="donut">
              <a:avLst>
                <a:gd name="adj" fmla="val 8567"/>
              </a:avLst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>
                <a:solidFill>
                  <a:prstClr val="black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5" name="TextBox 9"/>
            <p:cNvSpPr txBox="1"/>
            <p:nvPr/>
          </p:nvSpPr>
          <p:spPr>
            <a:xfrm>
              <a:off x="370583" y="176347"/>
              <a:ext cx="261978" cy="2684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12800" kern="0" dirty="0">
                  <a:solidFill>
                    <a:prstClr val="white"/>
                  </a:solidFill>
                  <a:latin typeface="Arial"/>
                  <a:ea typeface="方正正中黑简体"/>
                  <a:cs typeface="+mn-ea"/>
                  <a:sym typeface="+mn-lt"/>
                </a:rPr>
                <a:t>04</a:t>
              </a:r>
              <a:endParaRPr lang="zh-CN" altLang="en-US" sz="12800" kern="0" dirty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</p:grpSp>
      <p:sp>
        <p:nvSpPr>
          <p:cNvPr id="13" name="任意多边形 12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373552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reeform 5"/>
          <p:cNvSpPr>
            <a:spLocks/>
          </p:cNvSpPr>
          <p:nvPr/>
        </p:nvSpPr>
        <p:spPr bwMode="auto">
          <a:xfrm>
            <a:off x="5343525" y="5852257"/>
            <a:ext cx="1500188" cy="668338"/>
          </a:xfrm>
          <a:custGeom>
            <a:avLst/>
            <a:gdLst>
              <a:gd name="T0" fmla="*/ 102 w 204"/>
              <a:gd name="T1" fmla="*/ 91 h 91"/>
              <a:gd name="T2" fmla="*/ 58 w 204"/>
              <a:gd name="T3" fmla="*/ 55 h 91"/>
              <a:gd name="T4" fmla="*/ 64 w 204"/>
              <a:gd name="T5" fmla="*/ 31 h 91"/>
              <a:gd name="T6" fmla="*/ 0 w 204"/>
              <a:gd name="T7" fmla="*/ 31 h 91"/>
              <a:gd name="T8" fmla="*/ 0 w 204"/>
              <a:gd name="T9" fmla="*/ 0 h 91"/>
              <a:gd name="T10" fmla="*/ 204 w 204"/>
              <a:gd name="T11" fmla="*/ 0 h 91"/>
              <a:gd name="T12" fmla="*/ 204 w 204"/>
              <a:gd name="T13" fmla="*/ 31 h 91"/>
              <a:gd name="T14" fmla="*/ 140 w 204"/>
              <a:gd name="T15" fmla="*/ 31 h 91"/>
              <a:gd name="T16" fmla="*/ 146 w 204"/>
              <a:gd name="T17" fmla="*/ 55 h 91"/>
              <a:gd name="T18" fmla="*/ 102 w 204"/>
              <a:gd name="T19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91">
                <a:moveTo>
                  <a:pt x="102" y="91"/>
                </a:moveTo>
                <a:cubicBezTo>
                  <a:pt x="79" y="91"/>
                  <a:pt x="59" y="75"/>
                  <a:pt x="58" y="55"/>
                </a:cubicBezTo>
                <a:cubicBezTo>
                  <a:pt x="64" y="31"/>
                  <a:pt x="64" y="31"/>
                  <a:pt x="6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0"/>
                  <a:pt x="0" y="0"/>
                  <a:pt x="0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204" y="31"/>
                  <a:pt x="204" y="31"/>
                  <a:pt x="204" y="31"/>
                </a:cubicBezTo>
                <a:cubicBezTo>
                  <a:pt x="140" y="31"/>
                  <a:pt x="140" y="31"/>
                  <a:pt x="140" y="31"/>
                </a:cubicBezTo>
                <a:cubicBezTo>
                  <a:pt x="146" y="55"/>
                  <a:pt x="146" y="55"/>
                  <a:pt x="146" y="55"/>
                </a:cubicBezTo>
                <a:cubicBezTo>
                  <a:pt x="145" y="75"/>
                  <a:pt x="125" y="91"/>
                  <a:pt x="102" y="9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Freeform 6"/>
          <p:cNvSpPr>
            <a:spLocks noEditPoints="1"/>
          </p:cNvSpPr>
          <p:nvPr/>
        </p:nvSpPr>
        <p:spPr bwMode="auto">
          <a:xfrm>
            <a:off x="5307013" y="3102707"/>
            <a:ext cx="1558925" cy="1557338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16 h 212"/>
              <a:gd name="T12" fmla="*/ 16 w 212"/>
              <a:gd name="T13" fmla="*/ 106 h 212"/>
              <a:gd name="T14" fmla="*/ 106 w 212"/>
              <a:gd name="T15" fmla="*/ 196 h 212"/>
              <a:gd name="T16" fmla="*/ 196 w 212"/>
              <a:gd name="T17" fmla="*/ 106 h 212"/>
              <a:gd name="T18" fmla="*/ 106 w 212"/>
              <a:gd name="T19" fmla="*/ 16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7" y="212"/>
                  <a:pt x="0" y="164"/>
                  <a:pt x="0" y="106"/>
                </a:cubicBezTo>
                <a:cubicBezTo>
                  <a:pt x="0" y="47"/>
                  <a:pt x="47" y="0"/>
                  <a:pt x="106" y="0"/>
                </a:cubicBezTo>
                <a:cubicBezTo>
                  <a:pt x="164" y="0"/>
                  <a:pt x="212" y="47"/>
                  <a:pt x="212" y="106"/>
                </a:cubicBezTo>
                <a:cubicBezTo>
                  <a:pt x="212" y="164"/>
                  <a:pt x="164" y="212"/>
                  <a:pt x="106" y="212"/>
                </a:cubicBezTo>
                <a:close/>
                <a:moveTo>
                  <a:pt x="106" y="16"/>
                </a:moveTo>
                <a:cubicBezTo>
                  <a:pt x="56" y="16"/>
                  <a:pt x="16" y="56"/>
                  <a:pt x="16" y="106"/>
                </a:cubicBezTo>
                <a:cubicBezTo>
                  <a:pt x="16" y="155"/>
                  <a:pt x="56" y="196"/>
                  <a:pt x="106" y="196"/>
                </a:cubicBezTo>
                <a:cubicBezTo>
                  <a:pt x="155" y="196"/>
                  <a:pt x="196" y="155"/>
                  <a:pt x="196" y="106"/>
                </a:cubicBezTo>
                <a:cubicBezTo>
                  <a:pt x="196" y="56"/>
                  <a:pt x="155" y="16"/>
                  <a:pt x="106" y="1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Rectangle 7"/>
          <p:cNvSpPr>
            <a:spLocks noChangeArrowheads="1"/>
          </p:cNvSpPr>
          <p:nvPr/>
        </p:nvSpPr>
        <p:spPr bwMode="auto">
          <a:xfrm>
            <a:off x="6027738" y="4609244"/>
            <a:ext cx="117475" cy="10731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Freeform 8"/>
          <p:cNvSpPr>
            <a:spLocks noEditPoints="1"/>
          </p:cNvSpPr>
          <p:nvPr/>
        </p:nvSpPr>
        <p:spPr bwMode="auto">
          <a:xfrm>
            <a:off x="4262438" y="3991707"/>
            <a:ext cx="969963" cy="969963"/>
          </a:xfrm>
          <a:custGeom>
            <a:avLst/>
            <a:gdLst>
              <a:gd name="T0" fmla="*/ 66 w 132"/>
              <a:gd name="T1" fmla="*/ 132 h 132"/>
              <a:gd name="T2" fmla="*/ 0 w 132"/>
              <a:gd name="T3" fmla="*/ 66 h 132"/>
              <a:gd name="T4" fmla="*/ 66 w 132"/>
              <a:gd name="T5" fmla="*/ 0 h 132"/>
              <a:gd name="T6" fmla="*/ 132 w 132"/>
              <a:gd name="T7" fmla="*/ 66 h 132"/>
              <a:gd name="T8" fmla="*/ 66 w 132"/>
              <a:gd name="T9" fmla="*/ 132 h 132"/>
              <a:gd name="T10" fmla="*/ 66 w 132"/>
              <a:gd name="T11" fmla="*/ 12 h 132"/>
              <a:gd name="T12" fmla="*/ 12 w 132"/>
              <a:gd name="T13" fmla="*/ 66 h 132"/>
              <a:gd name="T14" fmla="*/ 66 w 132"/>
              <a:gd name="T15" fmla="*/ 120 h 132"/>
              <a:gd name="T16" fmla="*/ 120 w 132"/>
              <a:gd name="T17" fmla="*/ 66 h 132"/>
              <a:gd name="T18" fmla="*/ 66 w 132"/>
              <a:gd name="T19" fmla="*/ 1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2" h="132">
                <a:moveTo>
                  <a:pt x="66" y="132"/>
                </a:moveTo>
                <a:cubicBezTo>
                  <a:pt x="30" y="132"/>
                  <a:pt x="0" y="102"/>
                  <a:pt x="0" y="66"/>
                </a:cubicBezTo>
                <a:cubicBezTo>
                  <a:pt x="0" y="30"/>
                  <a:pt x="30" y="0"/>
                  <a:pt x="66" y="0"/>
                </a:cubicBezTo>
                <a:cubicBezTo>
                  <a:pt x="102" y="0"/>
                  <a:pt x="132" y="30"/>
                  <a:pt x="132" y="66"/>
                </a:cubicBezTo>
                <a:cubicBezTo>
                  <a:pt x="132" y="102"/>
                  <a:pt x="102" y="132"/>
                  <a:pt x="66" y="132"/>
                </a:cubicBezTo>
                <a:close/>
                <a:moveTo>
                  <a:pt x="66" y="12"/>
                </a:moveTo>
                <a:cubicBezTo>
                  <a:pt x="36" y="12"/>
                  <a:pt x="12" y="36"/>
                  <a:pt x="12" y="66"/>
                </a:cubicBezTo>
                <a:cubicBezTo>
                  <a:pt x="12" y="96"/>
                  <a:pt x="36" y="120"/>
                  <a:pt x="66" y="120"/>
                </a:cubicBezTo>
                <a:cubicBezTo>
                  <a:pt x="96" y="120"/>
                  <a:pt x="120" y="96"/>
                  <a:pt x="120" y="66"/>
                </a:cubicBezTo>
                <a:cubicBezTo>
                  <a:pt x="120" y="36"/>
                  <a:pt x="96" y="12"/>
                  <a:pt x="66" y="12"/>
                </a:cubicBezTo>
                <a:close/>
              </a:path>
            </a:pathLst>
          </a:custGeom>
          <a:solidFill>
            <a:srgbClr val="6CAE4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Freeform 9"/>
          <p:cNvSpPr>
            <a:spLocks noEditPoints="1"/>
          </p:cNvSpPr>
          <p:nvPr/>
        </p:nvSpPr>
        <p:spPr bwMode="auto">
          <a:xfrm>
            <a:off x="6969125" y="3991707"/>
            <a:ext cx="971550" cy="969963"/>
          </a:xfrm>
          <a:custGeom>
            <a:avLst/>
            <a:gdLst>
              <a:gd name="T0" fmla="*/ 66 w 132"/>
              <a:gd name="T1" fmla="*/ 132 h 132"/>
              <a:gd name="T2" fmla="*/ 0 w 132"/>
              <a:gd name="T3" fmla="*/ 66 h 132"/>
              <a:gd name="T4" fmla="*/ 66 w 132"/>
              <a:gd name="T5" fmla="*/ 0 h 132"/>
              <a:gd name="T6" fmla="*/ 132 w 132"/>
              <a:gd name="T7" fmla="*/ 66 h 132"/>
              <a:gd name="T8" fmla="*/ 66 w 132"/>
              <a:gd name="T9" fmla="*/ 132 h 132"/>
              <a:gd name="T10" fmla="*/ 66 w 132"/>
              <a:gd name="T11" fmla="*/ 12 h 132"/>
              <a:gd name="T12" fmla="*/ 12 w 132"/>
              <a:gd name="T13" fmla="*/ 66 h 132"/>
              <a:gd name="T14" fmla="*/ 66 w 132"/>
              <a:gd name="T15" fmla="*/ 120 h 132"/>
              <a:gd name="T16" fmla="*/ 120 w 132"/>
              <a:gd name="T17" fmla="*/ 66 h 132"/>
              <a:gd name="T18" fmla="*/ 66 w 132"/>
              <a:gd name="T19" fmla="*/ 1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2" h="132">
                <a:moveTo>
                  <a:pt x="66" y="132"/>
                </a:moveTo>
                <a:cubicBezTo>
                  <a:pt x="30" y="132"/>
                  <a:pt x="0" y="102"/>
                  <a:pt x="0" y="66"/>
                </a:cubicBezTo>
                <a:cubicBezTo>
                  <a:pt x="0" y="30"/>
                  <a:pt x="30" y="0"/>
                  <a:pt x="66" y="0"/>
                </a:cubicBezTo>
                <a:cubicBezTo>
                  <a:pt x="102" y="0"/>
                  <a:pt x="132" y="30"/>
                  <a:pt x="132" y="66"/>
                </a:cubicBezTo>
                <a:cubicBezTo>
                  <a:pt x="132" y="102"/>
                  <a:pt x="102" y="132"/>
                  <a:pt x="66" y="132"/>
                </a:cubicBezTo>
                <a:close/>
                <a:moveTo>
                  <a:pt x="66" y="12"/>
                </a:moveTo>
                <a:cubicBezTo>
                  <a:pt x="36" y="12"/>
                  <a:pt x="12" y="36"/>
                  <a:pt x="12" y="66"/>
                </a:cubicBezTo>
                <a:cubicBezTo>
                  <a:pt x="12" y="96"/>
                  <a:pt x="36" y="120"/>
                  <a:pt x="66" y="120"/>
                </a:cubicBezTo>
                <a:cubicBezTo>
                  <a:pt x="96" y="120"/>
                  <a:pt x="120" y="96"/>
                  <a:pt x="120" y="66"/>
                </a:cubicBezTo>
                <a:cubicBezTo>
                  <a:pt x="120" y="36"/>
                  <a:pt x="96" y="12"/>
                  <a:pt x="66" y="12"/>
                </a:cubicBezTo>
                <a:close/>
              </a:path>
            </a:pathLst>
          </a:custGeom>
          <a:solidFill>
            <a:srgbClr val="6CAE4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Freeform 10"/>
          <p:cNvSpPr>
            <a:spLocks noEditPoints="1"/>
          </p:cNvSpPr>
          <p:nvPr/>
        </p:nvSpPr>
        <p:spPr bwMode="auto">
          <a:xfrm>
            <a:off x="4614863" y="2108931"/>
            <a:ext cx="971550" cy="971550"/>
          </a:xfrm>
          <a:custGeom>
            <a:avLst/>
            <a:gdLst>
              <a:gd name="T0" fmla="*/ 66 w 132"/>
              <a:gd name="T1" fmla="*/ 132 h 132"/>
              <a:gd name="T2" fmla="*/ 0 w 132"/>
              <a:gd name="T3" fmla="*/ 66 h 132"/>
              <a:gd name="T4" fmla="*/ 66 w 132"/>
              <a:gd name="T5" fmla="*/ 0 h 132"/>
              <a:gd name="T6" fmla="*/ 132 w 132"/>
              <a:gd name="T7" fmla="*/ 66 h 132"/>
              <a:gd name="T8" fmla="*/ 66 w 132"/>
              <a:gd name="T9" fmla="*/ 132 h 132"/>
              <a:gd name="T10" fmla="*/ 66 w 132"/>
              <a:gd name="T11" fmla="*/ 12 h 132"/>
              <a:gd name="T12" fmla="*/ 12 w 132"/>
              <a:gd name="T13" fmla="*/ 66 h 132"/>
              <a:gd name="T14" fmla="*/ 66 w 132"/>
              <a:gd name="T15" fmla="*/ 120 h 132"/>
              <a:gd name="T16" fmla="*/ 120 w 132"/>
              <a:gd name="T17" fmla="*/ 66 h 132"/>
              <a:gd name="T18" fmla="*/ 66 w 132"/>
              <a:gd name="T19" fmla="*/ 1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2" h="132">
                <a:moveTo>
                  <a:pt x="66" y="132"/>
                </a:moveTo>
                <a:cubicBezTo>
                  <a:pt x="30" y="132"/>
                  <a:pt x="0" y="102"/>
                  <a:pt x="0" y="66"/>
                </a:cubicBezTo>
                <a:cubicBezTo>
                  <a:pt x="0" y="30"/>
                  <a:pt x="30" y="0"/>
                  <a:pt x="66" y="0"/>
                </a:cubicBezTo>
                <a:cubicBezTo>
                  <a:pt x="102" y="0"/>
                  <a:pt x="132" y="30"/>
                  <a:pt x="132" y="66"/>
                </a:cubicBezTo>
                <a:cubicBezTo>
                  <a:pt x="132" y="102"/>
                  <a:pt x="102" y="132"/>
                  <a:pt x="66" y="132"/>
                </a:cubicBezTo>
                <a:close/>
                <a:moveTo>
                  <a:pt x="66" y="12"/>
                </a:moveTo>
                <a:cubicBezTo>
                  <a:pt x="36" y="12"/>
                  <a:pt x="12" y="36"/>
                  <a:pt x="12" y="66"/>
                </a:cubicBezTo>
                <a:cubicBezTo>
                  <a:pt x="12" y="96"/>
                  <a:pt x="36" y="120"/>
                  <a:pt x="66" y="120"/>
                </a:cubicBezTo>
                <a:cubicBezTo>
                  <a:pt x="96" y="120"/>
                  <a:pt x="120" y="96"/>
                  <a:pt x="120" y="66"/>
                </a:cubicBezTo>
                <a:cubicBezTo>
                  <a:pt x="120" y="36"/>
                  <a:pt x="96" y="12"/>
                  <a:pt x="66" y="12"/>
                </a:cubicBezTo>
                <a:close/>
              </a:path>
            </a:pathLst>
          </a:custGeom>
          <a:solidFill>
            <a:srgbClr val="6CAE4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Freeform 11"/>
          <p:cNvSpPr>
            <a:spLocks noEditPoints="1"/>
          </p:cNvSpPr>
          <p:nvPr/>
        </p:nvSpPr>
        <p:spPr bwMode="auto">
          <a:xfrm>
            <a:off x="6586538" y="2108931"/>
            <a:ext cx="971550" cy="971550"/>
          </a:xfrm>
          <a:custGeom>
            <a:avLst/>
            <a:gdLst>
              <a:gd name="T0" fmla="*/ 66 w 132"/>
              <a:gd name="T1" fmla="*/ 132 h 132"/>
              <a:gd name="T2" fmla="*/ 0 w 132"/>
              <a:gd name="T3" fmla="*/ 66 h 132"/>
              <a:gd name="T4" fmla="*/ 66 w 132"/>
              <a:gd name="T5" fmla="*/ 0 h 132"/>
              <a:gd name="T6" fmla="*/ 132 w 132"/>
              <a:gd name="T7" fmla="*/ 66 h 132"/>
              <a:gd name="T8" fmla="*/ 66 w 132"/>
              <a:gd name="T9" fmla="*/ 132 h 132"/>
              <a:gd name="T10" fmla="*/ 66 w 132"/>
              <a:gd name="T11" fmla="*/ 12 h 132"/>
              <a:gd name="T12" fmla="*/ 12 w 132"/>
              <a:gd name="T13" fmla="*/ 66 h 132"/>
              <a:gd name="T14" fmla="*/ 66 w 132"/>
              <a:gd name="T15" fmla="*/ 120 h 132"/>
              <a:gd name="T16" fmla="*/ 120 w 132"/>
              <a:gd name="T17" fmla="*/ 66 h 132"/>
              <a:gd name="T18" fmla="*/ 66 w 132"/>
              <a:gd name="T19" fmla="*/ 1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2" h="132">
                <a:moveTo>
                  <a:pt x="66" y="132"/>
                </a:moveTo>
                <a:cubicBezTo>
                  <a:pt x="30" y="132"/>
                  <a:pt x="0" y="102"/>
                  <a:pt x="0" y="66"/>
                </a:cubicBezTo>
                <a:cubicBezTo>
                  <a:pt x="0" y="30"/>
                  <a:pt x="30" y="0"/>
                  <a:pt x="66" y="0"/>
                </a:cubicBezTo>
                <a:cubicBezTo>
                  <a:pt x="102" y="0"/>
                  <a:pt x="132" y="30"/>
                  <a:pt x="132" y="66"/>
                </a:cubicBezTo>
                <a:cubicBezTo>
                  <a:pt x="132" y="102"/>
                  <a:pt x="102" y="132"/>
                  <a:pt x="66" y="132"/>
                </a:cubicBezTo>
                <a:close/>
                <a:moveTo>
                  <a:pt x="66" y="12"/>
                </a:moveTo>
                <a:cubicBezTo>
                  <a:pt x="36" y="12"/>
                  <a:pt x="12" y="36"/>
                  <a:pt x="12" y="66"/>
                </a:cubicBezTo>
                <a:cubicBezTo>
                  <a:pt x="12" y="96"/>
                  <a:pt x="36" y="120"/>
                  <a:pt x="66" y="120"/>
                </a:cubicBezTo>
                <a:cubicBezTo>
                  <a:pt x="96" y="120"/>
                  <a:pt x="120" y="96"/>
                  <a:pt x="120" y="66"/>
                </a:cubicBezTo>
                <a:cubicBezTo>
                  <a:pt x="120" y="36"/>
                  <a:pt x="96" y="12"/>
                  <a:pt x="66" y="12"/>
                </a:cubicBezTo>
                <a:close/>
              </a:path>
            </a:pathLst>
          </a:custGeom>
          <a:solidFill>
            <a:srgbClr val="6CAE4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Freeform 12"/>
          <p:cNvSpPr>
            <a:spLocks/>
          </p:cNvSpPr>
          <p:nvPr/>
        </p:nvSpPr>
        <p:spPr bwMode="auto">
          <a:xfrm>
            <a:off x="7366000" y="2940782"/>
            <a:ext cx="317500" cy="1065213"/>
          </a:xfrm>
          <a:custGeom>
            <a:avLst/>
            <a:gdLst>
              <a:gd name="T0" fmla="*/ 0 w 43"/>
              <a:gd name="T1" fmla="*/ 10 h 145"/>
              <a:gd name="T2" fmla="*/ 28 w 43"/>
              <a:gd name="T3" fmla="*/ 112 h 145"/>
              <a:gd name="T4" fmla="*/ 26 w 43"/>
              <a:gd name="T5" fmla="*/ 140 h 145"/>
              <a:gd name="T6" fmla="*/ 41 w 43"/>
              <a:gd name="T7" fmla="*/ 145 h 145"/>
              <a:gd name="T8" fmla="*/ 43 w 43"/>
              <a:gd name="T9" fmla="*/ 112 h 145"/>
              <a:gd name="T10" fmla="*/ 12 w 43"/>
              <a:gd name="T11" fmla="*/ 0 h 145"/>
              <a:gd name="T12" fmla="*/ 0 w 43"/>
              <a:gd name="T13" fmla="*/ 1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145">
                <a:moveTo>
                  <a:pt x="0" y="10"/>
                </a:moveTo>
                <a:cubicBezTo>
                  <a:pt x="18" y="40"/>
                  <a:pt x="28" y="75"/>
                  <a:pt x="28" y="112"/>
                </a:cubicBezTo>
                <a:cubicBezTo>
                  <a:pt x="28" y="122"/>
                  <a:pt x="28" y="131"/>
                  <a:pt x="26" y="140"/>
                </a:cubicBezTo>
                <a:cubicBezTo>
                  <a:pt x="31" y="142"/>
                  <a:pt x="36" y="143"/>
                  <a:pt x="41" y="145"/>
                </a:cubicBezTo>
                <a:cubicBezTo>
                  <a:pt x="43" y="135"/>
                  <a:pt x="43" y="124"/>
                  <a:pt x="43" y="112"/>
                </a:cubicBezTo>
                <a:cubicBezTo>
                  <a:pt x="43" y="71"/>
                  <a:pt x="32" y="33"/>
                  <a:pt x="12" y="0"/>
                </a:cubicBezTo>
                <a:cubicBezTo>
                  <a:pt x="8" y="4"/>
                  <a:pt x="4" y="7"/>
                  <a:pt x="0" y="1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Freeform 13"/>
          <p:cNvSpPr>
            <a:spLocks/>
          </p:cNvSpPr>
          <p:nvPr/>
        </p:nvSpPr>
        <p:spPr bwMode="auto">
          <a:xfrm>
            <a:off x="5513388" y="2175607"/>
            <a:ext cx="1154113" cy="206375"/>
          </a:xfrm>
          <a:custGeom>
            <a:avLst/>
            <a:gdLst>
              <a:gd name="T0" fmla="*/ 8 w 157"/>
              <a:gd name="T1" fmla="*/ 28 h 28"/>
              <a:gd name="T2" fmla="*/ 79 w 157"/>
              <a:gd name="T3" fmla="*/ 15 h 28"/>
              <a:gd name="T4" fmla="*/ 149 w 157"/>
              <a:gd name="T5" fmla="*/ 28 h 28"/>
              <a:gd name="T6" fmla="*/ 157 w 157"/>
              <a:gd name="T7" fmla="*/ 14 h 28"/>
              <a:gd name="T8" fmla="*/ 79 w 157"/>
              <a:gd name="T9" fmla="*/ 0 h 28"/>
              <a:gd name="T10" fmla="*/ 0 w 157"/>
              <a:gd name="T11" fmla="*/ 15 h 28"/>
              <a:gd name="T12" fmla="*/ 8 w 157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7" h="28">
                <a:moveTo>
                  <a:pt x="8" y="28"/>
                </a:moveTo>
                <a:cubicBezTo>
                  <a:pt x="30" y="20"/>
                  <a:pt x="54" y="15"/>
                  <a:pt x="79" y="15"/>
                </a:cubicBezTo>
                <a:cubicBezTo>
                  <a:pt x="103" y="15"/>
                  <a:pt x="127" y="20"/>
                  <a:pt x="149" y="28"/>
                </a:cubicBezTo>
                <a:cubicBezTo>
                  <a:pt x="151" y="23"/>
                  <a:pt x="153" y="19"/>
                  <a:pt x="157" y="14"/>
                </a:cubicBezTo>
                <a:cubicBezTo>
                  <a:pt x="132" y="5"/>
                  <a:pt x="106" y="0"/>
                  <a:pt x="79" y="0"/>
                </a:cubicBezTo>
                <a:cubicBezTo>
                  <a:pt x="51" y="0"/>
                  <a:pt x="24" y="5"/>
                  <a:pt x="0" y="15"/>
                </a:cubicBezTo>
                <a:cubicBezTo>
                  <a:pt x="3" y="19"/>
                  <a:pt x="6" y="24"/>
                  <a:pt x="8" y="2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Freeform 14"/>
          <p:cNvSpPr>
            <a:spLocks/>
          </p:cNvSpPr>
          <p:nvPr/>
        </p:nvSpPr>
        <p:spPr bwMode="auto">
          <a:xfrm>
            <a:off x="4505325" y="2947132"/>
            <a:ext cx="307975" cy="1066800"/>
          </a:xfrm>
          <a:custGeom>
            <a:avLst/>
            <a:gdLst>
              <a:gd name="T0" fmla="*/ 17 w 42"/>
              <a:gd name="T1" fmla="*/ 140 h 145"/>
              <a:gd name="T2" fmla="*/ 15 w 42"/>
              <a:gd name="T3" fmla="*/ 111 h 145"/>
              <a:gd name="T4" fmla="*/ 42 w 42"/>
              <a:gd name="T5" fmla="*/ 10 h 145"/>
              <a:gd name="T6" fmla="*/ 30 w 42"/>
              <a:gd name="T7" fmla="*/ 0 h 145"/>
              <a:gd name="T8" fmla="*/ 0 w 42"/>
              <a:gd name="T9" fmla="*/ 111 h 145"/>
              <a:gd name="T10" fmla="*/ 2 w 42"/>
              <a:gd name="T11" fmla="*/ 145 h 145"/>
              <a:gd name="T12" fmla="*/ 17 w 42"/>
              <a:gd name="T13" fmla="*/ 14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145">
                <a:moveTo>
                  <a:pt x="17" y="140"/>
                </a:moveTo>
                <a:cubicBezTo>
                  <a:pt x="15" y="131"/>
                  <a:pt x="15" y="121"/>
                  <a:pt x="15" y="111"/>
                </a:cubicBezTo>
                <a:cubicBezTo>
                  <a:pt x="15" y="75"/>
                  <a:pt x="25" y="40"/>
                  <a:pt x="42" y="10"/>
                </a:cubicBezTo>
                <a:cubicBezTo>
                  <a:pt x="38" y="7"/>
                  <a:pt x="34" y="4"/>
                  <a:pt x="30" y="0"/>
                </a:cubicBezTo>
                <a:cubicBezTo>
                  <a:pt x="11" y="33"/>
                  <a:pt x="0" y="71"/>
                  <a:pt x="0" y="111"/>
                </a:cubicBezTo>
                <a:cubicBezTo>
                  <a:pt x="0" y="123"/>
                  <a:pt x="0" y="134"/>
                  <a:pt x="2" y="145"/>
                </a:cubicBezTo>
                <a:cubicBezTo>
                  <a:pt x="7" y="143"/>
                  <a:pt x="12" y="141"/>
                  <a:pt x="17" y="14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Freeform 15"/>
          <p:cNvSpPr>
            <a:spLocks/>
          </p:cNvSpPr>
          <p:nvPr/>
        </p:nvSpPr>
        <p:spPr bwMode="auto">
          <a:xfrm>
            <a:off x="5005388" y="4844194"/>
            <a:ext cx="2184400" cy="933450"/>
          </a:xfrm>
          <a:custGeom>
            <a:avLst/>
            <a:gdLst>
              <a:gd name="T0" fmla="*/ 284 w 297"/>
              <a:gd name="T1" fmla="*/ 0 h 127"/>
              <a:gd name="T2" fmla="*/ 249 w 297"/>
              <a:gd name="T3" fmla="*/ 27 h 127"/>
              <a:gd name="T4" fmla="*/ 235 w 297"/>
              <a:gd name="T5" fmla="*/ 34 h 127"/>
              <a:gd name="T6" fmla="*/ 235 w 297"/>
              <a:gd name="T7" fmla="*/ 112 h 127"/>
              <a:gd name="T8" fmla="*/ 61 w 297"/>
              <a:gd name="T9" fmla="*/ 112 h 127"/>
              <a:gd name="T10" fmla="*/ 61 w 297"/>
              <a:gd name="T11" fmla="*/ 34 h 127"/>
              <a:gd name="T12" fmla="*/ 47 w 297"/>
              <a:gd name="T13" fmla="*/ 27 h 127"/>
              <a:gd name="T14" fmla="*/ 12 w 297"/>
              <a:gd name="T15" fmla="*/ 1 h 127"/>
              <a:gd name="T16" fmla="*/ 0 w 297"/>
              <a:gd name="T17" fmla="*/ 10 h 127"/>
              <a:gd name="T18" fmla="*/ 40 w 297"/>
              <a:gd name="T19" fmla="*/ 40 h 127"/>
              <a:gd name="T20" fmla="*/ 45 w 297"/>
              <a:gd name="T21" fmla="*/ 43 h 127"/>
              <a:gd name="T22" fmla="*/ 45 w 297"/>
              <a:gd name="T23" fmla="*/ 127 h 127"/>
              <a:gd name="T24" fmla="*/ 250 w 297"/>
              <a:gd name="T25" fmla="*/ 127 h 127"/>
              <a:gd name="T26" fmla="*/ 250 w 297"/>
              <a:gd name="T27" fmla="*/ 43 h 127"/>
              <a:gd name="T28" fmla="*/ 256 w 297"/>
              <a:gd name="T29" fmla="*/ 40 h 127"/>
              <a:gd name="T30" fmla="*/ 297 w 297"/>
              <a:gd name="T31" fmla="*/ 10 h 127"/>
              <a:gd name="T32" fmla="*/ 284 w 297"/>
              <a:gd name="T33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7" h="127">
                <a:moveTo>
                  <a:pt x="284" y="0"/>
                </a:moveTo>
                <a:cubicBezTo>
                  <a:pt x="274" y="10"/>
                  <a:pt x="262" y="19"/>
                  <a:pt x="249" y="27"/>
                </a:cubicBezTo>
                <a:cubicBezTo>
                  <a:pt x="235" y="34"/>
                  <a:pt x="235" y="34"/>
                  <a:pt x="235" y="34"/>
                </a:cubicBezTo>
                <a:cubicBezTo>
                  <a:pt x="235" y="112"/>
                  <a:pt x="235" y="112"/>
                  <a:pt x="235" y="112"/>
                </a:cubicBezTo>
                <a:cubicBezTo>
                  <a:pt x="61" y="112"/>
                  <a:pt x="61" y="112"/>
                  <a:pt x="61" y="112"/>
                </a:cubicBezTo>
                <a:cubicBezTo>
                  <a:pt x="61" y="34"/>
                  <a:pt x="61" y="34"/>
                  <a:pt x="61" y="34"/>
                </a:cubicBezTo>
                <a:cubicBezTo>
                  <a:pt x="47" y="27"/>
                  <a:pt x="47" y="27"/>
                  <a:pt x="47" y="27"/>
                </a:cubicBezTo>
                <a:cubicBezTo>
                  <a:pt x="35" y="19"/>
                  <a:pt x="23" y="11"/>
                  <a:pt x="12" y="1"/>
                </a:cubicBezTo>
                <a:cubicBezTo>
                  <a:pt x="9" y="5"/>
                  <a:pt x="5" y="8"/>
                  <a:pt x="0" y="10"/>
                </a:cubicBezTo>
                <a:cubicBezTo>
                  <a:pt x="12" y="21"/>
                  <a:pt x="25" y="31"/>
                  <a:pt x="40" y="40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250" y="127"/>
                  <a:pt x="250" y="127"/>
                  <a:pt x="250" y="127"/>
                </a:cubicBezTo>
                <a:cubicBezTo>
                  <a:pt x="250" y="43"/>
                  <a:pt x="250" y="43"/>
                  <a:pt x="250" y="43"/>
                </a:cubicBezTo>
                <a:cubicBezTo>
                  <a:pt x="256" y="40"/>
                  <a:pt x="256" y="40"/>
                  <a:pt x="256" y="40"/>
                </a:cubicBezTo>
                <a:cubicBezTo>
                  <a:pt x="271" y="31"/>
                  <a:pt x="285" y="21"/>
                  <a:pt x="297" y="10"/>
                </a:cubicBezTo>
                <a:cubicBezTo>
                  <a:pt x="292" y="7"/>
                  <a:pt x="288" y="4"/>
                  <a:pt x="284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3" name="Elbow Connector 40"/>
          <p:cNvCxnSpPr/>
          <p:nvPr/>
        </p:nvCxnSpPr>
        <p:spPr>
          <a:xfrm rot="10800000" flipV="1">
            <a:off x="3271025" y="4523401"/>
            <a:ext cx="1032283" cy="919967"/>
          </a:xfrm>
          <a:prstGeom prst="bentConnector3">
            <a:avLst>
              <a:gd name="adj1" fmla="val 50000"/>
            </a:avLst>
          </a:prstGeom>
          <a:noFill/>
          <a:ln w="19050" cap="flat" cmpd="sng" algn="ctr">
            <a:solidFill>
              <a:srgbClr val="6CAE43"/>
            </a:solidFill>
            <a:prstDash val="sysDash"/>
            <a:miter lim="800000"/>
            <a:tailEnd type="oval"/>
          </a:ln>
          <a:effectLst/>
        </p:spPr>
      </p:cxnSp>
      <p:cxnSp>
        <p:nvCxnSpPr>
          <p:cNvPr id="74" name="Straight Connector 41"/>
          <p:cNvCxnSpPr/>
          <p:nvPr/>
        </p:nvCxnSpPr>
        <p:spPr>
          <a:xfrm>
            <a:off x="7595420" y="2428247"/>
            <a:ext cx="1188000" cy="0"/>
          </a:xfrm>
          <a:prstGeom prst="line">
            <a:avLst/>
          </a:prstGeom>
          <a:noFill/>
          <a:ln w="19050" cap="flat" cmpd="sng" algn="ctr">
            <a:solidFill>
              <a:srgbClr val="6CAE43"/>
            </a:solidFill>
            <a:prstDash val="sysDash"/>
            <a:miter lim="800000"/>
            <a:headEnd type="none" w="med" len="med"/>
            <a:tailEnd type="oval"/>
          </a:ln>
          <a:effectLst/>
        </p:spPr>
      </p:cxnSp>
      <p:sp>
        <p:nvSpPr>
          <p:cNvPr id="75" name="TextBox 42"/>
          <p:cNvSpPr txBox="1"/>
          <p:nvPr/>
        </p:nvSpPr>
        <p:spPr>
          <a:xfrm>
            <a:off x="8881280" y="2101566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三、教学软件的开发制作技术</a:t>
            </a:r>
            <a:endParaRPr lang="id-ID" b="1" dirty="0">
              <a:solidFill>
                <a:srgbClr val="22498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45"/>
          <p:cNvSpPr txBox="1"/>
          <p:nvPr/>
        </p:nvSpPr>
        <p:spPr>
          <a:xfrm>
            <a:off x="8988866" y="4604226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四、信息技术与学科课程</a:t>
            </a:r>
            <a:endParaRPr lang="en-US" altLang="zh-CN" b="1" dirty="0">
              <a:solidFill>
                <a:srgbClr val="224982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整合的技术</a:t>
            </a:r>
            <a:endParaRPr lang="id-ID" b="1" dirty="0">
              <a:solidFill>
                <a:srgbClr val="22498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48"/>
          <p:cNvSpPr txBox="1"/>
          <p:nvPr/>
        </p:nvSpPr>
        <p:spPr>
          <a:xfrm>
            <a:off x="202979" y="2541814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一、现代教学设计理论与方法</a:t>
            </a:r>
            <a:endParaRPr lang="id-ID" b="1" dirty="0">
              <a:solidFill>
                <a:srgbClr val="22498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51"/>
          <p:cNvSpPr txBox="1"/>
          <p:nvPr/>
        </p:nvSpPr>
        <p:spPr>
          <a:xfrm>
            <a:off x="622531" y="4505879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二、以信息技术为核心</a:t>
            </a:r>
            <a:endParaRPr lang="en-US" altLang="zh-CN" b="1" dirty="0">
              <a:solidFill>
                <a:srgbClr val="224982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的媒体应用技术</a:t>
            </a:r>
            <a:endParaRPr lang="id-ID" b="1" dirty="0">
              <a:solidFill>
                <a:srgbClr val="22498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3" name="Elbow Connector 54"/>
          <p:cNvCxnSpPr/>
          <p:nvPr/>
        </p:nvCxnSpPr>
        <p:spPr>
          <a:xfrm rot="10800000" flipV="1">
            <a:off x="3578465" y="2546021"/>
            <a:ext cx="972858" cy="465856"/>
          </a:xfrm>
          <a:prstGeom prst="bentConnector3">
            <a:avLst>
              <a:gd name="adj1" fmla="val 50000"/>
            </a:avLst>
          </a:prstGeom>
          <a:noFill/>
          <a:ln w="19050" cap="flat" cmpd="sng" algn="ctr">
            <a:solidFill>
              <a:srgbClr val="6CAE43"/>
            </a:solidFill>
            <a:prstDash val="sysDash"/>
            <a:miter lim="800000"/>
            <a:tailEnd type="oval"/>
          </a:ln>
          <a:effectLst/>
        </p:spPr>
      </p:cxnSp>
      <p:cxnSp>
        <p:nvCxnSpPr>
          <p:cNvPr id="84" name="Elbow Connector 55"/>
          <p:cNvCxnSpPr/>
          <p:nvPr/>
        </p:nvCxnSpPr>
        <p:spPr>
          <a:xfrm>
            <a:off x="7820567" y="4829045"/>
            <a:ext cx="938421" cy="449366"/>
          </a:xfrm>
          <a:prstGeom prst="bentConnector3">
            <a:avLst>
              <a:gd name="adj1" fmla="val 1793"/>
            </a:avLst>
          </a:prstGeom>
          <a:noFill/>
          <a:ln w="19050" cap="flat" cmpd="sng" algn="ctr">
            <a:solidFill>
              <a:srgbClr val="6CAE43"/>
            </a:solidFill>
            <a:prstDash val="sysDash"/>
            <a:miter lim="800000"/>
            <a:tailEnd type="oval"/>
          </a:ln>
          <a:effectLst/>
        </p:spPr>
      </p:cxnSp>
      <p:sp>
        <p:nvSpPr>
          <p:cNvPr id="85" name="TextBox 56"/>
          <p:cNvSpPr txBox="1"/>
          <p:nvPr/>
        </p:nvSpPr>
        <p:spPr>
          <a:xfrm>
            <a:off x="5641411" y="4014381"/>
            <a:ext cx="904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Radial</a:t>
            </a:r>
          </a:p>
        </p:txBody>
      </p:sp>
      <p:grpSp>
        <p:nvGrpSpPr>
          <p:cNvPr id="86" name="Group 163"/>
          <p:cNvGrpSpPr/>
          <p:nvPr/>
        </p:nvGrpSpPr>
        <p:grpSpPr>
          <a:xfrm>
            <a:off x="7277107" y="4222093"/>
            <a:ext cx="355585" cy="399126"/>
            <a:chOff x="2043113" y="9526"/>
            <a:chExt cx="933451" cy="1047750"/>
          </a:xfrm>
          <a:solidFill>
            <a:srgbClr val="6CAE43"/>
          </a:solidFill>
        </p:grpSpPr>
        <p:sp>
          <p:nvSpPr>
            <p:cNvPr id="87" name="Freeform 5"/>
            <p:cNvSpPr>
              <a:spLocks/>
            </p:cNvSpPr>
            <p:nvPr/>
          </p:nvSpPr>
          <p:spPr bwMode="auto">
            <a:xfrm>
              <a:off x="2097088" y="450851"/>
              <a:ext cx="179388" cy="395288"/>
            </a:xfrm>
            <a:custGeom>
              <a:avLst/>
              <a:gdLst>
                <a:gd name="T0" fmla="*/ 10 w 48"/>
                <a:gd name="T1" fmla="*/ 0 h 105"/>
                <a:gd name="T2" fmla="*/ 0 w 48"/>
                <a:gd name="T3" fmla="*/ 52 h 105"/>
                <a:gd name="T4" fmla="*/ 10 w 48"/>
                <a:gd name="T5" fmla="*/ 105 h 105"/>
                <a:gd name="T6" fmla="*/ 38 w 48"/>
                <a:gd name="T7" fmla="*/ 105 h 105"/>
                <a:gd name="T8" fmla="*/ 48 w 48"/>
                <a:gd name="T9" fmla="*/ 52 h 105"/>
                <a:gd name="T10" fmla="*/ 38 w 48"/>
                <a:gd name="T11" fmla="*/ 0 h 105"/>
                <a:gd name="T12" fmla="*/ 10 w 48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05">
                  <a:moveTo>
                    <a:pt x="10" y="0"/>
                  </a:moveTo>
                  <a:cubicBezTo>
                    <a:pt x="3" y="12"/>
                    <a:pt x="0" y="31"/>
                    <a:pt x="0" y="52"/>
                  </a:cubicBezTo>
                  <a:cubicBezTo>
                    <a:pt x="0" y="74"/>
                    <a:pt x="4" y="93"/>
                    <a:pt x="10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44" y="93"/>
                    <a:pt x="48" y="74"/>
                    <a:pt x="48" y="52"/>
                  </a:cubicBezTo>
                  <a:cubicBezTo>
                    <a:pt x="48" y="31"/>
                    <a:pt x="44" y="12"/>
                    <a:pt x="38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Freeform 6"/>
            <p:cNvSpPr>
              <a:spLocks/>
            </p:cNvSpPr>
            <p:nvPr/>
          </p:nvSpPr>
          <p:spPr bwMode="auto">
            <a:xfrm>
              <a:off x="2424113" y="450851"/>
              <a:ext cx="180975" cy="395288"/>
            </a:xfrm>
            <a:custGeom>
              <a:avLst/>
              <a:gdLst>
                <a:gd name="T0" fmla="*/ 10 w 48"/>
                <a:gd name="T1" fmla="*/ 0 h 105"/>
                <a:gd name="T2" fmla="*/ 0 w 48"/>
                <a:gd name="T3" fmla="*/ 52 h 105"/>
                <a:gd name="T4" fmla="*/ 10 w 48"/>
                <a:gd name="T5" fmla="*/ 105 h 105"/>
                <a:gd name="T6" fmla="*/ 38 w 48"/>
                <a:gd name="T7" fmla="*/ 105 h 105"/>
                <a:gd name="T8" fmla="*/ 48 w 48"/>
                <a:gd name="T9" fmla="*/ 52 h 105"/>
                <a:gd name="T10" fmla="*/ 38 w 48"/>
                <a:gd name="T11" fmla="*/ 0 h 105"/>
                <a:gd name="T12" fmla="*/ 10 w 48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05">
                  <a:moveTo>
                    <a:pt x="10" y="0"/>
                  </a:moveTo>
                  <a:cubicBezTo>
                    <a:pt x="4" y="12"/>
                    <a:pt x="0" y="31"/>
                    <a:pt x="0" y="52"/>
                  </a:cubicBezTo>
                  <a:cubicBezTo>
                    <a:pt x="0" y="74"/>
                    <a:pt x="4" y="93"/>
                    <a:pt x="10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44" y="93"/>
                    <a:pt x="48" y="74"/>
                    <a:pt x="48" y="52"/>
                  </a:cubicBezTo>
                  <a:cubicBezTo>
                    <a:pt x="48" y="31"/>
                    <a:pt x="44" y="12"/>
                    <a:pt x="38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Freeform 7"/>
            <p:cNvSpPr>
              <a:spLocks/>
            </p:cNvSpPr>
            <p:nvPr/>
          </p:nvSpPr>
          <p:spPr bwMode="auto">
            <a:xfrm>
              <a:off x="2747963" y="450851"/>
              <a:ext cx="184150" cy="395288"/>
            </a:xfrm>
            <a:custGeom>
              <a:avLst/>
              <a:gdLst>
                <a:gd name="T0" fmla="*/ 11 w 49"/>
                <a:gd name="T1" fmla="*/ 0 h 105"/>
                <a:gd name="T2" fmla="*/ 0 w 49"/>
                <a:gd name="T3" fmla="*/ 52 h 105"/>
                <a:gd name="T4" fmla="*/ 11 w 49"/>
                <a:gd name="T5" fmla="*/ 105 h 105"/>
                <a:gd name="T6" fmla="*/ 39 w 49"/>
                <a:gd name="T7" fmla="*/ 105 h 105"/>
                <a:gd name="T8" fmla="*/ 49 w 49"/>
                <a:gd name="T9" fmla="*/ 52 h 105"/>
                <a:gd name="T10" fmla="*/ 39 w 49"/>
                <a:gd name="T11" fmla="*/ 0 h 105"/>
                <a:gd name="T12" fmla="*/ 11 w 49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05">
                  <a:moveTo>
                    <a:pt x="11" y="0"/>
                  </a:moveTo>
                  <a:cubicBezTo>
                    <a:pt x="5" y="12"/>
                    <a:pt x="0" y="31"/>
                    <a:pt x="0" y="52"/>
                  </a:cubicBezTo>
                  <a:cubicBezTo>
                    <a:pt x="0" y="74"/>
                    <a:pt x="5" y="93"/>
                    <a:pt x="11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45" y="93"/>
                    <a:pt x="49" y="74"/>
                    <a:pt x="49" y="52"/>
                  </a:cubicBezTo>
                  <a:cubicBezTo>
                    <a:pt x="49" y="31"/>
                    <a:pt x="45" y="12"/>
                    <a:pt x="39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Freeform 8"/>
            <p:cNvSpPr>
              <a:spLocks/>
            </p:cNvSpPr>
            <p:nvPr/>
          </p:nvSpPr>
          <p:spPr bwMode="auto">
            <a:xfrm>
              <a:off x="2051051" y="890588"/>
              <a:ext cx="925513" cy="166688"/>
            </a:xfrm>
            <a:custGeom>
              <a:avLst/>
              <a:gdLst>
                <a:gd name="T0" fmla="*/ 232 w 246"/>
                <a:gd name="T1" fmla="*/ 13 h 44"/>
                <a:gd name="T2" fmla="*/ 228 w 246"/>
                <a:gd name="T3" fmla="*/ 13 h 44"/>
                <a:gd name="T4" fmla="*/ 235 w 246"/>
                <a:gd name="T5" fmla="*/ 7 h 44"/>
                <a:gd name="T6" fmla="*/ 228 w 246"/>
                <a:gd name="T7" fmla="*/ 0 h 44"/>
                <a:gd name="T8" fmla="*/ 224 w 246"/>
                <a:gd name="T9" fmla="*/ 0 h 44"/>
                <a:gd name="T10" fmla="*/ 196 w 246"/>
                <a:gd name="T11" fmla="*/ 0 h 44"/>
                <a:gd name="T12" fmla="*/ 193 w 246"/>
                <a:gd name="T13" fmla="*/ 0 h 44"/>
                <a:gd name="T14" fmla="*/ 186 w 246"/>
                <a:gd name="T15" fmla="*/ 7 h 44"/>
                <a:gd name="T16" fmla="*/ 193 w 246"/>
                <a:gd name="T17" fmla="*/ 13 h 44"/>
                <a:gd name="T18" fmla="*/ 141 w 246"/>
                <a:gd name="T19" fmla="*/ 13 h 44"/>
                <a:gd name="T20" fmla="*/ 148 w 246"/>
                <a:gd name="T21" fmla="*/ 7 h 44"/>
                <a:gd name="T22" fmla="*/ 141 w 246"/>
                <a:gd name="T23" fmla="*/ 0 h 44"/>
                <a:gd name="T24" fmla="*/ 137 w 246"/>
                <a:gd name="T25" fmla="*/ 0 h 44"/>
                <a:gd name="T26" fmla="*/ 109 w 246"/>
                <a:gd name="T27" fmla="*/ 0 h 44"/>
                <a:gd name="T28" fmla="*/ 106 w 246"/>
                <a:gd name="T29" fmla="*/ 0 h 44"/>
                <a:gd name="T30" fmla="*/ 99 w 246"/>
                <a:gd name="T31" fmla="*/ 7 h 44"/>
                <a:gd name="T32" fmla="*/ 106 w 246"/>
                <a:gd name="T33" fmla="*/ 13 h 44"/>
                <a:gd name="T34" fmla="*/ 54 w 246"/>
                <a:gd name="T35" fmla="*/ 13 h 44"/>
                <a:gd name="T36" fmla="*/ 61 w 246"/>
                <a:gd name="T37" fmla="*/ 7 h 44"/>
                <a:gd name="T38" fmla="*/ 54 w 246"/>
                <a:gd name="T39" fmla="*/ 0 h 44"/>
                <a:gd name="T40" fmla="*/ 50 w 246"/>
                <a:gd name="T41" fmla="*/ 0 h 44"/>
                <a:gd name="T42" fmla="*/ 22 w 246"/>
                <a:gd name="T43" fmla="*/ 0 h 44"/>
                <a:gd name="T44" fmla="*/ 19 w 246"/>
                <a:gd name="T45" fmla="*/ 0 h 44"/>
                <a:gd name="T46" fmla="*/ 12 w 246"/>
                <a:gd name="T47" fmla="*/ 7 h 44"/>
                <a:gd name="T48" fmla="*/ 19 w 246"/>
                <a:gd name="T49" fmla="*/ 13 h 44"/>
                <a:gd name="T50" fmla="*/ 14 w 246"/>
                <a:gd name="T51" fmla="*/ 13 h 44"/>
                <a:gd name="T52" fmla="*/ 0 w 246"/>
                <a:gd name="T53" fmla="*/ 27 h 44"/>
                <a:gd name="T54" fmla="*/ 0 w 246"/>
                <a:gd name="T55" fmla="*/ 30 h 44"/>
                <a:gd name="T56" fmla="*/ 14 w 246"/>
                <a:gd name="T57" fmla="*/ 44 h 44"/>
                <a:gd name="T58" fmla="*/ 232 w 246"/>
                <a:gd name="T59" fmla="*/ 44 h 44"/>
                <a:gd name="T60" fmla="*/ 246 w 246"/>
                <a:gd name="T61" fmla="*/ 30 h 44"/>
                <a:gd name="T62" fmla="*/ 246 w 246"/>
                <a:gd name="T63" fmla="*/ 27 h 44"/>
                <a:gd name="T64" fmla="*/ 232 w 246"/>
                <a:gd name="T65" fmla="*/ 1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6" h="44">
                  <a:moveTo>
                    <a:pt x="232" y="13"/>
                  </a:moveTo>
                  <a:cubicBezTo>
                    <a:pt x="228" y="13"/>
                    <a:pt x="228" y="13"/>
                    <a:pt x="228" y="13"/>
                  </a:cubicBezTo>
                  <a:cubicBezTo>
                    <a:pt x="232" y="13"/>
                    <a:pt x="235" y="11"/>
                    <a:pt x="235" y="7"/>
                  </a:cubicBezTo>
                  <a:cubicBezTo>
                    <a:pt x="235" y="3"/>
                    <a:pt x="232" y="0"/>
                    <a:pt x="228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9" y="0"/>
                    <a:pt x="186" y="3"/>
                    <a:pt x="186" y="7"/>
                  </a:cubicBezTo>
                  <a:cubicBezTo>
                    <a:pt x="186" y="11"/>
                    <a:pt x="189" y="13"/>
                    <a:pt x="193" y="13"/>
                  </a:cubicBezTo>
                  <a:cubicBezTo>
                    <a:pt x="141" y="13"/>
                    <a:pt x="141" y="13"/>
                    <a:pt x="141" y="13"/>
                  </a:cubicBezTo>
                  <a:cubicBezTo>
                    <a:pt x="145" y="13"/>
                    <a:pt x="148" y="11"/>
                    <a:pt x="148" y="7"/>
                  </a:cubicBezTo>
                  <a:cubicBezTo>
                    <a:pt x="148" y="3"/>
                    <a:pt x="145" y="0"/>
                    <a:pt x="141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2" y="0"/>
                    <a:pt x="99" y="3"/>
                    <a:pt x="99" y="7"/>
                  </a:cubicBezTo>
                  <a:cubicBezTo>
                    <a:pt x="99" y="11"/>
                    <a:pt x="102" y="13"/>
                    <a:pt x="106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8" y="13"/>
                    <a:pt x="61" y="11"/>
                    <a:pt x="61" y="7"/>
                  </a:cubicBezTo>
                  <a:cubicBezTo>
                    <a:pt x="61" y="3"/>
                    <a:pt x="58" y="0"/>
                    <a:pt x="54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2" y="3"/>
                    <a:pt x="12" y="7"/>
                  </a:cubicBezTo>
                  <a:cubicBezTo>
                    <a:pt x="12" y="11"/>
                    <a:pt x="15" y="13"/>
                    <a:pt x="19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6" y="13"/>
                    <a:pt x="0" y="20"/>
                    <a:pt x="0" y="2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6" y="44"/>
                    <a:pt x="14" y="44"/>
                  </a:cubicBezTo>
                  <a:cubicBezTo>
                    <a:pt x="232" y="44"/>
                    <a:pt x="232" y="44"/>
                    <a:pt x="232" y="44"/>
                  </a:cubicBezTo>
                  <a:cubicBezTo>
                    <a:pt x="240" y="44"/>
                    <a:pt x="246" y="38"/>
                    <a:pt x="246" y="30"/>
                  </a:cubicBezTo>
                  <a:cubicBezTo>
                    <a:pt x="246" y="27"/>
                    <a:pt x="246" y="27"/>
                    <a:pt x="246" y="27"/>
                  </a:cubicBezTo>
                  <a:cubicBezTo>
                    <a:pt x="246" y="20"/>
                    <a:pt x="240" y="13"/>
                    <a:pt x="23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Freeform 9"/>
            <p:cNvSpPr>
              <a:spLocks noEditPoints="1"/>
            </p:cNvSpPr>
            <p:nvPr/>
          </p:nvSpPr>
          <p:spPr bwMode="auto">
            <a:xfrm>
              <a:off x="2043113" y="9526"/>
              <a:ext cx="933450" cy="395288"/>
            </a:xfrm>
            <a:custGeom>
              <a:avLst/>
              <a:gdLst>
                <a:gd name="T0" fmla="*/ 243 w 248"/>
                <a:gd name="T1" fmla="*/ 74 h 105"/>
                <a:gd name="T2" fmla="*/ 134 w 248"/>
                <a:gd name="T3" fmla="*/ 5 h 105"/>
                <a:gd name="T4" fmla="*/ 115 w 248"/>
                <a:gd name="T5" fmla="*/ 5 h 105"/>
                <a:gd name="T6" fmla="*/ 5 w 248"/>
                <a:gd name="T7" fmla="*/ 74 h 105"/>
                <a:gd name="T8" fmla="*/ 5 w 248"/>
                <a:gd name="T9" fmla="*/ 93 h 105"/>
                <a:gd name="T10" fmla="*/ 17 w 248"/>
                <a:gd name="T11" fmla="*/ 93 h 105"/>
                <a:gd name="T12" fmla="*/ 14 w 248"/>
                <a:gd name="T13" fmla="*/ 99 h 105"/>
                <a:gd name="T14" fmla="*/ 20 w 248"/>
                <a:gd name="T15" fmla="*/ 105 h 105"/>
                <a:gd name="T16" fmla="*/ 24 w 248"/>
                <a:gd name="T17" fmla="*/ 105 h 105"/>
                <a:gd name="T18" fmla="*/ 52 w 248"/>
                <a:gd name="T19" fmla="*/ 105 h 105"/>
                <a:gd name="T20" fmla="*/ 55 w 248"/>
                <a:gd name="T21" fmla="*/ 105 h 105"/>
                <a:gd name="T22" fmla="*/ 62 w 248"/>
                <a:gd name="T23" fmla="*/ 99 h 105"/>
                <a:gd name="T24" fmla="*/ 58 w 248"/>
                <a:gd name="T25" fmla="*/ 93 h 105"/>
                <a:gd name="T26" fmla="*/ 104 w 248"/>
                <a:gd name="T27" fmla="*/ 93 h 105"/>
                <a:gd name="T28" fmla="*/ 101 w 248"/>
                <a:gd name="T29" fmla="*/ 99 h 105"/>
                <a:gd name="T30" fmla="*/ 107 w 248"/>
                <a:gd name="T31" fmla="*/ 105 h 105"/>
                <a:gd name="T32" fmla="*/ 111 w 248"/>
                <a:gd name="T33" fmla="*/ 105 h 105"/>
                <a:gd name="T34" fmla="*/ 139 w 248"/>
                <a:gd name="T35" fmla="*/ 105 h 105"/>
                <a:gd name="T36" fmla="*/ 142 w 248"/>
                <a:gd name="T37" fmla="*/ 105 h 105"/>
                <a:gd name="T38" fmla="*/ 149 w 248"/>
                <a:gd name="T39" fmla="*/ 99 h 105"/>
                <a:gd name="T40" fmla="*/ 145 w 248"/>
                <a:gd name="T41" fmla="*/ 93 h 105"/>
                <a:gd name="T42" fmla="*/ 191 w 248"/>
                <a:gd name="T43" fmla="*/ 93 h 105"/>
                <a:gd name="T44" fmla="*/ 187 w 248"/>
                <a:gd name="T45" fmla="*/ 99 h 105"/>
                <a:gd name="T46" fmla="*/ 194 w 248"/>
                <a:gd name="T47" fmla="*/ 105 h 105"/>
                <a:gd name="T48" fmla="*/ 198 w 248"/>
                <a:gd name="T49" fmla="*/ 105 h 105"/>
                <a:gd name="T50" fmla="*/ 226 w 248"/>
                <a:gd name="T51" fmla="*/ 105 h 105"/>
                <a:gd name="T52" fmla="*/ 229 w 248"/>
                <a:gd name="T53" fmla="*/ 105 h 105"/>
                <a:gd name="T54" fmla="*/ 236 w 248"/>
                <a:gd name="T55" fmla="*/ 99 h 105"/>
                <a:gd name="T56" fmla="*/ 232 w 248"/>
                <a:gd name="T57" fmla="*/ 93 h 105"/>
                <a:gd name="T58" fmla="*/ 243 w 248"/>
                <a:gd name="T59" fmla="*/ 93 h 105"/>
                <a:gd name="T60" fmla="*/ 243 w 248"/>
                <a:gd name="T61" fmla="*/ 74 h 105"/>
                <a:gd name="T62" fmla="*/ 124 w 248"/>
                <a:gd name="T63" fmla="*/ 50 h 105"/>
                <a:gd name="T64" fmla="*/ 110 w 248"/>
                <a:gd name="T65" fmla="*/ 36 h 105"/>
                <a:gd name="T66" fmla="*/ 124 w 248"/>
                <a:gd name="T67" fmla="*/ 21 h 105"/>
                <a:gd name="T68" fmla="*/ 139 w 248"/>
                <a:gd name="T69" fmla="*/ 36 h 105"/>
                <a:gd name="T70" fmla="*/ 124 w 248"/>
                <a:gd name="T71" fmla="*/ 5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8" h="105">
                  <a:moveTo>
                    <a:pt x="243" y="74"/>
                  </a:move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120" y="0"/>
                    <a:pt x="115" y="5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0" y="79"/>
                    <a:pt x="0" y="88"/>
                    <a:pt x="5" y="93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5" y="94"/>
                    <a:pt x="14" y="96"/>
                    <a:pt x="14" y="99"/>
                  </a:cubicBezTo>
                  <a:cubicBezTo>
                    <a:pt x="14" y="103"/>
                    <a:pt x="16" y="105"/>
                    <a:pt x="20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52" y="105"/>
                    <a:pt x="52" y="105"/>
                    <a:pt x="52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9" y="105"/>
                    <a:pt x="62" y="103"/>
                    <a:pt x="62" y="99"/>
                  </a:cubicBezTo>
                  <a:cubicBezTo>
                    <a:pt x="62" y="96"/>
                    <a:pt x="61" y="94"/>
                    <a:pt x="58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2" y="94"/>
                    <a:pt x="101" y="96"/>
                    <a:pt x="101" y="99"/>
                  </a:cubicBezTo>
                  <a:cubicBezTo>
                    <a:pt x="101" y="103"/>
                    <a:pt x="103" y="105"/>
                    <a:pt x="107" y="105"/>
                  </a:cubicBezTo>
                  <a:cubicBezTo>
                    <a:pt x="111" y="105"/>
                    <a:pt x="111" y="105"/>
                    <a:pt x="111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46" y="105"/>
                    <a:pt x="149" y="103"/>
                    <a:pt x="149" y="99"/>
                  </a:cubicBezTo>
                  <a:cubicBezTo>
                    <a:pt x="149" y="96"/>
                    <a:pt x="147" y="94"/>
                    <a:pt x="145" y="93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89" y="94"/>
                    <a:pt x="187" y="96"/>
                    <a:pt x="187" y="99"/>
                  </a:cubicBezTo>
                  <a:cubicBezTo>
                    <a:pt x="187" y="103"/>
                    <a:pt x="190" y="105"/>
                    <a:pt x="194" y="105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226" y="105"/>
                    <a:pt x="226" y="105"/>
                    <a:pt x="226" y="105"/>
                  </a:cubicBezTo>
                  <a:cubicBezTo>
                    <a:pt x="229" y="105"/>
                    <a:pt x="229" y="105"/>
                    <a:pt x="229" y="105"/>
                  </a:cubicBezTo>
                  <a:cubicBezTo>
                    <a:pt x="233" y="105"/>
                    <a:pt x="236" y="103"/>
                    <a:pt x="236" y="99"/>
                  </a:cubicBezTo>
                  <a:cubicBezTo>
                    <a:pt x="236" y="96"/>
                    <a:pt x="234" y="94"/>
                    <a:pt x="232" y="93"/>
                  </a:cubicBezTo>
                  <a:cubicBezTo>
                    <a:pt x="243" y="93"/>
                    <a:pt x="243" y="93"/>
                    <a:pt x="243" y="93"/>
                  </a:cubicBezTo>
                  <a:cubicBezTo>
                    <a:pt x="248" y="88"/>
                    <a:pt x="248" y="79"/>
                    <a:pt x="243" y="74"/>
                  </a:cubicBezTo>
                  <a:close/>
                  <a:moveTo>
                    <a:pt x="124" y="50"/>
                  </a:moveTo>
                  <a:cubicBezTo>
                    <a:pt x="116" y="50"/>
                    <a:pt x="110" y="44"/>
                    <a:pt x="110" y="36"/>
                  </a:cubicBezTo>
                  <a:cubicBezTo>
                    <a:pt x="110" y="28"/>
                    <a:pt x="116" y="21"/>
                    <a:pt x="124" y="21"/>
                  </a:cubicBezTo>
                  <a:cubicBezTo>
                    <a:pt x="132" y="21"/>
                    <a:pt x="139" y="28"/>
                    <a:pt x="139" y="36"/>
                  </a:cubicBezTo>
                  <a:cubicBezTo>
                    <a:pt x="139" y="44"/>
                    <a:pt x="132" y="50"/>
                    <a:pt x="124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2" name="Group 161"/>
          <p:cNvGrpSpPr/>
          <p:nvPr/>
        </p:nvGrpSpPr>
        <p:grpSpPr>
          <a:xfrm>
            <a:off x="4901657" y="2371177"/>
            <a:ext cx="371308" cy="403359"/>
            <a:chOff x="87313" y="4763"/>
            <a:chExt cx="974726" cy="1058863"/>
          </a:xfrm>
          <a:solidFill>
            <a:srgbClr val="6CAE43"/>
          </a:solidFill>
        </p:grpSpPr>
        <p:sp>
          <p:nvSpPr>
            <p:cNvPr id="93" name="Oval 10"/>
            <p:cNvSpPr>
              <a:spLocks noChangeArrowheads="1"/>
            </p:cNvSpPr>
            <p:nvPr/>
          </p:nvSpPr>
          <p:spPr bwMode="auto">
            <a:xfrm>
              <a:off x="204788" y="88901"/>
              <a:ext cx="349250" cy="357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Freeform 11"/>
            <p:cNvSpPr>
              <a:spLocks noEditPoints="1"/>
            </p:cNvSpPr>
            <p:nvPr/>
          </p:nvSpPr>
          <p:spPr bwMode="auto">
            <a:xfrm>
              <a:off x="87313" y="465138"/>
              <a:ext cx="582613" cy="598488"/>
            </a:xfrm>
            <a:custGeom>
              <a:avLst/>
              <a:gdLst>
                <a:gd name="T0" fmla="*/ 142 w 155"/>
                <a:gd name="T1" fmla="*/ 45 h 159"/>
                <a:gd name="T2" fmla="*/ 105 w 155"/>
                <a:gd name="T3" fmla="*/ 0 h 159"/>
                <a:gd name="T4" fmla="*/ 50 w 155"/>
                <a:gd name="T5" fmla="*/ 0 h 159"/>
                <a:gd name="T6" fmla="*/ 13 w 155"/>
                <a:gd name="T7" fmla="*/ 45 h 159"/>
                <a:gd name="T8" fmla="*/ 0 w 155"/>
                <a:gd name="T9" fmla="*/ 125 h 159"/>
                <a:gd name="T10" fmla="*/ 45 w 155"/>
                <a:gd name="T11" fmla="*/ 159 h 159"/>
                <a:gd name="T12" fmla="*/ 110 w 155"/>
                <a:gd name="T13" fmla="*/ 159 h 159"/>
                <a:gd name="T14" fmla="*/ 155 w 155"/>
                <a:gd name="T15" fmla="*/ 125 h 159"/>
                <a:gd name="T16" fmla="*/ 142 w 155"/>
                <a:gd name="T17" fmla="*/ 45 h 159"/>
                <a:gd name="T18" fmla="*/ 77 w 155"/>
                <a:gd name="T19" fmla="*/ 136 h 159"/>
                <a:gd name="T20" fmla="*/ 61 w 155"/>
                <a:gd name="T21" fmla="*/ 108 h 159"/>
                <a:gd name="T22" fmla="*/ 70 w 155"/>
                <a:gd name="T23" fmla="*/ 30 h 159"/>
                <a:gd name="T24" fmla="*/ 64 w 155"/>
                <a:gd name="T25" fmla="*/ 11 h 159"/>
                <a:gd name="T26" fmla="*/ 94 w 155"/>
                <a:gd name="T27" fmla="*/ 11 h 159"/>
                <a:gd name="T28" fmla="*/ 88 w 155"/>
                <a:gd name="T29" fmla="*/ 30 h 159"/>
                <a:gd name="T30" fmla="*/ 94 w 155"/>
                <a:gd name="T31" fmla="*/ 108 h 159"/>
                <a:gd name="T32" fmla="*/ 77 w 155"/>
                <a:gd name="T33" fmla="*/ 13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5" h="159">
                  <a:moveTo>
                    <a:pt x="142" y="45"/>
                  </a:moveTo>
                  <a:cubicBezTo>
                    <a:pt x="142" y="20"/>
                    <a:pt x="125" y="0"/>
                    <a:pt x="105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0" y="0"/>
                    <a:pt x="13" y="20"/>
                    <a:pt x="13" y="4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55"/>
                    <a:pt x="20" y="159"/>
                    <a:pt x="45" y="159"/>
                  </a:cubicBezTo>
                  <a:cubicBezTo>
                    <a:pt x="110" y="159"/>
                    <a:pt x="110" y="159"/>
                    <a:pt x="110" y="159"/>
                  </a:cubicBezTo>
                  <a:cubicBezTo>
                    <a:pt x="135" y="159"/>
                    <a:pt x="155" y="155"/>
                    <a:pt x="155" y="125"/>
                  </a:cubicBezTo>
                  <a:lnTo>
                    <a:pt x="142" y="45"/>
                  </a:lnTo>
                  <a:close/>
                  <a:moveTo>
                    <a:pt x="77" y="136"/>
                  </a:moveTo>
                  <a:cubicBezTo>
                    <a:pt x="61" y="108"/>
                    <a:pt x="61" y="108"/>
                    <a:pt x="61" y="108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8" y="30"/>
                    <a:pt x="65" y="26"/>
                    <a:pt x="64" y="11"/>
                  </a:cubicBezTo>
                  <a:cubicBezTo>
                    <a:pt x="64" y="11"/>
                    <a:pt x="79" y="2"/>
                    <a:pt x="94" y="11"/>
                  </a:cubicBezTo>
                  <a:cubicBezTo>
                    <a:pt x="94" y="11"/>
                    <a:pt x="95" y="25"/>
                    <a:pt x="88" y="30"/>
                  </a:cubicBezTo>
                  <a:cubicBezTo>
                    <a:pt x="94" y="108"/>
                    <a:pt x="94" y="108"/>
                    <a:pt x="94" y="108"/>
                  </a:cubicBezTo>
                  <a:lnTo>
                    <a:pt x="77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5" name="Oval 12"/>
            <p:cNvSpPr>
              <a:spLocks noChangeArrowheads="1"/>
            </p:cNvSpPr>
            <p:nvPr/>
          </p:nvSpPr>
          <p:spPr bwMode="auto">
            <a:xfrm>
              <a:off x="644526" y="4763"/>
              <a:ext cx="312738" cy="325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Freeform 13"/>
            <p:cNvSpPr>
              <a:spLocks noEditPoints="1"/>
            </p:cNvSpPr>
            <p:nvPr/>
          </p:nvSpPr>
          <p:spPr bwMode="auto">
            <a:xfrm>
              <a:off x="587376" y="344488"/>
              <a:ext cx="474663" cy="539750"/>
            </a:xfrm>
            <a:custGeom>
              <a:avLst/>
              <a:gdLst>
                <a:gd name="T0" fmla="*/ 114 w 126"/>
                <a:gd name="T1" fmla="*/ 41 h 143"/>
                <a:gd name="T2" fmla="*/ 81 w 126"/>
                <a:gd name="T3" fmla="*/ 0 h 143"/>
                <a:gd name="T4" fmla="*/ 32 w 126"/>
                <a:gd name="T5" fmla="*/ 0 h 143"/>
                <a:gd name="T6" fmla="*/ 0 w 126"/>
                <a:gd name="T7" fmla="*/ 31 h 143"/>
                <a:gd name="T8" fmla="*/ 17 w 126"/>
                <a:gd name="T9" fmla="*/ 70 h 143"/>
                <a:gd name="T10" fmla="*/ 29 w 126"/>
                <a:gd name="T11" fmla="*/ 143 h 143"/>
                <a:gd name="T12" fmla="*/ 86 w 126"/>
                <a:gd name="T13" fmla="*/ 143 h 143"/>
                <a:gd name="T14" fmla="*/ 126 w 126"/>
                <a:gd name="T15" fmla="*/ 112 h 143"/>
                <a:gd name="T16" fmla="*/ 114 w 126"/>
                <a:gd name="T17" fmla="*/ 41 h 143"/>
                <a:gd name="T18" fmla="*/ 71 w 126"/>
                <a:gd name="T19" fmla="*/ 98 h 143"/>
                <a:gd name="T20" fmla="*/ 56 w 126"/>
                <a:gd name="T21" fmla="*/ 123 h 143"/>
                <a:gd name="T22" fmla="*/ 42 w 126"/>
                <a:gd name="T23" fmla="*/ 98 h 143"/>
                <a:gd name="T24" fmla="*/ 50 w 126"/>
                <a:gd name="T25" fmla="*/ 28 h 143"/>
                <a:gd name="T26" fmla="*/ 44 w 126"/>
                <a:gd name="T27" fmla="*/ 10 h 143"/>
                <a:gd name="T28" fmla="*/ 71 w 126"/>
                <a:gd name="T29" fmla="*/ 10 h 143"/>
                <a:gd name="T30" fmla="*/ 66 w 126"/>
                <a:gd name="T31" fmla="*/ 28 h 143"/>
                <a:gd name="T32" fmla="*/ 71 w 126"/>
                <a:gd name="T33" fmla="*/ 9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43">
                  <a:moveTo>
                    <a:pt x="114" y="41"/>
                  </a:moveTo>
                  <a:cubicBezTo>
                    <a:pt x="114" y="18"/>
                    <a:pt x="99" y="0"/>
                    <a:pt x="8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6" y="0"/>
                    <a:pt x="3" y="13"/>
                    <a:pt x="0" y="31"/>
                  </a:cubicBezTo>
                  <a:cubicBezTo>
                    <a:pt x="10" y="39"/>
                    <a:pt x="17" y="53"/>
                    <a:pt x="17" y="70"/>
                  </a:cubicBezTo>
                  <a:cubicBezTo>
                    <a:pt x="29" y="143"/>
                    <a:pt x="29" y="143"/>
                    <a:pt x="29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108" y="143"/>
                    <a:pt x="126" y="140"/>
                    <a:pt x="126" y="112"/>
                  </a:cubicBezTo>
                  <a:lnTo>
                    <a:pt x="114" y="41"/>
                  </a:lnTo>
                  <a:close/>
                  <a:moveTo>
                    <a:pt x="71" y="98"/>
                  </a:moveTo>
                  <a:cubicBezTo>
                    <a:pt x="56" y="123"/>
                    <a:pt x="56" y="123"/>
                    <a:pt x="56" y="123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8" y="27"/>
                    <a:pt x="45" y="24"/>
                    <a:pt x="44" y="10"/>
                  </a:cubicBezTo>
                  <a:cubicBezTo>
                    <a:pt x="44" y="10"/>
                    <a:pt x="58" y="2"/>
                    <a:pt x="71" y="10"/>
                  </a:cubicBezTo>
                  <a:cubicBezTo>
                    <a:pt x="71" y="10"/>
                    <a:pt x="72" y="23"/>
                    <a:pt x="66" y="28"/>
                  </a:cubicBezTo>
                  <a:lnTo>
                    <a:pt x="71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7" name="Group 165"/>
          <p:cNvGrpSpPr/>
          <p:nvPr/>
        </p:nvGrpSpPr>
        <p:grpSpPr>
          <a:xfrm>
            <a:off x="4488700" y="4254145"/>
            <a:ext cx="469880" cy="445086"/>
            <a:chOff x="-6350" y="969963"/>
            <a:chExt cx="1233488" cy="1168400"/>
          </a:xfrm>
          <a:solidFill>
            <a:srgbClr val="6CAE43"/>
          </a:solidFill>
        </p:grpSpPr>
        <p:sp>
          <p:nvSpPr>
            <p:cNvPr id="98" name="Freeform 14"/>
            <p:cNvSpPr>
              <a:spLocks/>
            </p:cNvSpPr>
            <p:nvPr/>
          </p:nvSpPr>
          <p:spPr bwMode="auto">
            <a:xfrm>
              <a:off x="163513" y="1644651"/>
              <a:ext cx="195263" cy="249238"/>
            </a:xfrm>
            <a:custGeom>
              <a:avLst/>
              <a:gdLst>
                <a:gd name="T0" fmla="*/ 44 w 52"/>
                <a:gd name="T1" fmla="*/ 4 h 66"/>
                <a:gd name="T2" fmla="*/ 48 w 52"/>
                <a:gd name="T3" fmla="*/ 22 h 66"/>
                <a:gd name="T4" fmla="*/ 25 w 52"/>
                <a:gd name="T5" fmla="*/ 58 h 66"/>
                <a:gd name="T6" fmla="*/ 8 w 52"/>
                <a:gd name="T7" fmla="*/ 62 h 66"/>
                <a:gd name="T8" fmla="*/ 8 w 52"/>
                <a:gd name="T9" fmla="*/ 62 h 66"/>
                <a:gd name="T10" fmla="*/ 4 w 52"/>
                <a:gd name="T11" fmla="*/ 44 h 66"/>
                <a:gd name="T12" fmla="*/ 26 w 52"/>
                <a:gd name="T13" fmla="*/ 8 h 66"/>
                <a:gd name="T14" fmla="*/ 44 w 52"/>
                <a:gd name="T15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66">
                  <a:moveTo>
                    <a:pt x="44" y="4"/>
                  </a:moveTo>
                  <a:cubicBezTo>
                    <a:pt x="50" y="8"/>
                    <a:pt x="52" y="16"/>
                    <a:pt x="48" y="22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2" y="64"/>
                    <a:pt x="14" y="66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2" y="58"/>
                    <a:pt x="0" y="50"/>
                    <a:pt x="4" y="4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0" y="2"/>
                    <a:pt x="38" y="0"/>
                    <a:pt x="4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9" name="Freeform 15"/>
            <p:cNvSpPr>
              <a:spLocks/>
            </p:cNvSpPr>
            <p:nvPr/>
          </p:nvSpPr>
          <p:spPr bwMode="auto">
            <a:xfrm>
              <a:off x="290513" y="1727201"/>
              <a:ext cx="195263" cy="249238"/>
            </a:xfrm>
            <a:custGeom>
              <a:avLst/>
              <a:gdLst>
                <a:gd name="T0" fmla="*/ 45 w 52"/>
                <a:gd name="T1" fmla="*/ 4 h 66"/>
                <a:gd name="T2" fmla="*/ 48 w 52"/>
                <a:gd name="T3" fmla="*/ 22 h 66"/>
                <a:gd name="T4" fmla="*/ 26 w 52"/>
                <a:gd name="T5" fmla="*/ 58 h 66"/>
                <a:gd name="T6" fmla="*/ 8 w 52"/>
                <a:gd name="T7" fmla="*/ 62 h 66"/>
                <a:gd name="T8" fmla="*/ 8 w 52"/>
                <a:gd name="T9" fmla="*/ 62 h 66"/>
                <a:gd name="T10" fmla="*/ 4 w 52"/>
                <a:gd name="T11" fmla="*/ 44 h 66"/>
                <a:gd name="T12" fmla="*/ 27 w 52"/>
                <a:gd name="T13" fmla="*/ 8 h 66"/>
                <a:gd name="T14" fmla="*/ 45 w 52"/>
                <a:gd name="T15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66">
                  <a:moveTo>
                    <a:pt x="45" y="4"/>
                  </a:moveTo>
                  <a:cubicBezTo>
                    <a:pt x="51" y="8"/>
                    <a:pt x="52" y="16"/>
                    <a:pt x="48" y="22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2" y="64"/>
                    <a:pt x="14" y="66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2" y="58"/>
                    <a:pt x="0" y="50"/>
                    <a:pt x="4" y="44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2"/>
                    <a:pt x="38" y="0"/>
                    <a:pt x="4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0" name="Freeform 16"/>
            <p:cNvSpPr>
              <a:spLocks/>
            </p:cNvSpPr>
            <p:nvPr/>
          </p:nvSpPr>
          <p:spPr bwMode="auto">
            <a:xfrm>
              <a:off x="419101" y="1811338"/>
              <a:ext cx="198438" cy="244475"/>
            </a:xfrm>
            <a:custGeom>
              <a:avLst/>
              <a:gdLst>
                <a:gd name="T0" fmla="*/ 45 w 53"/>
                <a:gd name="T1" fmla="*/ 4 h 65"/>
                <a:gd name="T2" fmla="*/ 49 w 53"/>
                <a:gd name="T3" fmla="*/ 22 h 65"/>
                <a:gd name="T4" fmla="*/ 26 w 53"/>
                <a:gd name="T5" fmla="*/ 58 h 65"/>
                <a:gd name="T6" fmla="*/ 8 w 53"/>
                <a:gd name="T7" fmla="*/ 62 h 65"/>
                <a:gd name="T8" fmla="*/ 8 w 53"/>
                <a:gd name="T9" fmla="*/ 62 h 65"/>
                <a:gd name="T10" fmla="*/ 4 w 53"/>
                <a:gd name="T11" fmla="*/ 44 h 65"/>
                <a:gd name="T12" fmla="*/ 27 w 53"/>
                <a:gd name="T13" fmla="*/ 8 h 65"/>
                <a:gd name="T14" fmla="*/ 45 w 53"/>
                <a:gd name="T15" fmla="*/ 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65">
                  <a:moveTo>
                    <a:pt x="45" y="4"/>
                  </a:moveTo>
                  <a:cubicBezTo>
                    <a:pt x="51" y="8"/>
                    <a:pt x="53" y="16"/>
                    <a:pt x="49" y="22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2" y="64"/>
                    <a:pt x="14" y="65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2" y="58"/>
                    <a:pt x="0" y="50"/>
                    <a:pt x="4" y="44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2"/>
                    <a:pt x="39" y="0"/>
                    <a:pt x="4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Freeform 17"/>
            <p:cNvSpPr>
              <a:spLocks/>
            </p:cNvSpPr>
            <p:nvPr/>
          </p:nvSpPr>
          <p:spPr bwMode="auto">
            <a:xfrm>
              <a:off x="546101" y="1893888"/>
              <a:ext cx="200025" cy="244475"/>
            </a:xfrm>
            <a:custGeom>
              <a:avLst/>
              <a:gdLst>
                <a:gd name="T0" fmla="*/ 45 w 53"/>
                <a:gd name="T1" fmla="*/ 4 h 65"/>
                <a:gd name="T2" fmla="*/ 49 w 53"/>
                <a:gd name="T3" fmla="*/ 22 h 65"/>
                <a:gd name="T4" fmla="*/ 26 w 53"/>
                <a:gd name="T5" fmla="*/ 57 h 65"/>
                <a:gd name="T6" fmla="*/ 8 w 53"/>
                <a:gd name="T7" fmla="*/ 61 h 65"/>
                <a:gd name="T8" fmla="*/ 8 w 53"/>
                <a:gd name="T9" fmla="*/ 61 h 65"/>
                <a:gd name="T10" fmla="*/ 4 w 53"/>
                <a:gd name="T11" fmla="*/ 43 h 65"/>
                <a:gd name="T12" fmla="*/ 27 w 53"/>
                <a:gd name="T13" fmla="*/ 8 h 65"/>
                <a:gd name="T14" fmla="*/ 45 w 53"/>
                <a:gd name="T15" fmla="*/ 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65">
                  <a:moveTo>
                    <a:pt x="45" y="4"/>
                  </a:moveTo>
                  <a:cubicBezTo>
                    <a:pt x="51" y="7"/>
                    <a:pt x="53" y="16"/>
                    <a:pt x="49" y="22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2" y="63"/>
                    <a:pt x="14" y="65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2" y="57"/>
                    <a:pt x="0" y="49"/>
                    <a:pt x="4" y="4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2"/>
                    <a:pt x="39" y="0"/>
                    <a:pt x="4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" name="Freeform 18"/>
            <p:cNvSpPr>
              <a:spLocks/>
            </p:cNvSpPr>
            <p:nvPr/>
          </p:nvSpPr>
          <p:spPr bwMode="auto">
            <a:xfrm>
              <a:off x="-6350" y="1063626"/>
              <a:ext cx="1233488" cy="1071563"/>
            </a:xfrm>
            <a:custGeom>
              <a:avLst/>
              <a:gdLst>
                <a:gd name="T0" fmla="*/ 139 w 328"/>
                <a:gd name="T1" fmla="*/ 80 h 284"/>
                <a:gd name="T2" fmla="*/ 102 w 328"/>
                <a:gd name="T3" fmla="*/ 88 h 284"/>
                <a:gd name="T4" fmla="*/ 73 w 328"/>
                <a:gd name="T5" fmla="*/ 70 h 284"/>
                <a:gd name="T6" fmla="*/ 76 w 328"/>
                <a:gd name="T7" fmla="*/ 52 h 284"/>
                <a:gd name="T8" fmla="*/ 92 w 328"/>
                <a:gd name="T9" fmla="*/ 41 h 284"/>
                <a:gd name="T10" fmla="*/ 139 w 328"/>
                <a:gd name="T11" fmla="*/ 30 h 284"/>
                <a:gd name="T12" fmla="*/ 101 w 328"/>
                <a:gd name="T13" fmla="*/ 6 h 284"/>
                <a:gd name="T14" fmla="*/ 71 w 328"/>
                <a:gd name="T15" fmla="*/ 13 h 284"/>
                <a:gd name="T16" fmla="*/ 6 w 328"/>
                <a:gd name="T17" fmla="*/ 115 h 284"/>
                <a:gd name="T18" fmla="*/ 12 w 328"/>
                <a:gd name="T19" fmla="*/ 145 h 284"/>
                <a:gd name="T20" fmla="*/ 55 w 328"/>
                <a:gd name="T21" fmla="*/ 172 h 284"/>
                <a:gd name="T22" fmla="*/ 64 w 328"/>
                <a:gd name="T23" fmla="*/ 158 h 284"/>
                <a:gd name="T24" fmla="*/ 94 w 328"/>
                <a:gd name="T25" fmla="*/ 151 h 284"/>
                <a:gd name="T26" fmla="*/ 103 w 328"/>
                <a:gd name="T27" fmla="*/ 174 h 284"/>
                <a:gd name="T28" fmla="*/ 128 w 328"/>
                <a:gd name="T29" fmla="*/ 173 h 284"/>
                <a:gd name="T30" fmla="*/ 137 w 328"/>
                <a:gd name="T31" fmla="*/ 196 h 284"/>
                <a:gd name="T32" fmla="*/ 162 w 328"/>
                <a:gd name="T33" fmla="*/ 195 h 284"/>
                <a:gd name="T34" fmla="*/ 172 w 328"/>
                <a:gd name="T35" fmla="*/ 218 h 284"/>
                <a:gd name="T36" fmla="*/ 197 w 328"/>
                <a:gd name="T37" fmla="*/ 216 h 284"/>
                <a:gd name="T38" fmla="*/ 203 w 328"/>
                <a:gd name="T39" fmla="*/ 246 h 284"/>
                <a:gd name="T40" fmla="*/ 194 w 328"/>
                <a:gd name="T41" fmla="*/ 261 h 284"/>
                <a:gd name="T42" fmla="*/ 202 w 328"/>
                <a:gd name="T43" fmla="*/ 265 h 284"/>
                <a:gd name="T44" fmla="*/ 220 w 328"/>
                <a:gd name="T45" fmla="*/ 277 h 284"/>
                <a:gd name="T46" fmla="*/ 250 w 328"/>
                <a:gd name="T47" fmla="*/ 271 h 284"/>
                <a:gd name="T48" fmla="*/ 249 w 328"/>
                <a:gd name="T49" fmla="*/ 246 h 284"/>
                <a:gd name="T50" fmla="*/ 272 w 328"/>
                <a:gd name="T51" fmla="*/ 236 h 284"/>
                <a:gd name="T52" fmla="*/ 270 w 328"/>
                <a:gd name="T53" fmla="*/ 212 h 284"/>
                <a:gd name="T54" fmla="*/ 293 w 328"/>
                <a:gd name="T55" fmla="*/ 202 h 284"/>
                <a:gd name="T56" fmla="*/ 292 w 328"/>
                <a:gd name="T57" fmla="*/ 177 h 284"/>
                <a:gd name="T58" fmla="*/ 315 w 328"/>
                <a:gd name="T59" fmla="*/ 168 h 284"/>
                <a:gd name="T60" fmla="*/ 309 w 328"/>
                <a:gd name="T61" fmla="*/ 138 h 284"/>
                <a:gd name="T62" fmla="*/ 290 w 328"/>
                <a:gd name="T63" fmla="*/ 127 h 284"/>
                <a:gd name="T64" fmla="*/ 280 w 328"/>
                <a:gd name="T65" fmla="*/ 120 h 284"/>
                <a:gd name="T66" fmla="*/ 311 w 328"/>
                <a:gd name="T67" fmla="*/ 106 h 284"/>
                <a:gd name="T68" fmla="*/ 326 w 328"/>
                <a:gd name="T69" fmla="*/ 84 h 284"/>
                <a:gd name="T70" fmla="*/ 304 w 328"/>
                <a:gd name="T71" fmla="*/ 69 h 284"/>
                <a:gd name="T72" fmla="*/ 262 w 328"/>
                <a:gd name="T73" fmla="*/ 75 h 284"/>
                <a:gd name="T74" fmla="*/ 258 w 328"/>
                <a:gd name="T75" fmla="*/ 76 h 284"/>
                <a:gd name="T76" fmla="*/ 248 w 328"/>
                <a:gd name="T77" fmla="*/ 68 h 284"/>
                <a:gd name="T78" fmla="*/ 205 w 328"/>
                <a:gd name="T79" fmla="*/ 67 h 284"/>
                <a:gd name="T80" fmla="*/ 139 w 328"/>
                <a:gd name="T81" fmla="*/ 8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284">
                  <a:moveTo>
                    <a:pt x="139" y="80"/>
                  </a:moveTo>
                  <a:cubicBezTo>
                    <a:pt x="102" y="88"/>
                    <a:pt x="102" y="88"/>
                    <a:pt x="102" y="88"/>
                  </a:cubicBezTo>
                  <a:cubicBezTo>
                    <a:pt x="89" y="91"/>
                    <a:pt x="76" y="83"/>
                    <a:pt x="73" y="70"/>
                  </a:cubicBezTo>
                  <a:cubicBezTo>
                    <a:pt x="72" y="64"/>
                    <a:pt x="73" y="57"/>
                    <a:pt x="76" y="52"/>
                  </a:cubicBezTo>
                  <a:cubicBezTo>
                    <a:pt x="80" y="46"/>
                    <a:pt x="85" y="42"/>
                    <a:pt x="92" y="41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91" y="0"/>
                    <a:pt x="78" y="3"/>
                    <a:pt x="71" y="13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0" y="125"/>
                    <a:pt x="2" y="139"/>
                    <a:pt x="12" y="145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71" y="148"/>
                    <a:pt x="84" y="145"/>
                    <a:pt x="94" y="151"/>
                  </a:cubicBezTo>
                  <a:cubicBezTo>
                    <a:pt x="102" y="156"/>
                    <a:pt x="105" y="165"/>
                    <a:pt x="103" y="174"/>
                  </a:cubicBezTo>
                  <a:cubicBezTo>
                    <a:pt x="110" y="169"/>
                    <a:pt x="120" y="168"/>
                    <a:pt x="128" y="173"/>
                  </a:cubicBezTo>
                  <a:cubicBezTo>
                    <a:pt x="136" y="178"/>
                    <a:pt x="140" y="187"/>
                    <a:pt x="137" y="196"/>
                  </a:cubicBezTo>
                  <a:cubicBezTo>
                    <a:pt x="145" y="190"/>
                    <a:pt x="154" y="190"/>
                    <a:pt x="162" y="195"/>
                  </a:cubicBezTo>
                  <a:cubicBezTo>
                    <a:pt x="170" y="200"/>
                    <a:pt x="174" y="209"/>
                    <a:pt x="172" y="218"/>
                  </a:cubicBezTo>
                  <a:cubicBezTo>
                    <a:pt x="179" y="212"/>
                    <a:pt x="189" y="211"/>
                    <a:pt x="197" y="216"/>
                  </a:cubicBezTo>
                  <a:cubicBezTo>
                    <a:pt x="207" y="223"/>
                    <a:pt x="209" y="236"/>
                    <a:pt x="203" y="246"/>
                  </a:cubicBezTo>
                  <a:cubicBezTo>
                    <a:pt x="194" y="261"/>
                    <a:pt x="194" y="261"/>
                    <a:pt x="194" y="261"/>
                  </a:cubicBezTo>
                  <a:cubicBezTo>
                    <a:pt x="202" y="265"/>
                    <a:pt x="202" y="265"/>
                    <a:pt x="202" y="265"/>
                  </a:cubicBezTo>
                  <a:cubicBezTo>
                    <a:pt x="220" y="277"/>
                    <a:pt x="220" y="277"/>
                    <a:pt x="220" y="277"/>
                  </a:cubicBezTo>
                  <a:cubicBezTo>
                    <a:pt x="230" y="284"/>
                    <a:pt x="243" y="281"/>
                    <a:pt x="250" y="271"/>
                  </a:cubicBezTo>
                  <a:cubicBezTo>
                    <a:pt x="255" y="263"/>
                    <a:pt x="254" y="253"/>
                    <a:pt x="249" y="246"/>
                  </a:cubicBezTo>
                  <a:cubicBezTo>
                    <a:pt x="257" y="248"/>
                    <a:pt x="267" y="244"/>
                    <a:pt x="272" y="236"/>
                  </a:cubicBezTo>
                  <a:cubicBezTo>
                    <a:pt x="277" y="228"/>
                    <a:pt x="276" y="219"/>
                    <a:pt x="270" y="212"/>
                  </a:cubicBezTo>
                  <a:cubicBezTo>
                    <a:pt x="279" y="214"/>
                    <a:pt x="288" y="210"/>
                    <a:pt x="293" y="202"/>
                  </a:cubicBezTo>
                  <a:cubicBezTo>
                    <a:pt x="298" y="194"/>
                    <a:pt x="298" y="184"/>
                    <a:pt x="292" y="177"/>
                  </a:cubicBezTo>
                  <a:cubicBezTo>
                    <a:pt x="301" y="179"/>
                    <a:pt x="310" y="176"/>
                    <a:pt x="315" y="168"/>
                  </a:cubicBezTo>
                  <a:cubicBezTo>
                    <a:pt x="321" y="158"/>
                    <a:pt x="319" y="145"/>
                    <a:pt x="309" y="138"/>
                  </a:cubicBezTo>
                  <a:cubicBezTo>
                    <a:pt x="290" y="127"/>
                    <a:pt x="290" y="127"/>
                    <a:pt x="290" y="127"/>
                  </a:cubicBezTo>
                  <a:cubicBezTo>
                    <a:pt x="280" y="120"/>
                    <a:pt x="280" y="120"/>
                    <a:pt x="280" y="120"/>
                  </a:cubicBezTo>
                  <a:cubicBezTo>
                    <a:pt x="311" y="106"/>
                    <a:pt x="311" y="106"/>
                    <a:pt x="311" y="106"/>
                  </a:cubicBezTo>
                  <a:cubicBezTo>
                    <a:pt x="311" y="106"/>
                    <a:pt x="328" y="94"/>
                    <a:pt x="326" y="84"/>
                  </a:cubicBezTo>
                  <a:cubicBezTo>
                    <a:pt x="324" y="74"/>
                    <a:pt x="315" y="67"/>
                    <a:pt x="304" y="69"/>
                  </a:cubicBezTo>
                  <a:cubicBezTo>
                    <a:pt x="262" y="75"/>
                    <a:pt x="262" y="75"/>
                    <a:pt x="262" y="75"/>
                  </a:cubicBezTo>
                  <a:cubicBezTo>
                    <a:pt x="260" y="75"/>
                    <a:pt x="259" y="75"/>
                    <a:pt x="258" y="76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37" y="61"/>
                    <a:pt x="220" y="62"/>
                    <a:pt x="205" y="67"/>
                  </a:cubicBezTo>
                  <a:lnTo>
                    <a:pt x="139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3" name="Freeform 19"/>
            <p:cNvSpPr>
              <a:spLocks/>
            </p:cNvSpPr>
            <p:nvPr/>
          </p:nvSpPr>
          <p:spPr bwMode="auto">
            <a:xfrm>
              <a:off x="306388" y="969963"/>
              <a:ext cx="846138" cy="384175"/>
            </a:xfrm>
            <a:custGeom>
              <a:avLst/>
              <a:gdLst>
                <a:gd name="T0" fmla="*/ 59 w 225"/>
                <a:gd name="T1" fmla="*/ 93 h 102"/>
                <a:gd name="T2" fmla="*/ 59 w 225"/>
                <a:gd name="T3" fmla="*/ 93 h 102"/>
                <a:gd name="T4" fmla="*/ 119 w 225"/>
                <a:gd name="T5" fmla="*/ 81 h 102"/>
                <a:gd name="T6" fmla="*/ 145 w 225"/>
                <a:gd name="T7" fmla="*/ 77 h 102"/>
                <a:gd name="T8" fmla="*/ 171 w 225"/>
                <a:gd name="T9" fmla="*/ 84 h 102"/>
                <a:gd name="T10" fmla="*/ 177 w 225"/>
                <a:gd name="T11" fmla="*/ 89 h 102"/>
                <a:gd name="T12" fmla="*/ 177 w 225"/>
                <a:gd name="T13" fmla="*/ 88 h 102"/>
                <a:gd name="T14" fmla="*/ 220 w 225"/>
                <a:gd name="T15" fmla="*/ 83 h 102"/>
                <a:gd name="T16" fmla="*/ 224 w 225"/>
                <a:gd name="T17" fmla="*/ 82 h 102"/>
                <a:gd name="T18" fmla="*/ 215 w 225"/>
                <a:gd name="T19" fmla="*/ 64 h 102"/>
                <a:gd name="T20" fmla="*/ 124 w 225"/>
                <a:gd name="T21" fmla="*/ 6 h 102"/>
                <a:gd name="T22" fmla="*/ 97 w 225"/>
                <a:gd name="T23" fmla="*/ 11 h 102"/>
                <a:gd name="T24" fmla="*/ 71 w 225"/>
                <a:gd name="T25" fmla="*/ 51 h 102"/>
                <a:gd name="T26" fmla="*/ 85 w 225"/>
                <a:gd name="T27" fmla="*/ 61 h 102"/>
                <a:gd name="T28" fmla="*/ 11 w 225"/>
                <a:gd name="T29" fmla="*/ 77 h 102"/>
                <a:gd name="T30" fmla="*/ 3 w 225"/>
                <a:gd name="T31" fmla="*/ 83 h 102"/>
                <a:gd name="T32" fmla="*/ 1 w 225"/>
                <a:gd name="T33" fmla="*/ 92 h 102"/>
                <a:gd name="T34" fmla="*/ 14 w 225"/>
                <a:gd name="T35" fmla="*/ 102 h 102"/>
                <a:gd name="T36" fmla="*/ 17 w 225"/>
                <a:gd name="T37" fmla="*/ 102 h 102"/>
                <a:gd name="T38" fmla="*/ 47 w 225"/>
                <a:gd name="T39" fmla="*/ 95 h 102"/>
                <a:gd name="T40" fmla="*/ 59 w 225"/>
                <a:gd name="T41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5" h="102">
                  <a:moveTo>
                    <a:pt x="59" y="93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28" y="79"/>
                    <a:pt x="137" y="77"/>
                    <a:pt x="145" y="77"/>
                  </a:cubicBezTo>
                  <a:cubicBezTo>
                    <a:pt x="155" y="77"/>
                    <a:pt x="164" y="80"/>
                    <a:pt x="171" y="84"/>
                  </a:cubicBezTo>
                  <a:cubicBezTo>
                    <a:pt x="177" y="89"/>
                    <a:pt x="177" y="89"/>
                    <a:pt x="177" y="89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21" y="82"/>
                    <a:pt x="223" y="82"/>
                    <a:pt x="224" y="82"/>
                  </a:cubicBezTo>
                  <a:cubicBezTo>
                    <a:pt x="225" y="75"/>
                    <a:pt x="222" y="68"/>
                    <a:pt x="215" y="6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14" y="0"/>
                    <a:pt x="102" y="2"/>
                    <a:pt x="97" y="1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8" y="78"/>
                    <a:pt x="5" y="80"/>
                    <a:pt x="3" y="83"/>
                  </a:cubicBezTo>
                  <a:cubicBezTo>
                    <a:pt x="1" y="86"/>
                    <a:pt x="0" y="89"/>
                    <a:pt x="1" y="92"/>
                  </a:cubicBezTo>
                  <a:cubicBezTo>
                    <a:pt x="2" y="98"/>
                    <a:pt x="8" y="102"/>
                    <a:pt x="14" y="102"/>
                  </a:cubicBezTo>
                  <a:cubicBezTo>
                    <a:pt x="15" y="102"/>
                    <a:pt x="16" y="102"/>
                    <a:pt x="17" y="102"/>
                  </a:cubicBezTo>
                  <a:cubicBezTo>
                    <a:pt x="47" y="95"/>
                    <a:pt x="47" y="95"/>
                    <a:pt x="47" y="95"/>
                  </a:cubicBezTo>
                  <a:lnTo>
                    <a:pt x="59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4" name="Group 164"/>
          <p:cNvGrpSpPr/>
          <p:nvPr/>
        </p:nvGrpSpPr>
        <p:grpSpPr>
          <a:xfrm>
            <a:off x="6853701" y="2329410"/>
            <a:ext cx="437224" cy="472299"/>
            <a:chOff x="2251076" y="977901"/>
            <a:chExt cx="1147763" cy="1239838"/>
          </a:xfrm>
          <a:solidFill>
            <a:srgbClr val="6CAE43"/>
          </a:solidFill>
        </p:grpSpPr>
        <p:sp>
          <p:nvSpPr>
            <p:cNvPr id="105" name="Freeform 20"/>
            <p:cNvSpPr>
              <a:spLocks/>
            </p:cNvSpPr>
            <p:nvPr/>
          </p:nvSpPr>
          <p:spPr bwMode="auto">
            <a:xfrm>
              <a:off x="2251076" y="977901"/>
              <a:ext cx="1147763" cy="1239838"/>
            </a:xfrm>
            <a:custGeom>
              <a:avLst/>
              <a:gdLst>
                <a:gd name="T0" fmla="*/ 153 w 305"/>
                <a:gd name="T1" fmla="*/ 25 h 329"/>
                <a:gd name="T2" fmla="*/ 305 w 305"/>
                <a:gd name="T3" fmla="*/ 177 h 329"/>
                <a:gd name="T4" fmla="*/ 153 w 305"/>
                <a:gd name="T5" fmla="*/ 329 h 329"/>
                <a:gd name="T6" fmla="*/ 0 w 305"/>
                <a:gd name="T7" fmla="*/ 177 h 329"/>
                <a:gd name="T8" fmla="*/ 127 w 305"/>
                <a:gd name="T9" fmla="*/ 304 h 329"/>
                <a:gd name="T10" fmla="*/ 254 w 305"/>
                <a:gd name="T11" fmla="*/ 177 h 329"/>
                <a:gd name="T12" fmla="*/ 127 w 305"/>
                <a:gd name="T13" fmla="*/ 50 h 329"/>
                <a:gd name="T14" fmla="*/ 97 w 305"/>
                <a:gd name="T15" fmla="*/ 79 h 329"/>
                <a:gd name="T16" fmla="*/ 89 w 305"/>
                <a:gd name="T17" fmla="*/ 17 h 329"/>
                <a:gd name="T18" fmla="*/ 181 w 305"/>
                <a:gd name="T19" fmla="*/ 0 h 329"/>
                <a:gd name="T20" fmla="*/ 153 w 305"/>
                <a:gd name="T21" fmla="*/ 2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329">
                  <a:moveTo>
                    <a:pt x="153" y="25"/>
                  </a:moveTo>
                  <a:cubicBezTo>
                    <a:pt x="237" y="25"/>
                    <a:pt x="305" y="93"/>
                    <a:pt x="305" y="177"/>
                  </a:cubicBezTo>
                  <a:cubicBezTo>
                    <a:pt x="305" y="261"/>
                    <a:pt x="237" y="329"/>
                    <a:pt x="153" y="329"/>
                  </a:cubicBezTo>
                  <a:cubicBezTo>
                    <a:pt x="69" y="329"/>
                    <a:pt x="0" y="261"/>
                    <a:pt x="0" y="177"/>
                  </a:cubicBezTo>
                  <a:cubicBezTo>
                    <a:pt x="0" y="247"/>
                    <a:pt x="57" y="304"/>
                    <a:pt x="127" y="304"/>
                  </a:cubicBezTo>
                  <a:cubicBezTo>
                    <a:pt x="197" y="304"/>
                    <a:pt x="254" y="247"/>
                    <a:pt x="254" y="177"/>
                  </a:cubicBezTo>
                  <a:cubicBezTo>
                    <a:pt x="254" y="107"/>
                    <a:pt x="197" y="50"/>
                    <a:pt x="127" y="50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181" y="0"/>
                    <a:pt x="181" y="0"/>
                    <a:pt x="181" y="0"/>
                  </a:cubicBezTo>
                  <a:lnTo>
                    <a:pt x="153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6" name="Freeform 21"/>
            <p:cNvSpPr>
              <a:spLocks/>
            </p:cNvSpPr>
            <p:nvPr/>
          </p:nvSpPr>
          <p:spPr bwMode="auto">
            <a:xfrm>
              <a:off x="2570163" y="1227138"/>
              <a:ext cx="7938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7" name="Freeform 22"/>
            <p:cNvSpPr>
              <a:spLocks/>
            </p:cNvSpPr>
            <p:nvPr/>
          </p:nvSpPr>
          <p:spPr bwMode="auto">
            <a:xfrm>
              <a:off x="2687638" y="1227138"/>
              <a:ext cx="93663" cy="17463"/>
            </a:xfrm>
            <a:custGeom>
              <a:avLst/>
              <a:gdLst>
                <a:gd name="T0" fmla="*/ 0 w 25"/>
                <a:gd name="T1" fmla="*/ 5 h 5"/>
                <a:gd name="T2" fmla="*/ 25 w 25"/>
                <a:gd name="T3" fmla="*/ 1 h 5"/>
                <a:gd name="T4" fmla="*/ 21 w 25"/>
                <a:gd name="T5" fmla="*/ 0 h 5"/>
                <a:gd name="T6" fmla="*/ 2 w 25"/>
                <a:gd name="T7" fmla="*/ 3 h 5"/>
                <a:gd name="T8" fmla="*/ 0 w 2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">
                  <a:moveTo>
                    <a:pt x="0" y="5"/>
                  </a:moveTo>
                  <a:cubicBezTo>
                    <a:pt x="9" y="3"/>
                    <a:pt x="18" y="2"/>
                    <a:pt x="25" y="1"/>
                  </a:cubicBezTo>
                  <a:cubicBezTo>
                    <a:pt x="24" y="1"/>
                    <a:pt x="22" y="1"/>
                    <a:pt x="21" y="0"/>
                  </a:cubicBezTo>
                  <a:cubicBezTo>
                    <a:pt x="15" y="1"/>
                    <a:pt x="9" y="1"/>
                    <a:pt x="2" y="3"/>
                  </a:cubicBezTo>
                  <a:cubicBezTo>
                    <a:pt x="2" y="3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8" name="Freeform 23"/>
            <p:cNvSpPr>
              <a:spLocks/>
            </p:cNvSpPr>
            <p:nvPr/>
          </p:nvSpPr>
          <p:spPr bwMode="auto">
            <a:xfrm>
              <a:off x="2270126" y="1633538"/>
              <a:ext cx="0" cy="11113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9" name="Freeform 24"/>
            <p:cNvSpPr>
              <a:spLocks/>
            </p:cNvSpPr>
            <p:nvPr/>
          </p:nvSpPr>
          <p:spPr bwMode="auto">
            <a:xfrm>
              <a:off x="2270126" y="1622426"/>
              <a:ext cx="0" cy="22225"/>
            </a:xfrm>
            <a:custGeom>
              <a:avLst/>
              <a:gdLst>
                <a:gd name="T0" fmla="*/ 3 h 6"/>
                <a:gd name="T1" fmla="*/ 0 h 6"/>
                <a:gd name="T2" fmla="*/ 6 h 6"/>
                <a:gd name="T3" fmla="*/ 6 h 6"/>
                <a:gd name="T4" fmla="*/ 3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0" name="Freeform 25"/>
            <p:cNvSpPr>
              <a:spLocks/>
            </p:cNvSpPr>
            <p:nvPr/>
          </p:nvSpPr>
          <p:spPr bwMode="auto">
            <a:xfrm>
              <a:off x="2270126" y="1581151"/>
              <a:ext cx="3175" cy="33338"/>
            </a:xfrm>
            <a:custGeom>
              <a:avLst/>
              <a:gdLst>
                <a:gd name="T0" fmla="*/ 0 w 1"/>
                <a:gd name="T1" fmla="*/ 4 h 9"/>
                <a:gd name="T2" fmla="*/ 0 w 1"/>
                <a:gd name="T3" fmla="*/ 6 h 9"/>
                <a:gd name="T4" fmla="*/ 0 w 1"/>
                <a:gd name="T5" fmla="*/ 7 h 9"/>
                <a:gd name="T6" fmla="*/ 0 w 1"/>
                <a:gd name="T7" fmla="*/ 8 h 9"/>
                <a:gd name="T8" fmla="*/ 0 w 1"/>
                <a:gd name="T9" fmla="*/ 9 h 9"/>
                <a:gd name="T10" fmla="*/ 0 w 1"/>
                <a:gd name="T11" fmla="*/ 8 h 9"/>
                <a:gd name="T12" fmla="*/ 0 w 1"/>
                <a:gd name="T13" fmla="*/ 4 h 9"/>
                <a:gd name="T14" fmla="*/ 1 w 1"/>
                <a:gd name="T15" fmla="*/ 0 h 9"/>
                <a:gd name="T16" fmla="*/ 0 w 1"/>
                <a:gd name="T1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9">
                  <a:moveTo>
                    <a:pt x="0" y="4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7"/>
                    <a:pt x="0" y="5"/>
                    <a:pt x="0" y="4"/>
                  </a:cubicBezTo>
                  <a:cubicBezTo>
                    <a:pt x="1" y="3"/>
                    <a:pt x="1" y="1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1" name="Freeform 26"/>
            <p:cNvSpPr>
              <a:spLocks/>
            </p:cNvSpPr>
            <p:nvPr/>
          </p:nvSpPr>
          <p:spPr bwMode="auto">
            <a:xfrm>
              <a:off x="2563813" y="1227138"/>
              <a:ext cx="14288" cy="3175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2 w 4"/>
                <a:gd name="T5" fmla="*/ 0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" name="Freeform 27"/>
            <p:cNvSpPr>
              <a:spLocks/>
            </p:cNvSpPr>
            <p:nvPr/>
          </p:nvSpPr>
          <p:spPr bwMode="auto">
            <a:xfrm>
              <a:off x="2311401" y="1422401"/>
              <a:ext cx="19050" cy="33338"/>
            </a:xfrm>
            <a:custGeom>
              <a:avLst/>
              <a:gdLst>
                <a:gd name="T0" fmla="*/ 1 w 5"/>
                <a:gd name="T1" fmla="*/ 7 h 9"/>
                <a:gd name="T2" fmla="*/ 0 w 5"/>
                <a:gd name="T3" fmla="*/ 9 h 9"/>
                <a:gd name="T4" fmla="*/ 2 w 5"/>
                <a:gd name="T5" fmla="*/ 5 h 9"/>
                <a:gd name="T6" fmla="*/ 5 w 5"/>
                <a:gd name="T7" fmla="*/ 0 h 9"/>
                <a:gd name="T8" fmla="*/ 1 w 5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1" y="7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8"/>
                    <a:pt x="1" y="6"/>
                    <a:pt x="2" y="5"/>
                  </a:cubicBezTo>
                  <a:cubicBezTo>
                    <a:pt x="3" y="3"/>
                    <a:pt x="4" y="2"/>
                    <a:pt x="5" y="0"/>
                  </a:cubicBezTo>
                  <a:cubicBezTo>
                    <a:pt x="4" y="2"/>
                    <a:pt x="2" y="4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3" name="Freeform 28"/>
            <p:cNvSpPr>
              <a:spLocks/>
            </p:cNvSpPr>
            <p:nvPr/>
          </p:nvSpPr>
          <p:spPr bwMode="auto">
            <a:xfrm>
              <a:off x="2336801" y="1381126"/>
              <a:ext cx="19050" cy="30163"/>
            </a:xfrm>
            <a:custGeom>
              <a:avLst/>
              <a:gdLst>
                <a:gd name="T0" fmla="*/ 5 w 5"/>
                <a:gd name="T1" fmla="*/ 0 h 8"/>
                <a:gd name="T2" fmla="*/ 3 w 5"/>
                <a:gd name="T3" fmla="*/ 4 h 8"/>
                <a:gd name="T4" fmla="*/ 2 w 5"/>
                <a:gd name="T5" fmla="*/ 4 h 8"/>
                <a:gd name="T6" fmla="*/ 0 w 5"/>
                <a:gd name="T7" fmla="*/ 8 h 8"/>
                <a:gd name="T8" fmla="*/ 3 w 5"/>
                <a:gd name="T9" fmla="*/ 3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1" y="7"/>
                    <a:pt x="2" y="5"/>
                    <a:pt x="3" y="3"/>
                  </a:cubicBezTo>
                  <a:cubicBezTo>
                    <a:pt x="4" y="2"/>
                    <a:pt x="5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4" name="Freeform 29"/>
            <p:cNvSpPr>
              <a:spLocks/>
            </p:cNvSpPr>
            <p:nvPr/>
          </p:nvSpPr>
          <p:spPr bwMode="auto">
            <a:xfrm>
              <a:off x="2446338" y="1279526"/>
              <a:ext cx="15875" cy="14288"/>
            </a:xfrm>
            <a:custGeom>
              <a:avLst/>
              <a:gdLst>
                <a:gd name="T0" fmla="*/ 4 w 4"/>
                <a:gd name="T1" fmla="*/ 0 h 4"/>
                <a:gd name="T2" fmla="*/ 1 w 4"/>
                <a:gd name="T3" fmla="*/ 3 h 4"/>
                <a:gd name="T4" fmla="*/ 0 w 4"/>
                <a:gd name="T5" fmla="*/ 4 h 4"/>
                <a:gd name="T6" fmla="*/ 3 w 4"/>
                <a:gd name="T7" fmla="*/ 1 h 4"/>
                <a:gd name="T8" fmla="*/ 4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5" name="Freeform 30"/>
            <p:cNvSpPr>
              <a:spLocks/>
            </p:cNvSpPr>
            <p:nvPr/>
          </p:nvSpPr>
          <p:spPr bwMode="auto">
            <a:xfrm>
              <a:off x="2382838" y="1885951"/>
              <a:ext cx="112713" cy="142875"/>
            </a:xfrm>
            <a:custGeom>
              <a:avLst/>
              <a:gdLst>
                <a:gd name="T0" fmla="*/ 26 w 30"/>
                <a:gd name="T1" fmla="*/ 36 h 38"/>
                <a:gd name="T2" fmla="*/ 30 w 30"/>
                <a:gd name="T3" fmla="*/ 38 h 38"/>
                <a:gd name="T4" fmla="*/ 20 w 30"/>
                <a:gd name="T5" fmla="*/ 14 h 38"/>
                <a:gd name="T6" fmla="*/ 0 w 30"/>
                <a:gd name="T7" fmla="*/ 0 h 38"/>
                <a:gd name="T8" fmla="*/ 6 w 30"/>
                <a:gd name="T9" fmla="*/ 20 h 38"/>
                <a:gd name="T10" fmla="*/ 26 w 30"/>
                <a:gd name="T1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6" y="36"/>
                  </a:moveTo>
                  <a:cubicBezTo>
                    <a:pt x="27" y="36"/>
                    <a:pt x="29" y="37"/>
                    <a:pt x="30" y="38"/>
                  </a:cubicBezTo>
                  <a:cubicBezTo>
                    <a:pt x="24" y="32"/>
                    <a:pt x="20" y="24"/>
                    <a:pt x="20" y="14"/>
                  </a:cubicBezTo>
                  <a:cubicBezTo>
                    <a:pt x="13" y="10"/>
                    <a:pt x="6" y="5"/>
                    <a:pt x="0" y="0"/>
                  </a:cubicBezTo>
                  <a:cubicBezTo>
                    <a:pt x="0" y="8"/>
                    <a:pt x="2" y="14"/>
                    <a:pt x="6" y="20"/>
                  </a:cubicBezTo>
                  <a:cubicBezTo>
                    <a:pt x="12" y="26"/>
                    <a:pt x="18" y="31"/>
                    <a:pt x="26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6" name="Freeform 31"/>
            <p:cNvSpPr>
              <a:spLocks/>
            </p:cNvSpPr>
            <p:nvPr/>
          </p:nvSpPr>
          <p:spPr bwMode="auto">
            <a:xfrm>
              <a:off x="2517776" y="2039938"/>
              <a:ext cx="120650" cy="42863"/>
            </a:xfrm>
            <a:custGeom>
              <a:avLst/>
              <a:gdLst>
                <a:gd name="T0" fmla="*/ 21 w 32"/>
                <a:gd name="T1" fmla="*/ 5 h 11"/>
                <a:gd name="T2" fmla="*/ 0 w 32"/>
                <a:gd name="T3" fmla="*/ 0 h 11"/>
                <a:gd name="T4" fmla="*/ 0 w 32"/>
                <a:gd name="T5" fmla="*/ 0 h 11"/>
                <a:gd name="T6" fmla="*/ 32 w 32"/>
                <a:gd name="T7" fmla="*/ 11 h 11"/>
                <a:gd name="T8" fmla="*/ 21 w 32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">
                  <a:moveTo>
                    <a:pt x="21" y="5"/>
                  </a:moveTo>
                  <a:cubicBezTo>
                    <a:pt x="14" y="4"/>
                    <a:pt x="6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5"/>
                    <a:pt x="21" y="9"/>
                    <a:pt x="32" y="11"/>
                  </a:cubicBezTo>
                  <a:cubicBezTo>
                    <a:pt x="28" y="9"/>
                    <a:pt x="24" y="7"/>
                    <a:pt x="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7" name="Freeform 32"/>
            <p:cNvSpPr>
              <a:spLocks/>
            </p:cNvSpPr>
            <p:nvPr/>
          </p:nvSpPr>
          <p:spPr bwMode="auto">
            <a:xfrm>
              <a:off x="2886076" y="1938338"/>
              <a:ext cx="84138" cy="34925"/>
            </a:xfrm>
            <a:custGeom>
              <a:avLst/>
              <a:gdLst>
                <a:gd name="T0" fmla="*/ 19 w 22"/>
                <a:gd name="T1" fmla="*/ 8 h 9"/>
                <a:gd name="T2" fmla="*/ 22 w 22"/>
                <a:gd name="T3" fmla="*/ 0 h 9"/>
                <a:gd name="T4" fmla="*/ 0 w 22"/>
                <a:gd name="T5" fmla="*/ 9 h 9"/>
                <a:gd name="T6" fmla="*/ 19 w 2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9">
                  <a:moveTo>
                    <a:pt x="19" y="8"/>
                  </a:moveTo>
                  <a:cubicBezTo>
                    <a:pt x="21" y="5"/>
                    <a:pt x="22" y="2"/>
                    <a:pt x="22" y="0"/>
                  </a:cubicBezTo>
                  <a:cubicBezTo>
                    <a:pt x="16" y="3"/>
                    <a:pt x="8" y="6"/>
                    <a:pt x="0" y="9"/>
                  </a:cubicBezTo>
                  <a:cubicBezTo>
                    <a:pt x="7" y="9"/>
                    <a:pt x="13" y="9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8" name="Freeform 33"/>
            <p:cNvSpPr>
              <a:spLocks/>
            </p:cNvSpPr>
            <p:nvPr/>
          </p:nvSpPr>
          <p:spPr bwMode="auto">
            <a:xfrm>
              <a:off x="3048001" y="1828801"/>
              <a:ext cx="49213" cy="84138"/>
            </a:xfrm>
            <a:custGeom>
              <a:avLst/>
              <a:gdLst>
                <a:gd name="T0" fmla="*/ 4 w 13"/>
                <a:gd name="T1" fmla="*/ 11 h 22"/>
                <a:gd name="T2" fmla="*/ 0 w 13"/>
                <a:gd name="T3" fmla="*/ 22 h 22"/>
                <a:gd name="T4" fmla="*/ 13 w 13"/>
                <a:gd name="T5" fmla="*/ 0 h 22"/>
                <a:gd name="T6" fmla="*/ 4 w 13"/>
                <a:gd name="T7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2">
                  <a:moveTo>
                    <a:pt x="4" y="11"/>
                  </a:moveTo>
                  <a:cubicBezTo>
                    <a:pt x="3" y="15"/>
                    <a:pt x="2" y="18"/>
                    <a:pt x="0" y="22"/>
                  </a:cubicBezTo>
                  <a:cubicBezTo>
                    <a:pt x="5" y="15"/>
                    <a:pt x="10" y="8"/>
                    <a:pt x="13" y="0"/>
                  </a:cubicBezTo>
                  <a:cubicBezTo>
                    <a:pt x="11" y="4"/>
                    <a:pt x="7" y="8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Freeform 34"/>
            <p:cNvSpPr>
              <a:spLocks/>
            </p:cNvSpPr>
            <p:nvPr/>
          </p:nvSpPr>
          <p:spPr bwMode="auto">
            <a:xfrm>
              <a:off x="2984501" y="1463676"/>
              <a:ext cx="120650" cy="136525"/>
            </a:xfrm>
            <a:custGeom>
              <a:avLst/>
              <a:gdLst>
                <a:gd name="T0" fmla="*/ 32 w 32"/>
                <a:gd name="T1" fmla="*/ 36 h 36"/>
                <a:gd name="T2" fmla="*/ 31 w 32"/>
                <a:gd name="T3" fmla="*/ 12 h 36"/>
                <a:gd name="T4" fmla="*/ 0 w 32"/>
                <a:gd name="T5" fmla="*/ 0 h 36"/>
                <a:gd name="T6" fmla="*/ 4 w 32"/>
                <a:gd name="T7" fmla="*/ 26 h 36"/>
                <a:gd name="T8" fmla="*/ 32 w 32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6">
                  <a:moveTo>
                    <a:pt x="32" y="36"/>
                  </a:moveTo>
                  <a:cubicBezTo>
                    <a:pt x="32" y="28"/>
                    <a:pt x="32" y="20"/>
                    <a:pt x="31" y="12"/>
                  </a:cubicBezTo>
                  <a:cubicBezTo>
                    <a:pt x="23" y="6"/>
                    <a:pt x="13" y="2"/>
                    <a:pt x="0" y="0"/>
                  </a:cubicBezTo>
                  <a:cubicBezTo>
                    <a:pt x="2" y="9"/>
                    <a:pt x="3" y="17"/>
                    <a:pt x="4" y="26"/>
                  </a:cubicBezTo>
                  <a:cubicBezTo>
                    <a:pt x="15" y="27"/>
                    <a:pt x="25" y="30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0" name="Freeform 35"/>
            <p:cNvSpPr>
              <a:spLocks/>
            </p:cNvSpPr>
            <p:nvPr/>
          </p:nvSpPr>
          <p:spPr bwMode="auto">
            <a:xfrm>
              <a:off x="2314576" y="1811338"/>
              <a:ext cx="79375" cy="138113"/>
            </a:xfrm>
            <a:custGeom>
              <a:avLst/>
              <a:gdLst>
                <a:gd name="T0" fmla="*/ 16 w 21"/>
                <a:gd name="T1" fmla="*/ 18 h 37"/>
                <a:gd name="T2" fmla="*/ 0 w 21"/>
                <a:gd name="T3" fmla="*/ 0 h 37"/>
                <a:gd name="T4" fmla="*/ 1 w 21"/>
                <a:gd name="T5" fmla="*/ 10 h 37"/>
                <a:gd name="T6" fmla="*/ 21 w 21"/>
                <a:gd name="T7" fmla="*/ 37 h 37"/>
                <a:gd name="T8" fmla="*/ 16 w 21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7">
                  <a:moveTo>
                    <a:pt x="16" y="18"/>
                  </a:moveTo>
                  <a:cubicBezTo>
                    <a:pt x="10" y="12"/>
                    <a:pt x="5" y="6"/>
                    <a:pt x="0" y="0"/>
                  </a:cubicBezTo>
                  <a:cubicBezTo>
                    <a:pt x="0" y="3"/>
                    <a:pt x="1" y="6"/>
                    <a:pt x="1" y="10"/>
                  </a:cubicBezTo>
                  <a:cubicBezTo>
                    <a:pt x="7" y="20"/>
                    <a:pt x="13" y="29"/>
                    <a:pt x="21" y="37"/>
                  </a:cubicBezTo>
                  <a:cubicBezTo>
                    <a:pt x="17" y="31"/>
                    <a:pt x="16" y="25"/>
                    <a:pt x="1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1" name="Freeform 36"/>
            <p:cNvSpPr>
              <a:spLocks/>
            </p:cNvSpPr>
            <p:nvPr/>
          </p:nvSpPr>
          <p:spPr bwMode="auto">
            <a:xfrm>
              <a:off x="2608263" y="2055813"/>
              <a:ext cx="150813" cy="30163"/>
            </a:xfrm>
            <a:custGeom>
              <a:avLst/>
              <a:gdLst>
                <a:gd name="T0" fmla="*/ 31 w 40"/>
                <a:gd name="T1" fmla="*/ 8 h 8"/>
                <a:gd name="T2" fmla="*/ 33 w 40"/>
                <a:gd name="T3" fmla="*/ 8 h 8"/>
                <a:gd name="T4" fmla="*/ 40 w 40"/>
                <a:gd name="T5" fmla="*/ 6 h 8"/>
                <a:gd name="T6" fmla="*/ 23 w 40"/>
                <a:gd name="T7" fmla="*/ 0 h 8"/>
                <a:gd name="T8" fmla="*/ 0 w 40"/>
                <a:gd name="T9" fmla="*/ 1 h 8"/>
                <a:gd name="T10" fmla="*/ 13 w 40"/>
                <a:gd name="T11" fmla="*/ 7 h 8"/>
                <a:gd name="T12" fmla="*/ 31 w 4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">
                  <a:moveTo>
                    <a:pt x="31" y="8"/>
                  </a:moveTo>
                  <a:cubicBezTo>
                    <a:pt x="32" y="8"/>
                    <a:pt x="32" y="8"/>
                    <a:pt x="33" y="8"/>
                  </a:cubicBezTo>
                  <a:cubicBezTo>
                    <a:pt x="34" y="7"/>
                    <a:pt x="36" y="7"/>
                    <a:pt x="40" y="6"/>
                  </a:cubicBezTo>
                  <a:cubicBezTo>
                    <a:pt x="33" y="5"/>
                    <a:pt x="27" y="3"/>
                    <a:pt x="23" y="0"/>
                  </a:cubicBezTo>
                  <a:cubicBezTo>
                    <a:pt x="16" y="1"/>
                    <a:pt x="8" y="2"/>
                    <a:pt x="0" y="1"/>
                  </a:cubicBezTo>
                  <a:cubicBezTo>
                    <a:pt x="4" y="4"/>
                    <a:pt x="8" y="6"/>
                    <a:pt x="13" y="7"/>
                  </a:cubicBezTo>
                  <a:cubicBezTo>
                    <a:pt x="19" y="8"/>
                    <a:pt x="25" y="8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2" name="Freeform 37"/>
            <p:cNvSpPr>
              <a:spLocks/>
            </p:cNvSpPr>
            <p:nvPr/>
          </p:nvSpPr>
          <p:spPr bwMode="auto">
            <a:xfrm>
              <a:off x="2747963" y="2078038"/>
              <a:ext cx="36513" cy="4763"/>
            </a:xfrm>
            <a:custGeom>
              <a:avLst/>
              <a:gdLst>
                <a:gd name="T0" fmla="*/ 5 w 10"/>
                <a:gd name="T1" fmla="*/ 0 h 1"/>
                <a:gd name="T2" fmla="*/ 0 w 10"/>
                <a:gd name="T3" fmla="*/ 1 h 1"/>
                <a:gd name="T4" fmla="*/ 10 w 10"/>
                <a:gd name="T5" fmla="*/ 0 h 1"/>
                <a:gd name="T6" fmla="*/ 5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5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8" y="0"/>
                    <a:pt x="7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" name="Freeform 38"/>
            <p:cNvSpPr>
              <a:spLocks/>
            </p:cNvSpPr>
            <p:nvPr/>
          </p:nvSpPr>
          <p:spPr bwMode="auto">
            <a:xfrm>
              <a:off x="2868613" y="1257301"/>
              <a:ext cx="47625" cy="25400"/>
            </a:xfrm>
            <a:custGeom>
              <a:avLst/>
              <a:gdLst>
                <a:gd name="T0" fmla="*/ 6 w 13"/>
                <a:gd name="T1" fmla="*/ 5 h 7"/>
                <a:gd name="T2" fmla="*/ 13 w 13"/>
                <a:gd name="T3" fmla="*/ 7 h 7"/>
                <a:gd name="T4" fmla="*/ 0 w 13"/>
                <a:gd name="T5" fmla="*/ 0 h 7"/>
                <a:gd name="T6" fmla="*/ 6 w 13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">
                  <a:moveTo>
                    <a:pt x="6" y="5"/>
                  </a:moveTo>
                  <a:cubicBezTo>
                    <a:pt x="8" y="6"/>
                    <a:pt x="11" y="6"/>
                    <a:pt x="13" y="7"/>
                  </a:cubicBezTo>
                  <a:cubicBezTo>
                    <a:pt x="9" y="4"/>
                    <a:pt x="4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4" name="Freeform 39"/>
            <p:cNvSpPr>
              <a:spLocks/>
            </p:cNvSpPr>
            <p:nvPr/>
          </p:nvSpPr>
          <p:spPr bwMode="auto">
            <a:xfrm>
              <a:off x="2693988" y="1219201"/>
              <a:ext cx="73025" cy="19050"/>
            </a:xfrm>
            <a:custGeom>
              <a:avLst/>
              <a:gdLst>
                <a:gd name="T0" fmla="*/ 3 w 19"/>
                <a:gd name="T1" fmla="*/ 2 h 5"/>
                <a:gd name="T2" fmla="*/ 0 w 19"/>
                <a:gd name="T3" fmla="*/ 5 h 5"/>
                <a:gd name="T4" fmla="*/ 19 w 19"/>
                <a:gd name="T5" fmla="*/ 2 h 5"/>
                <a:gd name="T6" fmla="*/ 3 w 19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5">
                  <a:moveTo>
                    <a:pt x="3" y="2"/>
                  </a:moveTo>
                  <a:cubicBezTo>
                    <a:pt x="2" y="3"/>
                    <a:pt x="1" y="4"/>
                    <a:pt x="0" y="5"/>
                  </a:cubicBezTo>
                  <a:cubicBezTo>
                    <a:pt x="7" y="3"/>
                    <a:pt x="13" y="3"/>
                    <a:pt x="19" y="2"/>
                  </a:cubicBezTo>
                  <a:cubicBezTo>
                    <a:pt x="12" y="1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5" name="Freeform 40"/>
            <p:cNvSpPr>
              <a:spLocks/>
            </p:cNvSpPr>
            <p:nvPr/>
          </p:nvSpPr>
          <p:spPr bwMode="auto">
            <a:xfrm>
              <a:off x="2897188" y="1287463"/>
              <a:ext cx="139700" cy="93663"/>
            </a:xfrm>
            <a:custGeom>
              <a:avLst/>
              <a:gdLst>
                <a:gd name="T0" fmla="*/ 10 w 37"/>
                <a:gd name="T1" fmla="*/ 1 h 25"/>
                <a:gd name="T2" fmla="*/ 0 w 37"/>
                <a:gd name="T3" fmla="*/ 0 h 25"/>
                <a:gd name="T4" fmla="*/ 11 w 37"/>
                <a:gd name="T5" fmla="*/ 16 h 25"/>
                <a:gd name="T6" fmla="*/ 12 w 37"/>
                <a:gd name="T7" fmla="*/ 18 h 25"/>
                <a:gd name="T8" fmla="*/ 37 w 37"/>
                <a:gd name="T9" fmla="*/ 25 h 25"/>
                <a:gd name="T10" fmla="*/ 10 w 37"/>
                <a:gd name="T11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5">
                  <a:moveTo>
                    <a:pt x="10" y="1"/>
                  </a:moveTo>
                  <a:cubicBezTo>
                    <a:pt x="7" y="1"/>
                    <a:pt x="3" y="0"/>
                    <a:pt x="0" y="0"/>
                  </a:cubicBezTo>
                  <a:cubicBezTo>
                    <a:pt x="4" y="4"/>
                    <a:pt x="8" y="10"/>
                    <a:pt x="11" y="16"/>
                  </a:cubicBezTo>
                  <a:cubicBezTo>
                    <a:pt x="11" y="17"/>
                    <a:pt x="12" y="17"/>
                    <a:pt x="12" y="18"/>
                  </a:cubicBezTo>
                  <a:cubicBezTo>
                    <a:pt x="22" y="19"/>
                    <a:pt x="30" y="21"/>
                    <a:pt x="37" y="25"/>
                  </a:cubicBezTo>
                  <a:cubicBezTo>
                    <a:pt x="29" y="16"/>
                    <a:pt x="20" y="8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6" name="Freeform 41"/>
            <p:cNvSpPr>
              <a:spLocks/>
            </p:cNvSpPr>
            <p:nvPr/>
          </p:nvSpPr>
          <p:spPr bwMode="auto">
            <a:xfrm>
              <a:off x="3113088" y="1524001"/>
              <a:ext cx="17463" cy="109538"/>
            </a:xfrm>
            <a:custGeom>
              <a:avLst/>
              <a:gdLst>
                <a:gd name="T0" fmla="*/ 0 w 5"/>
                <a:gd name="T1" fmla="*/ 22 h 29"/>
                <a:gd name="T2" fmla="*/ 5 w 5"/>
                <a:gd name="T3" fmla="*/ 29 h 29"/>
                <a:gd name="T4" fmla="*/ 0 w 5"/>
                <a:gd name="T5" fmla="*/ 0 h 29"/>
                <a:gd name="T6" fmla="*/ 0 w 5"/>
                <a:gd name="T7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9">
                  <a:moveTo>
                    <a:pt x="0" y="22"/>
                  </a:moveTo>
                  <a:cubicBezTo>
                    <a:pt x="2" y="24"/>
                    <a:pt x="4" y="27"/>
                    <a:pt x="5" y="29"/>
                  </a:cubicBezTo>
                  <a:cubicBezTo>
                    <a:pt x="5" y="19"/>
                    <a:pt x="3" y="9"/>
                    <a:pt x="0" y="0"/>
                  </a:cubicBezTo>
                  <a:cubicBezTo>
                    <a:pt x="1" y="7"/>
                    <a:pt x="1" y="15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7" name="Freeform 42"/>
            <p:cNvSpPr>
              <a:spLocks/>
            </p:cNvSpPr>
            <p:nvPr/>
          </p:nvSpPr>
          <p:spPr bwMode="auto">
            <a:xfrm>
              <a:off x="2284413" y="1743076"/>
              <a:ext cx="30163" cy="85725"/>
            </a:xfrm>
            <a:custGeom>
              <a:avLst/>
              <a:gdLst>
                <a:gd name="T0" fmla="*/ 8 w 8"/>
                <a:gd name="T1" fmla="*/ 23 h 23"/>
                <a:gd name="T2" fmla="*/ 7 w 8"/>
                <a:gd name="T3" fmla="*/ 15 h 23"/>
                <a:gd name="T4" fmla="*/ 6 w 8"/>
                <a:gd name="T5" fmla="*/ 13 h 23"/>
                <a:gd name="T6" fmla="*/ 0 w 8"/>
                <a:gd name="T7" fmla="*/ 0 h 23"/>
                <a:gd name="T8" fmla="*/ 5 w 8"/>
                <a:gd name="T9" fmla="*/ 17 h 23"/>
                <a:gd name="T10" fmla="*/ 8 w 8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3">
                  <a:moveTo>
                    <a:pt x="8" y="23"/>
                  </a:moveTo>
                  <a:cubicBezTo>
                    <a:pt x="7" y="21"/>
                    <a:pt x="7" y="18"/>
                    <a:pt x="7" y="15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3" y="9"/>
                    <a:pt x="1" y="5"/>
                    <a:pt x="0" y="0"/>
                  </a:cubicBezTo>
                  <a:cubicBezTo>
                    <a:pt x="1" y="6"/>
                    <a:pt x="3" y="11"/>
                    <a:pt x="5" y="17"/>
                  </a:cubicBezTo>
                  <a:cubicBezTo>
                    <a:pt x="6" y="19"/>
                    <a:pt x="6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8" name="Freeform 43"/>
            <p:cNvSpPr>
              <a:spLocks/>
            </p:cNvSpPr>
            <p:nvPr/>
          </p:nvSpPr>
          <p:spPr bwMode="auto">
            <a:xfrm>
              <a:off x="2457451" y="1227138"/>
              <a:ext cx="120650" cy="71438"/>
            </a:xfrm>
            <a:custGeom>
              <a:avLst/>
              <a:gdLst>
                <a:gd name="T0" fmla="*/ 0 w 32"/>
                <a:gd name="T1" fmla="*/ 19 h 19"/>
                <a:gd name="T2" fmla="*/ 32 w 32"/>
                <a:gd name="T3" fmla="*/ 2 h 19"/>
                <a:gd name="T4" fmla="*/ 32 w 32"/>
                <a:gd name="T5" fmla="*/ 0 h 19"/>
                <a:gd name="T6" fmla="*/ 30 w 32"/>
                <a:gd name="T7" fmla="*/ 0 h 19"/>
                <a:gd name="T8" fmla="*/ 0 w 32"/>
                <a:gd name="T9" fmla="*/ 15 h 19"/>
                <a:gd name="T10" fmla="*/ 0 w 32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9">
                  <a:moveTo>
                    <a:pt x="0" y="19"/>
                  </a:moveTo>
                  <a:cubicBezTo>
                    <a:pt x="10" y="12"/>
                    <a:pt x="20" y="6"/>
                    <a:pt x="32" y="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1" y="0"/>
                    <a:pt x="30" y="0"/>
                  </a:cubicBezTo>
                  <a:cubicBezTo>
                    <a:pt x="20" y="4"/>
                    <a:pt x="10" y="9"/>
                    <a:pt x="0" y="15"/>
                  </a:cubicBezTo>
                  <a:cubicBezTo>
                    <a:pt x="0" y="16"/>
                    <a:pt x="0" y="17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9" name="Freeform 44"/>
            <p:cNvSpPr>
              <a:spLocks/>
            </p:cNvSpPr>
            <p:nvPr/>
          </p:nvSpPr>
          <p:spPr bwMode="auto">
            <a:xfrm>
              <a:off x="2273301" y="1422401"/>
              <a:ext cx="57150" cy="158750"/>
            </a:xfrm>
            <a:custGeom>
              <a:avLst/>
              <a:gdLst>
                <a:gd name="T0" fmla="*/ 15 w 15"/>
                <a:gd name="T1" fmla="*/ 0 h 42"/>
                <a:gd name="T2" fmla="*/ 12 w 15"/>
                <a:gd name="T3" fmla="*/ 5 h 42"/>
                <a:gd name="T4" fmla="*/ 0 w 15"/>
                <a:gd name="T5" fmla="*/ 42 h 42"/>
                <a:gd name="T6" fmla="*/ 12 w 15"/>
                <a:gd name="T7" fmla="*/ 15 h 42"/>
                <a:gd name="T8" fmla="*/ 15 w 15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2">
                  <a:moveTo>
                    <a:pt x="15" y="0"/>
                  </a:moveTo>
                  <a:cubicBezTo>
                    <a:pt x="14" y="2"/>
                    <a:pt x="13" y="3"/>
                    <a:pt x="12" y="5"/>
                  </a:cubicBezTo>
                  <a:cubicBezTo>
                    <a:pt x="6" y="16"/>
                    <a:pt x="2" y="29"/>
                    <a:pt x="0" y="42"/>
                  </a:cubicBezTo>
                  <a:cubicBezTo>
                    <a:pt x="2" y="33"/>
                    <a:pt x="6" y="24"/>
                    <a:pt x="12" y="15"/>
                  </a:cubicBezTo>
                  <a:cubicBezTo>
                    <a:pt x="12" y="10"/>
                    <a:pt x="14" y="4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0" name="Freeform 45"/>
            <p:cNvSpPr>
              <a:spLocks/>
            </p:cNvSpPr>
            <p:nvPr/>
          </p:nvSpPr>
          <p:spPr bwMode="auto">
            <a:xfrm>
              <a:off x="2270126" y="1485901"/>
              <a:ext cx="60325" cy="192088"/>
            </a:xfrm>
            <a:custGeom>
              <a:avLst/>
              <a:gdLst>
                <a:gd name="T0" fmla="*/ 0 w 16"/>
                <a:gd name="T1" fmla="*/ 42 h 51"/>
                <a:gd name="T2" fmla="*/ 0 w 16"/>
                <a:gd name="T3" fmla="*/ 39 h 51"/>
                <a:gd name="T4" fmla="*/ 0 w 16"/>
                <a:gd name="T5" fmla="*/ 29 h 51"/>
                <a:gd name="T6" fmla="*/ 13 w 16"/>
                <a:gd name="T7" fmla="*/ 0 h 51"/>
                <a:gd name="T8" fmla="*/ 16 w 16"/>
                <a:gd name="T9" fmla="*/ 19 h 51"/>
                <a:gd name="T10" fmla="*/ 2 w 16"/>
                <a:gd name="T11" fmla="*/ 51 h 51"/>
                <a:gd name="T12" fmla="*/ 0 w 16"/>
                <a:gd name="T13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1">
                  <a:moveTo>
                    <a:pt x="0" y="42"/>
                  </a:moveTo>
                  <a:cubicBezTo>
                    <a:pt x="0" y="41"/>
                    <a:pt x="0" y="40"/>
                    <a:pt x="0" y="39"/>
                  </a:cubicBezTo>
                  <a:cubicBezTo>
                    <a:pt x="0" y="36"/>
                    <a:pt x="0" y="32"/>
                    <a:pt x="0" y="29"/>
                  </a:cubicBezTo>
                  <a:cubicBezTo>
                    <a:pt x="2" y="20"/>
                    <a:pt x="6" y="10"/>
                    <a:pt x="13" y="0"/>
                  </a:cubicBezTo>
                  <a:cubicBezTo>
                    <a:pt x="13" y="6"/>
                    <a:pt x="14" y="12"/>
                    <a:pt x="16" y="19"/>
                  </a:cubicBezTo>
                  <a:cubicBezTo>
                    <a:pt x="8" y="30"/>
                    <a:pt x="3" y="41"/>
                    <a:pt x="2" y="51"/>
                  </a:cubicBezTo>
                  <a:cubicBezTo>
                    <a:pt x="2" y="51"/>
                    <a:pt x="0" y="48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1" name="Freeform 46"/>
            <p:cNvSpPr>
              <a:spLocks/>
            </p:cNvSpPr>
            <p:nvPr/>
          </p:nvSpPr>
          <p:spPr bwMode="auto">
            <a:xfrm>
              <a:off x="2330451" y="1411288"/>
              <a:ext cx="6350" cy="1111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1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2" name="Freeform 47"/>
            <p:cNvSpPr>
              <a:spLocks/>
            </p:cNvSpPr>
            <p:nvPr/>
          </p:nvSpPr>
          <p:spPr bwMode="auto">
            <a:xfrm>
              <a:off x="2344738" y="1293813"/>
              <a:ext cx="101600" cy="106363"/>
            </a:xfrm>
            <a:custGeom>
              <a:avLst/>
              <a:gdLst>
                <a:gd name="T0" fmla="*/ 26 w 27"/>
                <a:gd name="T1" fmla="*/ 4 h 28"/>
                <a:gd name="T2" fmla="*/ 27 w 27"/>
                <a:gd name="T3" fmla="*/ 0 h 28"/>
                <a:gd name="T4" fmla="*/ 1 w 27"/>
                <a:gd name="T5" fmla="*/ 26 h 28"/>
                <a:gd name="T6" fmla="*/ 0 w 27"/>
                <a:gd name="T7" fmla="*/ 28 h 28"/>
                <a:gd name="T8" fmla="*/ 26 w 27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26" y="4"/>
                  </a:moveTo>
                  <a:cubicBezTo>
                    <a:pt x="26" y="2"/>
                    <a:pt x="26" y="1"/>
                    <a:pt x="27" y="0"/>
                  </a:cubicBezTo>
                  <a:cubicBezTo>
                    <a:pt x="17" y="7"/>
                    <a:pt x="8" y="16"/>
                    <a:pt x="1" y="26"/>
                  </a:cubicBezTo>
                  <a:cubicBezTo>
                    <a:pt x="1" y="27"/>
                    <a:pt x="0" y="28"/>
                    <a:pt x="0" y="28"/>
                  </a:cubicBezTo>
                  <a:cubicBezTo>
                    <a:pt x="7" y="20"/>
                    <a:pt x="15" y="11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" name="Freeform 48"/>
            <p:cNvSpPr>
              <a:spLocks/>
            </p:cNvSpPr>
            <p:nvPr/>
          </p:nvSpPr>
          <p:spPr bwMode="auto">
            <a:xfrm>
              <a:off x="2747963" y="1362076"/>
              <a:ext cx="214313" cy="112713"/>
            </a:xfrm>
            <a:custGeom>
              <a:avLst/>
              <a:gdLst>
                <a:gd name="T0" fmla="*/ 0 w 57"/>
                <a:gd name="T1" fmla="*/ 7 h 30"/>
                <a:gd name="T2" fmla="*/ 11 w 57"/>
                <a:gd name="T3" fmla="*/ 30 h 30"/>
                <a:gd name="T4" fmla="*/ 57 w 57"/>
                <a:gd name="T5" fmla="*/ 24 h 30"/>
                <a:gd name="T6" fmla="*/ 48 w 57"/>
                <a:gd name="T7" fmla="*/ 1 h 30"/>
                <a:gd name="T8" fmla="*/ 0 w 57"/>
                <a:gd name="T9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0">
                  <a:moveTo>
                    <a:pt x="0" y="7"/>
                  </a:moveTo>
                  <a:cubicBezTo>
                    <a:pt x="4" y="15"/>
                    <a:pt x="8" y="22"/>
                    <a:pt x="11" y="30"/>
                  </a:cubicBezTo>
                  <a:cubicBezTo>
                    <a:pt x="28" y="25"/>
                    <a:pt x="43" y="23"/>
                    <a:pt x="57" y="24"/>
                  </a:cubicBezTo>
                  <a:cubicBezTo>
                    <a:pt x="55" y="16"/>
                    <a:pt x="52" y="8"/>
                    <a:pt x="48" y="1"/>
                  </a:cubicBezTo>
                  <a:cubicBezTo>
                    <a:pt x="34" y="0"/>
                    <a:pt x="18" y="2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4" name="Freeform 49"/>
            <p:cNvSpPr>
              <a:spLocks/>
            </p:cNvSpPr>
            <p:nvPr/>
          </p:nvSpPr>
          <p:spPr bwMode="auto">
            <a:xfrm>
              <a:off x="2701926" y="1282701"/>
              <a:ext cx="222250" cy="98425"/>
            </a:xfrm>
            <a:custGeom>
              <a:avLst/>
              <a:gdLst>
                <a:gd name="T0" fmla="*/ 11 w 59"/>
                <a:gd name="T1" fmla="*/ 26 h 26"/>
                <a:gd name="T2" fmla="*/ 59 w 59"/>
                <a:gd name="T3" fmla="*/ 19 h 26"/>
                <a:gd name="T4" fmla="*/ 57 w 59"/>
                <a:gd name="T5" fmla="*/ 17 h 26"/>
                <a:gd name="T6" fmla="*/ 46 w 59"/>
                <a:gd name="T7" fmla="*/ 0 h 26"/>
                <a:gd name="T8" fmla="*/ 0 w 59"/>
                <a:gd name="T9" fmla="*/ 7 h 26"/>
                <a:gd name="T10" fmla="*/ 10 w 59"/>
                <a:gd name="T11" fmla="*/ 24 h 26"/>
                <a:gd name="T12" fmla="*/ 11 w 59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6">
                  <a:moveTo>
                    <a:pt x="11" y="26"/>
                  </a:moveTo>
                  <a:cubicBezTo>
                    <a:pt x="28" y="20"/>
                    <a:pt x="45" y="18"/>
                    <a:pt x="59" y="19"/>
                  </a:cubicBezTo>
                  <a:cubicBezTo>
                    <a:pt x="58" y="18"/>
                    <a:pt x="58" y="17"/>
                    <a:pt x="57" y="17"/>
                  </a:cubicBezTo>
                  <a:cubicBezTo>
                    <a:pt x="54" y="10"/>
                    <a:pt x="50" y="5"/>
                    <a:pt x="46" y="0"/>
                  </a:cubicBezTo>
                  <a:cubicBezTo>
                    <a:pt x="32" y="0"/>
                    <a:pt x="17" y="2"/>
                    <a:pt x="0" y="7"/>
                  </a:cubicBezTo>
                  <a:cubicBezTo>
                    <a:pt x="3" y="12"/>
                    <a:pt x="6" y="17"/>
                    <a:pt x="10" y="24"/>
                  </a:cubicBezTo>
                  <a:cubicBezTo>
                    <a:pt x="10" y="24"/>
                    <a:pt x="11" y="25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5" name="Freeform 50"/>
            <p:cNvSpPr>
              <a:spLocks/>
            </p:cNvSpPr>
            <p:nvPr/>
          </p:nvSpPr>
          <p:spPr bwMode="auto">
            <a:xfrm>
              <a:off x="2665413" y="1230313"/>
              <a:ext cx="203200" cy="71438"/>
            </a:xfrm>
            <a:custGeom>
              <a:avLst/>
              <a:gdLst>
                <a:gd name="T0" fmla="*/ 31 w 54"/>
                <a:gd name="T1" fmla="*/ 0 h 19"/>
                <a:gd name="T2" fmla="*/ 6 w 54"/>
                <a:gd name="T3" fmla="*/ 4 h 19"/>
                <a:gd name="T4" fmla="*/ 0 w 54"/>
                <a:gd name="T5" fmla="*/ 9 h 19"/>
                <a:gd name="T6" fmla="*/ 8 w 54"/>
                <a:gd name="T7" fmla="*/ 19 h 19"/>
                <a:gd name="T8" fmla="*/ 54 w 54"/>
                <a:gd name="T9" fmla="*/ 12 h 19"/>
                <a:gd name="T10" fmla="*/ 45 w 54"/>
                <a:gd name="T11" fmla="*/ 4 h 19"/>
                <a:gd name="T12" fmla="*/ 38 w 54"/>
                <a:gd name="T13" fmla="*/ 2 h 19"/>
                <a:gd name="T14" fmla="*/ 31 w 54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19">
                  <a:moveTo>
                    <a:pt x="31" y="0"/>
                  </a:moveTo>
                  <a:cubicBezTo>
                    <a:pt x="24" y="1"/>
                    <a:pt x="15" y="2"/>
                    <a:pt x="6" y="4"/>
                  </a:cubicBezTo>
                  <a:cubicBezTo>
                    <a:pt x="4" y="6"/>
                    <a:pt x="2" y="8"/>
                    <a:pt x="0" y="9"/>
                  </a:cubicBezTo>
                  <a:cubicBezTo>
                    <a:pt x="3" y="12"/>
                    <a:pt x="5" y="15"/>
                    <a:pt x="8" y="19"/>
                  </a:cubicBezTo>
                  <a:cubicBezTo>
                    <a:pt x="25" y="14"/>
                    <a:pt x="41" y="12"/>
                    <a:pt x="54" y="12"/>
                  </a:cubicBezTo>
                  <a:cubicBezTo>
                    <a:pt x="51" y="9"/>
                    <a:pt x="48" y="6"/>
                    <a:pt x="45" y="4"/>
                  </a:cubicBezTo>
                  <a:cubicBezTo>
                    <a:pt x="42" y="3"/>
                    <a:pt x="40" y="2"/>
                    <a:pt x="38" y="2"/>
                  </a:cubicBezTo>
                  <a:cubicBezTo>
                    <a:pt x="36" y="1"/>
                    <a:pt x="34" y="1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6" name="Freeform 51"/>
            <p:cNvSpPr>
              <a:spLocks/>
            </p:cNvSpPr>
            <p:nvPr/>
          </p:nvSpPr>
          <p:spPr bwMode="auto">
            <a:xfrm>
              <a:off x="2457451" y="1238251"/>
              <a:ext cx="123825" cy="96838"/>
            </a:xfrm>
            <a:custGeom>
              <a:avLst/>
              <a:gdLst>
                <a:gd name="T0" fmla="*/ 0 w 33"/>
                <a:gd name="T1" fmla="*/ 17 h 26"/>
                <a:gd name="T2" fmla="*/ 2 w 33"/>
                <a:gd name="T3" fmla="*/ 26 h 26"/>
                <a:gd name="T4" fmla="*/ 33 w 33"/>
                <a:gd name="T5" fmla="*/ 9 h 26"/>
                <a:gd name="T6" fmla="*/ 32 w 33"/>
                <a:gd name="T7" fmla="*/ 0 h 26"/>
                <a:gd name="T8" fmla="*/ 0 w 33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6">
                  <a:moveTo>
                    <a:pt x="0" y="17"/>
                  </a:moveTo>
                  <a:cubicBezTo>
                    <a:pt x="0" y="19"/>
                    <a:pt x="1" y="22"/>
                    <a:pt x="2" y="26"/>
                  </a:cubicBezTo>
                  <a:cubicBezTo>
                    <a:pt x="12" y="20"/>
                    <a:pt x="22" y="14"/>
                    <a:pt x="33" y="9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1" y="4"/>
                    <a:pt x="10" y="10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7" name="Freeform 52"/>
            <p:cNvSpPr>
              <a:spLocks/>
            </p:cNvSpPr>
            <p:nvPr/>
          </p:nvSpPr>
          <p:spPr bwMode="auto">
            <a:xfrm>
              <a:off x="2468563" y="1279526"/>
              <a:ext cx="200025" cy="120650"/>
            </a:xfrm>
            <a:custGeom>
              <a:avLst/>
              <a:gdLst>
                <a:gd name="T0" fmla="*/ 32 w 53"/>
                <a:gd name="T1" fmla="*/ 10 h 32"/>
                <a:gd name="T2" fmla="*/ 31 w 53"/>
                <a:gd name="T3" fmla="*/ 0 h 32"/>
                <a:gd name="T4" fmla="*/ 0 w 53"/>
                <a:gd name="T5" fmla="*/ 17 h 32"/>
                <a:gd name="T6" fmla="*/ 6 w 53"/>
                <a:gd name="T7" fmla="*/ 32 h 32"/>
                <a:gd name="T8" fmla="*/ 53 w 53"/>
                <a:gd name="T9" fmla="*/ 8 h 32"/>
                <a:gd name="T10" fmla="*/ 48 w 53"/>
                <a:gd name="T11" fmla="*/ 1 h 32"/>
                <a:gd name="T12" fmla="*/ 37 w 53"/>
                <a:gd name="T13" fmla="*/ 11 h 32"/>
                <a:gd name="T14" fmla="*/ 32 w 53"/>
                <a:gd name="T1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32">
                  <a:moveTo>
                    <a:pt x="32" y="1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0" y="5"/>
                    <a:pt x="9" y="11"/>
                    <a:pt x="0" y="17"/>
                  </a:cubicBezTo>
                  <a:cubicBezTo>
                    <a:pt x="1" y="21"/>
                    <a:pt x="4" y="26"/>
                    <a:pt x="6" y="32"/>
                  </a:cubicBezTo>
                  <a:cubicBezTo>
                    <a:pt x="20" y="22"/>
                    <a:pt x="36" y="14"/>
                    <a:pt x="53" y="8"/>
                  </a:cubicBezTo>
                  <a:cubicBezTo>
                    <a:pt x="51" y="5"/>
                    <a:pt x="50" y="3"/>
                    <a:pt x="48" y="1"/>
                  </a:cubicBezTo>
                  <a:cubicBezTo>
                    <a:pt x="44" y="4"/>
                    <a:pt x="41" y="8"/>
                    <a:pt x="37" y="11"/>
                  </a:cubicBezTo>
                  <a:cubicBezTo>
                    <a:pt x="35" y="13"/>
                    <a:pt x="32" y="12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8" name="Freeform 53"/>
            <p:cNvSpPr>
              <a:spLocks/>
            </p:cNvSpPr>
            <p:nvPr/>
          </p:nvSpPr>
          <p:spPr bwMode="auto">
            <a:xfrm>
              <a:off x="2276476" y="1565276"/>
              <a:ext cx="90488" cy="215900"/>
            </a:xfrm>
            <a:custGeom>
              <a:avLst/>
              <a:gdLst>
                <a:gd name="T0" fmla="*/ 8 w 24"/>
                <a:gd name="T1" fmla="*/ 55 h 57"/>
                <a:gd name="T2" fmla="*/ 9 w 24"/>
                <a:gd name="T3" fmla="*/ 57 h 57"/>
                <a:gd name="T4" fmla="*/ 9 w 24"/>
                <a:gd name="T5" fmla="*/ 57 h 57"/>
                <a:gd name="T6" fmla="*/ 24 w 24"/>
                <a:gd name="T7" fmla="*/ 20 h 57"/>
                <a:gd name="T8" fmla="*/ 23 w 24"/>
                <a:gd name="T9" fmla="*/ 18 h 57"/>
                <a:gd name="T10" fmla="*/ 14 w 24"/>
                <a:gd name="T11" fmla="*/ 0 h 57"/>
                <a:gd name="T12" fmla="*/ 0 w 24"/>
                <a:gd name="T13" fmla="*/ 35 h 57"/>
                <a:gd name="T14" fmla="*/ 0 w 24"/>
                <a:gd name="T15" fmla="*/ 37 h 57"/>
                <a:gd name="T16" fmla="*/ 8 w 24"/>
                <a:gd name="T17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7">
                  <a:moveTo>
                    <a:pt x="8" y="55"/>
                  </a:moveTo>
                  <a:cubicBezTo>
                    <a:pt x="8" y="56"/>
                    <a:pt x="8" y="56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45"/>
                    <a:pt x="15" y="33"/>
                    <a:pt x="24" y="20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19" y="12"/>
                    <a:pt x="16" y="6"/>
                    <a:pt x="14" y="0"/>
                  </a:cubicBezTo>
                  <a:cubicBezTo>
                    <a:pt x="6" y="12"/>
                    <a:pt x="1" y="24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cubicBezTo>
                    <a:pt x="2" y="43"/>
                    <a:pt x="4" y="49"/>
                    <a:pt x="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9" name="Freeform 54"/>
            <p:cNvSpPr>
              <a:spLocks/>
            </p:cNvSpPr>
            <p:nvPr/>
          </p:nvSpPr>
          <p:spPr bwMode="auto">
            <a:xfrm>
              <a:off x="2330451" y="1358901"/>
              <a:ext cx="142875" cy="180975"/>
            </a:xfrm>
            <a:custGeom>
              <a:avLst/>
              <a:gdLst>
                <a:gd name="T0" fmla="*/ 38 w 38"/>
                <a:gd name="T1" fmla="*/ 15 h 48"/>
                <a:gd name="T2" fmla="*/ 32 w 38"/>
                <a:gd name="T3" fmla="*/ 0 h 48"/>
                <a:gd name="T4" fmla="*/ 0 w 38"/>
                <a:gd name="T5" fmla="*/ 30 h 48"/>
                <a:gd name="T6" fmla="*/ 3 w 38"/>
                <a:gd name="T7" fmla="*/ 48 h 48"/>
                <a:gd name="T8" fmla="*/ 38 w 38"/>
                <a:gd name="T9" fmla="*/ 1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">
                  <a:moveTo>
                    <a:pt x="38" y="15"/>
                  </a:moveTo>
                  <a:cubicBezTo>
                    <a:pt x="35" y="9"/>
                    <a:pt x="33" y="4"/>
                    <a:pt x="32" y="0"/>
                  </a:cubicBezTo>
                  <a:cubicBezTo>
                    <a:pt x="19" y="9"/>
                    <a:pt x="8" y="19"/>
                    <a:pt x="0" y="30"/>
                  </a:cubicBezTo>
                  <a:cubicBezTo>
                    <a:pt x="0" y="36"/>
                    <a:pt x="1" y="41"/>
                    <a:pt x="3" y="48"/>
                  </a:cubicBezTo>
                  <a:cubicBezTo>
                    <a:pt x="12" y="36"/>
                    <a:pt x="24" y="25"/>
                    <a:pt x="3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0" name="Freeform 55"/>
            <p:cNvSpPr>
              <a:spLocks/>
            </p:cNvSpPr>
            <p:nvPr/>
          </p:nvSpPr>
          <p:spPr bwMode="auto">
            <a:xfrm>
              <a:off x="2330451" y="1312863"/>
              <a:ext cx="115888" cy="150813"/>
            </a:xfrm>
            <a:custGeom>
              <a:avLst/>
              <a:gdLst>
                <a:gd name="T0" fmla="*/ 31 w 31"/>
                <a:gd name="T1" fmla="*/ 10 h 40"/>
                <a:gd name="T2" fmla="*/ 29 w 31"/>
                <a:gd name="T3" fmla="*/ 0 h 40"/>
                <a:gd name="T4" fmla="*/ 3 w 31"/>
                <a:gd name="T5" fmla="*/ 25 h 40"/>
                <a:gd name="T6" fmla="*/ 0 w 31"/>
                <a:gd name="T7" fmla="*/ 40 h 40"/>
                <a:gd name="T8" fmla="*/ 31 w 31"/>
                <a:gd name="T9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0">
                  <a:moveTo>
                    <a:pt x="31" y="10"/>
                  </a:moveTo>
                  <a:cubicBezTo>
                    <a:pt x="30" y="6"/>
                    <a:pt x="29" y="2"/>
                    <a:pt x="29" y="0"/>
                  </a:cubicBezTo>
                  <a:cubicBezTo>
                    <a:pt x="19" y="7"/>
                    <a:pt x="10" y="16"/>
                    <a:pt x="3" y="25"/>
                  </a:cubicBezTo>
                  <a:cubicBezTo>
                    <a:pt x="1" y="30"/>
                    <a:pt x="0" y="34"/>
                    <a:pt x="0" y="40"/>
                  </a:cubicBezTo>
                  <a:cubicBezTo>
                    <a:pt x="8" y="29"/>
                    <a:pt x="19" y="19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1" name="Freeform 56"/>
            <p:cNvSpPr>
              <a:spLocks/>
            </p:cNvSpPr>
            <p:nvPr/>
          </p:nvSpPr>
          <p:spPr bwMode="auto">
            <a:xfrm>
              <a:off x="2940051" y="1798638"/>
              <a:ext cx="88900" cy="103188"/>
            </a:xfrm>
            <a:custGeom>
              <a:avLst/>
              <a:gdLst>
                <a:gd name="T0" fmla="*/ 24 w 24"/>
                <a:gd name="T1" fmla="*/ 5 h 27"/>
                <a:gd name="T2" fmla="*/ 9 w 24"/>
                <a:gd name="T3" fmla="*/ 0 h 27"/>
                <a:gd name="T4" fmla="*/ 0 w 24"/>
                <a:gd name="T5" fmla="*/ 24 h 27"/>
                <a:gd name="T6" fmla="*/ 8 w 24"/>
                <a:gd name="T7" fmla="*/ 27 h 27"/>
                <a:gd name="T8" fmla="*/ 24 w 24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7">
                  <a:moveTo>
                    <a:pt x="24" y="5"/>
                  </a:moveTo>
                  <a:cubicBezTo>
                    <a:pt x="20" y="2"/>
                    <a:pt x="15" y="0"/>
                    <a:pt x="9" y="0"/>
                  </a:cubicBezTo>
                  <a:cubicBezTo>
                    <a:pt x="7" y="8"/>
                    <a:pt x="4" y="16"/>
                    <a:pt x="0" y="24"/>
                  </a:cubicBezTo>
                  <a:cubicBezTo>
                    <a:pt x="3" y="24"/>
                    <a:pt x="6" y="25"/>
                    <a:pt x="8" y="27"/>
                  </a:cubicBezTo>
                  <a:cubicBezTo>
                    <a:pt x="14" y="20"/>
                    <a:pt x="19" y="13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2" name="Freeform 57"/>
            <p:cNvSpPr>
              <a:spLocks/>
            </p:cNvSpPr>
            <p:nvPr/>
          </p:nvSpPr>
          <p:spPr bwMode="auto">
            <a:xfrm>
              <a:off x="2713038" y="1863726"/>
              <a:ext cx="120650" cy="90488"/>
            </a:xfrm>
            <a:custGeom>
              <a:avLst/>
              <a:gdLst>
                <a:gd name="T0" fmla="*/ 32 w 32"/>
                <a:gd name="T1" fmla="*/ 16 h 24"/>
                <a:gd name="T2" fmla="*/ 17 w 32"/>
                <a:gd name="T3" fmla="*/ 0 h 24"/>
                <a:gd name="T4" fmla="*/ 0 w 32"/>
                <a:gd name="T5" fmla="*/ 15 h 24"/>
                <a:gd name="T6" fmla="*/ 23 w 32"/>
                <a:gd name="T7" fmla="*/ 24 h 24"/>
                <a:gd name="T8" fmla="*/ 32 w 32"/>
                <a:gd name="T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4">
                  <a:moveTo>
                    <a:pt x="32" y="16"/>
                  </a:moveTo>
                  <a:cubicBezTo>
                    <a:pt x="27" y="11"/>
                    <a:pt x="22" y="5"/>
                    <a:pt x="17" y="0"/>
                  </a:cubicBezTo>
                  <a:cubicBezTo>
                    <a:pt x="10" y="4"/>
                    <a:pt x="5" y="10"/>
                    <a:pt x="0" y="15"/>
                  </a:cubicBezTo>
                  <a:cubicBezTo>
                    <a:pt x="8" y="19"/>
                    <a:pt x="16" y="22"/>
                    <a:pt x="23" y="24"/>
                  </a:cubicBezTo>
                  <a:cubicBezTo>
                    <a:pt x="26" y="21"/>
                    <a:pt x="29" y="18"/>
                    <a:pt x="3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3" name="Freeform 58"/>
            <p:cNvSpPr>
              <a:spLocks/>
            </p:cNvSpPr>
            <p:nvPr/>
          </p:nvSpPr>
          <p:spPr bwMode="auto">
            <a:xfrm>
              <a:off x="2951163" y="1365251"/>
              <a:ext cx="146050" cy="133350"/>
            </a:xfrm>
            <a:custGeom>
              <a:avLst/>
              <a:gdLst>
                <a:gd name="T0" fmla="*/ 0 w 39"/>
                <a:gd name="T1" fmla="*/ 0 h 35"/>
                <a:gd name="T2" fmla="*/ 8 w 39"/>
                <a:gd name="T3" fmla="*/ 23 h 35"/>
                <a:gd name="T4" fmla="*/ 39 w 39"/>
                <a:gd name="T5" fmla="*/ 35 h 35"/>
                <a:gd name="T6" fmla="*/ 38 w 39"/>
                <a:gd name="T7" fmla="*/ 29 h 35"/>
                <a:gd name="T8" fmla="*/ 25 w 39"/>
                <a:gd name="T9" fmla="*/ 7 h 35"/>
                <a:gd name="T10" fmla="*/ 0 w 39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5">
                  <a:moveTo>
                    <a:pt x="0" y="0"/>
                  </a:moveTo>
                  <a:cubicBezTo>
                    <a:pt x="3" y="7"/>
                    <a:pt x="6" y="15"/>
                    <a:pt x="8" y="23"/>
                  </a:cubicBezTo>
                  <a:cubicBezTo>
                    <a:pt x="21" y="24"/>
                    <a:pt x="32" y="28"/>
                    <a:pt x="39" y="35"/>
                  </a:cubicBezTo>
                  <a:cubicBezTo>
                    <a:pt x="39" y="33"/>
                    <a:pt x="39" y="31"/>
                    <a:pt x="38" y="29"/>
                  </a:cubicBezTo>
                  <a:cubicBezTo>
                    <a:pt x="35" y="21"/>
                    <a:pt x="31" y="14"/>
                    <a:pt x="25" y="7"/>
                  </a:cubicBezTo>
                  <a:cubicBezTo>
                    <a:pt x="18" y="4"/>
                    <a:pt x="1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4" name="Freeform 59"/>
            <p:cNvSpPr>
              <a:spLocks/>
            </p:cNvSpPr>
            <p:nvPr/>
          </p:nvSpPr>
          <p:spPr bwMode="auto">
            <a:xfrm>
              <a:off x="2682876" y="1931988"/>
              <a:ext cx="117475" cy="63500"/>
            </a:xfrm>
            <a:custGeom>
              <a:avLst/>
              <a:gdLst>
                <a:gd name="T0" fmla="*/ 27 w 31"/>
                <a:gd name="T1" fmla="*/ 16 h 17"/>
                <a:gd name="T2" fmla="*/ 27 w 31"/>
                <a:gd name="T3" fmla="*/ 16 h 17"/>
                <a:gd name="T4" fmla="*/ 31 w 31"/>
                <a:gd name="T5" fmla="*/ 7 h 17"/>
                <a:gd name="T6" fmla="*/ 7 w 31"/>
                <a:gd name="T7" fmla="*/ 0 h 17"/>
                <a:gd name="T8" fmla="*/ 0 w 31"/>
                <a:gd name="T9" fmla="*/ 16 h 17"/>
                <a:gd name="T10" fmla="*/ 0 w 31"/>
                <a:gd name="T11" fmla="*/ 16 h 17"/>
                <a:gd name="T12" fmla="*/ 27 w 31"/>
                <a:gd name="T1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7">
                  <a:moveTo>
                    <a:pt x="27" y="16"/>
                  </a:moveTo>
                  <a:cubicBezTo>
                    <a:pt x="27" y="16"/>
                    <a:pt x="27" y="16"/>
                    <a:pt x="27" y="16"/>
                  </a:cubicBezTo>
                  <a:cubicBezTo>
                    <a:pt x="27" y="13"/>
                    <a:pt x="29" y="10"/>
                    <a:pt x="31" y="7"/>
                  </a:cubicBezTo>
                  <a:cubicBezTo>
                    <a:pt x="23" y="5"/>
                    <a:pt x="15" y="3"/>
                    <a:pt x="7" y="0"/>
                  </a:cubicBezTo>
                  <a:cubicBezTo>
                    <a:pt x="3" y="5"/>
                    <a:pt x="1" y="11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9" y="17"/>
                    <a:pt x="18" y="17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5" name="Freeform 60"/>
            <p:cNvSpPr>
              <a:spLocks/>
            </p:cNvSpPr>
            <p:nvPr/>
          </p:nvSpPr>
          <p:spPr bwMode="auto">
            <a:xfrm>
              <a:off x="2998788" y="1573213"/>
              <a:ext cx="101600" cy="131763"/>
            </a:xfrm>
            <a:custGeom>
              <a:avLst/>
              <a:gdLst>
                <a:gd name="T0" fmla="*/ 0 w 27"/>
                <a:gd name="T1" fmla="*/ 27 h 35"/>
                <a:gd name="T2" fmla="*/ 22 w 27"/>
                <a:gd name="T3" fmla="*/ 35 h 35"/>
                <a:gd name="T4" fmla="*/ 27 w 27"/>
                <a:gd name="T5" fmla="*/ 10 h 35"/>
                <a:gd name="T6" fmla="*/ 0 w 27"/>
                <a:gd name="T7" fmla="*/ 0 h 35"/>
                <a:gd name="T8" fmla="*/ 0 w 27"/>
                <a:gd name="T9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5">
                  <a:moveTo>
                    <a:pt x="0" y="27"/>
                  </a:moveTo>
                  <a:cubicBezTo>
                    <a:pt x="9" y="28"/>
                    <a:pt x="17" y="30"/>
                    <a:pt x="22" y="35"/>
                  </a:cubicBezTo>
                  <a:cubicBezTo>
                    <a:pt x="25" y="27"/>
                    <a:pt x="26" y="19"/>
                    <a:pt x="27" y="10"/>
                  </a:cubicBezTo>
                  <a:cubicBezTo>
                    <a:pt x="21" y="5"/>
                    <a:pt x="11" y="1"/>
                    <a:pt x="0" y="0"/>
                  </a:cubicBezTo>
                  <a:cubicBezTo>
                    <a:pt x="1" y="9"/>
                    <a:pt x="0" y="18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6" name="Freeform 61"/>
            <p:cNvSpPr>
              <a:spLocks/>
            </p:cNvSpPr>
            <p:nvPr/>
          </p:nvSpPr>
          <p:spPr bwMode="auto">
            <a:xfrm>
              <a:off x="2976563" y="1685926"/>
              <a:ext cx="101600" cy="120650"/>
            </a:xfrm>
            <a:custGeom>
              <a:avLst/>
              <a:gdLst>
                <a:gd name="T0" fmla="*/ 0 w 27"/>
                <a:gd name="T1" fmla="*/ 26 h 32"/>
                <a:gd name="T2" fmla="*/ 16 w 27"/>
                <a:gd name="T3" fmla="*/ 32 h 32"/>
                <a:gd name="T4" fmla="*/ 27 w 27"/>
                <a:gd name="T5" fmla="*/ 8 h 32"/>
                <a:gd name="T6" fmla="*/ 5 w 27"/>
                <a:gd name="T7" fmla="*/ 0 h 32"/>
                <a:gd name="T8" fmla="*/ 0 w 27"/>
                <a:gd name="T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2">
                  <a:moveTo>
                    <a:pt x="0" y="26"/>
                  </a:moveTo>
                  <a:cubicBezTo>
                    <a:pt x="7" y="27"/>
                    <a:pt x="12" y="29"/>
                    <a:pt x="16" y="32"/>
                  </a:cubicBezTo>
                  <a:cubicBezTo>
                    <a:pt x="20" y="24"/>
                    <a:pt x="24" y="16"/>
                    <a:pt x="27" y="8"/>
                  </a:cubicBezTo>
                  <a:cubicBezTo>
                    <a:pt x="22" y="4"/>
                    <a:pt x="14" y="1"/>
                    <a:pt x="5" y="0"/>
                  </a:cubicBezTo>
                  <a:cubicBezTo>
                    <a:pt x="4" y="9"/>
                    <a:pt x="2" y="18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7" name="Freeform 62"/>
            <p:cNvSpPr>
              <a:spLocks/>
            </p:cNvSpPr>
            <p:nvPr/>
          </p:nvSpPr>
          <p:spPr bwMode="auto">
            <a:xfrm>
              <a:off x="2932113" y="1957388"/>
              <a:ext cx="79375" cy="52388"/>
            </a:xfrm>
            <a:custGeom>
              <a:avLst/>
              <a:gdLst>
                <a:gd name="T0" fmla="*/ 9 w 21"/>
                <a:gd name="T1" fmla="*/ 3 h 14"/>
                <a:gd name="T2" fmla="*/ 0 w 21"/>
                <a:gd name="T3" fmla="*/ 12 h 14"/>
                <a:gd name="T4" fmla="*/ 4 w 21"/>
                <a:gd name="T5" fmla="*/ 14 h 14"/>
                <a:gd name="T6" fmla="*/ 21 w 21"/>
                <a:gd name="T7" fmla="*/ 0 h 14"/>
                <a:gd name="T8" fmla="*/ 9 w 21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9" y="3"/>
                  </a:moveTo>
                  <a:cubicBezTo>
                    <a:pt x="6" y="6"/>
                    <a:pt x="3" y="9"/>
                    <a:pt x="0" y="12"/>
                  </a:cubicBezTo>
                  <a:cubicBezTo>
                    <a:pt x="1" y="13"/>
                    <a:pt x="3" y="13"/>
                    <a:pt x="4" y="14"/>
                  </a:cubicBezTo>
                  <a:cubicBezTo>
                    <a:pt x="10" y="10"/>
                    <a:pt x="16" y="5"/>
                    <a:pt x="21" y="0"/>
                  </a:cubicBezTo>
                  <a:cubicBezTo>
                    <a:pt x="17" y="1"/>
                    <a:pt x="13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8" name="Freeform 63"/>
            <p:cNvSpPr>
              <a:spLocks/>
            </p:cNvSpPr>
            <p:nvPr/>
          </p:nvSpPr>
          <p:spPr bwMode="auto">
            <a:xfrm>
              <a:off x="2319338" y="1652588"/>
              <a:ext cx="107950" cy="206375"/>
            </a:xfrm>
            <a:custGeom>
              <a:avLst/>
              <a:gdLst>
                <a:gd name="T0" fmla="*/ 14 w 29"/>
                <a:gd name="T1" fmla="*/ 0 h 55"/>
                <a:gd name="T2" fmla="*/ 0 w 29"/>
                <a:gd name="T3" fmla="*/ 37 h 55"/>
                <a:gd name="T4" fmla="*/ 0 w 29"/>
                <a:gd name="T5" fmla="*/ 37 h 55"/>
                <a:gd name="T6" fmla="*/ 15 w 29"/>
                <a:gd name="T7" fmla="*/ 55 h 55"/>
                <a:gd name="T8" fmla="*/ 15 w 29"/>
                <a:gd name="T9" fmla="*/ 55 h 55"/>
                <a:gd name="T10" fmla="*/ 29 w 29"/>
                <a:gd name="T11" fmla="*/ 20 h 55"/>
                <a:gd name="T12" fmla="*/ 14 w 29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5">
                  <a:moveTo>
                    <a:pt x="14" y="0"/>
                  </a:moveTo>
                  <a:cubicBezTo>
                    <a:pt x="6" y="12"/>
                    <a:pt x="1" y="25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" y="44"/>
                    <a:pt x="9" y="50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6" y="44"/>
                    <a:pt x="21" y="32"/>
                    <a:pt x="29" y="20"/>
                  </a:cubicBezTo>
                  <a:cubicBezTo>
                    <a:pt x="23" y="14"/>
                    <a:pt x="18" y="7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9" name="Freeform 64"/>
            <p:cNvSpPr>
              <a:spLocks/>
            </p:cNvSpPr>
            <p:nvPr/>
          </p:nvSpPr>
          <p:spPr bwMode="auto">
            <a:xfrm>
              <a:off x="2965451" y="1878013"/>
              <a:ext cx="87313" cy="87313"/>
            </a:xfrm>
            <a:custGeom>
              <a:avLst/>
              <a:gdLst>
                <a:gd name="T0" fmla="*/ 23 w 23"/>
                <a:gd name="T1" fmla="*/ 0 h 23"/>
                <a:gd name="T2" fmla="*/ 4 w 23"/>
                <a:gd name="T3" fmla="*/ 14 h 23"/>
                <a:gd name="T4" fmla="*/ 0 w 23"/>
                <a:gd name="T5" fmla="*/ 23 h 23"/>
                <a:gd name="T6" fmla="*/ 14 w 23"/>
                <a:gd name="T7" fmla="*/ 18 h 23"/>
                <a:gd name="T8" fmla="*/ 18 w 23"/>
                <a:gd name="T9" fmla="*/ 14 h 23"/>
                <a:gd name="T10" fmla="*/ 23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cubicBezTo>
                    <a:pt x="18" y="6"/>
                    <a:pt x="11" y="10"/>
                    <a:pt x="4" y="14"/>
                  </a:cubicBezTo>
                  <a:cubicBezTo>
                    <a:pt x="4" y="17"/>
                    <a:pt x="2" y="20"/>
                    <a:pt x="0" y="23"/>
                  </a:cubicBezTo>
                  <a:cubicBezTo>
                    <a:pt x="6" y="22"/>
                    <a:pt x="10" y="20"/>
                    <a:pt x="14" y="18"/>
                  </a:cubicBezTo>
                  <a:cubicBezTo>
                    <a:pt x="16" y="17"/>
                    <a:pt x="17" y="15"/>
                    <a:pt x="18" y="14"/>
                  </a:cubicBezTo>
                  <a:cubicBezTo>
                    <a:pt x="21" y="9"/>
                    <a:pt x="23" y="5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0" name="Freeform 65"/>
            <p:cNvSpPr>
              <a:spLocks/>
            </p:cNvSpPr>
            <p:nvPr/>
          </p:nvSpPr>
          <p:spPr bwMode="auto">
            <a:xfrm>
              <a:off x="2574926" y="1878013"/>
              <a:ext cx="123825" cy="114300"/>
            </a:xfrm>
            <a:custGeom>
              <a:avLst/>
              <a:gdLst>
                <a:gd name="T0" fmla="*/ 25 w 33"/>
                <a:gd name="T1" fmla="*/ 30 h 30"/>
                <a:gd name="T2" fmla="*/ 33 w 33"/>
                <a:gd name="T3" fmla="*/ 12 h 30"/>
                <a:gd name="T4" fmla="*/ 9 w 33"/>
                <a:gd name="T5" fmla="*/ 0 h 30"/>
                <a:gd name="T6" fmla="*/ 0 w 33"/>
                <a:gd name="T7" fmla="*/ 25 h 30"/>
                <a:gd name="T8" fmla="*/ 0 w 33"/>
                <a:gd name="T9" fmla="*/ 25 h 30"/>
                <a:gd name="T10" fmla="*/ 25 w 33"/>
                <a:gd name="T11" fmla="*/ 30 h 30"/>
                <a:gd name="T12" fmla="*/ 25 w 33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0">
                  <a:moveTo>
                    <a:pt x="25" y="30"/>
                  </a:moveTo>
                  <a:cubicBezTo>
                    <a:pt x="26" y="24"/>
                    <a:pt x="29" y="18"/>
                    <a:pt x="33" y="12"/>
                  </a:cubicBezTo>
                  <a:cubicBezTo>
                    <a:pt x="25" y="9"/>
                    <a:pt x="17" y="5"/>
                    <a:pt x="9" y="0"/>
                  </a:cubicBezTo>
                  <a:cubicBezTo>
                    <a:pt x="4" y="8"/>
                    <a:pt x="0" y="17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27"/>
                    <a:pt x="17" y="29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1" name="Freeform 66"/>
            <p:cNvSpPr>
              <a:spLocks/>
            </p:cNvSpPr>
            <p:nvPr/>
          </p:nvSpPr>
          <p:spPr bwMode="auto">
            <a:xfrm>
              <a:off x="3041651" y="1724026"/>
              <a:ext cx="71438" cy="139700"/>
            </a:xfrm>
            <a:custGeom>
              <a:avLst/>
              <a:gdLst>
                <a:gd name="T0" fmla="*/ 12 w 19"/>
                <a:gd name="T1" fmla="*/ 0 h 37"/>
                <a:gd name="T2" fmla="*/ 0 w 19"/>
                <a:gd name="T3" fmla="*/ 23 h 37"/>
                <a:gd name="T4" fmla="*/ 6 w 19"/>
                <a:gd name="T5" fmla="*/ 37 h 37"/>
                <a:gd name="T6" fmla="*/ 18 w 19"/>
                <a:gd name="T7" fmla="*/ 21 h 37"/>
                <a:gd name="T8" fmla="*/ 19 w 19"/>
                <a:gd name="T9" fmla="*/ 18 h 37"/>
                <a:gd name="T10" fmla="*/ 12 w 19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4" y="27"/>
                    <a:pt x="6" y="31"/>
                    <a:pt x="6" y="37"/>
                  </a:cubicBezTo>
                  <a:cubicBezTo>
                    <a:pt x="11" y="32"/>
                    <a:pt x="15" y="26"/>
                    <a:pt x="18" y="21"/>
                  </a:cubicBezTo>
                  <a:cubicBezTo>
                    <a:pt x="19" y="20"/>
                    <a:pt x="19" y="19"/>
                    <a:pt x="19" y="18"/>
                  </a:cubicBezTo>
                  <a:cubicBezTo>
                    <a:pt x="19" y="11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2" name="Freeform 67"/>
            <p:cNvSpPr>
              <a:spLocks/>
            </p:cNvSpPr>
            <p:nvPr/>
          </p:nvSpPr>
          <p:spPr bwMode="auto">
            <a:xfrm>
              <a:off x="2871788" y="2006601"/>
              <a:ext cx="68263" cy="46038"/>
            </a:xfrm>
            <a:custGeom>
              <a:avLst/>
              <a:gdLst>
                <a:gd name="T0" fmla="*/ 14 w 18"/>
                <a:gd name="T1" fmla="*/ 0 h 12"/>
                <a:gd name="T2" fmla="*/ 2 w 18"/>
                <a:gd name="T3" fmla="*/ 6 h 12"/>
                <a:gd name="T4" fmla="*/ 0 w 18"/>
                <a:gd name="T5" fmla="*/ 12 h 12"/>
                <a:gd name="T6" fmla="*/ 18 w 18"/>
                <a:gd name="T7" fmla="*/ 2 h 12"/>
                <a:gd name="T8" fmla="*/ 14 w 1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14" y="0"/>
                  </a:moveTo>
                  <a:cubicBezTo>
                    <a:pt x="11" y="2"/>
                    <a:pt x="7" y="4"/>
                    <a:pt x="2" y="6"/>
                  </a:cubicBezTo>
                  <a:cubicBezTo>
                    <a:pt x="2" y="8"/>
                    <a:pt x="1" y="10"/>
                    <a:pt x="0" y="12"/>
                  </a:cubicBezTo>
                  <a:cubicBezTo>
                    <a:pt x="6" y="9"/>
                    <a:pt x="12" y="6"/>
                    <a:pt x="18" y="2"/>
                  </a:cubicBezTo>
                  <a:cubicBezTo>
                    <a:pt x="17" y="2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3" name="Freeform 68"/>
            <p:cNvSpPr>
              <a:spLocks/>
            </p:cNvSpPr>
            <p:nvPr/>
          </p:nvSpPr>
          <p:spPr bwMode="auto">
            <a:xfrm>
              <a:off x="3089276" y="1622426"/>
              <a:ext cx="46038" cy="150813"/>
            </a:xfrm>
            <a:custGeom>
              <a:avLst/>
              <a:gdLst>
                <a:gd name="T0" fmla="*/ 12 w 12"/>
                <a:gd name="T1" fmla="*/ 7 h 40"/>
                <a:gd name="T2" fmla="*/ 6 w 12"/>
                <a:gd name="T3" fmla="*/ 0 h 40"/>
                <a:gd name="T4" fmla="*/ 0 w 12"/>
                <a:gd name="T5" fmla="*/ 24 h 40"/>
                <a:gd name="T6" fmla="*/ 8 w 12"/>
                <a:gd name="T7" fmla="*/ 40 h 40"/>
                <a:gd name="T8" fmla="*/ 8 w 12"/>
                <a:gd name="T9" fmla="*/ 38 h 40"/>
                <a:gd name="T10" fmla="*/ 12 w 12"/>
                <a:gd name="T11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0">
                  <a:moveTo>
                    <a:pt x="12" y="7"/>
                  </a:moveTo>
                  <a:cubicBezTo>
                    <a:pt x="10" y="5"/>
                    <a:pt x="8" y="2"/>
                    <a:pt x="6" y="0"/>
                  </a:cubicBezTo>
                  <a:cubicBezTo>
                    <a:pt x="5" y="8"/>
                    <a:pt x="3" y="16"/>
                    <a:pt x="0" y="24"/>
                  </a:cubicBezTo>
                  <a:cubicBezTo>
                    <a:pt x="4" y="28"/>
                    <a:pt x="7" y="34"/>
                    <a:pt x="8" y="40"/>
                  </a:cubicBezTo>
                  <a:cubicBezTo>
                    <a:pt x="8" y="39"/>
                    <a:pt x="8" y="39"/>
                    <a:pt x="8" y="38"/>
                  </a:cubicBezTo>
                  <a:cubicBezTo>
                    <a:pt x="11" y="28"/>
                    <a:pt x="12" y="18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4" name="Freeform 69"/>
            <p:cNvSpPr>
              <a:spLocks/>
            </p:cNvSpPr>
            <p:nvPr/>
          </p:nvSpPr>
          <p:spPr bwMode="auto">
            <a:xfrm>
              <a:off x="2973388" y="1822451"/>
              <a:ext cx="82550" cy="104775"/>
            </a:xfrm>
            <a:custGeom>
              <a:avLst/>
              <a:gdLst>
                <a:gd name="T0" fmla="*/ 0 w 22"/>
                <a:gd name="T1" fmla="*/ 21 h 28"/>
                <a:gd name="T2" fmla="*/ 2 w 22"/>
                <a:gd name="T3" fmla="*/ 28 h 28"/>
                <a:gd name="T4" fmla="*/ 21 w 22"/>
                <a:gd name="T5" fmla="*/ 13 h 28"/>
                <a:gd name="T6" fmla="*/ 17 w 22"/>
                <a:gd name="T7" fmla="*/ 0 h 28"/>
                <a:gd name="T8" fmla="*/ 0 w 22"/>
                <a:gd name="T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8">
                  <a:moveTo>
                    <a:pt x="0" y="21"/>
                  </a:moveTo>
                  <a:cubicBezTo>
                    <a:pt x="1" y="23"/>
                    <a:pt x="2" y="25"/>
                    <a:pt x="2" y="28"/>
                  </a:cubicBezTo>
                  <a:cubicBezTo>
                    <a:pt x="9" y="24"/>
                    <a:pt x="16" y="19"/>
                    <a:pt x="21" y="13"/>
                  </a:cubicBezTo>
                  <a:cubicBezTo>
                    <a:pt x="22" y="8"/>
                    <a:pt x="20" y="4"/>
                    <a:pt x="17" y="0"/>
                  </a:cubicBezTo>
                  <a:cubicBezTo>
                    <a:pt x="12" y="8"/>
                    <a:pt x="6" y="15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5" name="Freeform 70"/>
            <p:cNvSpPr>
              <a:spLocks/>
            </p:cNvSpPr>
            <p:nvPr/>
          </p:nvSpPr>
          <p:spPr bwMode="auto">
            <a:xfrm>
              <a:off x="2468563" y="1946276"/>
              <a:ext cx="120650" cy="106363"/>
            </a:xfrm>
            <a:custGeom>
              <a:avLst/>
              <a:gdLst>
                <a:gd name="T0" fmla="*/ 0 w 32"/>
                <a:gd name="T1" fmla="*/ 0 h 28"/>
                <a:gd name="T2" fmla="*/ 10 w 32"/>
                <a:gd name="T3" fmla="*/ 23 h 28"/>
                <a:gd name="T4" fmla="*/ 32 w 32"/>
                <a:gd name="T5" fmla="*/ 28 h 28"/>
                <a:gd name="T6" fmla="*/ 24 w 32"/>
                <a:gd name="T7" fmla="*/ 9 h 28"/>
                <a:gd name="T8" fmla="*/ 0 w 3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0" y="0"/>
                  </a:moveTo>
                  <a:cubicBezTo>
                    <a:pt x="0" y="9"/>
                    <a:pt x="4" y="17"/>
                    <a:pt x="10" y="23"/>
                  </a:cubicBezTo>
                  <a:cubicBezTo>
                    <a:pt x="17" y="25"/>
                    <a:pt x="24" y="27"/>
                    <a:pt x="32" y="28"/>
                  </a:cubicBezTo>
                  <a:cubicBezTo>
                    <a:pt x="27" y="23"/>
                    <a:pt x="24" y="17"/>
                    <a:pt x="24" y="9"/>
                  </a:cubicBezTo>
                  <a:cubicBezTo>
                    <a:pt x="16" y="7"/>
                    <a:pt x="8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6" name="Freeform 71"/>
            <p:cNvSpPr>
              <a:spLocks/>
            </p:cNvSpPr>
            <p:nvPr/>
          </p:nvSpPr>
          <p:spPr bwMode="auto">
            <a:xfrm>
              <a:off x="2570163" y="1984376"/>
              <a:ext cx="120650" cy="71438"/>
            </a:xfrm>
            <a:custGeom>
              <a:avLst/>
              <a:gdLst>
                <a:gd name="T0" fmla="*/ 0 w 32"/>
                <a:gd name="T1" fmla="*/ 0 h 19"/>
                <a:gd name="T2" fmla="*/ 8 w 32"/>
                <a:gd name="T3" fmla="*/ 19 h 19"/>
                <a:gd name="T4" fmla="*/ 32 w 32"/>
                <a:gd name="T5" fmla="*/ 18 h 19"/>
                <a:gd name="T6" fmla="*/ 26 w 32"/>
                <a:gd name="T7" fmla="*/ 4 h 19"/>
                <a:gd name="T8" fmla="*/ 0 w 3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0" y="0"/>
                  </a:moveTo>
                  <a:cubicBezTo>
                    <a:pt x="0" y="8"/>
                    <a:pt x="3" y="14"/>
                    <a:pt x="8" y="19"/>
                  </a:cubicBezTo>
                  <a:cubicBezTo>
                    <a:pt x="16" y="19"/>
                    <a:pt x="24" y="19"/>
                    <a:pt x="32" y="18"/>
                  </a:cubicBezTo>
                  <a:cubicBezTo>
                    <a:pt x="28" y="14"/>
                    <a:pt x="26" y="10"/>
                    <a:pt x="26" y="4"/>
                  </a:cubicBezTo>
                  <a:cubicBezTo>
                    <a:pt x="18" y="4"/>
                    <a:pt x="9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7" name="Freeform 72"/>
            <p:cNvSpPr>
              <a:spLocks/>
            </p:cNvSpPr>
            <p:nvPr/>
          </p:nvSpPr>
          <p:spPr bwMode="auto">
            <a:xfrm>
              <a:off x="2773363" y="2028826"/>
              <a:ext cx="101600" cy="46038"/>
            </a:xfrm>
            <a:custGeom>
              <a:avLst/>
              <a:gdLst>
                <a:gd name="T0" fmla="*/ 27 w 27"/>
                <a:gd name="T1" fmla="*/ 0 h 12"/>
                <a:gd name="T2" fmla="*/ 16 w 27"/>
                <a:gd name="T3" fmla="*/ 2 h 12"/>
                <a:gd name="T4" fmla="*/ 0 w 27"/>
                <a:gd name="T5" fmla="*/ 12 h 12"/>
                <a:gd name="T6" fmla="*/ 9 w 27"/>
                <a:gd name="T7" fmla="*/ 11 h 12"/>
                <a:gd name="T8" fmla="*/ 24 w 27"/>
                <a:gd name="T9" fmla="*/ 7 h 12"/>
                <a:gd name="T10" fmla="*/ 27 w 27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2">
                  <a:moveTo>
                    <a:pt x="27" y="0"/>
                  </a:moveTo>
                  <a:cubicBezTo>
                    <a:pt x="23" y="1"/>
                    <a:pt x="19" y="2"/>
                    <a:pt x="16" y="2"/>
                  </a:cubicBezTo>
                  <a:cubicBezTo>
                    <a:pt x="8" y="8"/>
                    <a:pt x="8" y="8"/>
                    <a:pt x="0" y="12"/>
                  </a:cubicBezTo>
                  <a:cubicBezTo>
                    <a:pt x="3" y="12"/>
                    <a:pt x="6" y="12"/>
                    <a:pt x="9" y="11"/>
                  </a:cubicBezTo>
                  <a:cubicBezTo>
                    <a:pt x="14" y="10"/>
                    <a:pt x="19" y="9"/>
                    <a:pt x="24" y="7"/>
                  </a:cubicBezTo>
                  <a:cubicBezTo>
                    <a:pt x="25" y="5"/>
                    <a:pt x="26" y="3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8" name="Freeform 73"/>
            <p:cNvSpPr>
              <a:spLocks/>
            </p:cNvSpPr>
            <p:nvPr/>
          </p:nvSpPr>
          <p:spPr bwMode="auto">
            <a:xfrm>
              <a:off x="2382838" y="1738313"/>
              <a:ext cx="123825" cy="185738"/>
            </a:xfrm>
            <a:custGeom>
              <a:avLst/>
              <a:gdLst>
                <a:gd name="T0" fmla="*/ 14 w 33"/>
                <a:gd name="T1" fmla="*/ 0 h 49"/>
                <a:gd name="T2" fmla="*/ 0 w 33"/>
                <a:gd name="T3" fmla="*/ 34 h 49"/>
                <a:gd name="T4" fmla="*/ 0 w 33"/>
                <a:gd name="T5" fmla="*/ 35 h 49"/>
                <a:gd name="T6" fmla="*/ 20 w 33"/>
                <a:gd name="T7" fmla="*/ 49 h 49"/>
                <a:gd name="T8" fmla="*/ 20 w 33"/>
                <a:gd name="T9" fmla="*/ 49 h 49"/>
                <a:gd name="T10" fmla="*/ 33 w 33"/>
                <a:gd name="T11" fmla="*/ 18 h 49"/>
                <a:gd name="T12" fmla="*/ 14 w 33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9">
                  <a:moveTo>
                    <a:pt x="14" y="0"/>
                  </a:moveTo>
                  <a:cubicBezTo>
                    <a:pt x="6" y="11"/>
                    <a:pt x="1" y="23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6" y="40"/>
                    <a:pt x="13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39"/>
                    <a:pt x="26" y="28"/>
                    <a:pt x="33" y="18"/>
                  </a:cubicBezTo>
                  <a:cubicBezTo>
                    <a:pt x="26" y="12"/>
                    <a:pt x="20" y="6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9" name="Freeform 74"/>
            <p:cNvSpPr>
              <a:spLocks/>
            </p:cNvSpPr>
            <p:nvPr/>
          </p:nvSpPr>
          <p:spPr bwMode="auto">
            <a:xfrm>
              <a:off x="2709863" y="2025651"/>
              <a:ext cx="120650" cy="49213"/>
            </a:xfrm>
            <a:custGeom>
              <a:avLst/>
              <a:gdLst>
                <a:gd name="T0" fmla="*/ 0 w 32"/>
                <a:gd name="T1" fmla="*/ 7 h 13"/>
                <a:gd name="T2" fmla="*/ 15 w 32"/>
                <a:gd name="T3" fmla="*/ 13 h 13"/>
                <a:gd name="T4" fmla="*/ 32 w 32"/>
                <a:gd name="T5" fmla="*/ 3 h 13"/>
                <a:gd name="T6" fmla="*/ 23 w 32"/>
                <a:gd name="T7" fmla="*/ 0 h 13"/>
                <a:gd name="T8" fmla="*/ 0 w 32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3">
                  <a:moveTo>
                    <a:pt x="0" y="7"/>
                  </a:moveTo>
                  <a:cubicBezTo>
                    <a:pt x="3" y="10"/>
                    <a:pt x="9" y="12"/>
                    <a:pt x="15" y="13"/>
                  </a:cubicBezTo>
                  <a:cubicBezTo>
                    <a:pt x="23" y="9"/>
                    <a:pt x="24" y="9"/>
                    <a:pt x="32" y="3"/>
                  </a:cubicBezTo>
                  <a:cubicBezTo>
                    <a:pt x="28" y="2"/>
                    <a:pt x="25" y="1"/>
                    <a:pt x="23" y="0"/>
                  </a:cubicBezTo>
                  <a:cubicBezTo>
                    <a:pt x="16" y="3"/>
                    <a:pt x="8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0" name="Freeform 75"/>
            <p:cNvSpPr>
              <a:spLocks/>
            </p:cNvSpPr>
            <p:nvPr/>
          </p:nvSpPr>
          <p:spPr bwMode="auto">
            <a:xfrm>
              <a:off x="2682876" y="1995488"/>
              <a:ext cx="112713" cy="52388"/>
            </a:xfrm>
            <a:custGeom>
              <a:avLst/>
              <a:gdLst>
                <a:gd name="T0" fmla="*/ 27 w 30"/>
                <a:gd name="T1" fmla="*/ 0 h 14"/>
                <a:gd name="T2" fmla="*/ 0 w 30"/>
                <a:gd name="T3" fmla="*/ 2 h 14"/>
                <a:gd name="T4" fmla="*/ 5 w 30"/>
                <a:gd name="T5" fmla="*/ 14 h 14"/>
                <a:gd name="T6" fmla="*/ 30 w 30"/>
                <a:gd name="T7" fmla="*/ 7 h 14"/>
                <a:gd name="T8" fmla="*/ 27 w 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4">
                  <a:moveTo>
                    <a:pt x="27" y="0"/>
                  </a:moveTo>
                  <a:cubicBezTo>
                    <a:pt x="18" y="2"/>
                    <a:pt x="9" y="2"/>
                    <a:pt x="0" y="2"/>
                  </a:cubicBezTo>
                  <a:cubicBezTo>
                    <a:pt x="0" y="7"/>
                    <a:pt x="2" y="11"/>
                    <a:pt x="5" y="14"/>
                  </a:cubicBezTo>
                  <a:cubicBezTo>
                    <a:pt x="13" y="13"/>
                    <a:pt x="22" y="10"/>
                    <a:pt x="30" y="7"/>
                  </a:cubicBezTo>
                  <a:cubicBezTo>
                    <a:pt x="28" y="5"/>
                    <a:pt x="27" y="3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1" name="Freeform 76"/>
            <p:cNvSpPr>
              <a:spLocks/>
            </p:cNvSpPr>
            <p:nvPr/>
          </p:nvSpPr>
          <p:spPr bwMode="auto">
            <a:xfrm>
              <a:off x="2844801" y="1908176"/>
              <a:ext cx="46038" cy="65088"/>
            </a:xfrm>
            <a:custGeom>
              <a:avLst/>
              <a:gdLst>
                <a:gd name="T0" fmla="*/ 0 w 12"/>
                <a:gd name="T1" fmla="*/ 5 h 17"/>
                <a:gd name="T2" fmla="*/ 11 w 12"/>
                <a:gd name="T3" fmla="*/ 17 h 17"/>
                <a:gd name="T4" fmla="*/ 11 w 12"/>
                <a:gd name="T5" fmla="*/ 0 h 17"/>
                <a:gd name="T6" fmla="*/ 0 w 12"/>
                <a:gd name="T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7">
                  <a:moveTo>
                    <a:pt x="0" y="5"/>
                  </a:moveTo>
                  <a:cubicBezTo>
                    <a:pt x="4" y="9"/>
                    <a:pt x="8" y="13"/>
                    <a:pt x="11" y="17"/>
                  </a:cubicBezTo>
                  <a:cubicBezTo>
                    <a:pt x="12" y="11"/>
                    <a:pt x="11" y="6"/>
                    <a:pt x="11" y="0"/>
                  </a:cubicBezTo>
                  <a:cubicBezTo>
                    <a:pt x="7" y="1"/>
                    <a:pt x="3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2" name="Freeform 77"/>
            <p:cNvSpPr>
              <a:spLocks/>
            </p:cNvSpPr>
            <p:nvPr/>
          </p:nvSpPr>
          <p:spPr bwMode="auto">
            <a:xfrm>
              <a:off x="2468563" y="1814513"/>
              <a:ext cx="128588" cy="153988"/>
            </a:xfrm>
            <a:custGeom>
              <a:avLst/>
              <a:gdLst>
                <a:gd name="T0" fmla="*/ 0 w 34"/>
                <a:gd name="T1" fmla="*/ 31 h 41"/>
                <a:gd name="T2" fmla="*/ 24 w 34"/>
                <a:gd name="T3" fmla="*/ 41 h 41"/>
                <a:gd name="T4" fmla="*/ 24 w 34"/>
                <a:gd name="T5" fmla="*/ 41 h 41"/>
                <a:gd name="T6" fmla="*/ 34 w 34"/>
                <a:gd name="T7" fmla="*/ 15 h 41"/>
                <a:gd name="T8" fmla="*/ 13 w 34"/>
                <a:gd name="T9" fmla="*/ 0 h 41"/>
                <a:gd name="T10" fmla="*/ 0 w 34"/>
                <a:gd name="T11" fmla="*/ 31 h 41"/>
                <a:gd name="T12" fmla="*/ 0 w 34"/>
                <a:gd name="T13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0" y="31"/>
                  </a:moveTo>
                  <a:cubicBezTo>
                    <a:pt x="8" y="35"/>
                    <a:pt x="16" y="38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32"/>
                    <a:pt x="29" y="24"/>
                    <a:pt x="34" y="15"/>
                  </a:cubicBezTo>
                  <a:cubicBezTo>
                    <a:pt x="27" y="11"/>
                    <a:pt x="20" y="6"/>
                    <a:pt x="13" y="0"/>
                  </a:cubicBezTo>
                  <a:cubicBezTo>
                    <a:pt x="6" y="10"/>
                    <a:pt x="1" y="2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3" name="Freeform 78"/>
            <p:cNvSpPr>
              <a:spLocks/>
            </p:cNvSpPr>
            <p:nvPr/>
          </p:nvSpPr>
          <p:spPr bwMode="auto">
            <a:xfrm>
              <a:off x="2886076" y="1912938"/>
              <a:ext cx="84138" cy="60325"/>
            </a:xfrm>
            <a:custGeom>
              <a:avLst/>
              <a:gdLst>
                <a:gd name="T0" fmla="*/ 20 w 22"/>
                <a:gd name="T1" fmla="*/ 0 h 16"/>
                <a:gd name="T2" fmla="*/ 0 w 22"/>
                <a:gd name="T3" fmla="*/ 16 h 16"/>
                <a:gd name="T4" fmla="*/ 22 w 22"/>
                <a:gd name="T5" fmla="*/ 6 h 16"/>
                <a:gd name="T6" fmla="*/ 20 w 2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6">
                  <a:moveTo>
                    <a:pt x="20" y="0"/>
                  </a:moveTo>
                  <a:cubicBezTo>
                    <a:pt x="14" y="6"/>
                    <a:pt x="8" y="11"/>
                    <a:pt x="0" y="16"/>
                  </a:cubicBezTo>
                  <a:cubicBezTo>
                    <a:pt x="8" y="13"/>
                    <a:pt x="16" y="10"/>
                    <a:pt x="22" y="6"/>
                  </a:cubicBezTo>
                  <a:cubicBezTo>
                    <a:pt x="22" y="3"/>
                    <a:pt x="22" y="1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" name="Freeform 79"/>
            <p:cNvSpPr>
              <a:spLocks/>
            </p:cNvSpPr>
            <p:nvPr/>
          </p:nvSpPr>
          <p:spPr bwMode="auto">
            <a:xfrm>
              <a:off x="2886076" y="1901826"/>
              <a:ext cx="41275" cy="71438"/>
            </a:xfrm>
            <a:custGeom>
              <a:avLst/>
              <a:gdLst>
                <a:gd name="T0" fmla="*/ 1 w 11"/>
                <a:gd name="T1" fmla="*/ 1 h 19"/>
                <a:gd name="T2" fmla="*/ 0 w 11"/>
                <a:gd name="T3" fmla="*/ 19 h 19"/>
                <a:gd name="T4" fmla="*/ 11 w 11"/>
                <a:gd name="T5" fmla="*/ 0 h 19"/>
                <a:gd name="T6" fmla="*/ 1 w 11"/>
                <a:gd name="T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9">
                  <a:moveTo>
                    <a:pt x="1" y="1"/>
                  </a:moveTo>
                  <a:cubicBezTo>
                    <a:pt x="1" y="7"/>
                    <a:pt x="1" y="13"/>
                    <a:pt x="0" y="19"/>
                  </a:cubicBezTo>
                  <a:cubicBezTo>
                    <a:pt x="5" y="13"/>
                    <a:pt x="8" y="6"/>
                    <a:pt x="11" y="0"/>
                  </a:cubicBezTo>
                  <a:cubicBezTo>
                    <a:pt x="8" y="0"/>
                    <a:pt x="5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5" name="Freeform 80"/>
            <p:cNvSpPr>
              <a:spLocks/>
            </p:cNvSpPr>
            <p:nvPr/>
          </p:nvSpPr>
          <p:spPr bwMode="auto">
            <a:xfrm>
              <a:off x="2528888" y="1690688"/>
              <a:ext cx="169863" cy="168275"/>
            </a:xfrm>
            <a:custGeom>
              <a:avLst/>
              <a:gdLst>
                <a:gd name="T0" fmla="*/ 0 w 45"/>
                <a:gd name="T1" fmla="*/ 29 h 45"/>
                <a:gd name="T2" fmla="*/ 21 w 45"/>
                <a:gd name="T3" fmla="*/ 45 h 45"/>
                <a:gd name="T4" fmla="*/ 45 w 45"/>
                <a:gd name="T5" fmla="*/ 21 h 45"/>
                <a:gd name="T6" fmla="*/ 29 w 45"/>
                <a:gd name="T7" fmla="*/ 0 h 45"/>
                <a:gd name="T8" fmla="*/ 0 w 45"/>
                <a:gd name="T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0" y="29"/>
                  </a:moveTo>
                  <a:cubicBezTo>
                    <a:pt x="6" y="35"/>
                    <a:pt x="14" y="40"/>
                    <a:pt x="21" y="45"/>
                  </a:cubicBezTo>
                  <a:cubicBezTo>
                    <a:pt x="27" y="37"/>
                    <a:pt x="36" y="29"/>
                    <a:pt x="45" y="21"/>
                  </a:cubicBezTo>
                  <a:cubicBezTo>
                    <a:pt x="40" y="15"/>
                    <a:pt x="35" y="8"/>
                    <a:pt x="29" y="0"/>
                  </a:cubicBezTo>
                  <a:cubicBezTo>
                    <a:pt x="18" y="9"/>
                    <a:pt x="7" y="19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6" name="Freeform 81"/>
            <p:cNvSpPr>
              <a:spLocks/>
            </p:cNvSpPr>
            <p:nvPr/>
          </p:nvSpPr>
          <p:spPr bwMode="auto">
            <a:xfrm>
              <a:off x="2886076" y="1973263"/>
              <a:ext cx="68263" cy="25400"/>
            </a:xfrm>
            <a:custGeom>
              <a:avLst/>
              <a:gdLst>
                <a:gd name="T0" fmla="*/ 18 w 18"/>
                <a:gd name="T1" fmla="*/ 0 h 7"/>
                <a:gd name="T2" fmla="*/ 0 w 18"/>
                <a:gd name="T3" fmla="*/ 0 h 7"/>
                <a:gd name="T4" fmla="*/ 10 w 18"/>
                <a:gd name="T5" fmla="*/ 7 h 7"/>
                <a:gd name="T6" fmla="*/ 18 w 1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7">
                  <a:moveTo>
                    <a:pt x="18" y="0"/>
                  </a:moveTo>
                  <a:cubicBezTo>
                    <a:pt x="13" y="0"/>
                    <a:pt x="7" y="0"/>
                    <a:pt x="0" y="0"/>
                  </a:cubicBezTo>
                  <a:cubicBezTo>
                    <a:pt x="4" y="3"/>
                    <a:pt x="8" y="5"/>
                    <a:pt x="10" y="7"/>
                  </a:cubicBezTo>
                  <a:cubicBezTo>
                    <a:pt x="13" y="5"/>
                    <a:pt x="16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7" name="Freeform 82"/>
            <p:cNvSpPr>
              <a:spLocks/>
            </p:cNvSpPr>
            <p:nvPr/>
          </p:nvSpPr>
          <p:spPr bwMode="auto">
            <a:xfrm>
              <a:off x="2657476" y="1603376"/>
              <a:ext cx="184150" cy="158750"/>
            </a:xfrm>
            <a:custGeom>
              <a:avLst/>
              <a:gdLst>
                <a:gd name="T0" fmla="*/ 0 w 49"/>
                <a:gd name="T1" fmla="*/ 20 h 42"/>
                <a:gd name="T2" fmla="*/ 15 w 49"/>
                <a:gd name="T3" fmla="*/ 42 h 42"/>
                <a:gd name="T4" fmla="*/ 49 w 49"/>
                <a:gd name="T5" fmla="*/ 25 h 42"/>
                <a:gd name="T6" fmla="*/ 41 w 49"/>
                <a:gd name="T7" fmla="*/ 0 h 42"/>
                <a:gd name="T8" fmla="*/ 0 w 49"/>
                <a:gd name="T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2">
                  <a:moveTo>
                    <a:pt x="0" y="20"/>
                  </a:moveTo>
                  <a:cubicBezTo>
                    <a:pt x="5" y="27"/>
                    <a:pt x="10" y="35"/>
                    <a:pt x="15" y="42"/>
                  </a:cubicBezTo>
                  <a:cubicBezTo>
                    <a:pt x="26" y="35"/>
                    <a:pt x="37" y="29"/>
                    <a:pt x="49" y="25"/>
                  </a:cubicBezTo>
                  <a:cubicBezTo>
                    <a:pt x="46" y="16"/>
                    <a:pt x="44" y="8"/>
                    <a:pt x="41" y="0"/>
                  </a:cubicBezTo>
                  <a:cubicBezTo>
                    <a:pt x="26" y="5"/>
                    <a:pt x="13" y="12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8" name="Freeform 83"/>
            <p:cNvSpPr>
              <a:spLocks/>
            </p:cNvSpPr>
            <p:nvPr/>
          </p:nvSpPr>
          <p:spPr bwMode="auto">
            <a:xfrm>
              <a:off x="2811463" y="1973263"/>
              <a:ext cx="74613" cy="55563"/>
            </a:xfrm>
            <a:custGeom>
              <a:avLst/>
              <a:gdLst>
                <a:gd name="T0" fmla="*/ 7 w 20"/>
                <a:gd name="T1" fmla="*/ 15 h 15"/>
                <a:gd name="T2" fmla="*/ 20 w 20"/>
                <a:gd name="T3" fmla="*/ 0 h 15"/>
                <a:gd name="T4" fmla="*/ 0 w 20"/>
                <a:gd name="T5" fmla="*/ 12 h 15"/>
                <a:gd name="T6" fmla="*/ 7 w 2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5">
                  <a:moveTo>
                    <a:pt x="7" y="15"/>
                  </a:moveTo>
                  <a:cubicBezTo>
                    <a:pt x="13" y="9"/>
                    <a:pt x="15" y="7"/>
                    <a:pt x="20" y="0"/>
                  </a:cubicBezTo>
                  <a:cubicBezTo>
                    <a:pt x="14" y="5"/>
                    <a:pt x="7" y="9"/>
                    <a:pt x="0" y="12"/>
                  </a:cubicBezTo>
                  <a:cubicBezTo>
                    <a:pt x="1" y="14"/>
                    <a:pt x="4" y="14"/>
                    <a:pt x="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9" name="Freeform 84"/>
            <p:cNvSpPr>
              <a:spLocks/>
            </p:cNvSpPr>
            <p:nvPr/>
          </p:nvSpPr>
          <p:spPr bwMode="auto">
            <a:xfrm>
              <a:off x="2619376" y="1781176"/>
              <a:ext cx="150813" cy="134938"/>
            </a:xfrm>
            <a:custGeom>
              <a:avLst/>
              <a:gdLst>
                <a:gd name="T0" fmla="*/ 22 w 40"/>
                <a:gd name="T1" fmla="*/ 36 h 36"/>
                <a:gd name="T2" fmla="*/ 40 w 40"/>
                <a:gd name="T3" fmla="*/ 19 h 36"/>
                <a:gd name="T4" fmla="*/ 24 w 40"/>
                <a:gd name="T5" fmla="*/ 0 h 36"/>
                <a:gd name="T6" fmla="*/ 0 w 40"/>
                <a:gd name="T7" fmla="*/ 23 h 36"/>
                <a:gd name="T8" fmla="*/ 22 w 40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6">
                  <a:moveTo>
                    <a:pt x="22" y="36"/>
                  </a:moveTo>
                  <a:cubicBezTo>
                    <a:pt x="27" y="30"/>
                    <a:pt x="33" y="24"/>
                    <a:pt x="40" y="19"/>
                  </a:cubicBezTo>
                  <a:cubicBezTo>
                    <a:pt x="34" y="13"/>
                    <a:pt x="29" y="7"/>
                    <a:pt x="24" y="0"/>
                  </a:cubicBezTo>
                  <a:cubicBezTo>
                    <a:pt x="14" y="7"/>
                    <a:pt x="6" y="15"/>
                    <a:pt x="0" y="23"/>
                  </a:cubicBezTo>
                  <a:cubicBezTo>
                    <a:pt x="7" y="28"/>
                    <a:pt x="15" y="32"/>
                    <a:pt x="2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0" name="Freeform 85"/>
            <p:cNvSpPr>
              <a:spLocks/>
            </p:cNvSpPr>
            <p:nvPr/>
          </p:nvSpPr>
          <p:spPr bwMode="auto">
            <a:xfrm>
              <a:off x="2841626" y="1973263"/>
              <a:ext cx="44450" cy="55563"/>
            </a:xfrm>
            <a:custGeom>
              <a:avLst/>
              <a:gdLst>
                <a:gd name="T0" fmla="*/ 0 w 12"/>
                <a:gd name="T1" fmla="*/ 15 h 15"/>
                <a:gd name="T2" fmla="*/ 10 w 12"/>
                <a:gd name="T3" fmla="*/ 13 h 15"/>
                <a:gd name="T4" fmla="*/ 12 w 12"/>
                <a:gd name="T5" fmla="*/ 0 h 15"/>
                <a:gd name="T6" fmla="*/ 0 w 1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5">
                  <a:moveTo>
                    <a:pt x="0" y="15"/>
                  </a:moveTo>
                  <a:cubicBezTo>
                    <a:pt x="3" y="15"/>
                    <a:pt x="6" y="14"/>
                    <a:pt x="10" y="13"/>
                  </a:cubicBezTo>
                  <a:cubicBezTo>
                    <a:pt x="11" y="10"/>
                    <a:pt x="12" y="5"/>
                    <a:pt x="12" y="0"/>
                  </a:cubicBezTo>
                  <a:cubicBezTo>
                    <a:pt x="7" y="7"/>
                    <a:pt x="6" y="9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1" name="Freeform 86"/>
            <p:cNvSpPr>
              <a:spLocks/>
            </p:cNvSpPr>
            <p:nvPr/>
          </p:nvSpPr>
          <p:spPr bwMode="auto">
            <a:xfrm>
              <a:off x="2814638" y="1931988"/>
              <a:ext cx="71438" cy="41275"/>
            </a:xfrm>
            <a:custGeom>
              <a:avLst/>
              <a:gdLst>
                <a:gd name="T0" fmla="*/ 0 w 19"/>
                <a:gd name="T1" fmla="*/ 7 h 11"/>
                <a:gd name="T2" fmla="*/ 19 w 19"/>
                <a:gd name="T3" fmla="*/ 11 h 11"/>
                <a:gd name="T4" fmla="*/ 7 w 19"/>
                <a:gd name="T5" fmla="*/ 0 h 11"/>
                <a:gd name="T6" fmla="*/ 0 w 19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0" y="7"/>
                  </a:moveTo>
                  <a:cubicBezTo>
                    <a:pt x="6" y="9"/>
                    <a:pt x="13" y="10"/>
                    <a:pt x="19" y="11"/>
                  </a:cubicBezTo>
                  <a:cubicBezTo>
                    <a:pt x="16" y="8"/>
                    <a:pt x="11" y="4"/>
                    <a:pt x="7" y="0"/>
                  </a:cubicBezTo>
                  <a:cubicBezTo>
                    <a:pt x="4" y="2"/>
                    <a:pt x="1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2" name="Freeform 87"/>
            <p:cNvSpPr>
              <a:spLocks/>
            </p:cNvSpPr>
            <p:nvPr/>
          </p:nvSpPr>
          <p:spPr bwMode="auto">
            <a:xfrm>
              <a:off x="2882901" y="1973263"/>
              <a:ext cx="38100" cy="49213"/>
            </a:xfrm>
            <a:custGeom>
              <a:avLst/>
              <a:gdLst>
                <a:gd name="T0" fmla="*/ 10 w 10"/>
                <a:gd name="T1" fmla="*/ 8 h 13"/>
                <a:gd name="T2" fmla="*/ 1 w 10"/>
                <a:gd name="T3" fmla="*/ 0 h 13"/>
                <a:gd name="T4" fmla="*/ 0 w 10"/>
                <a:gd name="T5" fmla="*/ 13 h 13"/>
                <a:gd name="T6" fmla="*/ 10 w 10"/>
                <a:gd name="T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10" y="8"/>
                  </a:moveTo>
                  <a:cubicBezTo>
                    <a:pt x="8" y="6"/>
                    <a:pt x="5" y="3"/>
                    <a:pt x="1" y="0"/>
                  </a:cubicBezTo>
                  <a:cubicBezTo>
                    <a:pt x="1" y="5"/>
                    <a:pt x="1" y="9"/>
                    <a:pt x="0" y="13"/>
                  </a:cubicBezTo>
                  <a:cubicBezTo>
                    <a:pt x="4" y="12"/>
                    <a:pt x="7" y="10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3" name="Freeform 88"/>
            <p:cNvSpPr>
              <a:spLocks/>
            </p:cNvSpPr>
            <p:nvPr/>
          </p:nvSpPr>
          <p:spPr bwMode="auto">
            <a:xfrm>
              <a:off x="2800351" y="1962151"/>
              <a:ext cx="85725" cy="30163"/>
            </a:xfrm>
            <a:custGeom>
              <a:avLst/>
              <a:gdLst>
                <a:gd name="T0" fmla="*/ 0 w 23"/>
                <a:gd name="T1" fmla="*/ 8 h 8"/>
                <a:gd name="T2" fmla="*/ 0 w 23"/>
                <a:gd name="T3" fmla="*/ 8 h 8"/>
                <a:gd name="T4" fmla="*/ 23 w 23"/>
                <a:gd name="T5" fmla="*/ 3 h 8"/>
                <a:gd name="T6" fmla="*/ 3 w 23"/>
                <a:gd name="T7" fmla="*/ 0 h 8"/>
                <a:gd name="T8" fmla="*/ 0 w 23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8" y="7"/>
                    <a:pt x="16" y="5"/>
                    <a:pt x="23" y="3"/>
                  </a:cubicBezTo>
                  <a:cubicBezTo>
                    <a:pt x="17" y="2"/>
                    <a:pt x="10" y="1"/>
                    <a:pt x="3" y="0"/>
                  </a:cubicBezTo>
                  <a:cubicBezTo>
                    <a:pt x="1" y="3"/>
                    <a:pt x="0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" name="Freeform 89"/>
            <p:cNvSpPr>
              <a:spLocks/>
            </p:cNvSpPr>
            <p:nvPr/>
          </p:nvSpPr>
          <p:spPr bwMode="auto">
            <a:xfrm>
              <a:off x="2800351" y="1973263"/>
              <a:ext cx="85725" cy="44450"/>
            </a:xfrm>
            <a:custGeom>
              <a:avLst/>
              <a:gdLst>
                <a:gd name="T0" fmla="*/ 2 w 23"/>
                <a:gd name="T1" fmla="*/ 12 h 12"/>
                <a:gd name="T2" fmla="*/ 23 w 23"/>
                <a:gd name="T3" fmla="*/ 0 h 12"/>
                <a:gd name="T4" fmla="*/ 0 w 23"/>
                <a:gd name="T5" fmla="*/ 6 h 12"/>
                <a:gd name="T6" fmla="*/ 2 w 2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2">
                  <a:moveTo>
                    <a:pt x="2" y="12"/>
                  </a:moveTo>
                  <a:cubicBezTo>
                    <a:pt x="9" y="8"/>
                    <a:pt x="17" y="4"/>
                    <a:pt x="23" y="0"/>
                  </a:cubicBezTo>
                  <a:cubicBezTo>
                    <a:pt x="16" y="2"/>
                    <a:pt x="8" y="4"/>
                    <a:pt x="0" y="6"/>
                  </a:cubicBezTo>
                  <a:cubicBezTo>
                    <a:pt x="0" y="8"/>
                    <a:pt x="0" y="10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5" name="Freeform 90"/>
            <p:cNvSpPr>
              <a:spLocks/>
            </p:cNvSpPr>
            <p:nvPr/>
          </p:nvSpPr>
          <p:spPr bwMode="auto">
            <a:xfrm>
              <a:off x="2886076" y="1901826"/>
              <a:ext cx="71438" cy="71438"/>
            </a:xfrm>
            <a:custGeom>
              <a:avLst/>
              <a:gdLst>
                <a:gd name="T0" fmla="*/ 12 w 19"/>
                <a:gd name="T1" fmla="*/ 0 h 19"/>
                <a:gd name="T2" fmla="*/ 0 w 19"/>
                <a:gd name="T3" fmla="*/ 19 h 19"/>
                <a:gd name="T4" fmla="*/ 19 w 19"/>
                <a:gd name="T5" fmla="*/ 2 h 19"/>
                <a:gd name="T6" fmla="*/ 12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12" y="0"/>
                  </a:moveTo>
                  <a:cubicBezTo>
                    <a:pt x="9" y="7"/>
                    <a:pt x="5" y="13"/>
                    <a:pt x="0" y="19"/>
                  </a:cubicBezTo>
                  <a:cubicBezTo>
                    <a:pt x="7" y="14"/>
                    <a:pt x="14" y="8"/>
                    <a:pt x="19" y="2"/>
                  </a:cubicBezTo>
                  <a:cubicBezTo>
                    <a:pt x="18" y="1"/>
                    <a:pt x="1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6" name="Freeform 91"/>
            <p:cNvSpPr>
              <a:spLocks/>
            </p:cNvSpPr>
            <p:nvPr/>
          </p:nvSpPr>
          <p:spPr bwMode="auto">
            <a:xfrm>
              <a:off x="2344738" y="1422401"/>
              <a:ext cx="169863" cy="200025"/>
            </a:xfrm>
            <a:custGeom>
              <a:avLst/>
              <a:gdLst>
                <a:gd name="T0" fmla="*/ 0 w 45"/>
                <a:gd name="T1" fmla="*/ 33 h 53"/>
                <a:gd name="T2" fmla="*/ 8 w 45"/>
                <a:gd name="T3" fmla="*/ 51 h 53"/>
                <a:gd name="T4" fmla="*/ 9 w 45"/>
                <a:gd name="T5" fmla="*/ 53 h 53"/>
                <a:gd name="T6" fmla="*/ 45 w 45"/>
                <a:gd name="T7" fmla="*/ 19 h 53"/>
                <a:gd name="T8" fmla="*/ 44 w 45"/>
                <a:gd name="T9" fmla="*/ 17 h 53"/>
                <a:gd name="T10" fmla="*/ 35 w 45"/>
                <a:gd name="T11" fmla="*/ 0 h 53"/>
                <a:gd name="T12" fmla="*/ 0 w 45"/>
                <a:gd name="T1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3">
                  <a:moveTo>
                    <a:pt x="0" y="33"/>
                  </a:moveTo>
                  <a:cubicBezTo>
                    <a:pt x="2" y="39"/>
                    <a:pt x="5" y="45"/>
                    <a:pt x="8" y="51"/>
                  </a:cubicBezTo>
                  <a:cubicBezTo>
                    <a:pt x="8" y="52"/>
                    <a:pt x="9" y="53"/>
                    <a:pt x="9" y="53"/>
                  </a:cubicBezTo>
                  <a:cubicBezTo>
                    <a:pt x="18" y="41"/>
                    <a:pt x="31" y="30"/>
                    <a:pt x="45" y="19"/>
                  </a:cubicBezTo>
                  <a:cubicBezTo>
                    <a:pt x="44" y="19"/>
                    <a:pt x="44" y="18"/>
                    <a:pt x="44" y="17"/>
                  </a:cubicBezTo>
                  <a:cubicBezTo>
                    <a:pt x="40" y="11"/>
                    <a:pt x="37" y="5"/>
                    <a:pt x="35" y="0"/>
                  </a:cubicBezTo>
                  <a:cubicBezTo>
                    <a:pt x="21" y="10"/>
                    <a:pt x="9" y="2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7" name="Freeform 92"/>
            <p:cNvSpPr>
              <a:spLocks/>
            </p:cNvSpPr>
            <p:nvPr/>
          </p:nvSpPr>
          <p:spPr bwMode="auto">
            <a:xfrm>
              <a:off x="2495551" y="1317626"/>
              <a:ext cx="222250" cy="161925"/>
            </a:xfrm>
            <a:custGeom>
              <a:avLst/>
              <a:gdLst>
                <a:gd name="T0" fmla="*/ 10 w 59"/>
                <a:gd name="T1" fmla="*/ 43 h 43"/>
                <a:gd name="T2" fmla="*/ 59 w 59"/>
                <a:gd name="T3" fmla="*/ 19 h 43"/>
                <a:gd name="T4" fmla="*/ 58 w 59"/>
                <a:gd name="T5" fmla="*/ 17 h 43"/>
                <a:gd name="T6" fmla="*/ 48 w 59"/>
                <a:gd name="T7" fmla="*/ 0 h 43"/>
                <a:gd name="T8" fmla="*/ 0 w 59"/>
                <a:gd name="T9" fmla="*/ 24 h 43"/>
                <a:gd name="T10" fmla="*/ 9 w 59"/>
                <a:gd name="T11" fmla="*/ 41 h 43"/>
                <a:gd name="T12" fmla="*/ 10 w 59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3">
                  <a:moveTo>
                    <a:pt x="10" y="43"/>
                  </a:moveTo>
                  <a:cubicBezTo>
                    <a:pt x="25" y="33"/>
                    <a:pt x="42" y="25"/>
                    <a:pt x="59" y="19"/>
                  </a:cubicBezTo>
                  <a:cubicBezTo>
                    <a:pt x="58" y="18"/>
                    <a:pt x="58" y="17"/>
                    <a:pt x="58" y="17"/>
                  </a:cubicBezTo>
                  <a:cubicBezTo>
                    <a:pt x="54" y="11"/>
                    <a:pt x="51" y="5"/>
                    <a:pt x="48" y="0"/>
                  </a:cubicBezTo>
                  <a:cubicBezTo>
                    <a:pt x="31" y="6"/>
                    <a:pt x="15" y="14"/>
                    <a:pt x="0" y="24"/>
                  </a:cubicBezTo>
                  <a:cubicBezTo>
                    <a:pt x="3" y="29"/>
                    <a:pt x="6" y="35"/>
                    <a:pt x="9" y="41"/>
                  </a:cubicBezTo>
                  <a:cubicBezTo>
                    <a:pt x="10" y="42"/>
                    <a:pt x="10" y="43"/>
                    <a:pt x="1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8" name="Freeform 93"/>
            <p:cNvSpPr>
              <a:spLocks/>
            </p:cNvSpPr>
            <p:nvPr/>
          </p:nvSpPr>
          <p:spPr bwMode="auto">
            <a:xfrm>
              <a:off x="2540001" y="1400176"/>
              <a:ext cx="222250" cy="173038"/>
            </a:xfrm>
            <a:custGeom>
              <a:avLst/>
              <a:gdLst>
                <a:gd name="T0" fmla="*/ 0 w 59"/>
                <a:gd name="T1" fmla="*/ 24 h 46"/>
                <a:gd name="T2" fmla="*/ 13 w 59"/>
                <a:gd name="T3" fmla="*/ 46 h 46"/>
                <a:gd name="T4" fmla="*/ 59 w 59"/>
                <a:gd name="T5" fmla="*/ 22 h 46"/>
                <a:gd name="T6" fmla="*/ 48 w 59"/>
                <a:gd name="T7" fmla="*/ 0 h 46"/>
                <a:gd name="T8" fmla="*/ 0 w 59"/>
                <a:gd name="T9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46">
                  <a:moveTo>
                    <a:pt x="0" y="24"/>
                  </a:moveTo>
                  <a:cubicBezTo>
                    <a:pt x="4" y="31"/>
                    <a:pt x="8" y="38"/>
                    <a:pt x="13" y="46"/>
                  </a:cubicBezTo>
                  <a:cubicBezTo>
                    <a:pt x="27" y="36"/>
                    <a:pt x="43" y="28"/>
                    <a:pt x="59" y="22"/>
                  </a:cubicBezTo>
                  <a:cubicBezTo>
                    <a:pt x="56" y="15"/>
                    <a:pt x="52" y="7"/>
                    <a:pt x="48" y="0"/>
                  </a:cubicBezTo>
                  <a:cubicBezTo>
                    <a:pt x="31" y="6"/>
                    <a:pt x="15" y="1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9" name="Freeform 94"/>
            <p:cNvSpPr>
              <a:spLocks/>
            </p:cNvSpPr>
            <p:nvPr/>
          </p:nvSpPr>
          <p:spPr bwMode="auto">
            <a:xfrm>
              <a:off x="2449513" y="1600201"/>
              <a:ext cx="180975" cy="192088"/>
            </a:xfrm>
            <a:custGeom>
              <a:avLst/>
              <a:gdLst>
                <a:gd name="T0" fmla="*/ 0 w 48"/>
                <a:gd name="T1" fmla="*/ 32 h 51"/>
                <a:gd name="T2" fmla="*/ 18 w 48"/>
                <a:gd name="T3" fmla="*/ 51 h 51"/>
                <a:gd name="T4" fmla="*/ 48 w 48"/>
                <a:gd name="T5" fmla="*/ 22 h 51"/>
                <a:gd name="T6" fmla="*/ 33 w 48"/>
                <a:gd name="T7" fmla="*/ 0 h 51"/>
                <a:gd name="T8" fmla="*/ 0 w 48"/>
                <a:gd name="T9" fmla="*/ 3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1">
                  <a:moveTo>
                    <a:pt x="0" y="32"/>
                  </a:moveTo>
                  <a:cubicBezTo>
                    <a:pt x="5" y="39"/>
                    <a:pt x="12" y="45"/>
                    <a:pt x="18" y="51"/>
                  </a:cubicBezTo>
                  <a:cubicBezTo>
                    <a:pt x="26" y="40"/>
                    <a:pt x="36" y="30"/>
                    <a:pt x="48" y="22"/>
                  </a:cubicBezTo>
                  <a:cubicBezTo>
                    <a:pt x="43" y="14"/>
                    <a:pt x="38" y="7"/>
                    <a:pt x="33" y="0"/>
                  </a:cubicBezTo>
                  <a:cubicBezTo>
                    <a:pt x="20" y="10"/>
                    <a:pt x="8" y="21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0" name="Freeform 95"/>
            <p:cNvSpPr>
              <a:spLocks/>
            </p:cNvSpPr>
            <p:nvPr/>
          </p:nvSpPr>
          <p:spPr bwMode="auto">
            <a:xfrm>
              <a:off x="2597151" y="1498601"/>
              <a:ext cx="211138" cy="168275"/>
            </a:xfrm>
            <a:custGeom>
              <a:avLst/>
              <a:gdLst>
                <a:gd name="T0" fmla="*/ 0 w 56"/>
                <a:gd name="T1" fmla="*/ 23 h 45"/>
                <a:gd name="T2" fmla="*/ 14 w 56"/>
                <a:gd name="T3" fmla="*/ 45 h 45"/>
                <a:gd name="T4" fmla="*/ 56 w 56"/>
                <a:gd name="T5" fmla="*/ 24 h 45"/>
                <a:gd name="T6" fmla="*/ 46 w 56"/>
                <a:gd name="T7" fmla="*/ 0 h 45"/>
                <a:gd name="T8" fmla="*/ 0 w 56"/>
                <a:gd name="T9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5">
                  <a:moveTo>
                    <a:pt x="0" y="23"/>
                  </a:moveTo>
                  <a:cubicBezTo>
                    <a:pt x="5" y="30"/>
                    <a:pt x="9" y="38"/>
                    <a:pt x="14" y="45"/>
                  </a:cubicBezTo>
                  <a:cubicBezTo>
                    <a:pt x="27" y="37"/>
                    <a:pt x="41" y="29"/>
                    <a:pt x="56" y="24"/>
                  </a:cubicBezTo>
                  <a:cubicBezTo>
                    <a:pt x="52" y="16"/>
                    <a:pt x="49" y="8"/>
                    <a:pt x="46" y="0"/>
                  </a:cubicBezTo>
                  <a:cubicBezTo>
                    <a:pt x="29" y="5"/>
                    <a:pt x="14" y="13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1" name="Freeform 96"/>
            <p:cNvSpPr>
              <a:spLocks/>
            </p:cNvSpPr>
            <p:nvPr/>
          </p:nvSpPr>
          <p:spPr bwMode="auto">
            <a:xfrm>
              <a:off x="2386013" y="1504951"/>
              <a:ext cx="180975" cy="203200"/>
            </a:xfrm>
            <a:custGeom>
              <a:avLst/>
              <a:gdLst>
                <a:gd name="T0" fmla="*/ 0 w 48"/>
                <a:gd name="T1" fmla="*/ 34 h 54"/>
                <a:gd name="T2" fmla="*/ 14 w 48"/>
                <a:gd name="T3" fmla="*/ 54 h 54"/>
                <a:gd name="T4" fmla="*/ 48 w 48"/>
                <a:gd name="T5" fmla="*/ 22 h 54"/>
                <a:gd name="T6" fmla="*/ 35 w 48"/>
                <a:gd name="T7" fmla="*/ 0 h 54"/>
                <a:gd name="T8" fmla="*/ 0 w 48"/>
                <a:gd name="T9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4">
                  <a:moveTo>
                    <a:pt x="0" y="34"/>
                  </a:moveTo>
                  <a:cubicBezTo>
                    <a:pt x="4" y="41"/>
                    <a:pt x="9" y="48"/>
                    <a:pt x="14" y="54"/>
                  </a:cubicBezTo>
                  <a:cubicBezTo>
                    <a:pt x="23" y="43"/>
                    <a:pt x="35" y="32"/>
                    <a:pt x="48" y="22"/>
                  </a:cubicBezTo>
                  <a:cubicBezTo>
                    <a:pt x="44" y="14"/>
                    <a:pt x="39" y="7"/>
                    <a:pt x="35" y="0"/>
                  </a:cubicBezTo>
                  <a:cubicBezTo>
                    <a:pt x="21" y="11"/>
                    <a:pt x="9" y="22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2" name="Freeform 97"/>
            <p:cNvSpPr>
              <a:spLocks/>
            </p:cNvSpPr>
            <p:nvPr/>
          </p:nvSpPr>
          <p:spPr bwMode="auto">
            <a:xfrm>
              <a:off x="2882901" y="1795463"/>
              <a:ext cx="82550" cy="98425"/>
            </a:xfrm>
            <a:custGeom>
              <a:avLst/>
              <a:gdLst>
                <a:gd name="T0" fmla="*/ 14 w 22"/>
                <a:gd name="T1" fmla="*/ 25 h 26"/>
                <a:gd name="T2" fmla="*/ 22 w 22"/>
                <a:gd name="T3" fmla="*/ 0 h 26"/>
                <a:gd name="T4" fmla="*/ 0 w 22"/>
                <a:gd name="T5" fmla="*/ 4 h 26"/>
                <a:gd name="T6" fmla="*/ 2 w 22"/>
                <a:gd name="T7" fmla="*/ 26 h 26"/>
                <a:gd name="T8" fmla="*/ 14 w 22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6">
                  <a:moveTo>
                    <a:pt x="14" y="25"/>
                  </a:moveTo>
                  <a:cubicBezTo>
                    <a:pt x="17" y="17"/>
                    <a:pt x="20" y="9"/>
                    <a:pt x="22" y="0"/>
                  </a:cubicBezTo>
                  <a:cubicBezTo>
                    <a:pt x="15" y="0"/>
                    <a:pt x="8" y="1"/>
                    <a:pt x="0" y="4"/>
                  </a:cubicBezTo>
                  <a:cubicBezTo>
                    <a:pt x="1" y="12"/>
                    <a:pt x="2" y="19"/>
                    <a:pt x="2" y="26"/>
                  </a:cubicBezTo>
                  <a:cubicBezTo>
                    <a:pt x="6" y="25"/>
                    <a:pt x="10" y="24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3" name="Freeform 98"/>
            <p:cNvSpPr>
              <a:spLocks/>
            </p:cNvSpPr>
            <p:nvPr/>
          </p:nvSpPr>
          <p:spPr bwMode="auto">
            <a:xfrm>
              <a:off x="2720976" y="1708151"/>
              <a:ext cx="147638" cy="136525"/>
            </a:xfrm>
            <a:custGeom>
              <a:avLst/>
              <a:gdLst>
                <a:gd name="T0" fmla="*/ 0 w 39"/>
                <a:gd name="T1" fmla="*/ 16 h 36"/>
                <a:gd name="T2" fmla="*/ 15 w 39"/>
                <a:gd name="T3" fmla="*/ 36 h 36"/>
                <a:gd name="T4" fmla="*/ 39 w 39"/>
                <a:gd name="T5" fmla="*/ 24 h 36"/>
                <a:gd name="T6" fmla="*/ 33 w 39"/>
                <a:gd name="T7" fmla="*/ 0 h 36"/>
                <a:gd name="T8" fmla="*/ 0 w 39"/>
                <a:gd name="T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0" y="16"/>
                  </a:moveTo>
                  <a:cubicBezTo>
                    <a:pt x="5" y="23"/>
                    <a:pt x="11" y="30"/>
                    <a:pt x="15" y="36"/>
                  </a:cubicBezTo>
                  <a:cubicBezTo>
                    <a:pt x="23" y="31"/>
                    <a:pt x="31" y="27"/>
                    <a:pt x="39" y="24"/>
                  </a:cubicBezTo>
                  <a:cubicBezTo>
                    <a:pt x="37" y="17"/>
                    <a:pt x="35" y="8"/>
                    <a:pt x="33" y="0"/>
                  </a:cubicBezTo>
                  <a:cubicBezTo>
                    <a:pt x="21" y="4"/>
                    <a:pt x="10" y="10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4" name="Freeform 99"/>
            <p:cNvSpPr>
              <a:spLocks/>
            </p:cNvSpPr>
            <p:nvPr/>
          </p:nvSpPr>
          <p:spPr bwMode="auto">
            <a:xfrm>
              <a:off x="2784476" y="1814513"/>
              <a:ext cx="98425" cy="104775"/>
            </a:xfrm>
            <a:custGeom>
              <a:avLst/>
              <a:gdLst>
                <a:gd name="T0" fmla="*/ 26 w 26"/>
                <a:gd name="T1" fmla="*/ 22 h 28"/>
                <a:gd name="T2" fmla="*/ 23 w 26"/>
                <a:gd name="T3" fmla="*/ 0 h 28"/>
                <a:gd name="T4" fmla="*/ 0 w 26"/>
                <a:gd name="T5" fmla="*/ 11 h 28"/>
                <a:gd name="T6" fmla="*/ 14 w 26"/>
                <a:gd name="T7" fmla="*/ 28 h 28"/>
                <a:gd name="T8" fmla="*/ 26 w 26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26" y="22"/>
                  </a:moveTo>
                  <a:cubicBezTo>
                    <a:pt x="25" y="15"/>
                    <a:pt x="24" y="7"/>
                    <a:pt x="23" y="0"/>
                  </a:cubicBezTo>
                  <a:cubicBezTo>
                    <a:pt x="15" y="2"/>
                    <a:pt x="7" y="6"/>
                    <a:pt x="0" y="11"/>
                  </a:cubicBezTo>
                  <a:cubicBezTo>
                    <a:pt x="5" y="17"/>
                    <a:pt x="10" y="23"/>
                    <a:pt x="14" y="28"/>
                  </a:cubicBezTo>
                  <a:cubicBezTo>
                    <a:pt x="18" y="25"/>
                    <a:pt x="22" y="23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5" name="Freeform 100"/>
            <p:cNvSpPr>
              <a:spLocks/>
            </p:cNvSpPr>
            <p:nvPr/>
          </p:nvSpPr>
          <p:spPr bwMode="auto">
            <a:xfrm>
              <a:off x="2795588" y="1460501"/>
              <a:ext cx="185738" cy="120650"/>
            </a:xfrm>
            <a:custGeom>
              <a:avLst/>
              <a:gdLst>
                <a:gd name="T0" fmla="*/ 0 w 49"/>
                <a:gd name="T1" fmla="*/ 8 h 32"/>
                <a:gd name="T2" fmla="*/ 9 w 49"/>
                <a:gd name="T3" fmla="*/ 32 h 32"/>
                <a:gd name="T4" fmla="*/ 49 w 49"/>
                <a:gd name="T5" fmla="*/ 26 h 32"/>
                <a:gd name="T6" fmla="*/ 45 w 49"/>
                <a:gd name="T7" fmla="*/ 1 h 32"/>
                <a:gd name="T8" fmla="*/ 0 w 49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2">
                  <a:moveTo>
                    <a:pt x="0" y="8"/>
                  </a:moveTo>
                  <a:cubicBezTo>
                    <a:pt x="3" y="16"/>
                    <a:pt x="6" y="24"/>
                    <a:pt x="9" y="32"/>
                  </a:cubicBezTo>
                  <a:cubicBezTo>
                    <a:pt x="23" y="28"/>
                    <a:pt x="37" y="26"/>
                    <a:pt x="49" y="26"/>
                  </a:cubicBezTo>
                  <a:cubicBezTo>
                    <a:pt x="48" y="18"/>
                    <a:pt x="47" y="9"/>
                    <a:pt x="45" y="1"/>
                  </a:cubicBezTo>
                  <a:cubicBezTo>
                    <a:pt x="31" y="0"/>
                    <a:pt x="16" y="2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6" name="Freeform 101"/>
            <p:cNvSpPr>
              <a:spLocks/>
            </p:cNvSpPr>
            <p:nvPr/>
          </p:nvSpPr>
          <p:spPr bwMode="auto">
            <a:xfrm>
              <a:off x="2863851" y="1685926"/>
              <a:ext cx="117475" cy="109538"/>
            </a:xfrm>
            <a:custGeom>
              <a:avLst/>
              <a:gdLst>
                <a:gd name="T0" fmla="*/ 0 w 31"/>
                <a:gd name="T1" fmla="*/ 5 h 29"/>
                <a:gd name="T2" fmla="*/ 4 w 31"/>
                <a:gd name="T3" fmla="*/ 29 h 29"/>
                <a:gd name="T4" fmla="*/ 27 w 31"/>
                <a:gd name="T5" fmla="*/ 26 h 29"/>
                <a:gd name="T6" fmla="*/ 31 w 31"/>
                <a:gd name="T7" fmla="*/ 0 h 29"/>
                <a:gd name="T8" fmla="*/ 0 w 31"/>
                <a:gd name="T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9">
                  <a:moveTo>
                    <a:pt x="0" y="5"/>
                  </a:moveTo>
                  <a:cubicBezTo>
                    <a:pt x="2" y="13"/>
                    <a:pt x="3" y="21"/>
                    <a:pt x="4" y="29"/>
                  </a:cubicBezTo>
                  <a:cubicBezTo>
                    <a:pt x="13" y="27"/>
                    <a:pt x="21" y="26"/>
                    <a:pt x="27" y="26"/>
                  </a:cubicBezTo>
                  <a:cubicBezTo>
                    <a:pt x="29" y="17"/>
                    <a:pt x="31" y="9"/>
                    <a:pt x="31" y="0"/>
                  </a:cubicBezTo>
                  <a:cubicBezTo>
                    <a:pt x="22" y="0"/>
                    <a:pt x="11" y="1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7" name="Freeform 102"/>
            <p:cNvSpPr>
              <a:spLocks/>
            </p:cNvSpPr>
            <p:nvPr/>
          </p:nvSpPr>
          <p:spPr bwMode="auto">
            <a:xfrm>
              <a:off x="2833688" y="1570038"/>
              <a:ext cx="150813" cy="120650"/>
            </a:xfrm>
            <a:custGeom>
              <a:avLst/>
              <a:gdLst>
                <a:gd name="T0" fmla="*/ 0 w 40"/>
                <a:gd name="T1" fmla="*/ 7 h 32"/>
                <a:gd name="T2" fmla="*/ 7 w 40"/>
                <a:gd name="T3" fmla="*/ 32 h 32"/>
                <a:gd name="T4" fmla="*/ 40 w 40"/>
                <a:gd name="T5" fmla="*/ 27 h 32"/>
                <a:gd name="T6" fmla="*/ 39 w 40"/>
                <a:gd name="T7" fmla="*/ 1 h 32"/>
                <a:gd name="T8" fmla="*/ 0 w 40"/>
                <a:gd name="T9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2">
                  <a:moveTo>
                    <a:pt x="0" y="7"/>
                  </a:moveTo>
                  <a:cubicBezTo>
                    <a:pt x="2" y="15"/>
                    <a:pt x="5" y="24"/>
                    <a:pt x="7" y="32"/>
                  </a:cubicBezTo>
                  <a:cubicBezTo>
                    <a:pt x="19" y="28"/>
                    <a:pt x="30" y="27"/>
                    <a:pt x="40" y="27"/>
                  </a:cubicBezTo>
                  <a:cubicBezTo>
                    <a:pt x="40" y="19"/>
                    <a:pt x="40" y="10"/>
                    <a:pt x="39" y="1"/>
                  </a:cubicBezTo>
                  <a:cubicBezTo>
                    <a:pt x="28" y="0"/>
                    <a:pt x="14" y="2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8" name="Group 171"/>
          <p:cNvGrpSpPr/>
          <p:nvPr/>
        </p:nvGrpSpPr>
        <p:grpSpPr>
          <a:xfrm>
            <a:off x="5766994" y="3436088"/>
            <a:ext cx="578638" cy="577844"/>
            <a:chOff x="7805738" y="-965201"/>
            <a:chExt cx="2311400" cy="2308226"/>
          </a:xfrm>
          <a:solidFill>
            <a:sysClr val="window" lastClr="FFFFFF">
              <a:lumMod val="50000"/>
            </a:sysClr>
          </a:solidFill>
        </p:grpSpPr>
        <p:sp>
          <p:nvSpPr>
            <p:cNvPr id="189" name="Freeform 106"/>
            <p:cNvSpPr>
              <a:spLocks noEditPoints="1"/>
            </p:cNvSpPr>
            <p:nvPr/>
          </p:nvSpPr>
          <p:spPr bwMode="auto">
            <a:xfrm>
              <a:off x="7805738" y="-965201"/>
              <a:ext cx="2311400" cy="2308226"/>
            </a:xfrm>
            <a:custGeom>
              <a:avLst/>
              <a:gdLst>
                <a:gd name="T0" fmla="*/ 580 w 613"/>
                <a:gd name="T1" fmla="*/ 34 h 613"/>
                <a:gd name="T2" fmla="*/ 460 w 613"/>
                <a:gd name="T3" fmla="*/ 34 h 613"/>
                <a:gd name="T4" fmla="*/ 444 w 613"/>
                <a:gd name="T5" fmla="*/ 56 h 613"/>
                <a:gd name="T6" fmla="*/ 232 w 613"/>
                <a:gd name="T7" fmla="*/ 101 h 613"/>
                <a:gd name="T8" fmla="*/ 201 w 613"/>
                <a:gd name="T9" fmla="*/ 141 h 613"/>
                <a:gd name="T10" fmla="*/ 33 w 613"/>
                <a:gd name="T11" fmla="*/ 179 h 613"/>
                <a:gd name="T12" fmla="*/ 175 w 613"/>
                <a:gd name="T13" fmla="*/ 439 h 613"/>
                <a:gd name="T14" fmla="*/ 434 w 613"/>
                <a:gd name="T15" fmla="*/ 580 h 613"/>
                <a:gd name="T16" fmla="*/ 472 w 613"/>
                <a:gd name="T17" fmla="*/ 412 h 613"/>
                <a:gd name="T18" fmla="*/ 512 w 613"/>
                <a:gd name="T19" fmla="*/ 381 h 613"/>
                <a:gd name="T20" fmla="*/ 557 w 613"/>
                <a:gd name="T21" fmla="*/ 170 h 613"/>
                <a:gd name="T22" fmla="*/ 580 w 613"/>
                <a:gd name="T23" fmla="*/ 154 h 613"/>
                <a:gd name="T24" fmla="*/ 580 w 613"/>
                <a:gd name="T25" fmla="*/ 34 h 613"/>
                <a:gd name="T26" fmla="*/ 415 w 613"/>
                <a:gd name="T27" fmla="*/ 560 h 613"/>
                <a:gd name="T28" fmla="*/ 195 w 613"/>
                <a:gd name="T29" fmla="*/ 418 h 613"/>
                <a:gd name="T30" fmla="*/ 52 w 613"/>
                <a:gd name="T31" fmla="*/ 200 h 613"/>
                <a:gd name="T32" fmla="*/ 272 w 613"/>
                <a:gd name="T33" fmla="*/ 341 h 613"/>
                <a:gd name="T34" fmla="*/ 415 w 613"/>
                <a:gd name="T35" fmla="*/ 560 h 613"/>
                <a:gd name="T36" fmla="*/ 540 w 613"/>
                <a:gd name="T37" fmla="*/ 114 h 613"/>
                <a:gd name="T38" fmla="*/ 528 w 613"/>
                <a:gd name="T39" fmla="*/ 120 h 613"/>
                <a:gd name="T40" fmla="*/ 513 w 613"/>
                <a:gd name="T41" fmla="*/ 101 h 613"/>
                <a:gd name="T42" fmla="*/ 493 w 613"/>
                <a:gd name="T43" fmla="*/ 85 h 613"/>
                <a:gd name="T44" fmla="*/ 500 w 613"/>
                <a:gd name="T45" fmla="*/ 74 h 613"/>
                <a:gd name="T46" fmla="*/ 540 w 613"/>
                <a:gd name="T47" fmla="*/ 74 h 613"/>
                <a:gd name="T48" fmla="*/ 540 w 613"/>
                <a:gd name="T49" fmla="*/ 114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3" h="613">
                  <a:moveTo>
                    <a:pt x="580" y="34"/>
                  </a:moveTo>
                  <a:cubicBezTo>
                    <a:pt x="547" y="0"/>
                    <a:pt x="493" y="0"/>
                    <a:pt x="460" y="34"/>
                  </a:cubicBezTo>
                  <a:cubicBezTo>
                    <a:pt x="453" y="40"/>
                    <a:pt x="448" y="48"/>
                    <a:pt x="444" y="56"/>
                  </a:cubicBezTo>
                  <a:cubicBezTo>
                    <a:pt x="373" y="29"/>
                    <a:pt x="289" y="43"/>
                    <a:pt x="232" y="101"/>
                  </a:cubicBezTo>
                  <a:cubicBezTo>
                    <a:pt x="219" y="113"/>
                    <a:pt x="210" y="127"/>
                    <a:pt x="201" y="141"/>
                  </a:cubicBezTo>
                  <a:cubicBezTo>
                    <a:pt x="79" y="145"/>
                    <a:pt x="33" y="179"/>
                    <a:pt x="33" y="179"/>
                  </a:cubicBezTo>
                  <a:cubicBezTo>
                    <a:pt x="0" y="212"/>
                    <a:pt x="64" y="328"/>
                    <a:pt x="175" y="439"/>
                  </a:cubicBezTo>
                  <a:cubicBezTo>
                    <a:pt x="285" y="549"/>
                    <a:pt x="401" y="613"/>
                    <a:pt x="434" y="580"/>
                  </a:cubicBezTo>
                  <a:cubicBezTo>
                    <a:pt x="434" y="580"/>
                    <a:pt x="468" y="535"/>
                    <a:pt x="472" y="412"/>
                  </a:cubicBezTo>
                  <a:cubicBezTo>
                    <a:pt x="486" y="404"/>
                    <a:pt x="500" y="394"/>
                    <a:pt x="512" y="381"/>
                  </a:cubicBezTo>
                  <a:cubicBezTo>
                    <a:pt x="570" y="324"/>
                    <a:pt x="584" y="241"/>
                    <a:pt x="557" y="170"/>
                  </a:cubicBezTo>
                  <a:cubicBezTo>
                    <a:pt x="565" y="166"/>
                    <a:pt x="573" y="161"/>
                    <a:pt x="580" y="154"/>
                  </a:cubicBezTo>
                  <a:cubicBezTo>
                    <a:pt x="613" y="121"/>
                    <a:pt x="613" y="67"/>
                    <a:pt x="580" y="34"/>
                  </a:cubicBezTo>
                  <a:close/>
                  <a:moveTo>
                    <a:pt x="415" y="560"/>
                  </a:moveTo>
                  <a:cubicBezTo>
                    <a:pt x="399" y="567"/>
                    <a:pt x="312" y="536"/>
                    <a:pt x="195" y="418"/>
                  </a:cubicBezTo>
                  <a:cubicBezTo>
                    <a:pt x="78" y="301"/>
                    <a:pt x="46" y="214"/>
                    <a:pt x="52" y="200"/>
                  </a:cubicBezTo>
                  <a:cubicBezTo>
                    <a:pt x="67" y="193"/>
                    <a:pt x="155" y="224"/>
                    <a:pt x="272" y="341"/>
                  </a:cubicBezTo>
                  <a:cubicBezTo>
                    <a:pt x="389" y="459"/>
                    <a:pt x="421" y="546"/>
                    <a:pt x="415" y="560"/>
                  </a:cubicBezTo>
                  <a:close/>
                  <a:moveTo>
                    <a:pt x="540" y="114"/>
                  </a:moveTo>
                  <a:cubicBezTo>
                    <a:pt x="536" y="117"/>
                    <a:pt x="533" y="119"/>
                    <a:pt x="528" y="120"/>
                  </a:cubicBezTo>
                  <a:cubicBezTo>
                    <a:pt x="523" y="114"/>
                    <a:pt x="519" y="107"/>
                    <a:pt x="513" y="101"/>
                  </a:cubicBezTo>
                  <a:cubicBezTo>
                    <a:pt x="506" y="95"/>
                    <a:pt x="500" y="90"/>
                    <a:pt x="493" y="85"/>
                  </a:cubicBezTo>
                  <a:cubicBezTo>
                    <a:pt x="494" y="81"/>
                    <a:pt x="496" y="77"/>
                    <a:pt x="500" y="74"/>
                  </a:cubicBezTo>
                  <a:cubicBezTo>
                    <a:pt x="511" y="63"/>
                    <a:pt x="529" y="63"/>
                    <a:pt x="540" y="74"/>
                  </a:cubicBezTo>
                  <a:cubicBezTo>
                    <a:pt x="551" y="85"/>
                    <a:pt x="551" y="103"/>
                    <a:pt x="540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0" name="Freeform 107"/>
            <p:cNvSpPr>
              <a:spLocks/>
            </p:cNvSpPr>
            <p:nvPr/>
          </p:nvSpPr>
          <p:spPr bwMode="auto">
            <a:xfrm>
              <a:off x="8797925" y="500062"/>
              <a:ext cx="346075" cy="387350"/>
            </a:xfrm>
            <a:custGeom>
              <a:avLst/>
              <a:gdLst>
                <a:gd name="T0" fmla="*/ 24 w 92"/>
                <a:gd name="T1" fmla="*/ 0 h 103"/>
                <a:gd name="T2" fmla="*/ 20 w 92"/>
                <a:gd name="T3" fmla="*/ 3 h 103"/>
                <a:gd name="T4" fmla="*/ 6 w 92"/>
                <a:gd name="T5" fmla="*/ 27 h 103"/>
                <a:gd name="T6" fmla="*/ 20 w 92"/>
                <a:gd name="T7" fmla="*/ 83 h 103"/>
                <a:gd name="T8" fmla="*/ 76 w 92"/>
                <a:gd name="T9" fmla="*/ 97 h 103"/>
                <a:gd name="T10" fmla="*/ 92 w 92"/>
                <a:gd name="T11" fmla="*/ 88 h 103"/>
                <a:gd name="T12" fmla="*/ 24 w 92"/>
                <a:gd name="T1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03">
                  <a:moveTo>
                    <a:pt x="24" y="0"/>
                  </a:moveTo>
                  <a:cubicBezTo>
                    <a:pt x="22" y="2"/>
                    <a:pt x="21" y="2"/>
                    <a:pt x="20" y="3"/>
                  </a:cubicBezTo>
                  <a:cubicBezTo>
                    <a:pt x="13" y="10"/>
                    <a:pt x="9" y="18"/>
                    <a:pt x="6" y="27"/>
                  </a:cubicBezTo>
                  <a:cubicBezTo>
                    <a:pt x="0" y="46"/>
                    <a:pt x="4" y="68"/>
                    <a:pt x="20" y="83"/>
                  </a:cubicBezTo>
                  <a:cubicBezTo>
                    <a:pt x="35" y="99"/>
                    <a:pt x="57" y="103"/>
                    <a:pt x="76" y="97"/>
                  </a:cubicBezTo>
                  <a:cubicBezTo>
                    <a:pt x="82" y="95"/>
                    <a:pt x="87" y="92"/>
                    <a:pt x="92" y="88"/>
                  </a:cubicBezTo>
                  <a:cubicBezTo>
                    <a:pt x="77" y="64"/>
                    <a:pt x="54" y="3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1" name="矩形 190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2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30931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教师的现代教育技术能力</a:t>
            </a:r>
          </a:p>
        </p:txBody>
      </p:sp>
      <p:sp>
        <p:nvSpPr>
          <p:cNvPr id="193" name="任意多边形 192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3973552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5" grpId="0"/>
      <p:bldP spid="77" grpId="0"/>
      <p:bldP spid="79" grpId="0"/>
      <p:bldP spid="81" grpId="0"/>
      <p:bldP spid="8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1817664" y="2732642"/>
            <a:ext cx="8722064" cy="1683597"/>
            <a:chOff x="31445" y="161947"/>
            <a:chExt cx="2500824" cy="318131"/>
          </a:xfrm>
          <a:solidFill>
            <a:srgbClr val="5FA326"/>
          </a:solidFill>
        </p:grpSpPr>
        <p:sp>
          <p:nvSpPr>
            <p:cNvPr id="88" name="矩形 87"/>
            <p:cNvSpPr/>
            <p:nvPr/>
          </p:nvSpPr>
          <p:spPr>
            <a:xfrm>
              <a:off x="31445" y="176315"/>
              <a:ext cx="2268640" cy="293086"/>
            </a:xfrm>
            <a:prstGeom prst="rect">
              <a:avLst/>
            </a:prstGeom>
            <a:solidFill>
              <a:srgbClr val="6CAE43"/>
            </a:solidFill>
            <a:ln w="25400" cap="flat" cmpd="sng" algn="ctr">
              <a:solidFill>
                <a:srgbClr val="6CAE4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89" name="等腰三角形 88"/>
            <p:cNvSpPr/>
            <p:nvPr/>
          </p:nvSpPr>
          <p:spPr>
            <a:xfrm rot="5400000">
              <a:off x="2257111" y="204921"/>
              <a:ext cx="318131" cy="232184"/>
            </a:xfrm>
            <a:prstGeom prst="triangle">
              <a:avLst/>
            </a:prstGeom>
            <a:solidFill>
              <a:srgbClr val="6CAE43"/>
            </a:solidFill>
            <a:ln w="25400" cap="flat" cmpd="sng" algn="ctr">
              <a:solidFill>
                <a:srgbClr val="6CAE4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90" name="TextBox 8"/>
            <p:cNvSpPr txBox="1"/>
            <p:nvPr/>
          </p:nvSpPr>
          <p:spPr>
            <a:xfrm>
              <a:off x="1337195" y="238997"/>
              <a:ext cx="582429" cy="122130"/>
            </a:xfrm>
            <a:prstGeom prst="rect">
              <a:avLst/>
            </a:prstGeom>
            <a:solidFill>
              <a:srgbClr val="6CAE43"/>
            </a:solidFill>
            <a:ln>
              <a:solidFill>
                <a:srgbClr val="6CAE43"/>
              </a:solidFill>
            </a:ln>
          </p:spPr>
          <p:txBody>
            <a:bodyPr wrap="none" rtlCol="0">
              <a:spAutoFit/>
            </a:bodyPr>
            <a:lstStyle/>
            <a:p>
              <a:pPr algn="just">
                <a:spcBef>
                  <a:spcPct val="0"/>
                </a:spcBef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学习建议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2081804" y="1831086"/>
            <a:ext cx="3493221" cy="3493221"/>
            <a:chOff x="267453" y="94709"/>
            <a:chExt cx="454824" cy="454824"/>
          </a:xfrm>
        </p:grpSpPr>
        <p:sp>
          <p:nvSpPr>
            <p:cNvPr id="92" name="椭圆 91"/>
            <p:cNvSpPr/>
            <p:nvPr/>
          </p:nvSpPr>
          <p:spPr>
            <a:xfrm>
              <a:off x="301756" y="114952"/>
              <a:ext cx="390525" cy="395287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3738" y="170570"/>
              <a:ext cx="302255" cy="302255"/>
            </a:xfrm>
            <a:prstGeom prst="ellipse">
              <a:avLst/>
            </a:prstGeom>
            <a:solidFill>
              <a:srgbClr val="6CAE4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94" name="同心圆 93"/>
            <p:cNvSpPr/>
            <p:nvPr/>
          </p:nvSpPr>
          <p:spPr>
            <a:xfrm>
              <a:off x="267453" y="94709"/>
              <a:ext cx="454824" cy="454824"/>
            </a:xfrm>
            <a:prstGeom prst="donut">
              <a:avLst>
                <a:gd name="adj" fmla="val 8567"/>
              </a:avLst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>
                <a:solidFill>
                  <a:prstClr val="black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95" name="TextBox 9"/>
            <p:cNvSpPr txBox="1"/>
            <p:nvPr/>
          </p:nvSpPr>
          <p:spPr>
            <a:xfrm>
              <a:off x="370583" y="176347"/>
              <a:ext cx="261978" cy="2684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12800" kern="0" dirty="0">
                  <a:solidFill>
                    <a:prstClr val="white"/>
                  </a:solidFill>
                  <a:latin typeface="Arial"/>
                  <a:ea typeface="方正正中黑简体"/>
                  <a:cs typeface="+mn-ea"/>
                  <a:sym typeface="+mn-lt"/>
                </a:rPr>
                <a:t>05</a:t>
              </a:r>
              <a:endParaRPr lang="zh-CN" altLang="en-US" sz="12800" kern="0" dirty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</p:grpSp>
      <p:sp>
        <p:nvSpPr>
          <p:cNvPr id="13" name="任意多边形 12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2799977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直接连接符 57"/>
          <p:cNvCxnSpPr/>
          <p:nvPr/>
        </p:nvCxnSpPr>
        <p:spPr bwMode="auto">
          <a:xfrm>
            <a:off x="3009900" y="1717675"/>
            <a:ext cx="0" cy="4070350"/>
          </a:xfrm>
          <a:prstGeom prst="line">
            <a:avLst/>
          </a:prstGeom>
          <a:ln>
            <a:solidFill>
              <a:srgbClr val="6CA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 bwMode="auto">
          <a:xfrm>
            <a:off x="3009900" y="5788025"/>
            <a:ext cx="6191250" cy="0"/>
          </a:xfrm>
          <a:prstGeom prst="line">
            <a:avLst/>
          </a:prstGeom>
          <a:ln>
            <a:solidFill>
              <a:srgbClr val="6CA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 bwMode="auto">
          <a:xfrm>
            <a:off x="9201150" y="1717675"/>
            <a:ext cx="0" cy="4070350"/>
          </a:xfrm>
          <a:prstGeom prst="line">
            <a:avLst/>
          </a:prstGeom>
          <a:ln>
            <a:solidFill>
              <a:srgbClr val="6CA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 bwMode="auto">
          <a:xfrm>
            <a:off x="3009900" y="1717675"/>
            <a:ext cx="477838" cy="0"/>
          </a:xfrm>
          <a:prstGeom prst="line">
            <a:avLst/>
          </a:prstGeom>
          <a:ln>
            <a:solidFill>
              <a:srgbClr val="6CA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 bwMode="auto">
          <a:xfrm>
            <a:off x="8723313" y="1717675"/>
            <a:ext cx="477837" cy="0"/>
          </a:xfrm>
          <a:prstGeom prst="line">
            <a:avLst/>
          </a:prstGeom>
          <a:ln>
            <a:solidFill>
              <a:srgbClr val="6CA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15"/>
          <p:cNvSpPr txBox="1">
            <a:spLocks noChangeArrowheads="1"/>
          </p:cNvSpPr>
          <p:nvPr/>
        </p:nvSpPr>
        <p:spPr bwMode="auto">
          <a:xfrm>
            <a:off x="4176713" y="1296988"/>
            <a:ext cx="38592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solidFill>
                  <a:srgbClr val="22498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目录  </a:t>
            </a:r>
            <a:r>
              <a:rPr lang="en-US" altLang="zh-CN" sz="4400" b="1" dirty="0">
                <a:solidFill>
                  <a:srgbClr val="22498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content</a:t>
            </a:r>
            <a:endParaRPr lang="zh-CN" altLang="en-US" sz="4400" b="1" dirty="0">
              <a:solidFill>
                <a:srgbClr val="22498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 bwMode="auto">
          <a:xfrm>
            <a:off x="4405313" y="2355850"/>
            <a:ext cx="793750" cy="495300"/>
          </a:xfrm>
          <a:prstGeom prst="rect">
            <a:avLst/>
          </a:prstGeom>
          <a:solidFill>
            <a:srgbClr val="6CAE43"/>
          </a:solidFill>
          <a:ln>
            <a:solidFill>
              <a:srgbClr val="6CAE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01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65" name="矩形 2"/>
          <p:cNvSpPr>
            <a:spLocks noChangeArrowheads="1"/>
          </p:cNvSpPr>
          <p:nvPr/>
        </p:nvSpPr>
        <p:spPr bwMode="auto">
          <a:xfrm>
            <a:off x="5653088" y="2384425"/>
            <a:ext cx="4360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2249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现代教育技术的基本概念</a:t>
            </a:r>
            <a:endParaRPr lang="en-US" altLang="zh-CN" sz="2400" dirty="0">
              <a:solidFill>
                <a:srgbClr val="2249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 bwMode="auto">
          <a:xfrm>
            <a:off x="4405313" y="3022600"/>
            <a:ext cx="793750" cy="495300"/>
          </a:xfrm>
          <a:prstGeom prst="rect">
            <a:avLst/>
          </a:prstGeom>
          <a:solidFill>
            <a:srgbClr val="6CAE43"/>
          </a:solidFill>
          <a:ln>
            <a:solidFill>
              <a:srgbClr val="6CAE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02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67" name="矩形 28"/>
          <p:cNvSpPr>
            <a:spLocks noChangeArrowheads="1"/>
          </p:cNvSpPr>
          <p:nvPr/>
        </p:nvSpPr>
        <p:spPr bwMode="auto">
          <a:xfrm>
            <a:off x="5653088" y="2997200"/>
            <a:ext cx="4122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2249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现代教育技术的现状</a:t>
            </a:r>
            <a:endParaRPr lang="da-DK" altLang="zh-CN" sz="2400" dirty="0">
              <a:solidFill>
                <a:srgbClr val="2249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4405313" y="3690938"/>
            <a:ext cx="793750" cy="495300"/>
          </a:xfrm>
          <a:prstGeom prst="rect">
            <a:avLst/>
          </a:prstGeom>
          <a:solidFill>
            <a:srgbClr val="6CAE43"/>
          </a:solidFill>
          <a:ln>
            <a:solidFill>
              <a:srgbClr val="6CAE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03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69" name="矩形 26"/>
          <p:cNvSpPr>
            <a:spLocks noChangeArrowheads="1"/>
          </p:cNvSpPr>
          <p:nvPr/>
        </p:nvSpPr>
        <p:spPr bwMode="auto">
          <a:xfrm>
            <a:off x="5653088" y="3667125"/>
            <a:ext cx="412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2249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现代教育技术的发展趋势</a:t>
            </a:r>
            <a:endParaRPr lang="da-DK" altLang="zh-CN" sz="2400" dirty="0">
              <a:solidFill>
                <a:srgbClr val="2249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4405313" y="4359275"/>
            <a:ext cx="793750" cy="495300"/>
          </a:xfrm>
          <a:prstGeom prst="rect">
            <a:avLst/>
          </a:prstGeom>
          <a:solidFill>
            <a:srgbClr val="6CAE43"/>
          </a:solidFill>
          <a:ln>
            <a:solidFill>
              <a:srgbClr val="6CAE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04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71" name="矩形 32"/>
          <p:cNvSpPr>
            <a:spLocks noChangeArrowheads="1"/>
          </p:cNvSpPr>
          <p:nvPr/>
        </p:nvSpPr>
        <p:spPr bwMode="auto">
          <a:xfrm>
            <a:off x="5653088" y="4333875"/>
            <a:ext cx="4122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2249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教师的现代教育技术能力</a:t>
            </a:r>
            <a:endParaRPr lang="da-DK" altLang="zh-CN" sz="2400" dirty="0">
              <a:solidFill>
                <a:srgbClr val="2249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 bwMode="auto">
          <a:xfrm>
            <a:off x="4397375" y="5019675"/>
            <a:ext cx="793750" cy="495300"/>
          </a:xfrm>
          <a:prstGeom prst="rect">
            <a:avLst/>
          </a:prstGeom>
          <a:solidFill>
            <a:srgbClr val="6CAE43"/>
          </a:solidFill>
          <a:ln>
            <a:solidFill>
              <a:srgbClr val="6CAE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05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73" name="矩形 32"/>
          <p:cNvSpPr>
            <a:spLocks noChangeArrowheads="1"/>
          </p:cNvSpPr>
          <p:nvPr/>
        </p:nvSpPr>
        <p:spPr bwMode="auto">
          <a:xfrm>
            <a:off x="5653088" y="5000625"/>
            <a:ext cx="4122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2249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学习建议</a:t>
            </a:r>
            <a:endParaRPr lang="da-DK" altLang="zh-CN" sz="2400" dirty="0">
              <a:solidFill>
                <a:srgbClr val="2249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1129965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 animBg="1"/>
      <p:bldP spid="65" grpId="0"/>
      <p:bldP spid="66" grpId="0" animBg="1"/>
      <p:bldP spid="67" grpId="0"/>
      <p:bldP spid="68" grpId="0" animBg="1"/>
      <p:bldP spid="69" grpId="0"/>
      <p:bldP spid="70" grpId="0" animBg="1"/>
      <p:bldP spid="71" grpId="0"/>
      <p:bldP spid="72" grpId="0" animBg="1"/>
      <p:bldP spid="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课程学习与要求</a:t>
            </a:r>
          </a:p>
        </p:txBody>
      </p:sp>
      <p:grpSp>
        <p:nvGrpSpPr>
          <p:cNvPr id="166" name="Group 50"/>
          <p:cNvGrpSpPr/>
          <p:nvPr/>
        </p:nvGrpSpPr>
        <p:grpSpPr>
          <a:xfrm>
            <a:off x="4997899" y="2828648"/>
            <a:ext cx="1096274" cy="2186390"/>
            <a:chOff x="5362575" y="2679701"/>
            <a:chExt cx="847725" cy="1690688"/>
          </a:xfrm>
          <a:solidFill>
            <a:srgbClr val="6CAE43"/>
          </a:solidFill>
        </p:grpSpPr>
        <p:sp>
          <p:nvSpPr>
            <p:cNvPr id="167" name="Freeform 51"/>
            <p:cNvSpPr>
              <a:spLocks/>
            </p:cNvSpPr>
            <p:nvPr/>
          </p:nvSpPr>
          <p:spPr bwMode="auto">
            <a:xfrm>
              <a:off x="5627688" y="2679701"/>
              <a:ext cx="522288" cy="987425"/>
            </a:xfrm>
            <a:custGeom>
              <a:avLst/>
              <a:gdLst>
                <a:gd name="T0" fmla="*/ 51 w 87"/>
                <a:gd name="T1" fmla="*/ 52 h 164"/>
                <a:gd name="T2" fmla="*/ 34 w 87"/>
                <a:gd name="T3" fmla="*/ 43 h 164"/>
                <a:gd name="T4" fmla="*/ 39 w 87"/>
                <a:gd name="T5" fmla="*/ 39 h 164"/>
                <a:gd name="T6" fmla="*/ 65 w 87"/>
                <a:gd name="T7" fmla="*/ 36 h 164"/>
                <a:gd name="T8" fmla="*/ 72 w 87"/>
                <a:gd name="T9" fmla="*/ 37 h 164"/>
                <a:gd name="T10" fmla="*/ 58 w 87"/>
                <a:gd name="T11" fmla="*/ 51 h 164"/>
                <a:gd name="T12" fmla="*/ 32 w 87"/>
                <a:gd name="T13" fmla="*/ 74 h 164"/>
                <a:gd name="T14" fmla="*/ 25 w 87"/>
                <a:gd name="T15" fmla="*/ 101 h 164"/>
                <a:gd name="T16" fmla="*/ 23 w 87"/>
                <a:gd name="T17" fmla="*/ 115 h 164"/>
                <a:gd name="T18" fmla="*/ 44 w 87"/>
                <a:gd name="T19" fmla="*/ 119 h 164"/>
                <a:gd name="T20" fmla="*/ 54 w 87"/>
                <a:gd name="T21" fmla="*/ 96 h 164"/>
                <a:gd name="T22" fmla="*/ 58 w 87"/>
                <a:gd name="T23" fmla="*/ 102 h 164"/>
                <a:gd name="T24" fmla="*/ 50 w 87"/>
                <a:gd name="T25" fmla="*/ 118 h 164"/>
                <a:gd name="T26" fmla="*/ 60 w 87"/>
                <a:gd name="T27" fmla="*/ 131 h 164"/>
                <a:gd name="T28" fmla="*/ 57 w 87"/>
                <a:gd name="T29" fmla="*/ 138 h 164"/>
                <a:gd name="T30" fmla="*/ 45 w 87"/>
                <a:gd name="T31" fmla="*/ 126 h 164"/>
                <a:gd name="T32" fmla="*/ 18 w 87"/>
                <a:gd name="T33" fmla="*/ 121 h 164"/>
                <a:gd name="T34" fmla="*/ 1 w 87"/>
                <a:gd name="T35" fmla="*/ 128 h 164"/>
                <a:gd name="T36" fmla="*/ 4 w 87"/>
                <a:gd name="T37" fmla="*/ 139 h 164"/>
                <a:gd name="T38" fmla="*/ 36 w 87"/>
                <a:gd name="T39" fmla="*/ 159 h 164"/>
                <a:gd name="T40" fmla="*/ 52 w 87"/>
                <a:gd name="T41" fmla="*/ 163 h 164"/>
                <a:gd name="T42" fmla="*/ 73 w 87"/>
                <a:gd name="T43" fmla="*/ 164 h 164"/>
                <a:gd name="T44" fmla="*/ 66 w 87"/>
                <a:gd name="T45" fmla="*/ 116 h 164"/>
                <a:gd name="T46" fmla="*/ 71 w 87"/>
                <a:gd name="T47" fmla="*/ 64 h 164"/>
                <a:gd name="T48" fmla="*/ 70 w 87"/>
                <a:gd name="T49" fmla="*/ 12 h 164"/>
                <a:gd name="T50" fmla="*/ 30 w 87"/>
                <a:gd name="T51" fmla="*/ 27 h 164"/>
                <a:gd name="T52" fmla="*/ 9 w 87"/>
                <a:gd name="T53" fmla="*/ 52 h 164"/>
                <a:gd name="T54" fmla="*/ 51 w 87"/>
                <a:gd name="T55" fmla="*/ 5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164">
                  <a:moveTo>
                    <a:pt x="51" y="52"/>
                  </a:moveTo>
                  <a:cubicBezTo>
                    <a:pt x="44" y="52"/>
                    <a:pt x="38" y="48"/>
                    <a:pt x="34" y="43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7" y="48"/>
                    <a:pt x="62" y="48"/>
                    <a:pt x="65" y="36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0" y="44"/>
                    <a:pt x="65" y="50"/>
                    <a:pt x="58" y="51"/>
                  </a:cubicBezTo>
                  <a:cubicBezTo>
                    <a:pt x="57" y="66"/>
                    <a:pt x="46" y="74"/>
                    <a:pt x="32" y="74"/>
                  </a:cubicBezTo>
                  <a:cubicBezTo>
                    <a:pt x="37" y="83"/>
                    <a:pt x="35" y="96"/>
                    <a:pt x="25" y="101"/>
                  </a:cubicBezTo>
                  <a:cubicBezTo>
                    <a:pt x="26" y="106"/>
                    <a:pt x="25" y="111"/>
                    <a:pt x="23" y="115"/>
                  </a:cubicBezTo>
                  <a:cubicBezTo>
                    <a:pt x="27" y="123"/>
                    <a:pt x="36" y="124"/>
                    <a:pt x="44" y="119"/>
                  </a:cubicBezTo>
                  <a:cubicBezTo>
                    <a:pt x="43" y="109"/>
                    <a:pt x="47" y="101"/>
                    <a:pt x="54" y="96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3" y="105"/>
                    <a:pt x="50" y="111"/>
                    <a:pt x="50" y="118"/>
                  </a:cubicBezTo>
                  <a:cubicBezTo>
                    <a:pt x="51" y="123"/>
                    <a:pt x="54" y="129"/>
                    <a:pt x="60" y="131"/>
                  </a:cubicBezTo>
                  <a:cubicBezTo>
                    <a:pt x="57" y="138"/>
                    <a:pt x="57" y="138"/>
                    <a:pt x="57" y="138"/>
                  </a:cubicBezTo>
                  <a:cubicBezTo>
                    <a:pt x="51" y="135"/>
                    <a:pt x="48" y="131"/>
                    <a:pt x="45" y="126"/>
                  </a:cubicBezTo>
                  <a:cubicBezTo>
                    <a:pt x="36" y="131"/>
                    <a:pt x="25" y="129"/>
                    <a:pt x="18" y="121"/>
                  </a:cubicBezTo>
                  <a:cubicBezTo>
                    <a:pt x="14" y="125"/>
                    <a:pt x="7" y="127"/>
                    <a:pt x="1" y="128"/>
                  </a:cubicBezTo>
                  <a:cubicBezTo>
                    <a:pt x="3" y="131"/>
                    <a:pt x="4" y="135"/>
                    <a:pt x="4" y="139"/>
                  </a:cubicBezTo>
                  <a:cubicBezTo>
                    <a:pt x="19" y="136"/>
                    <a:pt x="32" y="143"/>
                    <a:pt x="36" y="159"/>
                  </a:cubicBezTo>
                  <a:cubicBezTo>
                    <a:pt x="42" y="158"/>
                    <a:pt x="48" y="160"/>
                    <a:pt x="52" y="163"/>
                  </a:cubicBezTo>
                  <a:cubicBezTo>
                    <a:pt x="58" y="160"/>
                    <a:pt x="67" y="161"/>
                    <a:pt x="73" y="164"/>
                  </a:cubicBezTo>
                  <a:cubicBezTo>
                    <a:pt x="83" y="148"/>
                    <a:pt x="80" y="128"/>
                    <a:pt x="66" y="116"/>
                  </a:cubicBezTo>
                  <a:cubicBezTo>
                    <a:pt x="83" y="103"/>
                    <a:pt x="86" y="81"/>
                    <a:pt x="71" y="64"/>
                  </a:cubicBezTo>
                  <a:cubicBezTo>
                    <a:pt x="82" y="51"/>
                    <a:pt x="87" y="25"/>
                    <a:pt x="70" y="12"/>
                  </a:cubicBezTo>
                  <a:cubicBezTo>
                    <a:pt x="54" y="0"/>
                    <a:pt x="39" y="14"/>
                    <a:pt x="30" y="27"/>
                  </a:cubicBezTo>
                  <a:cubicBezTo>
                    <a:pt x="14" y="20"/>
                    <a:pt x="0" y="37"/>
                    <a:pt x="9" y="52"/>
                  </a:cubicBezTo>
                  <a:cubicBezTo>
                    <a:pt x="20" y="70"/>
                    <a:pt x="48" y="73"/>
                    <a:pt x="51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8" name="Freeform 52"/>
            <p:cNvSpPr>
              <a:spLocks/>
            </p:cNvSpPr>
            <p:nvPr/>
          </p:nvSpPr>
          <p:spPr bwMode="auto">
            <a:xfrm>
              <a:off x="5362575" y="2974976"/>
              <a:ext cx="463550" cy="450850"/>
            </a:xfrm>
            <a:custGeom>
              <a:avLst/>
              <a:gdLst>
                <a:gd name="T0" fmla="*/ 36 w 77"/>
                <a:gd name="T1" fmla="*/ 71 h 75"/>
                <a:gd name="T2" fmla="*/ 59 w 77"/>
                <a:gd name="T3" fmla="*/ 48 h 75"/>
                <a:gd name="T4" fmla="*/ 67 w 77"/>
                <a:gd name="T5" fmla="*/ 23 h 75"/>
                <a:gd name="T6" fmla="*/ 44 w 77"/>
                <a:gd name="T7" fmla="*/ 0 h 75"/>
                <a:gd name="T8" fmla="*/ 33 w 77"/>
                <a:gd name="T9" fmla="*/ 35 h 75"/>
                <a:gd name="T10" fmla="*/ 12 w 77"/>
                <a:gd name="T11" fmla="*/ 72 h 75"/>
                <a:gd name="T12" fmla="*/ 36 w 77"/>
                <a:gd name="T13" fmla="*/ 7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5">
                  <a:moveTo>
                    <a:pt x="36" y="71"/>
                  </a:moveTo>
                  <a:cubicBezTo>
                    <a:pt x="50" y="75"/>
                    <a:pt x="72" y="63"/>
                    <a:pt x="59" y="48"/>
                  </a:cubicBezTo>
                  <a:cubicBezTo>
                    <a:pt x="72" y="49"/>
                    <a:pt x="77" y="32"/>
                    <a:pt x="67" y="23"/>
                  </a:cubicBezTo>
                  <a:cubicBezTo>
                    <a:pt x="56" y="19"/>
                    <a:pt x="48" y="11"/>
                    <a:pt x="44" y="0"/>
                  </a:cubicBezTo>
                  <a:cubicBezTo>
                    <a:pt x="24" y="0"/>
                    <a:pt x="23" y="24"/>
                    <a:pt x="33" y="35"/>
                  </a:cubicBezTo>
                  <a:cubicBezTo>
                    <a:pt x="13" y="34"/>
                    <a:pt x="0" y="57"/>
                    <a:pt x="12" y="72"/>
                  </a:cubicBezTo>
                  <a:cubicBezTo>
                    <a:pt x="20" y="68"/>
                    <a:pt x="27" y="68"/>
                    <a:pt x="36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9" name="Freeform 53"/>
            <p:cNvSpPr>
              <a:spLocks/>
            </p:cNvSpPr>
            <p:nvPr/>
          </p:nvSpPr>
          <p:spPr bwMode="auto">
            <a:xfrm>
              <a:off x="5362575" y="3425826"/>
              <a:ext cx="847725" cy="944563"/>
            </a:xfrm>
            <a:custGeom>
              <a:avLst/>
              <a:gdLst>
                <a:gd name="T0" fmla="*/ 118 w 141"/>
                <a:gd name="T1" fmla="*/ 49 h 157"/>
                <a:gd name="T2" fmla="*/ 95 w 141"/>
                <a:gd name="T3" fmla="*/ 48 h 157"/>
                <a:gd name="T4" fmla="*/ 74 w 141"/>
                <a:gd name="T5" fmla="*/ 58 h 157"/>
                <a:gd name="T6" fmla="*/ 76 w 141"/>
                <a:gd name="T7" fmla="*/ 90 h 157"/>
                <a:gd name="T8" fmla="*/ 95 w 141"/>
                <a:gd name="T9" fmla="*/ 73 h 157"/>
                <a:gd name="T10" fmla="*/ 96 w 141"/>
                <a:gd name="T11" fmla="*/ 80 h 157"/>
                <a:gd name="T12" fmla="*/ 94 w 141"/>
                <a:gd name="T13" fmla="*/ 111 h 157"/>
                <a:gd name="T14" fmla="*/ 92 w 141"/>
                <a:gd name="T15" fmla="*/ 117 h 157"/>
                <a:gd name="T16" fmla="*/ 76 w 141"/>
                <a:gd name="T17" fmla="*/ 97 h 157"/>
                <a:gd name="T18" fmla="*/ 66 w 141"/>
                <a:gd name="T19" fmla="*/ 55 h 157"/>
                <a:gd name="T20" fmla="*/ 74 w 141"/>
                <a:gd name="T21" fmla="*/ 38 h 157"/>
                <a:gd name="T22" fmla="*/ 38 w 141"/>
                <a:gd name="T23" fmla="*/ 25 h 157"/>
                <a:gd name="T24" fmla="*/ 26 w 141"/>
                <a:gd name="T25" fmla="*/ 0 h 157"/>
                <a:gd name="T26" fmla="*/ 2 w 141"/>
                <a:gd name="T27" fmla="*/ 37 h 157"/>
                <a:gd name="T28" fmla="*/ 26 w 141"/>
                <a:gd name="T29" fmla="*/ 72 h 157"/>
                <a:gd name="T30" fmla="*/ 53 w 141"/>
                <a:gd name="T31" fmla="*/ 104 h 157"/>
                <a:gd name="T32" fmla="*/ 83 w 141"/>
                <a:gd name="T33" fmla="*/ 129 h 157"/>
                <a:gd name="T34" fmla="*/ 114 w 141"/>
                <a:gd name="T35" fmla="*/ 91 h 157"/>
                <a:gd name="T36" fmla="*/ 118 w 141"/>
                <a:gd name="T37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1" h="157">
                  <a:moveTo>
                    <a:pt x="118" y="49"/>
                  </a:moveTo>
                  <a:cubicBezTo>
                    <a:pt x="112" y="42"/>
                    <a:pt x="102" y="43"/>
                    <a:pt x="95" y="48"/>
                  </a:cubicBezTo>
                  <a:cubicBezTo>
                    <a:pt x="84" y="36"/>
                    <a:pt x="70" y="42"/>
                    <a:pt x="74" y="58"/>
                  </a:cubicBezTo>
                  <a:cubicBezTo>
                    <a:pt x="56" y="67"/>
                    <a:pt x="57" y="87"/>
                    <a:pt x="76" y="90"/>
                  </a:cubicBezTo>
                  <a:cubicBezTo>
                    <a:pt x="78" y="81"/>
                    <a:pt x="86" y="75"/>
                    <a:pt x="95" y="73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78" y="83"/>
                    <a:pt x="79" y="104"/>
                    <a:pt x="94" y="111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83" y="113"/>
                    <a:pt x="77" y="106"/>
                    <a:pt x="76" y="97"/>
                  </a:cubicBezTo>
                  <a:cubicBezTo>
                    <a:pt x="52" y="94"/>
                    <a:pt x="47" y="66"/>
                    <a:pt x="66" y="55"/>
                  </a:cubicBezTo>
                  <a:cubicBezTo>
                    <a:pt x="65" y="48"/>
                    <a:pt x="68" y="42"/>
                    <a:pt x="74" y="38"/>
                  </a:cubicBezTo>
                  <a:cubicBezTo>
                    <a:pt x="70" y="17"/>
                    <a:pt x="51" y="19"/>
                    <a:pt x="38" y="25"/>
                  </a:cubicBezTo>
                  <a:cubicBezTo>
                    <a:pt x="43" y="15"/>
                    <a:pt x="43" y="1"/>
                    <a:pt x="26" y="0"/>
                  </a:cubicBezTo>
                  <a:cubicBezTo>
                    <a:pt x="7" y="0"/>
                    <a:pt x="0" y="21"/>
                    <a:pt x="2" y="37"/>
                  </a:cubicBezTo>
                  <a:cubicBezTo>
                    <a:pt x="3" y="54"/>
                    <a:pt x="10" y="66"/>
                    <a:pt x="26" y="72"/>
                  </a:cubicBezTo>
                  <a:cubicBezTo>
                    <a:pt x="19" y="92"/>
                    <a:pt x="32" y="109"/>
                    <a:pt x="53" y="104"/>
                  </a:cubicBezTo>
                  <a:cubicBezTo>
                    <a:pt x="50" y="125"/>
                    <a:pt x="64" y="137"/>
                    <a:pt x="83" y="129"/>
                  </a:cubicBezTo>
                  <a:cubicBezTo>
                    <a:pt x="109" y="157"/>
                    <a:pt x="141" y="121"/>
                    <a:pt x="114" y="91"/>
                  </a:cubicBezTo>
                  <a:cubicBezTo>
                    <a:pt x="126" y="80"/>
                    <a:pt x="130" y="61"/>
                    <a:pt x="11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0" name="Group 54"/>
          <p:cNvGrpSpPr/>
          <p:nvPr/>
        </p:nvGrpSpPr>
        <p:grpSpPr>
          <a:xfrm>
            <a:off x="5892984" y="2828648"/>
            <a:ext cx="1094222" cy="2186390"/>
            <a:chOff x="6054725" y="2679701"/>
            <a:chExt cx="846138" cy="1690688"/>
          </a:xfrm>
          <a:solidFill>
            <a:srgbClr val="6CAE43"/>
          </a:solidFill>
        </p:grpSpPr>
        <p:sp>
          <p:nvSpPr>
            <p:cNvPr id="171" name="Freeform 55"/>
            <p:cNvSpPr>
              <a:spLocks/>
            </p:cNvSpPr>
            <p:nvPr/>
          </p:nvSpPr>
          <p:spPr bwMode="auto">
            <a:xfrm>
              <a:off x="6113463" y="2679701"/>
              <a:ext cx="523875" cy="987425"/>
            </a:xfrm>
            <a:custGeom>
              <a:avLst/>
              <a:gdLst>
                <a:gd name="T0" fmla="*/ 36 w 87"/>
                <a:gd name="T1" fmla="*/ 52 h 164"/>
                <a:gd name="T2" fmla="*/ 53 w 87"/>
                <a:gd name="T3" fmla="*/ 43 h 164"/>
                <a:gd name="T4" fmla="*/ 48 w 87"/>
                <a:gd name="T5" fmla="*/ 39 h 164"/>
                <a:gd name="T6" fmla="*/ 22 w 87"/>
                <a:gd name="T7" fmla="*/ 36 h 164"/>
                <a:gd name="T8" fmla="*/ 15 w 87"/>
                <a:gd name="T9" fmla="*/ 37 h 164"/>
                <a:gd name="T10" fmla="*/ 29 w 87"/>
                <a:gd name="T11" fmla="*/ 51 h 164"/>
                <a:gd name="T12" fmla="*/ 54 w 87"/>
                <a:gd name="T13" fmla="*/ 74 h 164"/>
                <a:gd name="T14" fmla="*/ 62 w 87"/>
                <a:gd name="T15" fmla="*/ 101 h 164"/>
                <a:gd name="T16" fmla="*/ 64 w 87"/>
                <a:gd name="T17" fmla="*/ 115 h 164"/>
                <a:gd name="T18" fmla="*/ 43 w 87"/>
                <a:gd name="T19" fmla="*/ 119 h 164"/>
                <a:gd name="T20" fmla="*/ 32 w 87"/>
                <a:gd name="T21" fmla="*/ 96 h 164"/>
                <a:gd name="T22" fmla="*/ 29 w 87"/>
                <a:gd name="T23" fmla="*/ 102 h 164"/>
                <a:gd name="T24" fmla="*/ 36 w 87"/>
                <a:gd name="T25" fmla="*/ 118 h 164"/>
                <a:gd name="T26" fmla="*/ 27 w 87"/>
                <a:gd name="T27" fmla="*/ 131 h 164"/>
                <a:gd name="T28" fmla="*/ 30 w 87"/>
                <a:gd name="T29" fmla="*/ 138 h 164"/>
                <a:gd name="T30" fmla="*/ 41 w 87"/>
                <a:gd name="T31" fmla="*/ 126 h 164"/>
                <a:gd name="T32" fmla="*/ 68 w 87"/>
                <a:gd name="T33" fmla="*/ 121 h 164"/>
                <a:gd name="T34" fmla="*/ 86 w 87"/>
                <a:gd name="T35" fmla="*/ 128 h 164"/>
                <a:gd name="T36" fmla="*/ 83 w 87"/>
                <a:gd name="T37" fmla="*/ 139 h 164"/>
                <a:gd name="T38" fmla="*/ 50 w 87"/>
                <a:gd name="T39" fmla="*/ 159 h 164"/>
                <a:gd name="T40" fmla="*/ 35 w 87"/>
                <a:gd name="T41" fmla="*/ 163 h 164"/>
                <a:gd name="T42" fmla="*/ 14 w 87"/>
                <a:gd name="T43" fmla="*/ 164 h 164"/>
                <a:gd name="T44" fmla="*/ 21 w 87"/>
                <a:gd name="T45" fmla="*/ 116 h 164"/>
                <a:gd name="T46" fmla="*/ 15 w 87"/>
                <a:gd name="T47" fmla="*/ 64 h 164"/>
                <a:gd name="T48" fmla="*/ 17 w 87"/>
                <a:gd name="T49" fmla="*/ 12 h 164"/>
                <a:gd name="T50" fmla="*/ 57 w 87"/>
                <a:gd name="T51" fmla="*/ 27 h 164"/>
                <a:gd name="T52" fmla="*/ 78 w 87"/>
                <a:gd name="T53" fmla="*/ 52 h 164"/>
                <a:gd name="T54" fmla="*/ 36 w 87"/>
                <a:gd name="T55" fmla="*/ 5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164">
                  <a:moveTo>
                    <a:pt x="36" y="52"/>
                  </a:moveTo>
                  <a:cubicBezTo>
                    <a:pt x="43" y="52"/>
                    <a:pt x="49" y="48"/>
                    <a:pt x="53" y="43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0" y="48"/>
                    <a:pt x="25" y="48"/>
                    <a:pt x="22" y="36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7" y="44"/>
                    <a:pt x="22" y="50"/>
                    <a:pt x="29" y="51"/>
                  </a:cubicBezTo>
                  <a:cubicBezTo>
                    <a:pt x="30" y="66"/>
                    <a:pt x="40" y="74"/>
                    <a:pt x="54" y="74"/>
                  </a:cubicBezTo>
                  <a:cubicBezTo>
                    <a:pt x="50" y="83"/>
                    <a:pt x="52" y="96"/>
                    <a:pt x="62" y="101"/>
                  </a:cubicBezTo>
                  <a:cubicBezTo>
                    <a:pt x="60" y="106"/>
                    <a:pt x="61" y="111"/>
                    <a:pt x="64" y="115"/>
                  </a:cubicBezTo>
                  <a:cubicBezTo>
                    <a:pt x="59" y="123"/>
                    <a:pt x="50" y="124"/>
                    <a:pt x="43" y="119"/>
                  </a:cubicBezTo>
                  <a:cubicBezTo>
                    <a:pt x="44" y="109"/>
                    <a:pt x="40" y="101"/>
                    <a:pt x="32" y="96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34" y="105"/>
                    <a:pt x="37" y="111"/>
                    <a:pt x="36" y="118"/>
                  </a:cubicBezTo>
                  <a:cubicBezTo>
                    <a:pt x="36" y="123"/>
                    <a:pt x="33" y="129"/>
                    <a:pt x="27" y="131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5" y="135"/>
                    <a:pt x="39" y="131"/>
                    <a:pt x="41" y="126"/>
                  </a:cubicBezTo>
                  <a:cubicBezTo>
                    <a:pt x="51" y="131"/>
                    <a:pt x="62" y="129"/>
                    <a:pt x="68" y="121"/>
                  </a:cubicBezTo>
                  <a:cubicBezTo>
                    <a:pt x="73" y="125"/>
                    <a:pt x="79" y="127"/>
                    <a:pt x="86" y="128"/>
                  </a:cubicBezTo>
                  <a:cubicBezTo>
                    <a:pt x="84" y="131"/>
                    <a:pt x="83" y="135"/>
                    <a:pt x="83" y="139"/>
                  </a:cubicBezTo>
                  <a:cubicBezTo>
                    <a:pt x="67" y="136"/>
                    <a:pt x="54" y="143"/>
                    <a:pt x="50" y="159"/>
                  </a:cubicBezTo>
                  <a:cubicBezTo>
                    <a:pt x="45" y="158"/>
                    <a:pt x="39" y="160"/>
                    <a:pt x="35" y="163"/>
                  </a:cubicBezTo>
                  <a:cubicBezTo>
                    <a:pt x="28" y="160"/>
                    <a:pt x="20" y="161"/>
                    <a:pt x="14" y="164"/>
                  </a:cubicBezTo>
                  <a:cubicBezTo>
                    <a:pt x="3" y="148"/>
                    <a:pt x="7" y="128"/>
                    <a:pt x="21" y="116"/>
                  </a:cubicBezTo>
                  <a:cubicBezTo>
                    <a:pt x="4" y="103"/>
                    <a:pt x="1" y="81"/>
                    <a:pt x="15" y="64"/>
                  </a:cubicBezTo>
                  <a:cubicBezTo>
                    <a:pt x="4" y="51"/>
                    <a:pt x="0" y="25"/>
                    <a:pt x="17" y="12"/>
                  </a:cubicBezTo>
                  <a:cubicBezTo>
                    <a:pt x="33" y="0"/>
                    <a:pt x="48" y="14"/>
                    <a:pt x="57" y="27"/>
                  </a:cubicBezTo>
                  <a:cubicBezTo>
                    <a:pt x="72" y="20"/>
                    <a:pt x="87" y="37"/>
                    <a:pt x="78" y="52"/>
                  </a:cubicBezTo>
                  <a:cubicBezTo>
                    <a:pt x="67" y="70"/>
                    <a:pt x="38" y="73"/>
                    <a:pt x="3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2" name="Freeform 56"/>
            <p:cNvSpPr>
              <a:spLocks/>
            </p:cNvSpPr>
            <p:nvPr/>
          </p:nvSpPr>
          <p:spPr bwMode="auto">
            <a:xfrm>
              <a:off x="6438900" y="2974976"/>
              <a:ext cx="461963" cy="450850"/>
            </a:xfrm>
            <a:custGeom>
              <a:avLst/>
              <a:gdLst>
                <a:gd name="T0" fmla="*/ 41 w 77"/>
                <a:gd name="T1" fmla="*/ 71 h 75"/>
                <a:gd name="T2" fmla="*/ 18 w 77"/>
                <a:gd name="T3" fmla="*/ 48 h 75"/>
                <a:gd name="T4" fmla="*/ 9 w 77"/>
                <a:gd name="T5" fmla="*/ 23 h 75"/>
                <a:gd name="T6" fmla="*/ 33 w 77"/>
                <a:gd name="T7" fmla="*/ 0 h 75"/>
                <a:gd name="T8" fmla="*/ 43 w 77"/>
                <a:gd name="T9" fmla="*/ 35 h 75"/>
                <a:gd name="T10" fmla="*/ 65 w 77"/>
                <a:gd name="T11" fmla="*/ 72 h 75"/>
                <a:gd name="T12" fmla="*/ 41 w 77"/>
                <a:gd name="T13" fmla="*/ 7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5">
                  <a:moveTo>
                    <a:pt x="41" y="71"/>
                  </a:moveTo>
                  <a:cubicBezTo>
                    <a:pt x="26" y="75"/>
                    <a:pt x="5" y="63"/>
                    <a:pt x="18" y="48"/>
                  </a:cubicBezTo>
                  <a:cubicBezTo>
                    <a:pt x="5" y="49"/>
                    <a:pt x="0" y="32"/>
                    <a:pt x="9" y="23"/>
                  </a:cubicBezTo>
                  <a:cubicBezTo>
                    <a:pt x="20" y="19"/>
                    <a:pt x="29" y="11"/>
                    <a:pt x="33" y="0"/>
                  </a:cubicBezTo>
                  <a:cubicBezTo>
                    <a:pt x="52" y="0"/>
                    <a:pt x="53" y="24"/>
                    <a:pt x="43" y="35"/>
                  </a:cubicBezTo>
                  <a:cubicBezTo>
                    <a:pt x="64" y="34"/>
                    <a:pt x="77" y="57"/>
                    <a:pt x="65" y="72"/>
                  </a:cubicBezTo>
                  <a:cubicBezTo>
                    <a:pt x="56" y="68"/>
                    <a:pt x="49" y="68"/>
                    <a:pt x="41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3" name="Freeform 57"/>
            <p:cNvSpPr>
              <a:spLocks/>
            </p:cNvSpPr>
            <p:nvPr/>
          </p:nvSpPr>
          <p:spPr bwMode="auto">
            <a:xfrm>
              <a:off x="6054725" y="3425826"/>
              <a:ext cx="846138" cy="944563"/>
            </a:xfrm>
            <a:custGeom>
              <a:avLst/>
              <a:gdLst>
                <a:gd name="T0" fmla="*/ 23 w 141"/>
                <a:gd name="T1" fmla="*/ 49 h 157"/>
                <a:gd name="T2" fmla="*/ 45 w 141"/>
                <a:gd name="T3" fmla="*/ 48 h 157"/>
                <a:gd name="T4" fmla="*/ 67 w 141"/>
                <a:gd name="T5" fmla="*/ 58 h 157"/>
                <a:gd name="T6" fmla="*/ 64 w 141"/>
                <a:gd name="T7" fmla="*/ 90 h 157"/>
                <a:gd name="T8" fmla="*/ 46 w 141"/>
                <a:gd name="T9" fmla="*/ 73 h 157"/>
                <a:gd name="T10" fmla="*/ 44 w 141"/>
                <a:gd name="T11" fmla="*/ 80 h 157"/>
                <a:gd name="T12" fmla="*/ 46 w 141"/>
                <a:gd name="T13" fmla="*/ 111 h 157"/>
                <a:gd name="T14" fmla="*/ 49 w 141"/>
                <a:gd name="T15" fmla="*/ 117 h 157"/>
                <a:gd name="T16" fmla="*/ 65 w 141"/>
                <a:gd name="T17" fmla="*/ 97 h 157"/>
                <a:gd name="T18" fmla="*/ 75 w 141"/>
                <a:gd name="T19" fmla="*/ 55 h 157"/>
                <a:gd name="T20" fmla="*/ 67 w 141"/>
                <a:gd name="T21" fmla="*/ 38 h 157"/>
                <a:gd name="T22" fmla="*/ 102 w 141"/>
                <a:gd name="T23" fmla="*/ 25 h 157"/>
                <a:gd name="T24" fmla="*/ 114 w 141"/>
                <a:gd name="T25" fmla="*/ 0 h 157"/>
                <a:gd name="T26" fmla="*/ 139 w 141"/>
                <a:gd name="T27" fmla="*/ 37 h 157"/>
                <a:gd name="T28" fmla="*/ 114 w 141"/>
                <a:gd name="T29" fmla="*/ 72 h 157"/>
                <a:gd name="T30" fmla="*/ 87 w 141"/>
                <a:gd name="T31" fmla="*/ 104 h 157"/>
                <a:gd name="T32" fmla="*/ 58 w 141"/>
                <a:gd name="T33" fmla="*/ 129 h 157"/>
                <a:gd name="T34" fmla="*/ 26 w 141"/>
                <a:gd name="T35" fmla="*/ 91 h 157"/>
                <a:gd name="T36" fmla="*/ 23 w 141"/>
                <a:gd name="T37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1" h="157">
                  <a:moveTo>
                    <a:pt x="23" y="49"/>
                  </a:moveTo>
                  <a:cubicBezTo>
                    <a:pt x="29" y="42"/>
                    <a:pt x="38" y="43"/>
                    <a:pt x="45" y="48"/>
                  </a:cubicBezTo>
                  <a:cubicBezTo>
                    <a:pt x="57" y="36"/>
                    <a:pt x="71" y="42"/>
                    <a:pt x="67" y="58"/>
                  </a:cubicBezTo>
                  <a:cubicBezTo>
                    <a:pt x="85" y="67"/>
                    <a:pt x="84" y="87"/>
                    <a:pt x="64" y="90"/>
                  </a:cubicBezTo>
                  <a:cubicBezTo>
                    <a:pt x="62" y="81"/>
                    <a:pt x="55" y="75"/>
                    <a:pt x="46" y="73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62" y="83"/>
                    <a:pt x="62" y="104"/>
                    <a:pt x="46" y="111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57" y="113"/>
                    <a:pt x="64" y="106"/>
                    <a:pt x="65" y="97"/>
                  </a:cubicBezTo>
                  <a:cubicBezTo>
                    <a:pt x="89" y="94"/>
                    <a:pt x="94" y="66"/>
                    <a:pt x="75" y="55"/>
                  </a:cubicBezTo>
                  <a:cubicBezTo>
                    <a:pt x="75" y="48"/>
                    <a:pt x="72" y="42"/>
                    <a:pt x="67" y="38"/>
                  </a:cubicBezTo>
                  <a:cubicBezTo>
                    <a:pt x="71" y="17"/>
                    <a:pt x="89" y="19"/>
                    <a:pt x="102" y="25"/>
                  </a:cubicBezTo>
                  <a:cubicBezTo>
                    <a:pt x="97" y="15"/>
                    <a:pt x="98" y="1"/>
                    <a:pt x="114" y="0"/>
                  </a:cubicBezTo>
                  <a:cubicBezTo>
                    <a:pt x="134" y="0"/>
                    <a:pt x="141" y="21"/>
                    <a:pt x="139" y="37"/>
                  </a:cubicBezTo>
                  <a:cubicBezTo>
                    <a:pt x="138" y="54"/>
                    <a:pt x="130" y="66"/>
                    <a:pt x="114" y="72"/>
                  </a:cubicBezTo>
                  <a:cubicBezTo>
                    <a:pt x="121" y="92"/>
                    <a:pt x="109" y="109"/>
                    <a:pt x="87" y="104"/>
                  </a:cubicBezTo>
                  <a:cubicBezTo>
                    <a:pt x="91" y="125"/>
                    <a:pt x="77" y="137"/>
                    <a:pt x="58" y="129"/>
                  </a:cubicBezTo>
                  <a:cubicBezTo>
                    <a:pt x="32" y="157"/>
                    <a:pt x="0" y="121"/>
                    <a:pt x="26" y="91"/>
                  </a:cubicBezTo>
                  <a:cubicBezTo>
                    <a:pt x="15" y="80"/>
                    <a:pt x="11" y="61"/>
                    <a:pt x="2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4" name="Group 58"/>
          <p:cNvGrpSpPr/>
          <p:nvPr/>
        </p:nvGrpSpPr>
        <p:grpSpPr>
          <a:xfrm>
            <a:off x="3393966" y="2487493"/>
            <a:ext cx="2093762" cy="402545"/>
            <a:chOff x="3524595" y="2732546"/>
            <a:chExt cx="2093762" cy="402545"/>
          </a:xfrm>
        </p:grpSpPr>
        <p:cxnSp>
          <p:nvCxnSpPr>
            <p:cNvPr id="175" name="Straight Connector 59"/>
            <p:cNvCxnSpPr/>
            <p:nvPr/>
          </p:nvCxnSpPr>
          <p:spPr>
            <a:xfrm flipH="1" flipV="1">
              <a:off x="5215812" y="2732546"/>
              <a:ext cx="402545" cy="402545"/>
            </a:xfrm>
            <a:prstGeom prst="line">
              <a:avLst/>
            </a:prstGeom>
            <a:noFill/>
            <a:ln w="50800" cap="flat" cmpd="sng" algn="ctr">
              <a:solidFill>
                <a:srgbClr val="6CAE43"/>
              </a:solidFill>
              <a:prstDash val="solid"/>
              <a:miter lim="800000"/>
            </a:ln>
            <a:effectLst/>
          </p:spPr>
        </p:cxnSp>
        <p:cxnSp>
          <p:nvCxnSpPr>
            <p:cNvPr id="176" name="Straight Connector 60"/>
            <p:cNvCxnSpPr/>
            <p:nvPr/>
          </p:nvCxnSpPr>
          <p:spPr>
            <a:xfrm flipH="1">
              <a:off x="3524595" y="2741877"/>
              <a:ext cx="1691217" cy="0"/>
            </a:xfrm>
            <a:prstGeom prst="line">
              <a:avLst/>
            </a:prstGeom>
            <a:noFill/>
            <a:ln w="50800" cap="flat" cmpd="sng" algn="ctr">
              <a:solidFill>
                <a:srgbClr val="6CAE43"/>
              </a:solidFill>
              <a:prstDash val="solid"/>
              <a:miter lim="800000"/>
            </a:ln>
            <a:effectLst/>
          </p:spPr>
        </p:cxnSp>
      </p:grpSp>
      <p:grpSp>
        <p:nvGrpSpPr>
          <p:cNvPr id="177" name="Group 61"/>
          <p:cNvGrpSpPr/>
          <p:nvPr/>
        </p:nvGrpSpPr>
        <p:grpSpPr>
          <a:xfrm>
            <a:off x="3393966" y="4840170"/>
            <a:ext cx="1946774" cy="402545"/>
            <a:chOff x="3524595" y="5085223"/>
            <a:chExt cx="1946774" cy="402545"/>
          </a:xfrm>
        </p:grpSpPr>
        <p:cxnSp>
          <p:nvCxnSpPr>
            <p:cNvPr id="178" name="Straight Connector 62"/>
            <p:cNvCxnSpPr/>
            <p:nvPr/>
          </p:nvCxnSpPr>
          <p:spPr>
            <a:xfrm rot="10800000" flipV="1">
              <a:off x="5068824" y="5085223"/>
              <a:ext cx="402545" cy="402545"/>
            </a:xfrm>
            <a:prstGeom prst="line">
              <a:avLst/>
            </a:prstGeom>
            <a:noFill/>
            <a:ln w="50800" cap="flat" cmpd="sng" algn="ctr">
              <a:solidFill>
                <a:srgbClr val="6CAE43"/>
              </a:solidFill>
              <a:prstDash val="solid"/>
              <a:miter lim="800000"/>
            </a:ln>
            <a:effectLst/>
          </p:spPr>
        </p:cxnSp>
        <p:cxnSp>
          <p:nvCxnSpPr>
            <p:cNvPr id="179" name="Straight Connector 63"/>
            <p:cNvCxnSpPr/>
            <p:nvPr/>
          </p:nvCxnSpPr>
          <p:spPr>
            <a:xfrm flipH="1">
              <a:off x="3524595" y="5487066"/>
              <a:ext cx="1548000" cy="0"/>
            </a:xfrm>
            <a:prstGeom prst="line">
              <a:avLst/>
            </a:prstGeom>
            <a:noFill/>
            <a:ln w="50800" cap="flat" cmpd="sng" algn="ctr">
              <a:solidFill>
                <a:srgbClr val="6CAE43"/>
              </a:solidFill>
              <a:prstDash val="solid"/>
              <a:miter lim="800000"/>
            </a:ln>
            <a:effectLst/>
          </p:spPr>
        </p:cxnSp>
      </p:grpSp>
      <p:cxnSp>
        <p:nvCxnSpPr>
          <p:cNvPr id="180" name="Straight Connector 64"/>
          <p:cNvCxnSpPr/>
          <p:nvPr/>
        </p:nvCxnSpPr>
        <p:spPr>
          <a:xfrm flipH="1">
            <a:off x="3393966" y="3392894"/>
            <a:ext cx="1548000" cy="0"/>
          </a:xfrm>
          <a:prstGeom prst="lin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</p:cxnSp>
      <p:cxnSp>
        <p:nvCxnSpPr>
          <p:cNvPr id="181" name="Straight Connector 65"/>
          <p:cNvCxnSpPr/>
          <p:nvPr/>
        </p:nvCxnSpPr>
        <p:spPr>
          <a:xfrm flipH="1">
            <a:off x="3393966" y="4397070"/>
            <a:ext cx="1548000" cy="0"/>
          </a:xfrm>
          <a:prstGeom prst="lin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</p:cxnSp>
      <p:sp>
        <p:nvSpPr>
          <p:cNvPr id="182" name="Freeform 66"/>
          <p:cNvSpPr/>
          <p:nvPr/>
        </p:nvSpPr>
        <p:spPr>
          <a:xfrm>
            <a:off x="6566829" y="2584296"/>
            <a:ext cx="1981143" cy="378334"/>
          </a:xfrm>
          <a:custGeom>
            <a:avLst/>
            <a:gdLst>
              <a:gd name="connsiteX0" fmla="*/ 0 w 2575249"/>
              <a:gd name="connsiteY0" fmla="*/ 569167 h 569167"/>
              <a:gd name="connsiteX1" fmla="*/ 625151 w 2575249"/>
              <a:gd name="connsiteY1" fmla="*/ 9331 h 569167"/>
              <a:gd name="connsiteX2" fmla="*/ 1744825 w 2575249"/>
              <a:gd name="connsiteY2" fmla="*/ 270588 h 569167"/>
              <a:gd name="connsiteX3" fmla="*/ 2575249 w 2575249"/>
              <a:gd name="connsiteY3" fmla="*/ 0 h 56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5249" h="569167">
                <a:moveTo>
                  <a:pt x="0" y="569167"/>
                </a:moveTo>
                <a:cubicBezTo>
                  <a:pt x="167173" y="314130"/>
                  <a:pt x="334347" y="59094"/>
                  <a:pt x="625151" y="9331"/>
                </a:cubicBezTo>
                <a:cubicBezTo>
                  <a:pt x="915955" y="-40432"/>
                  <a:pt x="1419809" y="272143"/>
                  <a:pt x="1744825" y="270588"/>
                </a:cubicBezTo>
                <a:cubicBezTo>
                  <a:pt x="2069841" y="269033"/>
                  <a:pt x="2322545" y="134516"/>
                  <a:pt x="2575249" y="0"/>
                </a:cubicBezTo>
              </a:path>
            </a:pathLst>
          </a:cu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3" name="Freeform 67"/>
          <p:cNvSpPr/>
          <p:nvPr/>
        </p:nvSpPr>
        <p:spPr>
          <a:xfrm rot="10511121" flipH="1">
            <a:off x="6663709" y="4645889"/>
            <a:ext cx="2111175" cy="500838"/>
          </a:xfrm>
          <a:custGeom>
            <a:avLst/>
            <a:gdLst>
              <a:gd name="connsiteX0" fmla="*/ 0 w 2575249"/>
              <a:gd name="connsiteY0" fmla="*/ 569167 h 569167"/>
              <a:gd name="connsiteX1" fmla="*/ 625151 w 2575249"/>
              <a:gd name="connsiteY1" fmla="*/ 9331 h 569167"/>
              <a:gd name="connsiteX2" fmla="*/ 1744825 w 2575249"/>
              <a:gd name="connsiteY2" fmla="*/ 270588 h 569167"/>
              <a:gd name="connsiteX3" fmla="*/ 2575249 w 2575249"/>
              <a:gd name="connsiteY3" fmla="*/ 0 h 56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5249" h="569167">
                <a:moveTo>
                  <a:pt x="0" y="569167"/>
                </a:moveTo>
                <a:cubicBezTo>
                  <a:pt x="167173" y="314130"/>
                  <a:pt x="334347" y="59094"/>
                  <a:pt x="625151" y="9331"/>
                </a:cubicBezTo>
                <a:cubicBezTo>
                  <a:pt x="915955" y="-40432"/>
                  <a:pt x="1419809" y="272143"/>
                  <a:pt x="1744825" y="270588"/>
                </a:cubicBezTo>
                <a:cubicBezTo>
                  <a:pt x="2069841" y="269033"/>
                  <a:pt x="2322545" y="134516"/>
                  <a:pt x="2575249" y="0"/>
                </a:cubicBezTo>
              </a:path>
            </a:pathLst>
          </a:cu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" name="Freeform 68"/>
          <p:cNvSpPr/>
          <p:nvPr/>
        </p:nvSpPr>
        <p:spPr>
          <a:xfrm>
            <a:off x="6900530" y="3303228"/>
            <a:ext cx="1935244" cy="201600"/>
          </a:xfrm>
          <a:custGeom>
            <a:avLst/>
            <a:gdLst>
              <a:gd name="connsiteX0" fmla="*/ 0 w 2360645"/>
              <a:gd name="connsiteY0" fmla="*/ 177740 h 229104"/>
              <a:gd name="connsiteX1" fmla="*/ 578498 w 2360645"/>
              <a:gd name="connsiteY1" fmla="*/ 458 h 229104"/>
              <a:gd name="connsiteX2" fmla="*/ 1651519 w 2360645"/>
              <a:gd name="connsiteY2" fmla="*/ 224393 h 229104"/>
              <a:gd name="connsiteX3" fmla="*/ 2360645 w 2360645"/>
              <a:gd name="connsiteY3" fmla="*/ 131087 h 22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0645" h="229104">
                <a:moveTo>
                  <a:pt x="0" y="177740"/>
                </a:moveTo>
                <a:cubicBezTo>
                  <a:pt x="151622" y="85211"/>
                  <a:pt x="303245" y="-7317"/>
                  <a:pt x="578498" y="458"/>
                </a:cubicBezTo>
                <a:cubicBezTo>
                  <a:pt x="853751" y="8233"/>
                  <a:pt x="1354495" y="202622"/>
                  <a:pt x="1651519" y="224393"/>
                </a:cubicBezTo>
                <a:cubicBezTo>
                  <a:pt x="1948543" y="246164"/>
                  <a:pt x="2154594" y="188625"/>
                  <a:pt x="2360645" y="131087"/>
                </a:cubicBezTo>
              </a:path>
            </a:pathLst>
          </a:cu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5" name="Freeform 69"/>
          <p:cNvSpPr/>
          <p:nvPr/>
        </p:nvSpPr>
        <p:spPr>
          <a:xfrm rot="10800000" flipH="1">
            <a:off x="7000455" y="4195470"/>
            <a:ext cx="1935244" cy="201600"/>
          </a:xfrm>
          <a:custGeom>
            <a:avLst/>
            <a:gdLst>
              <a:gd name="connsiteX0" fmla="*/ 0 w 2360645"/>
              <a:gd name="connsiteY0" fmla="*/ 177740 h 229104"/>
              <a:gd name="connsiteX1" fmla="*/ 578498 w 2360645"/>
              <a:gd name="connsiteY1" fmla="*/ 458 h 229104"/>
              <a:gd name="connsiteX2" fmla="*/ 1651519 w 2360645"/>
              <a:gd name="connsiteY2" fmla="*/ 224393 h 229104"/>
              <a:gd name="connsiteX3" fmla="*/ 2360645 w 2360645"/>
              <a:gd name="connsiteY3" fmla="*/ 131087 h 22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0645" h="229104">
                <a:moveTo>
                  <a:pt x="0" y="177740"/>
                </a:moveTo>
                <a:cubicBezTo>
                  <a:pt x="151622" y="85211"/>
                  <a:pt x="303245" y="-7317"/>
                  <a:pt x="578498" y="458"/>
                </a:cubicBezTo>
                <a:cubicBezTo>
                  <a:pt x="853751" y="8233"/>
                  <a:pt x="1354495" y="202622"/>
                  <a:pt x="1651519" y="224393"/>
                </a:cubicBezTo>
                <a:cubicBezTo>
                  <a:pt x="1948543" y="246164"/>
                  <a:pt x="2154594" y="188625"/>
                  <a:pt x="2360645" y="131087"/>
                </a:cubicBezTo>
              </a:path>
            </a:pathLst>
          </a:cu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6" name="Oval 70"/>
          <p:cNvSpPr/>
          <p:nvPr/>
        </p:nvSpPr>
        <p:spPr>
          <a:xfrm>
            <a:off x="2694164" y="2154671"/>
            <a:ext cx="681140" cy="681140"/>
          </a:xfrm>
          <a:prstGeom prst="ellips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7" name="Oval 71"/>
          <p:cNvSpPr/>
          <p:nvPr/>
        </p:nvSpPr>
        <p:spPr>
          <a:xfrm>
            <a:off x="8541820" y="2101566"/>
            <a:ext cx="681140" cy="681140"/>
          </a:xfrm>
          <a:prstGeom prst="ellips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8" name="Oval 72"/>
          <p:cNvSpPr/>
          <p:nvPr/>
        </p:nvSpPr>
        <p:spPr>
          <a:xfrm>
            <a:off x="2694164" y="3018276"/>
            <a:ext cx="681140" cy="681140"/>
          </a:xfrm>
          <a:prstGeom prst="ellips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9" name="Oval 73"/>
          <p:cNvSpPr/>
          <p:nvPr/>
        </p:nvSpPr>
        <p:spPr>
          <a:xfrm>
            <a:off x="8835735" y="2975963"/>
            <a:ext cx="681140" cy="681140"/>
          </a:xfrm>
          <a:prstGeom prst="ellips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0" name="Oval 74"/>
          <p:cNvSpPr/>
          <p:nvPr/>
        </p:nvSpPr>
        <p:spPr>
          <a:xfrm>
            <a:off x="2694164" y="4028507"/>
            <a:ext cx="681140" cy="681140"/>
          </a:xfrm>
          <a:prstGeom prst="ellips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1" name="Oval 75"/>
          <p:cNvSpPr/>
          <p:nvPr/>
        </p:nvSpPr>
        <p:spPr>
          <a:xfrm>
            <a:off x="2694164" y="4901443"/>
            <a:ext cx="681140" cy="681140"/>
          </a:xfrm>
          <a:prstGeom prst="ellips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Oval 76"/>
          <p:cNvSpPr/>
          <p:nvPr/>
        </p:nvSpPr>
        <p:spPr>
          <a:xfrm>
            <a:off x="8954726" y="3957229"/>
            <a:ext cx="681140" cy="681140"/>
          </a:xfrm>
          <a:prstGeom prst="ellips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3" name="Oval 77"/>
          <p:cNvSpPr/>
          <p:nvPr/>
        </p:nvSpPr>
        <p:spPr>
          <a:xfrm>
            <a:off x="8795956" y="4805297"/>
            <a:ext cx="681140" cy="681140"/>
          </a:xfrm>
          <a:prstGeom prst="ellipse">
            <a:avLst/>
          </a:prstGeom>
          <a:noFill/>
          <a:ln w="50800" cap="flat" cmpd="sng" algn="ctr">
            <a:solidFill>
              <a:srgbClr val="6CAE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Freeform 248"/>
          <p:cNvSpPr>
            <a:spLocks noEditPoints="1"/>
          </p:cNvSpPr>
          <p:nvPr/>
        </p:nvSpPr>
        <p:spPr bwMode="auto">
          <a:xfrm>
            <a:off x="2851053" y="5057998"/>
            <a:ext cx="370466" cy="368029"/>
          </a:xfrm>
          <a:custGeom>
            <a:avLst/>
            <a:gdLst>
              <a:gd name="T0" fmla="*/ 88 w 91"/>
              <a:gd name="T1" fmla="*/ 14 h 90"/>
              <a:gd name="T2" fmla="*/ 77 w 91"/>
              <a:gd name="T3" fmla="*/ 3 h 90"/>
              <a:gd name="T4" fmla="*/ 68 w 91"/>
              <a:gd name="T5" fmla="*/ 0 h 90"/>
              <a:gd name="T6" fmla="*/ 60 w 91"/>
              <a:gd name="T7" fmla="*/ 3 h 90"/>
              <a:gd name="T8" fmla="*/ 14 w 91"/>
              <a:gd name="T9" fmla="*/ 48 h 90"/>
              <a:gd name="T10" fmla="*/ 13 w 91"/>
              <a:gd name="T11" fmla="*/ 51 h 90"/>
              <a:gd name="T12" fmla="*/ 1 w 91"/>
              <a:gd name="T13" fmla="*/ 79 h 90"/>
              <a:gd name="T14" fmla="*/ 3 w 91"/>
              <a:gd name="T15" fmla="*/ 88 h 90"/>
              <a:gd name="T16" fmla="*/ 9 w 91"/>
              <a:gd name="T17" fmla="*/ 90 h 90"/>
              <a:gd name="T18" fmla="*/ 12 w 91"/>
              <a:gd name="T19" fmla="*/ 90 h 90"/>
              <a:gd name="T20" fmla="*/ 40 w 91"/>
              <a:gd name="T21" fmla="*/ 78 h 90"/>
              <a:gd name="T22" fmla="*/ 43 w 91"/>
              <a:gd name="T23" fmla="*/ 77 h 90"/>
              <a:gd name="T24" fmla="*/ 88 w 91"/>
              <a:gd name="T25" fmla="*/ 31 h 90"/>
              <a:gd name="T26" fmla="*/ 91 w 91"/>
              <a:gd name="T27" fmla="*/ 23 h 90"/>
              <a:gd name="T28" fmla="*/ 88 w 91"/>
              <a:gd name="T29" fmla="*/ 14 h 90"/>
              <a:gd name="T30" fmla="*/ 9 w 91"/>
              <a:gd name="T31" fmla="*/ 82 h 90"/>
              <a:gd name="T32" fmla="*/ 19 w 91"/>
              <a:gd name="T33" fmla="*/ 56 h 90"/>
              <a:gd name="T34" fmla="*/ 35 w 91"/>
              <a:gd name="T35" fmla="*/ 72 h 90"/>
              <a:gd name="T36" fmla="*/ 9 w 91"/>
              <a:gd name="T37" fmla="*/ 82 h 90"/>
              <a:gd name="T38" fmla="*/ 82 w 91"/>
              <a:gd name="T39" fmla="*/ 26 h 90"/>
              <a:gd name="T40" fmla="*/ 39 w 91"/>
              <a:gd name="T41" fmla="*/ 69 h 90"/>
              <a:gd name="T42" fmla="*/ 21 w 91"/>
              <a:gd name="T43" fmla="*/ 53 h 90"/>
              <a:gd name="T44" fmla="*/ 65 w 91"/>
              <a:gd name="T45" fmla="*/ 9 h 90"/>
              <a:gd name="T46" fmla="*/ 68 w 91"/>
              <a:gd name="T47" fmla="*/ 8 h 90"/>
              <a:gd name="T48" fmla="*/ 71 w 91"/>
              <a:gd name="T49" fmla="*/ 9 h 90"/>
              <a:gd name="T50" fmla="*/ 82 w 91"/>
              <a:gd name="T51" fmla="*/ 20 h 90"/>
              <a:gd name="T52" fmla="*/ 82 w 91"/>
              <a:gd name="T53" fmla="*/ 2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1" h="90">
                <a:moveTo>
                  <a:pt x="88" y="14"/>
                </a:moveTo>
                <a:cubicBezTo>
                  <a:pt x="77" y="3"/>
                  <a:pt x="77" y="3"/>
                  <a:pt x="77" y="3"/>
                </a:cubicBezTo>
                <a:cubicBezTo>
                  <a:pt x="74" y="1"/>
                  <a:pt x="71" y="0"/>
                  <a:pt x="68" y="0"/>
                </a:cubicBezTo>
                <a:cubicBezTo>
                  <a:pt x="65" y="0"/>
                  <a:pt x="62" y="1"/>
                  <a:pt x="60" y="3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9"/>
                  <a:pt x="13" y="50"/>
                  <a:pt x="13" y="51"/>
                </a:cubicBezTo>
                <a:cubicBezTo>
                  <a:pt x="1" y="79"/>
                  <a:pt x="1" y="79"/>
                  <a:pt x="1" y="79"/>
                </a:cubicBezTo>
                <a:cubicBezTo>
                  <a:pt x="0" y="82"/>
                  <a:pt x="1" y="86"/>
                  <a:pt x="3" y="88"/>
                </a:cubicBezTo>
                <a:cubicBezTo>
                  <a:pt x="4" y="90"/>
                  <a:pt x="7" y="90"/>
                  <a:pt x="9" y="90"/>
                </a:cubicBezTo>
                <a:cubicBezTo>
                  <a:pt x="10" y="90"/>
                  <a:pt x="11" y="90"/>
                  <a:pt x="12" y="90"/>
                </a:cubicBezTo>
                <a:cubicBezTo>
                  <a:pt x="40" y="78"/>
                  <a:pt x="40" y="78"/>
                  <a:pt x="40" y="78"/>
                </a:cubicBezTo>
                <a:cubicBezTo>
                  <a:pt x="41" y="78"/>
                  <a:pt x="42" y="77"/>
                  <a:pt x="43" y="77"/>
                </a:cubicBezTo>
                <a:cubicBezTo>
                  <a:pt x="88" y="31"/>
                  <a:pt x="88" y="31"/>
                  <a:pt x="88" y="31"/>
                </a:cubicBezTo>
                <a:cubicBezTo>
                  <a:pt x="90" y="29"/>
                  <a:pt x="91" y="26"/>
                  <a:pt x="91" y="23"/>
                </a:cubicBezTo>
                <a:cubicBezTo>
                  <a:pt x="91" y="20"/>
                  <a:pt x="90" y="17"/>
                  <a:pt x="88" y="14"/>
                </a:cubicBezTo>
                <a:close/>
                <a:moveTo>
                  <a:pt x="9" y="82"/>
                </a:moveTo>
                <a:cubicBezTo>
                  <a:pt x="19" y="56"/>
                  <a:pt x="19" y="56"/>
                  <a:pt x="19" y="56"/>
                </a:cubicBezTo>
                <a:cubicBezTo>
                  <a:pt x="27" y="60"/>
                  <a:pt x="31" y="64"/>
                  <a:pt x="35" y="72"/>
                </a:cubicBezTo>
                <a:lnTo>
                  <a:pt x="9" y="82"/>
                </a:lnTo>
                <a:close/>
                <a:moveTo>
                  <a:pt x="82" y="26"/>
                </a:moveTo>
                <a:cubicBezTo>
                  <a:pt x="39" y="69"/>
                  <a:pt x="39" y="69"/>
                  <a:pt x="39" y="69"/>
                </a:cubicBezTo>
                <a:cubicBezTo>
                  <a:pt x="34" y="62"/>
                  <a:pt x="29" y="57"/>
                  <a:pt x="21" y="53"/>
                </a:cubicBezTo>
                <a:cubicBezTo>
                  <a:pt x="65" y="9"/>
                  <a:pt x="65" y="9"/>
                  <a:pt x="65" y="9"/>
                </a:cubicBezTo>
                <a:cubicBezTo>
                  <a:pt x="66" y="8"/>
                  <a:pt x="67" y="8"/>
                  <a:pt x="68" y="8"/>
                </a:cubicBezTo>
                <a:cubicBezTo>
                  <a:pt x="69" y="8"/>
                  <a:pt x="70" y="8"/>
                  <a:pt x="71" y="9"/>
                </a:cubicBezTo>
                <a:cubicBezTo>
                  <a:pt x="82" y="20"/>
                  <a:pt x="82" y="20"/>
                  <a:pt x="82" y="20"/>
                </a:cubicBezTo>
                <a:cubicBezTo>
                  <a:pt x="84" y="22"/>
                  <a:pt x="84" y="24"/>
                  <a:pt x="82" y="26"/>
                </a:cubicBezTo>
                <a:close/>
              </a:path>
            </a:pathLst>
          </a:custGeom>
          <a:solidFill>
            <a:srgbClr val="6CAE4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5" name="Group 79"/>
          <p:cNvGrpSpPr/>
          <p:nvPr/>
        </p:nvGrpSpPr>
        <p:grpSpPr>
          <a:xfrm>
            <a:off x="8958425" y="4970939"/>
            <a:ext cx="400024" cy="349856"/>
            <a:chOff x="2437300" y="2768688"/>
            <a:chExt cx="400024" cy="349856"/>
          </a:xfrm>
          <a:solidFill>
            <a:srgbClr val="6CAE43"/>
          </a:solidFill>
        </p:grpSpPr>
        <p:sp>
          <p:nvSpPr>
            <p:cNvPr id="196" name="Freeform 104"/>
            <p:cNvSpPr>
              <a:spLocks/>
            </p:cNvSpPr>
            <p:nvPr/>
          </p:nvSpPr>
          <p:spPr bwMode="auto">
            <a:xfrm>
              <a:off x="2499350" y="2830738"/>
              <a:ext cx="143903" cy="93735"/>
            </a:xfrm>
            <a:custGeom>
              <a:avLst/>
              <a:gdLst>
                <a:gd name="T0" fmla="*/ 44 w 46"/>
                <a:gd name="T1" fmla="*/ 0 h 30"/>
                <a:gd name="T2" fmla="*/ 0 w 46"/>
                <a:gd name="T3" fmla="*/ 28 h 30"/>
                <a:gd name="T4" fmla="*/ 2 w 46"/>
                <a:gd name="T5" fmla="*/ 30 h 30"/>
                <a:gd name="T6" fmla="*/ 4 w 46"/>
                <a:gd name="T7" fmla="*/ 28 h 30"/>
                <a:gd name="T8" fmla="*/ 44 w 46"/>
                <a:gd name="T9" fmla="*/ 4 h 30"/>
                <a:gd name="T10" fmla="*/ 46 w 46"/>
                <a:gd name="T11" fmla="*/ 2 h 30"/>
                <a:gd name="T12" fmla="*/ 44 w 46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0">
                  <a:moveTo>
                    <a:pt x="44" y="0"/>
                  </a:moveTo>
                  <a:cubicBezTo>
                    <a:pt x="20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23" y="4"/>
                    <a:pt x="44" y="4"/>
                  </a:cubicBezTo>
                  <a:cubicBezTo>
                    <a:pt x="45" y="4"/>
                    <a:pt x="46" y="3"/>
                    <a:pt x="46" y="2"/>
                  </a:cubicBezTo>
                  <a:cubicBezTo>
                    <a:pt x="46" y="1"/>
                    <a:pt x="45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" name="Freeform 105"/>
            <p:cNvSpPr>
              <a:spLocks noEditPoints="1"/>
            </p:cNvSpPr>
            <p:nvPr/>
          </p:nvSpPr>
          <p:spPr bwMode="auto">
            <a:xfrm>
              <a:off x="2437300" y="2768688"/>
              <a:ext cx="400024" cy="349856"/>
            </a:xfrm>
            <a:custGeom>
              <a:avLst/>
              <a:gdLst>
                <a:gd name="T0" fmla="*/ 64 w 128"/>
                <a:gd name="T1" fmla="*/ 0 h 112"/>
                <a:gd name="T2" fmla="*/ 0 w 128"/>
                <a:gd name="T3" fmla="*/ 48 h 112"/>
                <a:gd name="T4" fmla="*/ 28 w 128"/>
                <a:gd name="T5" fmla="*/ 88 h 112"/>
                <a:gd name="T6" fmla="*/ 28 w 128"/>
                <a:gd name="T7" fmla="*/ 88 h 112"/>
                <a:gd name="T8" fmla="*/ 20 w 128"/>
                <a:gd name="T9" fmla="*/ 107 h 112"/>
                <a:gd name="T10" fmla="*/ 20 w 128"/>
                <a:gd name="T11" fmla="*/ 107 h 112"/>
                <a:gd name="T12" fmla="*/ 20 w 128"/>
                <a:gd name="T13" fmla="*/ 108 h 112"/>
                <a:gd name="T14" fmla="*/ 24 w 128"/>
                <a:gd name="T15" fmla="*/ 112 h 112"/>
                <a:gd name="T16" fmla="*/ 25 w 128"/>
                <a:gd name="T17" fmla="*/ 112 h 112"/>
                <a:gd name="T18" fmla="*/ 52 w 128"/>
                <a:gd name="T19" fmla="*/ 95 h 112"/>
                <a:gd name="T20" fmla="*/ 64 w 128"/>
                <a:gd name="T21" fmla="*/ 96 h 112"/>
                <a:gd name="T22" fmla="*/ 128 w 128"/>
                <a:gd name="T23" fmla="*/ 48 h 112"/>
                <a:gd name="T24" fmla="*/ 64 w 128"/>
                <a:gd name="T25" fmla="*/ 0 h 112"/>
                <a:gd name="T26" fmla="*/ 64 w 128"/>
                <a:gd name="T27" fmla="*/ 88 h 112"/>
                <a:gd name="T28" fmla="*/ 53 w 128"/>
                <a:gd name="T29" fmla="*/ 87 h 112"/>
                <a:gd name="T30" fmla="*/ 52 w 128"/>
                <a:gd name="T31" fmla="*/ 87 h 112"/>
                <a:gd name="T32" fmla="*/ 45 w 128"/>
                <a:gd name="T33" fmla="*/ 90 h 112"/>
                <a:gd name="T34" fmla="*/ 33 w 128"/>
                <a:gd name="T35" fmla="*/ 100 h 112"/>
                <a:gd name="T36" fmla="*/ 36 w 128"/>
                <a:gd name="T37" fmla="*/ 88 h 112"/>
                <a:gd name="T38" fmla="*/ 36 w 128"/>
                <a:gd name="T39" fmla="*/ 88 h 112"/>
                <a:gd name="T40" fmla="*/ 32 w 128"/>
                <a:gd name="T41" fmla="*/ 81 h 112"/>
                <a:gd name="T42" fmla="*/ 8 w 128"/>
                <a:gd name="T43" fmla="*/ 48 h 112"/>
                <a:gd name="T44" fmla="*/ 64 w 128"/>
                <a:gd name="T45" fmla="*/ 8 h 112"/>
                <a:gd name="T46" fmla="*/ 120 w 128"/>
                <a:gd name="T47" fmla="*/ 48 h 112"/>
                <a:gd name="T48" fmla="*/ 64 w 128"/>
                <a:gd name="T49" fmla="*/ 8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8" h="112">
                  <a:moveTo>
                    <a:pt x="64" y="0"/>
                  </a:moveTo>
                  <a:cubicBezTo>
                    <a:pt x="29" y="0"/>
                    <a:pt x="0" y="21"/>
                    <a:pt x="0" y="48"/>
                  </a:cubicBezTo>
                  <a:cubicBezTo>
                    <a:pt x="0" y="65"/>
                    <a:pt x="11" y="79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95"/>
                    <a:pt x="23" y="103"/>
                    <a:pt x="20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07"/>
                    <a:pt x="20" y="108"/>
                    <a:pt x="20" y="108"/>
                  </a:cubicBezTo>
                  <a:cubicBezTo>
                    <a:pt x="20" y="110"/>
                    <a:pt x="22" y="112"/>
                    <a:pt x="24" y="112"/>
                  </a:cubicBezTo>
                  <a:cubicBezTo>
                    <a:pt x="24" y="112"/>
                    <a:pt x="25" y="112"/>
                    <a:pt x="25" y="112"/>
                  </a:cubicBezTo>
                  <a:cubicBezTo>
                    <a:pt x="37" y="110"/>
                    <a:pt x="49" y="98"/>
                    <a:pt x="52" y="95"/>
                  </a:cubicBezTo>
                  <a:cubicBezTo>
                    <a:pt x="56" y="96"/>
                    <a:pt x="60" y="96"/>
                    <a:pt x="64" y="96"/>
                  </a:cubicBezTo>
                  <a:cubicBezTo>
                    <a:pt x="99" y="96"/>
                    <a:pt x="128" y="75"/>
                    <a:pt x="128" y="48"/>
                  </a:cubicBezTo>
                  <a:cubicBezTo>
                    <a:pt x="128" y="21"/>
                    <a:pt x="99" y="0"/>
                    <a:pt x="64" y="0"/>
                  </a:cubicBezTo>
                  <a:close/>
                  <a:moveTo>
                    <a:pt x="64" y="88"/>
                  </a:moveTo>
                  <a:cubicBezTo>
                    <a:pt x="60" y="88"/>
                    <a:pt x="57" y="88"/>
                    <a:pt x="53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9" y="87"/>
                    <a:pt x="47" y="88"/>
                    <a:pt x="45" y="90"/>
                  </a:cubicBezTo>
                  <a:cubicBezTo>
                    <a:pt x="44" y="92"/>
                    <a:pt x="39" y="97"/>
                    <a:pt x="33" y="100"/>
                  </a:cubicBezTo>
                  <a:cubicBezTo>
                    <a:pt x="35" y="97"/>
                    <a:pt x="36" y="93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5"/>
                    <a:pt x="34" y="82"/>
                    <a:pt x="32" y="81"/>
                  </a:cubicBezTo>
                  <a:cubicBezTo>
                    <a:pt x="17" y="73"/>
                    <a:pt x="8" y="61"/>
                    <a:pt x="8" y="48"/>
                  </a:cubicBezTo>
                  <a:cubicBezTo>
                    <a:pt x="8" y="26"/>
                    <a:pt x="33" y="8"/>
                    <a:pt x="64" y="8"/>
                  </a:cubicBezTo>
                  <a:cubicBezTo>
                    <a:pt x="95" y="8"/>
                    <a:pt x="120" y="26"/>
                    <a:pt x="120" y="48"/>
                  </a:cubicBezTo>
                  <a:cubicBezTo>
                    <a:pt x="120" y="70"/>
                    <a:pt x="95" y="88"/>
                    <a:pt x="6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4" name="Group 145"/>
          <p:cNvGrpSpPr/>
          <p:nvPr/>
        </p:nvGrpSpPr>
        <p:grpSpPr>
          <a:xfrm>
            <a:off x="2879046" y="4246130"/>
            <a:ext cx="318232" cy="243676"/>
            <a:chOff x="138114" y="2974975"/>
            <a:chExt cx="277812" cy="212726"/>
          </a:xfrm>
          <a:solidFill>
            <a:srgbClr val="6CAE43"/>
          </a:solidFill>
        </p:grpSpPr>
        <p:sp>
          <p:nvSpPr>
            <p:cNvPr id="215" name="Freeform 86"/>
            <p:cNvSpPr>
              <a:spLocks/>
            </p:cNvSpPr>
            <p:nvPr/>
          </p:nvSpPr>
          <p:spPr bwMode="auto">
            <a:xfrm>
              <a:off x="212726" y="2974975"/>
              <a:ext cx="203200" cy="42863"/>
            </a:xfrm>
            <a:custGeom>
              <a:avLst/>
              <a:gdLst>
                <a:gd name="T0" fmla="*/ 4 w 76"/>
                <a:gd name="T1" fmla="*/ 0 h 16"/>
                <a:gd name="T2" fmla="*/ 72 w 76"/>
                <a:gd name="T3" fmla="*/ 0 h 16"/>
                <a:gd name="T4" fmla="*/ 76 w 76"/>
                <a:gd name="T5" fmla="*/ 4 h 16"/>
                <a:gd name="T6" fmla="*/ 76 w 76"/>
                <a:gd name="T7" fmla="*/ 12 h 16"/>
                <a:gd name="T8" fmla="*/ 72 w 76"/>
                <a:gd name="T9" fmla="*/ 16 h 16"/>
                <a:gd name="T10" fmla="*/ 4 w 76"/>
                <a:gd name="T11" fmla="*/ 16 h 16"/>
                <a:gd name="T12" fmla="*/ 0 w 76"/>
                <a:gd name="T13" fmla="*/ 12 h 16"/>
                <a:gd name="T14" fmla="*/ 0 w 76"/>
                <a:gd name="T15" fmla="*/ 4 h 16"/>
                <a:gd name="T16" fmla="*/ 4 w 7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6">
                  <a:moveTo>
                    <a:pt x="4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6" y="2"/>
                    <a:pt x="76" y="4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4"/>
                    <a:pt x="74" y="16"/>
                    <a:pt x="7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6" name="Freeform 87"/>
            <p:cNvSpPr>
              <a:spLocks/>
            </p:cNvSpPr>
            <p:nvPr/>
          </p:nvSpPr>
          <p:spPr bwMode="auto">
            <a:xfrm>
              <a:off x="212726" y="3059113"/>
              <a:ext cx="160338" cy="42863"/>
            </a:xfrm>
            <a:custGeom>
              <a:avLst/>
              <a:gdLst>
                <a:gd name="T0" fmla="*/ 4 w 60"/>
                <a:gd name="T1" fmla="*/ 0 h 16"/>
                <a:gd name="T2" fmla="*/ 56 w 60"/>
                <a:gd name="T3" fmla="*/ 0 h 16"/>
                <a:gd name="T4" fmla="*/ 60 w 60"/>
                <a:gd name="T5" fmla="*/ 4 h 16"/>
                <a:gd name="T6" fmla="*/ 60 w 60"/>
                <a:gd name="T7" fmla="*/ 12 h 16"/>
                <a:gd name="T8" fmla="*/ 56 w 60"/>
                <a:gd name="T9" fmla="*/ 16 h 16"/>
                <a:gd name="T10" fmla="*/ 4 w 60"/>
                <a:gd name="T11" fmla="*/ 16 h 16"/>
                <a:gd name="T12" fmla="*/ 0 w 60"/>
                <a:gd name="T13" fmla="*/ 12 h 16"/>
                <a:gd name="T14" fmla="*/ 0 w 60"/>
                <a:gd name="T15" fmla="*/ 4 h 16"/>
                <a:gd name="T16" fmla="*/ 4 w 60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6">
                  <a:moveTo>
                    <a:pt x="4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8" y="0"/>
                    <a:pt x="60" y="2"/>
                    <a:pt x="60" y="4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4"/>
                    <a:pt x="58" y="16"/>
                    <a:pt x="56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7" name="Freeform 88"/>
            <p:cNvSpPr>
              <a:spLocks/>
            </p:cNvSpPr>
            <p:nvPr/>
          </p:nvSpPr>
          <p:spPr bwMode="auto">
            <a:xfrm>
              <a:off x="212726" y="3144838"/>
              <a:ext cx="192088" cy="42863"/>
            </a:xfrm>
            <a:custGeom>
              <a:avLst/>
              <a:gdLst>
                <a:gd name="T0" fmla="*/ 4 w 72"/>
                <a:gd name="T1" fmla="*/ 0 h 16"/>
                <a:gd name="T2" fmla="*/ 68 w 72"/>
                <a:gd name="T3" fmla="*/ 0 h 16"/>
                <a:gd name="T4" fmla="*/ 72 w 72"/>
                <a:gd name="T5" fmla="*/ 4 h 16"/>
                <a:gd name="T6" fmla="*/ 72 w 72"/>
                <a:gd name="T7" fmla="*/ 12 h 16"/>
                <a:gd name="T8" fmla="*/ 68 w 72"/>
                <a:gd name="T9" fmla="*/ 16 h 16"/>
                <a:gd name="T10" fmla="*/ 4 w 72"/>
                <a:gd name="T11" fmla="*/ 16 h 16"/>
                <a:gd name="T12" fmla="*/ 0 w 72"/>
                <a:gd name="T13" fmla="*/ 12 h 16"/>
                <a:gd name="T14" fmla="*/ 0 w 72"/>
                <a:gd name="T15" fmla="*/ 4 h 16"/>
                <a:gd name="T16" fmla="*/ 4 w 72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6">
                  <a:moveTo>
                    <a:pt x="4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70" y="0"/>
                    <a:pt x="72" y="2"/>
                    <a:pt x="72" y="4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4"/>
                    <a:pt x="70" y="16"/>
                    <a:pt x="68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8" name="Freeform 89"/>
            <p:cNvSpPr>
              <a:spLocks/>
            </p:cNvSpPr>
            <p:nvPr/>
          </p:nvSpPr>
          <p:spPr bwMode="auto">
            <a:xfrm>
              <a:off x="138114" y="2974975"/>
              <a:ext cx="42863" cy="42863"/>
            </a:xfrm>
            <a:custGeom>
              <a:avLst/>
              <a:gdLst>
                <a:gd name="T0" fmla="*/ 4 w 16"/>
                <a:gd name="T1" fmla="*/ 0 h 16"/>
                <a:gd name="T2" fmla="*/ 12 w 16"/>
                <a:gd name="T3" fmla="*/ 0 h 16"/>
                <a:gd name="T4" fmla="*/ 16 w 16"/>
                <a:gd name="T5" fmla="*/ 4 h 16"/>
                <a:gd name="T6" fmla="*/ 16 w 16"/>
                <a:gd name="T7" fmla="*/ 12 h 16"/>
                <a:gd name="T8" fmla="*/ 12 w 16"/>
                <a:gd name="T9" fmla="*/ 16 h 16"/>
                <a:gd name="T10" fmla="*/ 4 w 16"/>
                <a:gd name="T11" fmla="*/ 16 h 16"/>
                <a:gd name="T12" fmla="*/ 0 w 16"/>
                <a:gd name="T13" fmla="*/ 12 h 16"/>
                <a:gd name="T14" fmla="*/ 0 w 16"/>
                <a:gd name="T15" fmla="*/ 4 h 16"/>
                <a:gd name="T16" fmla="*/ 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9" name="Freeform 90"/>
            <p:cNvSpPr>
              <a:spLocks/>
            </p:cNvSpPr>
            <p:nvPr/>
          </p:nvSpPr>
          <p:spPr bwMode="auto">
            <a:xfrm>
              <a:off x="138114" y="3059113"/>
              <a:ext cx="42863" cy="42863"/>
            </a:xfrm>
            <a:custGeom>
              <a:avLst/>
              <a:gdLst>
                <a:gd name="T0" fmla="*/ 4 w 16"/>
                <a:gd name="T1" fmla="*/ 0 h 16"/>
                <a:gd name="T2" fmla="*/ 12 w 16"/>
                <a:gd name="T3" fmla="*/ 0 h 16"/>
                <a:gd name="T4" fmla="*/ 16 w 16"/>
                <a:gd name="T5" fmla="*/ 4 h 16"/>
                <a:gd name="T6" fmla="*/ 16 w 16"/>
                <a:gd name="T7" fmla="*/ 12 h 16"/>
                <a:gd name="T8" fmla="*/ 12 w 16"/>
                <a:gd name="T9" fmla="*/ 16 h 16"/>
                <a:gd name="T10" fmla="*/ 4 w 16"/>
                <a:gd name="T11" fmla="*/ 16 h 16"/>
                <a:gd name="T12" fmla="*/ 0 w 16"/>
                <a:gd name="T13" fmla="*/ 12 h 16"/>
                <a:gd name="T14" fmla="*/ 0 w 16"/>
                <a:gd name="T15" fmla="*/ 4 h 16"/>
                <a:gd name="T16" fmla="*/ 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0" name="Freeform 91"/>
            <p:cNvSpPr>
              <a:spLocks/>
            </p:cNvSpPr>
            <p:nvPr/>
          </p:nvSpPr>
          <p:spPr bwMode="auto">
            <a:xfrm>
              <a:off x="138114" y="3144838"/>
              <a:ext cx="42863" cy="42863"/>
            </a:xfrm>
            <a:custGeom>
              <a:avLst/>
              <a:gdLst>
                <a:gd name="T0" fmla="*/ 4 w 16"/>
                <a:gd name="T1" fmla="*/ 0 h 16"/>
                <a:gd name="T2" fmla="*/ 12 w 16"/>
                <a:gd name="T3" fmla="*/ 0 h 16"/>
                <a:gd name="T4" fmla="*/ 16 w 16"/>
                <a:gd name="T5" fmla="*/ 4 h 16"/>
                <a:gd name="T6" fmla="*/ 16 w 16"/>
                <a:gd name="T7" fmla="*/ 12 h 16"/>
                <a:gd name="T8" fmla="*/ 12 w 16"/>
                <a:gd name="T9" fmla="*/ 16 h 16"/>
                <a:gd name="T10" fmla="*/ 4 w 16"/>
                <a:gd name="T11" fmla="*/ 16 h 16"/>
                <a:gd name="T12" fmla="*/ 0 w 16"/>
                <a:gd name="T13" fmla="*/ 12 h 16"/>
                <a:gd name="T14" fmla="*/ 0 w 16"/>
                <a:gd name="T15" fmla="*/ 4 h 16"/>
                <a:gd name="T16" fmla="*/ 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1" name="Group 152"/>
          <p:cNvGrpSpPr/>
          <p:nvPr/>
        </p:nvGrpSpPr>
        <p:grpSpPr>
          <a:xfrm>
            <a:off x="9167635" y="4155241"/>
            <a:ext cx="277963" cy="276135"/>
            <a:chOff x="2611438" y="4030663"/>
            <a:chExt cx="241300" cy="239713"/>
          </a:xfrm>
          <a:solidFill>
            <a:srgbClr val="6CAE43"/>
          </a:solidFill>
        </p:grpSpPr>
        <p:sp>
          <p:nvSpPr>
            <p:cNvPr id="222" name="Freeform 396"/>
            <p:cNvSpPr>
              <a:spLocks/>
            </p:cNvSpPr>
            <p:nvPr/>
          </p:nvSpPr>
          <p:spPr bwMode="auto">
            <a:xfrm>
              <a:off x="2611438" y="4119563"/>
              <a:ext cx="60325" cy="60325"/>
            </a:xfrm>
            <a:custGeom>
              <a:avLst/>
              <a:gdLst>
                <a:gd name="T0" fmla="*/ 14 w 16"/>
                <a:gd name="T1" fmla="*/ 0 h 16"/>
                <a:gd name="T2" fmla="*/ 2 w 16"/>
                <a:gd name="T3" fmla="*/ 0 h 16"/>
                <a:gd name="T4" fmla="*/ 0 w 16"/>
                <a:gd name="T5" fmla="*/ 2 h 16"/>
                <a:gd name="T6" fmla="*/ 0 w 16"/>
                <a:gd name="T7" fmla="*/ 14 h 16"/>
                <a:gd name="T8" fmla="*/ 2 w 16"/>
                <a:gd name="T9" fmla="*/ 16 h 16"/>
                <a:gd name="T10" fmla="*/ 14 w 16"/>
                <a:gd name="T11" fmla="*/ 16 h 16"/>
                <a:gd name="T12" fmla="*/ 16 w 16"/>
                <a:gd name="T13" fmla="*/ 14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3" name="Freeform 397"/>
            <p:cNvSpPr>
              <a:spLocks/>
            </p:cNvSpPr>
            <p:nvPr/>
          </p:nvSpPr>
          <p:spPr bwMode="auto">
            <a:xfrm>
              <a:off x="2611438" y="4210051"/>
              <a:ext cx="60325" cy="60325"/>
            </a:xfrm>
            <a:custGeom>
              <a:avLst/>
              <a:gdLst>
                <a:gd name="T0" fmla="*/ 14 w 16"/>
                <a:gd name="T1" fmla="*/ 0 h 16"/>
                <a:gd name="T2" fmla="*/ 2 w 16"/>
                <a:gd name="T3" fmla="*/ 0 h 16"/>
                <a:gd name="T4" fmla="*/ 0 w 16"/>
                <a:gd name="T5" fmla="*/ 2 h 16"/>
                <a:gd name="T6" fmla="*/ 0 w 16"/>
                <a:gd name="T7" fmla="*/ 14 h 16"/>
                <a:gd name="T8" fmla="*/ 2 w 16"/>
                <a:gd name="T9" fmla="*/ 16 h 16"/>
                <a:gd name="T10" fmla="*/ 14 w 16"/>
                <a:gd name="T11" fmla="*/ 16 h 16"/>
                <a:gd name="T12" fmla="*/ 16 w 16"/>
                <a:gd name="T13" fmla="*/ 14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4" name="Freeform 398"/>
            <p:cNvSpPr>
              <a:spLocks/>
            </p:cNvSpPr>
            <p:nvPr/>
          </p:nvSpPr>
          <p:spPr bwMode="auto">
            <a:xfrm>
              <a:off x="2701926" y="4030663"/>
              <a:ext cx="60325" cy="58738"/>
            </a:xfrm>
            <a:custGeom>
              <a:avLst/>
              <a:gdLst>
                <a:gd name="T0" fmla="*/ 14 w 16"/>
                <a:gd name="T1" fmla="*/ 0 h 16"/>
                <a:gd name="T2" fmla="*/ 2 w 16"/>
                <a:gd name="T3" fmla="*/ 0 h 16"/>
                <a:gd name="T4" fmla="*/ 0 w 16"/>
                <a:gd name="T5" fmla="*/ 2 h 16"/>
                <a:gd name="T6" fmla="*/ 0 w 16"/>
                <a:gd name="T7" fmla="*/ 14 h 16"/>
                <a:gd name="T8" fmla="*/ 2 w 16"/>
                <a:gd name="T9" fmla="*/ 16 h 16"/>
                <a:gd name="T10" fmla="*/ 14 w 16"/>
                <a:gd name="T11" fmla="*/ 16 h 16"/>
                <a:gd name="T12" fmla="*/ 16 w 16"/>
                <a:gd name="T13" fmla="*/ 14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5" name="Freeform 399"/>
            <p:cNvSpPr>
              <a:spLocks/>
            </p:cNvSpPr>
            <p:nvPr/>
          </p:nvSpPr>
          <p:spPr bwMode="auto">
            <a:xfrm>
              <a:off x="2701926" y="4119563"/>
              <a:ext cx="60325" cy="60325"/>
            </a:xfrm>
            <a:custGeom>
              <a:avLst/>
              <a:gdLst>
                <a:gd name="T0" fmla="*/ 14 w 16"/>
                <a:gd name="T1" fmla="*/ 0 h 16"/>
                <a:gd name="T2" fmla="*/ 2 w 16"/>
                <a:gd name="T3" fmla="*/ 0 h 16"/>
                <a:gd name="T4" fmla="*/ 0 w 16"/>
                <a:gd name="T5" fmla="*/ 2 h 16"/>
                <a:gd name="T6" fmla="*/ 0 w 16"/>
                <a:gd name="T7" fmla="*/ 14 h 16"/>
                <a:gd name="T8" fmla="*/ 2 w 16"/>
                <a:gd name="T9" fmla="*/ 16 h 16"/>
                <a:gd name="T10" fmla="*/ 14 w 16"/>
                <a:gd name="T11" fmla="*/ 16 h 16"/>
                <a:gd name="T12" fmla="*/ 16 w 16"/>
                <a:gd name="T13" fmla="*/ 14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6" name="Freeform 400"/>
            <p:cNvSpPr>
              <a:spLocks/>
            </p:cNvSpPr>
            <p:nvPr/>
          </p:nvSpPr>
          <p:spPr bwMode="auto">
            <a:xfrm>
              <a:off x="2701926" y="4210051"/>
              <a:ext cx="60325" cy="60325"/>
            </a:xfrm>
            <a:custGeom>
              <a:avLst/>
              <a:gdLst>
                <a:gd name="T0" fmla="*/ 14 w 16"/>
                <a:gd name="T1" fmla="*/ 0 h 16"/>
                <a:gd name="T2" fmla="*/ 2 w 16"/>
                <a:gd name="T3" fmla="*/ 0 h 16"/>
                <a:gd name="T4" fmla="*/ 0 w 16"/>
                <a:gd name="T5" fmla="*/ 2 h 16"/>
                <a:gd name="T6" fmla="*/ 0 w 16"/>
                <a:gd name="T7" fmla="*/ 14 h 16"/>
                <a:gd name="T8" fmla="*/ 2 w 16"/>
                <a:gd name="T9" fmla="*/ 16 h 16"/>
                <a:gd name="T10" fmla="*/ 14 w 16"/>
                <a:gd name="T11" fmla="*/ 16 h 16"/>
                <a:gd name="T12" fmla="*/ 16 w 16"/>
                <a:gd name="T13" fmla="*/ 14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7" name="Freeform 401"/>
            <p:cNvSpPr>
              <a:spLocks/>
            </p:cNvSpPr>
            <p:nvPr/>
          </p:nvSpPr>
          <p:spPr bwMode="auto">
            <a:xfrm>
              <a:off x="2792413" y="4030663"/>
              <a:ext cx="60325" cy="58738"/>
            </a:xfrm>
            <a:custGeom>
              <a:avLst/>
              <a:gdLst>
                <a:gd name="T0" fmla="*/ 14 w 16"/>
                <a:gd name="T1" fmla="*/ 0 h 16"/>
                <a:gd name="T2" fmla="*/ 2 w 16"/>
                <a:gd name="T3" fmla="*/ 0 h 16"/>
                <a:gd name="T4" fmla="*/ 0 w 16"/>
                <a:gd name="T5" fmla="*/ 2 h 16"/>
                <a:gd name="T6" fmla="*/ 0 w 16"/>
                <a:gd name="T7" fmla="*/ 14 h 16"/>
                <a:gd name="T8" fmla="*/ 2 w 16"/>
                <a:gd name="T9" fmla="*/ 16 h 16"/>
                <a:gd name="T10" fmla="*/ 14 w 16"/>
                <a:gd name="T11" fmla="*/ 16 h 16"/>
                <a:gd name="T12" fmla="*/ 16 w 16"/>
                <a:gd name="T13" fmla="*/ 14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8" name="Freeform 403"/>
            <p:cNvSpPr>
              <a:spLocks/>
            </p:cNvSpPr>
            <p:nvPr/>
          </p:nvSpPr>
          <p:spPr bwMode="auto">
            <a:xfrm>
              <a:off x="2792413" y="4210051"/>
              <a:ext cx="60325" cy="60325"/>
            </a:xfrm>
            <a:custGeom>
              <a:avLst/>
              <a:gdLst>
                <a:gd name="T0" fmla="*/ 14 w 16"/>
                <a:gd name="T1" fmla="*/ 0 h 16"/>
                <a:gd name="T2" fmla="*/ 2 w 16"/>
                <a:gd name="T3" fmla="*/ 0 h 16"/>
                <a:gd name="T4" fmla="*/ 0 w 16"/>
                <a:gd name="T5" fmla="*/ 2 h 16"/>
                <a:gd name="T6" fmla="*/ 0 w 16"/>
                <a:gd name="T7" fmla="*/ 14 h 16"/>
                <a:gd name="T8" fmla="*/ 2 w 16"/>
                <a:gd name="T9" fmla="*/ 16 h 16"/>
                <a:gd name="T10" fmla="*/ 14 w 16"/>
                <a:gd name="T11" fmla="*/ 16 h 16"/>
                <a:gd name="T12" fmla="*/ 16 w 16"/>
                <a:gd name="T13" fmla="*/ 14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9" name="Group 160"/>
          <p:cNvGrpSpPr/>
          <p:nvPr/>
        </p:nvGrpSpPr>
        <p:grpSpPr>
          <a:xfrm>
            <a:off x="2865638" y="3172819"/>
            <a:ext cx="357188" cy="357188"/>
            <a:chOff x="4873626" y="1533525"/>
            <a:chExt cx="357188" cy="357188"/>
          </a:xfrm>
          <a:solidFill>
            <a:srgbClr val="6CAE43"/>
          </a:solidFill>
        </p:grpSpPr>
        <p:sp>
          <p:nvSpPr>
            <p:cNvPr id="230" name="Freeform 21"/>
            <p:cNvSpPr>
              <a:spLocks/>
            </p:cNvSpPr>
            <p:nvPr/>
          </p:nvSpPr>
          <p:spPr bwMode="auto">
            <a:xfrm>
              <a:off x="4935539" y="1593850"/>
              <a:ext cx="84138" cy="85725"/>
            </a:xfrm>
            <a:custGeom>
              <a:avLst/>
              <a:gdLst>
                <a:gd name="T0" fmla="*/ 30 w 32"/>
                <a:gd name="T1" fmla="*/ 0 h 32"/>
                <a:gd name="T2" fmla="*/ 0 w 32"/>
                <a:gd name="T3" fmla="*/ 30 h 32"/>
                <a:gd name="T4" fmla="*/ 2 w 32"/>
                <a:gd name="T5" fmla="*/ 32 h 32"/>
                <a:gd name="T6" fmla="*/ 4 w 32"/>
                <a:gd name="T7" fmla="*/ 30 h 32"/>
                <a:gd name="T8" fmla="*/ 30 w 32"/>
                <a:gd name="T9" fmla="*/ 4 h 32"/>
                <a:gd name="T10" fmla="*/ 32 w 32"/>
                <a:gd name="T11" fmla="*/ 2 h 32"/>
                <a:gd name="T12" fmla="*/ 30 w 32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31"/>
                    <a:pt x="1" y="32"/>
                    <a:pt x="2" y="32"/>
                  </a:cubicBezTo>
                  <a:cubicBezTo>
                    <a:pt x="3" y="32"/>
                    <a:pt x="4" y="31"/>
                    <a:pt x="4" y="30"/>
                  </a:cubicBezTo>
                  <a:cubicBezTo>
                    <a:pt x="4" y="15"/>
                    <a:pt x="15" y="4"/>
                    <a:pt x="30" y="4"/>
                  </a:cubicBezTo>
                  <a:cubicBezTo>
                    <a:pt x="31" y="4"/>
                    <a:pt x="32" y="3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1" name="Freeform 22"/>
            <p:cNvSpPr>
              <a:spLocks noEditPoints="1"/>
            </p:cNvSpPr>
            <p:nvPr/>
          </p:nvSpPr>
          <p:spPr bwMode="auto">
            <a:xfrm>
              <a:off x="4873626" y="1533525"/>
              <a:ext cx="357188" cy="357188"/>
            </a:xfrm>
            <a:custGeom>
              <a:avLst/>
              <a:gdLst>
                <a:gd name="T0" fmla="*/ 131 w 134"/>
                <a:gd name="T1" fmla="*/ 120 h 134"/>
                <a:gd name="T2" fmla="*/ 102 w 134"/>
                <a:gd name="T3" fmla="*/ 91 h 134"/>
                <a:gd name="T4" fmla="*/ 95 w 134"/>
                <a:gd name="T5" fmla="*/ 90 h 134"/>
                <a:gd name="T6" fmla="*/ 89 w 134"/>
                <a:gd name="T7" fmla="*/ 84 h 134"/>
                <a:gd name="T8" fmla="*/ 89 w 134"/>
                <a:gd name="T9" fmla="*/ 84 h 134"/>
                <a:gd name="T10" fmla="*/ 87 w 134"/>
                <a:gd name="T11" fmla="*/ 19 h 134"/>
                <a:gd name="T12" fmla="*/ 19 w 134"/>
                <a:gd name="T13" fmla="*/ 19 h 134"/>
                <a:gd name="T14" fmla="*/ 19 w 134"/>
                <a:gd name="T15" fmla="*/ 87 h 134"/>
                <a:gd name="T16" fmla="*/ 84 w 134"/>
                <a:gd name="T17" fmla="*/ 89 h 134"/>
                <a:gd name="T18" fmla="*/ 84 w 134"/>
                <a:gd name="T19" fmla="*/ 89 h 134"/>
                <a:gd name="T20" fmla="*/ 90 w 134"/>
                <a:gd name="T21" fmla="*/ 95 h 134"/>
                <a:gd name="T22" fmla="*/ 91 w 134"/>
                <a:gd name="T23" fmla="*/ 102 h 134"/>
                <a:gd name="T24" fmla="*/ 120 w 134"/>
                <a:gd name="T25" fmla="*/ 131 h 134"/>
                <a:gd name="T26" fmla="*/ 130 w 134"/>
                <a:gd name="T27" fmla="*/ 130 h 134"/>
                <a:gd name="T28" fmla="*/ 131 w 134"/>
                <a:gd name="T29" fmla="*/ 120 h 134"/>
                <a:gd name="T30" fmla="*/ 81 w 134"/>
                <a:gd name="T31" fmla="*/ 81 h 134"/>
                <a:gd name="T32" fmla="*/ 24 w 134"/>
                <a:gd name="T33" fmla="*/ 81 h 134"/>
                <a:gd name="T34" fmla="*/ 24 w 134"/>
                <a:gd name="T35" fmla="*/ 24 h 134"/>
                <a:gd name="T36" fmla="*/ 81 w 134"/>
                <a:gd name="T37" fmla="*/ 24 h 134"/>
                <a:gd name="T38" fmla="*/ 81 w 134"/>
                <a:gd name="T39" fmla="*/ 8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4" h="134">
                  <a:moveTo>
                    <a:pt x="131" y="120"/>
                  </a:moveTo>
                  <a:cubicBezTo>
                    <a:pt x="102" y="91"/>
                    <a:pt x="102" y="91"/>
                    <a:pt x="102" y="91"/>
                  </a:cubicBezTo>
                  <a:cubicBezTo>
                    <a:pt x="100" y="89"/>
                    <a:pt x="98" y="89"/>
                    <a:pt x="95" y="90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105" y="65"/>
                    <a:pt x="104" y="36"/>
                    <a:pt x="87" y="19"/>
                  </a:cubicBezTo>
                  <a:cubicBezTo>
                    <a:pt x="68" y="0"/>
                    <a:pt x="38" y="0"/>
                    <a:pt x="19" y="19"/>
                  </a:cubicBezTo>
                  <a:cubicBezTo>
                    <a:pt x="0" y="37"/>
                    <a:pt x="0" y="68"/>
                    <a:pt x="19" y="87"/>
                  </a:cubicBezTo>
                  <a:cubicBezTo>
                    <a:pt x="37" y="104"/>
                    <a:pt x="65" y="105"/>
                    <a:pt x="84" y="89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89" y="98"/>
                    <a:pt x="89" y="100"/>
                    <a:pt x="91" y="102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2" y="134"/>
                    <a:pt x="127" y="133"/>
                    <a:pt x="130" y="130"/>
                  </a:cubicBezTo>
                  <a:cubicBezTo>
                    <a:pt x="133" y="127"/>
                    <a:pt x="134" y="122"/>
                    <a:pt x="131" y="120"/>
                  </a:cubicBezTo>
                  <a:close/>
                  <a:moveTo>
                    <a:pt x="81" y="81"/>
                  </a:moveTo>
                  <a:cubicBezTo>
                    <a:pt x="65" y="97"/>
                    <a:pt x="40" y="97"/>
                    <a:pt x="24" y="81"/>
                  </a:cubicBezTo>
                  <a:cubicBezTo>
                    <a:pt x="9" y="65"/>
                    <a:pt x="9" y="40"/>
                    <a:pt x="24" y="24"/>
                  </a:cubicBezTo>
                  <a:cubicBezTo>
                    <a:pt x="40" y="9"/>
                    <a:pt x="65" y="9"/>
                    <a:pt x="81" y="24"/>
                  </a:cubicBezTo>
                  <a:cubicBezTo>
                    <a:pt x="97" y="40"/>
                    <a:pt x="97" y="65"/>
                    <a:pt x="8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2" name="Freeform 248"/>
          <p:cNvSpPr>
            <a:spLocks noEditPoints="1"/>
          </p:cNvSpPr>
          <p:nvPr/>
        </p:nvSpPr>
        <p:spPr bwMode="auto">
          <a:xfrm>
            <a:off x="2884828" y="2317468"/>
            <a:ext cx="297261" cy="340049"/>
          </a:xfrm>
          <a:custGeom>
            <a:avLst/>
            <a:gdLst>
              <a:gd name="T0" fmla="*/ 48 w 56"/>
              <a:gd name="T1" fmla="*/ 60 h 64"/>
              <a:gd name="T2" fmla="*/ 45 w 56"/>
              <a:gd name="T3" fmla="*/ 60 h 64"/>
              <a:gd name="T4" fmla="*/ 56 w 56"/>
              <a:gd name="T5" fmla="*/ 40 h 64"/>
              <a:gd name="T6" fmla="*/ 38 w 56"/>
              <a:gd name="T7" fmla="*/ 17 h 64"/>
              <a:gd name="T8" fmla="*/ 42 w 56"/>
              <a:gd name="T9" fmla="*/ 8 h 64"/>
              <a:gd name="T10" fmla="*/ 42 w 56"/>
              <a:gd name="T11" fmla="*/ 5 h 64"/>
              <a:gd name="T12" fmla="*/ 31 w 56"/>
              <a:gd name="T13" fmla="*/ 0 h 64"/>
              <a:gd name="T14" fmla="*/ 29 w 56"/>
              <a:gd name="T15" fmla="*/ 0 h 64"/>
              <a:gd name="T16" fmla="*/ 28 w 56"/>
              <a:gd name="T17" fmla="*/ 1 h 64"/>
              <a:gd name="T18" fmla="*/ 15 w 56"/>
              <a:gd name="T19" fmla="*/ 25 h 64"/>
              <a:gd name="T20" fmla="*/ 17 w 56"/>
              <a:gd name="T21" fmla="*/ 31 h 64"/>
              <a:gd name="T22" fmla="*/ 15 w 56"/>
              <a:gd name="T23" fmla="*/ 35 h 64"/>
              <a:gd name="T24" fmla="*/ 22 w 56"/>
              <a:gd name="T25" fmla="*/ 38 h 64"/>
              <a:gd name="T26" fmla="*/ 24 w 56"/>
              <a:gd name="T27" fmla="*/ 35 h 64"/>
              <a:gd name="T28" fmla="*/ 24 w 56"/>
              <a:gd name="T29" fmla="*/ 35 h 64"/>
              <a:gd name="T30" fmla="*/ 30 w 56"/>
              <a:gd name="T31" fmla="*/ 32 h 64"/>
              <a:gd name="T32" fmla="*/ 34 w 56"/>
              <a:gd name="T33" fmla="*/ 24 h 64"/>
              <a:gd name="T34" fmla="*/ 48 w 56"/>
              <a:gd name="T35" fmla="*/ 40 h 64"/>
              <a:gd name="T36" fmla="*/ 32 w 56"/>
              <a:gd name="T37" fmla="*/ 56 h 64"/>
              <a:gd name="T38" fmla="*/ 20 w 56"/>
              <a:gd name="T39" fmla="*/ 52 h 64"/>
              <a:gd name="T40" fmla="*/ 20 w 56"/>
              <a:gd name="T41" fmla="*/ 50 h 64"/>
              <a:gd name="T42" fmla="*/ 22 w 56"/>
              <a:gd name="T43" fmla="*/ 48 h 64"/>
              <a:gd name="T44" fmla="*/ 32 w 56"/>
              <a:gd name="T45" fmla="*/ 48 h 64"/>
              <a:gd name="T46" fmla="*/ 32 w 56"/>
              <a:gd name="T47" fmla="*/ 44 h 64"/>
              <a:gd name="T48" fmla="*/ 17 w 56"/>
              <a:gd name="T49" fmla="*/ 44 h 64"/>
              <a:gd name="T50" fmla="*/ 8 w 56"/>
              <a:gd name="T51" fmla="*/ 44 h 64"/>
              <a:gd name="T52" fmla="*/ 0 w 56"/>
              <a:gd name="T53" fmla="*/ 44 h 64"/>
              <a:gd name="T54" fmla="*/ 0 w 56"/>
              <a:gd name="T55" fmla="*/ 48 h 64"/>
              <a:gd name="T56" fmla="*/ 9 w 56"/>
              <a:gd name="T57" fmla="*/ 48 h 64"/>
              <a:gd name="T58" fmla="*/ 10 w 56"/>
              <a:gd name="T59" fmla="*/ 48 h 64"/>
              <a:gd name="T60" fmla="*/ 12 w 56"/>
              <a:gd name="T61" fmla="*/ 50 h 64"/>
              <a:gd name="T62" fmla="*/ 12 w 56"/>
              <a:gd name="T63" fmla="*/ 52 h 64"/>
              <a:gd name="T64" fmla="*/ 12 w 56"/>
              <a:gd name="T65" fmla="*/ 60 h 64"/>
              <a:gd name="T66" fmla="*/ 4 w 56"/>
              <a:gd name="T67" fmla="*/ 64 h 64"/>
              <a:gd name="T68" fmla="*/ 56 w 56"/>
              <a:gd name="T69" fmla="*/ 64 h 64"/>
              <a:gd name="T70" fmla="*/ 48 w 56"/>
              <a:gd name="T71" fmla="*/ 60 h 64"/>
              <a:gd name="T72" fmla="*/ 34 w 56"/>
              <a:gd name="T73" fmla="*/ 5 h 64"/>
              <a:gd name="T74" fmla="*/ 33 w 56"/>
              <a:gd name="T75" fmla="*/ 7 h 64"/>
              <a:gd name="T76" fmla="*/ 24 w 56"/>
              <a:gd name="T77" fmla="*/ 24 h 64"/>
              <a:gd name="T78" fmla="*/ 20 w 56"/>
              <a:gd name="T79" fmla="*/ 22 h 64"/>
              <a:gd name="T80" fmla="*/ 20 w 56"/>
              <a:gd name="T81" fmla="*/ 22 h 64"/>
              <a:gd name="T82" fmla="*/ 29 w 56"/>
              <a:gd name="T83" fmla="*/ 5 h 64"/>
              <a:gd name="T84" fmla="*/ 30 w 56"/>
              <a:gd name="T85" fmla="*/ 4 h 64"/>
              <a:gd name="T86" fmla="*/ 32 w 56"/>
              <a:gd name="T87" fmla="*/ 4 h 64"/>
              <a:gd name="T88" fmla="*/ 34 w 56"/>
              <a:gd name="T89" fmla="*/ 5 h 64"/>
              <a:gd name="T90" fmla="*/ 34 w 56"/>
              <a:gd name="T91" fmla="*/ 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6" h="64">
                <a:moveTo>
                  <a:pt x="48" y="60"/>
                </a:moveTo>
                <a:cubicBezTo>
                  <a:pt x="45" y="60"/>
                  <a:pt x="45" y="60"/>
                  <a:pt x="45" y="60"/>
                </a:cubicBezTo>
                <a:cubicBezTo>
                  <a:pt x="52" y="56"/>
                  <a:pt x="56" y="48"/>
                  <a:pt x="56" y="40"/>
                </a:cubicBezTo>
                <a:cubicBezTo>
                  <a:pt x="56" y="29"/>
                  <a:pt x="48" y="19"/>
                  <a:pt x="38" y="17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7"/>
                  <a:pt x="43" y="6"/>
                  <a:pt x="42" y="5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29" y="0"/>
                </a:cubicBezTo>
                <a:cubicBezTo>
                  <a:pt x="29" y="0"/>
                  <a:pt x="28" y="1"/>
                  <a:pt x="28" y="1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8"/>
                  <a:pt x="15" y="30"/>
                  <a:pt x="17" y="31"/>
                </a:cubicBezTo>
                <a:cubicBezTo>
                  <a:pt x="15" y="35"/>
                  <a:pt x="15" y="35"/>
                  <a:pt x="15" y="35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6" y="35"/>
                  <a:pt x="29" y="35"/>
                  <a:pt x="30" y="32"/>
                </a:cubicBezTo>
                <a:cubicBezTo>
                  <a:pt x="34" y="24"/>
                  <a:pt x="34" y="24"/>
                  <a:pt x="34" y="24"/>
                </a:cubicBezTo>
                <a:cubicBezTo>
                  <a:pt x="42" y="25"/>
                  <a:pt x="48" y="32"/>
                  <a:pt x="48" y="40"/>
                </a:cubicBezTo>
                <a:cubicBezTo>
                  <a:pt x="48" y="49"/>
                  <a:pt x="41" y="56"/>
                  <a:pt x="32" y="56"/>
                </a:cubicBezTo>
                <a:cubicBezTo>
                  <a:pt x="28" y="56"/>
                  <a:pt x="23" y="54"/>
                  <a:pt x="20" y="52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49"/>
                  <a:pt x="21" y="48"/>
                  <a:pt x="2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4"/>
                  <a:pt x="32" y="44"/>
                  <a:pt x="32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0" y="48"/>
                  <a:pt x="0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8"/>
                  <a:pt x="12" y="49"/>
                  <a:pt x="12" y="50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60"/>
                  <a:pt x="12" y="60"/>
                  <a:pt x="12" y="60"/>
                </a:cubicBezTo>
                <a:cubicBezTo>
                  <a:pt x="8" y="60"/>
                  <a:pt x="4" y="60"/>
                  <a:pt x="4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0"/>
                  <a:pt x="52" y="60"/>
                  <a:pt x="48" y="60"/>
                </a:cubicBezTo>
                <a:close/>
                <a:moveTo>
                  <a:pt x="34" y="5"/>
                </a:moveTo>
                <a:cubicBezTo>
                  <a:pt x="33" y="6"/>
                  <a:pt x="33" y="6"/>
                  <a:pt x="33" y="7"/>
                </a:cubicBezTo>
                <a:cubicBezTo>
                  <a:pt x="24" y="24"/>
                  <a:pt x="24" y="24"/>
                  <a:pt x="24" y="24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30" y="4"/>
                  <a:pt x="30" y="4"/>
                </a:cubicBezTo>
                <a:cubicBezTo>
                  <a:pt x="31" y="4"/>
                  <a:pt x="31" y="4"/>
                  <a:pt x="32" y="4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lose/>
              </a:path>
            </a:pathLst>
          </a:custGeom>
          <a:solidFill>
            <a:srgbClr val="6CAE4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3" name="Freeform 33"/>
          <p:cNvSpPr>
            <a:spLocks noEditPoints="1"/>
          </p:cNvSpPr>
          <p:nvPr/>
        </p:nvSpPr>
        <p:spPr bwMode="auto">
          <a:xfrm rot="21545399">
            <a:off x="8719140" y="2287268"/>
            <a:ext cx="328536" cy="307141"/>
          </a:xfrm>
          <a:custGeom>
            <a:avLst/>
            <a:gdLst>
              <a:gd name="T0" fmla="*/ 159 w 282"/>
              <a:gd name="T1" fmla="*/ 0 h 264"/>
              <a:gd name="T2" fmla="*/ 0 w 282"/>
              <a:gd name="T3" fmla="*/ 176 h 264"/>
              <a:gd name="T4" fmla="*/ 53 w 282"/>
              <a:gd name="T5" fmla="*/ 176 h 264"/>
              <a:gd name="T6" fmla="*/ 106 w 282"/>
              <a:gd name="T7" fmla="*/ 194 h 264"/>
              <a:gd name="T8" fmla="*/ 159 w 282"/>
              <a:gd name="T9" fmla="*/ 264 h 264"/>
              <a:gd name="T10" fmla="*/ 282 w 282"/>
              <a:gd name="T11" fmla="*/ 124 h 264"/>
              <a:gd name="T12" fmla="*/ 159 w 282"/>
              <a:gd name="T13" fmla="*/ 0 h 264"/>
              <a:gd name="T14" fmla="*/ 71 w 282"/>
              <a:gd name="T15" fmla="*/ 128 h 264"/>
              <a:gd name="T16" fmla="*/ 49 w 282"/>
              <a:gd name="T17" fmla="*/ 106 h 264"/>
              <a:gd name="T18" fmla="*/ 71 w 282"/>
              <a:gd name="T19" fmla="*/ 84 h 264"/>
              <a:gd name="T20" fmla="*/ 93 w 282"/>
              <a:gd name="T21" fmla="*/ 106 h 264"/>
              <a:gd name="T22" fmla="*/ 71 w 282"/>
              <a:gd name="T23" fmla="*/ 128 h 264"/>
              <a:gd name="T24" fmla="*/ 110 w 282"/>
              <a:gd name="T25" fmla="*/ 62 h 264"/>
              <a:gd name="T26" fmla="*/ 132 w 282"/>
              <a:gd name="T27" fmla="*/ 40 h 264"/>
              <a:gd name="T28" fmla="*/ 154 w 282"/>
              <a:gd name="T29" fmla="*/ 62 h 264"/>
              <a:gd name="T30" fmla="*/ 132 w 282"/>
              <a:gd name="T31" fmla="*/ 84 h 264"/>
              <a:gd name="T32" fmla="*/ 110 w 282"/>
              <a:gd name="T33" fmla="*/ 62 h 264"/>
              <a:gd name="T34" fmla="*/ 167 w 282"/>
              <a:gd name="T35" fmla="*/ 216 h 264"/>
              <a:gd name="T36" fmla="*/ 137 w 282"/>
              <a:gd name="T37" fmla="*/ 185 h 264"/>
              <a:gd name="T38" fmla="*/ 167 w 282"/>
              <a:gd name="T39" fmla="*/ 154 h 264"/>
              <a:gd name="T40" fmla="*/ 198 w 282"/>
              <a:gd name="T41" fmla="*/ 185 h 264"/>
              <a:gd name="T42" fmla="*/ 167 w 282"/>
              <a:gd name="T43" fmla="*/ 216 h 264"/>
              <a:gd name="T44" fmla="*/ 220 w 282"/>
              <a:gd name="T45" fmla="*/ 163 h 264"/>
              <a:gd name="T46" fmla="*/ 207 w 282"/>
              <a:gd name="T47" fmla="*/ 150 h 264"/>
              <a:gd name="T48" fmla="*/ 220 w 282"/>
              <a:gd name="T49" fmla="*/ 137 h 264"/>
              <a:gd name="T50" fmla="*/ 233 w 282"/>
              <a:gd name="T51" fmla="*/ 150 h 264"/>
              <a:gd name="T52" fmla="*/ 220 w 282"/>
              <a:gd name="T53" fmla="*/ 163 h 264"/>
              <a:gd name="T54" fmla="*/ 203 w 282"/>
              <a:gd name="T55" fmla="*/ 110 h 264"/>
              <a:gd name="T56" fmla="*/ 172 w 282"/>
              <a:gd name="T57" fmla="*/ 80 h 264"/>
              <a:gd name="T58" fmla="*/ 203 w 282"/>
              <a:gd name="T59" fmla="*/ 49 h 264"/>
              <a:gd name="T60" fmla="*/ 233 w 282"/>
              <a:gd name="T61" fmla="*/ 80 h 264"/>
              <a:gd name="T62" fmla="*/ 203 w 282"/>
              <a:gd name="T63" fmla="*/ 11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2" h="264">
                <a:moveTo>
                  <a:pt x="159" y="0"/>
                </a:moveTo>
                <a:cubicBezTo>
                  <a:pt x="53" y="0"/>
                  <a:pt x="0" y="106"/>
                  <a:pt x="0" y="176"/>
                </a:cubicBezTo>
                <a:cubicBezTo>
                  <a:pt x="0" y="194"/>
                  <a:pt x="35" y="229"/>
                  <a:pt x="53" y="176"/>
                </a:cubicBezTo>
                <a:cubicBezTo>
                  <a:pt x="61" y="153"/>
                  <a:pt x="106" y="159"/>
                  <a:pt x="106" y="194"/>
                </a:cubicBezTo>
                <a:cubicBezTo>
                  <a:pt x="106" y="233"/>
                  <a:pt x="123" y="264"/>
                  <a:pt x="159" y="264"/>
                </a:cubicBezTo>
                <a:cubicBezTo>
                  <a:pt x="264" y="264"/>
                  <a:pt x="282" y="176"/>
                  <a:pt x="282" y="124"/>
                </a:cubicBezTo>
                <a:cubicBezTo>
                  <a:pt x="282" y="71"/>
                  <a:pt x="264" y="0"/>
                  <a:pt x="159" y="0"/>
                </a:cubicBezTo>
                <a:close/>
                <a:moveTo>
                  <a:pt x="71" y="128"/>
                </a:moveTo>
                <a:cubicBezTo>
                  <a:pt x="58" y="128"/>
                  <a:pt x="49" y="118"/>
                  <a:pt x="49" y="106"/>
                </a:cubicBezTo>
                <a:cubicBezTo>
                  <a:pt x="49" y="94"/>
                  <a:pt x="58" y="84"/>
                  <a:pt x="71" y="84"/>
                </a:cubicBezTo>
                <a:cubicBezTo>
                  <a:pt x="83" y="84"/>
                  <a:pt x="93" y="94"/>
                  <a:pt x="93" y="106"/>
                </a:cubicBezTo>
                <a:cubicBezTo>
                  <a:pt x="93" y="118"/>
                  <a:pt x="83" y="128"/>
                  <a:pt x="71" y="128"/>
                </a:cubicBezTo>
                <a:close/>
                <a:moveTo>
                  <a:pt x="110" y="62"/>
                </a:moveTo>
                <a:cubicBezTo>
                  <a:pt x="110" y="50"/>
                  <a:pt x="120" y="40"/>
                  <a:pt x="132" y="40"/>
                </a:cubicBezTo>
                <a:cubicBezTo>
                  <a:pt x="144" y="40"/>
                  <a:pt x="154" y="50"/>
                  <a:pt x="154" y="62"/>
                </a:cubicBezTo>
                <a:cubicBezTo>
                  <a:pt x="154" y="74"/>
                  <a:pt x="144" y="84"/>
                  <a:pt x="132" y="84"/>
                </a:cubicBezTo>
                <a:cubicBezTo>
                  <a:pt x="120" y="84"/>
                  <a:pt x="110" y="74"/>
                  <a:pt x="110" y="62"/>
                </a:cubicBezTo>
                <a:close/>
                <a:moveTo>
                  <a:pt x="167" y="216"/>
                </a:moveTo>
                <a:cubicBezTo>
                  <a:pt x="150" y="216"/>
                  <a:pt x="137" y="202"/>
                  <a:pt x="137" y="185"/>
                </a:cubicBezTo>
                <a:cubicBezTo>
                  <a:pt x="137" y="168"/>
                  <a:pt x="150" y="154"/>
                  <a:pt x="167" y="154"/>
                </a:cubicBezTo>
                <a:cubicBezTo>
                  <a:pt x="184" y="154"/>
                  <a:pt x="198" y="168"/>
                  <a:pt x="198" y="185"/>
                </a:cubicBezTo>
                <a:cubicBezTo>
                  <a:pt x="198" y="202"/>
                  <a:pt x="184" y="216"/>
                  <a:pt x="167" y="216"/>
                </a:cubicBezTo>
                <a:close/>
                <a:moveTo>
                  <a:pt x="220" y="163"/>
                </a:moveTo>
                <a:cubicBezTo>
                  <a:pt x="213" y="163"/>
                  <a:pt x="207" y="157"/>
                  <a:pt x="207" y="150"/>
                </a:cubicBezTo>
                <a:cubicBezTo>
                  <a:pt x="207" y="143"/>
                  <a:pt x="213" y="137"/>
                  <a:pt x="220" y="137"/>
                </a:cubicBezTo>
                <a:cubicBezTo>
                  <a:pt x="227" y="137"/>
                  <a:pt x="233" y="143"/>
                  <a:pt x="233" y="150"/>
                </a:cubicBezTo>
                <a:cubicBezTo>
                  <a:pt x="233" y="157"/>
                  <a:pt x="227" y="163"/>
                  <a:pt x="220" y="163"/>
                </a:cubicBezTo>
                <a:close/>
                <a:moveTo>
                  <a:pt x="203" y="110"/>
                </a:moveTo>
                <a:cubicBezTo>
                  <a:pt x="186" y="110"/>
                  <a:pt x="172" y="97"/>
                  <a:pt x="172" y="80"/>
                </a:cubicBezTo>
                <a:cubicBezTo>
                  <a:pt x="172" y="63"/>
                  <a:pt x="186" y="49"/>
                  <a:pt x="203" y="49"/>
                </a:cubicBezTo>
                <a:cubicBezTo>
                  <a:pt x="220" y="49"/>
                  <a:pt x="233" y="63"/>
                  <a:pt x="233" y="80"/>
                </a:cubicBezTo>
                <a:cubicBezTo>
                  <a:pt x="233" y="97"/>
                  <a:pt x="220" y="110"/>
                  <a:pt x="203" y="110"/>
                </a:cubicBezTo>
                <a:close/>
              </a:path>
            </a:pathLst>
          </a:custGeom>
          <a:solidFill>
            <a:srgbClr val="6CAE4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4" name="Group 165"/>
          <p:cNvGrpSpPr/>
          <p:nvPr/>
        </p:nvGrpSpPr>
        <p:grpSpPr>
          <a:xfrm rot="933929">
            <a:off x="9078949" y="3093466"/>
            <a:ext cx="216984" cy="403803"/>
            <a:chOff x="3294063" y="4041776"/>
            <a:chExt cx="650875" cy="1211262"/>
          </a:xfrm>
          <a:solidFill>
            <a:srgbClr val="6CAE43"/>
          </a:solidFill>
        </p:grpSpPr>
        <p:sp>
          <p:nvSpPr>
            <p:cNvPr id="235" name="Freeform 10"/>
            <p:cNvSpPr>
              <a:spLocks/>
            </p:cNvSpPr>
            <p:nvPr/>
          </p:nvSpPr>
          <p:spPr bwMode="auto">
            <a:xfrm>
              <a:off x="3294063" y="4964113"/>
              <a:ext cx="304800" cy="288925"/>
            </a:xfrm>
            <a:custGeom>
              <a:avLst/>
              <a:gdLst>
                <a:gd name="T0" fmla="*/ 104 w 114"/>
                <a:gd name="T1" fmla="*/ 54 h 108"/>
                <a:gd name="T2" fmla="*/ 81 w 114"/>
                <a:gd name="T3" fmla="*/ 11 h 108"/>
                <a:gd name="T4" fmla="*/ 31 w 114"/>
                <a:gd name="T5" fmla="*/ 21 h 108"/>
                <a:gd name="T6" fmla="*/ 0 w 114"/>
                <a:gd name="T7" fmla="*/ 108 h 108"/>
                <a:gd name="T8" fmla="*/ 104 w 114"/>
                <a:gd name="T9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08">
                  <a:moveTo>
                    <a:pt x="104" y="54"/>
                  </a:moveTo>
                  <a:cubicBezTo>
                    <a:pt x="114" y="34"/>
                    <a:pt x="101" y="20"/>
                    <a:pt x="81" y="11"/>
                  </a:cubicBezTo>
                  <a:cubicBezTo>
                    <a:pt x="61" y="1"/>
                    <a:pt x="40" y="0"/>
                    <a:pt x="31" y="21"/>
                  </a:cubicBezTo>
                  <a:cubicBezTo>
                    <a:pt x="22" y="41"/>
                    <a:pt x="29" y="67"/>
                    <a:pt x="0" y="108"/>
                  </a:cubicBezTo>
                  <a:cubicBezTo>
                    <a:pt x="43" y="84"/>
                    <a:pt x="95" y="74"/>
                    <a:pt x="104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6" name="Freeform 11"/>
            <p:cNvSpPr>
              <a:spLocks/>
            </p:cNvSpPr>
            <p:nvPr/>
          </p:nvSpPr>
          <p:spPr bwMode="auto">
            <a:xfrm>
              <a:off x="3395663" y="4041776"/>
              <a:ext cx="549275" cy="973138"/>
            </a:xfrm>
            <a:custGeom>
              <a:avLst/>
              <a:gdLst>
                <a:gd name="T0" fmla="*/ 19 w 205"/>
                <a:gd name="T1" fmla="*/ 330 h 363"/>
                <a:gd name="T2" fmla="*/ 46 w 205"/>
                <a:gd name="T3" fmla="*/ 342 h 363"/>
                <a:gd name="T4" fmla="*/ 46 w 205"/>
                <a:gd name="T5" fmla="*/ 342 h 363"/>
                <a:gd name="T6" fmla="*/ 73 w 205"/>
                <a:gd name="T7" fmla="*/ 355 h 363"/>
                <a:gd name="T8" fmla="*/ 203 w 205"/>
                <a:gd name="T9" fmla="*/ 0 h 363"/>
                <a:gd name="T10" fmla="*/ 203 w 205"/>
                <a:gd name="T11" fmla="*/ 0 h 363"/>
                <a:gd name="T12" fmla="*/ 19 w 205"/>
                <a:gd name="T13" fmla="*/ 33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363">
                  <a:moveTo>
                    <a:pt x="19" y="330"/>
                  </a:moveTo>
                  <a:cubicBezTo>
                    <a:pt x="46" y="342"/>
                    <a:pt x="46" y="342"/>
                    <a:pt x="46" y="342"/>
                  </a:cubicBezTo>
                  <a:cubicBezTo>
                    <a:pt x="46" y="342"/>
                    <a:pt x="46" y="342"/>
                    <a:pt x="46" y="342"/>
                  </a:cubicBezTo>
                  <a:cubicBezTo>
                    <a:pt x="73" y="355"/>
                    <a:pt x="73" y="355"/>
                    <a:pt x="73" y="355"/>
                  </a:cubicBezTo>
                  <a:cubicBezTo>
                    <a:pt x="92" y="363"/>
                    <a:pt x="205" y="11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94" y="3"/>
                    <a:pt x="0" y="321"/>
                    <a:pt x="19" y="3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7" name="TextBox 168"/>
          <p:cNvSpPr txBox="1"/>
          <p:nvPr/>
        </p:nvSpPr>
        <p:spPr>
          <a:xfrm>
            <a:off x="3542844" y="48303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互助学习</a:t>
            </a:r>
            <a:endParaRPr lang="id-ID" b="1" dirty="0">
              <a:solidFill>
                <a:srgbClr val="22498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8" name="TextBox 169"/>
          <p:cNvSpPr txBox="1"/>
          <p:nvPr/>
        </p:nvSpPr>
        <p:spPr>
          <a:xfrm rot="1015198">
            <a:off x="7735694" y="45104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技能证书</a:t>
            </a:r>
            <a:endParaRPr lang="id-ID" b="1" dirty="0">
              <a:solidFill>
                <a:srgbClr val="22498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9" name="TextBox 170"/>
          <p:cNvSpPr txBox="1"/>
          <p:nvPr/>
        </p:nvSpPr>
        <p:spPr>
          <a:xfrm>
            <a:off x="3559956" y="39578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资源利用</a:t>
            </a:r>
            <a:endParaRPr lang="id-ID" b="1" dirty="0">
              <a:solidFill>
                <a:srgbClr val="22498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0" name="TextBox 171"/>
          <p:cNvSpPr txBox="1"/>
          <p:nvPr/>
        </p:nvSpPr>
        <p:spPr>
          <a:xfrm>
            <a:off x="7829358" y="376764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期末测试</a:t>
            </a:r>
            <a:endParaRPr lang="en-US" altLang="zh-CN" b="1" dirty="0">
              <a:solidFill>
                <a:srgbClr val="22498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1" name="TextBox 172"/>
          <p:cNvSpPr txBox="1"/>
          <p:nvPr/>
        </p:nvSpPr>
        <p:spPr>
          <a:xfrm>
            <a:off x="3572852" y="298208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目标驱动</a:t>
            </a:r>
            <a:endParaRPr lang="id-ID" b="1" dirty="0">
              <a:solidFill>
                <a:srgbClr val="22498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2" name="TextBox 173"/>
          <p:cNvSpPr txBox="1"/>
          <p:nvPr/>
        </p:nvSpPr>
        <p:spPr>
          <a:xfrm>
            <a:off x="7684182" y="305286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单元练习</a:t>
            </a:r>
            <a:endParaRPr lang="id-ID" b="1" dirty="0">
              <a:solidFill>
                <a:srgbClr val="22498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3" name="TextBox 174"/>
          <p:cNvSpPr txBox="1"/>
          <p:nvPr/>
        </p:nvSpPr>
        <p:spPr>
          <a:xfrm>
            <a:off x="3542844" y="20376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翻转课堂</a:t>
            </a:r>
            <a:endParaRPr lang="id-ID" b="1" dirty="0">
              <a:solidFill>
                <a:srgbClr val="22498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4" name="TextBox 175"/>
          <p:cNvSpPr txBox="1"/>
          <p:nvPr/>
        </p:nvSpPr>
        <p:spPr>
          <a:xfrm rot="20573257">
            <a:off x="7624140" y="224735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24982"/>
                </a:solidFill>
                <a:latin typeface="微软雅黑" pitchFamily="34" charset="-122"/>
                <a:ea typeface="微软雅黑" pitchFamily="34" charset="-122"/>
              </a:rPr>
              <a:t>出勤</a:t>
            </a:r>
            <a:endParaRPr lang="id-ID" b="1" dirty="0">
              <a:solidFill>
                <a:srgbClr val="22498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任意多边形 86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252420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232" grpId="0" animBg="1"/>
      <p:bldP spid="233" grpId="0" animBg="1"/>
      <p:bldP spid="237" grpId="0"/>
      <p:bldP spid="238" grpId="0"/>
      <p:bldP spid="239" grpId="0"/>
      <p:bldP spid="240" grpId="0"/>
      <p:bldP spid="241" grpId="0"/>
      <p:bldP spid="242" grpId="0"/>
      <p:bldP spid="243" grpId="0"/>
      <p:bldP spid="2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4566" y="-1181686"/>
            <a:ext cx="759656" cy="1041009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69073" y="-1181687"/>
            <a:ext cx="759656" cy="1041009"/>
          </a:xfrm>
          <a:prstGeom prst="rect">
            <a:avLst/>
          </a:pr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2163"/>
            <a:ext cx="12207875" cy="534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矩形 40"/>
          <p:cNvSpPr/>
          <p:nvPr/>
        </p:nvSpPr>
        <p:spPr>
          <a:xfrm>
            <a:off x="7938" y="-782638"/>
            <a:ext cx="12184062" cy="5299076"/>
          </a:xfrm>
          <a:prstGeom prst="rect">
            <a:avLst/>
          </a:prstGeom>
          <a:solidFill>
            <a:schemeClr val="tx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7"/>
          <p:cNvSpPr/>
          <p:nvPr/>
        </p:nvSpPr>
        <p:spPr>
          <a:xfrm>
            <a:off x="0" y="4521200"/>
            <a:ext cx="12193588" cy="2368550"/>
          </a:xfrm>
          <a:custGeom>
            <a:avLst/>
            <a:gdLst>
              <a:gd name="connsiteX0" fmla="*/ 0 w 12192000"/>
              <a:gd name="connsiteY0" fmla="*/ 0 h 2419350"/>
              <a:gd name="connsiteX1" fmla="*/ 12192000 w 12192000"/>
              <a:gd name="connsiteY1" fmla="*/ 0 h 2419350"/>
              <a:gd name="connsiteX2" fmla="*/ 12192000 w 12192000"/>
              <a:gd name="connsiteY2" fmla="*/ 2419350 h 2419350"/>
              <a:gd name="connsiteX3" fmla="*/ 0 w 12192000"/>
              <a:gd name="connsiteY3" fmla="*/ 2419350 h 2419350"/>
              <a:gd name="connsiteX4" fmla="*/ 0 w 12192000"/>
              <a:gd name="connsiteY4" fmla="*/ 0 h 2419350"/>
              <a:gd name="connsiteX0" fmla="*/ 1905000 w 12192000"/>
              <a:gd name="connsiteY0" fmla="*/ 19050 h 2419350"/>
              <a:gd name="connsiteX1" fmla="*/ 12192000 w 12192000"/>
              <a:gd name="connsiteY1" fmla="*/ 0 h 2419350"/>
              <a:gd name="connsiteX2" fmla="*/ 12192000 w 12192000"/>
              <a:gd name="connsiteY2" fmla="*/ 2419350 h 2419350"/>
              <a:gd name="connsiteX3" fmla="*/ 0 w 12192000"/>
              <a:gd name="connsiteY3" fmla="*/ 2419350 h 2419350"/>
              <a:gd name="connsiteX4" fmla="*/ 1905000 w 12192000"/>
              <a:gd name="connsiteY4" fmla="*/ 19050 h 2419350"/>
              <a:gd name="connsiteX0" fmla="*/ 25400 w 12192000"/>
              <a:gd name="connsiteY0" fmla="*/ 80010 h 2419350"/>
              <a:gd name="connsiteX1" fmla="*/ 12192000 w 12192000"/>
              <a:gd name="connsiteY1" fmla="*/ 0 h 2419350"/>
              <a:gd name="connsiteX2" fmla="*/ 12192000 w 12192000"/>
              <a:gd name="connsiteY2" fmla="*/ 2419350 h 2419350"/>
              <a:gd name="connsiteX3" fmla="*/ 0 w 12192000"/>
              <a:gd name="connsiteY3" fmla="*/ 2419350 h 2419350"/>
              <a:gd name="connsiteX4" fmla="*/ 25400 w 12192000"/>
              <a:gd name="connsiteY4" fmla="*/ 80010 h 2419350"/>
              <a:gd name="connsiteX0" fmla="*/ 5080 w 12192000"/>
              <a:gd name="connsiteY0" fmla="*/ 80010 h 2419350"/>
              <a:gd name="connsiteX1" fmla="*/ 12192000 w 12192000"/>
              <a:gd name="connsiteY1" fmla="*/ 0 h 2419350"/>
              <a:gd name="connsiteX2" fmla="*/ 12192000 w 12192000"/>
              <a:gd name="connsiteY2" fmla="*/ 2419350 h 2419350"/>
              <a:gd name="connsiteX3" fmla="*/ 0 w 12192000"/>
              <a:gd name="connsiteY3" fmla="*/ 2419350 h 2419350"/>
              <a:gd name="connsiteX4" fmla="*/ 5080 w 12192000"/>
              <a:gd name="connsiteY4" fmla="*/ 80010 h 2419350"/>
              <a:gd name="connsiteX0" fmla="*/ 5080 w 12192000"/>
              <a:gd name="connsiteY0" fmla="*/ 8890 h 2348230"/>
              <a:gd name="connsiteX1" fmla="*/ 12181840 w 12192000"/>
              <a:gd name="connsiteY1" fmla="*/ 0 h 2348230"/>
              <a:gd name="connsiteX2" fmla="*/ 12192000 w 12192000"/>
              <a:gd name="connsiteY2" fmla="*/ 2348230 h 2348230"/>
              <a:gd name="connsiteX3" fmla="*/ 0 w 12192000"/>
              <a:gd name="connsiteY3" fmla="*/ 2348230 h 2348230"/>
              <a:gd name="connsiteX4" fmla="*/ 5080 w 12192000"/>
              <a:gd name="connsiteY4" fmla="*/ 8890 h 2348230"/>
              <a:gd name="connsiteX0" fmla="*/ 5080 w 12192977"/>
              <a:gd name="connsiteY0" fmla="*/ 29210 h 2368550"/>
              <a:gd name="connsiteX1" fmla="*/ 12192000 w 12192977"/>
              <a:gd name="connsiteY1" fmla="*/ 0 h 2368550"/>
              <a:gd name="connsiteX2" fmla="*/ 12192000 w 12192977"/>
              <a:gd name="connsiteY2" fmla="*/ 2368550 h 2368550"/>
              <a:gd name="connsiteX3" fmla="*/ 0 w 12192977"/>
              <a:gd name="connsiteY3" fmla="*/ 2368550 h 2368550"/>
              <a:gd name="connsiteX4" fmla="*/ 5080 w 12192977"/>
              <a:gd name="connsiteY4" fmla="*/ 29210 h 236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977" h="2368550">
                <a:moveTo>
                  <a:pt x="5080" y="29210"/>
                </a:moveTo>
                <a:lnTo>
                  <a:pt x="12192000" y="0"/>
                </a:lnTo>
                <a:cubicBezTo>
                  <a:pt x="12195387" y="782743"/>
                  <a:pt x="12188613" y="1585807"/>
                  <a:pt x="12192000" y="2368550"/>
                </a:cubicBezTo>
                <a:lnTo>
                  <a:pt x="0" y="2368550"/>
                </a:lnTo>
                <a:cubicBezTo>
                  <a:pt x="1693" y="1588770"/>
                  <a:pt x="3387" y="808990"/>
                  <a:pt x="5080" y="29210"/>
                </a:cubicBezTo>
                <a:close/>
              </a:path>
            </a:pathLst>
          </a:custGeom>
          <a:solidFill>
            <a:srgbClr val="6CAE43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27"/>
          <p:cNvSpPr txBox="1">
            <a:spLocks noChangeArrowheads="1"/>
          </p:cNvSpPr>
          <p:nvPr/>
        </p:nvSpPr>
        <p:spPr bwMode="auto">
          <a:xfrm>
            <a:off x="2587995" y="1680048"/>
            <a:ext cx="703188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学博为师 德高为范</a:t>
            </a:r>
          </a:p>
        </p:txBody>
      </p:sp>
    </p:spTree>
    <p:extLst>
      <p:ext uri="{BB962C8B-B14F-4D97-AF65-F5344CB8AC3E}">
        <p14:creationId xmlns:p14="http://schemas.microsoft.com/office/powerpoint/2010/main" val="311736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817664" y="2808680"/>
            <a:ext cx="7912281" cy="1551054"/>
          </a:xfrm>
          <a:prstGeom prst="rect">
            <a:avLst/>
          </a:prstGeom>
          <a:solidFill>
            <a:srgbClr val="6CAE43"/>
          </a:solidFill>
          <a:ln w="25400" cap="flat" cmpd="sng" algn="ctr">
            <a:solidFill>
              <a:srgbClr val="6CAE43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方正正中黑简体"/>
              <a:cs typeface="+mn-ea"/>
              <a:sym typeface="+mn-lt"/>
            </a:endParaRPr>
          </a:p>
        </p:txBody>
      </p:sp>
      <p:sp>
        <p:nvSpPr>
          <p:cNvPr id="17" name="等腰三角形 16"/>
          <p:cNvSpPr/>
          <p:nvPr/>
        </p:nvSpPr>
        <p:spPr>
          <a:xfrm rot="5400000">
            <a:off x="9293037" y="3169551"/>
            <a:ext cx="1683596" cy="809783"/>
          </a:xfrm>
          <a:prstGeom prst="triangle">
            <a:avLst/>
          </a:prstGeom>
          <a:solidFill>
            <a:srgbClr val="6CAE43"/>
          </a:solidFill>
          <a:ln w="25400" cap="flat" cmpd="sng" algn="ctr">
            <a:solidFill>
              <a:srgbClr val="6CAE43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方正正中黑简体"/>
              <a:cs typeface="+mn-ea"/>
              <a:sym typeface="+mn-lt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5442201" y="2891708"/>
            <a:ext cx="4243469" cy="1384997"/>
          </a:xfrm>
          <a:prstGeom prst="rect">
            <a:avLst/>
          </a:prstGeom>
          <a:solidFill>
            <a:srgbClr val="6CAE43"/>
          </a:solidFill>
          <a:ln>
            <a:solidFill>
              <a:srgbClr val="6CAE43"/>
            </a:solidFill>
          </a:ln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800" kern="0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3600" kern="0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现代教育技术的</a:t>
            </a:r>
            <a:endParaRPr lang="en-US" altLang="zh-CN" sz="3600" kern="0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spcBef>
                <a:spcPct val="0"/>
              </a:spcBef>
            </a:pPr>
            <a:r>
              <a:rPr lang="zh-CN" altLang="en-US" sz="3600" kern="0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基本概念</a:t>
            </a:r>
            <a:endParaRPr lang="en-US" altLang="zh-CN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081804" y="1831086"/>
            <a:ext cx="3493221" cy="3493221"/>
            <a:chOff x="267453" y="94709"/>
            <a:chExt cx="454824" cy="454824"/>
          </a:xfrm>
        </p:grpSpPr>
        <p:sp>
          <p:nvSpPr>
            <p:cNvPr id="20" name="椭圆 19"/>
            <p:cNvSpPr/>
            <p:nvPr/>
          </p:nvSpPr>
          <p:spPr>
            <a:xfrm>
              <a:off x="301756" y="114952"/>
              <a:ext cx="390525" cy="395287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3738" y="170570"/>
              <a:ext cx="302255" cy="302255"/>
            </a:xfrm>
            <a:prstGeom prst="ellipse">
              <a:avLst/>
            </a:prstGeom>
            <a:solidFill>
              <a:srgbClr val="6CAE4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4" name="同心圆 23"/>
            <p:cNvSpPr/>
            <p:nvPr/>
          </p:nvSpPr>
          <p:spPr>
            <a:xfrm>
              <a:off x="267453" y="94709"/>
              <a:ext cx="454824" cy="454824"/>
            </a:xfrm>
            <a:prstGeom prst="donut">
              <a:avLst>
                <a:gd name="adj" fmla="val 8567"/>
              </a:avLst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5" name="TextBox 9"/>
            <p:cNvSpPr txBox="1"/>
            <p:nvPr/>
          </p:nvSpPr>
          <p:spPr>
            <a:xfrm>
              <a:off x="370583" y="176347"/>
              <a:ext cx="261978" cy="2684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方正正中黑简体"/>
                  <a:cs typeface="+mn-ea"/>
                  <a:sym typeface="+mn-lt"/>
                </a:rPr>
                <a:t>01</a:t>
              </a:r>
              <a:endParaRPr kumimoji="0" lang="zh-CN" altLang="en-US" sz="1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</p:grpSp>
      <p:sp>
        <p:nvSpPr>
          <p:cNvPr id="21" name="任意多边形 20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223122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575" y="2411413"/>
            <a:ext cx="5495925" cy="306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矩形 61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一、教育技术的概念</a:t>
            </a:r>
          </a:p>
        </p:txBody>
      </p:sp>
      <p:sp>
        <p:nvSpPr>
          <p:cNvPr id="64" name="Oval 47"/>
          <p:cNvSpPr/>
          <p:nvPr/>
        </p:nvSpPr>
        <p:spPr bwMode="auto">
          <a:xfrm>
            <a:off x="5092700" y="2955925"/>
            <a:ext cx="1643063" cy="1641475"/>
          </a:xfrm>
          <a:prstGeom prst="ellipse">
            <a:avLst/>
          </a:pr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>
              <a:solidFill>
                <a:prstClr val="white"/>
              </a:solidFill>
            </a:endParaRPr>
          </a:p>
        </p:txBody>
      </p:sp>
      <p:sp>
        <p:nvSpPr>
          <p:cNvPr id="65" name="Freeform 122"/>
          <p:cNvSpPr>
            <a:spLocks/>
          </p:cNvSpPr>
          <p:nvPr/>
        </p:nvSpPr>
        <p:spPr bwMode="auto">
          <a:xfrm>
            <a:off x="5630863" y="3508375"/>
            <a:ext cx="569912" cy="569913"/>
          </a:xfrm>
          <a:custGeom>
            <a:avLst/>
            <a:gdLst>
              <a:gd name="T0" fmla="*/ 1035093827 w 290"/>
              <a:gd name="T1" fmla="*/ 699074938 h 290"/>
              <a:gd name="T2" fmla="*/ 838116518 w 290"/>
              <a:gd name="T3" fmla="*/ 718387128 h 290"/>
              <a:gd name="T4" fmla="*/ 614103763 w 290"/>
              <a:gd name="T5" fmla="*/ 490512328 h 290"/>
              <a:gd name="T6" fmla="*/ 1108476875 w 290"/>
              <a:gd name="T7" fmla="*/ 193114037 h 290"/>
              <a:gd name="T8" fmla="*/ 1023506926 w 290"/>
              <a:gd name="T9" fmla="*/ 108143940 h 290"/>
              <a:gd name="T10" fmla="*/ 390091008 w 290"/>
              <a:gd name="T11" fmla="*/ 270360832 h 290"/>
              <a:gd name="T12" fmla="*/ 158352997 w 290"/>
              <a:gd name="T13" fmla="*/ 34760763 h 290"/>
              <a:gd name="T14" fmla="*/ 34760702 w 290"/>
              <a:gd name="T15" fmla="*/ 34760763 h 290"/>
              <a:gd name="T16" fmla="*/ 34760702 w 290"/>
              <a:gd name="T17" fmla="*/ 158353275 h 290"/>
              <a:gd name="T18" fmla="*/ 270360357 w 290"/>
              <a:gd name="T19" fmla="*/ 390091692 h 290"/>
              <a:gd name="T20" fmla="*/ 108143750 w 290"/>
              <a:gd name="T21" fmla="*/ 1023508722 h 290"/>
              <a:gd name="T22" fmla="*/ 193113699 w 290"/>
              <a:gd name="T23" fmla="*/ 1108478820 h 290"/>
              <a:gd name="T24" fmla="*/ 490511467 w 290"/>
              <a:gd name="T25" fmla="*/ 614104840 h 290"/>
              <a:gd name="T26" fmla="*/ 714524222 w 290"/>
              <a:gd name="T27" fmla="*/ 838117988 h 290"/>
              <a:gd name="T28" fmla="*/ 699073711 w 290"/>
              <a:gd name="T29" fmla="*/ 1038957295 h 290"/>
              <a:gd name="T30" fmla="*/ 784045625 w 290"/>
              <a:gd name="T31" fmla="*/ 1120065741 h 290"/>
              <a:gd name="T32" fmla="*/ 903776276 w 290"/>
              <a:gd name="T33" fmla="*/ 903777861 h 290"/>
              <a:gd name="T34" fmla="*/ 1120063775 w 290"/>
              <a:gd name="T35" fmla="*/ 784047001 h 290"/>
              <a:gd name="T36" fmla="*/ 1035093827 w 290"/>
              <a:gd name="T37" fmla="*/ 699074938 h 29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矩形 22"/>
          <p:cNvSpPr>
            <a:spLocks noChangeArrowheads="1"/>
          </p:cNvSpPr>
          <p:nvPr/>
        </p:nvSpPr>
        <p:spPr bwMode="auto">
          <a:xfrm>
            <a:off x="1353344" y="2512773"/>
            <a:ext cx="3556000" cy="285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从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世纪末开始，我国教育事业的发展就进人了正轨。随着时间的推移，教育技术理论和实践也在不断发展。到了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世纪，通过无数教育工作者的努力，我国教育技术理论与实践拥有了更高的水平，更加适应了时代发展的需求。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1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414166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弧形 36"/>
          <p:cNvSpPr/>
          <p:nvPr/>
        </p:nvSpPr>
        <p:spPr>
          <a:xfrm>
            <a:off x="189161" y="1089805"/>
            <a:ext cx="5137018" cy="5137018"/>
          </a:xfrm>
          <a:prstGeom prst="arc">
            <a:avLst>
              <a:gd name="adj1" fmla="val 18743766"/>
              <a:gd name="adj2" fmla="val 2405686"/>
            </a:avLst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造字工房悦黑（非商用）常规体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38" y="2168916"/>
            <a:ext cx="4429125" cy="326869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17111" y="1670673"/>
            <a:ext cx="651614" cy="651614"/>
            <a:chOff x="4317111" y="1670673"/>
            <a:chExt cx="651614" cy="651614"/>
          </a:xfrm>
        </p:grpSpPr>
        <p:sp>
          <p:nvSpPr>
            <p:cNvPr id="40" name="椭圆 39"/>
            <p:cNvSpPr/>
            <p:nvPr/>
          </p:nvSpPr>
          <p:spPr>
            <a:xfrm>
              <a:off x="4317111" y="1670673"/>
              <a:ext cx="651614" cy="651614"/>
            </a:xfrm>
            <a:prstGeom prst="ellipse">
              <a:avLst/>
            </a:prstGeom>
            <a:solidFill>
              <a:srgbClr val="6CAE43"/>
            </a:solidFill>
            <a:ln w="28575" cap="flat">
              <a:solidFill>
                <a:srgbClr val="6CAE43"/>
              </a:soli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KSO_Shape"/>
            <p:cNvSpPr>
              <a:spLocks/>
            </p:cNvSpPr>
            <p:nvPr/>
          </p:nvSpPr>
          <p:spPr bwMode="auto">
            <a:xfrm>
              <a:off x="4448326" y="1809347"/>
              <a:ext cx="389184" cy="374265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造字工房悦黑（非商用）常规体"/>
                <a:ea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36572" y="3638816"/>
            <a:ext cx="651614" cy="651614"/>
            <a:chOff x="5033812" y="3301037"/>
            <a:chExt cx="651614" cy="651614"/>
          </a:xfrm>
        </p:grpSpPr>
        <p:sp>
          <p:nvSpPr>
            <p:cNvPr id="43" name="椭圆 42"/>
            <p:cNvSpPr/>
            <p:nvPr/>
          </p:nvSpPr>
          <p:spPr>
            <a:xfrm>
              <a:off x="5033812" y="3301037"/>
              <a:ext cx="651614" cy="651614"/>
            </a:xfrm>
            <a:prstGeom prst="ellipse">
              <a:avLst/>
            </a:prstGeom>
            <a:solidFill>
              <a:srgbClr val="6CAE43"/>
            </a:solidFill>
            <a:ln w="28575" cap="flat">
              <a:solidFill>
                <a:srgbClr val="6CAE43"/>
              </a:soli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KSO_Shape"/>
            <p:cNvSpPr>
              <a:spLocks/>
            </p:cNvSpPr>
            <p:nvPr/>
          </p:nvSpPr>
          <p:spPr bwMode="auto">
            <a:xfrm>
              <a:off x="5169350" y="3458615"/>
              <a:ext cx="418598" cy="285346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造字工房悦黑（非商用）常规体"/>
                <a:ea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128155" y="1720989"/>
            <a:ext cx="5975273" cy="1841608"/>
            <a:chOff x="5128155" y="1720989"/>
            <a:chExt cx="5975273" cy="1378470"/>
          </a:xfrm>
        </p:grpSpPr>
        <p:sp>
          <p:nvSpPr>
            <p:cNvPr id="50" name="MH_SubTitle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5128155" y="1720989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rgbClr val="203E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 AECT 1994</a:t>
              </a:r>
              <a:r>
                <a:rPr lang="zh-CN" altLang="en-US" sz="2000" b="1" dirty="0">
                  <a:solidFill>
                    <a:srgbClr val="203E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定义</a:t>
              </a:r>
              <a:endParaRPr lang="en-US" altLang="zh-CN" sz="2000" b="1" dirty="0">
                <a:solidFill>
                  <a:srgbClr val="203E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5"/>
            <p:cNvSpPr>
              <a:spLocks/>
            </p:cNvSpPr>
            <p:nvPr/>
          </p:nvSpPr>
          <p:spPr bwMode="auto">
            <a:xfrm>
              <a:off x="5411787" y="2106560"/>
              <a:ext cx="5691641" cy="992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indent="4572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美国教育传播与技术协会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1994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年对教育技术的定义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(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简称“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94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定义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")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为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:“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教学技术是关于学习过程和学习资源的设计、开发、利用、管理和评价的理论与实践。”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723724" y="3925356"/>
            <a:ext cx="5379704" cy="1857927"/>
            <a:chOff x="5820963" y="3390944"/>
            <a:chExt cx="4905093" cy="1224827"/>
          </a:xfrm>
        </p:grpSpPr>
        <p:sp>
          <p:nvSpPr>
            <p:cNvPr id="53" name="MH_SubTitle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5820964" y="3390944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rgbClr val="203E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 AECT 2005</a:t>
              </a:r>
              <a:r>
                <a:rPr lang="zh-CN" altLang="en-US" sz="2000" b="1" dirty="0">
                  <a:solidFill>
                    <a:srgbClr val="203E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定义</a:t>
              </a:r>
              <a:endParaRPr lang="en-US" altLang="zh-CN" sz="2000" b="1" dirty="0">
                <a:solidFill>
                  <a:srgbClr val="203E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5"/>
            <p:cNvSpPr>
              <a:spLocks/>
            </p:cNvSpPr>
            <p:nvPr/>
          </p:nvSpPr>
          <p:spPr bwMode="auto">
            <a:xfrm>
              <a:off x="5820963" y="3803263"/>
              <a:ext cx="4905093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indent="4572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教育技术是通过创设使用、管理适当的技术性的过程和资源，以促进学习和提高绩效的研究与符合道德规范的实践。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一、教育技术的概念</a:t>
            </a:r>
          </a:p>
        </p:txBody>
      </p:sp>
      <p:sp>
        <p:nvSpPr>
          <p:cNvPr id="27" name="任意多边形 26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263778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29823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二、现代教育技术的特点</a:t>
            </a:r>
          </a:p>
        </p:txBody>
      </p:sp>
      <p:sp>
        <p:nvSpPr>
          <p:cNvPr id="93" name="任意多边形 92"/>
          <p:cNvSpPr/>
          <p:nvPr/>
        </p:nvSpPr>
        <p:spPr>
          <a:xfrm>
            <a:off x="1263092" y="1801896"/>
            <a:ext cx="2254250" cy="958850"/>
          </a:xfrm>
          <a:custGeom>
            <a:avLst/>
            <a:gdLst>
              <a:gd name="connsiteX0" fmla="*/ 0 w 2253848"/>
              <a:gd name="connsiteY0" fmla="*/ 159787 h 958704"/>
              <a:gd name="connsiteX1" fmla="*/ 159787 w 2253848"/>
              <a:gd name="connsiteY1" fmla="*/ 0 h 958704"/>
              <a:gd name="connsiteX2" fmla="*/ 2094061 w 2253848"/>
              <a:gd name="connsiteY2" fmla="*/ 0 h 958704"/>
              <a:gd name="connsiteX3" fmla="*/ 2253848 w 2253848"/>
              <a:gd name="connsiteY3" fmla="*/ 159787 h 958704"/>
              <a:gd name="connsiteX4" fmla="*/ 2253848 w 2253848"/>
              <a:gd name="connsiteY4" fmla="*/ 798917 h 958704"/>
              <a:gd name="connsiteX5" fmla="*/ 2094061 w 2253848"/>
              <a:gd name="connsiteY5" fmla="*/ 958704 h 958704"/>
              <a:gd name="connsiteX6" fmla="*/ 159787 w 2253848"/>
              <a:gd name="connsiteY6" fmla="*/ 958704 h 958704"/>
              <a:gd name="connsiteX7" fmla="*/ 0 w 2253848"/>
              <a:gd name="connsiteY7" fmla="*/ 798917 h 958704"/>
              <a:gd name="connsiteX8" fmla="*/ 0 w 2253848"/>
              <a:gd name="connsiteY8" fmla="*/ 159787 h 95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3848" h="958704">
                <a:moveTo>
                  <a:pt x="0" y="159787"/>
                </a:moveTo>
                <a:cubicBezTo>
                  <a:pt x="0" y="71539"/>
                  <a:pt x="71539" y="0"/>
                  <a:pt x="159787" y="0"/>
                </a:cubicBezTo>
                <a:lnTo>
                  <a:pt x="2094061" y="0"/>
                </a:lnTo>
                <a:cubicBezTo>
                  <a:pt x="2182309" y="0"/>
                  <a:pt x="2253848" y="71539"/>
                  <a:pt x="2253848" y="159787"/>
                </a:cubicBezTo>
                <a:lnTo>
                  <a:pt x="2253848" y="798917"/>
                </a:lnTo>
                <a:cubicBezTo>
                  <a:pt x="2253848" y="887165"/>
                  <a:pt x="2182309" y="958704"/>
                  <a:pt x="2094061" y="958704"/>
                </a:cubicBezTo>
                <a:lnTo>
                  <a:pt x="159787" y="958704"/>
                </a:lnTo>
                <a:cubicBezTo>
                  <a:pt x="71539" y="958704"/>
                  <a:pt x="0" y="887165"/>
                  <a:pt x="0" y="798917"/>
                </a:cubicBezTo>
                <a:lnTo>
                  <a:pt x="0" y="159787"/>
                </a:lnTo>
                <a:close/>
              </a:path>
            </a:pathLst>
          </a:cu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理论指导</a:t>
            </a:r>
            <a:endParaRPr lang="en-US" altLang="zh-CN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94" name="任意多边形 93"/>
          <p:cNvSpPr/>
          <p:nvPr/>
        </p:nvSpPr>
        <p:spPr>
          <a:xfrm>
            <a:off x="4900054" y="1801896"/>
            <a:ext cx="2254250" cy="958850"/>
          </a:xfrm>
          <a:custGeom>
            <a:avLst/>
            <a:gdLst>
              <a:gd name="connsiteX0" fmla="*/ 0 w 2253848"/>
              <a:gd name="connsiteY0" fmla="*/ 159787 h 958704"/>
              <a:gd name="connsiteX1" fmla="*/ 159787 w 2253848"/>
              <a:gd name="connsiteY1" fmla="*/ 0 h 958704"/>
              <a:gd name="connsiteX2" fmla="*/ 2094061 w 2253848"/>
              <a:gd name="connsiteY2" fmla="*/ 0 h 958704"/>
              <a:gd name="connsiteX3" fmla="*/ 2253848 w 2253848"/>
              <a:gd name="connsiteY3" fmla="*/ 159787 h 958704"/>
              <a:gd name="connsiteX4" fmla="*/ 2253848 w 2253848"/>
              <a:gd name="connsiteY4" fmla="*/ 798917 h 958704"/>
              <a:gd name="connsiteX5" fmla="*/ 2094061 w 2253848"/>
              <a:gd name="connsiteY5" fmla="*/ 958704 h 958704"/>
              <a:gd name="connsiteX6" fmla="*/ 159787 w 2253848"/>
              <a:gd name="connsiteY6" fmla="*/ 958704 h 958704"/>
              <a:gd name="connsiteX7" fmla="*/ 0 w 2253848"/>
              <a:gd name="connsiteY7" fmla="*/ 798917 h 958704"/>
              <a:gd name="connsiteX8" fmla="*/ 0 w 2253848"/>
              <a:gd name="connsiteY8" fmla="*/ 159787 h 95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3848" h="958704">
                <a:moveTo>
                  <a:pt x="0" y="159787"/>
                </a:moveTo>
                <a:cubicBezTo>
                  <a:pt x="0" y="71539"/>
                  <a:pt x="71539" y="0"/>
                  <a:pt x="159787" y="0"/>
                </a:cubicBezTo>
                <a:lnTo>
                  <a:pt x="2094061" y="0"/>
                </a:lnTo>
                <a:cubicBezTo>
                  <a:pt x="2182309" y="0"/>
                  <a:pt x="2253848" y="71539"/>
                  <a:pt x="2253848" y="159787"/>
                </a:cubicBezTo>
                <a:lnTo>
                  <a:pt x="2253848" y="798917"/>
                </a:lnTo>
                <a:cubicBezTo>
                  <a:pt x="2253848" y="887165"/>
                  <a:pt x="2182309" y="958704"/>
                  <a:pt x="2094061" y="958704"/>
                </a:cubicBezTo>
                <a:lnTo>
                  <a:pt x="159787" y="958704"/>
                </a:lnTo>
                <a:cubicBezTo>
                  <a:pt x="71539" y="958704"/>
                  <a:pt x="0" y="887165"/>
                  <a:pt x="0" y="798917"/>
                </a:cubicBezTo>
                <a:lnTo>
                  <a:pt x="0" y="159787"/>
                </a:lnTo>
                <a:close/>
              </a:path>
            </a:pathLst>
          </a:cu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技术实现</a:t>
            </a:r>
            <a:endParaRPr lang="en-US" altLang="zh-CN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8573529" y="1798742"/>
            <a:ext cx="2252663" cy="958850"/>
          </a:xfrm>
          <a:custGeom>
            <a:avLst/>
            <a:gdLst>
              <a:gd name="connsiteX0" fmla="*/ 0 w 2253848"/>
              <a:gd name="connsiteY0" fmla="*/ 159787 h 958704"/>
              <a:gd name="connsiteX1" fmla="*/ 159787 w 2253848"/>
              <a:gd name="connsiteY1" fmla="*/ 0 h 958704"/>
              <a:gd name="connsiteX2" fmla="*/ 2094061 w 2253848"/>
              <a:gd name="connsiteY2" fmla="*/ 0 h 958704"/>
              <a:gd name="connsiteX3" fmla="*/ 2253848 w 2253848"/>
              <a:gd name="connsiteY3" fmla="*/ 159787 h 958704"/>
              <a:gd name="connsiteX4" fmla="*/ 2253848 w 2253848"/>
              <a:gd name="connsiteY4" fmla="*/ 798917 h 958704"/>
              <a:gd name="connsiteX5" fmla="*/ 2094061 w 2253848"/>
              <a:gd name="connsiteY5" fmla="*/ 958704 h 958704"/>
              <a:gd name="connsiteX6" fmla="*/ 159787 w 2253848"/>
              <a:gd name="connsiteY6" fmla="*/ 958704 h 958704"/>
              <a:gd name="connsiteX7" fmla="*/ 0 w 2253848"/>
              <a:gd name="connsiteY7" fmla="*/ 798917 h 958704"/>
              <a:gd name="connsiteX8" fmla="*/ 0 w 2253848"/>
              <a:gd name="connsiteY8" fmla="*/ 159787 h 95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3848" h="958704">
                <a:moveTo>
                  <a:pt x="0" y="159787"/>
                </a:moveTo>
                <a:cubicBezTo>
                  <a:pt x="0" y="71539"/>
                  <a:pt x="71539" y="0"/>
                  <a:pt x="159787" y="0"/>
                </a:cubicBezTo>
                <a:lnTo>
                  <a:pt x="2094061" y="0"/>
                </a:lnTo>
                <a:cubicBezTo>
                  <a:pt x="2182309" y="0"/>
                  <a:pt x="2253848" y="71539"/>
                  <a:pt x="2253848" y="159787"/>
                </a:cubicBezTo>
                <a:lnTo>
                  <a:pt x="2253848" y="798917"/>
                </a:lnTo>
                <a:cubicBezTo>
                  <a:pt x="2253848" y="887165"/>
                  <a:pt x="2182309" y="958704"/>
                  <a:pt x="2094061" y="958704"/>
                </a:cubicBezTo>
                <a:lnTo>
                  <a:pt x="159787" y="958704"/>
                </a:lnTo>
                <a:cubicBezTo>
                  <a:pt x="71539" y="958704"/>
                  <a:pt x="0" y="887165"/>
                  <a:pt x="0" y="798917"/>
                </a:cubicBezTo>
                <a:lnTo>
                  <a:pt x="0" y="159787"/>
                </a:lnTo>
                <a:close/>
              </a:path>
            </a:pathLst>
          </a:custGeom>
          <a:solidFill>
            <a:srgbClr val="6CAE4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研究内容</a:t>
            </a:r>
            <a:endParaRPr lang="en-US" altLang="zh-CN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cxnSp>
        <p:nvCxnSpPr>
          <p:cNvPr id="99" name="Straight Connector 14"/>
          <p:cNvCxnSpPr/>
          <p:nvPr/>
        </p:nvCxnSpPr>
        <p:spPr>
          <a:xfrm rot="5400000">
            <a:off x="9519066" y="2950542"/>
            <a:ext cx="360000" cy="1587"/>
          </a:xfrm>
          <a:prstGeom prst="line">
            <a:avLst/>
          </a:prstGeom>
          <a:solidFill>
            <a:srgbClr val="6A3C7C"/>
          </a:solidFill>
          <a:ln w="28575">
            <a:solidFill>
              <a:srgbClr val="404040"/>
            </a:solidFill>
            <a:headEnd type="none" w="med" len="med"/>
            <a:tailEnd type="triangle" w="med" len="med"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1" name="TextBox 13"/>
          <p:cNvSpPr txBox="1"/>
          <p:nvPr/>
        </p:nvSpPr>
        <p:spPr>
          <a:xfrm>
            <a:off x="529316" y="3146244"/>
            <a:ext cx="3550722" cy="202811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以先进的教学思想和教学理论为指导，重视运用现代认知理论、人本主义理论和建构主义理论等指导教与学过程和资源的设计、开发和应用。</a:t>
            </a:r>
            <a:endParaRPr lang="en-US" altLang="zh-CN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TextBox 13"/>
          <p:cNvSpPr txBox="1"/>
          <p:nvPr/>
        </p:nvSpPr>
        <p:spPr>
          <a:xfrm>
            <a:off x="4257755" y="3131336"/>
            <a:ext cx="3538847" cy="166199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以现代信息技术为基础，充分利用和发挥多媒体与网络技术的优势，建立以多媒体和网络技术为基础的信息化环境和数字化教学资源。</a:t>
            </a:r>
            <a:endParaRPr lang="en-US" altLang="zh-CN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13"/>
          <p:cNvSpPr txBox="1"/>
          <p:nvPr/>
        </p:nvSpPr>
        <p:spPr>
          <a:xfrm>
            <a:off x="8241474" y="3145079"/>
            <a:ext cx="3040083" cy="29084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indent="457200" defTabSz="1216817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以教和学的过程和资源为研究对象，并以优化教与学的过程和资源为目标。通过优化教与学的资源，建设信息化的教学环境，开发信息化教学软件</a:t>
            </a:r>
            <a:r>
              <a:rPr lang="en-US" altLang="zh-CN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  <a:r>
              <a:rPr lang="zh-CN" altLang="en-US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探索并构建信息化环境下的新型教学模式。</a:t>
            </a:r>
            <a:endParaRPr lang="en-US" altLang="zh-CN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  <p:cxnSp>
        <p:nvCxnSpPr>
          <p:cNvPr id="18" name="Straight Connector 14"/>
          <p:cNvCxnSpPr/>
          <p:nvPr/>
        </p:nvCxnSpPr>
        <p:spPr>
          <a:xfrm rot="5400000">
            <a:off x="5846384" y="2951299"/>
            <a:ext cx="360000" cy="1587"/>
          </a:xfrm>
          <a:prstGeom prst="line">
            <a:avLst/>
          </a:prstGeom>
          <a:solidFill>
            <a:srgbClr val="6A3C7C"/>
          </a:solidFill>
          <a:ln w="28575">
            <a:solidFill>
              <a:srgbClr val="404040"/>
            </a:solidFill>
            <a:headEnd type="none" w="med" len="med"/>
            <a:tailEnd type="triangle" w="med" len="med"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Straight Connector 14"/>
          <p:cNvCxnSpPr/>
          <p:nvPr/>
        </p:nvCxnSpPr>
        <p:spPr>
          <a:xfrm rot="5400000">
            <a:off x="2125471" y="2933578"/>
            <a:ext cx="360000" cy="1587"/>
          </a:xfrm>
          <a:prstGeom prst="line">
            <a:avLst/>
          </a:prstGeom>
          <a:solidFill>
            <a:srgbClr val="6A3C7C"/>
          </a:solidFill>
          <a:ln w="28575">
            <a:solidFill>
              <a:srgbClr val="404040"/>
            </a:solidFill>
            <a:headEnd type="none" w="med" len="med"/>
            <a:tailEnd type="triangle" w="med" len="med"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83763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101" grpId="0"/>
      <p:bldP spid="102" grpId="0"/>
      <p:bldP spid="10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1226"/>
          <p:cNvSpPr/>
          <p:nvPr/>
        </p:nvSpPr>
        <p:spPr>
          <a:xfrm>
            <a:off x="822787" y="3951287"/>
            <a:ext cx="3392779" cy="1401764"/>
          </a:xfrm>
          <a:prstGeom prst="rect">
            <a:avLst/>
          </a:prstGeom>
          <a:ln w="19050">
            <a:noFill/>
            <a:prstDash val="sysDot"/>
            <a:miter lim="400000"/>
          </a:ln>
        </p:spPr>
        <p:txBody>
          <a:bodyPr lIns="50800" tIns="50800" rIns="50800" bIns="50800" anchor="ctr"/>
          <a:lstStyle/>
          <a:p>
            <a:pPr>
              <a:defRPr/>
            </a:pPr>
            <a:endParaRPr kern="0">
              <a:solidFill>
                <a:prstClr val="black"/>
              </a:solidFill>
            </a:endParaRPr>
          </a:p>
        </p:txBody>
      </p:sp>
      <p:sp>
        <p:nvSpPr>
          <p:cNvPr id="63" name="Shape 1227"/>
          <p:cNvSpPr/>
          <p:nvPr/>
        </p:nvSpPr>
        <p:spPr>
          <a:xfrm>
            <a:off x="829848" y="2104256"/>
            <a:ext cx="3385719" cy="1393619"/>
          </a:xfrm>
          <a:prstGeom prst="rect">
            <a:avLst/>
          </a:prstGeom>
          <a:ln w="19050">
            <a:noFill/>
            <a:prstDash val="sysDot"/>
            <a:miter lim="400000"/>
          </a:ln>
        </p:spPr>
        <p:txBody>
          <a:bodyPr lIns="50800" tIns="50800" rIns="50800" bIns="50800" anchor="ctr"/>
          <a:lstStyle/>
          <a:p>
            <a:pPr>
              <a:defRPr/>
            </a:pPr>
            <a:endParaRPr kern="0">
              <a:solidFill>
                <a:prstClr val="black"/>
              </a:solidFill>
            </a:endParaRPr>
          </a:p>
        </p:txBody>
      </p:sp>
      <p:sp>
        <p:nvSpPr>
          <p:cNvPr id="64" name="Shape 1234"/>
          <p:cNvSpPr/>
          <p:nvPr/>
        </p:nvSpPr>
        <p:spPr>
          <a:xfrm>
            <a:off x="7970524" y="2101851"/>
            <a:ext cx="3398689" cy="1381772"/>
          </a:xfrm>
          <a:prstGeom prst="rect">
            <a:avLst/>
          </a:prstGeom>
          <a:ln w="19050">
            <a:noFill/>
            <a:prstDash val="sysDot"/>
            <a:miter lim="400000"/>
          </a:ln>
        </p:spPr>
        <p:txBody>
          <a:bodyPr lIns="50800" tIns="50800" rIns="50800" bIns="50800" anchor="ctr"/>
          <a:lstStyle/>
          <a:p>
            <a:pPr>
              <a:defRPr/>
            </a:pPr>
            <a:endParaRPr kern="0">
              <a:solidFill>
                <a:prstClr val="black"/>
              </a:solidFill>
            </a:endParaRPr>
          </a:p>
        </p:txBody>
      </p:sp>
      <p:sp>
        <p:nvSpPr>
          <p:cNvPr id="65" name="Shape 1235"/>
          <p:cNvSpPr/>
          <p:nvPr/>
        </p:nvSpPr>
        <p:spPr>
          <a:xfrm>
            <a:off x="7982575" y="3936734"/>
            <a:ext cx="3386638" cy="1416317"/>
          </a:xfrm>
          <a:prstGeom prst="rect">
            <a:avLst/>
          </a:prstGeom>
          <a:ln w="19050">
            <a:noFill/>
            <a:prstDash val="sysDot"/>
            <a:miter lim="400000"/>
          </a:ln>
        </p:spPr>
        <p:txBody>
          <a:bodyPr lIns="50800" tIns="50800" rIns="50800" bIns="50800" anchor="ctr"/>
          <a:lstStyle/>
          <a:p>
            <a:pPr>
              <a:defRPr/>
            </a:pPr>
            <a:endParaRPr kern="0">
              <a:solidFill>
                <a:prstClr val="black"/>
              </a:solidFill>
            </a:endParaRPr>
          </a:p>
        </p:txBody>
      </p:sp>
      <p:sp>
        <p:nvSpPr>
          <p:cNvPr id="66" name="Shape 1236"/>
          <p:cNvSpPr/>
          <p:nvPr/>
        </p:nvSpPr>
        <p:spPr>
          <a:xfrm>
            <a:off x="3874568" y="2809080"/>
            <a:ext cx="700511" cy="700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CAE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ysClr val="window" lastClr="FFFFFF"/>
              </a:solidFill>
            </a:endParaRPr>
          </a:p>
        </p:txBody>
      </p:sp>
      <p:sp>
        <p:nvSpPr>
          <p:cNvPr id="67" name="Shape 1237"/>
          <p:cNvSpPr/>
          <p:nvPr/>
        </p:nvSpPr>
        <p:spPr>
          <a:xfrm>
            <a:off x="3874575" y="3951293"/>
            <a:ext cx="700512" cy="7005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CAE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ysClr val="window" lastClr="FFFFFF"/>
              </a:solidFill>
            </a:endParaRPr>
          </a:p>
        </p:txBody>
      </p:sp>
      <p:sp>
        <p:nvSpPr>
          <p:cNvPr id="68" name="Shape 1239"/>
          <p:cNvSpPr/>
          <p:nvPr/>
        </p:nvSpPr>
        <p:spPr>
          <a:xfrm>
            <a:off x="7627329" y="2809080"/>
            <a:ext cx="700511" cy="700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CAE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ysClr val="window" lastClr="FFFFFF"/>
              </a:solidFill>
            </a:endParaRPr>
          </a:p>
        </p:txBody>
      </p:sp>
      <p:sp>
        <p:nvSpPr>
          <p:cNvPr id="69" name="Shape 1238"/>
          <p:cNvSpPr/>
          <p:nvPr/>
        </p:nvSpPr>
        <p:spPr>
          <a:xfrm>
            <a:off x="7620269" y="3951287"/>
            <a:ext cx="700511" cy="700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CAE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ysClr val="window" lastClr="FFFFFF"/>
              </a:solidFill>
            </a:endParaRPr>
          </a:p>
        </p:txBody>
      </p:sp>
      <p:sp>
        <p:nvSpPr>
          <p:cNvPr id="70" name="Text Placeholder 5"/>
          <p:cNvSpPr txBox="1">
            <a:spLocks/>
          </p:cNvSpPr>
          <p:nvPr/>
        </p:nvSpPr>
        <p:spPr>
          <a:xfrm>
            <a:off x="1054395" y="2333180"/>
            <a:ext cx="2820066" cy="916861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zh-CN" dirty="0">
                <a:solidFill>
                  <a:srgbClr val="254E8B"/>
                </a:solidFill>
                <a:latin typeface="微软雅黑"/>
                <a:ea typeface="微软雅黑"/>
              </a:rPr>
              <a:t>1.</a:t>
            </a:r>
            <a:r>
              <a:rPr lang="zh-CN" altLang="en-US" dirty="0">
                <a:solidFill>
                  <a:srgbClr val="254E8B"/>
                </a:solidFill>
                <a:latin typeface="微软雅黑"/>
                <a:ea typeface="微软雅黑"/>
              </a:rPr>
              <a:t>现代教育技术引发现代教育观念的变革</a:t>
            </a:r>
          </a:p>
        </p:txBody>
      </p:sp>
      <p:sp>
        <p:nvSpPr>
          <p:cNvPr id="72" name="Text Placeholder 5"/>
          <p:cNvSpPr txBox="1">
            <a:spLocks/>
          </p:cNvSpPr>
          <p:nvPr/>
        </p:nvSpPr>
        <p:spPr>
          <a:xfrm>
            <a:off x="8576218" y="2320706"/>
            <a:ext cx="2590438" cy="92933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zh-CN" dirty="0">
                <a:solidFill>
                  <a:srgbClr val="254E8B"/>
                </a:solidFill>
                <a:latin typeface="微软雅黑"/>
                <a:ea typeface="微软雅黑"/>
              </a:rPr>
              <a:t>3.</a:t>
            </a:r>
            <a:r>
              <a:rPr lang="zh-CN" altLang="en-US" dirty="0">
                <a:solidFill>
                  <a:srgbClr val="254E8B"/>
                </a:solidFill>
                <a:latin typeface="微软雅黑"/>
                <a:ea typeface="微软雅黑"/>
              </a:rPr>
              <a:t>现代教育技术促进教学内容发生变化</a:t>
            </a:r>
          </a:p>
        </p:txBody>
      </p:sp>
      <p:sp>
        <p:nvSpPr>
          <p:cNvPr id="74" name="Text Placeholder 5"/>
          <p:cNvSpPr txBox="1">
            <a:spLocks/>
          </p:cNvSpPr>
          <p:nvPr/>
        </p:nvSpPr>
        <p:spPr>
          <a:xfrm>
            <a:off x="1054395" y="4175809"/>
            <a:ext cx="2720553" cy="87874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zh-CN" dirty="0">
                <a:solidFill>
                  <a:srgbClr val="254E8B"/>
                </a:solidFill>
                <a:latin typeface="微软雅黑"/>
                <a:ea typeface="微软雅黑"/>
              </a:rPr>
              <a:t>2.</a:t>
            </a:r>
            <a:r>
              <a:rPr lang="zh-CN" altLang="en-US" dirty="0">
                <a:solidFill>
                  <a:srgbClr val="254E8B"/>
                </a:solidFill>
                <a:latin typeface="微软雅黑"/>
                <a:ea typeface="微软雅黑"/>
              </a:rPr>
              <a:t>现代教育技术导致教育形式深刻变革</a:t>
            </a:r>
          </a:p>
        </p:txBody>
      </p:sp>
      <p:sp>
        <p:nvSpPr>
          <p:cNvPr id="76" name="Text Placeholder 5"/>
          <p:cNvSpPr txBox="1">
            <a:spLocks/>
          </p:cNvSpPr>
          <p:nvPr/>
        </p:nvSpPr>
        <p:spPr>
          <a:xfrm>
            <a:off x="8576219" y="4183193"/>
            <a:ext cx="2627998" cy="89046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zh-CN" dirty="0">
                <a:solidFill>
                  <a:srgbClr val="254E8B"/>
                </a:solidFill>
                <a:latin typeface="微软雅黑"/>
                <a:ea typeface="微软雅黑"/>
              </a:rPr>
              <a:t>4. </a:t>
            </a:r>
            <a:r>
              <a:rPr lang="zh-CN" altLang="en-US" dirty="0">
                <a:solidFill>
                  <a:srgbClr val="254E8B"/>
                </a:solidFill>
                <a:latin typeface="微软雅黑"/>
                <a:ea typeface="微软雅黑"/>
              </a:rPr>
              <a:t>促进教育信息化的实施</a:t>
            </a:r>
          </a:p>
        </p:txBody>
      </p:sp>
      <p:sp>
        <p:nvSpPr>
          <p:cNvPr id="78" name="Shape 1231"/>
          <p:cNvSpPr/>
          <p:nvPr/>
        </p:nvSpPr>
        <p:spPr>
          <a:xfrm>
            <a:off x="4470949" y="2101852"/>
            <a:ext cx="3251198" cy="32511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79" name="Shape 1232"/>
          <p:cNvSpPr/>
          <p:nvPr/>
        </p:nvSpPr>
        <p:spPr>
          <a:xfrm>
            <a:off x="4750345" y="2381250"/>
            <a:ext cx="2692406" cy="2692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CAE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ysClr val="window" lastClr="FFFFFF"/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519810" y="2809080"/>
            <a:ext cx="11778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prstClr val="white"/>
                </a:solidFill>
                <a:latin typeface="微软雅黑"/>
                <a:ea typeface="微软雅黑"/>
              </a:rPr>
              <a:t>现代教育技术</a:t>
            </a:r>
          </a:p>
        </p:txBody>
      </p:sp>
      <p:sp>
        <p:nvSpPr>
          <p:cNvPr id="81" name="Shape 4028"/>
          <p:cNvSpPr/>
          <p:nvPr/>
        </p:nvSpPr>
        <p:spPr>
          <a:xfrm>
            <a:off x="4054337" y="2988849"/>
            <a:ext cx="340973" cy="3409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5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0" y="13745"/>
                  <a:pt x="10800" y="14405"/>
                  <a:pt x="10800" y="15218"/>
                </a:cubicBezTo>
                <a:cubicBezTo>
                  <a:pt x="10800" y="16031"/>
                  <a:pt x="10140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30"/>
                  <a:pt x="15145" y="4434"/>
                </a:cubicBezTo>
                <a:lnTo>
                  <a:pt x="15143" y="4424"/>
                </a:lnTo>
                <a:lnTo>
                  <a:pt x="11483" y="3967"/>
                </a:lnTo>
                <a:cubicBezTo>
                  <a:pt x="11424" y="3942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3"/>
                </a:lnTo>
                <a:cubicBezTo>
                  <a:pt x="10983" y="3979"/>
                  <a:pt x="10800" y="4174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2"/>
                </a:lnTo>
                <a:lnTo>
                  <a:pt x="15026" y="8306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7"/>
                </a:cubicBezTo>
                <a:lnTo>
                  <a:pt x="15293" y="8340"/>
                </a:lnTo>
                <a:lnTo>
                  <a:pt x="15292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90" y="4418"/>
                  <a:pt x="15218" y="44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Shape 4088"/>
          <p:cNvSpPr/>
          <p:nvPr/>
        </p:nvSpPr>
        <p:spPr>
          <a:xfrm>
            <a:off x="7807204" y="2988841"/>
            <a:ext cx="340760" cy="3409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89"/>
                  <a:pt x="11981" y="9818"/>
                </a:cubicBezTo>
                <a:cubicBezTo>
                  <a:pt x="11981" y="9546"/>
                  <a:pt x="11767" y="9327"/>
                  <a:pt x="11502" y="9327"/>
                </a:cubicBezTo>
                <a:cubicBezTo>
                  <a:pt x="11237" y="9327"/>
                  <a:pt x="11022" y="9546"/>
                  <a:pt x="11022" y="9818"/>
                </a:cubicBezTo>
                <a:cubicBezTo>
                  <a:pt x="11022" y="10089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8"/>
                  <a:pt x="16297" y="5400"/>
                </a:cubicBezTo>
                <a:cubicBezTo>
                  <a:pt x="16297" y="5671"/>
                  <a:pt x="16083" y="5891"/>
                  <a:pt x="15818" y="5891"/>
                </a:cubicBezTo>
                <a:cubicBezTo>
                  <a:pt x="15553" y="5891"/>
                  <a:pt x="15338" y="5671"/>
                  <a:pt x="15338" y="5400"/>
                </a:cubicBezTo>
                <a:cubicBezTo>
                  <a:pt x="15338" y="5128"/>
                  <a:pt x="15553" y="4909"/>
                  <a:pt x="15818" y="4909"/>
                </a:cubicBezTo>
                <a:moveTo>
                  <a:pt x="15818" y="6872"/>
                </a:moveTo>
                <a:cubicBezTo>
                  <a:pt x="16612" y="6872"/>
                  <a:pt x="17256" y="6213"/>
                  <a:pt x="17256" y="5400"/>
                </a:cubicBezTo>
                <a:cubicBezTo>
                  <a:pt x="17256" y="4587"/>
                  <a:pt x="16612" y="3927"/>
                  <a:pt x="15818" y="3927"/>
                </a:cubicBezTo>
                <a:cubicBezTo>
                  <a:pt x="15023" y="3927"/>
                  <a:pt x="14379" y="4587"/>
                  <a:pt x="14379" y="5400"/>
                </a:cubicBezTo>
                <a:cubicBezTo>
                  <a:pt x="14379" y="6213"/>
                  <a:pt x="15023" y="6872"/>
                  <a:pt x="15818" y="6872"/>
                </a:cubicBezTo>
                <a:moveTo>
                  <a:pt x="12941" y="11781"/>
                </a:moveTo>
                <a:cubicBezTo>
                  <a:pt x="13206" y="11781"/>
                  <a:pt x="13420" y="11562"/>
                  <a:pt x="13420" y="11290"/>
                </a:cubicBezTo>
                <a:cubicBezTo>
                  <a:pt x="13420" y="11019"/>
                  <a:pt x="13206" y="10800"/>
                  <a:pt x="12941" y="10800"/>
                </a:cubicBezTo>
                <a:cubicBezTo>
                  <a:pt x="12675" y="10800"/>
                  <a:pt x="12461" y="11019"/>
                  <a:pt x="12461" y="11290"/>
                </a:cubicBezTo>
                <a:cubicBezTo>
                  <a:pt x="12461" y="11562"/>
                  <a:pt x="12675" y="11781"/>
                  <a:pt x="12941" y="11781"/>
                </a:cubicBezTo>
                <a:moveTo>
                  <a:pt x="10063" y="7854"/>
                </a:moveTo>
                <a:cubicBezTo>
                  <a:pt x="9798" y="7854"/>
                  <a:pt x="9584" y="8074"/>
                  <a:pt x="9584" y="8345"/>
                </a:cubicBezTo>
                <a:cubicBezTo>
                  <a:pt x="9584" y="8616"/>
                  <a:pt x="9798" y="8836"/>
                  <a:pt x="10063" y="8836"/>
                </a:cubicBezTo>
                <a:cubicBezTo>
                  <a:pt x="10328" y="8836"/>
                  <a:pt x="10543" y="8616"/>
                  <a:pt x="10543" y="8345"/>
                </a:cubicBezTo>
                <a:cubicBezTo>
                  <a:pt x="10543" y="8074"/>
                  <a:pt x="10328" y="7854"/>
                  <a:pt x="10063" y="7854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3"/>
                  <a:pt x="3973" y="16253"/>
                  <a:pt x="4312" y="16641"/>
                </a:cubicBezTo>
                <a:cubicBezTo>
                  <a:pt x="4824" y="17230"/>
                  <a:pt x="5418" y="17710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3"/>
                  <a:pt x="8822" y="17823"/>
                </a:cubicBezTo>
                <a:cubicBezTo>
                  <a:pt x="5971" y="17823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0"/>
                  <a:pt x="15627" y="11171"/>
                  <a:pt x="15280" y="11542"/>
                </a:cubicBezTo>
                <a:cubicBezTo>
                  <a:pt x="14662" y="12203"/>
                  <a:pt x="13712" y="13220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7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2"/>
                  <a:pt x="11665" y="17072"/>
                  <a:pt x="11154" y="18035"/>
                </a:cubicBezTo>
                <a:cubicBezTo>
                  <a:pt x="10943" y="17453"/>
                  <a:pt x="10642" y="16798"/>
                  <a:pt x="10214" y="16110"/>
                </a:cubicBezTo>
                <a:cubicBezTo>
                  <a:pt x="10035" y="15822"/>
                  <a:pt x="9728" y="15656"/>
                  <a:pt x="9405" y="15656"/>
                </a:cubicBezTo>
                <a:cubicBezTo>
                  <a:pt x="9329" y="15656"/>
                  <a:pt x="9252" y="15664"/>
                  <a:pt x="9176" y="15683"/>
                </a:cubicBezTo>
                <a:cubicBezTo>
                  <a:pt x="8990" y="15730"/>
                  <a:pt x="8799" y="15754"/>
                  <a:pt x="8610" y="15754"/>
                </a:cubicBezTo>
                <a:cubicBezTo>
                  <a:pt x="7905" y="15754"/>
                  <a:pt x="7217" y="15432"/>
                  <a:pt x="6621" y="14822"/>
                </a:cubicBezTo>
                <a:cubicBezTo>
                  <a:pt x="5861" y="14043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2"/>
                </a:cubicBezTo>
                <a:cubicBezTo>
                  <a:pt x="4423" y="9658"/>
                  <a:pt x="5594" y="9186"/>
                  <a:pt x="6874" y="8826"/>
                </a:cubicBezTo>
                <a:cubicBezTo>
                  <a:pt x="6900" y="8820"/>
                  <a:pt x="6921" y="8802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8"/>
                </a:cubicBezTo>
                <a:cubicBezTo>
                  <a:pt x="9345" y="5092"/>
                  <a:pt x="7134" y="7174"/>
                  <a:pt x="6621" y="7880"/>
                </a:cubicBezTo>
                <a:cubicBezTo>
                  <a:pt x="4961" y="8345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4"/>
                  <a:pt x="5943" y="15516"/>
                </a:cubicBezTo>
                <a:cubicBezTo>
                  <a:pt x="6735" y="16327"/>
                  <a:pt x="7672" y="16736"/>
                  <a:pt x="8610" y="16736"/>
                </a:cubicBezTo>
                <a:cubicBezTo>
                  <a:pt x="8876" y="16736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6"/>
                  <a:pt x="16126" y="12033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Shape 4073"/>
          <p:cNvSpPr/>
          <p:nvPr/>
        </p:nvSpPr>
        <p:spPr>
          <a:xfrm>
            <a:off x="4054344" y="4131062"/>
            <a:ext cx="340973" cy="3409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8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2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2273" y="12764"/>
                </a:moveTo>
                <a:lnTo>
                  <a:pt x="17182" y="12764"/>
                </a:lnTo>
                <a:cubicBezTo>
                  <a:pt x="17453" y="12764"/>
                  <a:pt x="17673" y="12544"/>
                  <a:pt x="17673" y="12273"/>
                </a:cubicBezTo>
                <a:cubicBezTo>
                  <a:pt x="17673" y="12002"/>
                  <a:pt x="17453" y="11782"/>
                  <a:pt x="17182" y="11782"/>
                </a:cubicBezTo>
                <a:lnTo>
                  <a:pt x="12273" y="11782"/>
                </a:lnTo>
                <a:cubicBezTo>
                  <a:pt x="12002" y="11782"/>
                  <a:pt x="11782" y="12002"/>
                  <a:pt x="11782" y="12273"/>
                </a:cubicBezTo>
                <a:cubicBezTo>
                  <a:pt x="11782" y="12544"/>
                  <a:pt x="12002" y="12764"/>
                  <a:pt x="12273" y="12764"/>
                </a:cubicBezTo>
                <a:moveTo>
                  <a:pt x="4909" y="6873"/>
                </a:moveTo>
                <a:lnTo>
                  <a:pt x="8836" y="6873"/>
                </a:lnTo>
                <a:lnTo>
                  <a:pt x="8836" y="11782"/>
                </a:lnTo>
                <a:lnTo>
                  <a:pt x="4909" y="11782"/>
                </a:lnTo>
                <a:cubicBezTo>
                  <a:pt x="4909" y="11782"/>
                  <a:pt x="4909" y="6873"/>
                  <a:pt x="4909" y="6873"/>
                </a:cubicBezTo>
                <a:close/>
                <a:moveTo>
                  <a:pt x="4909" y="12764"/>
                </a:moveTo>
                <a:lnTo>
                  <a:pt x="8836" y="12764"/>
                </a:lnTo>
                <a:cubicBezTo>
                  <a:pt x="9378" y="12764"/>
                  <a:pt x="9818" y="12325"/>
                  <a:pt x="9818" y="11782"/>
                </a:cubicBezTo>
                <a:lnTo>
                  <a:pt x="9818" y="6873"/>
                </a:lnTo>
                <a:cubicBezTo>
                  <a:pt x="9818" y="6331"/>
                  <a:pt x="9378" y="5891"/>
                  <a:pt x="8836" y="5891"/>
                </a:cubicBezTo>
                <a:lnTo>
                  <a:pt x="4909" y="5891"/>
                </a:lnTo>
                <a:cubicBezTo>
                  <a:pt x="4367" y="5891"/>
                  <a:pt x="3927" y="6331"/>
                  <a:pt x="3927" y="6873"/>
                </a:cubicBezTo>
                <a:lnTo>
                  <a:pt x="3927" y="11782"/>
                </a:lnTo>
                <a:cubicBezTo>
                  <a:pt x="3927" y="12325"/>
                  <a:pt x="4367" y="12764"/>
                  <a:pt x="4909" y="12764"/>
                </a:cubicBezTo>
                <a:moveTo>
                  <a:pt x="12273" y="10800"/>
                </a:moveTo>
                <a:lnTo>
                  <a:pt x="14236" y="10800"/>
                </a:lnTo>
                <a:cubicBezTo>
                  <a:pt x="14507" y="10800"/>
                  <a:pt x="14727" y="10580"/>
                  <a:pt x="14727" y="10309"/>
                </a:cubicBezTo>
                <a:cubicBezTo>
                  <a:pt x="14727" y="10039"/>
                  <a:pt x="14507" y="9818"/>
                  <a:pt x="14236" y="9818"/>
                </a:cubicBezTo>
                <a:lnTo>
                  <a:pt x="12273" y="9818"/>
                </a:lnTo>
                <a:cubicBezTo>
                  <a:pt x="12002" y="9818"/>
                  <a:pt x="11782" y="10039"/>
                  <a:pt x="11782" y="10309"/>
                </a:cubicBezTo>
                <a:cubicBezTo>
                  <a:pt x="11782" y="10580"/>
                  <a:pt x="12002" y="10800"/>
                  <a:pt x="12273" y="10800"/>
                </a:cubicBezTo>
                <a:moveTo>
                  <a:pt x="12273" y="6873"/>
                </a:move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lnTo>
                  <a:pt x="12273" y="5891"/>
                </a:lnTo>
                <a:cubicBezTo>
                  <a:pt x="12002" y="5891"/>
                  <a:pt x="11782" y="6111"/>
                  <a:pt x="11782" y="6382"/>
                </a:cubicBezTo>
                <a:cubicBezTo>
                  <a:pt x="11782" y="6653"/>
                  <a:pt x="12002" y="6873"/>
                  <a:pt x="12273" y="6873"/>
                </a:cubicBezTo>
                <a:moveTo>
                  <a:pt x="12273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12273" y="7855"/>
                </a:lnTo>
                <a:cubicBezTo>
                  <a:pt x="12002" y="7855"/>
                  <a:pt x="11782" y="8075"/>
                  <a:pt x="11782" y="8345"/>
                </a:cubicBezTo>
                <a:cubicBezTo>
                  <a:pt x="11782" y="8617"/>
                  <a:pt x="12002" y="8836"/>
                  <a:pt x="12273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Shape 4035"/>
          <p:cNvSpPr/>
          <p:nvPr/>
        </p:nvSpPr>
        <p:spPr>
          <a:xfrm>
            <a:off x="7800038" y="4177552"/>
            <a:ext cx="340973" cy="247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9450"/>
                </a:moveTo>
                <a:lnTo>
                  <a:pt x="9140" y="9450"/>
                </a:lnTo>
                <a:lnTo>
                  <a:pt x="8293" y="7123"/>
                </a:lnTo>
                <a:lnTo>
                  <a:pt x="8289" y="7127"/>
                </a:lnTo>
                <a:cubicBezTo>
                  <a:pt x="8208" y="6906"/>
                  <a:pt x="8046" y="6750"/>
                  <a:pt x="7855" y="6750"/>
                </a:cubicBezTo>
                <a:cubicBezTo>
                  <a:pt x="7663" y="6750"/>
                  <a:pt x="7501" y="6906"/>
                  <a:pt x="7420" y="7127"/>
                </a:cubicBezTo>
                <a:lnTo>
                  <a:pt x="7415" y="7123"/>
                </a:lnTo>
                <a:lnTo>
                  <a:pt x="6569" y="9450"/>
                </a:lnTo>
                <a:lnTo>
                  <a:pt x="5400" y="9450"/>
                </a:lnTo>
                <a:cubicBezTo>
                  <a:pt x="5129" y="9450"/>
                  <a:pt x="4909" y="9752"/>
                  <a:pt x="4909" y="10125"/>
                </a:cubicBezTo>
                <a:cubicBezTo>
                  <a:pt x="4909" y="10571"/>
                  <a:pt x="5128" y="10687"/>
                  <a:pt x="5128" y="10687"/>
                </a:cubicBezTo>
                <a:lnTo>
                  <a:pt x="6405" y="11857"/>
                </a:lnTo>
                <a:lnTo>
                  <a:pt x="5914" y="14014"/>
                </a:lnTo>
                <a:cubicBezTo>
                  <a:pt x="5905" y="14067"/>
                  <a:pt x="5891" y="14118"/>
                  <a:pt x="5891" y="14175"/>
                </a:cubicBezTo>
                <a:cubicBezTo>
                  <a:pt x="5891" y="14548"/>
                  <a:pt x="6110" y="14850"/>
                  <a:pt x="6382" y="14850"/>
                </a:cubicBezTo>
                <a:cubicBezTo>
                  <a:pt x="6483" y="14850"/>
                  <a:pt x="6574" y="14801"/>
                  <a:pt x="6650" y="14727"/>
                </a:cubicBezTo>
                <a:lnTo>
                  <a:pt x="7855" y="13637"/>
                </a:lnTo>
                <a:lnTo>
                  <a:pt x="9055" y="14737"/>
                </a:lnTo>
                <a:cubicBezTo>
                  <a:pt x="9055" y="14737"/>
                  <a:pt x="9127" y="14850"/>
                  <a:pt x="9327" y="14850"/>
                </a:cubicBezTo>
                <a:cubicBezTo>
                  <a:pt x="9599" y="14850"/>
                  <a:pt x="9818" y="14548"/>
                  <a:pt x="9818" y="14175"/>
                </a:cubicBezTo>
                <a:cubicBezTo>
                  <a:pt x="9818" y="14117"/>
                  <a:pt x="9798" y="14070"/>
                  <a:pt x="9787" y="14017"/>
                </a:cubicBezTo>
                <a:lnTo>
                  <a:pt x="9304" y="11857"/>
                </a:lnTo>
                <a:lnTo>
                  <a:pt x="10581" y="10687"/>
                </a:lnTo>
                <a:cubicBezTo>
                  <a:pt x="10581" y="10687"/>
                  <a:pt x="10800" y="10571"/>
                  <a:pt x="10800" y="10125"/>
                </a:cubicBezTo>
                <a:cubicBezTo>
                  <a:pt x="10800" y="9752"/>
                  <a:pt x="10580" y="9450"/>
                  <a:pt x="10309" y="9450"/>
                </a:cubicBezTo>
                <a:moveTo>
                  <a:pt x="13255" y="11475"/>
                </a:moveTo>
                <a:lnTo>
                  <a:pt x="15218" y="11475"/>
                </a:lnTo>
                <a:cubicBezTo>
                  <a:pt x="15490" y="11475"/>
                  <a:pt x="15709" y="11173"/>
                  <a:pt x="15709" y="10800"/>
                </a:cubicBezTo>
                <a:cubicBezTo>
                  <a:pt x="15709" y="10427"/>
                  <a:pt x="15490" y="10125"/>
                  <a:pt x="15218" y="10125"/>
                </a:cubicBezTo>
                <a:lnTo>
                  <a:pt x="13255" y="10125"/>
                </a:lnTo>
                <a:cubicBezTo>
                  <a:pt x="12983" y="10125"/>
                  <a:pt x="12764" y="10427"/>
                  <a:pt x="12764" y="10800"/>
                </a:cubicBezTo>
                <a:cubicBezTo>
                  <a:pt x="12764" y="11173"/>
                  <a:pt x="12983" y="11475"/>
                  <a:pt x="13255" y="11475"/>
                </a:cubicBezTo>
                <a:moveTo>
                  <a:pt x="16200" y="12150"/>
                </a:moveTo>
                <a:lnTo>
                  <a:pt x="13255" y="12150"/>
                </a:lnTo>
                <a:cubicBezTo>
                  <a:pt x="12983" y="12150"/>
                  <a:pt x="12764" y="12452"/>
                  <a:pt x="12764" y="12825"/>
                </a:cubicBezTo>
                <a:cubicBezTo>
                  <a:pt x="12764" y="13198"/>
                  <a:pt x="12983" y="13500"/>
                  <a:pt x="13255" y="13500"/>
                </a:cubicBezTo>
                <a:lnTo>
                  <a:pt x="16200" y="13500"/>
                </a:lnTo>
                <a:cubicBezTo>
                  <a:pt x="16471" y="13500"/>
                  <a:pt x="16691" y="13198"/>
                  <a:pt x="16691" y="12825"/>
                </a:cubicBezTo>
                <a:cubicBezTo>
                  <a:pt x="16691" y="12452"/>
                  <a:pt x="16471" y="12150"/>
                  <a:pt x="16200" y="12150"/>
                </a:cubicBezTo>
                <a:moveTo>
                  <a:pt x="20618" y="14768"/>
                </a:moveTo>
                <a:lnTo>
                  <a:pt x="20618" y="17550"/>
                </a:lnTo>
                <a:lnTo>
                  <a:pt x="982" y="17550"/>
                </a:lnTo>
                <a:lnTo>
                  <a:pt x="982" y="14768"/>
                </a:lnTo>
                <a:cubicBezTo>
                  <a:pt x="2102" y="14394"/>
                  <a:pt x="2945" y="12759"/>
                  <a:pt x="2945" y="10800"/>
                </a:cubicBezTo>
                <a:cubicBezTo>
                  <a:pt x="2945" y="8841"/>
                  <a:pt x="2102" y="7207"/>
                  <a:pt x="982" y="6832"/>
                </a:cubicBezTo>
                <a:lnTo>
                  <a:pt x="982" y="4050"/>
                </a:lnTo>
                <a:lnTo>
                  <a:pt x="20618" y="4050"/>
                </a:lnTo>
                <a:lnTo>
                  <a:pt x="20618" y="6832"/>
                </a:lnTo>
                <a:cubicBezTo>
                  <a:pt x="19498" y="7207"/>
                  <a:pt x="18655" y="8841"/>
                  <a:pt x="18655" y="10800"/>
                </a:cubicBezTo>
                <a:cubicBezTo>
                  <a:pt x="18655" y="12759"/>
                  <a:pt x="19498" y="14394"/>
                  <a:pt x="20618" y="14768"/>
                </a:cubicBezTo>
                <a:moveTo>
                  <a:pt x="20618" y="20250"/>
                </a:moveTo>
                <a:lnTo>
                  <a:pt x="18655" y="20250"/>
                </a:lnTo>
                <a:lnTo>
                  <a:pt x="18655" y="18900"/>
                </a:lnTo>
                <a:lnTo>
                  <a:pt x="20618" y="18900"/>
                </a:lnTo>
                <a:cubicBezTo>
                  <a:pt x="20618" y="18900"/>
                  <a:pt x="20618" y="20250"/>
                  <a:pt x="20618" y="20250"/>
                </a:cubicBezTo>
                <a:close/>
                <a:moveTo>
                  <a:pt x="17673" y="20250"/>
                </a:moveTo>
                <a:lnTo>
                  <a:pt x="982" y="20250"/>
                </a:lnTo>
                <a:lnTo>
                  <a:pt x="982" y="18900"/>
                </a:lnTo>
                <a:lnTo>
                  <a:pt x="17673" y="18900"/>
                </a:lnTo>
                <a:cubicBezTo>
                  <a:pt x="17673" y="18900"/>
                  <a:pt x="17673" y="20250"/>
                  <a:pt x="17673" y="20250"/>
                </a:cubicBezTo>
                <a:close/>
                <a:moveTo>
                  <a:pt x="982" y="1350"/>
                </a:moveTo>
                <a:lnTo>
                  <a:pt x="17673" y="1350"/>
                </a:lnTo>
                <a:lnTo>
                  <a:pt x="17673" y="2700"/>
                </a:lnTo>
                <a:lnTo>
                  <a:pt x="982" y="2700"/>
                </a:lnTo>
                <a:cubicBezTo>
                  <a:pt x="982" y="2700"/>
                  <a:pt x="982" y="1350"/>
                  <a:pt x="982" y="1350"/>
                </a:cubicBezTo>
                <a:close/>
                <a:moveTo>
                  <a:pt x="18655" y="1350"/>
                </a:moveTo>
                <a:lnTo>
                  <a:pt x="20618" y="1350"/>
                </a:lnTo>
                <a:lnTo>
                  <a:pt x="20618" y="2700"/>
                </a:lnTo>
                <a:lnTo>
                  <a:pt x="18655" y="2700"/>
                </a:lnTo>
                <a:cubicBezTo>
                  <a:pt x="18655" y="2700"/>
                  <a:pt x="18655" y="1350"/>
                  <a:pt x="18655" y="1350"/>
                </a:cubicBezTo>
                <a:close/>
                <a:moveTo>
                  <a:pt x="21109" y="8100"/>
                </a:moveTo>
                <a:cubicBezTo>
                  <a:pt x="21380" y="8100"/>
                  <a:pt x="21600" y="7798"/>
                  <a:pt x="21600" y="7425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lnTo>
                  <a:pt x="982" y="0"/>
                </a:lnTo>
                <a:cubicBezTo>
                  <a:pt x="439" y="0"/>
                  <a:pt x="0" y="605"/>
                  <a:pt x="0" y="1350"/>
                </a:cubicBezTo>
                <a:lnTo>
                  <a:pt x="0" y="7425"/>
                </a:lnTo>
                <a:cubicBezTo>
                  <a:pt x="0" y="7798"/>
                  <a:pt x="220" y="8100"/>
                  <a:pt x="491" y="8100"/>
                </a:cubicBezTo>
                <a:cubicBezTo>
                  <a:pt x="1304" y="8100"/>
                  <a:pt x="1964" y="9309"/>
                  <a:pt x="1964" y="10800"/>
                </a:cubicBezTo>
                <a:cubicBezTo>
                  <a:pt x="1964" y="12291"/>
                  <a:pt x="1304" y="13500"/>
                  <a:pt x="491" y="13500"/>
                </a:cubicBezTo>
                <a:cubicBezTo>
                  <a:pt x="220" y="13500"/>
                  <a:pt x="0" y="13802"/>
                  <a:pt x="0" y="14175"/>
                </a:cubicBezTo>
                <a:lnTo>
                  <a:pt x="0" y="20250"/>
                </a:lnTo>
                <a:cubicBezTo>
                  <a:pt x="0" y="20995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4175"/>
                </a:lnTo>
                <a:cubicBezTo>
                  <a:pt x="21600" y="13802"/>
                  <a:pt x="21380" y="13500"/>
                  <a:pt x="21109" y="13500"/>
                </a:cubicBezTo>
                <a:cubicBezTo>
                  <a:pt x="20296" y="13500"/>
                  <a:pt x="19636" y="12291"/>
                  <a:pt x="19636" y="10800"/>
                </a:cubicBezTo>
                <a:cubicBezTo>
                  <a:pt x="19636" y="9309"/>
                  <a:pt x="20296" y="8100"/>
                  <a:pt x="21109" y="8100"/>
                </a:cubicBezTo>
                <a:moveTo>
                  <a:pt x="16200" y="8100"/>
                </a:moveTo>
                <a:lnTo>
                  <a:pt x="13255" y="8100"/>
                </a:lnTo>
                <a:cubicBezTo>
                  <a:pt x="12983" y="8100"/>
                  <a:pt x="12764" y="8402"/>
                  <a:pt x="12764" y="8775"/>
                </a:cubicBezTo>
                <a:cubicBezTo>
                  <a:pt x="12764" y="9148"/>
                  <a:pt x="12983" y="9450"/>
                  <a:pt x="13255" y="9450"/>
                </a:cubicBezTo>
                <a:lnTo>
                  <a:pt x="16200" y="9450"/>
                </a:lnTo>
                <a:cubicBezTo>
                  <a:pt x="16471" y="9450"/>
                  <a:pt x="16691" y="9148"/>
                  <a:pt x="16691" y="8775"/>
                </a:cubicBezTo>
                <a:cubicBezTo>
                  <a:pt x="16691" y="8402"/>
                  <a:pt x="16471" y="8100"/>
                  <a:pt x="16200" y="81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文本框 4"/>
          <p:cNvSpPr txBox="1">
            <a:spLocks noChangeArrowheads="1"/>
          </p:cNvSpPr>
          <p:nvPr/>
        </p:nvSpPr>
        <p:spPr bwMode="auto">
          <a:xfrm>
            <a:off x="295274" y="561975"/>
            <a:ext cx="37590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三、现代教育技术对教育的影响</a:t>
            </a:r>
          </a:p>
        </p:txBody>
      </p:sp>
      <p:sp>
        <p:nvSpPr>
          <p:cNvPr id="29" name="任意多边形 28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87476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66" grpId="0" animBg="1"/>
      <p:bldP spid="67" grpId="0" animBg="1"/>
      <p:bldP spid="68" grpId="0" animBg="1"/>
      <p:bldP spid="69" grpId="0" animBg="1"/>
      <p:bldP spid="70" grpId="0"/>
      <p:bldP spid="72" grpId="0"/>
      <p:bldP spid="74" grpId="0"/>
      <p:bldP spid="76" grpId="0"/>
      <p:bldP spid="78" grpId="0" animBg="1"/>
      <p:bldP spid="79" grpId="0" animBg="1"/>
      <p:bldP spid="80" grpId="0"/>
      <p:bldP spid="81" grpId="0" animBg="1"/>
      <p:bldP spid="82" grpId="0" animBg="1"/>
      <p:bldP spid="83" grpId="0" animBg="1"/>
      <p:bldP spid="8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817664" y="2732642"/>
            <a:ext cx="8722064" cy="1683597"/>
            <a:chOff x="31445" y="161947"/>
            <a:chExt cx="2500824" cy="318131"/>
          </a:xfrm>
          <a:solidFill>
            <a:srgbClr val="5FA326"/>
          </a:solidFill>
        </p:grpSpPr>
        <p:sp>
          <p:nvSpPr>
            <p:cNvPr id="16" name="矩形 15"/>
            <p:cNvSpPr/>
            <p:nvPr/>
          </p:nvSpPr>
          <p:spPr>
            <a:xfrm>
              <a:off x="31445" y="176315"/>
              <a:ext cx="2268640" cy="293086"/>
            </a:xfrm>
            <a:prstGeom prst="rect">
              <a:avLst/>
            </a:prstGeom>
            <a:solidFill>
              <a:srgbClr val="6CAE43"/>
            </a:solidFill>
            <a:ln w="25400" cap="flat" cmpd="sng" algn="ctr">
              <a:solidFill>
                <a:srgbClr val="6CAE4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2257111" y="204921"/>
              <a:ext cx="318131" cy="232184"/>
            </a:xfrm>
            <a:prstGeom prst="triangle">
              <a:avLst/>
            </a:prstGeom>
            <a:solidFill>
              <a:srgbClr val="6CAE43"/>
            </a:solidFill>
            <a:ln w="25400" cap="flat" cmpd="sng" algn="ctr">
              <a:solidFill>
                <a:srgbClr val="6CAE4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8" name="TextBox 8"/>
            <p:cNvSpPr txBox="1"/>
            <p:nvPr/>
          </p:nvSpPr>
          <p:spPr>
            <a:xfrm>
              <a:off x="1086709" y="238997"/>
              <a:ext cx="1244281" cy="122130"/>
            </a:xfrm>
            <a:prstGeom prst="rect">
              <a:avLst/>
            </a:prstGeom>
            <a:solidFill>
              <a:srgbClr val="6CAE43"/>
            </a:solidFill>
            <a:ln>
              <a:solidFill>
                <a:srgbClr val="6CAE43"/>
              </a:solidFill>
            </a:ln>
          </p:spPr>
          <p:txBody>
            <a:bodyPr wrap="none" rtlCol="0">
              <a:spAutoFit/>
            </a:bodyPr>
            <a:lstStyle/>
            <a:p>
              <a:pPr algn="just">
                <a:spcBef>
                  <a:spcPct val="0"/>
                </a:spcBef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现代教育技术的现状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081804" y="1831086"/>
            <a:ext cx="3493221" cy="3493221"/>
            <a:chOff x="267453" y="94709"/>
            <a:chExt cx="454824" cy="454824"/>
          </a:xfrm>
        </p:grpSpPr>
        <p:sp>
          <p:nvSpPr>
            <p:cNvPr id="20" name="椭圆 19"/>
            <p:cNvSpPr/>
            <p:nvPr/>
          </p:nvSpPr>
          <p:spPr>
            <a:xfrm>
              <a:off x="301756" y="114952"/>
              <a:ext cx="390525" cy="395287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3738" y="170570"/>
              <a:ext cx="302255" cy="302255"/>
            </a:xfrm>
            <a:prstGeom prst="ellipse">
              <a:avLst/>
            </a:prstGeom>
            <a:solidFill>
              <a:srgbClr val="6CAE4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4" name="同心圆 23"/>
            <p:cNvSpPr/>
            <p:nvPr/>
          </p:nvSpPr>
          <p:spPr>
            <a:xfrm>
              <a:off x="267453" y="94709"/>
              <a:ext cx="454824" cy="454824"/>
            </a:xfrm>
            <a:prstGeom prst="donut">
              <a:avLst>
                <a:gd name="adj" fmla="val 8567"/>
              </a:avLst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>
                <a:solidFill>
                  <a:prstClr val="black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5" name="TextBox 9"/>
            <p:cNvSpPr txBox="1"/>
            <p:nvPr/>
          </p:nvSpPr>
          <p:spPr>
            <a:xfrm>
              <a:off x="370583" y="176347"/>
              <a:ext cx="261978" cy="2684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12800" kern="0" dirty="0">
                  <a:solidFill>
                    <a:prstClr val="white"/>
                  </a:solidFill>
                  <a:latin typeface="Arial"/>
                  <a:ea typeface="方正正中黑简体"/>
                  <a:cs typeface="+mn-ea"/>
                  <a:sym typeface="+mn-lt"/>
                </a:rPr>
                <a:t>02</a:t>
              </a:r>
              <a:endParaRPr lang="zh-CN" altLang="en-US" sz="12800" kern="0" dirty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</p:grpSp>
      <p:sp>
        <p:nvSpPr>
          <p:cNvPr id="13" name="任意多边形 12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255765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现代教育技术现状</a:t>
            </a:r>
          </a:p>
        </p:txBody>
      </p:sp>
      <p:sp>
        <p:nvSpPr>
          <p:cNvPr id="29" name="TextBox 2"/>
          <p:cNvSpPr txBox="1"/>
          <p:nvPr/>
        </p:nvSpPr>
        <p:spPr>
          <a:xfrm>
            <a:off x="5717781" y="1922326"/>
            <a:ext cx="52601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03E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一、现代教育技术手段</a:t>
            </a:r>
            <a:endParaRPr lang="en-US" altLang="zh-CN" dirty="0">
              <a:solidFill>
                <a:srgbClr val="203E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现代教育技术手段呈现出多媒体化、网络化、智能化、虚担化的发展趋势。</a:t>
            </a:r>
          </a:p>
        </p:txBody>
      </p:sp>
      <p:sp>
        <p:nvSpPr>
          <p:cNvPr id="30" name="TextBox 3"/>
          <p:cNvSpPr txBox="1"/>
          <p:nvPr/>
        </p:nvSpPr>
        <p:spPr>
          <a:xfrm>
            <a:off x="5701214" y="4061504"/>
            <a:ext cx="52578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03E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二、现代教育技术理论</a:t>
            </a:r>
            <a:endParaRPr lang="en-US" altLang="zh-CN" dirty="0">
              <a:solidFill>
                <a:srgbClr val="203E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教育技术的理论基础包括教育理论学习理论、传播学理论、系统理论等。教育技术又涉及到教育学心理学、计算机网络技术、媒体理论等多学科交叉的研究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708391" y="2389173"/>
            <a:ext cx="3210468" cy="2874111"/>
            <a:chOff x="512440" y="949532"/>
            <a:chExt cx="3771528" cy="3334209"/>
          </a:xfrm>
        </p:grpSpPr>
        <p:pic>
          <p:nvPicPr>
            <p:cNvPr id="35" name="Picture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78"/>
            <a:stretch/>
          </p:blipFill>
          <p:spPr>
            <a:xfrm>
              <a:off x="512440" y="949532"/>
              <a:ext cx="3771528" cy="3334209"/>
            </a:xfrm>
            <a:prstGeom prst="rect">
              <a:avLst/>
            </a:prstGeom>
            <a:effectLst>
              <a:reflection blurRad="6350" endPos="14000" dir="5400000" sy="-100000" algn="bl" rotWithShape="0"/>
            </a:effectLst>
          </p:spPr>
        </p:pic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8144" y="1156746"/>
              <a:ext cx="3374655" cy="2155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透明"/>
            <p:cNvSpPr>
              <a:spLocks/>
            </p:cNvSpPr>
            <p:nvPr/>
          </p:nvSpPr>
          <p:spPr bwMode="auto">
            <a:xfrm>
              <a:off x="2343885" y="1156746"/>
              <a:ext cx="1738915" cy="2176456"/>
            </a:xfrm>
            <a:custGeom>
              <a:avLst/>
              <a:gdLst>
                <a:gd name="T0" fmla="*/ 1682 w 1682"/>
                <a:gd name="T1" fmla="*/ 0 h 2069"/>
                <a:gd name="T2" fmla="*/ 789 w 1682"/>
                <a:gd name="T3" fmla="*/ 0 h 2069"/>
                <a:gd name="T4" fmla="*/ 0 w 1682"/>
                <a:gd name="T5" fmla="*/ 2069 h 2069"/>
                <a:gd name="T6" fmla="*/ 1682 w 1682"/>
                <a:gd name="T7" fmla="*/ 2069 h 2069"/>
                <a:gd name="T8" fmla="*/ 1682 w 1682"/>
                <a:gd name="T9" fmla="*/ 0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2" h="2069">
                  <a:moveTo>
                    <a:pt x="1682" y="0"/>
                  </a:moveTo>
                  <a:lnTo>
                    <a:pt x="789" y="0"/>
                  </a:lnTo>
                  <a:lnTo>
                    <a:pt x="0" y="2069"/>
                  </a:lnTo>
                  <a:lnTo>
                    <a:pt x="1682" y="2069"/>
                  </a:lnTo>
                  <a:lnTo>
                    <a:pt x="16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2300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832064" y="1968788"/>
            <a:ext cx="734055" cy="734055"/>
            <a:chOff x="4499992" y="267494"/>
            <a:chExt cx="599448" cy="599448"/>
          </a:xfrm>
        </p:grpSpPr>
        <p:grpSp>
          <p:nvGrpSpPr>
            <p:cNvPr id="41" name="组合 40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6CAE4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sp>
          <p:nvSpPr>
            <p:cNvPr id="42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832064" y="4061504"/>
            <a:ext cx="734055" cy="734055"/>
            <a:chOff x="5418452" y="307702"/>
            <a:chExt cx="599448" cy="599448"/>
          </a:xfrm>
        </p:grpSpPr>
        <p:grpSp>
          <p:nvGrpSpPr>
            <p:cNvPr id="46" name="组合 45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6CAE4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sp>
          <p:nvSpPr>
            <p:cNvPr id="47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55" name="任意多边形 54"/>
          <p:cNvSpPr/>
          <p:nvPr/>
        </p:nvSpPr>
        <p:spPr bwMode="auto">
          <a:xfrm>
            <a:off x="8616435" y="128250"/>
            <a:ext cx="3468686" cy="465518"/>
          </a:xfrm>
          <a:custGeom>
            <a:avLst/>
            <a:gdLst>
              <a:gd name="connsiteX0" fmla="*/ 5512354 w 5512354"/>
              <a:gd name="connsiteY0" fmla="*/ 0 h 938485"/>
              <a:gd name="connsiteX1" fmla="*/ 5512354 w 5512354"/>
              <a:gd name="connsiteY1" fmla="*/ 938485 h 938485"/>
              <a:gd name="connsiteX2" fmla="*/ 580622 w 5512354"/>
              <a:gd name="connsiteY2" fmla="*/ 938485 h 938485"/>
              <a:gd name="connsiteX3" fmla="*/ 0 w 5512354"/>
              <a:gd name="connsiteY3" fmla="*/ 17066 h 93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354" h="938485">
                <a:moveTo>
                  <a:pt x="5512354" y="0"/>
                </a:moveTo>
                <a:lnTo>
                  <a:pt x="5512354" y="938485"/>
                </a:lnTo>
                <a:lnTo>
                  <a:pt x="580622" y="938485"/>
                </a:lnTo>
                <a:lnTo>
                  <a:pt x="0" y="17066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现代教育技术应用</a:t>
            </a:r>
          </a:p>
        </p:txBody>
      </p:sp>
    </p:spTree>
    <p:extLst>
      <p:ext uri="{BB962C8B-B14F-4D97-AF65-F5344CB8AC3E}">
        <p14:creationId xmlns:p14="http://schemas.microsoft.com/office/powerpoint/2010/main" val="269504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1114</Words>
  <Application>Microsoft Office PowerPoint</Application>
  <PresentationFormat>宽屏</PresentationFormat>
  <Paragraphs>140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DIN-BoldItalic</vt:lpstr>
      <vt:lpstr>微软雅黑</vt:lpstr>
      <vt:lpstr>造字工房悦黑（非商用）常规体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2017-03-05T08:23:59Z</dcterms:created>
  <dcterms:modified xsi:type="dcterms:W3CDTF">2022-09-11T05:04:09Z</dcterms:modified>
</cp:coreProperties>
</file>