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61" r:id="rId4"/>
    <p:sldId id="262" r:id="rId5"/>
    <p:sldId id="329" r:id="rId6"/>
    <p:sldId id="391" r:id="rId7"/>
    <p:sldId id="392" r:id="rId8"/>
    <p:sldId id="393" r:id="rId9"/>
    <p:sldId id="313" r:id="rId10"/>
    <p:sldId id="390" r:id="rId11"/>
    <p:sldId id="394" r:id="rId12"/>
    <p:sldId id="395" r:id="rId13"/>
    <p:sldId id="397" r:id="rId14"/>
    <p:sldId id="314" r:id="rId15"/>
    <p:sldId id="330" r:id="rId16"/>
    <p:sldId id="399" r:id="rId17"/>
    <p:sldId id="398" r:id="rId18"/>
    <p:sldId id="400" r:id="rId19"/>
    <p:sldId id="332" r:id="rId20"/>
    <p:sldId id="401" r:id="rId21"/>
    <p:sldId id="402" r:id="rId22"/>
    <p:sldId id="403" r:id="rId23"/>
    <p:sldId id="286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4982"/>
    <a:srgbClr val="254E8B"/>
    <a:srgbClr val="6CAE43"/>
    <a:srgbClr val="7FD13B"/>
    <a:srgbClr val="203E6B"/>
    <a:srgbClr val="1D3353"/>
    <a:srgbClr val="FAF9FA"/>
    <a:srgbClr val="F6F6F7"/>
    <a:srgbClr val="F5F5F6"/>
    <a:srgbClr val="F3F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2337" autoAdjust="0"/>
  </p:normalViewPr>
  <p:slideViewPr>
    <p:cSldViewPr snapToGrid="0">
      <p:cViewPr varScale="1">
        <p:scale>
          <a:sx n="67" d="100"/>
          <a:sy n="67" d="100"/>
        </p:scale>
        <p:origin x="6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C965D-ACCE-4EDB-8EFD-FE9CE0FE7FBB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056387-FF3D-4EBF-83F2-CC1A4B798D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118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2641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1020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44656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15053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80962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8918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79391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68303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14941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61442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7122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7425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94421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24212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33317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135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70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843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5448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64238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99210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47371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215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453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818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548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172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25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465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657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441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973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98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715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CAC9D-4DB1-4C43-9C3D-2A1F320BC312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073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1.pn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-7938"/>
            <a:ext cx="6227763" cy="346076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4"/>
          <p:cNvSpPr/>
          <p:nvPr/>
        </p:nvSpPr>
        <p:spPr>
          <a:xfrm>
            <a:off x="5824538" y="-7938"/>
            <a:ext cx="6367462" cy="6865938"/>
          </a:xfrm>
          <a:custGeom>
            <a:avLst/>
            <a:gdLst>
              <a:gd name="connsiteX0" fmla="*/ 0 w 4835611"/>
              <a:gd name="connsiteY0" fmla="*/ 0 h 6858000"/>
              <a:gd name="connsiteX1" fmla="*/ 4835611 w 4835611"/>
              <a:gd name="connsiteY1" fmla="*/ 0 h 6858000"/>
              <a:gd name="connsiteX2" fmla="*/ 4835611 w 4835611"/>
              <a:gd name="connsiteY2" fmla="*/ 6858000 h 6858000"/>
              <a:gd name="connsiteX3" fmla="*/ 0 w 4835611"/>
              <a:gd name="connsiteY3" fmla="*/ 6858000 h 6858000"/>
              <a:gd name="connsiteX4" fmla="*/ 0 w 4835611"/>
              <a:gd name="connsiteY4" fmla="*/ 0 h 6858000"/>
              <a:gd name="connsiteX0" fmla="*/ 0 w 6367849"/>
              <a:gd name="connsiteY0" fmla="*/ 0 h 6866238"/>
              <a:gd name="connsiteX1" fmla="*/ 6367849 w 6367849"/>
              <a:gd name="connsiteY1" fmla="*/ 8238 h 6866238"/>
              <a:gd name="connsiteX2" fmla="*/ 6367849 w 6367849"/>
              <a:gd name="connsiteY2" fmla="*/ 6866238 h 6866238"/>
              <a:gd name="connsiteX3" fmla="*/ 1532238 w 6367849"/>
              <a:gd name="connsiteY3" fmla="*/ 6866238 h 6866238"/>
              <a:gd name="connsiteX4" fmla="*/ 0 w 6367849"/>
              <a:gd name="connsiteY4" fmla="*/ 0 h 686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7849" h="6866238">
                <a:moveTo>
                  <a:pt x="0" y="0"/>
                </a:moveTo>
                <a:lnTo>
                  <a:pt x="6367849" y="8238"/>
                </a:lnTo>
                <a:lnTo>
                  <a:pt x="6367849" y="6866238"/>
                </a:lnTo>
                <a:lnTo>
                  <a:pt x="1532238" y="6866238"/>
                </a:lnTo>
                <a:lnTo>
                  <a:pt x="0" y="0"/>
                </a:lnTo>
                <a:close/>
              </a:path>
            </a:pathLst>
          </a:custGeom>
          <a:solidFill>
            <a:srgbClr val="224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7"/>
          <p:cNvSpPr/>
          <p:nvPr/>
        </p:nvSpPr>
        <p:spPr bwMode="auto">
          <a:xfrm rot="5136230" flipH="1" flipV="1">
            <a:off x="6661150" y="5140326"/>
            <a:ext cx="403225" cy="374650"/>
          </a:xfrm>
          <a:custGeom>
            <a:avLst/>
            <a:gdLst>
              <a:gd name="connsiteX0" fmla="*/ 0 w 222367"/>
              <a:gd name="connsiteY0" fmla="*/ 179604 h 179604"/>
              <a:gd name="connsiteX1" fmla="*/ 0 w 222367"/>
              <a:gd name="connsiteY1" fmla="*/ 0 h 179604"/>
              <a:gd name="connsiteX2" fmla="*/ 222367 w 222367"/>
              <a:gd name="connsiteY2" fmla="*/ 179604 h 179604"/>
              <a:gd name="connsiteX3" fmla="*/ 0 w 222367"/>
              <a:gd name="connsiteY3" fmla="*/ 179604 h 179604"/>
              <a:gd name="connsiteX0" fmla="*/ 15525 w 237892"/>
              <a:gd name="connsiteY0" fmla="*/ 226175 h 226175"/>
              <a:gd name="connsiteX1" fmla="*/ 0 w 237892"/>
              <a:gd name="connsiteY1" fmla="*/ 0 h 226175"/>
              <a:gd name="connsiteX2" fmla="*/ 237892 w 237892"/>
              <a:gd name="connsiteY2" fmla="*/ 226175 h 226175"/>
              <a:gd name="connsiteX3" fmla="*/ 15525 w 237892"/>
              <a:gd name="connsiteY3" fmla="*/ 226175 h 226175"/>
              <a:gd name="connsiteX0" fmla="*/ 0 w 255970"/>
              <a:gd name="connsiteY0" fmla="*/ 259416 h 259416"/>
              <a:gd name="connsiteX1" fmla="*/ 18078 w 255970"/>
              <a:gd name="connsiteY1" fmla="*/ 0 h 259416"/>
              <a:gd name="connsiteX2" fmla="*/ 255970 w 255970"/>
              <a:gd name="connsiteY2" fmla="*/ 226175 h 259416"/>
              <a:gd name="connsiteX3" fmla="*/ 0 w 255970"/>
              <a:gd name="connsiteY3" fmla="*/ 259416 h 259416"/>
              <a:gd name="connsiteX0" fmla="*/ 0 w 255970"/>
              <a:gd name="connsiteY0" fmla="*/ 152133 h 152133"/>
              <a:gd name="connsiteX1" fmla="*/ 15205 w 255970"/>
              <a:gd name="connsiteY1" fmla="*/ 0 h 152133"/>
              <a:gd name="connsiteX2" fmla="*/ 255970 w 255970"/>
              <a:gd name="connsiteY2" fmla="*/ 118892 h 152133"/>
              <a:gd name="connsiteX3" fmla="*/ 0 w 255970"/>
              <a:gd name="connsiteY3" fmla="*/ 152133 h 152133"/>
              <a:gd name="connsiteX0" fmla="*/ 0 w 255970"/>
              <a:gd name="connsiteY0" fmla="*/ 156141 h 156141"/>
              <a:gd name="connsiteX1" fmla="*/ 15513 w 255970"/>
              <a:gd name="connsiteY1" fmla="*/ 0 h 156141"/>
              <a:gd name="connsiteX2" fmla="*/ 255970 w 255970"/>
              <a:gd name="connsiteY2" fmla="*/ 122900 h 156141"/>
              <a:gd name="connsiteX3" fmla="*/ 0 w 255970"/>
              <a:gd name="connsiteY3" fmla="*/ 156141 h 156141"/>
              <a:gd name="connsiteX0" fmla="*/ 0 w 255970"/>
              <a:gd name="connsiteY0" fmla="*/ 156141 h 156141"/>
              <a:gd name="connsiteX1" fmla="*/ 15513 w 255970"/>
              <a:gd name="connsiteY1" fmla="*/ 0 h 156141"/>
              <a:gd name="connsiteX2" fmla="*/ 255970 w 255970"/>
              <a:gd name="connsiteY2" fmla="*/ 122900 h 156141"/>
              <a:gd name="connsiteX3" fmla="*/ 0 w 255970"/>
              <a:gd name="connsiteY3" fmla="*/ 156141 h 156141"/>
              <a:gd name="connsiteX0" fmla="*/ 0 w 170731"/>
              <a:gd name="connsiteY0" fmla="*/ 156141 h 156141"/>
              <a:gd name="connsiteX1" fmla="*/ 15513 w 170731"/>
              <a:gd name="connsiteY1" fmla="*/ 0 h 156141"/>
              <a:gd name="connsiteX2" fmla="*/ 170731 w 170731"/>
              <a:gd name="connsiteY2" fmla="*/ 130457 h 156141"/>
              <a:gd name="connsiteX3" fmla="*/ 0 w 170731"/>
              <a:gd name="connsiteY3" fmla="*/ 156141 h 156141"/>
              <a:gd name="connsiteX0" fmla="*/ 0 w 170269"/>
              <a:gd name="connsiteY0" fmla="*/ 156141 h 156141"/>
              <a:gd name="connsiteX1" fmla="*/ 15513 w 170269"/>
              <a:gd name="connsiteY1" fmla="*/ 0 h 156141"/>
              <a:gd name="connsiteX2" fmla="*/ 170269 w 170269"/>
              <a:gd name="connsiteY2" fmla="*/ 136468 h 156141"/>
              <a:gd name="connsiteX3" fmla="*/ 0 w 170269"/>
              <a:gd name="connsiteY3" fmla="*/ 156141 h 156141"/>
              <a:gd name="connsiteX0" fmla="*/ 0 w 170423"/>
              <a:gd name="connsiteY0" fmla="*/ 158145 h 158145"/>
              <a:gd name="connsiteX1" fmla="*/ 15667 w 170423"/>
              <a:gd name="connsiteY1" fmla="*/ 0 h 158145"/>
              <a:gd name="connsiteX2" fmla="*/ 170423 w 170423"/>
              <a:gd name="connsiteY2" fmla="*/ 136468 h 158145"/>
              <a:gd name="connsiteX3" fmla="*/ 0 w 170423"/>
              <a:gd name="connsiteY3" fmla="*/ 158145 h 158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423" h="158145">
                <a:moveTo>
                  <a:pt x="0" y="158145"/>
                </a:moveTo>
                <a:lnTo>
                  <a:pt x="15667" y="0"/>
                </a:lnTo>
                <a:lnTo>
                  <a:pt x="170423" y="136468"/>
                </a:lnTo>
                <a:lnTo>
                  <a:pt x="0" y="158145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/>
        </p:nvSpPr>
        <p:spPr bwMode="auto">
          <a:xfrm>
            <a:off x="6680200" y="5481638"/>
            <a:ext cx="5511800" cy="938212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  <p:sp>
        <p:nvSpPr>
          <p:cNvPr id="22" name="文本框 13"/>
          <p:cNvSpPr txBox="1">
            <a:spLocks noChangeArrowheads="1"/>
          </p:cNvSpPr>
          <p:nvPr/>
        </p:nvSpPr>
        <p:spPr bwMode="auto">
          <a:xfrm>
            <a:off x="2143125" y="3768725"/>
            <a:ext cx="41857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242B3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电子信息工程实验与实训中心</a:t>
            </a:r>
          </a:p>
        </p:txBody>
      </p:sp>
      <p:sp>
        <p:nvSpPr>
          <p:cNvPr id="24" name="文本框 15"/>
          <p:cNvSpPr txBox="1">
            <a:spLocks noChangeArrowheads="1"/>
          </p:cNvSpPr>
          <p:nvPr/>
        </p:nvSpPr>
        <p:spPr bwMode="auto">
          <a:xfrm>
            <a:off x="2143125" y="2341940"/>
            <a:ext cx="367441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400" b="1" dirty="0" smtClean="0">
                <a:solidFill>
                  <a:srgbClr val="242B3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在 线 教 学</a:t>
            </a:r>
            <a:endParaRPr lang="zh-CN" altLang="en-US" sz="5400" b="1" dirty="0">
              <a:solidFill>
                <a:srgbClr val="242B3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975" y="92075"/>
            <a:ext cx="24955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6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2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29823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、腾讯课堂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48" y="1271588"/>
            <a:ext cx="10767439" cy="35944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848" y="5112433"/>
            <a:ext cx="10767439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腾讯课堂是腾讯推出的在线教育平台，致力于用互联网的方式打破中国教育资源地域分布的不平衡。平台上聚合了大量教育机构和名师，课程包括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互联网、设计创作、语言学习、职业考证、升学考试、生活兴趣等众多在线学习精品课程，提供一站式全方位的专业教育服务。</a:t>
            </a:r>
          </a:p>
        </p:txBody>
      </p:sp>
    </p:spTree>
    <p:extLst>
      <p:ext uri="{BB962C8B-B14F-4D97-AF65-F5344CB8AC3E}">
        <p14:creationId xmlns:p14="http://schemas.microsoft.com/office/powerpoint/2010/main" val="100745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29823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二、网易云课堂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99" y="1275662"/>
            <a:ext cx="10824193" cy="39249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098" y="5380672"/>
            <a:ext cx="10824193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网易云课堂是网易公司研发的一款在线教育平台服务，该平台于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月底正式上线，主要为学习者提供学习课程，课程涵盖实用软件、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与互联网、外语学习、生活家居、兴趣爱好、职场技能、金融管理、考试认证、中小学、亲子教育等十余大门类。</a:t>
            </a:r>
          </a:p>
        </p:txBody>
      </p:sp>
    </p:spTree>
    <p:extLst>
      <p:ext uri="{BB962C8B-B14F-4D97-AF65-F5344CB8AC3E}">
        <p14:creationId xmlns:p14="http://schemas.microsoft.com/office/powerpoint/2010/main" val="377951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29823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三、超星泛雅教学平台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" y="1016000"/>
            <a:ext cx="10552870" cy="40257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675" y="5095639"/>
            <a:ext cx="10552870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星泛雅平台作为智慧教学系统的云端大脑，告别传统授课资源的存储形式，将教师的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、作业、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mooc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、视频、文档等资料轻松存储，并且教师可以通过云端大脑发送信息，通过其中枢纽带，学生可以做到实时接收，同时，云端大脑可覆盖多终端设备，使硬件变得更加简单，云端大脑，让教学智能化成为现实。</a:t>
            </a:r>
          </a:p>
        </p:txBody>
      </p:sp>
    </p:spTree>
    <p:extLst>
      <p:ext uri="{BB962C8B-B14F-4D97-AF65-F5344CB8AC3E}">
        <p14:creationId xmlns:p14="http://schemas.microsoft.com/office/powerpoint/2010/main" val="245065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29823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四、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中国大学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MOOC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87" y="1319211"/>
            <a:ext cx="10404762" cy="43100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487" y="5801734"/>
            <a:ext cx="10404763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中国大学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MOOC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是由网易与高教社携手推出的在线教育平台，承接教育部国家精品开放课程任务，向大众提供中国知名高校的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MOOC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课程。</a:t>
            </a:r>
          </a:p>
        </p:txBody>
      </p:sp>
    </p:spTree>
    <p:extLst>
      <p:ext uri="{BB962C8B-B14F-4D97-AF65-F5344CB8AC3E}">
        <p14:creationId xmlns:p14="http://schemas.microsoft.com/office/powerpoint/2010/main" val="3970778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817664" y="2732642"/>
            <a:ext cx="8722064" cy="1683597"/>
            <a:chOff x="31445" y="161947"/>
            <a:chExt cx="2500824" cy="318131"/>
          </a:xfrm>
          <a:solidFill>
            <a:srgbClr val="5FA326"/>
          </a:solidFill>
        </p:grpSpPr>
        <p:sp>
          <p:nvSpPr>
            <p:cNvPr id="16" name="矩形 15"/>
            <p:cNvSpPr/>
            <p:nvPr/>
          </p:nvSpPr>
          <p:spPr>
            <a:xfrm>
              <a:off x="31445" y="176315"/>
              <a:ext cx="2268640" cy="293086"/>
            </a:xfrm>
            <a:prstGeom prst="rect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257111" y="204921"/>
              <a:ext cx="318131" cy="232184"/>
            </a:xfrm>
            <a:prstGeom prst="triangle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8" name="TextBox 8"/>
            <p:cNvSpPr txBox="1"/>
            <p:nvPr/>
          </p:nvSpPr>
          <p:spPr>
            <a:xfrm>
              <a:off x="1284578" y="261793"/>
              <a:ext cx="979541" cy="98867"/>
            </a:xfrm>
            <a:prstGeom prst="rect">
              <a:avLst/>
            </a:prstGeom>
            <a:solidFill>
              <a:srgbClr val="6CAE43"/>
            </a:solidFill>
            <a:ln>
              <a:solidFill>
                <a:srgbClr val="6CAE43"/>
              </a:solidFill>
            </a:ln>
          </p:spPr>
          <p:txBody>
            <a:bodyPr wrap="non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直播教学软件的应用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20" name="椭圆 19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6CAE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>
                <a:solidFill>
                  <a:prstClr val="black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12800" kern="0" dirty="0">
                  <a:solidFill>
                    <a:prstClr val="white"/>
                  </a:solidFill>
                  <a:latin typeface="Arial"/>
                  <a:ea typeface="方正正中黑简体"/>
                  <a:cs typeface="+mn-ea"/>
                  <a:sym typeface="+mn-lt"/>
                </a:rPr>
                <a:t>03</a:t>
              </a:r>
              <a:endParaRPr lang="zh-CN" altLang="en-US" sz="12800" kern="0" dirty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  <p:sp>
        <p:nvSpPr>
          <p:cNvPr id="13" name="任意多边形 12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67650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33702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一、钉钉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sp>
        <p:nvSpPr>
          <p:cNvPr id="2" name="矩形 1"/>
          <p:cNvSpPr/>
          <p:nvPr/>
        </p:nvSpPr>
        <p:spPr>
          <a:xfrm>
            <a:off x="1495425" y="4638973"/>
            <a:ext cx="90487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钉钉（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DingTalk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）是阿里巴巴集团专为中国企业打造的免费沟通和协同的多端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平台，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版和手机版，支持手机和电脑间文件互传。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9765" t="26094" r="9609" b="28203"/>
          <a:stretch/>
        </p:blipFill>
        <p:spPr>
          <a:xfrm>
            <a:off x="3286125" y="1407497"/>
            <a:ext cx="4914900" cy="278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80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1231"/>
          <p:cNvSpPr/>
          <p:nvPr/>
        </p:nvSpPr>
        <p:spPr>
          <a:xfrm>
            <a:off x="4470949" y="2101852"/>
            <a:ext cx="3251198" cy="32511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-BoldItalic" pitchFamily="50" charset="0"/>
              <a:ea typeface="+mn-ea"/>
              <a:cs typeface="+mn-cs"/>
            </a:endParaRPr>
          </a:p>
        </p:txBody>
      </p:sp>
      <p:sp>
        <p:nvSpPr>
          <p:cNvPr id="79" name="Shape 1232"/>
          <p:cNvSpPr/>
          <p:nvPr/>
        </p:nvSpPr>
        <p:spPr>
          <a:xfrm>
            <a:off x="4750345" y="2381250"/>
            <a:ext cx="2692406" cy="2692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CAE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166286" y="3342730"/>
            <a:ext cx="58605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钉钉直播授课操作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演示</a:t>
            </a:r>
          </a:p>
        </p:txBody>
      </p:sp>
      <p:sp>
        <p:nvSpPr>
          <p:cNvPr id="36" name="矩形 3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17786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一、钉钉</a:t>
            </a:r>
          </a:p>
        </p:txBody>
      </p:sp>
      <p:sp>
        <p:nvSpPr>
          <p:cNvPr id="29" name="任意多边形 28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83776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  <p:bldP spid="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33702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二、腾讯会议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11522" b="13152"/>
          <a:stretch/>
        </p:blipFill>
        <p:spPr>
          <a:xfrm>
            <a:off x="3665537" y="1300162"/>
            <a:ext cx="4381500" cy="33004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9468" y="4938652"/>
            <a:ext cx="10053638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腾讯会议是腾讯云旗下的一款音视频会议软件，于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月底上线。具有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人在线会议、全平台一键接入、音视频智能降噪、美颜、背景虚化、锁定会议、屏幕水印等功能。该软件提供实时共享屏幕、支持在线文档协作。</a:t>
            </a:r>
          </a:p>
        </p:txBody>
      </p:sp>
    </p:spTree>
    <p:extLst>
      <p:ext uri="{BB962C8B-B14F-4D97-AF65-F5344CB8AC3E}">
        <p14:creationId xmlns:p14="http://schemas.microsoft.com/office/powerpoint/2010/main" val="340336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1231"/>
          <p:cNvSpPr/>
          <p:nvPr/>
        </p:nvSpPr>
        <p:spPr>
          <a:xfrm>
            <a:off x="4470949" y="2101852"/>
            <a:ext cx="3251198" cy="32511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-BoldItalic" pitchFamily="50" charset="0"/>
              <a:ea typeface="+mn-ea"/>
              <a:cs typeface="+mn-cs"/>
            </a:endParaRPr>
          </a:p>
        </p:txBody>
      </p:sp>
      <p:sp>
        <p:nvSpPr>
          <p:cNvPr id="79" name="Shape 1232"/>
          <p:cNvSpPr/>
          <p:nvPr/>
        </p:nvSpPr>
        <p:spPr>
          <a:xfrm>
            <a:off x="4750345" y="2381250"/>
            <a:ext cx="2692406" cy="2692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CAE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166286" y="3342730"/>
            <a:ext cx="58605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腾讯会议授课操作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演示</a:t>
            </a:r>
          </a:p>
        </p:txBody>
      </p:sp>
      <p:sp>
        <p:nvSpPr>
          <p:cNvPr id="36" name="矩形 3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17786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二、腾讯会议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任意多边形 28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44891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  <p:bldP spid="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32051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、雨课堂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任意多边形 19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14844" b="11328"/>
          <a:stretch/>
        </p:blipFill>
        <p:spPr>
          <a:xfrm>
            <a:off x="3668991" y="1314450"/>
            <a:ext cx="4538663" cy="3350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97278" y="5139035"/>
            <a:ext cx="9082088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雨课堂将复杂的信息技术手段融入到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和微信，在课外预习与课堂教学间建立沟通桥梁，让课堂互动永不下线。</a:t>
            </a:r>
          </a:p>
        </p:txBody>
      </p:sp>
    </p:spTree>
    <p:extLst>
      <p:ext uri="{BB962C8B-B14F-4D97-AF65-F5344CB8AC3E}">
        <p14:creationId xmlns:p14="http://schemas.microsoft.com/office/powerpoint/2010/main" val="3781016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直接连接符 57"/>
          <p:cNvCxnSpPr/>
          <p:nvPr/>
        </p:nvCxnSpPr>
        <p:spPr bwMode="auto">
          <a:xfrm>
            <a:off x="3009900" y="1717675"/>
            <a:ext cx="0" cy="4070350"/>
          </a:xfrm>
          <a:prstGeom prst="line">
            <a:avLst/>
          </a:prstGeom>
          <a:ln>
            <a:solidFill>
              <a:srgbClr val="6CA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 bwMode="auto">
          <a:xfrm>
            <a:off x="3009900" y="5788025"/>
            <a:ext cx="6191250" cy="0"/>
          </a:xfrm>
          <a:prstGeom prst="line">
            <a:avLst/>
          </a:prstGeom>
          <a:ln>
            <a:solidFill>
              <a:srgbClr val="6CA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 bwMode="auto">
          <a:xfrm>
            <a:off x="9201150" y="1717675"/>
            <a:ext cx="0" cy="4070350"/>
          </a:xfrm>
          <a:prstGeom prst="line">
            <a:avLst/>
          </a:prstGeom>
          <a:ln>
            <a:solidFill>
              <a:srgbClr val="6CA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 bwMode="auto">
          <a:xfrm>
            <a:off x="3009900" y="1717675"/>
            <a:ext cx="477838" cy="0"/>
          </a:xfrm>
          <a:prstGeom prst="line">
            <a:avLst/>
          </a:prstGeom>
          <a:ln>
            <a:solidFill>
              <a:srgbClr val="6CA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 bwMode="auto">
          <a:xfrm>
            <a:off x="8723313" y="1717675"/>
            <a:ext cx="477837" cy="0"/>
          </a:xfrm>
          <a:prstGeom prst="line">
            <a:avLst/>
          </a:prstGeom>
          <a:ln>
            <a:solidFill>
              <a:srgbClr val="6CA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15"/>
          <p:cNvSpPr txBox="1">
            <a:spLocks noChangeArrowheads="1"/>
          </p:cNvSpPr>
          <p:nvPr/>
        </p:nvSpPr>
        <p:spPr bwMode="auto">
          <a:xfrm>
            <a:off x="4176713" y="1296988"/>
            <a:ext cx="38592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rgbClr val="22498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目录  </a:t>
            </a:r>
            <a:r>
              <a:rPr lang="en-US" altLang="zh-CN" sz="4400" b="1" dirty="0">
                <a:solidFill>
                  <a:srgbClr val="22498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content</a:t>
            </a:r>
            <a:endParaRPr lang="zh-CN" altLang="en-US" sz="4400" b="1" dirty="0">
              <a:solidFill>
                <a:srgbClr val="22498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 bwMode="auto">
          <a:xfrm>
            <a:off x="4176713" y="2752724"/>
            <a:ext cx="793750" cy="495300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01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65" name="矩形 2"/>
          <p:cNvSpPr>
            <a:spLocks noChangeArrowheads="1"/>
          </p:cNvSpPr>
          <p:nvPr/>
        </p:nvSpPr>
        <p:spPr bwMode="auto">
          <a:xfrm>
            <a:off x="5424488" y="2781299"/>
            <a:ext cx="4360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在线教学的基本概念</a:t>
            </a:r>
            <a:endParaRPr lang="en-US" altLang="zh-CN" sz="2400" dirty="0">
              <a:solidFill>
                <a:srgbClr val="2249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 bwMode="auto">
          <a:xfrm>
            <a:off x="4176713" y="3419474"/>
            <a:ext cx="793750" cy="495300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02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67" name="矩形 28"/>
          <p:cNvSpPr>
            <a:spLocks noChangeArrowheads="1"/>
          </p:cNvSpPr>
          <p:nvPr/>
        </p:nvSpPr>
        <p:spPr bwMode="auto">
          <a:xfrm>
            <a:off x="5424488" y="3394074"/>
            <a:ext cx="4122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主流在线教学平台的介绍</a:t>
            </a:r>
            <a:endParaRPr lang="zh-CN" altLang="en-US" sz="2400" dirty="0">
              <a:solidFill>
                <a:srgbClr val="2249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4176713" y="4087812"/>
            <a:ext cx="793750" cy="495300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03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69" name="矩形 26"/>
          <p:cNvSpPr>
            <a:spLocks noChangeArrowheads="1"/>
          </p:cNvSpPr>
          <p:nvPr/>
        </p:nvSpPr>
        <p:spPr bwMode="auto">
          <a:xfrm>
            <a:off x="5424488" y="4063999"/>
            <a:ext cx="412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直播教学软件的应用</a:t>
            </a:r>
            <a:endParaRPr lang="zh-CN" altLang="en-US" sz="2400" dirty="0">
              <a:solidFill>
                <a:srgbClr val="2249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1129965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 animBg="1"/>
      <p:bldP spid="65" grpId="0"/>
      <p:bldP spid="66" grpId="0" animBg="1"/>
      <p:bldP spid="67" grpId="0"/>
      <p:bldP spid="68" grpId="0" animBg="1"/>
      <p:bldP spid="6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1231"/>
          <p:cNvSpPr/>
          <p:nvPr/>
        </p:nvSpPr>
        <p:spPr>
          <a:xfrm>
            <a:off x="4470949" y="2101852"/>
            <a:ext cx="3251198" cy="32511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-BoldItalic" pitchFamily="50" charset="0"/>
              <a:ea typeface="+mn-ea"/>
              <a:cs typeface="+mn-cs"/>
            </a:endParaRPr>
          </a:p>
        </p:txBody>
      </p:sp>
      <p:sp>
        <p:nvSpPr>
          <p:cNvPr id="79" name="Shape 1232"/>
          <p:cNvSpPr/>
          <p:nvPr/>
        </p:nvSpPr>
        <p:spPr>
          <a:xfrm>
            <a:off x="4750345" y="2381250"/>
            <a:ext cx="2692406" cy="2692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CAE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371473" y="3342730"/>
            <a:ext cx="54501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雨课堂授课操作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演示</a:t>
            </a:r>
          </a:p>
        </p:txBody>
      </p:sp>
      <p:sp>
        <p:nvSpPr>
          <p:cNvPr id="36" name="矩形 3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17786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三、雨课堂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任意多边形 28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354692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  <p:bldP spid="8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32051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四、希沃白板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任意多边形 19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sp>
        <p:nvSpPr>
          <p:cNvPr id="7" name="矩形 6"/>
          <p:cNvSpPr/>
          <p:nvPr/>
        </p:nvSpPr>
        <p:spPr>
          <a:xfrm>
            <a:off x="1340644" y="4381797"/>
            <a:ext cx="9082088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希沃白板是一款由希沃（</a:t>
            </a:r>
            <a:r>
              <a:rPr lang="en-US" altLang="zh-CN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seewo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）自主研发，针对信息化教学而设计的互动教学平台。产品以生成式教学理念为核心，为老师提供云课件、学科工具、教学资源等备授课功能。希沃白板所覆盖平台包括：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28400" b="31700"/>
          <a:stretch/>
        </p:blipFill>
        <p:spPr>
          <a:xfrm>
            <a:off x="3500438" y="1916283"/>
            <a:ext cx="4762500" cy="190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75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1231"/>
          <p:cNvSpPr/>
          <p:nvPr/>
        </p:nvSpPr>
        <p:spPr>
          <a:xfrm>
            <a:off x="4470949" y="2101852"/>
            <a:ext cx="3251198" cy="32511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-BoldItalic" pitchFamily="50" charset="0"/>
              <a:ea typeface="+mn-ea"/>
              <a:cs typeface="+mn-cs"/>
            </a:endParaRPr>
          </a:p>
        </p:txBody>
      </p:sp>
      <p:sp>
        <p:nvSpPr>
          <p:cNvPr id="79" name="Shape 1232"/>
          <p:cNvSpPr/>
          <p:nvPr/>
        </p:nvSpPr>
        <p:spPr>
          <a:xfrm>
            <a:off x="4750345" y="2381250"/>
            <a:ext cx="2692406" cy="2692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CAE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738922" y="3342730"/>
            <a:ext cx="4715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希沃白板操作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演示</a:t>
            </a:r>
          </a:p>
        </p:txBody>
      </p:sp>
      <p:sp>
        <p:nvSpPr>
          <p:cNvPr id="36" name="矩形 3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17786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四、希沃白板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任意多边形 28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527089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  <p:bldP spid="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4566" y="-1181686"/>
            <a:ext cx="759656" cy="1041009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9073" y="-1181687"/>
            <a:ext cx="759656" cy="1041009"/>
          </a:xfrm>
          <a:prstGeom prst="rect">
            <a:avLst/>
          </a:pr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2163"/>
            <a:ext cx="12207875" cy="534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矩形 40"/>
          <p:cNvSpPr/>
          <p:nvPr/>
        </p:nvSpPr>
        <p:spPr>
          <a:xfrm>
            <a:off x="7938" y="-782638"/>
            <a:ext cx="12184062" cy="5299076"/>
          </a:xfrm>
          <a:prstGeom prst="rect">
            <a:avLst/>
          </a:prstGeom>
          <a:solidFill>
            <a:schemeClr val="tx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7"/>
          <p:cNvSpPr/>
          <p:nvPr/>
        </p:nvSpPr>
        <p:spPr>
          <a:xfrm>
            <a:off x="0" y="4521200"/>
            <a:ext cx="12193588" cy="2368550"/>
          </a:xfrm>
          <a:custGeom>
            <a:avLst/>
            <a:gdLst>
              <a:gd name="connsiteX0" fmla="*/ 0 w 12192000"/>
              <a:gd name="connsiteY0" fmla="*/ 0 h 2419350"/>
              <a:gd name="connsiteX1" fmla="*/ 12192000 w 12192000"/>
              <a:gd name="connsiteY1" fmla="*/ 0 h 2419350"/>
              <a:gd name="connsiteX2" fmla="*/ 12192000 w 12192000"/>
              <a:gd name="connsiteY2" fmla="*/ 2419350 h 2419350"/>
              <a:gd name="connsiteX3" fmla="*/ 0 w 12192000"/>
              <a:gd name="connsiteY3" fmla="*/ 2419350 h 2419350"/>
              <a:gd name="connsiteX4" fmla="*/ 0 w 12192000"/>
              <a:gd name="connsiteY4" fmla="*/ 0 h 2419350"/>
              <a:gd name="connsiteX0" fmla="*/ 1905000 w 12192000"/>
              <a:gd name="connsiteY0" fmla="*/ 19050 h 2419350"/>
              <a:gd name="connsiteX1" fmla="*/ 12192000 w 12192000"/>
              <a:gd name="connsiteY1" fmla="*/ 0 h 2419350"/>
              <a:gd name="connsiteX2" fmla="*/ 12192000 w 12192000"/>
              <a:gd name="connsiteY2" fmla="*/ 2419350 h 2419350"/>
              <a:gd name="connsiteX3" fmla="*/ 0 w 12192000"/>
              <a:gd name="connsiteY3" fmla="*/ 2419350 h 2419350"/>
              <a:gd name="connsiteX4" fmla="*/ 1905000 w 12192000"/>
              <a:gd name="connsiteY4" fmla="*/ 19050 h 2419350"/>
              <a:gd name="connsiteX0" fmla="*/ 25400 w 12192000"/>
              <a:gd name="connsiteY0" fmla="*/ 80010 h 2419350"/>
              <a:gd name="connsiteX1" fmla="*/ 12192000 w 12192000"/>
              <a:gd name="connsiteY1" fmla="*/ 0 h 2419350"/>
              <a:gd name="connsiteX2" fmla="*/ 12192000 w 12192000"/>
              <a:gd name="connsiteY2" fmla="*/ 2419350 h 2419350"/>
              <a:gd name="connsiteX3" fmla="*/ 0 w 12192000"/>
              <a:gd name="connsiteY3" fmla="*/ 2419350 h 2419350"/>
              <a:gd name="connsiteX4" fmla="*/ 25400 w 12192000"/>
              <a:gd name="connsiteY4" fmla="*/ 80010 h 2419350"/>
              <a:gd name="connsiteX0" fmla="*/ 5080 w 12192000"/>
              <a:gd name="connsiteY0" fmla="*/ 80010 h 2419350"/>
              <a:gd name="connsiteX1" fmla="*/ 12192000 w 12192000"/>
              <a:gd name="connsiteY1" fmla="*/ 0 h 2419350"/>
              <a:gd name="connsiteX2" fmla="*/ 12192000 w 12192000"/>
              <a:gd name="connsiteY2" fmla="*/ 2419350 h 2419350"/>
              <a:gd name="connsiteX3" fmla="*/ 0 w 12192000"/>
              <a:gd name="connsiteY3" fmla="*/ 2419350 h 2419350"/>
              <a:gd name="connsiteX4" fmla="*/ 5080 w 12192000"/>
              <a:gd name="connsiteY4" fmla="*/ 80010 h 2419350"/>
              <a:gd name="connsiteX0" fmla="*/ 5080 w 12192000"/>
              <a:gd name="connsiteY0" fmla="*/ 8890 h 2348230"/>
              <a:gd name="connsiteX1" fmla="*/ 12181840 w 12192000"/>
              <a:gd name="connsiteY1" fmla="*/ 0 h 2348230"/>
              <a:gd name="connsiteX2" fmla="*/ 12192000 w 12192000"/>
              <a:gd name="connsiteY2" fmla="*/ 2348230 h 2348230"/>
              <a:gd name="connsiteX3" fmla="*/ 0 w 12192000"/>
              <a:gd name="connsiteY3" fmla="*/ 2348230 h 2348230"/>
              <a:gd name="connsiteX4" fmla="*/ 5080 w 12192000"/>
              <a:gd name="connsiteY4" fmla="*/ 8890 h 2348230"/>
              <a:gd name="connsiteX0" fmla="*/ 5080 w 12192977"/>
              <a:gd name="connsiteY0" fmla="*/ 29210 h 2368550"/>
              <a:gd name="connsiteX1" fmla="*/ 12192000 w 12192977"/>
              <a:gd name="connsiteY1" fmla="*/ 0 h 2368550"/>
              <a:gd name="connsiteX2" fmla="*/ 12192000 w 12192977"/>
              <a:gd name="connsiteY2" fmla="*/ 2368550 h 2368550"/>
              <a:gd name="connsiteX3" fmla="*/ 0 w 12192977"/>
              <a:gd name="connsiteY3" fmla="*/ 2368550 h 2368550"/>
              <a:gd name="connsiteX4" fmla="*/ 5080 w 12192977"/>
              <a:gd name="connsiteY4" fmla="*/ 29210 h 236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977" h="2368550">
                <a:moveTo>
                  <a:pt x="5080" y="29210"/>
                </a:moveTo>
                <a:lnTo>
                  <a:pt x="12192000" y="0"/>
                </a:lnTo>
                <a:cubicBezTo>
                  <a:pt x="12195387" y="782743"/>
                  <a:pt x="12188613" y="1585807"/>
                  <a:pt x="12192000" y="2368550"/>
                </a:cubicBezTo>
                <a:lnTo>
                  <a:pt x="0" y="2368550"/>
                </a:lnTo>
                <a:cubicBezTo>
                  <a:pt x="1693" y="1588770"/>
                  <a:pt x="3387" y="808990"/>
                  <a:pt x="5080" y="29210"/>
                </a:cubicBezTo>
                <a:close/>
              </a:path>
            </a:pathLst>
          </a:custGeom>
          <a:solidFill>
            <a:srgbClr val="6CAE43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27"/>
          <p:cNvSpPr txBox="1">
            <a:spLocks noChangeArrowheads="1"/>
          </p:cNvSpPr>
          <p:nvPr/>
        </p:nvSpPr>
        <p:spPr bwMode="auto">
          <a:xfrm>
            <a:off x="2587995" y="1680048"/>
            <a:ext cx="703188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学博为师 德高为范</a:t>
            </a:r>
          </a:p>
        </p:txBody>
      </p:sp>
    </p:spTree>
    <p:extLst>
      <p:ext uri="{BB962C8B-B14F-4D97-AF65-F5344CB8AC3E}">
        <p14:creationId xmlns:p14="http://schemas.microsoft.com/office/powerpoint/2010/main" val="311736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817664" y="2808680"/>
            <a:ext cx="7912281" cy="1551054"/>
          </a:xfrm>
          <a:prstGeom prst="rect">
            <a:avLst/>
          </a:prstGeom>
          <a:solidFill>
            <a:srgbClr val="6CAE43"/>
          </a:solidFill>
          <a:ln w="25400" cap="flat" cmpd="sng" algn="ctr">
            <a:solidFill>
              <a:srgbClr val="6CAE43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方正正中黑简体"/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rot="5400000">
            <a:off x="9293037" y="3169551"/>
            <a:ext cx="1683596" cy="809783"/>
          </a:xfrm>
          <a:prstGeom prst="triangle">
            <a:avLst/>
          </a:prstGeom>
          <a:solidFill>
            <a:srgbClr val="6CAE43"/>
          </a:solidFill>
          <a:ln w="25400" cap="flat" cmpd="sng" algn="ctr">
            <a:solidFill>
              <a:srgbClr val="6CAE43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方正正中黑简体"/>
              <a:cs typeface="+mn-ea"/>
              <a:sym typeface="+mn-lt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5564490" y="3220499"/>
            <a:ext cx="4339650" cy="584775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200" kern="0" spc="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在线教学的基本概念</a:t>
            </a:r>
            <a:endParaRPr lang="zh-CN" altLang="en-US" sz="3200" kern="0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20" name="椭圆 19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6CAE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方正正中黑简体"/>
                  <a:cs typeface="+mn-ea"/>
                  <a:sym typeface="+mn-lt"/>
                </a:rPr>
                <a:t>01</a:t>
              </a:r>
              <a:endParaRPr kumimoji="0" lang="zh-CN" altLang="en-US" sz="1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  <p:sp>
        <p:nvSpPr>
          <p:cNvPr id="21" name="任意多边形 20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23122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97856"/>
            <a:ext cx="5495925" cy="30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矩形 61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29622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一、在线教学的概念</a:t>
            </a:r>
          </a:p>
        </p:txBody>
      </p:sp>
      <p:sp>
        <p:nvSpPr>
          <p:cNvPr id="64" name="Oval 47"/>
          <p:cNvSpPr/>
          <p:nvPr/>
        </p:nvSpPr>
        <p:spPr bwMode="auto">
          <a:xfrm>
            <a:off x="5460207" y="2470943"/>
            <a:ext cx="1643063" cy="1641475"/>
          </a:xfrm>
          <a:prstGeom prst="ellipse">
            <a:avLst/>
          </a:pr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>
              <a:solidFill>
                <a:prstClr val="white"/>
              </a:solidFill>
            </a:endParaRPr>
          </a:p>
        </p:txBody>
      </p:sp>
      <p:sp>
        <p:nvSpPr>
          <p:cNvPr id="65" name="Freeform 122"/>
          <p:cNvSpPr>
            <a:spLocks/>
          </p:cNvSpPr>
          <p:nvPr/>
        </p:nvSpPr>
        <p:spPr bwMode="auto">
          <a:xfrm>
            <a:off x="5998370" y="3023393"/>
            <a:ext cx="569912" cy="569913"/>
          </a:xfrm>
          <a:custGeom>
            <a:avLst/>
            <a:gdLst>
              <a:gd name="T0" fmla="*/ 1035093827 w 290"/>
              <a:gd name="T1" fmla="*/ 699074938 h 290"/>
              <a:gd name="T2" fmla="*/ 838116518 w 290"/>
              <a:gd name="T3" fmla="*/ 718387128 h 290"/>
              <a:gd name="T4" fmla="*/ 614103763 w 290"/>
              <a:gd name="T5" fmla="*/ 490512328 h 290"/>
              <a:gd name="T6" fmla="*/ 1108476875 w 290"/>
              <a:gd name="T7" fmla="*/ 193114037 h 290"/>
              <a:gd name="T8" fmla="*/ 1023506926 w 290"/>
              <a:gd name="T9" fmla="*/ 108143940 h 290"/>
              <a:gd name="T10" fmla="*/ 390091008 w 290"/>
              <a:gd name="T11" fmla="*/ 270360832 h 290"/>
              <a:gd name="T12" fmla="*/ 158352997 w 290"/>
              <a:gd name="T13" fmla="*/ 34760763 h 290"/>
              <a:gd name="T14" fmla="*/ 34760702 w 290"/>
              <a:gd name="T15" fmla="*/ 34760763 h 290"/>
              <a:gd name="T16" fmla="*/ 34760702 w 290"/>
              <a:gd name="T17" fmla="*/ 158353275 h 290"/>
              <a:gd name="T18" fmla="*/ 270360357 w 290"/>
              <a:gd name="T19" fmla="*/ 390091692 h 290"/>
              <a:gd name="T20" fmla="*/ 108143750 w 290"/>
              <a:gd name="T21" fmla="*/ 1023508722 h 290"/>
              <a:gd name="T22" fmla="*/ 193113699 w 290"/>
              <a:gd name="T23" fmla="*/ 1108478820 h 290"/>
              <a:gd name="T24" fmla="*/ 490511467 w 290"/>
              <a:gd name="T25" fmla="*/ 614104840 h 290"/>
              <a:gd name="T26" fmla="*/ 714524222 w 290"/>
              <a:gd name="T27" fmla="*/ 838117988 h 290"/>
              <a:gd name="T28" fmla="*/ 699073711 w 290"/>
              <a:gd name="T29" fmla="*/ 1038957295 h 290"/>
              <a:gd name="T30" fmla="*/ 784045625 w 290"/>
              <a:gd name="T31" fmla="*/ 1120065741 h 290"/>
              <a:gd name="T32" fmla="*/ 903776276 w 290"/>
              <a:gd name="T33" fmla="*/ 903777861 h 290"/>
              <a:gd name="T34" fmla="*/ 1120063775 w 290"/>
              <a:gd name="T35" fmla="*/ 784047001 h 290"/>
              <a:gd name="T36" fmla="*/ 1035093827 w 290"/>
              <a:gd name="T37" fmla="*/ 699074938 h 2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矩形 22"/>
          <p:cNvSpPr>
            <a:spLocks noChangeArrowheads="1"/>
          </p:cNvSpPr>
          <p:nvPr/>
        </p:nvSpPr>
        <p:spPr bwMode="auto">
          <a:xfrm>
            <a:off x="1103411" y="2532856"/>
            <a:ext cx="4356796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在线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教学是指以网络为介质的教学方式，打破了传统学校教育的课堂授课模式，同时也突破了传统远程教育无法实施有效的沟通和交流的局限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，使得传统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教学中的核心教学环节能够在网上得到很好的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实施。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414166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29823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二、在线教学的特点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3" name="任意多边形 92"/>
          <p:cNvSpPr/>
          <p:nvPr/>
        </p:nvSpPr>
        <p:spPr>
          <a:xfrm>
            <a:off x="1263092" y="1801896"/>
            <a:ext cx="2254250" cy="958850"/>
          </a:xfrm>
          <a:custGeom>
            <a:avLst/>
            <a:gdLst>
              <a:gd name="connsiteX0" fmla="*/ 0 w 2253848"/>
              <a:gd name="connsiteY0" fmla="*/ 159787 h 958704"/>
              <a:gd name="connsiteX1" fmla="*/ 159787 w 2253848"/>
              <a:gd name="connsiteY1" fmla="*/ 0 h 958704"/>
              <a:gd name="connsiteX2" fmla="*/ 2094061 w 2253848"/>
              <a:gd name="connsiteY2" fmla="*/ 0 h 958704"/>
              <a:gd name="connsiteX3" fmla="*/ 2253848 w 2253848"/>
              <a:gd name="connsiteY3" fmla="*/ 159787 h 958704"/>
              <a:gd name="connsiteX4" fmla="*/ 2253848 w 2253848"/>
              <a:gd name="connsiteY4" fmla="*/ 798917 h 958704"/>
              <a:gd name="connsiteX5" fmla="*/ 2094061 w 2253848"/>
              <a:gd name="connsiteY5" fmla="*/ 958704 h 958704"/>
              <a:gd name="connsiteX6" fmla="*/ 159787 w 2253848"/>
              <a:gd name="connsiteY6" fmla="*/ 958704 h 958704"/>
              <a:gd name="connsiteX7" fmla="*/ 0 w 2253848"/>
              <a:gd name="connsiteY7" fmla="*/ 798917 h 958704"/>
              <a:gd name="connsiteX8" fmla="*/ 0 w 2253848"/>
              <a:gd name="connsiteY8" fmla="*/ 159787 h 95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3848" h="958704">
                <a:moveTo>
                  <a:pt x="0" y="159787"/>
                </a:moveTo>
                <a:cubicBezTo>
                  <a:pt x="0" y="71539"/>
                  <a:pt x="71539" y="0"/>
                  <a:pt x="159787" y="0"/>
                </a:cubicBezTo>
                <a:lnTo>
                  <a:pt x="2094061" y="0"/>
                </a:lnTo>
                <a:cubicBezTo>
                  <a:pt x="2182309" y="0"/>
                  <a:pt x="2253848" y="71539"/>
                  <a:pt x="2253848" y="159787"/>
                </a:cubicBezTo>
                <a:lnTo>
                  <a:pt x="2253848" y="798917"/>
                </a:lnTo>
                <a:cubicBezTo>
                  <a:pt x="2253848" y="887165"/>
                  <a:pt x="2182309" y="958704"/>
                  <a:pt x="2094061" y="958704"/>
                </a:cubicBezTo>
                <a:lnTo>
                  <a:pt x="159787" y="958704"/>
                </a:lnTo>
                <a:cubicBezTo>
                  <a:pt x="71539" y="958704"/>
                  <a:pt x="0" y="887165"/>
                  <a:pt x="0" y="798917"/>
                </a:cubicBezTo>
                <a:lnTo>
                  <a:pt x="0" y="159787"/>
                </a:lnTo>
                <a:close/>
              </a:path>
            </a:pathLst>
          </a:cu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zh-CN" altLang="en-US" sz="2800" b="1" dirty="0">
                <a:solidFill>
                  <a:prstClr val="white"/>
                </a:solidFill>
                <a:sym typeface="Arial" panose="020B0604020202020204" pitchFamily="34" charset="0"/>
              </a:rPr>
              <a:t>内容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4900054" y="1801896"/>
            <a:ext cx="2254250" cy="958850"/>
          </a:xfrm>
          <a:custGeom>
            <a:avLst/>
            <a:gdLst>
              <a:gd name="connsiteX0" fmla="*/ 0 w 2253848"/>
              <a:gd name="connsiteY0" fmla="*/ 159787 h 958704"/>
              <a:gd name="connsiteX1" fmla="*/ 159787 w 2253848"/>
              <a:gd name="connsiteY1" fmla="*/ 0 h 958704"/>
              <a:gd name="connsiteX2" fmla="*/ 2094061 w 2253848"/>
              <a:gd name="connsiteY2" fmla="*/ 0 h 958704"/>
              <a:gd name="connsiteX3" fmla="*/ 2253848 w 2253848"/>
              <a:gd name="connsiteY3" fmla="*/ 159787 h 958704"/>
              <a:gd name="connsiteX4" fmla="*/ 2253848 w 2253848"/>
              <a:gd name="connsiteY4" fmla="*/ 798917 h 958704"/>
              <a:gd name="connsiteX5" fmla="*/ 2094061 w 2253848"/>
              <a:gd name="connsiteY5" fmla="*/ 958704 h 958704"/>
              <a:gd name="connsiteX6" fmla="*/ 159787 w 2253848"/>
              <a:gd name="connsiteY6" fmla="*/ 958704 h 958704"/>
              <a:gd name="connsiteX7" fmla="*/ 0 w 2253848"/>
              <a:gd name="connsiteY7" fmla="*/ 798917 h 958704"/>
              <a:gd name="connsiteX8" fmla="*/ 0 w 2253848"/>
              <a:gd name="connsiteY8" fmla="*/ 159787 h 95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3848" h="958704">
                <a:moveTo>
                  <a:pt x="0" y="159787"/>
                </a:moveTo>
                <a:cubicBezTo>
                  <a:pt x="0" y="71539"/>
                  <a:pt x="71539" y="0"/>
                  <a:pt x="159787" y="0"/>
                </a:cubicBezTo>
                <a:lnTo>
                  <a:pt x="2094061" y="0"/>
                </a:lnTo>
                <a:cubicBezTo>
                  <a:pt x="2182309" y="0"/>
                  <a:pt x="2253848" y="71539"/>
                  <a:pt x="2253848" y="159787"/>
                </a:cubicBezTo>
                <a:lnTo>
                  <a:pt x="2253848" y="798917"/>
                </a:lnTo>
                <a:cubicBezTo>
                  <a:pt x="2253848" y="887165"/>
                  <a:pt x="2182309" y="958704"/>
                  <a:pt x="2094061" y="958704"/>
                </a:cubicBezTo>
                <a:lnTo>
                  <a:pt x="159787" y="958704"/>
                </a:lnTo>
                <a:cubicBezTo>
                  <a:pt x="71539" y="958704"/>
                  <a:pt x="0" y="887165"/>
                  <a:pt x="0" y="798917"/>
                </a:cubicBezTo>
                <a:lnTo>
                  <a:pt x="0" y="159787"/>
                </a:lnTo>
                <a:close/>
              </a:path>
            </a:pathLst>
          </a:cu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zh-CN" altLang="en-US" sz="2800" b="1" dirty="0">
                <a:solidFill>
                  <a:prstClr val="white"/>
                </a:solidFill>
                <a:sym typeface="Arial" panose="020B0604020202020204" pitchFamily="34" charset="0"/>
              </a:rPr>
              <a:t>形式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8573529" y="1798742"/>
            <a:ext cx="2252663" cy="958850"/>
          </a:xfrm>
          <a:custGeom>
            <a:avLst/>
            <a:gdLst>
              <a:gd name="connsiteX0" fmla="*/ 0 w 2253848"/>
              <a:gd name="connsiteY0" fmla="*/ 159787 h 958704"/>
              <a:gd name="connsiteX1" fmla="*/ 159787 w 2253848"/>
              <a:gd name="connsiteY1" fmla="*/ 0 h 958704"/>
              <a:gd name="connsiteX2" fmla="*/ 2094061 w 2253848"/>
              <a:gd name="connsiteY2" fmla="*/ 0 h 958704"/>
              <a:gd name="connsiteX3" fmla="*/ 2253848 w 2253848"/>
              <a:gd name="connsiteY3" fmla="*/ 159787 h 958704"/>
              <a:gd name="connsiteX4" fmla="*/ 2253848 w 2253848"/>
              <a:gd name="connsiteY4" fmla="*/ 798917 h 958704"/>
              <a:gd name="connsiteX5" fmla="*/ 2094061 w 2253848"/>
              <a:gd name="connsiteY5" fmla="*/ 958704 h 958704"/>
              <a:gd name="connsiteX6" fmla="*/ 159787 w 2253848"/>
              <a:gd name="connsiteY6" fmla="*/ 958704 h 958704"/>
              <a:gd name="connsiteX7" fmla="*/ 0 w 2253848"/>
              <a:gd name="connsiteY7" fmla="*/ 798917 h 958704"/>
              <a:gd name="connsiteX8" fmla="*/ 0 w 2253848"/>
              <a:gd name="connsiteY8" fmla="*/ 159787 h 95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3848" h="958704">
                <a:moveTo>
                  <a:pt x="0" y="159787"/>
                </a:moveTo>
                <a:cubicBezTo>
                  <a:pt x="0" y="71539"/>
                  <a:pt x="71539" y="0"/>
                  <a:pt x="159787" y="0"/>
                </a:cubicBezTo>
                <a:lnTo>
                  <a:pt x="2094061" y="0"/>
                </a:lnTo>
                <a:cubicBezTo>
                  <a:pt x="2182309" y="0"/>
                  <a:pt x="2253848" y="71539"/>
                  <a:pt x="2253848" y="159787"/>
                </a:cubicBezTo>
                <a:lnTo>
                  <a:pt x="2253848" y="798917"/>
                </a:lnTo>
                <a:cubicBezTo>
                  <a:pt x="2253848" y="887165"/>
                  <a:pt x="2182309" y="958704"/>
                  <a:pt x="2094061" y="958704"/>
                </a:cubicBezTo>
                <a:lnTo>
                  <a:pt x="159787" y="958704"/>
                </a:lnTo>
                <a:cubicBezTo>
                  <a:pt x="71539" y="958704"/>
                  <a:pt x="0" y="887165"/>
                  <a:pt x="0" y="798917"/>
                </a:cubicBezTo>
                <a:lnTo>
                  <a:pt x="0" y="159787"/>
                </a:lnTo>
                <a:close/>
              </a:path>
            </a:pathLst>
          </a:cu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zh-CN" altLang="en-US" sz="2800" b="1" dirty="0">
                <a:solidFill>
                  <a:prstClr val="white"/>
                </a:solidFill>
                <a:sym typeface="Arial" panose="020B0604020202020204" pitchFamily="34" charset="0"/>
              </a:rPr>
              <a:t>效用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99" name="Straight Connector 14"/>
          <p:cNvCxnSpPr/>
          <p:nvPr/>
        </p:nvCxnSpPr>
        <p:spPr>
          <a:xfrm rot="5400000">
            <a:off x="9519066" y="2950542"/>
            <a:ext cx="360000" cy="1587"/>
          </a:xfrm>
          <a:prstGeom prst="line">
            <a:avLst/>
          </a:prstGeom>
          <a:solidFill>
            <a:srgbClr val="6A3C7C"/>
          </a:solidFill>
          <a:ln w="28575">
            <a:solidFill>
              <a:srgbClr val="404040"/>
            </a:solidFill>
            <a:headEnd type="none" w="med" len="med"/>
            <a:tailEnd type="triangle" w="med" len="med"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1" name="TextBox 13"/>
          <p:cNvSpPr txBox="1"/>
          <p:nvPr/>
        </p:nvSpPr>
        <p:spPr>
          <a:xfrm>
            <a:off x="1142816" y="3246899"/>
            <a:ext cx="2323722" cy="17438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规模</a:t>
            </a:r>
            <a:r>
              <a:rPr lang="zh-CN" altLang="en-US" sz="2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庞大</a:t>
            </a:r>
            <a:endParaRPr lang="en-US" altLang="zh-CN" sz="2400" dirty="0" smtClean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lvl="0"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涉及面</a:t>
            </a:r>
            <a:r>
              <a:rPr lang="zh-CN" altLang="en-US" sz="2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广</a:t>
            </a:r>
            <a:endParaRPr lang="en-US" altLang="zh-CN" sz="2400" dirty="0" smtClean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lvl="0"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形式多样</a:t>
            </a:r>
          </a:p>
        </p:txBody>
      </p:sp>
      <p:sp>
        <p:nvSpPr>
          <p:cNvPr id="102" name="TextBox 13"/>
          <p:cNvSpPr txBox="1"/>
          <p:nvPr/>
        </p:nvSpPr>
        <p:spPr>
          <a:xfrm>
            <a:off x="5151483" y="3246899"/>
            <a:ext cx="1748213" cy="180972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非线性</a:t>
            </a:r>
            <a:endParaRPr lang="en-US" altLang="zh-CN" sz="2400" dirty="0" smtClean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lvl="0"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交互</a:t>
            </a:r>
            <a:r>
              <a:rPr lang="zh-CN" altLang="en-US" sz="2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性</a:t>
            </a:r>
            <a:endParaRPr lang="en-US" altLang="zh-CN" sz="2400" dirty="0" smtClean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lvl="0"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动态性</a:t>
            </a:r>
          </a:p>
        </p:txBody>
      </p:sp>
      <p:sp>
        <p:nvSpPr>
          <p:cNvPr id="103" name="TextBox 13"/>
          <p:cNvSpPr txBox="1"/>
          <p:nvPr/>
        </p:nvSpPr>
        <p:spPr>
          <a:xfrm>
            <a:off x="8814561" y="3246899"/>
            <a:ext cx="1767421" cy="299953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共享性</a:t>
            </a:r>
            <a:endParaRPr lang="en-US" altLang="zh-CN" sz="2400" dirty="0" smtClean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lvl="0"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时效性</a:t>
            </a:r>
            <a:endParaRPr lang="en-US" altLang="zh-CN" sz="2400" dirty="0" smtClean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lvl="0"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转移性</a:t>
            </a:r>
            <a:r>
              <a:rPr lang="zh-CN" altLang="en-US" sz="2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强</a:t>
            </a:r>
            <a:endParaRPr lang="en-US" altLang="zh-CN" sz="2400" dirty="0" smtClean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lvl="0"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选择性</a:t>
            </a:r>
            <a:r>
              <a:rPr lang="zh-CN" altLang="en-US" sz="2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强</a:t>
            </a:r>
            <a:endParaRPr lang="en-US" altLang="zh-CN" sz="2400" dirty="0" smtClean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lvl="0"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增值性高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cxnSp>
        <p:nvCxnSpPr>
          <p:cNvPr id="18" name="Straight Connector 14"/>
          <p:cNvCxnSpPr/>
          <p:nvPr/>
        </p:nvCxnSpPr>
        <p:spPr>
          <a:xfrm rot="5400000">
            <a:off x="5846384" y="2951299"/>
            <a:ext cx="360000" cy="1587"/>
          </a:xfrm>
          <a:prstGeom prst="line">
            <a:avLst/>
          </a:prstGeom>
          <a:solidFill>
            <a:srgbClr val="6A3C7C"/>
          </a:solidFill>
          <a:ln w="28575">
            <a:solidFill>
              <a:srgbClr val="404040"/>
            </a:solidFill>
            <a:headEnd type="none" w="med" len="med"/>
            <a:tailEnd type="triangle" w="med" len="med"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Straight Connector 14"/>
          <p:cNvCxnSpPr/>
          <p:nvPr/>
        </p:nvCxnSpPr>
        <p:spPr>
          <a:xfrm rot="5400000">
            <a:off x="2125471" y="2933578"/>
            <a:ext cx="360000" cy="1587"/>
          </a:xfrm>
          <a:prstGeom prst="line">
            <a:avLst/>
          </a:prstGeom>
          <a:solidFill>
            <a:srgbClr val="6A3C7C"/>
          </a:solidFill>
          <a:ln w="28575">
            <a:solidFill>
              <a:srgbClr val="404040"/>
            </a:solidFill>
            <a:headEnd type="none" w="med" len="med"/>
            <a:tailEnd type="triangle" w="med" len="med"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00234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101" grpId="0"/>
      <p:bldP spid="102" grpId="0"/>
      <p:bldP spid="1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33702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三、在线教学资源的类型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Rectangle 17"/>
          <p:cNvSpPr>
            <a:spLocks/>
          </p:cNvSpPr>
          <p:nvPr/>
        </p:nvSpPr>
        <p:spPr bwMode="auto">
          <a:xfrm>
            <a:off x="921846" y="2075092"/>
            <a:ext cx="1943100" cy="32639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 w="12700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Rectangle 17"/>
          <p:cNvSpPr>
            <a:spLocks/>
          </p:cNvSpPr>
          <p:nvPr/>
        </p:nvSpPr>
        <p:spPr bwMode="auto">
          <a:xfrm>
            <a:off x="3771409" y="2075092"/>
            <a:ext cx="1943100" cy="32639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 w="12700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Rectangle 17"/>
          <p:cNvSpPr>
            <a:spLocks/>
          </p:cNvSpPr>
          <p:nvPr/>
        </p:nvSpPr>
        <p:spPr bwMode="auto">
          <a:xfrm>
            <a:off x="6566129" y="2075092"/>
            <a:ext cx="1943100" cy="32639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 w="12700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Oval 7"/>
          <p:cNvSpPr>
            <a:spLocks/>
          </p:cNvSpPr>
          <p:nvPr/>
        </p:nvSpPr>
        <p:spPr bwMode="auto">
          <a:xfrm>
            <a:off x="4333384" y="2343379"/>
            <a:ext cx="900113" cy="901700"/>
          </a:xfrm>
          <a:prstGeom prst="ellipse">
            <a:avLst/>
          </a:pr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4528647" y="2632304"/>
            <a:ext cx="514350" cy="341313"/>
          </a:xfrm>
          <a:custGeom>
            <a:avLst/>
            <a:gdLst>
              <a:gd name="T0" fmla="*/ 176 w 176"/>
              <a:gd name="T1" fmla="*/ 99 h 117"/>
              <a:gd name="T2" fmla="*/ 176 w 176"/>
              <a:gd name="T3" fmla="*/ 108 h 117"/>
              <a:gd name="T4" fmla="*/ 161 w 176"/>
              <a:gd name="T5" fmla="*/ 117 h 117"/>
              <a:gd name="T6" fmla="*/ 15 w 176"/>
              <a:gd name="T7" fmla="*/ 117 h 117"/>
              <a:gd name="T8" fmla="*/ 0 w 176"/>
              <a:gd name="T9" fmla="*/ 108 h 117"/>
              <a:gd name="T10" fmla="*/ 0 w 176"/>
              <a:gd name="T11" fmla="*/ 99 h 117"/>
              <a:gd name="T12" fmla="*/ 15 w 176"/>
              <a:gd name="T13" fmla="*/ 99 h 117"/>
              <a:gd name="T14" fmla="*/ 161 w 176"/>
              <a:gd name="T15" fmla="*/ 99 h 117"/>
              <a:gd name="T16" fmla="*/ 176 w 176"/>
              <a:gd name="T17" fmla="*/ 99 h 117"/>
              <a:gd name="T18" fmla="*/ 24 w 176"/>
              <a:gd name="T19" fmla="*/ 79 h 117"/>
              <a:gd name="T20" fmla="*/ 24 w 176"/>
              <a:gd name="T21" fmla="*/ 14 h 117"/>
              <a:gd name="T22" fmla="*/ 38 w 176"/>
              <a:gd name="T23" fmla="*/ 0 h 117"/>
              <a:gd name="T24" fmla="*/ 138 w 176"/>
              <a:gd name="T25" fmla="*/ 0 h 117"/>
              <a:gd name="T26" fmla="*/ 152 w 176"/>
              <a:gd name="T27" fmla="*/ 14 h 117"/>
              <a:gd name="T28" fmla="*/ 152 w 176"/>
              <a:gd name="T29" fmla="*/ 79 h 117"/>
              <a:gd name="T30" fmla="*/ 138 w 176"/>
              <a:gd name="T31" fmla="*/ 93 h 117"/>
              <a:gd name="T32" fmla="*/ 38 w 176"/>
              <a:gd name="T33" fmla="*/ 93 h 117"/>
              <a:gd name="T34" fmla="*/ 24 w 176"/>
              <a:gd name="T35" fmla="*/ 79 h 117"/>
              <a:gd name="T36" fmla="*/ 35 w 176"/>
              <a:gd name="T37" fmla="*/ 79 h 117"/>
              <a:gd name="T38" fmla="*/ 38 w 176"/>
              <a:gd name="T39" fmla="*/ 82 h 117"/>
              <a:gd name="T40" fmla="*/ 138 w 176"/>
              <a:gd name="T41" fmla="*/ 82 h 117"/>
              <a:gd name="T42" fmla="*/ 141 w 176"/>
              <a:gd name="T43" fmla="*/ 79 h 117"/>
              <a:gd name="T44" fmla="*/ 141 w 176"/>
              <a:gd name="T45" fmla="*/ 14 h 117"/>
              <a:gd name="T46" fmla="*/ 138 w 176"/>
              <a:gd name="T47" fmla="*/ 11 h 117"/>
              <a:gd name="T48" fmla="*/ 38 w 176"/>
              <a:gd name="T49" fmla="*/ 11 h 117"/>
              <a:gd name="T50" fmla="*/ 35 w 176"/>
              <a:gd name="T51" fmla="*/ 14 h 117"/>
              <a:gd name="T52" fmla="*/ 35 w 176"/>
              <a:gd name="T53" fmla="*/ 79 h 117"/>
              <a:gd name="T54" fmla="*/ 97 w 176"/>
              <a:gd name="T55" fmla="*/ 107 h 117"/>
              <a:gd name="T56" fmla="*/ 95 w 176"/>
              <a:gd name="T57" fmla="*/ 105 h 117"/>
              <a:gd name="T58" fmla="*/ 81 w 176"/>
              <a:gd name="T59" fmla="*/ 105 h 117"/>
              <a:gd name="T60" fmla="*/ 79 w 176"/>
              <a:gd name="T61" fmla="*/ 107 h 117"/>
              <a:gd name="T62" fmla="*/ 81 w 176"/>
              <a:gd name="T63" fmla="*/ 108 h 117"/>
              <a:gd name="T64" fmla="*/ 95 w 176"/>
              <a:gd name="T65" fmla="*/ 108 h 117"/>
              <a:gd name="T66" fmla="*/ 97 w 176"/>
              <a:gd name="T67" fmla="*/ 10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733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Oval 4"/>
          <p:cNvSpPr>
            <a:spLocks/>
          </p:cNvSpPr>
          <p:nvPr/>
        </p:nvSpPr>
        <p:spPr bwMode="auto">
          <a:xfrm>
            <a:off x="1437784" y="2343379"/>
            <a:ext cx="901700" cy="901700"/>
          </a:xfrm>
          <a:prstGeom prst="ellipse">
            <a:avLst/>
          </a:pr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1747346" y="2559279"/>
            <a:ext cx="327025" cy="485775"/>
          </a:xfrm>
          <a:custGeom>
            <a:avLst/>
            <a:gdLst>
              <a:gd name="T0" fmla="*/ 85 w 94"/>
              <a:gd name="T1" fmla="*/ 44 h 140"/>
              <a:gd name="T2" fmla="*/ 45 w 94"/>
              <a:gd name="T3" fmla="*/ 90 h 140"/>
              <a:gd name="T4" fmla="*/ 26 w 94"/>
              <a:gd name="T5" fmla="*/ 105 h 140"/>
              <a:gd name="T6" fmla="*/ 26 w 94"/>
              <a:gd name="T7" fmla="*/ 108 h 140"/>
              <a:gd name="T8" fmla="*/ 35 w 94"/>
              <a:gd name="T9" fmla="*/ 123 h 140"/>
              <a:gd name="T10" fmla="*/ 17 w 94"/>
              <a:gd name="T11" fmla="*/ 140 h 140"/>
              <a:gd name="T12" fmla="*/ 0 w 94"/>
              <a:gd name="T13" fmla="*/ 123 h 140"/>
              <a:gd name="T14" fmla="*/ 9 w 94"/>
              <a:gd name="T15" fmla="*/ 108 h 140"/>
              <a:gd name="T16" fmla="*/ 9 w 94"/>
              <a:gd name="T17" fmla="*/ 33 h 140"/>
              <a:gd name="T18" fmla="*/ 0 w 94"/>
              <a:gd name="T19" fmla="*/ 17 h 140"/>
              <a:gd name="T20" fmla="*/ 17 w 94"/>
              <a:gd name="T21" fmla="*/ 0 h 140"/>
              <a:gd name="T22" fmla="*/ 35 w 94"/>
              <a:gd name="T23" fmla="*/ 17 h 140"/>
              <a:gd name="T24" fmla="*/ 26 w 94"/>
              <a:gd name="T25" fmla="*/ 33 h 140"/>
              <a:gd name="T26" fmla="*/ 26 w 94"/>
              <a:gd name="T27" fmla="*/ 78 h 140"/>
              <a:gd name="T28" fmla="*/ 40 w 94"/>
              <a:gd name="T29" fmla="*/ 73 h 140"/>
              <a:gd name="T30" fmla="*/ 67 w 94"/>
              <a:gd name="T31" fmla="*/ 44 h 140"/>
              <a:gd name="T32" fmla="*/ 58 w 94"/>
              <a:gd name="T33" fmla="*/ 29 h 140"/>
              <a:gd name="T34" fmla="*/ 76 w 94"/>
              <a:gd name="T35" fmla="*/ 11 h 140"/>
              <a:gd name="T36" fmla="*/ 94 w 94"/>
              <a:gd name="T37" fmla="*/ 29 h 140"/>
              <a:gd name="T38" fmla="*/ 85 w 94"/>
              <a:gd name="T39" fmla="*/ 44 h 140"/>
              <a:gd name="T40" fmla="*/ 17 w 94"/>
              <a:gd name="T41" fmla="*/ 9 h 140"/>
              <a:gd name="T42" fmla="*/ 9 w 94"/>
              <a:gd name="T43" fmla="*/ 17 h 140"/>
              <a:gd name="T44" fmla="*/ 17 w 94"/>
              <a:gd name="T45" fmla="*/ 26 h 140"/>
              <a:gd name="T46" fmla="*/ 26 w 94"/>
              <a:gd name="T47" fmla="*/ 17 h 140"/>
              <a:gd name="T48" fmla="*/ 17 w 94"/>
              <a:gd name="T49" fmla="*/ 9 h 140"/>
              <a:gd name="T50" fmla="*/ 17 w 94"/>
              <a:gd name="T51" fmla="*/ 114 h 140"/>
              <a:gd name="T52" fmla="*/ 9 w 94"/>
              <a:gd name="T53" fmla="*/ 123 h 140"/>
              <a:gd name="T54" fmla="*/ 17 w 94"/>
              <a:gd name="T55" fmla="*/ 132 h 140"/>
              <a:gd name="T56" fmla="*/ 26 w 94"/>
              <a:gd name="T57" fmla="*/ 123 h 140"/>
              <a:gd name="T58" fmla="*/ 17 w 94"/>
              <a:gd name="T59" fmla="*/ 114 h 140"/>
              <a:gd name="T60" fmla="*/ 76 w 94"/>
              <a:gd name="T61" fmla="*/ 20 h 140"/>
              <a:gd name="T62" fmla="*/ 67 w 94"/>
              <a:gd name="T63" fmla="*/ 29 h 140"/>
              <a:gd name="T64" fmla="*/ 76 w 94"/>
              <a:gd name="T65" fmla="*/ 38 h 140"/>
              <a:gd name="T66" fmla="*/ 85 w 94"/>
              <a:gd name="T67" fmla="*/ 29 h 140"/>
              <a:gd name="T68" fmla="*/ 76 w 94"/>
              <a:gd name="T69" fmla="*/ 2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733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Oval 10"/>
          <p:cNvSpPr>
            <a:spLocks/>
          </p:cNvSpPr>
          <p:nvPr/>
        </p:nvSpPr>
        <p:spPr bwMode="auto">
          <a:xfrm>
            <a:off x="7102704" y="2343379"/>
            <a:ext cx="901700" cy="901700"/>
          </a:xfrm>
          <a:prstGeom prst="ellipse">
            <a:avLst/>
          </a:pr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Freeform 11"/>
          <p:cNvSpPr>
            <a:spLocks noEditPoints="1"/>
          </p:cNvSpPr>
          <p:nvPr/>
        </p:nvSpPr>
        <p:spPr bwMode="auto">
          <a:xfrm>
            <a:off x="7348767" y="2597379"/>
            <a:ext cx="411162" cy="409575"/>
          </a:xfrm>
          <a:custGeom>
            <a:avLst/>
            <a:gdLst>
              <a:gd name="T0" fmla="*/ 141 w 152"/>
              <a:gd name="T1" fmla="*/ 152 h 152"/>
              <a:gd name="T2" fmla="*/ 132 w 152"/>
              <a:gd name="T3" fmla="*/ 148 h 152"/>
              <a:gd name="T4" fmla="*/ 101 w 152"/>
              <a:gd name="T5" fmla="*/ 117 h 152"/>
              <a:gd name="T6" fmla="*/ 65 w 152"/>
              <a:gd name="T7" fmla="*/ 128 h 152"/>
              <a:gd name="T8" fmla="*/ 0 w 152"/>
              <a:gd name="T9" fmla="*/ 64 h 152"/>
              <a:gd name="T10" fmla="*/ 65 w 152"/>
              <a:gd name="T11" fmla="*/ 0 h 152"/>
              <a:gd name="T12" fmla="*/ 129 w 152"/>
              <a:gd name="T13" fmla="*/ 64 h 152"/>
              <a:gd name="T14" fmla="*/ 118 w 152"/>
              <a:gd name="T15" fmla="*/ 100 h 152"/>
              <a:gd name="T16" fmla="*/ 149 w 152"/>
              <a:gd name="T17" fmla="*/ 132 h 152"/>
              <a:gd name="T18" fmla="*/ 152 w 152"/>
              <a:gd name="T19" fmla="*/ 140 h 152"/>
              <a:gd name="T20" fmla="*/ 141 w 152"/>
              <a:gd name="T21" fmla="*/ 152 h 152"/>
              <a:gd name="T22" fmla="*/ 65 w 152"/>
              <a:gd name="T23" fmla="*/ 23 h 152"/>
              <a:gd name="T24" fmla="*/ 24 w 152"/>
              <a:gd name="T25" fmla="*/ 64 h 152"/>
              <a:gd name="T26" fmla="*/ 65 w 152"/>
              <a:gd name="T27" fmla="*/ 105 h 152"/>
              <a:gd name="T28" fmla="*/ 106 w 152"/>
              <a:gd name="T29" fmla="*/ 64 h 152"/>
              <a:gd name="T30" fmla="*/ 65 w 152"/>
              <a:gd name="T31" fmla="*/ 2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733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759921" y="3743554"/>
            <a:ext cx="233838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专业</a:t>
            </a:r>
            <a:r>
              <a:rPr lang="zh-CN" altLang="en-US" sz="24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多媒体</a:t>
            </a:r>
            <a:endParaRPr lang="en-US" altLang="zh-CN" sz="2400" b="1" dirty="0" smtClean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24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</a:t>
            </a:r>
            <a:r>
              <a:rPr lang="zh-CN" alt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资源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3614247" y="3743554"/>
            <a:ext cx="2338387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24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多媒体</a:t>
            </a:r>
            <a:endParaRPr lang="en-US" altLang="zh-CN" sz="2400" b="1" dirty="0" smtClean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24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课件</a:t>
            </a:r>
            <a:r>
              <a:rPr lang="zh-CN" alt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资源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6385154" y="3743554"/>
            <a:ext cx="23368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音</a:t>
            </a:r>
            <a:r>
              <a:rPr lang="zh-CN" altLang="en-US" sz="24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视频</a:t>
            </a:r>
            <a:endParaRPr lang="en-US" altLang="zh-CN" sz="2400" b="1" dirty="0" smtClean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24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</a:t>
            </a:r>
            <a:r>
              <a:rPr lang="zh-CN" alt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资源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7" name="任意多边形 26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sp>
        <p:nvSpPr>
          <p:cNvPr id="20" name="Rectangle 17"/>
          <p:cNvSpPr>
            <a:spLocks/>
          </p:cNvSpPr>
          <p:nvPr/>
        </p:nvSpPr>
        <p:spPr bwMode="auto">
          <a:xfrm>
            <a:off x="9368729" y="2075092"/>
            <a:ext cx="1943100" cy="32639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 w="12700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Oval 4"/>
          <p:cNvSpPr>
            <a:spLocks/>
          </p:cNvSpPr>
          <p:nvPr/>
        </p:nvSpPr>
        <p:spPr bwMode="auto">
          <a:xfrm>
            <a:off x="9884667" y="2343379"/>
            <a:ext cx="901700" cy="901700"/>
          </a:xfrm>
          <a:prstGeom prst="ellipse">
            <a:avLst/>
          </a:pr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194229" y="2559279"/>
            <a:ext cx="327025" cy="485775"/>
          </a:xfrm>
          <a:custGeom>
            <a:avLst/>
            <a:gdLst>
              <a:gd name="T0" fmla="*/ 85 w 94"/>
              <a:gd name="T1" fmla="*/ 44 h 140"/>
              <a:gd name="T2" fmla="*/ 45 w 94"/>
              <a:gd name="T3" fmla="*/ 90 h 140"/>
              <a:gd name="T4" fmla="*/ 26 w 94"/>
              <a:gd name="T5" fmla="*/ 105 h 140"/>
              <a:gd name="T6" fmla="*/ 26 w 94"/>
              <a:gd name="T7" fmla="*/ 108 h 140"/>
              <a:gd name="T8" fmla="*/ 35 w 94"/>
              <a:gd name="T9" fmla="*/ 123 h 140"/>
              <a:gd name="T10" fmla="*/ 17 w 94"/>
              <a:gd name="T11" fmla="*/ 140 h 140"/>
              <a:gd name="T12" fmla="*/ 0 w 94"/>
              <a:gd name="T13" fmla="*/ 123 h 140"/>
              <a:gd name="T14" fmla="*/ 9 w 94"/>
              <a:gd name="T15" fmla="*/ 108 h 140"/>
              <a:gd name="T16" fmla="*/ 9 w 94"/>
              <a:gd name="T17" fmla="*/ 33 h 140"/>
              <a:gd name="T18" fmla="*/ 0 w 94"/>
              <a:gd name="T19" fmla="*/ 17 h 140"/>
              <a:gd name="T20" fmla="*/ 17 w 94"/>
              <a:gd name="T21" fmla="*/ 0 h 140"/>
              <a:gd name="T22" fmla="*/ 35 w 94"/>
              <a:gd name="T23" fmla="*/ 17 h 140"/>
              <a:gd name="T24" fmla="*/ 26 w 94"/>
              <a:gd name="T25" fmla="*/ 33 h 140"/>
              <a:gd name="T26" fmla="*/ 26 w 94"/>
              <a:gd name="T27" fmla="*/ 78 h 140"/>
              <a:gd name="T28" fmla="*/ 40 w 94"/>
              <a:gd name="T29" fmla="*/ 73 h 140"/>
              <a:gd name="T30" fmla="*/ 67 w 94"/>
              <a:gd name="T31" fmla="*/ 44 h 140"/>
              <a:gd name="T32" fmla="*/ 58 w 94"/>
              <a:gd name="T33" fmla="*/ 29 h 140"/>
              <a:gd name="T34" fmla="*/ 76 w 94"/>
              <a:gd name="T35" fmla="*/ 11 h 140"/>
              <a:gd name="T36" fmla="*/ 94 w 94"/>
              <a:gd name="T37" fmla="*/ 29 h 140"/>
              <a:gd name="T38" fmla="*/ 85 w 94"/>
              <a:gd name="T39" fmla="*/ 44 h 140"/>
              <a:gd name="T40" fmla="*/ 17 w 94"/>
              <a:gd name="T41" fmla="*/ 9 h 140"/>
              <a:gd name="T42" fmla="*/ 9 w 94"/>
              <a:gd name="T43" fmla="*/ 17 h 140"/>
              <a:gd name="T44" fmla="*/ 17 w 94"/>
              <a:gd name="T45" fmla="*/ 26 h 140"/>
              <a:gd name="T46" fmla="*/ 26 w 94"/>
              <a:gd name="T47" fmla="*/ 17 h 140"/>
              <a:gd name="T48" fmla="*/ 17 w 94"/>
              <a:gd name="T49" fmla="*/ 9 h 140"/>
              <a:gd name="T50" fmla="*/ 17 w 94"/>
              <a:gd name="T51" fmla="*/ 114 h 140"/>
              <a:gd name="T52" fmla="*/ 9 w 94"/>
              <a:gd name="T53" fmla="*/ 123 h 140"/>
              <a:gd name="T54" fmla="*/ 17 w 94"/>
              <a:gd name="T55" fmla="*/ 132 h 140"/>
              <a:gd name="T56" fmla="*/ 26 w 94"/>
              <a:gd name="T57" fmla="*/ 123 h 140"/>
              <a:gd name="T58" fmla="*/ 17 w 94"/>
              <a:gd name="T59" fmla="*/ 114 h 140"/>
              <a:gd name="T60" fmla="*/ 76 w 94"/>
              <a:gd name="T61" fmla="*/ 20 h 140"/>
              <a:gd name="T62" fmla="*/ 67 w 94"/>
              <a:gd name="T63" fmla="*/ 29 h 140"/>
              <a:gd name="T64" fmla="*/ 76 w 94"/>
              <a:gd name="T65" fmla="*/ 38 h 140"/>
              <a:gd name="T66" fmla="*/ 85 w 94"/>
              <a:gd name="T67" fmla="*/ 29 h 140"/>
              <a:gd name="T68" fmla="*/ 76 w 94"/>
              <a:gd name="T69" fmla="*/ 2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733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9206804" y="3743554"/>
            <a:ext cx="23383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网络课程资源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96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/>
      <p:bldP spid="21" grpId="0"/>
      <p:bldP spid="23" grpId="0"/>
      <p:bldP spid="20" grpId="0" animBg="1"/>
      <p:bldP spid="22" grpId="0" animBg="1"/>
      <p:bldP spid="24" grpId="0" animBg="1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37467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四、我国在线教学的发展历程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任意多边形 19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sp>
        <p:nvSpPr>
          <p:cNvPr id="36" name="MH_Other_1"/>
          <p:cNvSpPr/>
          <p:nvPr>
            <p:custDataLst>
              <p:tags r:id="rId1"/>
            </p:custDataLst>
          </p:nvPr>
        </p:nvSpPr>
        <p:spPr>
          <a:xfrm rot="6977181">
            <a:off x="8758337" y="2679927"/>
            <a:ext cx="209550" cy="180975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37" name="MH_Other_2"/>
          <p:cNvSpPr/>
          <p:nvPr>
            <p:custDataLst>
              <p:tags r:id="rId2"/>
            </p:custDataLst>
          </p:nvPr>
        </p:nvSpPr>
        <p:spPr>
          <a:xfrm rot="6977181">
            <a:off x="7831236" y="3626522"/>
            <a:ext cx="209550" cy="18097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38" name="MH_Other_3"/>
          <p:cNvSpPr/>
          <p:nvPr>
            <p:custDataLst>
              <p:tags r:id="rId3"/>
            </p:custDataLst>
          </p:nvPr>
        </p:nvSpPr>
        <p:spPr>
          <a:xfrm rot="6977181">
            <a:off x="6886854" y="4578399"/>
            <a:ext cx="207962" cy="1809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39" name="MH_Other_4"/>
          <p:cNvSpPr/>
          <p:nvPr>
            <p:custDataLst>
              <p:tags r:id="rId4"/>
            </p:custDataLst>
          </p:nvPr>
        </p:nvSpPr>
        <p:spPr>
          <a:xfrm rot="6977181">
            <a:off x="5975891" y="5530851"/>
            <a:ext cx="209550" cy="18097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40" name="MH_Other_5"/>
          <p:cNvSpPr/>
          <p:nvPr>
            <p:custDataLst>
              <p:tags r:id="rId5"/>
            </p:custDataLst>
          </p:nvPr>
        </p:nvSpPr>
        <p:spPr>
          <a:xfrm>
            <a:off x="4743550" y="1921101"/>
            <a:ext cx="865187" cy="865188"/>
          </a:xfrm>
          <a:custGeom>
            <a:avLst/>
            <a:gdLst>
              <a:gd name="connsiteX0" fmla="*/ 0 w 865699"/>
              <a:gd name="connsiteY0" fmla="*/ 0 h 865700"/>
              <a:gd name="connsiteX1" fmla="*/ 865699 w 865699"/>
              <a:gd name="connsiteY1" fmla="*/ 0 h 865700"/>
              <a:gd name="connsiteX2" fmla="*/ 0 w 865699"/>
              <a:gd name="connsiteY2" fmla="*/ 865700 h 86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5699" h="865700">
                <a:moveTo>
                  <a:pt x="0" y="0"/>
                </a:moveTo>
                <a:lnTo>
                  <a:pt x="865699" y="0"/>
                </a:lnTo>
                <a:lnTo>
                  <a:pt x="0" y="8657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288000" bIns="468000" anchor="ctr"/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04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MH_Other_6"/>
          <p:cNvSpPr/>
          <p:nvPr>
            <p:custDataLst>
              <p:tags r:id="rId6"/>
            </p:custDataLst>
          </p:nvPr>
        </p:nvSpPr>
        <p:spPr>
          <a:xfrm>
            <a:off x="3749773" y="2894685"/>
            <a:ext cx="865188" cy="866775"/>
          </a:xfrm>
          <a:custGeom>
            <a:avLst/>
            <a:gdLst>
              <a:gd name="connsiteX0" fmla="*/ 0 w 865699"/>
              <a:gd name="connsiteY0" fmla="*/ 0 h 865699"/>
              <a:gd name="connsiteX1" fmla="*/ 865699 w 865699"/>
              <a:gd name="connsiteY1" fmla="*/ 0 h 865699"/>
              <a:gd name="connsiteX2" fmla="*/ 0 w 865699"/>
              <a:gd name="connsiteY2" fmla="*/ 865699 h 865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5699" h="865699">
                <a:moveTo>
                  <a:pt x="0" y="0"/>
                </a:moveTo>
                <a:lnTo>
                  <a:pt x="865699" y="0"/>
                </a:lnTo>
                <a:lnTo>
                  <a:pt x="0" y="8656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288000" bIns="468000" anchor="ctr"/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03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5" name="MH_Other_7"/>
          <p:cNvSpPr/>
          <p:nvPr>
            <p:custDataLst>
              <p:tags r:id="rId7"/>
            </p:custDataLst>
          </p:nvPr>
        </p:nvSpPr>
        <p:spPr>
          <a:xfrm>
            <a:off x="2747448" y="3831481"/>
            <a:ext cx="866775" cy="865187"/>
          </a:xfrm>
          <a:custGeom>
            <a:avLst/>
            <a:gdLst>
              <a:gd name="connsiteX0" fmla="*/ 0 w 865699"/>
              <a:gd name="connsiteY0" fmla="*/ 0 h 865700"/>
              <a:gd name="connsiteX1" fmla="*/ 865699 w 865699"/>
              <a:gd name="connsiteY1" fmla="*/ 0 h 865700"/>
              <a:gd name="connsiteX2" fmla="*/ 0 w 865699"/>
              <a:gd name="connsiteY2" fmla="*/ 865700 h 86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5699" h="865700">
                <a:moveTo>
                  <a:pt x="0" y="0"/>
                </a:moveTo>
                <a:lnTo>
                  <a:pt x="865699" y="0"/>
                </a:lnTo>
                <a:lnTo>
                  <a:pt x="0" y="8657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288000" bIns="468000" anchor="ctr"/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02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9" name="MH_Other_8"/>
          <p:cNvSpPr/>
          <p:nvPr>
            <p:custDataLst>
              <p:tags r:id="rId8"/>
            </p:custDataLst>
          </p:nvPr>
        </p:nvSpPr>
        <p:spPr>
          <a:xfrm>
            <a:off x="1772192" y="4802188"/>
            <a:ext cx="865187" cy="865188"/>
          </a:xfrm>
          <a:custGeom>
            <a:avLst/>
            <a:gdLst>
              <a:gd name="connsiteX0" fmla="*/ 0 w 865699"/>
              <a:gd name="connsiteY0" fmla="*/ 0 h 865700"/>
              <a:gd name="connsiteX1" fmla="*/ 865699 w 865699"/>
              <a:gd name="connsiteY1" fmla="*/ 0 h 865700"/>
              <a:gd name="connsiteX2" fmla="*/ 0 w 865699"/>
              <a:gd name="connsiteY2" fmla="*/ 865700 h 86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5699" h="865700">
                <a:moveTo>
                  <a:pt x="0" y="0"/>
                </a:moveTo>
                <a:lnTo>
                  <a:pt x="865699" y="0"/>
                </a:lnTo>
                <a:lnTo>
                  <a:pt x="0" y="8657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288000" bIns="468000" anchor="ctr"/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01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0" name="MH_SubTitle_4"/>
          <p:cNvSpPr txBox="1">
            <a:spLocks/>
          </p:cNvSpPr>
          <p:nvPr>
            <p:custDataLst>
              <p:tags r:id="rId9"/>
            </p:custDataLst>
          </p:nvPr>
        </p:nvSpPr>
        <p:spPr bwMode="auto">
          <a:xfrm>
            <a:off x="5303936" y="2122714"/>
            <a:ext cx="357663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初步成熟阶段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( 2018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年至今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61" name="MH_SubTitle_3"/>
          <p:cNvSpPr txBox="1">
            <a:spLocks/>
          </p:cNvSpPr>
          <p:nvPr>
            <p:custDataLst>
              <p:tags r:id="rId10"/>
            </p:custDataLst>
          </p:nvPr>
        </p:nvSpPr>
        <p:spPr bwMode="auto">
          <a:xfrm>
            <a:off x="4297461" y="3118522"/>
            <a:ext cx="3511550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快速成长阶段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( 2011-2017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62" name="MH_SubTitle_2"/>
          <p:cNvSpPr txBox="1">
            <a:spLocks/>
          </p:cNvSpPr>
          <p:nvPr>
            <p:custDataLst>
              <p:tags r:id="rId11"/>
            </p:custDataLst>
          </p:nvPr>
        </p:nvSpPr>
        <p:spPr bwMode="auto">
          <a:xfrm>
            <a:off x="3290371" y="4075955"/>
            <a:ext cx="382764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探索生存阶段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( 2000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63" name="MH_SubTitle_1"/>
          <p:cNvSpPr txBox="1">
            <a:spLocks/>
          </p:cNvSpPr>
          <p:nvPr>
            <p:custDataLst>
              <p:tags r:id="rId12"/>
            </p:custDataLst>
          </p:nvPr>
        </p:nvSpPr>
        <p:spPr bwMode="auto">
          <a:xfrm>
            <a:off x="2299242" y="5070476"/>
            <a:ext cx="3589337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萌芽起步阶段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( 20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年代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187489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37467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四、我国在线教学的发展历程</a:t>
            </a:r>
          </a:p>
        </p:txBody>
      </p:sp>
      <p:sp>
        <p:nvSpPr>
          <p:cNvPr id="20" name="任意多边形 19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  <p:pic>
        <p:nvPicPr>
          <p:cNvPr id="17" name="图片 16"/>
          <p:cNvPicPr/>
          <p:nvPr/>
        </p:nvPicPr>
        <p:blipFill>
          <a:blip r:embed="rId4"/>
          <a:stretch>
            <a:fillRect/>
          </a:stretch>
        </p:blipFill>
        <p:spPr>
          <a:xfrm>
            <a:off x="1948180" y="1338580"/>
            <a:ext cx="7724458" cy="471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881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817664" y="2732642"/>
            <a:ext cx="8722064" cy="1683597"/>
            <a:chOff x="31445" y="161947"/>
            <a:chExt cx="2500824" cy="318131"/>
          </a:xfrm>
          <a:solidFill>
            <a:srgbClr val="5FA326"/>
          </a:solidFill>
        </p:grpSpPr>
        <p:sp>
          <p:nvSpPr>
            <p:cNvPr id="16" name="矩形 15"/>
            <p:cNvSpPr/>
            <p:nvPr/>
          </p:nvSpPr>
          <p:spPr>
            <a:xfrm>
              <a:off x="31445" y="176315"/>
              <a:ext cx="2268640" cy="293086"/>
            </a:xfrm>
            <a:prstGeom prst="rect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257111" y="204921"/>
              <a:ext cx="318131" cy="232184"/>
            </a:xfrm>
            <a:prstGeom prst="triangle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8" name="TextBox 8"/>
            <p:cNvSpPr txBox="1"/>
            <p:nvPr/>
          </p:nvSpPr>
          <p:spPr>
            <a:xfrm>
              <a:off x="1111703" y="259948"/>
              <a:ext cx="1185450" cy="98867"/>
            </a:xfrm>
            <a:prstGeom prst="rect">
              <a:avLst/>
            </a:prstGeom>
            <a:solidFill>
              <a:srgbClr val="6CAE43"/>
            </a:solidFill>
            <a:ln>
              <a:solidFill>
                <a:srgbClr val="6CAE43"/>
              </a:solidFill>
            </a:ln>
          </p:spPr>
          <p:txBody>
            <a:bodyPr wrap="none" rtlCol="0">
              <a:spAutoFit/>
            </a:bodyPr>
            <a:lstStyle/>
            <a:p>
              <a:pPr algn="just">
                <a:spcBef>
                  <a:spcPct val="0"/>
                </a:spcBef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主流在线教学平台的介绍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20" name="椭圆 19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6CAE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>
                <a:solidFill>
                  <a:prstClr val="black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12800" kern="0" dirty="0">
                  <a:solidFill>
                    <a:prstClr val="white"/>
                  </a:solidFill>
                  <a:latin typeface="Arial"/>
                  <a:ea typeface="方正正中黑简体"/>
                  <a:cs typeface="+mn-ea"/>
                  <a:sym typeface="+mn-lt"/>
                </a:rPr>
                <a:t>02</a:t>
              </a:r>
              <a:endParaRPr lang="zh-CN" altLang="en-US" sz="12800" kern="0" dirty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  <p:sp>
        <p:nvSpPr>
          <p:cNvPr id="13" name="任意多边形 12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55765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507201816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507201816"/>
  <p:tag name="MH_LIBRARY" val="GRAPHIC"/>
  <p:tag name="MH_TYPE" val="SubTitle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507201816"/>
  <p:tag name="MH_LIBRARY" val="GRAPHIC"/>
  <p:tag name="MH_TYPE" val="SubTitle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507201816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507201816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507201816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507201816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507201816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507201816"/>
  <p:tag name="MH_LIBRARY" val="GRAPHIC"/>
  <p:tag name="MH_TYPE" val="Other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507201816"/>
  <p:tag name="MH_LIBRARY" val="GRAPHIC"/>
  <p:tag name="MH_TYPE" val="Other"/>
  <p:tag name="MH_ORD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507201816"/>
  <p:tag name="MH_LIBRARY" val="GRAPHIC"/>
  <p:tag name="MH_TYPE" val="Other"/>
  <p:tag name="MH_ORDER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20507201816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853</Words>
  <Application>Microsoft Office PowerPoint</Application>
  <PresentationFormat>宽屏</PresentationFormat>
  <Paragraphs>120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DIN-BoldItalic</vt:lpstr>
      <vt:lpstr>方正正中黑简体</vt:lpstr>
      <vt:lpstr>黑体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2017-03-05T08:23:59Z</dcterms:created>
  <dcterms:modified xsi:type="dcterms:W3CDTF">2022-05-08T02:43:57Z</dcterms:modified>
</cp:coreProperties>
</file>