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6"/>
  </p:notesMasterIdLst>
  <p:sldIdLst>
    <p:sldId id="256" r:id="rId2"/>
    <p:sldId id="258" r:id="rId3"/>
    <p:sldId id="261" r:id="rId4"/>
    <p:sldId id="262" r:id="rId5"/>
    <p:sldId id="278" r:id="rId6"/>
    <p:sldId id="328" r:id="rId7"/>
    <p:sldId id="313" r:id="rId8"/>
    <p:sldId id="321" r:id="rId9"/>
    <p:sldId id="263" r:id="rId10"/>
    <p:sldId id="329" r:id="rId11"/>
    <p:sldId id="264" r:id="rId12"/>
    <p:sldId id="330" r:id="rId13"/>
    <p:sldId id="314" r:id="rId14"/>
    <p:sldId id="327" r:id="rId15"/>
    <p:sldId id="267" r:id="rId16"/>
    <p:sldId id="331" r:id="rId17"/>
    <p:sldId id="315" r:id="rId18"/>
    <p:sldId id="332" r:id="rId19"/>
    <p:sldId id="333" r:id="rId20"/>
    <p:sldId id="334" r:id="rId21"/>
    <p:sldId id="335" r:id="rId22"/>
    <p:sldId id="320" r:id="rId23"/>
    <p:sldId id="279" r:id="rId24"/>
    <p:sldId id="286"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AE43"/>
    <a:srgbClr val="7FD13B"/>
    <a:srgbClr val="224982"/>
    <a:srgbClr val="254E8B"/>
    <a:srgbClr val="203E6B"/>
    <a:srgbClr val="1D3353"/>
    <a:srgbClr val="FAF9FA"/>
    <a:srgbClr val="F6F6F7"/>
    <a:srgbClr val="F5F5F6"/>
    <a:srgbClr val="F3F2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2337" autoAdjust="0"/>
  </p:normalViewPr>
  <p:slideViewPr>
    <p:cSldViewPr snapToGrid="0">
      <p:cViewPr varScale="1">
        <p:scale>
          <a:sx n="102" d="100"/>
          <a:sy n="102" d="100"/>
        </p:scale>
        <p:origin x="954" y="11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BC965D-ACCE-4EDB-8EFD-FE9CE0FE7FBB}" type="datetimeFigureOut">
              <a:rPr lang="zh-CN" altLang="en-US" smtClean="0"/>
              <a:t>2022/9/11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056387-FF3D-4EBF-83F2-CC1A4B798D90}" type="slidenum">
              <a:rPr lang="zh-CN" altLang="en-US" smtClean="0"/>
              <a:t>‹#›</a:t>
            </a:fld>
            <a:endParaRPr lang="zh-CN" altLang="en-US"/>
          </a:p>
        </p:txBody>
      </p:sp>
    </p:spTree>
    <p:extLst>
      <p:ext uri="{BB962C8B-B14F-4D97-AF65-F5344CB8AC3E}">
        <p14:creationId xmlns:p14="http://schemas.microsoft.com/office/powerpoint/2010/main" val="1451118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1</a:t>
            </a:fld>
            <a:endParaRPr lang="zh-CN" altLang="en-US"/>
          </a:p>
        </p:txBody>
      </p:sp>
    </p:spTree>
    <p:extLst>
      <p:ext uri="{BB962C8B-B14F-4D97-AF65-F5344CB8AC3E}">
        <p14:creationId xmlns:p14="http://schemas.microsoft.com/office/powerpoint/2010/main" val="3328264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95763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11</a:t>
            </a:fld>
            <a:endParaRPr lang="zh-CN" altLang="en-US"/>
          </a:p>
        </p:txBody>
      </p:sp>
    </p:spTree>
    <p:extLst>
      <p:ext uri="{BB962C8B-B14F-4D97-AF65-F5344CB8AC3E}">
        <p14:creationId xmlns:p14="http://schemas.microsoft.com/office/powerpoint/2010/main" val="4162709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98549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13</a:t>
            </a:fld>
            <a:endParaRPr lang="zh-CN" altLang="en-US"/>
          </a:p>
        </p:txBody>
      </p:sp>
    </p:spTree>
    <p:extLst>
      <p:ext uri="{BB962C8B-B14F-4D97-AF65-F5344CB8AC3E}">
        <p14:creationId xmlns:p14="http://schemas.microsoft.com/office/powerpoint/2010/main" val="4082891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39537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15</a:t>
            </a:fld>
            <a:endParaRPr lang="zh-CN" altLang="en-US"/>
          </a:p>
        </p:txBody>
      </p:sp>
    </p:spTree>
    <p:extLst>
      <p:ext uri="{BB962C8B-B14F-4D97-AF65-F5344CB8AC3E}">
        <p14:creationId xmlns:p14="http://schemas.microsoft.com/office/powerpoint/2010/main" val="25106724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128958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17</a:t>
            </a:fld>
            <a:endParaRPr lang="zh-CN" altLang="en-US"/>
          </a:p>
        </p:txBody>
      </p:sp>
    </p:spTree>
    <p:extLst>
      <p:ext uri="{BB962C8B-B14F-4D97-AF65-F5344CB8AC3E}">
        <p14:creationId xmlns:p14="http://schemas.microsoft.com/office/powerpoint/2010/main" val="2239870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43079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51028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2</a:t>
            </a:fld>
            <a:endParaRPr lang="zh-CN" altLang="en-US"/>
          </a:p>
        </p:txBody>
      </p:sp>
    </p:spTree>
    <p:extLst>
      <p:ext uri="{BB962C8B-B14F-4D97-AF65-F5344CB8AC3E}">
        <p14:creationId xmlns:p14="http://schemas.microsoft.com/office/powerpoint/2010/main" val="15977425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494782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315724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22</a:t>
            </a:fld>
            <a:endParaRPr lang="zh-CN" altLang="en-US"/>
          </a:p>
        </p:txBody>
      </p:sp>
    </p:spTree>
    <p:extLst>
      <p:ext uri="{BB962C8B-B14F-4D97-AF65-F5344CB8AC3E}">
        <p14:creationId xmlns:p14="http://schemas.microsoft.com/office/powerpoint/2010/main" val="30617933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23</a:t>
            </a:fld>
            <a:endParaRPr lang="zh-CN" altLang="en-US"/>
          </a:p>
        </p:txBody>
      </p:sp>
    </p:spTree>
    <p:extLst>
      <p:ext uri="{BB962C8B-B14F-4D97-AF65-F5344CB8AC3E}">
        <p14:creationId xmlns:p14="http://schemas.microsoft.com/office/powerpoint/2010/main" val="3784869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24</a:t>
            </a:fld>
            <a:endParaRPr lang="zh-CN" altLang="en-US"/>
          </a:p>
        </p:txBody>
      </p:sp>
    </p:spTree>
    <p:extLst>
      <p:ext uri="{BB962C8B-B14F-4D97-AF65-F5344CB8AC3E}">
        <p14:creationId xmlns:p14="http://schemas.microsoft.com/office/powerpoint/2010/main" val="2532135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3</a:t>
            </a:fld>
            <a:endParaRPr lang="zh-CN" altLang="en-US"/>
          </a:p>
        </p:txBody>
      </p:sp>
    </p:spTree>
    <p:extLst>
      <p:ext uri="{BB962C8B-B14F-4D97-AF65-F5344CB8AC3E}">
        <p14:creationId xmlns:p14="http://schemas.microsoft.com/office/powerpoint/2010/main" val="295170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4</a:t>
            </a:fld>
            <a:endParaRPr lang="zh-CN" altLang="en-US"/>
          </a:p>
        </p:txBody>
      </p:sp>
    </p:spTree>
    <p:extLst>
      <p:ext uri="{BB962C8B-B14F-4D97-AF65-F5344CB8AC3E}">
        <p14:creationId xmlns:p14="http://schemas.microsoft.com/office/powerpoint/2010/main" val="3791843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5</a:t>
            </a:fld>
            <a:endParaRPr lang="zh-CN" altLang="en-US"/>
          </a:p>
        </p:txBody>
      </p:sp>
    </p:spTree>
    <p:extLst>
      <p:ext uri="{BB962C8B-B14F-4D97-AF65-F5344CB8AC3E}">
        <p14:creationId xmlns:p14="http://schemas.microsoft.com/office/powerpoint/2010/main" val="86779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75055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7</a:t>
            </a:fld>
            <a:endParaRPr lang="zh-CN" altLang="en-US"/>
          </a:p>
        </p:txBody>
      </p:sp>
    </p:spTree>
    <p:extLst>
      <p:ext uri="{BB962C8B-B14F-4D97-AF65-F5344CB8AC3E}">
        <p14:creationId xmlns:p14="http://schemas.microsoft.com/office/powerpoint/2010/main" val="2874215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8</a:t>
            </a:fld>
            <a:endParaRPr lang="zh-CN" altLang="en-US"/>
          </a:p>
        </p:txBody>
      </p:sp>
    </p:spTree>
    <p:extLst>
      <p:ext uri="{BB962C8B-B14F-4D97-AF65-F5344CB8AC3E}">
        <p14:creationId xmlns:p14="http://schemas.microsoft.com/office/powerpoint/2010/main" val="2645358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9</a:t>
            </a:fld>
            <a:endParaRPr lang="zh-CN" altLang="en-US"/>
          </a:p>
        </p:txBody>
      </p:sp>
    </p:spTree>
    <p:extLst>
      <p:ext uri="{BB962C8B-B14F-4D97-AF65-F5344CB8AC3E}">
        <p14:creationId xmlns:p14="http://schemas.microsoft.com/office/powerpoint/2010/main" val="17347584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606453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761818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841548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955172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1078925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170465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277657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847441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270973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681898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548715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1636073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0" y="-7938"/>
            <a:ext cx="6227763" cy="346076"/>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4"/>
          <p:cNvSpPr/>
          <p:nvPr/>
        </p:nvSpPr>
        <p:spPr>
          <a:xfrm>
            <a:off x="5824538" y="-7938"/>
            <a:ext cx="6367462" cy="6865938"/>
          </a:xfrm>
          <a:custGeom>
            <a:avLst/>
            <a:gdLst>
              <a:gd name="connsiteX0" fmla="*/ 0 w 4835611"/>
              <a:gd name="connsiteY0" fmla="*/ 0 h 6858000"/>
              <a:gd name="connsiteX1" fmla="*/ 4835611 w 4835611"/>
              <a:gd name="connsiteY1" fmla="*/ 0 h 6858000"/>
              <a:gd name="connsiteX2" fmla="*/ 4835611 w 4835611"/>
              <a:gd name="connsiteY2" fmla="*/ 6858000 h 6858000"/>
              <a:gd name="connsiteX3" fmla="*/ 0 w 4835611"/>
              <a:gd name="connsiteY3" fmla="*/ 6858000 h 6858000"/>
              <a:gd name="connsiteX4" fmla="*/ 0 w 4835611"/>
              <a:gd name="connsiteY4" fmla="*/ 0 h 6858000"/>
              <a:gd name="connsiteX0" fmla="*/ 0 w 6367849"/>
              <a:gd name="connsiteY0" fmla="*/ 0 h 6866238"/>
              <a:gd name="connsiteX1" fmla="*/ 6367849 w 6367849"/>
              <a:gd name="connsiteY1" fmla="*/ 8238 h 6866238"/>
              <a:gd name="connsiteX2" fmla="*/ 6367849 w 6367849"/>
              <a:gd name="connsiteY2" fmla="*/ 6866238 h 6866238"/>
              <a:gd name="connsiteX3" fmla="*/ 1532238 w 6367849"/>
              <a:gd name="connsiteY3" fmla="*/ 6866238 h 6866238"/>
              <a:gd name="connsiteX4" fmla="*/ 0 w 6367849"/>
              <a:gd name="connsiteY4" fmla="*/ 0 h 6866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7849" h="6866238">
                <a:moveTo>
                  <a:pt x="0" y="0"/>
                </a:moveTo>
                <a:lnTo>
                  <a:pt x="6367849" y="8238"/>
                </a:lnTo>
                <a:lnTo>
                  <a:pt x="6367849" y="6866238"/>
                </a:lnTo>
                <a:lnTo>
                  <a:pt x="1532238" y="6866238"/>
                </a:lnTo>
                <a:lnTo>
                  <a:pt x="0" y="0"/>
                </a:lnTo>
                <a:close/>
              </a:path>
            </a:pathLst>
          </a:custGeom>
          <a:solidFill>
            <a:srgbClr val="2249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直角三角形 7"/>
          <p:cNvSpPr/>
          <p:nvPr/>
        </p:nvSpPr>
        <p:spPr bwMode="auto">
          <a:xfrm rot="5136230" flipH="1" flipV="1">
            <a:off x="6661150" y="5140326"/>
            <a:ext cx="403225" cy="374650"/>
          </a:xfrm>
          <a:custGeom>
            <a:avLst/>
            <a:gdLst>
              <a:gd name="connsiteX0" fmla="*/ 0 w 222367"/>
              <a:gd name="connsiteY0" fmla="*/ 179604 h 179604"/>
              <a:gd name="connsiteX1" fmla="*/ 0 w 222367"/>
              <a:gd name="connsiteY1" fmla="*/ 0 h 179604"/>
              <a:gd name="connsiteX2" fmla="*/ 222367 w 222367"/>
              <a:gd name="connsiteY2" fmla="*/ 179604 h 179604"/>
              <a:gd name="connsiteX3" fmla="*/ 0 w 222367"/>
              <a:gd name="connsiteY3" fmla="*/ 179604 h 179604"/>
              <a:gd name="connsiteX0" fmla="*/ 15525 w 237892"/>
              <a:gd name="connsiteY0" fmla="*/ 226175 h 226175"/>
              <a:gd name="connsiteX1" fmla="*/ 0 w 237892"/>
              <a:gd name="connsiteY1" fmla="*/ 0 h 226175"/>
              <a:gd name="connsiteX2" fmla="*/ 237892 w 237892"/>
              <a:gd name="connsiteY2" fmla="*/ 226175 h 226175"/>
              <a:gd name="connsiteX3" fmla="*/ 15525 w 237892"/>
              <a:gd name="connsiteY3" fmla="*/ 226175 h 226175"/>
              <a:gd name="connsiteX0" fmla="*/ 0 w 255970"/>
              <a:gd name="connsiteY0" fmla="*/ 259416 h 259416"/>
              <a:gd name="connsiteX1" fmla="*/ 18078 w 255970"/>
              <a:gd name="connsiteY1" fmla="*/ 0 h 259416"/>
              <a:gd name="connsiteX2" fmla="*/ 255970 w 255970"/>
              <a:gd name="connsiteY2" fmla="*/ 226175 h 259416"/>
              <a:gd name="connsiteX3" fmla="*/ 0 w 255970"/>
              <a:gd name="connsiteY3" fmla="*/ 259416 h 259416"/>
              <a:gd name="connsiteX0" fmla="*/ 0 w 255970"/>
              <a:gd name="connsiteY0" fmla="*/ 152133 h 152133"/>
              <a:gd name="connsiteX1" fmla="*/ 15205 w 255970"/>
              <a:gd name="connsiteY1" fmla="*/ 0 h 152133"/>
              <a:gd name="connsiteX2" fmla="*/ 255970 w 255970"/>
              <a:gd name="connsiteY2" fmla="*/ 118892 h 152133"/>
              <a:gd name="connsiteX3" fmla="*/ 0 w 255970"/>
              <a:gd name="connsiteY3" fmla="*/ 152133 h 152133"/>
              <a:gd name="connsiteX0" fmla="*/ 0 w 255970"/>
              <a:gd name="connsiteY0" fmla="*/ 156141 h 156141"/>
              <a:gd name="connsiteX1" fmla="*/ 15513 w 255970"/>
              <a:gd name="connsiteY1" fmla="*/ 0 h 156141"/>
              <a:gd name="connsiteX2" fmla="*/ 255970 w 255970"/>
              <a:gd name="connsiteY2" fmla="*/ 122900 h 156141"/>
              <a:gd name="connsiteX3" fmla="*/ 0 w 255970"/>
              <a:gd name="connsiteY3" fmla="*/ 156141 h 156141"/>
              <a:gd name="connsiteX0" fmla="*/ 0 w 255970"/>
              <a:gd name="connsiteY0" fmla="*/ 156141 h 156141"/>
              <a:gd name="connsiteX1" fmla="*/ 15513 w 255970"/>
              <a:gd name="connsiteY1" fmla="*/ 0 h 156141"/>
              <a:gd name="connsiteX2" fmla="*/ 255970 w 255970"/>
              <a:gd name="connsiteY2" fmla="*/ 122900 h 156141"/>
              <a:gd name="connsiteX3" fmla="*/ 0 w 255970"/>
              <a:gd name="connsiteY3" fmla="*/ 156141 h 156141"/>
              <a:gd name="connsiteX0" fmla="*/ 0 w 170731"/>
              <a:gd name="connsiteY0" fmla="*/ 156141 h 156141"/>
              <a:gd name="connsiteX1" fmla="*/ 15513 w 170731"/>
              <a:gd name="connsiteY1" fmla="*/ 0 h 156141"/>
              <a:gd name="connsiteX2" fmla="*/ 170731 w 170731"/>
              <a:gd name="connsiteY2" fmla="*/ 130457 h 156141"/>
              <a:gd name="connsiteX3" fmla="*/ 0 w 170731"/>
              <a:gd name="connsiteY3" fmla="*/ 156141 h 156141"/>
              <a:gd name="connsiteX0" fmla="*/ 0 w 170269"/>
              <a:gd name="connsiteY0" fmla="*/ 156141 h 156141"/>
              <a:gd name="connsiteX1" fmla="*/ 15513 w 170269"/>
              <a:gd name="connsiteY1" fmla="*/ 0 h 156141"/>
              <a:gd name="connsiteX2" fmla="*/ 170269 w 170269"/>
              <a:gd name="connsiteY2" fmla="*/ 136468 h 156141"/>
              <a:gd name="connsiteX3" fmla="*/ 0 w 170269"/>
              <a:gd name="connsiteY3" fmla="*/ 156141 h 156141"/>
              <a:gd name="connsiteX0" fmla="*/ 0 w 170423"/>
              <a:gd name="connsiteY0" fmla="*/ 158145 h 158145"/>
              <a:gd name="connsiteX1" fmla="*/ 15667 w 170423"/>
              <a:gd name="connsiteY1" fmla="*/ 0 h 158145"/>
              <a:gd name="connsiteX2" fmla="*/ 170423 w 170423"/>
              <a:gd name="connsiteY2" fmla="*/ 136468 h 158145"/>
              <a:gd name="connsiteX3" fmla="*/ 0 w 170423"/>
              <a:gd name="connsiteY3" fmla="*/ 158145 h 158145"/>
            </a:gdLst>
            <a:ahLst/>
            <a:cxnLst>
              <a:cxn ang="0">
                <a:pos x="connsiteX0" y="connsiteY0"/>
              </a:cxn>
              <a:cxn ang="0">
                <a:pos x="connsiteX1" y="connsiteY1"/>
              </a:cxn>
              <a:cxn ang="0">
                <a:pos x="connsiteX2" y="connsiteY2"/>
              </a:cxn>
              <a:cxn ang="0">
                <a:pos x="connsiteX3" y="connsiteY3"/>
              </a:cxn>
            </a:cxnLst>
            <a:rect l="l" t="t" r="r" b="b"/>
            <a:pathLst>
              <a:path w="170423" h="158145">
                <a:moveTo>
                  <a:pt x="0" y="158145"/>
                </a:moveTo>
                <a:lnTo>
                  <a:pt x="15667" y="0"/>
                </a:lnTo>
                <a:lnTo>
                  <a:pt x="170423" y="136468"/>
                </a:lnTo>
                <a:lnTo>
                  <a:pt x="0" y="158145"/>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任意多边形 20"/>
          <p:cNvSpPr/>
          <p:nvPr/>
        </p:nvSpPr>
        <p:spPr bwMode="auto">
          <a:xfrm>
            <a:off x="6680200" y="5481638"/>
            <a:ext cx="5511800" cy="938212"/>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3600" dirty="0">
                <a:latin typeface="微软雅黑" panose="020B0503020204020204" pitchFamily="34" charset="-122"/>
                <a:ea typeface="微软雅黑" panose="020B0503020204020204" pitchFamily="34" charset="-122"/>
              </a:rPr>
              <a:t>现代教育技术应用</a:t>
            </a:r>
          </a:p>
        </p:txBody>
      </p:sp>
      <p:sp>
        <p:nvSpPr>
          <p:cNvPr id="22" name="文本框 13"/>
          <p:cNvSpPr txBox="1">
            <a:spLocks noChangeArrowheads="1"/>
          </p:cNvSpPr>
          <p:nvPr/>
        </p:nvSpPr>
        <p:spPr bwMode="auto">
          <a:xfrm>
            <a:off x="2143125" y="3768725"/>
            <a:ext cx="41857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400" dirty="0">
                <a:solidFill>
                  <a:srgbClr val="242B33"/>
                </a:solidFill>
                <a:latin typeface="Arial" panose="020B0604020202020204" pitchFamily="34" charset="0"/>
                <a:ea typeface="微软雅黑" panose="020B0503020204020204" pitchFamily="34" charset="-122"/>
              </a:rPr>
              <a:t>电子信息工程实验与实训中心</a:t>
            </a:r>
          </a:p>
        </p:txBody>
      </p:sp>
      <p:sp>
        <p:nvSpPr>
          <p:cNvPr id="24" name="文本框 15"/>
          <p:cNvSpPr txBox="1">
            <a:spLocks noChangeArrowheads="1"/>
          </p:cNvSpPr>
          <p:nvPr/>
        </p:nvSpPr>
        <p:spPr bwMode="auto">
          <a:xfrm>
            <a:off x="316870" y="2499578"/>
            <a:ext cx="832792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4800" b="1" dirty="0">
                <a:solidFill>
                  <a:srgbClr val="242B33"/>
                </a:solidFill>
                <a:latin typeface="Arial" panose="020B0604020202020204" pitchFamily="34" charset="0"/>
                <a:ea typeface="微软雅黑" panose="020B0503020204020204" pitchFamily="34" charset="-122"/>
              </a:rPr>
              <a:t>音频编辑及</a:t>
            </a:r>
            <a:r>
              <a:rPr lang="en-US" altLang="zh-CN" sz="4800" b="1" dirty="0">
                <a:solidFill>
                  <a:srgbClr val="242B33"/>
                </a:solidFill>
                <a:latin typeface="Arial" panose="020B0604020202020204" pitchFamily="34" charset="0"/>
                <a:ea typeface="微软雅黑" panose="020B0503020204020204" pitchFamily="34" charset="-122"/>
              </a:rPr>
              <a:t>Audacity</a:t>
            </a:r>
            <a:r>
              <a:rPr lang="zh-CN" altLang="en-US" sz="4800" b="1" dirty="0">
                <a:solidFill>
                  <a:srgbClr val="242B33"/>
                </a:solidFill>
                <a:latin typeface="Arial" panose="020B0604020202020204" pitchFamily="34" charset="0"/>
                <a:ea typeface="微软雅黑" panose="020B0503020204020204" pitchFamily="34" charset="-122"/>
              </a:rPr>
              <a:t>软件应用</a:t>
            </a: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78975" y="92075"/>
            <a:ext cx="2495550" cy="762000"/>
          </a:xfrm>
          <a:prstGeom prst="rect">
            <a:avLst/>
          </a:prstGeom>
        </p:spPr>
      </p:pic>
    </p:spTree>
    <p:extLst>
      <p:ext uri="{BB962C8B-B14F-4D97-AF65-F5344CB8AC3E}">
        <p14:creationId xmlns:p14="http://schemas.microsoft.com/office/powerpoint/2010/main" val="711064388"/>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Scale>
                                      <p:cBhvr>
                                        <p:cTn id="1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8"/>
                                        </p:tgtEl>
                                        <p:attrNameLst>
                                          <p:attrName>ppt_x</p:attrName>
                                          <p:attrName>ppt_y</p:attrName>
                                        </p:attrNameLst>
                                      </p:cBhvr>
                                    </p:animMotion>
                                    <p:animEffect transition="in" filter="fade">
                                      <p:cBhvr>
                                        <p:cTn id="15" dur="1000"/>
                                        <p:tgtEl>
                                          <p:spTgt spid="18"/>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Scale>
                                      <p:cBhvr>
                                        <p:cTn id="1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2"/>
                                        </p:tgtEl>
                                        <p:attrNameLst>
                                          <p:attrName>ppt_x</p:attrName>
                                          <p:attrName>ppt_y</p:attrName>
                                        </p:attrNameLst>
                                      </p:cBhvr>
                                    </p:animMotion>
                                    <p:animEffect transition="in" filter="fade">
                                      <p:cBhvr>
                                        <p:cTn id="21" dur="1000"/>
                                        <p:tgtEl>
                                          <p:spTgt spid="22"/>
                                        </p:tgtEl>
                                      </p:cBhvr>
                                    </p:animEffect>
                                  </p:childTnLst>
                                </p:cTn>
                              </p:par>
                            </p:childTnLst>
                          </p:cTn>
                        </p:par>
                        <p:par>
                          <p:cTn id="22" fill="hold">
                            <p:stCondLst>
                              <p:cond delay="3000"/>
                            </p:stCondLst>
                            <p:childTnLst>
                              <p:par>
                                <p:cTn id="23" presetID="52"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Scale>
                                      <p:cBhvr>
                                        <p:cTn id="2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4"/>
                                        </p:tgtEl>
                                        <p:attrNameLst>
                                          <p:attrName>ppt_x</p:attrName>
                                          <p:attrName>ppt_y</p:attrName>
                                        </p:attrNameLst>
                                      </p:cBhvr>
                                    </p:animMotion>
                                    <p:animEffect transition="in" filter="fade">
                                      <p:cBhvr>
                                        <p:cTn id="2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3055563" y="3342730"/>
            <a:ext cx="6081969"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effectLst/>
                <a:uLnTx/>
                <a:uFillTx/>
                <a:latin typeface="微软雅黑"/>
                <a:ea typeface="微软雅黑"/>
                <a:cs typeface="+mn-cs"/>
              </a:rPr>
              <a:t>Audacity</a:t>
            </a:r>
            <a:r>
              <a:rPr kumimoji="0" lang="zh-CN" altLang="en-US" sz="4400" b="1" i="0" u="none" strike="noStrike" kern="1200" cap="none" spc="0" normalizeH="0" baseline="0" noProof="0" dirty="0">
                <a:ln>
                  <a:noFill/>
                </a:ln>
                <a:effectLst/>
                <a:uLnTx/>
                <a:uFillTx/>
                <a:latin typeface="微软雅黑"/>
                <a:ea typeface="微软雅黑"/>
                <a:cs typeface="+mn-cs"/>
              </a:rPr>
              <a:t>软件界面介绍</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4" y="561975"/>
            <a:ext cx="37590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一、软件简介</a:t>
            </a: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15982965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Shape 1226"/>
          <p:cNvSpPr/>
          <p:nvPr/>
        </p:nvSpPr>
        <p:spPr>
          <a:xfrm>
            <a:off x="822787" y="3951287"/>
            <a:ext cx="3392779" cy="1401764"/>
          </a:xfrm>
          <a:prstGeom prst="rect">
            <a:avLst/>
          </a:prstGeom>
          <a:ln w="19050">
            <a:noFill/>
            <a:prstDash val="sysDot"/>
            <a:miter lim="400000"/>
          </a:ln>
        </p:spPr>
        <p:txBody>
          <a:bodyPr lIns="50800" tIns="50800" rIns="50800" bIns="50800" anchor="ctr"/>
          <a:lstStyle/>
          <a:p>
            <a:pPr>
              <a:defRPr/>
            </a:pPr>
            <a:endParaRPr kern="0">
              <a:solidFill>
                <a:prstClr val="black"/>
              </a:solidFill>
            </a:endParaRPr>
          </a:p>
        </p:txBody>
      </p:sp>
      <p:sp>
        <p:nvSpPr>
          <p:cNvPr id="63" name="Shape 1227"/>
          <p:cNvSpPr/>
          <p:nvPr/>
        </p:nvSpPr>
        <p:spPr>
          <a:xfrm>
            <a:off x="829848" y="2104256"/>
            <a:ext cx="3385719" cy="1393619"/>
          </a:xfrm>
          <a:prstGeom prst="rect">
            <a:avLst/>
          </a:prstGeom>
          <a:ln w="19050">
            <a:noFill/>
            <a:prstDash val="sysDot"/>
            <a:miter lim="400000"/>
          </a:ln>
        </p:spPr>
        <p:txBody>
          <a:bodyPr lIns="50800" tIns="50800" rIns="50800" bIns="50800" anchor="ctr"/>
          <a:lstStyle/>
          <a:p>
            <a:pPr>
              <a:defRPr/>
            </a:pPr>
            <a:endParaRPr kern="0">
              <a:solidFill>
                <a:prstClr val="black"/>
              </a:solidFill>
            </a:endParaRPr>
          </a:p>
        </p:txBody>
      </p:sp>
      <p:sp>
        <p:nvSpPr>
          <p:cNvPr id="64" name="Shape 1234"/>
          <p:cNvSpPr/>
          <p:nvPr/>
        </p:nvSpPr>
        <p:spPr>
          <a:xfrm>
            <a:off x="7970524" y="2101851"/>
            <a:ext cx="3398689" cy="1381772"/>
          </a:xfrm>
          <a:prstGeom prst="rect">
            <a:avLst/>
          </a:prstGeom>
          <a:ln w="19050">
            <a:noFill/>
            <a:prstDash val="sysDot"/>
            <a:miter lim="400000"/>
          </a:ln>
        </p:spPr>
        <p:txBody>
          <a:bodyPr lIns="50800" tIns="50800" rIns="50800" bIns="50800" anchor="ctr"/>
          <a:lstStyle/>
          <a:p>
            <a:pPr>
              <a:defRPr/>
            </a:pPr>
            <a:endParaRPr kern="0">
              <a:solidFill>
                <a:prstClr val="black"/>
              </a:solidFill>
            </a:endParaRPr>
          </a:p>
        </p:txBody>
      </p:sp>
      <p:sp>
        <p:nvSpPr>
          <p:cNvPr id="65" name="Shape 1235"/>
          <p:cNvSpPr/>
          <p:nvPr/>
        </p:nvSpPr>
        <p:spPr>
          <a:xfrm>
            <a:off x="7982575" y="3936734"/>
            <a:ext cx="3386638" cy="1416317"/>
          </a:xfrm>
          <a:prstGeom prst="rect">
            <a:avLst/>
          </a:prstGeom>
          <a:ln w="19050">
            <a:noFill/>
            <a:prstDash val="sysDot"/>
            <a:miter lim="400000"/>
          </a:ln>
        </p:spPr>
        <p:txBody>
          <a:bodyPr lIns="50800" tIns="50800" rIns="50800" bIns="50800" anchor="ctr"/>
          <a:lstStyle/>
          <a:p>
            <a:pPr>
              <a:defRPr/>
            </a:pPr>
            <a:endParaRPr kern="0">
              <a:solidFill>
                <a:prstClr val="black"/>
              </a:solidFill>
            </a:endParaRPr>
          </a:p>
        </p:txBody>
      </p:sp>
      <p:sp>
        <p:nvSpPr>
          <p:cNvPr id="66" name="Shape 1236"/>
          <p:cNvSpPr/>
          <p:nvPr/>
        </p:nvSpPr>
        <p:spPr>
          <a:xfrm>
            <a:off x="3874568" y="2809080"/>
            <a:ext cx="700511" cy="7005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67" name="Shape 1237"/>
          <p:cNvSpPr/>
          <p:nvPr/>
        </p:nvSpPr>
        <p:spPr>
          <a:xfrm>
            <a:off x="4315032" y="4832308"/>
            <a:ext cx="700512" cy="700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68" name="Shape 1239"/>
          <p:cNvSpPr/>
          <p:nvPr/>
        </p:nvSpPr>
        <p:spPr>
          <a:xfrm>
            <a:off x="7627329" y="2809080"/>
            <a:ext cx="700511" cy="7005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69" name="Shape 1238"/>
          <p:cNvSpPr/>
          <p:nvPr/>
        </p:nvSpPr>
        <p:spPr>
          <a:xfrm>
            <a:off x="7117068" y="4866111"/>
            <a:ext cx="700511" cy="7005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70" name="Text Placeholder 5"/>
          <p:cNvSpPr txBox="1">
            <a:spLocks/>
          </p:cNvSpPr>
          <p:nvPr/>
        </p:nvSpPr>
        <p:spPr>
          <a:xfrm>
            <a:off x="1284524" y="2700904"/>
            <a:ext cx="2820066" cy="916861"/>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US" altLang="zh-CN" sz="2400" dirty="0">
                <a:solidFill>
                  <a:srgbClr val="254E8B"/>
                </a:solidFill>
                <a:latin typeface="微软雅黑"/>
                <a:ea typeface="微软雅黑"/>
              </a:rPr>
              <a:t>2.</a:t>
            </a:r>
            <a:r>
              <a:rPr lang="zh-CN" altLang="en-US" sz="2400" dirty="0">
                <a:solidFill>
                  <a:srgbClr val="254E8B"/>
                </a:solidFill>
                <a:latin typeface="微软雅黑"/>
                <a:ea typeface="微软雅黑"/>
              </a:rPr>
              <a:t>调整音量</a:t>
            </a:r>
          </a:p>
        </p:txBody>
      </p:sp>
      <p:sp>
        <p:nvSpPr>
          <p:cNvPr id="72" name="Text Placeholder 5"/>
          <p:cNvSpPr txBox="1">
            <a:spLocks/>
          </p:cNvSpPr>
          <p:nvPr/>
        </p:nvSpPr>
        <p:spPr>
          <a:xfrm>
            <a:off x="7760340" y="4981736"/>
            <a:ext cx="2590438" cy="929335"/>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US" altLang="zh-CN" sz="2400" dirty="0">
                <a:solidFill>
                  <a:srgbClr val="254E8B"/>
                </a:solidFill>
                <a:latin typeface="微软雅黑"/>
                <a:ea typeface="微软雅黑"/>
              </a:rPr>
              <a:t>4.</a:t>
            </a:r>
            <a:r>
              <a:rPr lang="zh-CN" altLang="en-US" sz="2400" dirty="0">
                <a:solidFill>
                  <a:srgbClr val="254E8B"/>
                </a:solidFill>
                <a:latin typeface="微软雅黑"/>
                <a:ea typeface="微软雅黑"/>
              </a:rPr>
              <a:t>截取音频</a:t>
            </a:r>
          </a:p>
        </p:txBody>
      </p:sp>
      <p:sp>
        <p:nvSpPr>
          <p:cNvPr id="74" name="Text Placeholder 5"/>
          <p:cNvSpPr txBox="1">
            <a:spLocks/>
          </p:cNvSpPr>
          <p:nvPr/>
        </p:nvSpPr>
        <p:spPr>
          <a:xfrm>
            <a:off x="1401336" y="4866111"/>
            <a:ext cx="2720553" cy="878743"/>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US" altLang="zh-CN" sz="2400" dirty="0">
                <a:solidFill>
                  <a:srgbClr val="254E8B"/>
                </a:solidFill>
                <a:latin typeface="微软雅黑"/>
                <a:ea typeface="微软雅黑"/>
              </a:rPr>
              <a:t>3.</a:t>
            </a:r>
            <a:r>
              <a:rPr lang="zh-CN" altLang="en-US" sz="2400" dirty="0">
                <a:solidFill>
                  <a:srgbClr val="254E8B"/>
                </a:solidFill>
                <a:latin typeface="微软雅黑"/>
                <a:ea typeface="微软雅黑"/>
              </a:rPr>
              <a:t>格式转换</a:t>
            </a:r>
          </a:p>
        </p:txBody>
      </p:sp>
      <p:sp>
        <p:nvSpPr>
          <p:cNvPr id="76" name="Text Placeholder 5"/>
          <p:cNvSpPr txBox="1">
            <a:spLocks/>
          </p:cNvSpPr>
          <p:nvPr/>
        </p:nvSpPr>
        <p:spPr>
          <a:xfrm>
            <a:off x="7735053" y="2714102"/>
            <a:ext cx="2627998" cy="890463"/>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US" altLang="zh-CN" sz="2400" dirty="0">
                <a:solidFill>
                  <a:srgbClr val="254E8B"/>
                </a:solidFill>
                <a:latin typeface="微软雅黑"/>
                <a:ea typeface="微软雅黑"/>
              </a:rPr>
              <a:t>5. </a:t>
            </a:r>
            <a:r>
              <a:rPr lang="zh-CN" altLang="en-US" sz="2400" dirty="0">
                <a:solidFill>
                  <a:srgbClr val="254E8B"/>
                </a:solidFill>
                <a:latin typeface="微软雅黑"/>
                <a:ea typeface="微软雅黑"/>
              </a:rPr>
              <a:t>降噪</a:t>
            </a:r>
          </a:p>
        </p:txBody>
      </p:sp>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a:solidFill>
                <a:prstClr val="white"/>
              </a:solidFill>
              <a:latin typeface="DIN-BoldItalic" pitchFamily="50" charset="0"/>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80" name="矩形 79"/>
          <p:cNvSpPr/>
          <p:nvPr/>
        </p:nvSpPr>
        <p:spPr>
          <a:xfrm>
            <a:off x="4972725" y="3361019"/>
            <a:ext cx="2297539" cy="646331"/>
          </a:xfrm>
          <a:prstGeom prst="rect">
            <a:avLst/>
          </a:prstGeom>
        </p:spPr>
        <p:txBody>
          <a:bodyPr wrap="square">
            <a:spAutoFit/>
          </a:bodyPr>
          <a:lstStyle/>
          <a:p>
            <a:r>
              <a:rPr lang="en-US" altLang="zh-CN" sz="3600" b="1" dirty="0">
                <a:solidFill>
                  <a:prstClr val="white"/>
                </a:solidFill>
                <a:latin typeface="微软雅黑"/>
                <a:ea typeface="微软雅黑"/>
              </a:rPr>
              <a:t>Audacity</a:t>
            </a:r>
            <a:endParaRPr lang="zh-CN" altLang="en-US" sz="3600" b="1" dirty="0">
              <a:solidFill>
                <a:prstClr val="white"/>
              </a:solidFill>
              <a:latin typeface="微软雅黑"/>
              <a:ea typeface="微软雅黑"/>
            </a:endParaRPr>
          </a:p>
        </p:txBody>
      </p:sp>
      <p:sp>
        <p:nvSpPr>
          <p:cNvPr id="81" name="Shape 4028"/>
          <p:cNvSpPr/>
          <p:nvPr/>
        </p:nvSpPr>
        <p:spPr>
          <a:xfrm>
            <a:off x="4054337" y="2988849"/>
            <a:ext cx="340973" cy="34097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30"/>
                  <a:pt x="15145" y="4434"/>
                </a:cubicBezTo>
                <a:lnTo>
                  <a:pt x="15143" y="4424"/>
                </a:lnTo>
                <a:lnTo>
                  <a:pt x="11483" y="3967"/>
                </a:lnTo>
                <a:cubicBezTo>
                  <a:pt x="11424" y="3942"/>
                  <a:pt x="11359" y="3927"/>
                  <a:pt x="11291" y="3927"/>
                </a:cubicBezTo>
                <a:cubicBezTo>
                  <a:pt x="11275" y="3927"/>
                  <a:pt x="11261" y="3935"/>
                  <a:pt x="11245" y="3937"/>
                </a:cubicBezTo>
                <a:lnTo>
                  <a:pt x="11216" y="3933"/>
                </a:lnTo>
                <a:lnTo>
                  <a:pt x="11218" y="3943"/>
                </a:lnTo>
                <a:cubicBezTo>
                  <a:pt x="10983" y="3979"/>
                  <a:pt x="10800" y="4174"/>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2"/>
                </a:lnTo>
                <a:lnTo>
                  <a:pt x="15026" y="8306"/>
                </a:lnTo>
                <a:cubicBezTo>
                  <a:pt x="15085" y="8332"/>
                  <a:pt x="15150" y="8345"/>
                  <a:pt x="15218" y="8345"/>
                </a:cubicBezTo>
                <a:cubicBezTo>
                  <a:pt x="15234" y="8345"/>
                  <a:pt x="15248" y="8338"/>
                  <a:pt x="15264" y="8337"/>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82" name="Shape 4088"/>
          <p:cNvSpPr/>
          <p:nvPr/>
        </p:nvSpPr>
        <p:spPr>
          <a:xfrm>
            <a:off x="7807204" y="2988841"/>
            <a:ext cx="340760" cy="34098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89"/>
                  <a:pt x="11981" y="9818"/>
                </a:cubicBezTo>
                <a:cubicBezTo>
                  <a:pt x="11981" y="9546"/>
                  <a:pt x="11767" y="9327"/>
                  <a:pt x="11502" y="9327"/>
                </a:cubicBezTo>
                <a:cubicBezTo>
                  <a:pt x="11237" y="9327"/>
                  <a:pt x="11022" y="9546"/>
                  <a:pt x="11022" y="9818"/>
                </a:cubicBezTo>
                <a:cubicBezTo>
                  <a:pt x="11022" y="10089"/>
                  <a:pt x="11237" y="10309"/>
                  <a:pt x="11502" y="10309"/>
                </a:cubicBezTo>
                <a:moveTo>
                  <a:pt x="15818" y="4909"/>
                </a:moveTo>
                <a:cubicBezTo>
                  <a:pt x="16083" y="4909"/>
                  <a:pt x="16297" y="5128"/>
                  <a:pt x="16297" y="5400"/>
                </a:cubicBezTo>
                <a:cubicBezTo>
                  <a:pt x="16297" y="5671"/>
                  <a:pt x="16083" y="5891"/>
                  <a:pt x="15818" y="5891"/>
                </a:cubicBezTo>
                <a:cubicBezTo>
                  <a:pt x="15553" y="5891"/>
                  <a:pt x="15338" y="5671"/>
                  <a:pt x="15338" y="5400"/>
                </a:cubicBezTo>
                <a:cubicBezTo>
                  <a:pt x="15338" y="5128"/>
                  <a:pt x="15553" y="4909"/>
                  <a:pt x="15818" y="4909"/>
                </a:cubicBezTo>
                <a:moveTo>
                  <a:pt x="15818" y="6872"/>
                </a:moveTo>
                <a:cubicBezTo>
                  <a:pt x="16612" y="6872"/>
                  <a:pt x="17256" y="6213"/>
                  <a:pt x="17256" y="5400"/>
                </a:cubicBezTo>
                <a:cubicBezTo>
                  <a:pt x="17256" y="4587"/>
                  <a:pt x="16612" y="3927"/>
                  <a:pt x="15818" y="3927"/>
                </a:cubicBezTo>
                <a:cubicBezTo>
                  <a:pt x="15023" y="3927"/>
                  <a:pt x="14379" y="4587"/>
                  <a:pt x="14379" y="5400"/>
                </a:cubicBezTo>
                <a:cubicBezTo>
                  <a:pt x="14379" y="6213"/>
                  <a:pt x="15023" y="6872"/>
                  <a:pt x="15818" y="6872"/>
                </a:cubicBezTo>
                <a:moveTo>
                  <a:pt x="12941" y="11781"/>
                </a:moveTo>
                <a:cubicBezTo>
                  <a:pt x="13206" y="11781"/>
                  <a:pt x="13420" y="11562"/>
                  <a:pt x="13420" y="11290"/>
                </a:cubicBezTo>
                <a:cubicBezTo>
                  <a:pt x="13420" y="11019"/>
                  <a:pt x="13206" y="10800"/>
                  <a:pt x="12941" y="10800"/>
                </a:cubicBezTo>
                <a:cubicBezTo>
                  <a:pt x="12675" y="10800"/>
                  <a:pt x="12461" y="11019"/>
                  <a:pt x="12461" y="11290"/>
                </a:cubicBezTo>
                <a:cubicBezTo>
                  <a:pt x="12461" y="11562"/>
                  <a:pt x="12675" y="11781"/>
                  <a:pt x="12941" y="11781"/>
                </a:cubicBezTo>
                <a:moveTo>
                  <a:pt x="10063" y="7854"/>
                </a:moveTo>
                <a:cubicBezTo>
                  <a:pt x="9798" y="7854"/>
                  <a:pt x="9584" y="8074"/>
                  <a:pt x="9584" y="8345"/>
                </a:cubicBezTo>
                <a:cubicBezTo>
                  <a:pt x="9584" y="8616"/>
                  <a:pt x="9798" y="8836"/>
                  <a:pt x="10063" y="8836"/>
                </a:cubicBezTo>
                <a:cubicBezTo>
                  <a:pt x="10328" y="8836"/>
                  <a:pt x="10543" y="8616"/>
                  <a:pt x="10543" y="8345"/>
                </a:cubicBezTo>
                <a:cubicBezTo>
                  <a:pt x="10543" y="8074"/>
                  <a:pt x="10328" y="7854"/>
                  <a:pt x="10063" y="7854"/>
                </a:cubicBezTo>
                <a:moveTo>
                  <a:pt x="1718" y="19842"/>
                </a:moveTo>
                <a:lnTo>
                  <a:pt x="3451" y="15392"/>
                </a:lnTo>
                <a:cubicBezTo>
                  <a:pt x="3684" y="15833"/>
                  <a:pt x="3973" y="16253"/>
                  <a:pt x="4312" y="16641"/>
                </a:cubicBezTo>
                <a:cubicBezTo>
                  <a:pt x="4824" y="17230"/>
                  <a:pt x="5418" y="17710"/>
                  <a:pt x="6061" y="18068"/>
                </a:cubicBezTo>
                <a:cubicBezTo>
                  <a:pt x="6061" y="18068"/>
                  <a:pt x="1718" y="19842"/>
                  <a:pt x="1718" y="19842"/>
                </a:cubicBezTo>
                <a:close/>
                <a:moveTo>
                  <a:pt x="3717" y="12060"/>
                </a:moveTo>
                <a:lnTo>
                  <a:pt x="0" y="21600"/>
                </a:lnTo>
                <a:lnTo>
                  <a:pt x="9319" y="17795"/>
                </a:lnTo>
                <a:cubicBezTo>
                  <a:pt x="9153" y="17815"/>
                  <a:pt x="8987" y="17823"/>
                  <a:pt x="8822" y="17823"/>
                </a:cubicBezTo>
                <a:cubicBezTo>
                  <a:pt x="5971" y="17823"/>
                  <a:pt x="3389" y="15002"/>
                  <a:pt x="3717" y="12060"/>
                </a:cubicBezTo>
                <a:moveTo>
                  <a:pt x="16115" y="10657"/>
                </a:moveTo>
                <a:cubicBezTo>
                  <a:pt x="15925" y="10850"/>
                  <a:pt x="15627" y="11171"/>
                  <a:pt x="15280" y="11542"/>
                </a:cubicBezTo>
                <a:cubicBezTo>
                  <a:pt x="14662" y="12203"/>
                  <a:pt x="13712" y="13220"/>
                  <a:pt x="13147" y="13753"/>
                </a:cubicBezTo>
                <a:lnTo>
                  <a:pt x="7665" y="8141"/>
                </a:lnTo>
                <a:cubicBezTo>
                  <a:pt x="8185" y="7563"/>
                  <a:pt x="9179" y="6590"/>
                  <a:pt x="9825" y="5958"/>
                </a:cubicBezTo>
                <a:cubicBezTo>
                  <a:pt x="10188" y="5603"/>
                  <a:pt x="10500" y="5297"/>
                  <a:pt x="10690" y="5103"/>
                </a:cubicBezTo>
                <a:cubicBezTo>
                  <a:pt x="13284" y="2447"/>
                  <a:pt x="18271" y="993"/>
                  <a:pt x="20136" y="982"/>
                </a:cubicBezTo>
                <a:cubicBezTo>
                  <a:pt x="20132" y="2572"/>
                  <a:pt x="18824" y="7884"/>
                  <a:pt x="16115" y="10657"/>
                </a:cubicBezTo>
                <a:moveTo>
                  <a:pt x="12477" y="14563"/>
                </a:moveTo>
                <a:cubicBezTo>
                  <a:pt x="12127" y="15872"/>
                  <a:pt x="11665" y="17072"/>
                  <a:pt x="11154" y="18035"/>
                </a:cubicBezTo>
                <a:cubicBezTo>
                  <a:pt x="10943" y="17453"/>
                  <a:pt x="10642" y="16798"/>
                  <a:pt x="10214" y="16110"/>
                </a:cubicBezTo>
                <a:cubicBezTo>
                  <a:pt x="10035" y="15822"/>
                  <a:pt x="9728" y="15656"/>
                  <a:pt x="9405" y="15656"/>
                </a:cubicBezTo>
                <a:cubicBezTo>
                  <a:pt x="9329" y="15656"/>
                  <a:pt x="9252" y="15664"/>
                  <a:pt x="9176" y="15683"/>
                </a:cubicBezTo>
                <a:cubicBezTo>
                  <a:pt x="8990" y="15730"/>
                  <a:pt x="8799" y="15754"/>
                  <a:pt x="8610" y="15754"/>
                </a:cubicBezTo>
                <a:cubicBezTo>
                  <a:pt x="7905" y="15754"/>
                  <a:pt x="7217" y="15432"/>
                  <a:pt x="6621" y="14822"/>
                </a:cubicBezTo>
                <a:cubicBezTo>
                  <a:pt x="5861" y="14043"/>
                  <a:pt x="5561" y="13114"/>
                  <a:pt x="5779" y="12206"/>
                </a:cubicBezTo>
                <a:cubicBezTo>
                  <a:pt x="5877" y="11797"/>
                  <a:pt x="5709" y="11370"/>
                  <a:pt x="5363" y="11144"/>
                </a:cubicBezTo>
                <a:cubicBezTo>
                  <a:pt x="4690" y="10706"/>
                  <a:pt x="4050" y="10398"/>
                  <a:pt x="3482" y="10182"/>
                </a:cubicBezTo>
                <a:cubicBezTo>
                  <a:pt x="4423" y="9658"/>
                  <a:pt x="5594" y="9186"/>
                  <a:pt x="6874" y="8826"/>
                </a:cubicBezTo>
                <a:cubicBezTo>
                  <a:pt x="6900" y="8820"/>
                  <a:pt x="6921" y="8802"/>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8"/>
                </a:cubicBezTo>
                <a:cubicBezTo>
                  <a:pt x="9345" y="5092"/>
                  <a:pt x="7134" y="7174"/>
                  <a:pt x="6621" y="7880"/>
                </a:cubicBezTo>
                <a:cubicBezTo>
                  <a:pt x="4961" y="8345"/>
                  <a:pt x="2544" y="9277"/>
                  <a:pt x="1196" y="10657"/>
                </a:cubicBezTo>
                <a:cubicBezTo>
                  <a:pt x="1196" y="10657"/>
                  <a:pt x="2841" y="10663"/>
                  <a:pt x="4848" y="11972"/>
                </a:cubicBezTo>
                <a:cubicBezTo>
                  <a:pt x="4556" y="13190"/>
                  <a:pt x="4926" y="14474"/>
                  <a:pt x="5943" y="15516"/>
                </a:cubicBezTo>
                <a:cubicBezTo>
                  <a:pt x="6735" y="16327"/>
                  <a:pt x="7672" y="16736"/>
                  <a:pt x="8610" y="16736"/>
                </a:cubicBezTo>
                <a:cubicBezTo>
                  <a:pt x="8876" y="16736"/>
                  <a:pt x="9142" y="16704"/>
                  <a:pt x="9405" y="16637"/>
                </a:cubicBezTo>
                <a:cubicBezTo>
                  <a:pt x="10683" y="18692"/>
                  <a:pt x="10690" y="20376"/>
                  <a:pt x="10690" y="20376"/>
                </a:cubicBezTo>
                <a:cubicBezTo>
                  <a:pt x="12038" y="18996"/>
                  <a:pt x="12948" y="16521"/>
                  <a:pt x="13402" y="14822"/>
                </a:cubicBezTo>
                <a:cubicBezTo>
                  <a:pt x="14091" y="14296"/>
                  <a:pt x="16126" y="12033"/>
                  <a:pt x="16793" y="11351"/>
                </a:cubicBezTo>
                <a:cubicBezTo>
                  <a:pt x="20164" y="7900"/>
                  <a:pt x="21600" y="861"/>
                  <a:pt x="20922" y="167"/>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83" name="Shape 4073"/>
          <p:cNvSpPr/>
          <p:nvPr/>
        </p:nvSpPr>
        <p:spPr>
          <a:xfrm>
            <a:off x="4494801" y="5012077"/>
            <a:ext cx="340973" cy="340973"/>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4" y="21600"/>
                  <a:pt x="7855" y="21600"/>
                </a:cubicBezTo>
                <a:cubicBezTo>
                  <a:pt x="7990" y="21600"/>
                  <a:pt x="8112" y="21545"/>
                  <a:pt x="8202" y="21456"/>
                </a:cubicBezTo>
                <a:lnTo>
                  <a:pt x="10800" y="18858"/>
                </a:lnTo>
                <a:lnTo>
                  <a:pt x="13398" y="21456"/>
                </a:lnTo>
                <a:cubicBezTo>
                  <a:pt x="13488" y="21545"/>
                  <a:pt x="13610" y="21600"/>
                  <a:pt x="13745" y="21600"/>
                </a:cubicBezTo>
                <a:cubicBezTo>
                  <a:pt x="14016"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9"/>
                  <a:pt x="14507" y="9818"/>
                  <a:pt x="14236" y="9818"/>
                </a:cubicBezTo>
                <a:lnTo>
                  <a:pt x="12273" y="9818"/>
                </a:lnTo>
                <a:cubicBezTo>
                  <a:pt x="12002" y="9818"/>
                  <a:pt x="11782" y="10039"/>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84" name="Shape 4035"/>
          <p:cNvSpPr/>
          <p:nvPr/>
        </p:nvSpPr>
        <p:spPr>
          <a:xfrm>
            <a:off x="7296837" y="5092376"/>
            <a:ext cx="340973" cy="247980"/>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7"/>
                </a:lnTo>
                <a:cubicBezTo>
                  <a:pt x="8208" y="6906"/>
                  <a:pt x="8046" y="6750"/>
                  <a:pt x="7855" y="6750"/>
                </a:cubicBezTo>
                <a:cubicBezTo>
                  <a:pt x="7663" y="6750"/>
                  <a:pt x="7501" y="6906"/>
                  <a:pt x="7420" y="7127"/>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7"/>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4"/>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4"/>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4"/>
          <p:cNvSpPr txBox="1">
            <a:spLocks noChangeArrowheads="1"/>
          </p:cNvSpPr>
          <p:nvPr/>
        </p:nvSpPr>
        <p:spPr bwMode="auto">
          <a:xfrm>
            <a:off x="295274" y="561975"/>
            <a:ext cx="37590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二、常用功能</a:t>
            </a: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
        <p:nvSpPr>
          <p:cNvPr id="24" name="Text Placeholder 5"/>
          <p:cNvSpPr txBox="1">
            <a:spLocks/>
          </p:cNvSpPr>
          <p:nvPr/>
        </p:nvSpPr>
        <p:spPr>
          <a:xfrm>
            <a:off x="4683366" y="717201"/>
            <a:ext cx="2820066" cy="916861"/>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US" altLang="zh-CN" sz="2400" dirty="0">
                <a:solidFill>
                  <a:srgbClr val="254E8B"/>
                </a:solidFill>
                <a:latin typeface="微软雅黑"/>
                <a:ea typeface="微软雅黑"/>
              </a:rPr>
              <a:t>1.</a:t>
            </a:r>
            <a:r>
              <a:rPr lang="zh-CN" altLang="en-US" sz="2400" dirty="0">
                <a:solidFill>
                  <a:srgbClr val="254E8B"/>
                </a:solidFill>
                <a:latin typeface="微软雅黑"/>
                <a:ea typeface="微软雅黑"/>
              </a:rPr>
              <a:t>录制音频</a:t>
            </a:r>
          </a:p>
        </p:txBody>
      </p:sp>
      <p:sp>
        <p:nvSpPr>
          <p:cNvPr id="25" name="Shape 1238"/>
          <p:cNvSpPr/>
          <p:nvPr/>
        </p:nvSpPr>
        <p:spPr>
          <a:xfrm>
            <a:off x="5742790" y="1410074"/>
            <a:ext cx="700511" cy="7005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26" name="Shape 4035"/>
          <p:cNvSpPr/>
          <p:nvPr/>
        </p:nvSpPr>
        <p:spPr>
          <a:xfrm>
            <a:off x="5922559" y="1636339"/>
            <a:ext cx="340973" cy="247980"/>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7"/>
                </a:lnTo>
                <a:cubicBezTo>
                  <a:pt x="8208" y="6906"/>
                  <a:pt x="8046" y="6750"/>
                  <a:pt x="7855" y="6750"/>
                </a:cubicBezTo>
                <a:cubicBezTo>
                  <a:pt x="7663" y="6750"/>
                  <a:pt x="7501" y="6906"/>
                  <a:pt x="7420" y="7127"/>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7"/>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4"/>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4"/>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chemeClr val="bg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87476552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nodePh="1">
                                  <p:stCondLst>
                                    <p:cond delay="0"/>
                                  </p:stCondLst>
                                  <p:endCondLst>
                                    <p:cond evt="begin" delay="0">
                                      <p:tn val="5"/>
                                    </p:cond>
                                  </p:endCondLst>
                                  <p:childTnLst>
                                    <p:set>
                                      <p:cBhvr>
                                        <p:cTn id="6" dur="1" fill="hold">
                                          <p:stCondLst>
                                            <p:cond delay="0"/>
                                          </p:stCondLst>
                                        </p:cTn>
                                        <p:tgtEl>
                                          <p:spTgt spid="62"/>
                                        </p:tgtEl>
                                        <p:attrNameLst>
                                          <p:attrName>style.visibility</p:attrName>
                                        </p:attrNameLst>
                                      </p:cBhvr>
                                      <p:to>
                                        <p:strVal val="visible"/>
                                      </p:to>
                                    </p:set>
                                    <p:anim calcmode="lin" valueType="num">
                                      <p:cBhvr>
                                        <p:cTn id="7"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10" dur="1000" fill="hold"/>
                                        <p:tgtEl>
                                          <p:spTgt spid="6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2"/>
                                        </p:tgtEl>
                                      </p:cBhvr>
                                    </p:animEffect>
                                  </p:childTnLst>
                                </p:cTn>
                              </p:par>
                            </p:childTnLst>
                          </p:cTn>
                        </p:par>
                        <p:par>
                          <p:cTn id="15" fill="hold">
                            <p:stCondLst>
                              <p:cond delay="1000"/>
                            </p:stCondLst>
                            <p:childTnLst>
                              <p:par>
                                <p:cTn id="16" presetID="25" presetClass="entr" presetSubtype="0" fill="hold" grpId="0" nodeType="afterEffect" nodePh="1">
                                  <p:stCondLst>
                                    <p:cond delay="0"/>
                                  </p:stCondLst>
                                  <p:endCondLst>
                                    <p:cond evt="begin" delay="0">
                                      <p:tn val="16"/>
                                    </p:cond>
                                  </p:endCondLst>
                                  <p:childTnLst>
                                    <p:set>
                                      <p:cBhvr>
                                        <p:cTn id="17" dur="1" fill="hold">
                                          <p:stCondLst>
                                            <p:cond delay="0"/>
                                          </p:stCondLst>
                                        </p:cTn>
                                        <p:tgtEl>
                                          <p:spTgt spid="63"/>
                                        </p:tgtEl>
                                        <p:attrNameLst>
                                          <p:attrName>style.visibility</p:attrName>
                                        </p:attrNameLst>
                                      </p:cBhvr>
                                      <p:to>
                                        <p:strVal val="visible"/>
                                      </p:to>
                                    </p:set>
                                    <p:anim calcmode="lin" valueType="num">
                                      <p:cBhvr>
                                        <p:cTn id="18"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21" dur="1000" fill="hold"/>
                                        <p:tgtEl>
                                          <p:spTgt spid="63"/>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3"/>
                                        </p:tgtEl>
                                      </p:cBhvr>
                                    </p:animEffect>
                                  </p:childTnLst>
                                </p:cTn>
                              </p:par>
                            </p:childTnLst>
                          </p:cTn>
                        </p:par>
                        <p:par>
                          <p:cTn id="26" fill="hold">
                            <p:stCondLst>
                              <p:cond delay="2000"/>
                            </p:stCondLst>
                            <p:childTnLst>
                              <p:par>
                                <p:cTn id="27" presetID="25" presetClass="entr" presetSubtype="0" fill="hold" grpId="0" nodeType="afterEffect" nodePh="1">
                                  <p:stCondLst>
                                    <p:cond delay="0"/>
                                  </p:stCondLst>
                                  <p:endCondLst>
                                    <p:cond evt="begin" delay="0">
                                      <p:tn val="27"/>
                                    </p:cond>
                                  </p:endCondLst>
                                  <p:childTnLst>
                                    <p:set>
                                      <p:cBhvr>
                                        <p:cTn id="28" dur="1" fill="hold">
                                          <p:stCondLst>
                                            <p:cond delay="0"/>
                                          </p:stCondLst>
                                        </p:cTn>
                                        <p:tgtEl>
                                          <p:spTgt spid="64"/>
                                        </p:tgtEl>
                                        <p:attrNameLst>
                                          <p:attrName>style.visibility</p:attrName>
                                        </p:attrNameLst>
                                      </p:cBhvr>
                                      <p:to>
                                        <p:strVal val="visible"/>
                                      </p:to>
                                    </p:set>
                                    <p:anim calcmode="lin" valueType="num">
                                      <p:cBhvr>
                                        <p:cTn id="29"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32" dur="1000" fill="hold"/>
                                        <p:tgtEl>
                                          <p:spTgt spid="64"/>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4"/>
                                        </p:tgtEl>
                                      </p:cBhvr>
                                    </p:animEffect>
                                  </p:childTnLst>
                                </p:cTn>
                              </p:par>
                            </p:childTnLst>
                          </p:cTn>
                        </p:par>
                        <p:par>
                          <p:cTn id="37" fill="hold">
                            <p:stCondLst>
                              <p:cond delay="3000"/>
                            </p:stCondLst>
                            <p:childTnLst>
                              <p:par>
                                <p:cTn id="38" presetID="25" presetClass="entr" presetSubtype="0" fill="hold" grpId="0" nodeType="afterEffect" nodePh="1">
                                  <p:stCondLst>
                                    <p:cond delay="0"/>
                                  </p:stCondLst>
                                  <p:endCondLst>
                                    <p:cond evt="begin" delay="0">
                                      <p:tn val="38"/>
                                    </p:cond>
                                  </p:endCondLst>
                                  <p:childTnLst>
                                    <p:set>
                                      <p:cBhvr>
                                        <p:cTn id="39" dur="1" fill="hold">
                                          <p:stCondLst>
                                            <p:cond delay="0"/>
                                          </p:stCondLst>
                                        </p:cTn>
                                        <p:tgtEl>
                                          <p:spTgt spid="65"/>
                                        </p:tgtEl>
                                        <p:attrNameLst>
                                          <p:attrName>style.visibility</p:attrName>
                                        </p:attrNameLst>
                                      </p:cBhvr>
                                      <p:to>
                                        <p:strVal val="visible"/>
                                      </p:to>
                                    </p:set>
                                    <p:anim calcmode="lin" valueType="num">
                                      <p:cBhvr>
                                        <p:cTn id="40"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43" dur="1000" fill="hold"/>
                                        <p:tgtEl>
                                          <p:spTgt spid="65"/>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5"/>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54" dur="1000" fill="hold"/>
                                        <p:tgtEl>
                                          <p:spTgt spid="66"/>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6"/>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p:cTn id="62"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65" dur="1000" fill="hold"/>
                                        <p:tgtEl>
                                          <p:spTgt spid="67"/>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67"/>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p:cTn id="73"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76" dur="1000" fill="hold"/>
                                        <p:tgtEl>
                                          <p:spTgt spid="68"/>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68"/>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p:cTn id="84" dur="500" decel="50000" fill="hold">
                                          <p:stCondLst>
                                            <p:cond delay="0"/>
                                          </p:stCondLst>
                                        </p:cTn>
                                        <p:tgtEl>
                                          <p:spTgt spid="69"/>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69"/>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69"/>
                                        </p:tgtEl>
                                        <p:attrNameLst>
                                          <p:attrName>ppt_w</p:attrName>
                                        </p:attrNameLst>
                                      </p:cBhvr>
                                      <p:tavLst>
                                        <p:tav tm="0">
                                          <p:val>
                                            <p:strVal val="#ppt_w*.05"/>
                                          </p:val>
                                        </p:tav>
                                        <p:tav tm="100000">
                                          <p:val>
                                            <p:strVal val="#ppt_w"/>
                                          </p:val>
                                        </p:tav>
                                      </p:tavLst>
                                    </p:anim>
                                    <p:anim calcmode="lin" valueType="num">
                                      <p:cBhvr>
                                        <p:cTn id="87" dur="1000" fill="hold"/>
                                        <p:tgtEl>
                                          <p:spTgt spid="69"/>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69"/>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69"/>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69"/>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69"/>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70"/>
                                        </p:tgtEl>
                                        <p:attrNameLst>
                                          <p:attrName>style.visibility</p:attrName>
                                        </p:attrNameLst>
                                      </p:cBhvr>
                                      <p:to>
                                        <p:strVal val="visible"/>
                                      </p:to>
                                    </p:set>
                                    <p:anim calcmode="lin" valueType="num">
                                      <p:cBhvr>
                                        <p:cTn id="95" dur="500" decel="50000" fill="hold">
                                          <p:stCondLst>
                                            <p:cond delay="0"/>
                                          </p:stCondLst>
                                        </p:cTn>
                                        <p:tgtEl>
                                          <p:spTgt spid="70"/>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70"/>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70"/>
                                        </p:tgtEl>
                                        <p:attrNameLst>
                                          <p:attrName>ppt_w</p:attrName>
                                        </p:attrNameLst>
                                      </p:cBhvr>
                                      <p:tavLst>
                                        <p:tav tm="0">
                                          <p:val>
                                            <p:strVal val="#ppt_w*.05"/>
                                          </p:val>
                                        </p:tav>
                                        <p:tav tm="100000">
                                          <p:val>
                                            <p:strVal val="#ppt_w"/>
                                          </p:val>
                                        </p:tav>
                                      </p:tavLst>
                                    </p:anim>
                                    <p:anim calcmode="lin" valueType="num">
                                      <p:cBhvr>
                                        <p:cTn id="98" dur="1000" fill="hold"/>
                                        <p:tgtEl>
                                          <p:spTgt spid="70"/>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70"/>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70"/>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70"/>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70"/>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72"/>
                                        </p:tgtEl>
                                        <p:attrNameLst>
                                          <p:attrName>style.visibility</p:attrName>
                                        </p:attrNameLst>
                                      </p:cBhvr>
                                      <p:to>
                                        <p:strVal val="visible"/>
                                      </p:to>
                                    </p:set>
                                    <p:anim calcmode="lin" valueType="num">
                                      <p:cBhvr>
                                        <p:cTn id="106"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109" dur="1000" fill="hold"/>
                                        <p:tgtEl>
                                          <p:spTgt spid="72"/>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72"/>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decel="50000" fill="hold">
                                          <p:stCondLst>
                                            <p:cond delay="0"/>
                                          </p:stCondLst>
                                        </p:cTn>
                                        <p:tgtEl>
                                          <p:spTgt spid="74"/>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74"/>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74"/>
                                        </p:tgtEl>
                                        <p:attrNameLst>
                                          <p:attrName>ppt_w</p:attrName>
                                        </p:attrNameLst>
                                      </p:cBhvr>
                                      <p:tavLst>
                                        <p:tav tm="0">
                                          <p:val>
                                            <p:strVal val="#ppt_w*.05"/>
                                          </p:val>
                                        </p:tav>
                                        <p:tav tm="100000">
                                          <p:val>
                                            <p:strVal val="#ppt_w"/>
                                          </p:val>
                                        </p:tav>
                                      </p:tavLst>
                                    </p:anim>
                                    <p:anim calcmode="lin" valueType="num">
                                      <p:cBhvr>
                                        <p:cTn id="120" dur="1000" fill="hold"/>
                                        <p:tgtEl>
                                          <p:spTgt spid="74"/>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74"/>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74"/>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74"/>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74"/>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76"/>
                                        </p:tgtEl>
                                        <p:attrNameLst>
                                          <p:attrName>style.visibility</p:attrName>
                                        </p:attrNameLst>
                                      </p:cBhvr>
                                      <p:to>
                                        <p:strVal val="visible"/>
                                      </p:to>
                                    </p:set>
                                    <p:anim calcmode="lin" valueType="num">
                                      <p:cBhvr>
                                        <p:cTn id="128" dur="500" decel="50000" fill="hold">
                                          <p:stCondLst>
                                            <p:cond delay="0"/>
                                          </p:stCondLst>
                                        </p:cTn>
                                        <p:tgtEl>
                                          <p:spTgt spid="76"/>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76"/>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76"/>
                                        </p:tgtEl>
                                        <p:attrNameLst>
                                          <p:attrName>ppt_w</p:attrName>
                                        </p:attrNameLst>
                                      </p:cBhvr>
                                      <p:tavLst>
                                        <p:tav tm="0">
                                          <p:val>
                                            <p:strVal val="#ppt_w*.05"/>
                                          </p:val>
                                        </p:tav>
                                        <p:tav tm="100000">
                                          <p:val>
                                            <p:strVal val="#ppt_w"/>
                                          </p:val>
                                        </p:tav>
                                      </p:tavLst>
                                    </p:anim>
                                    <p:anim calcmode="lin" valueType="num">
                                      <p:cBhvr>
                                        <p:cTn id="131" dur="1000" fill="hold"/>
                                        <p:tgtEl>
                                          <p:spTgt spid="76"/>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76"/>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76"/>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76"/>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76"/>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78"/>
                                        </p:tgtEl>
                                        <p:attrNameLst>
                                          <p:attrName>style.visibility</p:attrName>
                                        </p:attrNameLst>
                                      </p:cBhvr>
                                      <p:to>
                                        <p:strVal val="visible"/>
                                      </p:to>
                                    </p:set>
                                    <p:anim calcmode="lin" valueType="num">
                                      <p:cBhvr>
                                        <p:cTn id="139"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42" dur="1000" fill="hold"/>
                                        <p:tgtEl>
                                          <p:spTgt spid="78"/>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78"/>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79"/>
                                        </p:tgtEl>
                                        <p:attrNameLst>
                                          <p:attrName>style.visibility</p:attrName>
                                        </p:attrNameLst>
                                      </p:cBhvr>
                                      <p:to>
                                        <p:strVal val="visible"/>
                                      </p:to>
                                    </p:set>
                                    <p:anim calcmode="lin" valueType="num">
                                      <p:cBhvr>
                                        <p:cTn id="150"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153" dur="1000" fill="hold"/>
                                        <p:tgtEl>
                                          <p:spTgt spid="79"/>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79"/>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80"/>
                                        </p:tgtEl>
                                        <p:attrNameLst>
                                          <p:attrName>style.visibility</p:attrName>
                                        </p:attrNameLst>
                                      </p:cBhvr>
                                      <p:to>
                                        <p:strVal val="visible"/>
                                      </p:to>
                                    </p:set>
                                    <p:anim calcmode="lin" valueType="num">
                                      <p:cBhvr>
                                        <p:cTn id="161"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164" dur="1000" fill="hold"/>
                                        <p:tgtEl>
                                          <p:spTgt spid="80"/>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80"/>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81"/>
                                        </p:tgtEl>
                                        <p:attrNameLst>
                                          <p:attrName>style.visibility</p:attrName>
                                        </p:attrNameLst>
                                      </p:cBhvr>
                                      <p:to>
                                        <p:strVal val="visible"/>
                                      </p:to>
                                    </p:set>
                                    <p:anim calcmode="lin" valueType="num">
                                      <p:cBhvr>
                                        <p:cTn id="172" dur="50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81"/>
                                        </p:tgtEl>
                                        <p:attrNameLst>
                                          <p:attrName>ppt_w</p:attrName>
                                        </p:attrNameLst>
                                      </p:cBhvr>
                                      <p:tavLst>
                                        <p:tav tm="0">
                                          <p:val>
                                            <p:strVal val="#ppt_w*.05"/>
                                          </p:val>
                                        </p:tav>
                                        <p:tav tm="100000">
                                          <p:val>
                                            <p:strVal val="#ppt_w"/>
                                          </p:val>
                                        </p:tav>
                                      </p:tavLst>
                                    </p:anim>
                                    <p:anim calcmode="lin" valueType="num">
                                      <p:cBhvr>
                                        <p:cTn id="175" dur="1000" fill="hold"/>
                                        <p:tgtEl>
                                          <p:spTgt spid="81"/>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81"/>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81"/>
                                        </p:tgtEl>
                                      </p:cBhvr>
                                    </p:animEffect>
                                  </p:childTnLst>
                                </p:cTn>
                              </p:par>
                            </p:childTnLst>
                          </p:cTn>
                        </p:par>
                        <p:par>
                          <p:cTn id="180" fill="hold">
                            <p:stCondLst>
                              <p:cond delay="16000"/>
                            </p:stCondLst>
                            <p:childTnLst>
                              <p:par>
                                <p:cTn id="181" presetID="25" presetClass="entr" presetSubtype="0" fill="hold" grpId="0" nodeType="afterEffect">
                                  <p:stCondLst>
                                    <p:cond delay="0"/>
                                  </p:stCondLst>
                                  <p:childTnLst>
                                    <p:set>
                                      <p:cBhvr>
                                        <p:cTn id="182" dur="1" fill="hold">
                                          <p:stCondLst>
                                            <p:cond delay="0"/>
                                          </p:stCondLst>
                                        </p:cTn>
                                        <p:tgtEl>
                                          <p:spTgt spid="82"/>
                                        </p:tgtEl>
                                        <p:attrNameLst>
                                          <p:attrName>style.visibility</p:attrName>
                                        </p:attrNameLst>
                                      </p:cBhvr>
                                      <p:to>
                                        <p:strVal val="visible"/>
                                      </p:to>
                                    </p:set>
                                    <p:anim calcmode="lin" valueType="num">
                                      <p:cBhvr>
                                        <p:cTn id="183" dur="500" decel="50000" fill="hold">
                                          <p:stCondLst>
                                            <p:cond delay="0"/>
                                          </p:stCondLst>
                                        </p:cTn>
                                        <p:tgtEl>
                                          <p:spTgt spid="82"/>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82"/>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82"/>
                                        </p:tgtEl>
                                        <p:attrNameLst>
                                          <p:attrName>ppt_w</p:attrName>
                                        </p:attrNameLst>
                                      </p:cBhvr>
                                      <p:tavLst>
                                        <p:tav tm="0">
                                          <p:val>
                                            <p:strVal val="#ppt_w*.05"/>
                                          </p:val>
                                        </p:tav>
                                        <p:tav tm="100000">
                                          <p:val>
                                            <p:strVal val="#ppt_w"/>
                                          </p:val>
                                        </p:tav>
                                      </p:tavLst>
                                    </p:anim>
                                    <p:anim calcmode="lin" valueType="num">
                                      <p:cBhvr>
                                        <p:cTn id="186" dur="1000" fill="hold"/>
                                        <p:tgtEl>
                                          <p:spTgt spid="82"/>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82"/>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82"/>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82"/>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82"/>
                                        </p:tgtEl>
                                      </p:cBhvr>
                                    </p:animEffect>
                                  </p:childTnLst>
                                </p:cTn>
                              </p:par>
                            </p:childTnLst>
                          </p:cTn>
                        </p:par>
                        <p:par>
                          <p:cTn id="191" fill="hold">
                            <p:stCondLst>
                              <p:cond delay="17000"/>
                            </p:stCondLst>
                            <p:childTnLst>
                              <p:par>
                                <p:cTn id="192" presetID="25" presetClass="entr" presetSubtype="0" fill="hold" grpId="0" nodeType="afterEffect">
                                  <p:stCondLst>
                                    <p:cond delay="0"/>
                                  </p:stCondLst>
                                  <p:childTnLst>
                                    <p:set>
                                      <p:cBhvr>
                                        <p:cTn id="193" dur="1" fill="hold">
                                          <p:stCondLst>
                                            <p:cond delay="0"/>
                                          </p:stCondLst>
                                        </p:cTn>
                                        <p:tgtEl>
                                          <p:spTgt spid="83"/>
                                        </p:tgtEl>
                                        <p:attrNameLst>
                                          <p:attrName>style.visibility</p:attrName>
                                        </p:attrNameLst>
                                      </p:cBhvr>
                                      <p:to>
                                        <p:strVal val="visible"/>
                                      </p:to>
                                    </p:set>
                                    <p:anim calcmode="lin" valueType="num">
                                      <p:cBhvr>
                                        <p:cTn id="194" dur="500" decel="50000" fill="hold">
                                          <p:stCondLst>
                                            <p:cond delay="0"/>
                                          </p:stCondLst>
                                        </p:cTn>
                                        <p:tgtEl>
                                          <p:spTgt spid="83"/>
                                        </p:tgtEl>
                                        <p:attrNameLst>
                                          <p:attrName>style.rotation</p:attrName>
                                        </p:attrNameLst>
                                      </p:cBhvr>
                                      <p:tavLst>
                                        <p:tav tm="0">
                                          <p:val>
                                            <p:fltVal val="-90"/>
                                          </p:val>
                                        </p:tav>
                                        <p:tav tm="100000">
                                          <p:val>
                                            <p:fltVal val="0"/>
                                          </p:val>
                                        </p:tav>
                                      </p:tavLst>
                                    </p:anim>
                                    <p:anim calcmode="lin" valueType="num">
                                      <p:cBhvr>
                                        <p:cTn id="195" dur="500" decel="50000" fill="hold">
                                          <p:stCondLst>
                                            <p:cond delay="0"/>
                                          </p:stCondLst>
                                        </p:cTn>
                                        <p:tgtEl>
                                          <p:spTgt spid="83"/>
                                        </p:tgtEl>
                                        <p:attrNameLst>
                                          <p:attrName>ppt_w</p:attrName>
                                        </p:attrNameLst>
                                      </p:cBhvr>
                                      <p:tavLst>
                                        <p:tav tm="0">
                                          <p:val>
                                            <p:strVal val="#ppt_w"/>
                                          </p:val>
                                        </p:tav>
                                        <p:tav tm="100000">
                                          <p:val>
                                            <p:strVal val="#ppt_w*.05"/>
                                          </p:val>
                                        </p:tav>
                                      </p:tavLst>
                                    </p:anim>
                                    <p:anim calcmode="lin" valueType="num">
                                      <p:cBhvr>
                                        <p:cTn id="196" dur="500" accel="50000" fill="hold">
                                          <p:stCondLst>
                                            <p:cond delay="500"/>
                                          </p:stCondLst>
                                        </p:cTn>
                                        <p:tgtEl>
                                          <p:spTgt spid="83"/>
                                        </p:tgtEl>
                                        <p:attrNameLst>
                                          <p:attrName>ppt_w</p:attrName>
                                        </p:attrNameLst>
                                      </p:cBhvr>
                                      <p:tavLst>
                                        <p:tav tm="0">
                                          <p:val>
                                            <p:strVal val="#ppt_w*.05"/>
                                          </p:val>
                                        </p:tav>
                                        <p:tav tm="100000">
                                          <p:val>
                                            <p:strVal val="#ppt_w"/>
                                          </p:val>
                                        </p:tav>
                                      </p:tavLst>
                                    </p:anim>
                                    <p:anim calcmode="lin" valueType="num">
                                      <p:cBhvr>
                                        <p:cTn id="197" dur="1000" fill="hold"/>
                                        <p:tgtEl>
                                          <p:spTgt spid="83"/>
                                        </p:tgtEl>
                                        <p:attrNameLst>
                                          <p:attrName>ppt_h</p:attrName>
                                        </p:attrNameLst>
                                      </p:cBhvr>
                                      <p:tavLst>
                                        <p:tav tm="0">
                                          <p:val>
                                            <p:strVal val="#ppt_h"/>
                                          </p:val>
                                        </p:tav>
                                        <p:tav tm="100000">
                                          <p:val>
                                            <p:strVal val="#ppt_h"/>
                                          </p:val>
                                        </p:tav>
                                      </p:tavLst>
                                    </p:anim>
                                    <p:anim calcmode="lin" valueType="num">
                                      <p:cBhvr>
                                        <p:cTn id="198" dur="500" decel="50000" fill="hold">
                                          <p:stCondLst>
                                            <p:cond delay="0"/>
                                          </p:stCondLst>
                                        </p:cTn>
                                        <p:tgtEl>
                                          <p:spTgt spid="83"/>
                                        </p:tgtEl>
                                        <p:attrNameLst>
                                          <p:attrName>ppt_x</p:attrName>
                                        </p:attrNameLst>
                                      </p:cBhvr>
                                      <p:tavLst>
                                        <p:tav tm="0">
                                          <p:val>
                                            <p:strVal val="#ppt_x+.4"/>
                                          </p:val>
                                        </p:tav>
                                        <p:tav tm="100000">
                                          <p:val>
                                            <p:strVal val="#ppt_x"/>
                                          </p:val>
                                        </p:tav>
                                      </p:tavLst>
                                    </p:anim>
                                    <p:anim calcmode="lin" valueType="num">
                                      <p:cBhvr>
                                        <p:cTn id="199" dur="500" decel="50000" fill="hold">
                                          <p:stCondLst>
                                            <p:cond delay="0"/>
                                          </p:stCondLst>
                                        </p:cTn>
                                        <p:tgtEl>
                                          <p:spTgt spid="83"/>
                                        </p:tgtEl>
                                        <p:attrNameLst>
                                          <p:attrName>ppt_y</p:attrName>
                                        </p:attrNameLst>
                                      </p:cBhvr>
                                      <p:tavLst>
                                        <p:tav tm="0">
                                          <p:val>
                                            <p:strVal val="#ppt_y-.2"/>
                                          </p:val>
                                        </p:tav>
                                        <p:tav tm="100000">
                                          <p:val>
                                            <p:strVal val="#ppt_y+.1"/>
                                          </p:val>
                                        </p:tav>
                                      </p:tavLst>
                                    </p:anim>
                                    <p:anim calcmode="lin" valueType="num">
                                      <p:cBhvr>
                                        <p:cTn id="200" dur="500" accel="50000" fill="hold">
                                          <p:stCondLst>
                                            <p:cond delay="500"/>
                                          </p:stCondLst>
                                        </p:cTn>
                                        <p:tgtEl>
                                          <p:spTgt spid="83"/>
                                        </p:tgtEl>
                                        <p:attrNameLst>
                                          <p:attrName>ppt_y</p:attrName>
                                        </p:attrNameLst>
                                      </p:cBhvr>
                                      <p:tavLst>
                                        <p:tav tm="0">
                                          <p:val>
                                            <p:strVal val="#ppt_y+.1"/>
                                          </p:val>
                                        </p:tav>
                                        <p:tav tm="100000">
                                          <p:val>
                                            <p:strVal val="#ppt_y"/>
                                          </p:val>
                                        </p:tav>
                                      </p:tavLst>
                                    </p:anim>
                                    <p:animEffect transition="in" filter="fade">
                                      <p:cBhvr>
                                        <p:cTn id="201" dur="1000" decel="50000">
                                          <p:stCondLst>
                                            <p:cond delay="0"/>
                                          </p:stCondLst>
                                        </p:cTn>
                                        <p:tgtEl>
                                          <p:spTgt spid="83"/>
                                        </p:tgtEl>
                                      </p:cBhvr>
                                    </p:animEffect>
                                  </p:childTnLst>
                                </p:cTn>
                              </p:par>
                            </p:childTnLst>
                          </p:cTn>
                        </p:par>
                        <p:par>
                          <p:cTn id="202" fill="hold">
                            <p:stCondLst>
                              <p:cond delay="18000"/>
                            </p:stCondLst>
                            <p:childTnLst>
                              <p:par>
                                <p:cTn id="203" presetID="25" presetClass="entr" presetSubtype="0" fill="hold" grpId="0" nodeType="afterEffect">
                                  <p:stCondLst>
                                    <p:cond delay="0"/>
                                  </p:stCondLst>
                                  <p:childTnLst>
                                    <p:set>
                                      <p:cBhvr>
                                        <p:cTn id="204" dur="1" fill="hold">
                                          <p:stCondLst>
                                            <p:cond delay="0"/>
                                          </p:stCondLst>
                                        </p:cTn>
                                        <p:tgtEl>
                                          <p:spTgt spid="84"/>
                                        </p:tgtEl>
                                        <p:attrNameLst>
                                          <p:attrName>style.visibility</p:attrName>
                                        </p:attrNameLst>
                                      </p:cBhvr>
                                      <p:to>
                                        <p:strVal val="visible"/>
                                      </p:to>
                                    </p:set>
                                    <p:anim calcmode="lin" valueType="num">
                                      <p:cBhvr>
                                        <p:cTn id="205"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206"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207"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208" dur="1000" fill="hold"/>
                                        <p:tgtEl>
                                          <p:spTgt spid="84"/>
                                        </p:tgtEl>
                                        <p:attrNameLst>
                                          <p:attrName>ppt_h</p:attrName>
                                        </p:attrNameLst>
                                      </p:cBhvr>
                                      <p:tavLst>
                                        <p:tav tm="0">
                                          <p:val>
                                            <p:strVal val="#ppt_h"/>
                                          </p:val>
                                        </p:tav>
                                        <p:tav tm="100000">
                                          <p:val>
                                            <p:strVal val="#ppt_h"/>
                                          </p:val>
                                        </p:tav>
                                      </p:tavLst>
                                    </p:anim>
                                    <p:anim calcmode="lin" valueType="num">
                                      <p:cBhvr>
                                        <p:cTn id="209"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210"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211"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212" dur="1000" decel="50000">
                                          <p:stCondLst>
                                            <p:cond delay="0"/>
                                          </p:stCondLst>
                                        </p:cTn>
                                        <p:tgtEl>
                                          <p:spTgt spid="84"/>
                                        </p:tgtEl>
                                      </p:cBhvr>
                                    </p:animEffect>
                                  </p:childTnLst>
                                </p:cTn>
                              </p:par>
                            </p:childTnLst>
                          </p:cTn>
                        </p:par>
                        <p:par>
                          <p:cTn id="213" fill="hold">
                            <p:stCondLst>
                              <p:cond delay="19000"/>
                            </p:stCondLst>
                            <p:childTnLst>
                              <p:par>
                                <p:cTn id="214" presetID="25" presetClass="entr" presetSubtype="0" fill="hold" grpId="0" nodeType="afterEffect">
                                  <p:stCondLst>
                                    <p:cond delay="0"/>
                                  </p:stCondLst>
                                  <p:childTnLst>
                                    <p:set>
                                      <p:cBhvr>
                                        <p:cTn id="215" dur="1" fill="hold">
                                          <p:stCondLst>
                                            <p:cond delay="0"/>
                                          </p:stCondLst>
                                        </p:cTn>
                                        <p:tgtEl>
                                          <p:spTgt spid="24"/>
                                        </p:tgtEl>
                                        <p:attrNameLst>
                                          <p:attrName>style.visibility</p:attrName>
                                        </p:attrNameLst>
                                      </p:cBhvr>
                                      <p:to>
                                        <p:strVal val="visible"/>
                                      </p:to>
                                    </p:set>
                                    <p:anim calcmode="lin" valueType="num">
                                      <p:cBhvr>
                                        <p:cTn id="216"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217"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218"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219" dur="1000" fill="hold"/>
                                        <p:tgtEl>
                                          <p:spTgt spid="24"/>
                                        </p:tgtEl>
                                        <p:attrNameLst>
                                          <p:attrName>ppt_h</p:attrName>
                                        </p:attrNameLst>
                                      </p:cBhvr>
                                      <p:tavLst>
                                        <p:tav tm="0">
                                          <p:val>
                                            <p:strVal val="#ppt_h"/>
                                          </p:val>
                                        </p:tav>
                                        <p:tav tm="100000">
                                          <p:val>
                                            <p:strVal val="#ppt_h"/>
                                          </p:val>
                                        </p:tav>
                                      </p:tavLst>
                                    </p:anim>
                                    <p:anim calcmode="lin" valueType="num">
                                      <p:cBhvr>
                                        <p:cTn id="220"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21"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22"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23" dur="1000" decel="50000">
                                          <p:stCondLst>
                                            <p:cond delay="0"/>
                                          </p:stCondLst>
                                        </p:cTn>
                                        <p:tgtEl>
                                          <p:spTgt spid="24"/>
                                        </p:tgtEl>
                                      </p:cBhvr>
                                    </p:animEffect>
                                  </p:childTnLst>
                                </p:cTn>
                              </p:par>
                            </p:childTnLst>
                          </p:cTn>
                        </p:par>
                        <p:par>
                          <p:cTn id="224" fill="hold">
                            <p:stCondLst>
                              <p:cond delay="20000"/>
                            </p:stCondLst>
                            <p:childTnLst>
                              <p:par>
                                <p:cTn id="225" presetID="25" presetClass="entr" presetSubtype="0" fill="hold" grpId="0" nodeType="afterEffect">
                                  <p:stCondLst>
                                    <p:cond delay="0"/>
                                  </p:stCondLst>
                                  <p:childTnLst>
                                    <p:set>
                                      <p:cBhvr>
                                        <p:cTn id="226" dur="1" fill="hold">
                                          <p:stCondLst>
                                            <p:cond delay="0"/>
                                          </p:stCondLst>
                                        </p:cTn>
                                        <p:tgtEl>
                                          <p:spTgt spid="25"/>
                                        </p:tgtEl>
                                        <p:attrNameLst>
                                          <p:attrName>style.visibility</p:attrName>
                                        </p:attrNameLst>
                                      </p:cBhvr>
                                      <p:to>
                                        <p:strVal val="visible"/>
                                      </p:to>
                                    </p:set>
                                    <p:anim calcmode="lin" valueType="num">
                                      <p:cBhvr>
                                        <p:cTn id="227"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28"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29"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30" dur="1000" fill="hold"/>
                                        <p:tgtEl>
                                          <p:spTgt spid="25"/>
                                        </p:tgtEl>
                                        <p:attrNameLst>
                                          <p:attrName>ppt_h</p:attrName>
                                        </p:attrNameLst>
                                      </p:cBhvr>
                                      <p:tavLst>
                                        <p:tav tm="0">
                                          <p:val>
                                            <p:strVal val="#ppt_h"/>
                                          </p:val>
                                        </p:tav>
                                        <p:tav tm="100000">
                                          <p:val>
                                            <p:strVal val="#ppt_h"/>
                                          </p:val>
                                        </p:tav>
                                      </p:tavLst>
                                    </p:anim>
                                    <p:anim calcmode="lin" valueType="num">
                                      <p:cBhvr>
                                        <p:cTn id="231"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32"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33"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34" dur="1000" decel="50000">
                                          <p:stCondLst>
                                            <p:cond delay="0"/>
                                          </p:stCondLst>
                                        </p:cTn>
                                        <p:tgtEl>
                                          <p:spTgt spid="25"/>
                                        </p:tgtEl>
                                      </p:cBhvr>
                                    </p:animEffect>
                                  </p:childTnLst>
                                </p:cTn>
                              </p:par>
                            </p:childTnLst>
                          </p:cTn>
                        </p:par>
                        <p:par>
                          <p:cTn id="235" fill="hold">
                            <p:stCondLst>
                              <p:cond delay="21000"/>
                            </p:stCondLst>
                            <p:childTnLst>
                              <p:par>
                                <p:cTn id="236" presetID="25" presetClass="entr" presetSubtype="0" fill="hold" grpId="0" nodeType="afterEffect">
                                  <p:stCondLst>
                                    <p:cond delay="0"/>
                                  </p:stCondLst>
                                  <p:childTnLst>
                                    <p:set>
                                      <p:cBhvr>
                                        <p:cTn id="237" dur="1" fill="hold">
                                          <p:stCondLst>
                                            <p:cond delay="0"/>
                                          </p:stCondLst>
                                        </p:cTn>
                                        <p:tgtEl>
                                          <p:spTgt spid="26"/>
                                        </p:tgtEl>
                                        <p:attrNameLst>
                                          <p:attrName>style.visibility</p:attrName>
                                        </p:attrNameLst>
                                      </p:cBhvr>
                                      <p:to>
                                        <p:strVal val="visible"/>
                                      </p:to>
                                    </p:set>
                                    <p:anim calcmode="lin" valueType="num">
                                      <p:cBhvr>
                                        <p:cTn id="238"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39"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40"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41" dur="1000" fill="hold"/>
                                        <p:tgtEl>
                                          <p:spTgt spid="26"/>
                                        </p:tgtEl>
                                        <p:attrNameLst>
                                          <p:attrName>ppt_h</p:attrName>
                                        </p:attrNameLst>
                                      </p:cBhvr>
                                      <p:tavLst>
                                        <p:tav tm="0">
                                          <p:val>
                                            <p:strVal val="#ppt_h"/>
                                          </p:val>
                                        </p:tav>
                                        <p:tav tm="100000">
                                          <p:val>
                                            <p:strVal val="#ppt_h"/>
                                          </p:val>
                                        </p:tav>
                                      </p:tavLst>
                                    </p:anim>
                                    <p:anim calcmode="lin" valueType="num">
                                      <p:cBhvr>
                                        <p:cTn id="242"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43"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44"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45" dur="1000" decel="50000">
                                          <p:stCondLst>
                                            <p:cond delay="0"/>
                                          </p:stCondLst>
                                        </p:cTn>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animBg="1"/>
      <p:bldP spid="67" grpId="0" animBg="1"/>
      <p:bldP spid="68" grpId="0" animBg="1"/>
      <p:bldP spid="69" grpId="0" animBg="1"/>
      <p:bldP spid="70" grpId="0"/>
      <p:bldP spid="72" grpId="0"/>
      <p:bldP spid="74" grpId="0"/>
      <p:bldP spid="76" grpId="0"/>
      <p:bldP spid="78" grpId="0" animBg="1"/>
      <p:bldP spid="79" grpId="0" animBg="1"/>
      <p:bldP spid="80" grpId="0"/>
      <p:bldP spid="81" grpId="0" animBg="1"/>
      <p:bldP spid="82" grpId="0" animBg="1"/>
      <p:bldP spid="83" grpId="0" animBg="1"/>
      <p:bldP spid="84" grpId="0" animBg="1"/>
      <p:bldP spid="24" grpId="0"/>
      <p:bldP spid="25"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2485044" y="3342730"/>
            <a:ext cx="7223007"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微软雅黑"/>
                <a:ea typeface="微软雅黑"/>
                <a:cs typeface="+mn-cs"/>
              </a:rPr>
              <a:t>Audacity</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软件常用功能讲解</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4" y="561975"/>
            <a:ext cx="37590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二、常用功能</a:t>
            </a: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166004024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214657" y="209452"/>
              <a:ext cx="979541" cy="226813"/>
            </a:xfrm>
            <a:prstGeom prst="rect">
              <a:avLst/>
            </a:prstGeom>
            <a:solidFill>
              <a:srgbClr val="6CAE43"/>
            </a:solidFill>
            <a:ln>
              <a:solidFill>
                <a:srgbClr val="6CAE43"/>
              </a:solidFill>
            </a:ln>
          </p:spPr>
          <p:txBody>
            <a:bodyPr wrap="none" rtlCol="0">
              <a:spAutoFit/>
            </a:bodyPr>
            <a:lstStyle/>
            <a:p>
              <a:pPr algn="ctr">
                <a:spcBef>
                  <a:spcPct val="0"/>
                </a:spcBef>
              </a:pP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手机作为电脑</a:t>
              </a:r>
              <a:endPar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a:p>
              <a:pPr algn="ctr">
                <a:spcBef>
                  <a:spcPct val="0"/>
                </a:spcBef>
              </a:pP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声音的输入设备</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03</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67650937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TextBox 3"/>
          <p:cNvSpPr txBox="1"/>
          <p:nvPr/>
        </p:nvSpPr>
        <p:spPr>
          <a:xfrm>
            <a:off x="5987521" y="3043329"/>
            <a:ext cx="5257827" cy="2243050"/>
          </a:xfrm>
          <a:prstGeom prst="rect">
            <a:avLst/>
          </a:prstGeom>
          <a:noFill/>
        </p:spPr>
        <p:txBody>
          <a:bodyPr wrap="square" rtlCol="0">
            <a:spAutoFit/>
          </a:bodyPr>
          <a:lstStyle/>
          <a:p>
            <a:pPr lvl="0">
              <a:lnSpc>
                <a:spcPct val="150000"/>
              </a:lnSpc>
              <a:defRPr/>
            </a:pPr>
            <a:r>
              <a:rPr lang="en-US" altLang="zh-CN" sz="2400" dirty="0">
                <a:solidFill>
                  <a:srgbClr val="203E6B"/>
                </a:solidFill>
                <a:latin typeface="微软雅黑" panose="020B0503020204020204" pitchFamily="34" charset="-122"/>
                <a:ea typeface="微软雅黑" panose="020B0503020204020204" pitchFamily="34" charset="-122"/>
              </a:rPr>
              <a:t>Wo mic</a:t>
            </a:r>
            <a:r>
              <a:rPr lang="zh-CN" altLang="en-US" sz="2400" dirty="0">
                <a:solidFill>
                  <a:srgbClr val="203E6B"/>
                </a:solidFill>
                <a:latin typeface="微软雅黑" panose="020B0503020204020204" pitchFamily="34" charset="-122"/>
                <a:ea typeface="微软雅黑" panose="020B0503020204020204" pitchFamily="34" charset="-122"/>
              </a:rPr>
              <a:t>是一款可以将手机变成麦克风的应用程序，结合电脑一起使用，除了使用耳机插孔，还可以用它无线录音，或者作为无线语音控制设备。</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45" name="组合 44"/>
          <p:cNvGrpSpPr/>
          <p:nvPr/>
        </p:nvGrpSpPr>
        <p:grpSpPr>
          <a:xfrm>
            <a:off x="5118371" y="3043329"/>
            <a:ext cx="734055" cy="734055"/>
            <a:chOff x="5418452" y="307702"/>
            <a:chExt cx="599448" cy="599448"/>
          </a:xfrm>
        </p:grpSpPr>
        <p:grpSp>
          <p:nvGrpSpPr>
            <p:cNvPr id="46" name="组合 45"/>
            <p:cNvGrpSpPr/>
            <p:nvPr/>
          </p:nvGrpSpPr>
          <p:grpSpPr>
            <a:xfrm>
              <a:off x="5418452" y="307702"/>
              <a:ext cx="599448" cy="599448"/>
              <a:chOff x="4131160" y="713581"/>
              <a:chExt cx="881684" cy="881684"/>
            </a:xfrm>
          </p:grpSpPr>
          <p:sp>
            <p:nvSpPr>
              <p:cNvPr id="48" name="椭圆 4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宋体" panose="02010600030101010101" pitchFamily="2" charset="-122"/>
                  <a:cs typeface="+mn-cs"/>
                </a:endParaRPr>
              </a:p>
            </p:txBody>
          </p:sp>
        </p:grpSp>
        <p:sp>
          <p:nvSpPr>
            <p:cNvPr id="4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pic>
        <p:nvPicPr>
          <p:cNvPr id="2" name="图片 1"/>
          <p:cNvPicPr>
            <a:picLocks noChangeAspect="1"/>
          </p:cNvPicPr>
          <p:nvPr/>
        </p:nvPicPr>
        <p:blipFill rotWithShape="1">
          <a:blip r:embed="rId4"/>
          <a:srcRect l="61676" t="24863" r="29978" b="57417"/>
          <a:stretch/>
        </p:blipFill>
        <p:spPr>
          <a:xfrm>
            <a:off x="317658" y="989014"/>
            <a:ext cx="4271963" cy="4834063"/>
          </a:xfrm>
          <a:prstGeom prst="rect">
            <a:avLst/>
          </a:prstGeom>
        </p:spPr>
      </p:pic>
      <p:sp>
        <p:nvSpPr>
          <p:cNvPr id="3" name="文本框 2"/>
          <p:cNvSpPr txBox="1"/>
          <p:nvPr/>
        </p:nvSpPr>
        <p:spPr>
          <a:xfrm>
            <a:off x="1532095" y="5465345"/>
            <a:ext cx="1843088" cy="769441"/>
          </a:xfrm>
          <a:prstGeom prst="rect">
            <a:avLst/>
          </a:prstGeom>
          <a:noFill/>
        </p:spPr>
        <p:txBody>
          <a:bodyPr wrap="square" rtlCol="0">
            <a:spAutoFit/>
          </a:bodyPr>
          <a:lstStyle/>
          <a:p>
            <a:r>
              <a:rPr lang="en-US" altLang="zh-CN" sz="4400" dirty="0" err="1"/>
              <a:t>WoMic</a:t>
            </a:r>
            <a:endParaRPr lang="zh-CN" altLang="en-US" sz="4400" dirty="0"/>
          </a:p>
        </p:txBody>
      </p:sp>
    </p:spTree>
    <p:extLst>
      <p:ext uri="{BB962C8B-B14F-4D97-AF65-F5344CB8AC3E}">
        <p14:creationId xmlns:p14="http://schemas.microsoft.com/office/powerpoint/2010/main" val="141469341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9" name="矩形 68"/>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dirty="0">
                <a:latin typeface="微软雅黑" panose="020B0503020204020204" pitchFamily="34" charset="-122"/>
                <a:ea typeface="微软雅黑" panose="020B0503020204020204" pitchFamily="34" charset="-122"/>
              </a:rPr>
              <a:t>一、软件界面</a:t>
            </a:r>
          </a:p>
        </p:txBody>
      </p:sp>
      <p:sp>
        <p:nvSpPr>
          <p:cNvPr id="31" name="任意多边形 30"/>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pic>
        <p:nvPicPr>
          <p:cNvPr id="7" name="图片 6"/>
          <p:cNvPicPr/>
          <p:nvPr/>
        </p:nvPicPr>
        <p:blipFill>
          <a:blip r:embed="rId4" cstate="print">
            <a:extLst>
              <a:ext uri="{28A0092B-C50C-407E-A947-70E740481C1C}">
                <a14:useLocalDpi xmlns:a14="http://schemas.microsoft.com/office/drawing/2010/main" val="0"/>
              </a:ext>
            </a:extLst>
          </a:blip>
          <a:stretch>
            <a:fillRect/>
          </a:stretch>
        </p:blipFill>
        <p:spPr>
          <a:xfrm>
            <a:off x="1783397" y="1300161"/>
            <a:ext cx="2760027" cy="4786313"/>
          </a:xfrm>
          <a:prstGeom prst="rect">
            <a:avLst/>
          </a:prstGeom>
        </p:spPr>
      </p:pic>
      <p:pic>
        <p:nvPicPr>
          <p:cNvPr id="8" name="图片 7"/>
          <p:cNvPicPr/>
          <p:nvPr/>
        </p:nvPicPr>
        <p:blipFill>
          <a:blip r:embed="rId5">
            <a:extLst>
              <a:ext uri="{28A0092B-C50C-407E-A947-70E740481C1C}">
                <a14:useLocalDpi xmlns:a14="http://schemas.microsoft.com/office/drawing/2010/main" val="0"/>
              </a:ext>
            </a:extLst>
          </a:blip>
          <a:stretch>
            <a:fillRect/>
          </a:stretch>
        </p:blipFill>
        <p:spPr>
          <a:xfrm>
            <a:off x="6186487" y="1700211"/>
            <a:ext cx="5286376" cy="3471863"/>
          </a:xfrm>
          <a:prstGeom prst="rect">
            <a:avLst/>
          </a:prstGeom>
        </p:spPr>
      </p:pic>
    </p:spTree>
    <p:extLst>
      <p:ext uri="{BB962C8B-B14F-4D97-AF65-F5344CB8AC3E}">
        <p14:creationId xmlns:p14="http://schemas.microsoft.com/office/powerpoint/2010/main" val="1820680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2485044" y="3342730"/>
            <a:ext cx="7223007"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err="1">
                <a:ln>
                  <a:noFill/>
                </a:ln>
                <a:solidFill>
                  <a:prstClr val="black"/>
                </a:solidFill>
                <a:effectLst/>
                <a:uLnTx/>
                <a:uFillTx/>
                <a:latin typeface="微软雅黑"/>
                <a:ea typeface="微软雅黑"/>
                <a:cs typeface="+mn-cs"/>
              </a:rPr>
              <a:t>WoMic</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软件设置及使用讲解</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4" y="561975"/>
            <a:ext cx="37590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二、软件设置</a:t>
            </a: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39028975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204086" y="220314"/>
              <a:ext cx="1000683" cy="226813"/>
            </a:xfrm>
            <a:prstGeom prst="rect">
              <a:avLst/>
            </a:prstGeom>
            <a:solidFill>
              <a:srgbClr val="6CAE43"/>
            </a:solidFill>
            <a:ln>
              <a:solidFill>
                <a:srgbClr val="6CAE43"/>
              </a:solidFill>
            </a:ln>
          </p:spPr>
          <p:txBody>
            <a:bodyPr wrap="none" rtlCol="0">
              <a:spAutoFit/>
            </a:bodyPr>
            <a:lstStyle/>
            <a:p>
              <a:pPr>
                <a:spcBef>
                  <a:spcPct val="0"/>
                </a:spcBef>
              </a:pP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综合实例</a:t>
              </a:r>
              <a:endPar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a:p>
              <a:pPr algn="ctr">
                <a:spcBef>
                  <a:spcPct val="0"/>
                </a:spcBef>
              </a:pPr>
              <a:r>
                <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a:t>
              </a: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配乐诗朗诵</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04</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373552351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97575" y="2411413"/>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Oval 47"/>
          <p:cNvSpPr/>
          <p:nvPr/>
        </p:nvSpPr>
        <p:spPr bwMode="auto">
          <a:xfrm>
            <a:off x="5092700" y="2955925"/>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Freeform 122"/>
          <p:cNvSpPr>
            <a:spLocks/>
          </p:cNvSpPr>
          <p:nvPr/>
        </p:nvSpPr>
        <p:spPr bwMode="auto">
          <a:xfrm>
            <a:off x="5630863" y="3508375"/>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873126" y="1365737"/>
            <a:ext cx="4356796" cy="4285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配乐诗朗诵是一种常见的艺术表达形式，在技术实现上主要由三个步骤组成：</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、人声的录制，并进行降噪、变速、调整音量等处理</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、搜集整理背景音乐素材，对背景音乐进行剪辑、淡入淡出、降低音量等处理</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、合成音频，导出文件</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71437244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3195695" y="3342730"/>
            <a:ext cx="5801706"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400" b="1" dirty="0">
                <a:solidFill>
                  <a:prstClr val="black"/>
                </a:solidFill>
                <a:latin typeface="微软雅黑"/>
                <a:ea typeface="微软雅黑"/>
              </a:rPr>
              <a:t>人声的录制及编辑演示</a:t>
            </a:r>
            <a:endPar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08253888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58" name="直接连接符 57"/>
          <p:cNvCxnSpPr/>
          <p:nvPr/>
        </p:nvCxnSpPr>
        <p:spPr bwMode="auto">
          <a:xfrm>
            <a:off x="3009900" y="1717675"/>
            <a:ext cx="0" cy="407035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auto">
          <a:xfrm>
            <a:off x="3009900" y="5788025"/>
            <a:ext cx="6191250"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bwMode="auto">
          <a:xfrm>
            <a:off x="9201150" y="1717675"/>
            <a:ext cx="0" cy="407035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auto">
          <a:xfrm>
            <a:off x="3009900" y="1717675"/>
            <a:ext cx="477838"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auto">
          <a:xfrm>
            <a:off x="8723313" y="1717675"/>
            <a:ext cx="477837"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sp>
        <p:nvSpPr>
          <p:cNvPr id="63" name="文本框 15"/>
          <p:cNvSpPr txBox="1">
            <a:spLocks noChangeArrowheads="1"/>
          </p:cNvSpPr>
          <p:nvPr/>
        </p:nvSpPr>
        <p:spPr bwMode="auto">
          <a:xfrm>
            <a:off x="4176713" y="1296988"/>
            <a:ext cx="38592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4400" b="1" dirty="0">
                <a:solidFill>
                  <a:srgbClr val="224982"/>
                </a:solidFill>
                <a:latin typeface="Arial" panose="020B0604020202020204" pitchFamily="34" charset="0"/>
                <a:ea typeface="黑体" panose="02010609060101010101" pitchFamily="49" charset="-122"/>
              </a:rPr>
              <a:t>目录  </a:t>
            </a:r>
            <a:r>
              <a:rPr lang="en-US" altLang="zh-CN" sz="4400" b="1" dirty="0">
                <a:solidFill>
                  <a:srgbClr val="224982"/>
                </a:solidFill>
                <a:latin typeface="Arial" panose="020B0604020202020204" pitchFamily="34" charset="0"/>
                <a:ea typeface="黑体" panose="02010609060101010101" pitchFamily="49" charset="-122"/>
              </a:rPr>
              <a:t>content</a:t>
            </a:r>
            <a:endParaRPr lang="zh-CN" altLang="en-US" sz="4400" b="1" dirty="0">
              <a:solidFill>
                <a:srgbClr val="224982"/>
              </a:solidFill>
              <a:latin typeface="Arial" panose="020B0604020202020204" pitchFamily="34" charset="0"/>
              <a:ea typeface="黑体" panose="02010609060101010101" pitchFamily="49" charset="-122"/>
            </a:endParaRPr>
          </a:p>
        </p:txBody>
      </p:sp>
      <p:sp>
        <p:nvSpPr>
          <p:cNvPr id="64" name="矩形 63"/>
          <p:cNvSpPr/>
          <p:nvPr/>
        </p:nvSpPr>
        <p:spPr bwMode="auto">
          <a:xfrm>
            <a:off x="4405313" y="2355850"/>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01</a:t>
            </a:r>
            <a:endParaRPr lang="zh-CN" altLang="en-US" sz="2800" b="1" dirty="0">
              <a:solidFill>
                <a:srgbClr val="FFFFFF"/>
              </a:solidFill>
            </a:endParaRPr>
          </a:p>
        </p:txBody>
      </p:sp>
      <p:sp>
        <p:nvSpPr>
          <p:cNvPr id="65" name="矩形 2"/>
          <p:cNvSpPr>
            <a:spLocks noChangeArrowheads="1"/>
          </p:cNvSpPr>
          <p:nvPr/>
        </p:nvSpPr>
        <p:spPr bwMode="auto">
          <a:xfrm>
            <a:off x="5653088" y="2384425"/>
            <a:ext cx="4360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音频编辑基础</a:t>
            </a:r>
            <a:endPar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66" name="矩形 65"/>
          <p:cNvSpPr/>
          <p:nvPr/>
        </p:nvSpPr>
        <p:spPr bwMode="auto">
          <a:xfrm>
            <a:off x="4405313" y="3022600"/>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02</a:t>
            </a:r>
            <a:endParaRPr lang="zh-CN" altLang="en-US" sz="2800" b="1" dirty="0">
              <a:solidFill>
                <a:srgbClr val="FFFFFF"/>
              </a:solidFill>
            </a:endParaRPr>
          </a:p>
        </p:txBody>
      </p:sp>
      <p:sp>
        <p:nvSpPr>
          <p:cNvPr id="67" name="矩形 28"/>
          <p:cNvSpPr>
            <a:spLocks noChangeArrowheads="1"/>
          </p:cNvSpPr>
          <p:nvPr/>
        </p:nvSpPr>
        <p:spPr bwMode="auto">
          <a:xfrm>
            <a:off x="5653088" y="2997200"/>
            <a:ext cx="4122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Audacity</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软件使用</a:t>
            </a:r>
            <a:endParaRPr lang="da-DK"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68" name="矩形 67"/>
          <p:cNvSpPr/>
          <p:nvPr/>
        </p:nvSpPr>
        <p:spPr bwMode="auto">
          <a:xfrm>
            <a:off x="4405313" y="3690938"/>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03</a:t>
            </a:r>
            <a:endParaRPr lang="zh-CN" altLang="en-US" sz="2800" b="1" dirty="0">
              <a:solidFill>
                <a:srgbClr val="FFFFFF"/>
              </a:solidFill>
            </a:endParaRPr>
          </a:p>
        </p:txBody>
      </p:sp>
      <p:sp>
        <p:nvSpPr>
          <p:cNvPr id="69" name="矩形 26"/>
          <p:cNvSpPr>
            <a:spLocks noChangeArrowheads="1"/>
          </p:cNvSpPr>
          <p:nvPr/>
        </p:nvSpPr>
        <p:spPr bwMode="auto">
          <a:xfrm>
            <a:off x="5653088" y="3667125"/>
            <a:ext cx="41227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手机作为电脑声音的输入设备</a:t>
            </a:r>
            <a:endParaRPr lang="da-DK"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70" name="矩形 69"/>
          <p:cNvSpPr/>
          <p:nvPr/>
        </p:nvSpPr>
        <p:spPr bwMode="auto">
          <a:xfrm>
            <a:off x="4405313" y="4359275"/>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04</a:t>
            </a:r>
            <a:endParaRPr lang="zh-CN" altLang="en-US" sz="2800" b="1" dirty="0">
              <a:solidFill>
                <a:srgbClr val="FFFFFF"/>
              </a:solidFill>
            </a:endParaRPr>
          </a:p>
        </p:txBody>
      </p:sp>
      <p:sp>
        <p:nvSpPr>
          <p:cNvPr id="71" name="矩形 32"/>
          <p:cNvSpPr>
            <a:spLocks noChangeArrowheads="1"/>
          </p:cNvSpPr>
          <p:nvPr/>
        </p:nvSpPr>
        <p:spPr bwMode="auto">
          <a:xfrm>
            <a:off x="5653088" y="4333875"/>
            <a:ext cx="4122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综合实例</a:t>
            </a: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配乐诗朗诵</a:t>
            </a:r>
            <a:endParaRPr lang="da-DK"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72" name="矩形 71"/>
          <p:cNvSpPr/>
          <p:nvPr/>
        </p:nvSpPr>
        <p:spPr bwMode="auto">
          <a:xfrm>
            <a:off x="4397375" y="5019675"/>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05</a:t>
            </a:r>
            <a:endParaRPr lang="zh-CN" altLang="en-US" sz="2800" b="1" dirty="0">
              <a:solidFill>
                <a:srgbClr val="FFFFFF"/>
              </a:solidFill>
            </a:endParaRPr>
          </a:p>
        </p:txBody>
      </p:sp>
      <p:sp>
        <p:nvSpPr>
          <p:cNvPr id="73" name="矩形 32"/>
          <p:cNvSpPr>
            <a:spLocks noChangeArrowheads="1"/>
          </p:cNvSpPr>
          <p:nvPr/>
        </p:nvSpPr>
        <p:spPr bwMode="auto">
          <a:xfrm>
            <a:off x="5653088" y="5000625"/>
            <a:ext cx="1533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学习要求</a:t>
            </a:r>
            <a:endParaRPr lang="da-DK"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20" name="任意多边形 19"/>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1129965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decel="50000" fill="hold">
                                          <p:stCondLst>
                                            <p:cond delay="0"/>
                                          </p:stCondLst>
                                        </p:cTn>
                                        <p:tgtEl>
                                          <p:spTgt spid="5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8"/>
                                        </p:tgtEl>
                                        <p:attrNameLst>
                                          <p:attrName>ppt_w</p:attrName>
                                        </p:attrNameLst>
                                      </p:cBhvr>
                                      <p:tavLst>
                                        <p:tav tm="0">
                                          <p:val>
                                            <p:strVal val="#ppt_w*.05"/>
                                          </p:val>
                                        </p:tav>
                                        <p:tav tm="100000">
                                          <p:val>
                                            <p:strVal val="#ppt_w"/>
                                          </p:val>
                                        </p:tav>
                                      </p:tavLst>
                                    </p:anim>
                                    <p:anim calcmode="lin" valueType="num">
                                      <p:cBhvr>
                                        <p:cTn id="10" dur="1000" fill="hold"/>
                                        <p:tgtEl>
                                          <p:spTgt spid="5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8"/>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21" dur="1000" fill="hold"/>
                                        <p:tgtEl>
                                          <p:spTgt spid="5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59"/>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32" dur="1000" fill="hold"/>
                                        <p:tgtEl>
                                          <p:spTgt spid="6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0"/>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43" dur="1000" fill="hold"/>
                                        <p:tgtEl>
                                          <p:spTgt spid="6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1"/>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p:cTn id="51"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54" dur="1000" fill="hold"/>
                                        <p:tgtEl>
                                          <p:spTgt spid="62"/>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2"/>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65" dur="1000" fill="hold"/>
                                        <p:tgtEl>
                                          <p:spTgt spid="63"/>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63"/>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p:cTn id="73"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76" dur="1000" fill="hold"/>
                                        <p:tgtEl>
                                          <p:spTgt spid="64"/>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64"/>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87" dur="1000" fill="hold"/>
                                        <p:tgtEl>
                                          <p:spTgt spid="65"/>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65"/>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66"/>
                                        </p:tgtEl>
                                        <p:attrNameLst>
                                          <p:attrName>style.visibility</p:attrName>
                                        </p:attrNameLst>
                                      </p:cBhvr>
                                      <p:to>
                                        <p:strVal val="visible"/>
                                      </p:to>
                                    </p:set>
                                    <p:anim calcmode="lin" valueType="num">
                                      <p:cBhvr>
                                        <p:cTn id="95"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98" dur="1000" fill="hold"/>
                                        <p:tgtEl>
                                          <p:spTgt spid="66"/>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66"/>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67"/>
                                        </p:tgtEl>
                                        <p:attrNameLst>
                                          <p:attrName>style.visibility</p:attrName>
                                        </p:attrNameLst>
                                      </p:cBhvr>
                                      <p:to>
                                        <p:strVal val="visible"/>
                                      </p:to>
                                    </p:set>
                                    <p:anim calcmode="lin" valueType="num">
                                      <p:cBhvr>
                                        <p:cTn id="106"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109" dur="1000" fill="hold"/>
                                        <p:tgtEl>
                                          <p:spTgt spid="67"/>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67"/>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68"/>
                                        </p:tgtEl>
                                        <p:attrNameLst>
                                          <p:attrName>style.visibility</p:attrName>
                                        </p:attrNameLst>
                                      </p:cBhvr>
                                      <p:to>
                                        <p:strVal val="visible"/>
                                      </p:to>
                                    </p:set>
                                    <p:anim calcmode="lin" valueType="num">
                                      <p:cBhvr>
                                        <p:cTn id="117"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120" dur="1000" fill="hold"/>
                                        <p:tgtEl>
                                          <p:spTgt spid="68"/>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68"/>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69"/>
                                        </p:tgtEl>
                                        <p:attrNameLst>
                                          <p:attrName>style.visibility</p:attrName>
                                        </p:attrNameLst>
                                      </p:cBhvr>
                                      <p:to>
                                        <p:strVal val="visible"/>
                                      </p:to>
                                    </p:set>
                                    <p:anim calcmode="lin" valueType="num">
                                      <p:cBhvr>
                                        <p:cTn id="128" dur="500" decel="50000" fill="hold">
                                          <p:stCondLst>
                                            <p:cond delay="0"/>
                                          </p:stCondLst>
                                        </p:cTn>
                                        <p:tgtEl>
                                          <p:spTgt spid="69"/>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69"/>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69"/>
                                        </p:tgtEl>
                                        <p:attrNameLst>
                                          <p:attrName>ppt_w</p:attrName>
                                        </p:attrNameLst>
                                      </p:cBhvr>
                                      <p:tavLst>
                                        <p:tav tm="0">
                                          <p:val>
                                            <p:strVal val="#ppt_w*.05"/>
                                          </p:val>
                                        </p:tav>
                                        <p:tav tm="100000">
                                          <p:val>
                                            <p:strVal val="#ppt_w"/>
                                          </p:val>
                                        </p:tav>
                                      </p:tavLst>
                                    </p:anim>
                                    <p:anim calcmode="lin" valueType="num">
                                      <p:cBhvr>
                                        <p:cTn id="131" dur="1000" fill="hold"/>
                                        <p:tgtEl>
                                          <p:spTgt spid="69"/>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69"/>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69"/>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69"/>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69"/>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70"/>
                                        </p:tgtEl>
                                        <p:attrNameLst>
                                          <p:attrName>style.visibility</p:attrName>
                                        </p:attrNameLst>
                                      </p:cBhvr>
                                      <p:to>
                                        <p:strVal val="visible"/>
                                      </p:to>
                                    </p:set>
                                    <p:anim calcmode="lin" valueType="num">
                                      <p:cBhvr>
                                        <p:cTn id="139" dur="500" decel="50000" fill="hold">
                                          <p:stCondLst>
                                            <p:cond delay="0"/>
                                          </p:stCondLst>
                                        </p:cTn>
                                        <p:tgtEl>
                                          <p:spTgt spid="70"/>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70"/>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70"/>
                                        </p:tgtEl>
                                        <p:attrNameLst>
                                          <p:attrName>ppt_w</p:attrName>
                                        </p:attrNameLst>
                                      </p:cBhvr>
                                      <p:tavLst>
                                        <p:tav tm="0">
                                          <p:val>
                                            <p:strVal val="#ppt_w*.05"/>
                                          </p:val>
                                        </p:tav>
                                        <p:tav tm="100000">
                                          <p:val>
                                            <p:strVal val="#ppt_w"/>
                                          </p:val>
                                        </p:tav>
                                      </p:tavLst>
                                    </p:anim>
                                    <p:anim calcmode="lin" valueType="num">
                                      <p:cBhvr>
                                        <p:cTn id="142" dur="1000" fill="hold"/>
                                        <p:tgtEl>
                                          <p:spTgt spid="70"/>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70"/>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70"/>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70"/>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70"/>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71"/>
                                        </p:tgtEl>
                                        <p:attrNameLst>
                                          <p:attrName>style.visibility</p:attrName>
                                        </p:attrNameLst>
                                      </p:cBhvr>
                                      <p:to>
                                        <p:strVal val="visible"/>
                                      </p:to>
                                    </p:set>
                                    <p:anim calcmode="lin" valueType="num">
                                      <p:cBhvr>
                                        <p:cTn id="150" dur="500" decel="50000" fill="hold">
                                          <p:stCondLst>
                                            <p:cond delay="0"/>
                                          </p:stCondLst>
                                        </p:cTn>
                                        <p:tgtEl>
                                          <p:spTgt spid="71"/>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71"/>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71"/>
                                        </p:tgtEl>
                                        <p:attrNameLst>
                                          <p:attrName>ppt_w</p:attrName>
                                        </p:attrNameLst>
                                      </p:cBhvr>
                                      <p:tavLst>
                                        <p:tav tm="0">
                                          <p:val>
                                            <p:strVal val="#ppt_w*.05"/>
                                          </p:val>
                                        </p:tav>
                                        <p:tav tm="100000">
                                          <p:val>
                                            <p:strVal val="#ppt_w"/>
                                          </p:val>
                                        </p:tav>
                                      </p:tavLst>
                                    </p:anim>
                                    <p:anim calcmode="lin" valueType="num">
                                      <p:cBhvr>
                                        <p:cTn id="153" dur="1000" fill="hold"/>
                                        <p:tgtEl>
                                          <p:spTgt spid="71"/>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71"/>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71"/>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71"/>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71"/>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72"/>
                                        </p:tgtEl>
                                        <p:attrNameLst>
                                          <p:attrName>style.visibility</p:attrName>
                                        </p:attrNameLst>
                                      </p:cBhvr>
                                      <p:to>
                                        <p:strVal val="visible"/>
                                      </p:to>
                                    </p:set>
                                    <p:anim calcmode="lin" valueType="num">
                                      <p:cBhvr>
                                        <p:cTn id="161"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164" dur="1000" fill="hold"/>
                                        <p:tgtEl>
                                          <p:spTgt spid="72"/>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72"/>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73"/>
                                        </p:tgtEl>
                                        <p:attrNameLst>
                                          <p:attrName>style.visibility</p:attrName>
                                        </p:attrNameLst>
                                      </p:cBhvr>
                                      <p:to>
                                        <p:strVal val="visible"/>
                                      </p:to>
                                    </p:set>
                                    <p:anim calcmode="lin" valueType="num">
                                      <p:cBhvr>
                                        <p:cTn id="172"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175" dur="1000" fill="hold"/>
                                        <p:tgtEl>
                                          <p:spTgt spid="73"/>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animBg="1"/>
      <p:bldP spid="65" grpId="0"/>
      <p:bldP spid="66" grpId="0" animBg="1"/>
      <p:bldP spid="67" grpId="0"/>
      <p:bldP spid="68" grpId="0" animBg="1"/>
      <p:bldP spid="69" grpId="0"/>
      <p:bldP spid="70" grpId="0" animBg="1"/>
      <p:bldP spid="71" grpId="0"/>
      <p:bldP spid="72" grpId="0" animBg="1"/>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2919441" y="3342730"/>
            <a:ext cx="6354213"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400" b="1" dirty="0">
                <a:solidFill>
                  <a:prstClr val="black"/>
                </a:solidFill>
                <a:latin typeface="微软雅黑"/>
                <a:ea typeface="微软雅黑"/>
              </a:rPr>
              <a:t>背景音乐添加</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及编辑演示</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06260171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4284431" y="3342730"/>
            <a:ext cx="3624234"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400" b="1" dirty="0">
                <a:solidFill>
                  <a:prstClr val="black"/>
                </a:solidFill>
                <a:latin typeface="微软雅黑"/>
                <a:ea typeface="微软雅黑"/>
              </a:rPr>
              <a:t>合成音频</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演示</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324830132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87" name="组合 86"/>
          <p:cNvGrpSpPr/>
          <p:nvPr/>
        </p:nvGrpSpPr>
        <p:grpSpPr>
          <a:xfrm>
            <a:off x="1817664" y="2732642"/>
            <a:ext cx="8722064" cy="1683597"/>
            <a:chOff x="31445" y="161947"/>
            <a:chExt cx="2500824" cy="318131"/>
          </a:xfrm>
          <a:solidFill>
            <a:srgbClr val="5FA326"/>
          </a:solidFill>
        </p:grpSpPr>
        <p:sp>
          <p:nvSpPr>
            <p:cNvPr id="88" name="矩形 87"/>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89" name="等腰三角形 88"/>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90" name="TextBox 8"/>
            <p:cNvSpPr txBox="1"/>
            <p:nvPr/>
          </p:nvSpPr>
          <p:spPr>
            <a:xfrm>
              <a:off x="1337195" y="238997"/>
              <a:ext cx="582429" cy="122130"/>
            </a:xfrm>
            <a:prstGeom prst="rect">
              <a:avLst/>
            </a:prstGeom>
            <a:solidFill>
              <a:srgbClr val="6CAE43"/>
            </a:solidFill>
            <a:ln>
              <a:solidFill>
                <a:srgbClr val="6CAE43"/>
              </a:solidFill>
            </a:ln>
          </p:spPr>
          <p:txBody>
            <a:bodyPr wrap="none" rtlCol="0">
              <a:spAutoFit/>
            </a:bodyPr>
            <a:lstStyle/>
            <a:p>
              <a:pPr algn="just">
                <a:spcBef>
                  <a:spcPct val="0"/>
                </a:spcBef>
              </a:pP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学习要求</a:t>
              </a:r>
            </a:p>
          </p:txBody>
        </p:sp>
      </p:grpSp>
      <p:grpSp>
        <p:nvGrpSpPr>
          <p:cNvPr id="91" name="组合 90"/>
          <p:cNvGrpSpPr/>
          <p:nvPr/>
        </p:nvGrpSpPr>
        <p:grpSpPr>
          <a:xfrm>
            <a:off x="2081804" y="1831086"/>
            <a:ext cx="3493221" cy="3493221"/>
            <a:chOff x="267453" y="94709"/>
            <a:chExt cx="454824" cy="454824"/>
          </a:xfrm>
        </p:grpSpPr>
        <p:sp>
          <p:nvSpPr>
            <p:cNvPr id="92" name="椭圆 91"/>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93" name="椭圆 9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94" name="同心圆 9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9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05</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799977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heel(1)">
                                      <p:cBhvr>
                                        <p:cTn id="7" dur="20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wipe(left)">
                                      <p:cBhvr>
                                        <p:cTn id="12"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0" name="矩形 29"/>
          <p:cNvSpPr/>
          <p:nvPr/>
        </p:nvSpPr>
        <p:spPr>
          <a:xfrm>
            <a:off x="510737" y="2157681"/>
            <a:ext cx="3478198" cy="322588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32"/>
          <p:cNvSpPr>
            <a:spLocks noChangeArrowheads="1"/>
          </p:cNvSpPr>
          <p:nvPr/>
        </p:nvSpPr>
        <p:spPr bwMode="auto">
          <a:xfrm>
            <a:off x="510737" y="1016000"/>
            <a:ext cx="9647675" cy="59848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pPr>
            <a:r>
              <a:rPr lang="zh-CN" altLang="en-US" sz="2000" b="1" cap="all" dirty="0">
                <a:solidFill>
                  <a:prstClr val="black"/>
                </a:solidFill>
                <a:latin typeface="微软雅黑" pitchFamily="34" charset="-122"/>
                <a:ea typeface="微软雅黑" pitchFamily="34" charset="-122"/>
                <a:cs typeface="+mj-cs"/>
              </a:rPr>
              <a:t>注意：凡上传非指定内容压缩包或</a:t>
            </a:r>
            <a:r>
              <a:rPr lang="en-US" altLang="zh-CN" sz="2000" b="1" cap="all" dirty="0">
                <a:solidFill>
                  <a:prstClr val="black"/>
                </a:solidFill>
                <a:latin typeface="微软雅黑" pitchFamily="34" charset="-122"/>
                <a:ea typeface="微软雅黑" pitchFamily="34" charset="-122"/>
                <a:cs typeface="+mj-cs"/>
              </a:rPr>
              <a:t>COPY</a:t>
            </a:r>
            <a:r>
              <a:rPr lang="zh-CN" altLang="en-US" sz="2000" b="1" cap="all" dirty="0">
                <a:solidFill>
                  <a:prstClr val="black"/>
                </a:solidFill>
                <a:latin typeface="微软雅黑" pitchFamily="34" charset="-122"/>
                <a:ea typeface="微软雅黑" pitchFamily="34" charset="-122"/>
                <a:cs typeface="+mj-cs"/>
              </a:rPr>
              <a:t>他人的电子作业一律判为</a:t>
            </a:r>
            <a:r>
              <a:rPr lang="en-US" altLang="zh-CN" sz="2000" b="1" cap="all" dirty="0">
                <a:solidFill>
                  <a:prstClr val="black"/>
                </a:solidFill>
                <a:latin typeface="微软雅黑" pitchFamily="34" charset="-122"/>
                <a:ea typeface="微软雅黑" pitchFamily="34" charset="-122"/>
                <a:cs typeface="+mj-cs"/>
              </a:rPr>
              <a:t>0</a:t>
            </a:r>
            <a:r>
              <a:rPr lang="zh-CN" altLang="en-US" sz="2000" b="1" cap="all" dirty="0">
                <a:solidFill>
                  <a:prstClr val="black"/>
                </a:solidFill>
                <a:latin typeface="微软雅黑" pitchFamily="34" charset="-122"/>
                <a:ea typeface="微软雅黑" pitchFamily="34" charset="-122"/>
                <a:cs typeface="+mj-cs"/>
              </a:rPr>
              <a:t>分</a:t>
            </a:r>
            <a:r>
              <a:rPr lang="zh-CN" altLang="en-US" sz="1600" b="1" cap="all" dirty="0">
                <a:solidFill>
                  <a:prstClr val="black"/>
                </a:solidFill>
                <a:latin typeface="微软雅黑" pitchFamily="34" charset="-122"/>
                <a:ea typeface="微软雅黑" pitchFamily="34" charset="-122"/>
                <a:cs typeface="+mj-cs"/>
              </a:rPr>
              <a:t>。</a:t>
            </a:r>
            <a:endParaRPr lang="en-US" altLang="zh-CN" sz="1600" b="1" cap="all" dirty="0">
              <a:solidFill>
                <a:prstClr val="black"/>
              </a:solidFill>
              <a:latin typeface="微软雅黑" pitchFamily="34" charset="-122"/>
              <a:ea typeface="微软雅黑" pitchFamily="34" charset="-122"/>
              <a:cs typeface="+mj-cs"/>
            </a:endParaRPr>
          </a:p>
        </p:txBody>
      </p:sp>
      <p:sp>
        <p:nvSpPr>
          <p:cNvPr id="45" name="TextBox 5"/>
          <p:cNvSpPr txBox="1"/>
          <p:nvPr/>
        </p:nvSpPr>
        <p:spPr>
          <a:xfrm>
            <a:off x="4861522" y="2036720"/>
            <a:ext cx="6282728" cy="3739485"/>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itchFamily="34" charset="-122"/>
                <a:ea typeface="微软雅黑" pitchFamily="34" charset="-122"/>
              </a:defRPr>
            </a:lvl1pPr>
          </a:lstStyle>
          <a:p>
            <a:pPr indent="457200">
              <a:lnSpc>
                <a:spcPct val="150000"/>
              </a:lnSpc>
            </a:pPr>
            <a:r>
              <a:rPr lang="en-US" altLang="zh-CN" sz="1800" b="1" dirty="0">
                <a:solidFill>
                  <a:schemeClr val="tx1">
                    <a:lumMod val="95000"/>
                    <a:lumOff val="5000"/>
                  </a:schemeClr>
                </a:solidFill>
              </a:rPr>
              <a:t>1</a:t>
            </a:r>
            <a:r>
              <a:rPr lang="zh-CN" altLang="en-US" sz="1800" b="1" dirty="0">
                <a:solidFill>
                  <a:schemeClr val="tx1">
                    <a:lumMod val="95000"/>
                    <a:lumOff val="5000"/>
                  </a:schemeClr>
                </a:solidFill>
              </a:rPr>
              <a:t>、新建声音文件，保存至</a:t>
            </a:r>
            <a:r>
              <a:rPr lang="en-US" altLang="zh-CN" sz="1800" b="1" dirty="0">
                <a:solidFill>
                  <a:schemeClr val="tx1">
                    <a:lumMod val="95000"/>
                    <a:lumOff val="5000"/>
                  </a:schemeClr>
                </a:solidFill>
              </a:rPr>
              <a:t>D</a:t>
            </a:r>
            <a:r>
              <a:rPr lang="zh-CN" altLang="en-US" sz="1800" b="1" dirty="0">
                <a:solidFill>
                  <a:schemeClr val="tx1">
                    <a:lumMod val="95000"/>
                    <a:lumOff val="5000"/>
                  </a:schemeClr>
                </a:solidFill>
              </a:rPr>
              <a:t>盘根目录下，命名为“学号</a:t>
            </a:r>
            <a:r>
              <a:rPr lang="en-US" altLang="zh-CN" sz="1800" b="1" dirty="0">
                <a:solidFill>
                  <a:schemeClr val="tx1">
                    <a:lumMod val="95000"/>
                    <a:lumOff val="5000"/>
                  </a:schemeClr>
                </a:solidFill>
              </a:rPr>
              <a:t>.</a:t>
            </a:r>
            <a:r>
              <a:rPr lang="en-US" altLang="zh-CN" sz="1800" b="1" dirty="0" err="1">
                <a:solidFill>
                  <a:schemeClr val="tx1">
                    <a:lumMod val="95000"/>
                    <a:lumOff val="5000"/>
                  </a:schemeClr>
                </a:solidFill>
              </a:rPr>
              <a:t>aup</a:t>
            </a:r>
            <a:r>
              <a:rPr lang="en-US" altLang="zh-CN" sz="1800" b="1" dirty="0">
                <a:solidFill>
                  <a:schemeClr val="tx1">
                    <a:lumMod val="95000"/>
                    <a:lumOff val="5000"/>
                  </a:schemeClr>
                </a:solidFill>
              </a:rPr>
              <a:t>”</a:t>
            </a:r>
            <a:r>
              <a:rPr lang="zh-CN" altLang="en-US" sz="1800" b="1" dirty="0">
                <a:solidFill>
                  <a:schemeClr val="tx1">
                    <a:lumMod val="95000"/>
                    <a:lumOff val="5000"/>
                  </a:schemeClr>
                </a:solidFill>
              </a:rPr>
              <a:t>，示例文件名 “</a:t>
            </a:r>
            <a:r>
              <a:rPr lang="en-US" altLang="zh-CN" sz="1800" b="1" dirty="0">
                <a:solidFill>
                  <a:schemeClr val="tx1">
                    <a:lumMod val="95000"/>
                    <a:lumOff val="5000"/>
                  </a:schemeClr>
                </a:solidFill>
              </a:rPr>
              <a:t>20183105100101.aup”</a:t>
            </a:r>
            <a:r>
              <a:rPr lang="zh-CN" altLang="en-US" sz="1800" b="1" dirty="0">
                <a:solidFill>
                  <a:schemeClr val="tx1">
                    <a:lumMod val="95000"/>
                    <a:lumOff val="5000"/>
                  </a:schemeClr>
                </a:solidFill>
              </a:rPr>
              <a:t>；</a:t>
            </a:r>
          </a:p>
          <a:p>
            <a:pPr indent="457200">
              <a:lnSpc>
                <a:spcPct val="150000"/>
              </a:lnSpc>
            </a:pPr>
            <a:r>
              <a:rPr lang="en-US" altLang="zh-CN" sz="1800" b="1" dirty="0">
                <a:solidFill>
                  <a:schemeClr val="tx1">
                    <a:lumMod val="95000"/>
                    <a:lumOff val="5000"/>
                  </a:schemeClr>
                </a:solidFill>
              </a:rPr>
              <a:t>2</a:t>
            </a:r>
            <a:r>
              <a:rPr lang="zh-CN" altLang="en-US" sz="1800" b="1" dirty="0">
                <a:solidFill>
                  <a:schemeClr val="tx1">
                    <a:lumMod val="95000"/>
                    <a:lumOff val="5000"/>
                  </a:schemeClr>
                </a:solidFill>
              </a:rPr>
              <a:t>、录音主题自拟，学生本人录制一段不超过</a:t>
            </a:r>
            <a:r>
              <a:rPr lang="en-US" altLang="zh-CN" sz="1800" b="1" dirty="0">
                <a:solidFill>
                  <a:schemeClr val="tx1">
                    <a:lumMod val="95000"/>
                    <a:lumOff val="5000"/>
                  </a:schemeClr>
                </a:solidFill>
              </a:rPr>
              <a:t>2</a:t>
            </a:r>
            <a:r>
              <a:rPr lang="zh-CN" altLang="en-US" sz="1800" b="1" dirty="0">
                <a:solidFill>
                  <a:schemeClr val="tx1">
                    <a:lumMod val="95000"/>
                    <a:lumOff val="5000"/>
                  </a:schemeClr>
                </a:solidFill>
              </a:rPr>
              <a:t>分钟的声音。</a:t>
            </a:r>
          </a:p>
          <a:p>
            <a:pPr indent="457200">
              <a:lnSpc>
                <a:spcPct val="150000"/>
              </a:lnSpc>
            </a:pPr>
            <a:r>
              <a:rPr lang="en-US" altLang="zh-CN" sz="1800" b="1" dirty="0">
                <a:solidFill>
                  <a:schemeClr val="tx1">
                    <a:lumMod val="95000"/>
                    <a:lumOff val="5000"/>
                  </a:schemeClr>
                </a:solidFill>
              </a:rPr>
              <a:t>3</a:t>
            </a:r>
            <a:r>
              <a:rPr lang="zh-CN" altLang="en-US" sz="1800" b="1" dirty="0">
                <a:solidFill>
                  <a:schemeClr val="tx1">
                    <a:lumMod val="95000"/>
                    <a:lumOff val="5000"/>
                  </a:schemeClr>
                </a:solidFill>
              </a:rPr>
              <a:t>、设计合适的音效、背景音乐。</a:t>
            </a:r>
            <a:r>
              <a:rPr lang="en-US" altLang="zh-CN" sz="1800" b="1" dirty="0">
                <a:solidFill>
                  <a:schemeClr val="tx1">
                    <a:lumMod val="95000"/>
                    <a:lumOff val="5000"/>
                  </a:schemeClr>
                </a:solidFill>
              </a:rPr>
              <a:t>(</a:t>
            </a:r>
            <a:r>
              <a:rPr lang="zh-CN" altLang="en-US" sz="1800" b="1" dirty="0">
                <a:solidFill>
                  <a:schemeClr val="tx1">
                    <a:lumMod val="95000"/>
                    <a:lumOff val="5000"/>
                  </a:schemeClr>
                </a:solidFill>
              </a:rPr>
              <a:t>在录屏之前，自行搜索下载素材，推荐网站：</a:t>
            </a:r>
            <a:r>
              <a:rPr lang="en-US" altLang="zh-CN" sz="1800" b="1" dirty="0">
                <a:solidFill>
                  <a:schemeClr val="tx1">
                    <a:lumMod val="95000"/>
                    <a:lumOff val="5000"/>
                  </a:schemeClr>
                </a:solidFill>
              </a:rPr>
              <a:t>sc.chinaz.com/</a:t>
            </a:r>
            <a:r>
              <a:rPr lang="en-US" altLang="zh-CN" sz="1800" b="1" dirty="0" err="1">
                <a:solidFill>
                  <a:schemeClr val="tx1">
                    <a:lumMod val="95000"/>
                    <a:lumOff val="5000"/>
                  </a:schemeClr>
                </a:solidFill>
              </a:rPr>
              <a:t>yinxiao</a:t>
            </a:r>
            <a:r>
              <a:rPr lang="en-US" altLang="zh-CN" sz="1800" b="1" dirty="0">
                <a:solidFill>
                  <a:schemeClr val="tx1">
                    <a:lumMod val="95000"/>
                    <a:lumOff val="5000"/>
                  </a:schemeClr>
                </a:solidFill>
              </a:rPr>
              <a:t>)</a:t>
            </a:r>
          </a:p>
          <a:p>
            <a:pPr indent="457200">
              <a:lnSpc>
                <a:spcPct val="150000"/>
              </a:lnSpc>
            </a:pPr>
            <a:r>
              <a:rPr lang="en-US" altLang="zh-CN" sz="1800" b="1" dirty="0">
                <a:solidFill>
                  <a:schemeClr val="tx1">
                    <a:lumMod val="95000"/>
                    <a:lumOff val="5000"/>
                  </a:schemeClr>
                </a:solidFill>
              </a:rPr>
              <a:t>4</a:t>
            </a:r>
            <a:r>
              <a:rPr lang="zh-CN" altLang="en-US" sz="1800" b="1" dirty="0">
                <a:solidFill>
                  <a:schemeClr val="tx1">
                    <a:lumMod val="95000"/>
                    <a:lumOff val="5000"/>
                  </a:schemeClr>
                </a:solidFill>
              </a:rPr>
              <a:t>、编辑完成后，导出</a:t>
            </a:r>
            <a:r>
              <a:rPr lang="en-US" altLang="zh-CN" sz="1800" b="1" dirty="0">
                <a:solidFill>
                  <a:schemeClr val="tx1">
                    <a:lumMod val="95000"/>
                    <a:lumOff val="5000"/>
                  </a:schemeClr>
                </a:solidFill>
              </a:rPr>
              <a:t>MP3</a:t>
            </a:r>
            <a:r>
              <a:rPr lang="zh-CN" altLang="en-US" sz="1800" b="1" dirty="0">
                <a:solidFill>
                  <a:schemeClr val="tx1">
                    <a:lumMod val="95000"/>
                    <a:lumOff val="5000"/>
                  </a:schemeClr>
                </a:solidFill>
              </a:rPr>
              <a:t>格式，命名为“学号</a:t>
            </a:r>
            <a:r>
              <a:rPr lang="en-US" altLang="zh-CN" sz="1800" b="1" dirty="0">
                <a:solidFill>
                  <a:schemeClr val="tx1">
                    <a:lumMod val="95000"/>
                    <a:lumOff val="5000"/>
                  </a:schemeClr>
                </a:solidFill>
              </a:rPr>
              <a:t>.mp3”</a:t>
            </a:r>
            <a:r>
              <a:rPr lang="zh-CN" altLang="en-US" sz="1800" b="1" dirty="0">
                <a:solidFill>
                  <a:schemeClr val="tx1">
                    <a:lumMod val="95000"/>
                    <a:lumOff val="5000"/>
                  </a:schemeClr>
                </a:solidFill>
              </a:rPr>
              <a:t>，示例文件名 “</a:t>
            </a:r>
            <a:r>
              <a:rPr lang="en-US" altLang="zh-CN" sz="1800" b="1" dirty="0">
                <a:solidFill>
                  <a:schemeClr val="tx1">
                    <a:lumMod val="95000"/>
                    <a:lumOff val="5000"/>
                  </a:schemeClr>
                </a:solidFill>
              </a:rPr>
              <a:t>20183105100101.mp3”</a:t>
            </a:r>
            <a:r>
              <a:rPr lang="zh-CN" altLang="en-US" sz="1800" b="1" dirty="0">
                <a:solidFill>
                  <a:schemeClr val="tx1">
                    <a:lumMod val="95000"/>
                    <a:lumOff val="5000"/>
                  </a:schemeClr>
                </a:solidFill>
              </a:rPr>
              <a:t>。</a:t>
            </a:r>
          </a:p>
          <a:p>
            <a:pPr indent="457200">
              <a:lnSpc>
                <a:spcPct val="150000"/>
              </a:lnSpc>
            </a:pPr>
            <a:r>
              <a:rPr lang="en-US" altLang="zh-CN" sz="1800" b="1" dirty="0">
                <a:solidFill>
                  <a:schemeClr val="tx1">
                    <a:lumMod val="95000"/>
                    <a:lumOff val="5000"/>
                  </a:schemeClr>
                </a:solidFill>
              </a:rPr>
              <a:t>5</a:t>
            </a:r>
            <a:r>
              <a:rPr lang="zh-CN" altLang="en-US" sz="1800" b="1" dirty="0">
                <a:solidFill>
                  <a:schemeClr val="tx1">
                    <a:lumMod val="95000"/>
                    <a:lumOff val="5000"/>
                  </a:schemeClr>
                </a:solidFill>
              </a:rPr>
              <a:t>、以上操作全程用</a:t>
            </a:r>
            <a:r>
              <a:rPr lang="en-US" altLang="zh-CN" sz="1800" b="1" dirty="0">
                <a:solidFill>
                  <a:schemeClr val="tx1">
                    <a:lumMod val="95000"/>
                    <a:lumOff val="5000"/>
                  </a:schemeClr>
                </a:solidFill>
              </a:rPr>
              <a:t>Camtasia 9</a:t>
            </a:r>
            <a:r>
              <a:rPr lang="zh-CN" altLang="en-US" sz="1800" b="1" dirty="0">
                <a:solidFill>
                  <a:schemeClr val="tx1">
                    <a:lumMod val="95000"/>
                    <a:lumOff val="5000"/>
                  </a:schemeClr>
                </a:solidFill>
              </a:rPr>
              <a:t>录制成</a:t>
            </a:r>
            <a:r>
              <a:rPr lang="en-US" altLang="zh-CN" sz="1800" b="1" dirty="0">
                <a:solidFill>
                  <a:schemeClr val="tx1">
                    <a:lumMod val="95000"/>
                    <a:lumOff val="5000"/>
                  </a:schemeClr>
                </a:solidFill>
              </a:rPr>
              <a:t>480P</a:t>
            </a:r>
            <a:r>
              <a:rPr lang="zh-CN" altLang="en-US" sz="1800" b="1" dirty="0">
                <a:solidFill>
                  <a:schemeClr val="tx1">
                    <a:lumMod val="95000"/>
                    <a:lumOff val="5000"/>
                  </a:schemeClr>
                </a:solidFill>
              </a:rPr>
              <a:t>视频上传至教学平台</a:t>
            </a:r>
            <a:endParaRPr lang="en-US" altLang="zh-CN" sz="1800" b="1" dirty="0">
              <a:solidFill>
                <a:schemeClr val="tx1">
                  <a:lumMod val="95000"/>
                  <a:lumOff val="5000"/>
                </a:schemeClr>
              </a:solidFill>
            </a:endParaRPr>
          </a:p>
        </p:txBody>
      </p:sp>
      <p:grpSp>
        <p:nvGrpSpPr>
          <p:cNvPr id="49" name="组合 48"/>
          <p:cNvGrpSpPr/>
          <p:nvPr/>
        </p:nvGrpSpPr>
        <p:grpSpPr>
          <a:xfrm>
            <a:off x="4283234" y="2157681"/>
            <a:ext cx="341140" cy="340065"/>
            <a:chOff x="5026429" y="2057723"/>
            <a:chExt cx="254992" cy="254990"/>
          </a:xfrm>
        </p:grpSpPr>
        <p:sp>
          <p:nvSpPr>
            <p:cNvPr id="50" name="椭圆 49"/>
            <p:cNvSpPr/>
            <p:nvPr/>
          </p:nvSpPr>
          <p:spPr>
            <a:xfrm>
              <a:off x="5026429" y="2057723"/>
              <a:ext cx="254992" cy="254990"/>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6350">
              <a:gradFill flip="none" rotWithShape="1">
                <a:gsLst>
                  <a:gs pos="0">
                    <a:schemeClr val="bg1">
                      <a:lumMod val="75000"/>
                    </a:schemeClr>
                  </a:gs>
                  <a:gs pos="100000">
                    <a:schemeClr val="bg1"/>
                  </a:gs>
                </a:gsLst>
                <a:lin ang="18900000" scaled="1"/>
                <a:tileRect/>
              </a:gradFill>
            </a:ln>
            <a:effectLst>
              <a:outerShdw blurRad="165100" dist="508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Freeform 34"/>
            <p:cNvSpPr>
              <a:spLocks/>
            </p:cNvSpPr>
            <p:nvPr/>
          </p:nvSpPr>
          <p:spPr bwMode="auto">
            <a:xfrm>
              <a:off x="5095295" y="2126932"/>
              <a:ext cx="117262" cy="116572"/>
            </a:xfrm>
            <a:prstGeom prst="ellipse">
              <a:avLst/>
            </a:prstGeom>
            <a:solidFill>
              <a:srgbClr val="6CAE43"/>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任意多边形 2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11288844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p:cTn id="18" dur="300" fill="hold"/>
                                        <p:tgtEl>
                                          <p:spTgt spid="45"/>
                                        </p:tgtEl>
                                        <p:attrNameLst>
                                          <p:attrName>ppt_w</p:attrName>
                                        </p:attrNameLst>
                                      </p:cBhvr>
                                      <p:tavLst>
                                        <p:tav tm="0">
                                          <p:val>
                                            <p:fltVal val="0"/>
                                          </p:val>
                                        </p:tav>
                                        <p:tav tm="100000">
                                          <p:val>
                                            <p:strVal val="#ppt_w"/>
                                          </p:val>
                                        </p:tav>
                                      </p:tavLst>
                                    </p:anim>
                                    <p:anim calcmode="lin" valueType="num">
                                      <p:cBhvr>
                                        <p:cTn id="19" dur="300" fill="hold"/>
                                        <p:tgtEl>
                                          <p:spTgt spid="45"/>
                                        </p:tgtEl>
                                        <p:attrNameLst>
                                          <p:attrName>ppt_h</p:attrName>
                                        </p:attrNameLst>
                                      </p:cBhvr>
                                      <p:tavLst>
                                        <p:tav tm="0">
                                          <p:val>
                                            <p:fltVal val="0"/>
                                          </p:val>
                                        </p:tav>
                                        <p:tav tm="100000">
                                          <p:val>
                                            <p:strVal val="#ppt_h"/>
                                          </p:val>
                                        </p:tav>
                                      </p:tavLst>
                                    </p:anim>
                                    <p:animEffect transition="in" filter="fade">
                                      <p:cBhvr>
                                        <p:cTn id="20" dur="3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792163"/>
            <a:ext cx="12207875" cy="534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矩形 40"/>
          <p:cNvSpPr/>
          <p:nvPr/>
        </p:nvSpPr>
        <p:spPr>
          <a:xfrm>
            <a:off x="7938" y="-782638"/>
            <a:ext cx="12184062" cy="5299076"/>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矩形 7"/>
          <p:cNvSpPr/>
          <p:nvPr/>
        </p:nvSpPr>
        <p:spPr>
          <a:xfrm>
            <a:off x="0" y="4521200"/>
            <a:ext cx="12193588" cy="2368550"/>
          </a:xfrm>
          <a:custGeom>
            <a:avLst/>
            <a:gdLst>
              <a:gd name="connsiteX0" fmla="*/ 0 w 12192000"/>
              <a:gd name="connsiteY0" fmla="*/ 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0 w 12192000"/>
              <a:gd name="connsiteY4" fmla="*/ 0 h 2419350"/>
              <a:gd name="connsiteX0" fmla="*/ 1905000 w 12192000"/>
              <a:gd name="connsiteY0" fmla="*/ 1905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1905000 w 12192000"/>
              <a:gd name="connsiteY4" fmla="*/ 19050 h 2419350"/>
              <a:gd name="connsiteX0" fmla="*/ 25400 w 12192000"/>
              <a:gd name="connsiteY0" fmla="*/ 8001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25400 w 12192000"/>
              <a:gd name="connsiteY4" fmla="*/ 80010 h 2419350"/>
              <a:gd name="connsiteX0" fmla="*/ 5080 w 12192000"/>
              <a:gd name="connsiteY0" fmla="*/ 8001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5080 w 12192000"/>
              <a:gd name="connsiteY4" fmla="*/ 80010 h 2419350"/>
              <a:gd name="connsiteX0" fmla="*/ 5080 w 12192000"/>
              <a:gd name="connsiteY0" fmla="*/ 8890 h 2348230"/>
              <a:gd name="connsiteX1" fmla="*/ 12181840 w 12192000"/>
              <a:gd name="connsiteY1" fmla="*/ 0 h 2348230"/>
              <a:gd name="connsiteX2" fmla="*/ 12192000 w 12192000"/>
              <a:gd name="connsiteY2" fmla="*/ 2348230 h 2348230"/>
              <a:gd name="connsiteX3" fmla="*/ 0 w 12192000"/>
              <a:gd name="connsiteY3" fmla="*/ 2348230 h 2348230"/>
              <a:gd name="connsiteX4" fmla="*/ 5080 w 12192000"/>
              <a:gd name="connsiteY4" fmla="*/ 8890 h 2348230"/>
              <a:gd name="connsiteX0" fmla="*/ 5080 w 12192977"/>
              <a:gd name="connsiteY0" fmla="*/ 29210 h 2368550"/>
              <a:gd name="connsiteX1" fmla="*/ 12192000 w 12192977"/>
              <a:gd name="connsiteY1" fmla="*/ 0 h 2368550"/>
              <a:gd name="connsiteX2" fmla="*/ 12192000 w 12192977"/>
              <a:gd name="connsiteY2" fmla="*/ 2368550 h 2368550"/>
              <a:gd name="connsiteX3" fmla="*/ 0 w 12192977"/>
              <a:gd name="connsiteY3" fmla="*/ 2368550 h 2368550"/>
              <a:gd name="connsiteX4" fmla="*/ 5080 w 12192977"/>
              <a:gd name="connsiteY4" fmla="*/ 29210 h 236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977" h="2368550">
                <a:moveTo>
                  <a:pt x="5080" y="29210"/>
                </a:moveTo>
                <a:lnTo>
                  <a:pt x="12192000" y="0"/>
                </a:lnTo>
                <a:cubicBezTo>
                  <a:pt x="12195387" y="782743"/>
                  <a:pt x="12188613" y="1585807"/>
                  <a:pt x="12192000" y="2368550"/>
                </a:cubicBezTo>
                <a:lnTo>
                  <a:pt x="0" y="2368550"/>
                </a:lnTo>
                <a:cubicBezTo>
                  <a:pt x="1693" y="1588770"/>
                  <a:pt x="3387" y="808990"/>
                  <a:pt x="5080" y="29210"/>
                </a:cubicBezTo>
                <a:close/>
              </a:path>
            </a:pathLst>
          </a:custGeom>
          <a:solidFill>
            <a:srgbClr val="6CAE43">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3" name="文本框 27"/>
          <p:cNvSpPr txBox="1">
            <a:spLocks noChangeArrowheads="1"/>
          </p:cNvSpPr>
          <p:nvPr/>
        </p:nvSpPr>
        <p:spPr bwMode="auto">
          <a:xfrm>
            <a:off x="2587995" y="1680048"/>
            <a:ext cx="703188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6000" b="1" dirty="0">
                <a:solidFill>
                  <a:srgbClr val="FFFFFF"/>
                </a:solidFill>
                <a:latin typeface="微软雅黑" panose="020B0503020204020204" pitchFamily="34" charset="-122"/>
                <a:ea typeface="微软雅黑" panose="020B0503020204020204" pitchFamily="34" charset="-122"/>
              </a:rPr>
              <a:t>学博为师 德高为范</a:t>
            </a:r>
          </a:p>
        </p:txBody>
      </p:sp>
    </p:spTree>
    <p:extLst>
      <p:ext uri="{BB962C8B-B14F-4D97-AF65-F5344CB8AC3E}">
        <p14:creationId xmlns:p14="http://schemas.microsoft.com/office/powerpoint/2010/main" val="3117367039"/>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1817664" y="2808680"/>
            <a:ext cx="7912281" cy="1551054"/>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7" name="等腰三角形 16"/>
          <p:cNvSpPr/>
          <p:nvPr/>
        </p:nvSpPr>
        <p:spPr>
          <a:xfrm rot="5400000">
            <a:off x="9293037" y="3169551"/>
            <a:ext cx="1683596" cy="809783"/>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8" name="TextBox 8"/>
          <p:cNvSpPr txBox="1"/>
          <p:nvPr/>
        </p:nvSpPr>
        <p:spPr>
          <a:xfrm>
            <a:off x="5528763" y="3066295"/>
            <a:ext cx="4185761" cy="830997"/>
          </a:xfrm>
          <a:prstGeom prst="rect">
            <a:avLst/>
          </a:prstGeom>
          <a:solidFill>
            <a:srgbClr val="6CAE43"/>
          </a:solidFill>
          <a:ln>
            <a:solidFill>
              <a:srgbClr val="6CAE43"/>
            </a:solidFill>
          </a:ln>
        </p:spPr>
        <p:txBody>
          <a:bodyPr wrap="none" rtlCol="0">
            <a:spAutoFit/>
          </a:bodyPr>
          <a:lstStyle/>
          <a:p>
            <a:pPr algn="ctr">
              <a:spcBef>
                <a:spcPct val="0"/>
              </a:spcBef>
            </a:pPr>
            <a:r>
              <a:rPr lang="zh-CN" altLang="en-US" sz="4800" kern="0" spc="400" dirty="0">
                <a:solidFill>
                  <a:schemeClr val="bg1"/>
                </a:solidFill>
                <a:latin typeface="微软雅黑" panose="020B0503020204020204" pitchFamily="34" charset="-122"/>
                <a:ea typeface="微软雅黑" panose="020B0503020204020204" pitchFamily="34" charset="-122"/>
                <a:cs typeface="+mn-ea"/>
                <a:sym typeface="+mn-lt"/>
              </a:rPr>
              <a:t>音频编辑基础</a:t>
            </a:r>
          </a:p>
        </p:txBody>
      </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a:ln>
                    <a:noFill/>
                  </a:ln>
                  <a:solidFill>
                    <a:prstClr val="white"/>
                  </a:solidFill>
                  <a:effectLst/>
                  <a:uLnTx/>
                  <a:uFillTx/>
                  <a:latin typeface="Arial"/>
                  <a:ea typeface="方正正中黑简体"/>
                  <a:cs typeface="+mn-ea"/>
                  <a:sym typeface="+mn-lt"/>
                </a:rPr>
                <a:t>01</a:t>
              </a:r>
              <a:endParaRPr kumimoji="0" lang="zh-CN" altLang="en-US" sz="12800" b="0" i="0" u="none" strike="noStrike" kern="0" cap="none" spc="0" normalizeH="0" baseline="0" noProof="0" dirty="0">
                <a:ln>
                  <a:noFill/>
                </a:ln>
                <a:solidFill>
                  <a:prstClr val="white"/>
                </a:solidFill>
                <a:effectLst/>
                <a:uLnTx/>
                <a:uFillTx/>
                <a:latin typeface="Arial"/>
                <a:ea typeface="方正正中黑简体"/>
                <a:cs typeface="+mn-ea"/>
                <a:sym typeface="+mn-lt"/>
              </a:endParaRPr>
            </a:p>
          </p:txBody>
        </p:sp>
      </p:grpSp>
      <p:sp>
        <p:nvSpPr>
          <p:cNvPr id="21" name="任意多边形 20"/>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23122008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97575" y="2411413"/>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一、音频的概念</a:t>
            </a:r>
          </a:p>
        </p:txBody>
      </p:sp>
      <p:sp>
        <p:nvSpPr>
          <p:cNvPr id="64" name="Oval 47"/>
          <p:cNvSpPr/>
          <p:nvPr/>
        </p:nvSpPr>
        <p:spPr bwMode="auto">
          <a:xfrm>
            <a:off x="5092700" y="2955925"/>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endParaRPr>
          </a:p>
        </p:txBody>
      </p:sp>
      <p:sp>
        <p:nvSpPr>
          <p:cNvPr id="65" name="Freeform 122"/>
          <p:cNvSpPr>
            <a:spLocks/>
          </p:cNvSpPr>
          <p:nvPr/>
        </p:nvSpPr>
        <p:spPr bwMode="auto">
          <a:xfrm>
            <a:off x="5630863" y="3508375"/>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矩形 22"/>
          <p:cNvSpPr>
            <a:spLocks noChangeArrowheads="1"/>
          </p:cNvSpPr>
          <p:nvPr/>
        </p:nvSpPr>
        <p:spPr bwMode="auto">
          <a:xfrm>
            <a:off x="873126" y="1421866"/>
            <a:ext cx="4356796" cy="462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457200">
              <a:lnSpc>
                <a:spcPct val="150000"/>
              </a:lnSpc>
              <a:spcBef>
                <a:spcPct val="20000"/>
              </a:spcBef>
              <a:buNone/>
            </a:pPr>
            <a:r>
              <a:rPr lang="zh-CN" altLang="en-US" sz="1800" dirty="0">
                <a:latin typeface="微软雅黑" panose="020B0503020204020204" pitchFamily="34" charset="-122"/>
                <a:ea typeface="微软雅黑" panose="020B0503020204020204" pitchFamily="34" charset="-122"/>
                <a:sym typeface="Arial" panose="020B0604020202020204" pitchFamily="34" charset="0"/>
              </a:rPr>
              <a:t>音频一般是指人耳可以听到的声音频率在</a:t>
            </a:r>
            <a:r>
              <a:rPr lang="en-US" altLang="zh-CN" sz="1800" dirty="0">
                <a:latin typeface="微软雅黑" panose="020B0503020204020204" pitchFamily="34" charset="-122"/>
                <a:ea typeface="微软雅黑" panose="020B0503020204020204" pitchFamily="34" charset="-122"/>
                <a:sym typeface="Arial" panose="020B0604020202020204" pitchFamily="34" charset="0"/>
              </a:rPr>
              <a:t>20hz</a:t>
            </a:r>
            <a:r>
              <a:rPr lang="zh-CN" altLang="en-US" sz="1800" dirty="0">
                <a:latin typeface="微软雅黑" panose="020B0503020204020204" pitchFamily="34" charset="-122"/>
                <a:ea typeface="微软雅黑" panose="020B0503020204020204" pitchFamily="34" charset="-122"/>
                <a:sym typeface="Arial" panose="020B0604020202020204" pitchFamily="34" charset="0"/>
              </a:rPr>
              <a:t>到</a:t>
            </a:r>
            <a:r>
              <a:rPr lang="en-US" altLang="zh-CN" sz="1800" dirty="0">
                <a:latin typeface="微软雅黑" panose="020B0503020204020204" pitchFamily="34" charset="-122"/>
                <a:ea typeface="微软雅黑" panose="020B0503020204020204" pitchFamily="34" charset="-122"/>
                <a:sym typeface="Arial" panose="020B0604020202020204" pitchFamily="34" charset="0"/>
              </a:rPr>
              <a:t>20khz</a:t>
            </a:r>
            <a:r>
              <a:rPr lang="zh-CN" altLang="en-US" sz="1800" dirty="0">
                <a:latin typeface="微软雅黑" panose="020B0503020204020204" pitchFamily="34" charset="-122"/>
                <a:ea typeface="微软雅黑" panose="020B0503020204020204" pitchFamily="34" charset="-122"/>
                <a:sym typeface="Arial" panose="020B0604020202020204" pitchFamily="34" charset="0"/>
              </a:rPr>
              <a:t>之间的声波。音频是保存在电脑里的声音，以文件的形式记录了声音的内容。</a:t>
            </a:r>
            <a:endParaRPr lang="en-US" altLang="zh-CN" sz="1800" dirty="0">
              <a:latin typeface="微软雅黑" panose="020B0503020204020204" pitchFamily="34" charset="-122"/>
              <a:ea typeface="微软雅黑" panose="020B0503020204020204" pitchFamily="34" charset="-122"/>
              <a:sym typeface="Arial" panose="020B0604020202020204" pitchFamily="34" charset="0"/>
            </a:endParaRPr>
          </a:p>
          <a:p>
            <a:pPr indent="457200">
              <a:lnSpc>
                <a:spcPct val="150000"/>
              </a:lnSpc>
              <a:spcBef>
                <a:spcPct val="20000"/>
              </a:spcBef>
              <a:buNone/>
            </a:pPr>
            <a:r>
              <a:rPr lang="zh-CN" altLang="en-US" sz="1800" dirty="0">
                <a:latin typeface="微软雅黑" panose="020B0503020204020204" pitchFamily="34" charset="-122"/>
                <a:ea typeface="微软雅黑" panose="020B0503020204020204" pitchFamily="34" charset="-122"/>
                <a:sym typeface="Arial" panose="020B0604020202020204" pitchFamily="34" charset="0"/>
              </a:rPr>
              <a:t>描述和影响数字声音质量的主要因素有三个：采样频率、数字量化的位数</a:t>
            </a:r>
            <a:r>
              <a:rPr lang="en-US" altLang="zh-CN" sz="1800" dirty="0">
                <a:latin typeface="微软雅黑" panose="020B0503020204020204" pitchFamily="34" charset="-122"/>
                <a:ea typeface="微软雅黑" panose="020B0503020204020204" pitchFamily="34" charset="-122"/>
                <a:sym typeface="Arial" panose="020B0604020202020204" pitchFamily="34" charset="0"/>
              </a:rPr>
              <a:t>(</a:t>
            </a:r>
            <a:r>
              <a:rPr lang="zh-CN" altLang="en-US" sz="1800" dirty="0">
                <a:latin typeface="微软雅黑" panose="020B0503020204020204" pitchFamily="34" charset="-122"/>
                <a:ea typeface="微软雅黑" panose="020B0503020204020204" pitchFamily="34" charset="-122"/>
                <a:sym typeface="Arial" panose="020B0604020202020204" pitchFamily="34" charset="0"/>
              </a:rPr>
              <a:t>简称量化位数</a:t>
            </a:r>
            <a:r>
              <a:rPr lang="en-US" altLang="zh-CN" sz="1800" dirty="0">
                <a:latin typeface="微软雅黑" panose="020B0503020204020204" pitchFamily="34" charset="-122"/>
                <a:ea typeface="微软雅黑" panose="020B0503020204020204" pitchFamily="34" charset="-122"/>
                <a:sym typeface="Arial" panose="020B0604020202020204" pitchFamily="34" charset="0"/>
              </a:rPr>
              <a:t>)</a:t>
            </a:r>
            <a:r>
              <a:rPr lang="zh-CN" altLang="en-US" sz="1800" dirty="0">
                <a:latin typeface="微软雅黑" panose="020B0503020204020204" pitchFamily="34" charset="-122"/>
                <a:ea typeface="微软雅黑" panose="020B0503020204020204" pitchFamily="34" charset="-122"/>
                <a:sym typeface="Arial" panose="020B0604020202020204" pitchFamily="34" charset="0"/>
              </a:rPr>
              <a:t>以及声道数。采样频率决定的是声音的保真度。量化位数表示的是声音的振幅，决定的是音乐的动态范围。声道是指声音在录制或播放时在不同空间位置采集或回放的相互独立的音频信号。</a:t>
            </a:r>
            <a:endParaRPr lang="en-US" altLang="zh-CN" sz="18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414166729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7" name="弧形 36"/>
          <p:cNvSpPr/>
          <p:nvPr/>
        </p:nvSpPr>
        <p:spPr>
          <a:xfrm>
            <a:off x="189161" y="1089805"/>
            <a:ext cx="5137018" cy="5137018"/>
          </a:xfrm>
          <a:prstGeom prst="arc">
            <a:avLst>
              <a:gd name="adj1" fmla="val 18743766"/>
              <a:gd name="adj2" fmla="val 2405686"/>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造字工房悦黑（非商用）常规体"/>
            </a:endParaRPr>
          </a:p>
        </p:txBody>
      </p:sp>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938" y="2168916"/>
            <a:ext cx="4429125" cy="3268695"/>
          </a:xfrm>
          <a:prstGeom prst="rect">
            <a:avLst/>
          </a:prstGeom>
        </p:spPr>
      </p:pic>
      <p:grpSp>
        <p:nvGrpSpPr>
          <p:cNvPr id="39" name="组合 38"/>
          <p:cNvGrpSpPr/>
          <p:nvPr/>
        </p:nvGrpSpPr>
        <p:grpSpPr>
          <a:xfrm>
            <a:off x="4317111" y="1670673"/>
            <a:ext cx="651614" cy="651614"/>
            <a:chOff x="4317111" y="1670673"/>
            <a:chExt cx="651614" cy="651614"/>
          </a:xfrm>
        </p:grpSpPr>
        <p:sp>
          <p:nvSpPr>
            <p:cNvPr id="40" name="椭圆 39"/>
            <p:cNvSpPr/>
            <p:nvPr/>
          </p:nvSpPr>
          <p:spPr>
            <a:xfrm>
              <a:off x="4317111" y="1670673"/>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KSO_Shape"/>
            <p:cNvSpPr>
              <a:spLocks/>
            </p:cNvSpPr>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造字工房悦黑（非商用）常规体"/>
                <a:ea typeface="+mn-ea"/>
              </a:endParaRPr>
            </a:p>
          </p:txBody>
        </p:sp>
      </p:grpSp>
      <p:grpSp>
        <p:nvGrpSpPr>
          <p:cNvPr id="42" name="组合 41"/>
          <p:cNvGrpSpPr/>
          <p:nvPr/>
        </p:nvGrpSpPr>
        <p:grpSpPr>
          <a:xfrm>
            <a:off x="4936572" y="3638816"/>
            <a:ext cx="651614" cy="651614"/>
            <a:chOff x="5033812" y="3301037"/>
            <a:chExt cx="651614" cy="651614"/>
          </a:xfrm>
        </p:grpSpPr>
        <p:sp>
          <p:nvSpPr>
            <p:cNvPr id="43" name="椭圆 42"/>
            <p:cNvSpPr/>
            <p:nvPr/>
          </p:nvSpPr>
          <p:spPr>
            <a:xfrm>
              <a:off x="5033812" y="3301037"/>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KSO_Shape"/>
            <p:cNvSpPr>
              <a:spLocks/>
            </p:cNvSpPr>
            <p:nvPr/>
          </p:nvSpPr>
          <p:spPr bwMode="auto">
            <a:xfrm>
              <a:off x="5169350" y="3458615"/>
              <a:ext cx="418598" cy="28534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造字工房悦黑（非商用）常规体"/>
                <a:ea typeface="+mn-ea"/>
              </a:endParaRPr>
            </a:p>
          </p:txBody>
        </p:sp>
      </p:grpSp>
      <p:grpSp>
        <p:nvGrpSpPr>
          <p:cNvPr id="49" name="组合 48"/>
          <p:cNvGrpSpPr/>
          <p:nvPr/>
        </p:nvGrpSpPr>
        <p:grpSpPr>
          <a:xfrm>
            <a:off x="5128155" y="1720989"/>
            <a:ext cx="5975273" cy="1841608"/>
            <a:chOff x="5128155" y="1720989"/>
            <a:chExt cx="5975273" cy="1378470"/>
          </a:xfrm>
        </p:grpSpPr>
        <p:sp>
          <p:nvSpPr>
            <p:cNvPr id="50" name="MH_SubTitle_1"/>
            <p:cNvSpPr>
              <a:spLocks noChangeArrowheads="1"/>
            </p:cNvSpPr>
            <p:nvPr>
              <p:custDataLst>
                <p:tags r:id="rId2"/>
              </p:custDataLst>
            </p:nvPr>
          </p:nvSpPr>
          <p:spPr bwMode="auto">
            <a:xfrm flipH="1">
              <a:off x="5128155" y="1720989"/>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US" altLang="zh-CN" sz="2000" b="1" dirty="0">
                  <a:solidFill>
                    <a:srgbClr val="203E6B"/>
                  </a:solidFill>
                  <a:latin typeface="微软雅黑" panose="020B0503020204020204" pitchFamily="34" charset="-122"/>
                  <a:ea typeface="微软雅黑" panose="020B0503020204020204" pitchFamily="34" charset="-122"/>
                </a:rPr>
                <a:t>1. </a:t>
              </a:r>
              <a:r>
                <a:rPr lang="zh-CN" altLang="en-US" sz="2000" b="1" dirty="0">
                  <a:solidFill>
                    <a:srgbClr val="203E6B"/>
                  </a:solidFill>
                  <a:latin typeface="微软雅黑" panose="020B0503020204020204" pitchFamily="34" charset="-122"/>
                  <a:ea typeface="微软雅黑" panose="020B0503020204020204" pitchFamily="34" charset="-122"/>
                </a:rPr>
                <a:t>采样率</a:t>
              </a:r>
              <a:endParaRPr lang="en-US" altLang="zh-CN" sz="2000" b="1" dirty="0">
                <a:solidFill>
                  <a:srgbClr val="203E6B"/>
                </a:solidFill>
                <a:latin typeface="微软雅黑" panose="020B0503020204020204" pitchFamily="34" charset="-122"/>
                <a:ea typeface="微软雅黑" panose="020B0503020204020204" pitchFamily="34" charset="-122"/>
              </a:endParaRPr>
            </a:p>
          </p:txBody>
        </p:sp>
        <p:sp>
          <p:nvSpPr>
            <p:cNvPr id="51" name="Rectangle 5"/>
            <p:cNvSpPr>
              <a:spLocks/>
            </p:cNvSpPr>
            <p:nvPr/>
          </p:nvSpPr>
          <p:spPr bwMode="auto">
            <a:xfrm>
              <a:off x="5411787" y="2106560"/>
              <a:ext cx="5691641" cy="992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indent="457200" fontAlgn="base">
                <a:lnSpc>
                  <a:spcPct val="150000"/>
                </a:lnSpc>
                <a:spcBef>
                  <a:spcPct val="0"/>
                </a:spcBef>
                <a:spcAft>
                  <a:spcPct val="0"/>
                </a:spcAft>
              </a:pPr>
              <a:r>
                <a:rPr lang="zh-CN" altLang="en-US" dirty="0">
                  <a:latin typeface="微软雅黑" panose="020B0503020204020204" pitchFamily="34" charset="-122"/>
                  <a:ea typeface="微软雅黑" panose="020B0503020204020204" pitchFamily="34" charset="-122"/>
                  <a:sym typeface="Gill Sans" charset="0"/>
                </a:rPr>
                <a:t>通过波形采样的方法记录</a:t>
              </a:r>
              <a:r>
                <a:rPr lang="en-US" altLang="zh-CN" dirty="0">
                  <a:latin typeface="微软雅黑" panose="020B0503020204020204" pitchFamily="34" charset="-122"/>
                  <a:ea typeface="微软雅黑" panose="020B0503020204020204" pitchFamily="34" charset="-122"/>
                  <a:sym typeface="Gill Sans" charset="0"/>
                </a:rPr>
                <a:t>1</a:t>
              </a:r>
              <a:r>
                <a:rPr lang="zh-CN" altLang="en-US" dirty="0">
                  <a:latin typeface="微软雅黑" panose="020B0503020204020204" pitchFamily="34" charset="-122"/>
                  <a:ea typeface="微软雅黑" panose="020B0503020204020204" pitchFamily="34" charset="-122"/>
                  <a:sym typeface="Gill Sans" charset="0"/>
                </a:rPr>
                <a:t>秒钟长度的声音，需要多少个数据。原则上采样率越高，声音的质量越好。</a:t>
              </a:r>
              <a:endParaRPr lang="en-US" altLang="zh-CN" dirty="0">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52" name="组合 51"/>
          <p:cNvGrpSpPr/>
          <p:nvPr/>
        </p:nvGrpSpPr>
        <p:grpSpPr>
          <a:xfrm>
            <a:off x="5723724" y="3925356"/>
            <a:ext cx="5379704" cy="1857927"/>
            <a:chOff x="5820963" y="3390944"/>
            <a:chExt cx="4905093" cy="1224827"/>
          </a:xfrm>
        </p:grpSpPr>
        <p:sp>
          <p:nvSpPr>
            <p:cNvPr id="53" name="MH_SubTitle_1"/>
            <p:cNvSpPr>
              <a:spLocks noChangeArrowheads="1"/>
            </p:cNvSpPr>
            <p:nvPr>
              <p:custDataLst>
                <p:tags r:id="rId1"/>
              </p:custDataLst>
            </p:nvPr>
          </p:nvSpPr>
          <p:spPr bwMode="auto">
            <a:xfrm flipH="1">
              <a:off x="5820964" y="3390944"/>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US" altLang="zh-CN" sz="2000" b="1" dirty="0">
                  <a:solidFill>
                    <a:srgbClr val="203E6B"/>
                  </a:solidFill>
                  <a:latin typeface="微软雅黑" panose="020B0503020204020204" pitchFamily="34" charset="-122"/>
                  <a:ea typeface="微软雅黑" panose="020B0503020204020204" pitchFamily="34" charset="-122"/>
                </a:rPr>
                <a:t>2. </a:t>
              </a:r>
              <a:r>
                <a:rPr lang="zh-CN" altLang="en-US" sz="2000" b="1" dirty="0">
                  <a:solidFill>
                    <a:srgbClr val="203E6B"/>
                  </a:solidFill>
                  <a:latin typeface="微软雅黑" panose="020B0503020204020204" pitchFamily="34" charset="-122"/>
                  <a:ea typeface="微软雅黑" panose="020B0503020204020204" pitchFamily="34" charset="-122"/>
                </a:rPr>
                <a:t>压缩率</a:t>
              </a:r>
              <a:endParaRPr lang="en-US" altLang="zh-CN" sz="2000" b="1" dirty="0">
                <a:solidFill>
                  <a:srgbClr val="203E6B"/>
                </a:solidFill>
                <a:latin typeface="微软雅黑" panose="020B0503020204020204" pitchFamily="34" charset="-122"/>
                <a:ea typeface="微软雅黑" panose="020B0503020204020204" pitchFamily="34" charset="-122"/>
              </a:endParaRPr>
            </a:p>
          </p:txBody>
        </p:sp>
        <p:sp>
          <p:nvSpPr>
            <p:cNvPr id="54" name="Rectangle 5"/>
            <p:cNvSpPr>
              <a:spLocks/>
            </p:cNvSpPr>
            <p:nvPr/>
          </p:nvSpPr>
          <p:spPr bwMode="auto">
            <a:xfrm>
              <a:off x="5820963" y="3803263"/>
              <a:ext cx="4905093"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indent="457200" fontAlgn="base">
                <a:lnSpc>
                  <a:spcPct val="150000"/>
                </a:lnSpc>
                <a:spcBef>
                  <a:spcPct val="0"/>
                </a:spcBef>
                <a:spcAft>
                  <a:spcPct val="0"/>
                </a:spcAft>
              </a:pPr>
              <a:r>
                <a:rPr lang="zh-CN" altLang="en-US" dirty="0">
                  <a:latin typeface="微软雅黑" panose="020B0503020204020204" pitchFamily="34" charset="-122"/>
                  <a:ea typeface="微软雅黑" panose="020B0503020204020204" pitchFamily="34" charset="-122"/>
                  <a:sym typeface="Gill Sans" charset="0"/>
                </a:rPr>
                <a:t>通常指音乐文件压缩前和压缩后大小的比值，用来简单描述数字声音的压缩效率。</a:t>
              </a:r>
              <a:endParaRPr lang="en-US" altLang="zh-CN" dirty="0">
                <a:latin typeface="微软雅黑" panose="020B0503020204020204" pitchFamily="34" charset="-122"/>
                <a:ea typeface="微软雅黑" panose="020B0503020204020204" pitchFamily="34" charset="-122"/>
                <a:cs typeface="Lato Light" charset="0"/>
                <a:sym typeface="Lato Light" charset="0"/>
              </a:endParaRPr>
            </a:p>
          </p:txBody>
        </p:sp>
      </p:grpSp>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二、音频的基础知识</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6377853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p:tgtEl>
                                          <p:spTgt spid="37"/>
                                        </p:tgtEl>
                                        <p:attrNameLst>
                                          <p:attrName>ppt_x</p:attrName>
                                        </p:attrNameLst>
                                      </p:cBhvr>
                                      <p:tavLst>
                                        <p:tav tm="0">
                                          <p:val>
                                            <p:strVal val="#ppt_x-#ppt_w*1.125000"/>
                                          </p:val>
                                        </p:tav>
                                        <p:tav tm="100000">
                                          <p:val>
                                            <p:strVal val="#ppt_x"/>
                                          </p:val>
                                        </p:tav>
                                      </p:tavLst>
                                    </p:anim>
                                    <p:animEffect transition="in" filter="wipe(right)">
                                      <p:cBhvr>
                                        <p:cTn id="13" dur="500"/>
                                        <p:tgtEl>
                                          <p:spTgt spid="37"/>
                                        </p:tgtEl>
                                      </p:cBhvr>
                                    </p:animEffect>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20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1+#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childTnLst>
                          </p:cTn>
                        </p:par>
                        <p:par>
                          <p:cTn id="23" fill="hold">
                            <p:stCondLst>
                              <p:cond delay="1700"/>
                            </p:stCondLst>
                            <p:childTnLst>
                              <p:par>
                                <p:cTn id="24" presetID="22" presetClass="entr" presetSubtype="8"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par>
                                <p:cTn id="27" presetID="22" presetClass="entr" presetSubtype="8" fill="hold"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wipe(left)">
                                      <p:cBhvr>
                                        <p:cTn id="2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7" name="弧形 36"/>
          <p:cNvSpPr/>
          <p:nvPr/>
        </p:nvSpPr>
        <p:spPr>
          <a:xfrm>
            <a:off x="189161" y="1089805"/>
            <a:ext cx="5137018" cy="5137018"/>
          </a:xfrm>
          <a:prstGeom prst="arc">
            <a:avLst>
              <a:gd name="adj1" fmla="val 18743766"/>
              <a:gd name="adj2" fmla="val 2405686"/>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造字工房悦黑（非商用）常规体"/>
              <a:ea typeface="宋体" panose="02010600030101010101" pitchFamily="2" charset="-122"/>
              <a:cs typeface="+mn-cs"/>
            </a:endParaRPr>
          </a:p>
        </p:txBody>
      </p:sp>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938" y="2168916"/>
            <a:ext cx="4429125" cy="3268695"/>
          </a:xfrm>
          <a:prstGeom prst="rect">
            <a:avLst/>
          </a:prstGeom>
        </p:spPr>
      </p:pic>
      <p:grpSp>
        <p:nvGrpSpPr>
          <p:cNvPr id="39" name="组合 38"/>
          <p:cNvGrpSpPr/>
          <p:nvPr/>
        </p:nvGrpSpPr>
        <p:grpSpPr>
          <a:xfrm>
            <a:off x="4317111" y="1670673"/>
            <a:ext cx="651614" cy="651614"/>
            <a:chOff x="4317111" y="1670673"/>
            <a:chExt cx="651614" cy="651614"/>
          </a:xfrm>
        </p:grpSpPr>
        <p:sp>
          <p:nvSpPr>
            <p:cNvPr id="40" name="椭圆 39"/>
            <p:cNvSpPr/>
            <p:nvPr/>
          </p:nvSpPr>
          <p:spPr>
            <a:xfrm>
              <a:off x="4317111" y="1670673"/>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KSO_Shape"/>
            <p:cNvSpPr>
              <a:spLocks/>
            </p:cNvSpPr>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造字工房悦黑（非商用）常规体"/>
                <a:ea typeface="宋体" panose="02010600030101010101" pitchFamily="2" charset="-122"/>
                <a:cs typeface="+mn-cs"/>
              </a:endParaRPr>
            </a:p>
          </p:txBody>
        </p:sp>
      </p:grpSp>
      <p:grpSp>
        <p:nvGrpSpPr>
          <p:cNvPr id="42" name="组合 41"/>
          <p:cNvGrpSpPr/>
          <p:nvPr/>
        </p:nvGrpSpPr>
        <p:grpSpPr>
          <a:xfrm>
            <a:off x="4936572" y="3638816"/>
            <a:ext cx="651614" cy="651614"/>
            <a:chOff x="5033812" y="3301037"/>
            <a:chExt cx="651614" cy="651614"/>
          </a:xfrm>
        </p:grpSpPr>
        <p:sp>
          <p:nvSpPr>
            <p:cNvPr id="43" name="椭圆 42"/>
            <p:cNvSpPr/>
            <p:nvPr/>
          </p:nvSpPr>
          <p:spPr>
            <a:xfrm>
              <a:off x="5033812" y="3301037"/>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KSO_Shape"/>
            <p:cNvSpPr>
              <a:spLocks/>
            </p:cNvSpPr>
            <p:nvPr/>
          </p:nvSpPr>
          <p:spPr bwMode="auto">
            <a:xfrm>
              <a:off x="5169350" y="3458615"/>
              <a:ext cx="418598" cy="28534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造字工房悦黑（非商用）常规体"/>
                <a:ea typeface="宋体" panose="02010600030101010101" pitchFamily="2" charset="-122"/>
                <a:cs typeface="+mn-cs"/>
              </a:endParaRPr>
            </a:p>
          </p:txBody>
        </p:sp>
      </p:grpSp>
      <p:grpSp>
        <p:nvGrpSpPr>
          <p:cNvPr id="49" name="组合 48"/>
          <p:cNvGrpSpPr/>
          <p:nvPr/>
        </p:nvGrpSpPr>
        <p:grpSpPr>
          <a:xfrm>
            <a:off x="5128155" y="1720989"/>
            <a:ext cx="5975273" cy="1841608"/>
            <a:chOff x="5128155" y="1720989"/>
            <a:chExt cx="5975273" cy="1378470"/>
          </a:xfrm>
        </p:grpSpPr>
        <p:sp>
          <p:nvSpPr>
            <p:cNvPr id="50" name="MH_SubTitle_1"/>
            <p:cNvSpPr>
              <a:spLocks noChangeArrowheads="1"/>
            </p:cNvSpPr>
            <p:nvPr>
              <p:custDataLst>
                <p:tags r:id="rId2"/>
              </p:custDataLst>
            </p:nvPr>
          </p:nvSpPr>
          <p:spPr bwMode="auto">
            <a:xfrm flipH="1">
              <a:off x="5128155" y="1720989"/>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r>
                <a:rPr kumimoji="0" lang="en-US" altLang="zh-CN" sz="2000" b="1" i="0" u="none" strike="noStrike" kern="1200" cap="none" spc="0" normalizeH="0" baseline="0" noProof="0" dirty="0">
                  <a:ln>
                    <a:noFill/>
                  </a:ln>
                  <a:solidFill>
                    <a:srgbClr val="203E6B"/>
                  </a:solidFill>
                  <a:effectLst/>
                  <a:uLnTx/>
                  <a:uFillTx/>
                  <a:latin typeface="微软雅黑" panose="020B0503020204020204" pitchFamily="34" charset="-122"/>
                  <a:ea typeface="微软雅黑" panose="020B0503020204020204" pitchFamily="34" charset="-122"/>
                  <a:cs typeface="+mn-cs"/>
                </a:rPr>
                <a:t>3. </a:t>
              </a:r>
              <a:r>
                <a:rPr lang="zh-CN" altLang="en-US" sz="2000" b="1" dirty="0">
                  <a:solidFill>
                    <a:srgbClr val="203E6B"/>
                  </a:solidFill>
                  <a:latin typeface="微软雅黑" panose="020B0503020204020204" pitchFamily="34" charset="-122"/>
                  <a:ea typeface="微软雅黑" panose="020B0503020204020204" pitchFamily="34" charset="-122"/>
                </a:rPr>
                <a:t>比特率</a:t>
              </a:r>
              <a:endParaRPr kumimoji="0" lang="en-US" altLang="zh-CN" sz="2000" b="1" i="0" u="none" strike="noStrike" kern="1200" cap="none" spc="0" normalizeH="0" baseline="0" noProof="0" dirty="0">
                <a:ln>
                  <a:noFill/>
                </a:ln>
                <a:solidFill>
                  <a:srgbClr val="203E6B"/>
                </a:solidFill>
                <a:effectLst/>
                <a:uLnTx/>
                <a:uFillTx/>
                <a:latin typeface="微软雅黑" panose="020B0503020204020204" pitchFamily="34" charset="-122"/>
                <a:ea typeface="微软雅黑" panose="020B0503020204020204" pitchFamily="34" charset="-122"/>
                <a:cs typeface="+mn-cs"/>
              </a:endParaRPr>
            </a:p>
          </p:txBody>
        </p:sp>
        <p:sp>
          <p:nvSpPr>
            <p:cNvPr id="51" name="Rectangle 5"/>
            <p:cNvSpPr>
              <a:spLocks/>
            </p:cNvSpPr>
            <p:nvPr/>
          </p:nvSpPr>
          <p:spPr bwMode="auto">
            <a:xfrm>
              <a:off x="5411787" y="2106560"/>
              <a:ext cx="5691641" cy="992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indent="457200" fontAlgn="base">
                <a:lnSpc>
                  <a:spcPct val="150000"/>
                </a:lnSpc>
                <a:spcBef>
                  <a:spcPct val="0"/>
                </a:spcBef>
                <a:spcAft>
                  <a:spcPct val="0"/>
                </a:spcAft>
              </a:pPr>
              <a:r>
                <a:rPr lang="zh-CN" altLang="en-US" dirty="0">
                  <a:solidFill>
                    <a:prstClr val="black"/>
                  </a:solidFill>
                  <a:latin typeface="微软雅黑" panose="020B0503020204020204" pitchFamily="34" charset="-122"/>
                  <a:ea typeface="微软雅黑" panose="020B0503020204020204" pitchFamily="34" charset="-122"/>
                  <a:sym typeface="Gill Sans" charset="0"/>
                </a:rPr>
                <a:t>比特率表示记录音频数据每秒钟所需要的平均比特值</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比特是电脑中最小的数据单位，指一个</a:t>
              </a:r>
              <a:r>
                <a:rPr lang="en-US" altLang="zh-CN" dirty="0">
                  <a:solidFill>
                    <a:prstClr val="black"/>
                  </a:solidFill>
                  <a:latin typeface="微软雅黑" panose="020B0503020204020204" pitchFamily="34" charset="-122"/>
                  <a:ea typeface="微软雅黑" panose="020B0503020204020204" pitchFamily="34" charset="-122"/>
                  <a:sym typeface="Gill Sans" charset="0"/>
                </a:rPr>
                <a:t>0</a:t>
              </a:r>
              <a:r>
                <a:rPr lang="zh-CN" altLang="en-US" dirty="0">
                  <a:solidFill>
                    <a:prstClr val="black"/>
                  </a:solidFill>
                  <a:latin typeface="微软雅黑" panose="020B0503020204020204" pitchFamily="34" charset="-122"/>
                  <a:ea typeface="微软雅黑" panose="020B0503020204020204" pitchFamily="34" charset="-122"/>
                  <a:sym typeface="Gill Sans" charset="0"/>
                </a:rPr>
                <a:t>或者</a:t>
              </a:r>
              <a:r>
                <a:rPr lang="en-US" altLang="zh-CN" dirty="0">
                  <a:solidFill>
                    <a:prstClr val="black"/>
                  </a:solidFill>
                  <a:latin typeface="微软雅黑" panose="020B0503020204020204" pitchFamily="34" charset="-122"/>
                  <a:ea typeface="微软雅黑" panose="020B0503020204020204" pitchFamily="34" charset="-122"/>
                  <a:sym typeface="Gill Sans" charset="0"/>
                </a:rPr>
                <a:t>1</a:t>
              </a:r>
              <a:r>
                <a:rPr lang="zh-CN" altLang="en-US" dirty="0">
                  <a:solidFill>
                    <a:prstClr val="black"/>
                  </a:solidFill>
                  <a:latin typeface="微软雅黑" panose="020B0503020204020204" pitchFamily="34" charset="-122"/>
                  <a:ea typeface="微软雅黑" panose="020B0503020204020204" pitchFamily="34" charset="-122"/>
                  <a:sym typeface="Gill Sans" charset="0"/>
                </a:rPr>
                <a:t>的数</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，通常我们使用</a:t>
              </a:r>
              <a:r>
                <a:rPr lang="en-US" altLang="zh-CN" dirty="0">
                  <a:solidFill>
                    <a:prstClr val="black"/>
                  </a:solidFill>
                  <a:latin typeface="微软雅黑" panose="020B0503020204020204" pitchFamily="34" charset="-122"/>
                  <a:ea typeface="微软雅黑" panose="020B0503020204020204" pitchFamily="34" charset="-122"/>
                  <a:sym typeface="Gill Sans" charset="0"/>
                </a:rPr>
                <a:t>Kbps (</a:t>
              </a:r>
              <a:r>
                <a:rPr lang="zh-CN" altLang="en-US" dirty="0">
                  <a:solidFill>
                    <a:prstClr val="black"/>
                  </a:solidFill>
                  <a:latin typeface="微软雅黑" panose="020B0503020204020204" pitchFamily="34" charset="-122"/>
                  <a:ea typeface="微软雅黑" panose="020B0503020204020204" pitchFamily="34" charset="-122"/>
                  <a:sym typeface="Gill Sans" charset="0"/>
                </a:rPr>
                <a:t>每秒钟</a:t>
              </a:r>
              <a:r>
                <a:rPr lang="en-US" altLang="zh-CN" dirty="0">
                  <a:solidFill>
                    <a:prstClr val="black"/>
                  </a:solidFill>
                  <a:latin typeface="微软雅黑" panose="020B0503020204020204" pitchFamily="34" charset="-122"/>
                  <a:ea typeface="微软雅黑" panose="020B0503020204020204" pitchFamily="34" charset="-122"/>
                  <a:sym typeface="Gill Sans" charset="0"/>
                </a:rPr>
                <a:t>1024</a:t>
              </a:r>
              <a:r>
                <a:rPr lang="zh-CN" altLang="en-US" dirty="0">
                  <a:solidFill>
                    <a:prstClr val="black"/>
                  </a:solidFill>
                  <a:latin typeface="微软雅黑" panose="020B0503020204020204" pitchFamily="34" charset="-122"/>
                  <a:ea typeface="微软雅黑" panose="020B0503020204020204" pitchFamily="34" charset="-122"/>
                  <a:sym typeface="Gill Sans" charset="0"/>
                </a:rPr>
                <a:t>比特</a:t>
              </a:r>
              <a:r>
                <a:rPr lang="en-US" altLang="zh-CN" dirty="0">
                  <a:solidFill>
                    <a:prstClr val="black"/>
                  </a:solidFill>
                  <a:latin typeface="微软雅黑" panose="020B0503020204020204" pitchFamily="34" charset="-122"/>
                  <a:ea typeface="微软雅黑" panose="020B0503020204020204" pitchFamily="34" charset="-122"/>
                  <a:sym typeface="Gill Sans" charset="0"/>
                </a:rPr>
                <a:t>)</a:t>
              </a:r>
              <a:r>
                <a:rPr lang="zh-CN" altLang="en-US" dirty="0">
                  <a:solidFill>
                    <a:prstClr val="black"/>
                  </a:solidFill>
                  <a:latin typeface="微软雅黑" panose="020B0503020204020204" pitchFamily="34" charset="-122"/>
                  <a:ea typeface="微软雅黑" panose="020B0503020204020204" pitchFamily="34" charset="-122"/>
                  <a:sym typeface="Gill Sans" charset="0"/>
                </a:rPr>
                <a:t>作为单位。</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52" name="组合 51"/>
          <p:cNvGrpSpPr/>
          <p:nvPr/>
        </p:nvGrpSpPr>
        <p:grpSpPr>
          <a:xfrm>
            <a:off x="5723724" y="3925356"/>
            <a:ext cx="5379704" cy="1857927"/>
            <a:chOff x="5820963" y="3390944"/>
            <a:chExt cx="4905093" cy="1224827"/>
          </a:xfrm>
        </p:grpSpPr>
        <p:sp>
          <p:nvSpPr>
            <p:cNvPr id="53" name="MH_SubTitle_1"/>
            <p:cNvSpPr>
              <a:spLocks noChangeArrowheads="1"/>
            </p:cNvSpPr>
            <p:nvPr>
              <p:custDataLst>
                <p:tags r:id="rId1"/>
              </p:custDataLst>
            </p:nvPr>
          </p:nvSpPr>
          <p:spPr bwMode="auto">
            <a:xfrm flipH="1">
              <a:off x="5820964" y="3390944"/>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r>
                <a:rPr kumimoji="0" lang="en-US" altLang="zh-CN" sz="2000" b="1" i="0" u="none" strike="noStrike" kern="1200" cap="none" spc="0" normalizeH="0" baseline="0" noProof="0" dirty="0">
                  <a:ln>
                    <a:noFill/>
                  </a:ln>
                  <a:solidFill>
                    <a:srgbClr val="203E6B"/>
                  </a:solidFill>
                  <a:effectLst/>
                  <a:uLnTx/>
                  <a:uFillTx/>
                  <a:latin typeface="微软雅黑" panose="020B0503020204020204" pitchFamily="34" charset="-122"/>
                  <a:ea typeface="微软雅黑" panose="020B0503020204020204" pitchFamily="34" charset="-122"/>
                  <a:cs typeface="+mn-cs"/>
                </a:rPr>
                <a:t>3. </a:t>
              </a:r>
              <a:r>
                <a:rPr lang="zh-CN" altLang="en-US" sz="2000" b="1" dirty="0">
                  <a:solidFill>
                    <a:srgbClr val="203E6B"/>
                  </a:solidFill>
                  <a:latin typeface="微软雅黑" panose="020B0503020204020204" pitchFamily="34" charset="-122"/>
                  <a:ea typeface="微软雅黑" panose="020B0503020204020204" pitchFamily="34" charset="-122"/>
                </a:rPr>
                <a:t>量化级</a:t>
              </a:r>
              <a:endParaRPr kumimoji="0" lang="en-US" altLang="zh-CN" sz="2000" b="1" i="0" u="none" strike="noStrike" kern="1200" cap="none" spc="0" normalizeH="0" baseline="0" noProof="0" dirty="0">
                <a:ln>
                  <a:noFill/>
                </a:ln>
                <a:solidFill>
                  <a:srgbClr val="203E6B"/>
                </a:solidFill>
                <a:effectLst/>
                <a:uLnTx/>
                <a:uFillTx/>
                <a:latin typeface="微软雅黑" panose="020B0503020204020204" pitchFamily="34" charset="-122"/>
                <a:ea typeface="微软雅黑" panose="020B0503020204020204" pitchFamily="34" charset="-122"/>
                <a:cs typeface="+mn-cs"/>
              </a:endParaRPr>
            </a:p>
          </p:txBody>
        </p:sp>
        <p:sp>
          <p:nvSpPr>
            <p:cNvPr id="54" name="Rectangle 5"/>
            <p:cNvSpPr>
              <a:spLocks/>
            </p:cNvSpPr>
            <p:nvPr/>
          </p:nvSpPr>
          <p:spPr bwMode="auto">
            <a:xfrm>
              <a:off x="5820963" y="3803263"/>
              <a:ext cx="4905093"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indent="457200" fontAlgn="base">
                <a:lnSpc>
                  <a:spcPct val="150000"/>
                </a:lnSpc>
                <a:spcBef>
                  <a:spcPct val="0"/>
                </a:spcBef>
                <a:spcAft>
                  <a:spcPct val="0"/>
                </a:spcAft>
              </a:pPr>
              <a:r>
                <a:rPr lang="zh-CN" altLang="en-US" dirty="0">
                  <a:solidFill>
                    <a:prstClr val="black"/>
                  </a:solidFill>
                  <a:latin typeface="微软雅黑" panose="020B0503020204020204" pitchFamily="34" charset="-122"/>
                  <a:ea typeface="微软雅黑" panose="020B0503020204020204" pitchFamily="34" charset="-122"/>
                  <a:sym typeface="Gill Sans" charset="0"/>
                </a:rPr>
                <a:t>描述声音波形的数据是多少位的二进制数据，通常用</a:t>
              </a:r>
              <a:r>
                <a:rPr lang="en-US" altLang="zh-CN" dirty="0">
                  <a:solidFill>
                    <a:prstClr val="black"/>
                  </a:solidFill>
                  <a:latin typeface="微软雅黑" panose="020B0503020204020204" pitchFamily="34" charset="-122"/>
                  <a:ea typeface="微软雅黑" panose="020B0503020204020204" pitchFamily="34" charset="-122"/>
                  <a:sym typeface="Gill Sans" charset="0"/>
                </a:rPr>
                <a:t>bit</a:t>
              </a:r>
              <a:r>
                <a:rPr lang="zh-CN" altLang="en-US" dirty="0">
                  <a:solidFill>
                    <a:prstClr val="black"/>
                  </a:solidFill>
                  <a:latin typeface="微软雅黑" panose="020B0503020204020204" pitchFamily="34" charset="-122"/>
                  <a:ea typeface="微软雅黑" panose="020B0503020204020204" pitchFamily="34" charset="-122"/>
                  <a:sym typeface="Gill Sans" charset="0"/>
                </a:rPr>
                <a:t>做单位，如</a:t>
              </a:r>
              <a:r>
                <a:rPr lang="en-US" altLang="zh-CN" dirty="0">
                  <a:solidFill>
                    <a:prstClr val="black"/>
                  </a:solidFill>
                  <a:latin typeface="微软雅黑" panose="020B0503020204020204" pitchFamily="34" charset="-122"/>
                  <a:ea typeface="微软雅黑" panose="020B0503020204020204" pitchFamily="34" charset="-122"/>
                  <a:sym typeface="Gill Sans" charset="0"/>
                </a:rPr>
                <a:t>16bit</a:t>
              </a:r>
              <a:r>
                <a:rPr lang="zh-CN" altLang="en-US" dirty="0">
                  <a:solidFill>
                    <a:prstClr val="black"/>
                  </a:solidFill>
                  <a:latin typeface="微软雅黑" panose="020B0503020204020204" pitchFamily="34" charset="-122"/>
                  <a:ea typeface="微软雅黑" panose="020B0503020204020204" pitchFamily="34" charset="-122"/>
                  <a:sym typeface="Gill Sans" charset="0"/>
                </a:rPr>
                <a:t>、 </a:t>
              </a:r>
              <a:r>
                <a:rPr lang="en-US" altLang="zh-CN" dirty="0">
                  <a:solidFill>
                    <a:prstClr val="black"/>
                  </a:solidFill>
                  <a:latin typeface="微软雅黑" panose="020B0503020204020204" pitchFamily="34" charset="-122"/>
                  <a:ea typeface="微软雅黑" panose="020B0503020204020204" pitchFamily="34" charset="-122"/>
                  <a:sym typeface="Gill Sans" charset="0"/>
                </a:rPr>
                <a:t>24bit</a:t>
              </a:r>
              <a:r>
                <a:rPr lang="zh-CN" altLang="en-US" dirty="0">
                  <a:solidFill>
                    <a:prstClr val="black"/>
                  </a:solidFill>
                  <a:latin typeface="微软雅黑" panose="020B0503020204020204" pitchFamily="34" charset="-122"/>
                  <a:ea typeface="微软雅黑" panose="020B0503020204020204" pitchFamily="34" charset="-122"/>
                  <a:sym typeface="Gill Sans" charset="0"/>
                </a:rPr>
                <a:t>，量化级也是数字声音质量的重要指标。</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grpSp>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二、音频的基础知识</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70507202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p:tgtEl>
                                          <p:spTgt spid="37"/>
                                        </p:tgtEl>
                                        <p:attrNameLst>
                                          <p:attrName>ppt_x</p:attrName>
                                        </p:attrNameLst>
                                      </p:cBhvr>
                                      <p:tavLst>
                                        <p:tav tm="0">
                                          <p:val>
                                            <p:strVal val="#ppt_x-#ppt_w*1.125000"/>
                                          </p:val>
                                        </p:tav>
                                        <p:tav tm="100000">
                                          <p:val>
                                            <p:strVal val="#ppt_x"/>
                                          </p:val>
                                        </p:tav>
                                      </p:tavLst>
                                    </p:anim>
                                    <p:animEffect transition="in" filter="wipe(right)">
                                      <p:cBhvr>
                                        <p:cTn id="13" dur="500"/>
                                        <p:tgtEl>
                                          <p:spTgt spid="37"/>
                                        </p:tgtEl>
                                      </p:cBhvr>
                                    </p:animEffect>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20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1+#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childTnLst>
                          </p:cTn>
                        </p:par>
                        <p:par>
                          <p:cTn id="23" fill="hold">
                            <p:stCondLst>
                              <p:cond delay="1700"/>
                            </p:stCondLst>
                            <p:childTnLst>
                              <p:par>
                                <p:cTn id="24" presetID="22" presetClass="entr" presetSubtype="8"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par>
                                <p:cTn id="27" presetID="22" presetClass="entr" presetSubtype="8" fill="hold"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wipe(left)">
                                      <p:cBhvr>
                                        <p:cTn id="2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141174" y="238997"/>
              <a:ext cx="1135351" cy="122130"/>
            </a:xfrm>
            <a:prstGeom prst="rect">
              <a:avLst/>
            </a:prstGeom>
            <a:solidFill>
              <a:srgbClr val="6CAE43"/>
            </a:solidFill>
            <a:ln>
              <a:solidFill>
                <a:srgbClr val="6CAE43"/>
              </a:solidFill>
            </a:ln>
          </p:spPr>
          <p:txBody>
            <a:bodyPr wrap="none" rtlCol="0">
              <a:spAutoFit/>
            </a:bodyPr>
            <a:lstStyle/>
            <a:p>
              <a:pPr algn="just">
                <a:spcBef>
                  <a:spcPct val="0"/>
                </a:spcBef>
              </a:pPr>
              <a:r>
                <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Audacity</a:t>
              </a: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软件使用</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02</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55765683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b="1" dirty="0">
                <a:solidFill>
                  <a:prstClr val="black"/>
                </a:solidFill>
                <a:latin typeface="微软雅黑" panose="020B0503020204020204" pitchFamily="34" charset="-122"/>
                <a:ea typeface="微软雅黑" panose="020B0503020204020204" pitchFamily="34" charset="-122"/>
              </a:rPr>
              <a:t>一、软件简介</a:t>
            </a:r>
          </a:p>
        </p:txBody>
      </p:sp>
      <p:sp>
        <p:nvSpPr>
          <p:cNvPr id="29" name="TextBox 2"/>
          <p:cNvSpPr txBox="1"/>
          <p:nvPr/>
        </p:nvSpPr>
        <p:spPr>
          <a:xfrm>
            <a:off x="5717781" y="1922326"/>
            <a:ext cx="5260156" cy="2797048"/>
          </a:xfrm>
          <a:prstGeom prst="rect">
            <a:avLst/>
          </a:prstGeom>
          <a:noFill/>
        </p:spPr>
        <p:txBody>
          <a:bodyPr wrap="square" rtlCol="0">
            <a:spAutoFit/>
          </a:bodyPr>
          <a:lstStyle/>
          <a:p>
            <a:pPr>
              <a:lnSpc>
                <a:spcPct val="150000"/>
              </a:lnSpc>
            </a:pPr>
            <a:r>
              <a:rPr lang="en-US" altLang="zh-CN" sz="2400" dirty="0">
                <a:solidFill>
                  <a:srgbClr val="203E6B"/>
                </a:solidFill>
                <a:latin typeface="微软雅黑" panose="020B0503020204020204" pitchFamily="34" charset="-122"/>
                <a:ea typeface="微软雅黑" panose="020B0503020204020204" pitchFamily="34" charset="-122"/>
              </a:rPr>
              <a:t>Audacity</a:t>
            </a:r>
            <a:r>
              <a:rPr lang="zh-CN" altLang="en-US" sz="2400" dirty="0">
                <a:solidFill>
                  <a:srgbClr val="203E6B"/>
                </a:solidFill>
                <a:latin typeface="微软雅黑" panose="020B0503020204020204" pitchFamily="34" charset="-122"/>
                <a:ea typeface="微软雅黑" panose="020B0503020204020204" pitchFamily="34" charset="-122"/>
              </a:rPr>
              <a:t>是一个跨平台的声音编辑软件，用于录音和编辑音频，是自由、开放源代码的软件。可在</a:t>
            </a:r>
            <a:r>
              <a:rPr lang="en-US" altLang="zh-CN" sz="2400" dirty="0">
                <a:solidFill>
                  <a:srgbClr val="203E6B"/>
                </a:solidFill>
                <a:latin typeface="微软雅黑" panose="020B0503020204020204" pitchFamily="34" charset="-122"/>
                <a:ea typeface="微软雅黑" panose="020B0503020204020204" pitchFamily="34" charset="-122"/>
              </a:rPr>
              <a:t>Mac OS X</a:t>
            </a:r>
            <a:r>
              <a:rPr lang="zh-CN" altLang="en-US" sz="2400" dirty="0">
                <a:solidFill>
                  <a:srgbClr val="203E6B"/>
                </a:solidFill>
                <a:latin typeface="微软雅黑" panose="020B0503020204020204" pitchFamily="34" charset="-122"/>
                <a:ea typeface="微软雅黑" panose="020B0503020204020204" pitchFamily="34" charset="-122"/>
              </a:rPr>
              <a:t>、</a:t>
            </a:r>
            <a:r>
              <a:rPr lang="en-US" altLang="zh-CN" sz="2400" dirty="0">
                <a:solidFill>
                  <a:srgbClr val="203E6B"/>
                </a:solidFill>
                <a:latin typeface="微软雅黑" panose="020B0503020204020204" pitchFamily="34" charset="-122"/>
                <a:ea typeface="微软雅黑" panose="020B0503020204020204" pitchFamily="34" charset="-122"/>
              </a:rPr>
              <a:t>Microsoft Windows</a:t>
            </a:r>
            <a:r>
              <a:rPr lang="zh-CN" altLang="en-US" sz="2400" dirty="0">
                <a:solidFill>
                  <a:srgbClr val="203E6B"/>
                </a:solidFill>
                <a:latin typeface="微软雅黑" panose="020B0503020204020204" pitchFamily="34" charset="-122"/>
                <a:ea typeface="微软雅黑" panose="020B0503020204020204" pitchFamily="34" charset="-122"/>
              </a:rPr>
              <a:t>、</a:t>
            </a:r>
            <a:r>
              <a:rPr lang="en-US" altLang="zh-CN" sz="2400" dirty="0">
                <a:solidFill>
                  <a:srgbClr val="203E6B"/>
                </a:solidFill>
                <a:latin typeface="微软雅黑" panose="020B0503020204020204" pitchFamily="34" charset="-122"/>
                <a:ea typeface="微软雅黑" panose="020B0503020204020204" pitchFamily="34" charset="-122"/>
              </a:rPr>
              <a:t>GNU/Linux</a:t>
            </a:r>
            <a:r>
              <a:rPr lang="zh-CN" altLang="en-US" sz="2400" dirty="0">
                <a:solidFill>
                  <a:srgbClr val="203E6B"/>
                </a:solidFill>
                <a:latin typeface="微软雅黑" panose="020B0503020204020204" pitchFamily="34" charset="-122"/>
                <a:ea typeface="微软雅黑" panose="020B0503020204020204" pitchFamily="34" charset="-122"/>
              </a:rPr>
              <a:t>和其它操作系统上运作。</a:t>
            </a:r>
            <a:endParaRPr lang="zh-CN" altLang="en-US" sz="2400" dirty="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832064" y="1968788"/>
            <a:ext cx="734055" cy="734055"/>
            <a:chOff x="4499992" y="267494"/>
            <a:chExt cx="599448" cy="599448"/>
          </a:xfrm>
        </p:grpSpPr>
        <p:grpSp>
          <p:nvGrpSpPr>
            <p:cNvPr id="41" name="组合 40"/>
            <p:cNvGrpSpPr/>
            <p:nvPr/>
          </p:nvGrpSpPr>
          <p:grpSpPr>
            <a:xfrm>
              <a:off x="4499992" y="267494"/>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black">
                      <a:lumMod val="65000"/>
                      <a:lumOff val="35000"/>
                    </a:prstClr>
                  </a:solidFill>
                </a:endParaRPr>
              </a:p>
            </p:txBody>
          </p:sp>
          <p:sp>
            <p:nvSpPr>
              <p:cNvPr id="44" name="椭圆 43"/>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black">
                      <a:lumMod val="65000"/>
                      <a:lumOff val="35000"/>
                    </a:prstClr>
                  </a:solidFill>
                </a:endParaRPr>
              </a:p>
            </p:txBody>
          </p:sp>
        </p:grpSp>
        <p:sp>
          <p:nvSpPr>
            <p:cNvPr id="4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solidFill>
                  <a:prstClr val="black"/>
                </a:solidFill>
              </a:endParaRPr>
            </a:p>
          </p:txBody>
        </p:sp>
      </p:gr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pic>
        <p:nvPicPr>
          <p:cNvPr id="2" name="图片 1"/>
          <p:cNvPicPr>
            <a:picLocks noChangeAspect="1"/>
          </p:cNvPicPr>
          <p:nvPr/>
        </p:nvPicPr>
        <p:blipFill rotWithShape="1">
          <a:blip r:embed="rId4"/>
          <a:srcRect l="12701" t="16003" r="67423" b="45467"/>
          <a:stretch/>
        </p:blipFill>
        <p:spPr>
          <a:xfrm>
            <a:off x="1096492" y="1786773"/>
            <a:ext cx="2586037" cy="2671763"/>
          </a:xfrm>
          <a:prstGeom prst="rect">
            <a:avLst/>
          </a:prstGeom>
        </p:spPr>
      </p:pic>
      <p:sp>
        <p:nvSpPr>
          <p:cNvPr id="3" name="文本框 2"/>
          <p:cNvSpPr txBox="1"/>
          <p:nvPr/>
        </p:nvSpPr>
        <p:spPr>
          <a:xfrm>
            <a:off x="432426" y="4775452"/>
            <a:ext cx="3914167" cy="1015663"/>
          </a:xfrm>
          <a:prstGeom prst="rect">
            <a:avLst/>
          </a:prstGeom>
          <a:noFill/>
        </p:spPr>
        <p:txBody>
          <a:bodyPr wrap="square" rtlCol="0">
            <a:spAutoFit/>
          </a:bodyPr>
          <a:lstStyle/>
          <a:p>
            <a:r>
              <a:rPr lang="en-US" altLang="zh-CN" sz="6000" dirty="0">
                <a:latin typeface="Arial Black" panose="020B0A04020102020204" pitchFamily="34" charset="0"/>
              </a:rPr>
              <a:t>Audacity</a:t>
            </a:r>
            <a:endParaRPr lang="zh-CN" altLang="en-US" sz="6000" dirty="0">
              <a:latin typeface="Arial Black" panose="020B0A04020102020204" pitchFamily="34" charset="0"/>
            </a:endParaRPr>
          </a:p>
        </p:txBody>
      </p:sp>
    </p:spTree>
    <p:extLst>
      <p:ext uri="{BB962C8B-B14F-4D97-AF65-F5344CB8AC3E}">
        <p14:creationId xmlns:p14="http://schemas.microsoft.com/office/powerpoint/2010/main" val="26950497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2" name="文本框 4"/>
          <p:cNvSpPr txBox="1">
            <a:spLocks noChangeArrowheads="1"/>
          </p:cNvSpPr>
          <p:nvPr/>
        </p:nvSpPr>
        <p:spPr bwMode="auto">
          <a:xfrm>
            <a:off x="295274" y="561975"/>
            <a:ext cx="29823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一、软件简介</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pic>
        <p:nvPicPr>
          <p:cNvPr id="2" name="图片 1"/>
          <p:cNvPicPr>
            <a:picLocks noChangeAspect="1"/>
          </p:cNvPicPr>
          <p:nvPr/>
        </p:nvPicPr>
        <p:blipFill>
          <a:blip r:embed="rId4"/>
          <a:stretch>
            <a:fillRect/>
          </a:stretch>
        </p:blipFill>
        <p:spPr>
          <a:xfrm>
            <a:off x="1114427" y="1144587"/>
            <a:ext cx="9944100" cy="5484813"/>
          </a:xfrm>
          <a:prstGeom prst="rect">
            <a:avLst/>
          </a:prstGeom>
        </p:spPr>
      </p:pic>
    </p:spTree>
    <p:extLst>
      <p:ext uri="{BB962C8B-B14F-4D97-AF65-F5344CB8AC3E}">
        <p14:creationId xmlns:p14="http://schemas.microsoft.com/office/powerpoint/2010/main" val="383763135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802</Words>
  <Application>Microsoft Office PowerPoint</Application>
  <PresentationFormat>宽屏</PresentationFormat>
  <Paragraphs>119</Paragraphs>
  <Slides>24</Slides>
  <Notes>24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DIN-BoldItalic</vt:lpstr>
      <vt:lpstr>微软雅黑</vt:lpstr>
      <vt:lpstr>造字工房悦黑（非商用）常规体</vt:lpstr>
      <vt:lpstr>Arial</vt:lpstr>
      <vt:lpstr>Arial Black</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2017-03-05T08:23:59Z</dcterms:created>
  <dcterms:modified xsi:type="dcterms:W3CDTF">2022-09-11T02:05:50Z</dcterms:modified>
</cp:coreProperties>
</file>