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467" r:id="rId2"/>
    <p:sldId id="403" r:id="rId3"/>
    <p:sldId id="404" r:id="rId4"/>
    <p:sldId id="406" r:id="rId5"/>
    <p:sldId id="429" r:id="rId6"/>
    <p:sldId id="428" r:id="rId7"/>
    <p:sldId id="468" r:id="rId8"/>
    <p:sldId id="469" r:id="rId9"/>
    <p:sldId id="470" r:id="rId10"/>
    <p:sldId id="471" r:id="rId11"/>
    <p:sldId id="472" r:id="rId12"/>
    <p:sldId id="474" r:id="rId13"/>
    <p:sldId id="475" r:id="rId14"/>
    <p:sldId id="476" r:id="rId15"/>
    <p:sldId id="477" r:id="rId16"/>
    <p:sldId id="478" r:id="rId17"/>
    <p:sldId id="479" r:id="rId18"/>
    <p:sldId id="481" r:id="rId19"/>
    <p:sldId id="482" r:id="rId20"/>
    <p:sldId id="483" r:id="rId21"/>
    <p:sldId id="484" r:id="rId22"/>
    <p:sldId id="485" r:id="rId23"/>
    <p:sldId id="486" r:id="rId24"/>
    <p:sldId id="487" r:id="rId25"/>
    <p:sldId id="488" r:id="rId26"/>
    <p:sldId id="490" r:id="rId27"/>
    <p:sldId id="491" r:id="rId28"/>
    <p:sldId id="492" r:id="rId29"/>
    <p:sldId id="493" r:id="rId30"/>
    <p:sldId id="494" r:id="rId31"/>
    <p:sldId id="495" r:id="rId32"/>
    <p:sldId id="473" r:id="rId33"/>
    <p:sldId id="498" r:id="rId34"/>
    <p:sldId id="499" r:id="rId35"/>
    <p:sldId id="500" r:id="rId36"/>
    <p:sldId id="501" r:id="rId37"/>
    <p:sldId id="502" r:id="rId38"/>
    <p:sldId id="503" r:id="rId39"/>
    <p:sldId id="504" r:id="rId40"/>
    <p:sldId id="505" r:id="rId41"/>
    <p:sldId id="506" r:id="rId42"/>
    <p:sldId id="507" r:id="rId43"/>
    <p:sldId id="508" r:id="rId44"/>
    <p:sldId id="509" r:id="rId45"/>
    <p:sldId id="510" r:id="rId46"/>
    <p:sldId id="511" r:id="rId47"/>
    <p:sldId id="512" r:id="rId48"/>
    <p:sldId id="513" r:id="rId49"/>
    <p:sldId id="514" r:id="rId50"/>
    <p:sldId id="515" r:id="rId51"/>
    <p:sldId id="516" r:id="rId52"/>
    <p:sldId id="517" r:id="rId53"/>
    <p:sldId id="518" r:id="rId54"/>
    <p:sldId id="497" r:id="rId55"/>
    <p:sldId id="520" r:id="rId56"/>
    <p:sldId id="521" r:id="rId57"/>
    <p:sldId id="522" r:id="rId58"/>
    <p:sldId id="523" r:id="rId59"/>
    <p:sldId id="524" r:id="rId60"/>
    <p:sldId id="526" r:id="rId61"/>
    <p:sldId id="525" r:id="rId62"/>
    <p:sldId id="527" r:id="rId63"/>
    <p:sldId id="528" r:id="rId64"/>
    <p:sldId id="529" r:id="rId65"/>
    <p:sldId id="530" r:id="rId66"/>
    <p:sldId id="437" r:id="rId67"/>
    <p:sldId id="463" r:id="rId68"/>
    <p:sldId id="466" r:id="rId69"/>
  </p:sldIdLst>
  <p:sldSz cx="12192000" cy="6858000"/>
  <p:notesSz cx="6858000" cy="9144000"/>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BF4A"/>
    <a:srgbClr val="FFFFFF"/>
    <a:srgbClr val="3A4549"/>
    <a:srgbClr val="0F914C"/>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p:scale>
          <a:sx n="120" d="100"/>
          <a:sy n="120" d="100"/>
        </p:scale>
        <p:origin x="-552" y="-235"/>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BB49C091-8891-4E6B-98C6-94AF7D224AF1}" type="datetimeFigureOut">
              <a:rPr lang="zh-CN" altLang="en-US" smtClean="0"/>
              <a:pPr/>
              <a:t>2022/10/2</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0FA01060-0CA7-4482-9A5F-AC62AF932651}" type="slidenum">
              <a:rPr lang="zh-CN" altLang="en-US" smtClean="0"/>
              <a:pPr/>
              <a:t>‹#›</a:t>
            </a:fld>
            <a:endParaRPr lang="zh-CN" altLang="en-US" dirty="0"/>
          </a:p>
        </p:txBody>
      </p:sp>
    </p:spTree>
    <p:extLst>
      <p:ext uri="{BB962C8B-B14F-4D97-AF65-F5344CB8AC3E}">
        <p14:creationId xmlns:p14="http://schemas.microsoft.com/office/powerpoint/2010/main" val="15627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12</a:t>
            </a:fld>
            <a:endParaRPr lang="zh-CN" altLang="en-US"/>
          </a:p>
        </p:txBody>
      </p:sp>
    </p:spTree>
    <p:extLst>
      <p:ext uri="{BB962C8B-B14F-4D97-AF65-F5344CB8AC3E}">
        <p14:creationId xmlns:p14="http://schemas.microsoft.com/office/powerpoint/2010/main" val="166116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14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15</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16</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17</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18</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19</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a:t>
            </a:fld>
            <a:endParaRPr lang="zh-CN" altLang="en-US"/>
          </a:p>
        </p:txBody>
      </p:sp>
    </p:spTree>
    <p:extLst>
      <p:ext uri="{BB962C8B-B14F-4D97-AF65-F5344CB8AC3E}">
        <p14:creationId xmlns:p14="http://schemas.microsoft.com/office/powerpoint/2010/main" val="38618289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20</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21</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26</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29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31</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39</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40</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41</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42</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43</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44</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45</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46</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47</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48</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49</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a:t>
            </a:fld>
            <a:endParaRPr lang="zh-CN" altLang="en-US"/>
          </a:p>
        </p:txBody>
      </p:sp>
    </p:spTree>
    <p:extLst>
      <p:ext uri="{BB962C8B-B14F-4D97-AF65-F5344CB8AC3E}">
        <p14:creationId xmlns:p14="http://schemas.microsoft.com/office/powerpoint/2010/main" val="11212487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50</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51</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52</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53</a:t>
            </a:fld>
            <a:endParaRPr lang="zh-CN" altLang="en-US"/>
          </a:p>
        </p:txBody>
      </p:sp>
    </p:spTree>
    <p:extLst>
      <p:ext uri="{BB962C8B-B14F-4D97-AF65-F5344CB8AC3E}">
        <p14:creationId xmlns:p14="http://schemas.microsoft.com/office/powerpoint/2010/main" val="5437069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54</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58</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59</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60</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61</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62</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63</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64</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65</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66</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67</a:t>
            </a:fld>
            <a:endParaRPr lang="zh-CN" altLang="en-US"/>
          </a:p>
        </p:txBody>
      </p:sp>
    </p:spTree>
    <p:extLst>
      <p:ext uri="{BB962C8B-B14F-4D97-AF65-F5344CB8AC3E}">
        <p14:creationId xmlns:p14="http://schemas.microsoft.com/office/powerpoint/2010/main" val="26137088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68</a:t>
            </a:fld>
            <a:endParaRPr lang="zh-CN" altLang="en-US"/>
          </a:p>
        </p:txBody>
      </p:sp>
    </p:spTree>
    <p:extLst>
      <p:ext uri="{BB962C8B-B14F-4D97-AF65-F5344CB8AC3E}">
        <p14:creationId xmlns:p14="http://schemas.microsoft.com/office/powerpoint/2010/main" val="24459909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7</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8</a:t>
            </a:fld>
            <a:endParaRPr lang="zh-CN" altLang="en-US"/>
          </a:p>
        </p:txBody>
      </p:sp>
    </p:spTree>
    <p:extLst>
      <p:ext uri="{BB962C8B-B14F-4D97-AF65-F5344CB8AC3E}">
        <p14:creationId xmlns:p14="http://schemas.microsoft.com/office/powerpoint/2010/main" val="94149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6CEBB1-29F6-4DD0-A20A-49F07B6D6B29}" type="slidenum">
              <a:rPr lang="zh-CN" altLang="en-US" smtClean="0"/>
              <a:t>9</a:t>
            </a:fld>
            <a:endParaRPr lang="zh-CN" altLang="en-US"/>
          </a:p>
        </p:txBody>
      </p:sp>
    </p:spTree>
    <p:extLst>
      <p:ext uri="{BB962C8B-B14F-4D97-AF65-F5344CB8AC3E}">
        <p14:creationId xmlns:p14="http://schemas.microsoft.com/office/powerpoint/2010/main" val="94149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28156096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3792385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40576030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5251"/>
            <a:ext cx="10972800" cy="114335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694"/>
            <a:ext cx="5384800" cy="452471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6197600" y="1600694"/>
            <a:ext cx="5384800" cy="215966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6197600" y="3963623"/>
            <a:ext cx="5384800" cy="21617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277452733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324959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786587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58895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598544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863346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2995494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946567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497EAD0-81C9-44DF-A3B4-77BBA8E92CF1}" type="datetimeFigureOut">
              <a:rPr lang="zh-CN" altLang="en-US" smtClean="0"/>
              <a:t>2022/10/2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D0999A-2ADC-4EF7-A0E0-FD77FC9F2683}" type="slidenum">
              <a:rPr lang="zh-CN" altLang="en-US" smtClean="0"/>
              <a:t>‹#›</a:t>
            </a:fld>
            <a:endParaRPr lang="zh-CN" altLang="en-US"/>
          </a:p>
        </p:txBody>
      </p:sp>
    </p:spTree>
    <p:extLst>
      <p:ext uri="{BB962C8B-B14F-4D97-AF65-F5344CB8AC3E}">
        <p14:creationId xmlns:p14="http://schemas.microsoft.com/office/powerpoint/2010/main" val="1787276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ea typeface="印品黑体" panose="00000500000000000000" pitchFamily="2" charset="-122"/>
              </a:defRPr>
            </a:lvl1pPr>
          </a:lstStyle>
          <a:p>
            <a:fld id="{A497EAD0-81C9-44DF-A3B4-77BBA8E92CF1}" type="datetimeFigureOut">
              <a:rPr lang="zh-CN" altLang="en-US" smtClean="0"/>
              <a:pPr/>
              <a:t>2022/10/2</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ea typeface="印品黑体"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ea typeface="印品黑体" panose="00000500000000000000" pitchFamily="2" charset="-122"/>
              </a:defRPr>
            </a:lvl1pPr>
          </a:lstStyle>
          <a:p>
            <a:fld id="{E6D0999A-2ADC-4EF7-A0E0-FD77FC9F2683}" type="slidenum">
              <a:rPr lang="zh-CN" altLang="en-US" smtClean="0"/>
              <a:pPr/>
              <a:t>‹#›</a:t>
            </a:fld>
            <a:endParaRPr lang="zh-CN" altLang="en-US" dirty="0"/>
          </a:p>
        </p:txBody>
      </p:sp>
    </p:spTree>
    <p:extLst>
      <p:ext uri="{BB962C8B-B14F-4D97-AF65-F5344CB8AC3E}">
        <p14:creationId xmlns:p14="http://schemas.microsoft.com/office/powerpoint/2010/main" val="41593078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印品黑体"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印品黑体"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印品黑体"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印品黑体"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印品黑体"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4.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36.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36.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7.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microsoft.com/office/2007/relationships/hdphoto" Target="../media/hdphoto2.wdp"/></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microsoft.com/office/2007/relationships/hdphoto" Target="../media/hdphoto2.wdp"/></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microsoft.com/office/2007/relationships/hdphoto" Target="../media/hdphoto2.wdp"/></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microsoft.com/office/2007/relationships/hdphoto" Target="../media/hdphoto2.wdp"/></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microsoft.com/office/2007/relationships/hdphoto" Target="../media/hdphoto2.wdp"/></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microsoft.com/office/2007/relationships/hdphoto" Target="../media/hdphoto2.wdp"/></Relationships>
</file>

<file path=ppt/slides/_rels/slide4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microsoft.com/office/2007/relationships/hdphoto" Target="../media/hdphoto1.wdp"/></Relationships>
</file>

<file path=ppt/slides/_rels/slide5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8.xml"/><Relationship Id="rId1" Type="http://schemas.openxmlformats.org/officeDocument/2006/relationships/slideLayout" Target="../slideLayouts/slideLayout7.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5234415" y="3796540"/>
            <a:ext cx="7017300" cy="800215"/>
          </a:xfrm>
          <a:prstGeom prst="rect">
            <a:avLst/>
          </a:prstGeom>
          <a:noFill/>
        </p:spPr>
        <p:txBody>
          <a:bodyPr wrap="none" lIns="121917" tIns="60958" rIns="121917" bIns="60958" rtlCol="0">
            <a:spAutoFit/>
          </a:bodyPr>
          <a:lstStyle/>
          <a:p>
            <a:r>
              <a:rPr lang="zh-CN" altLang="en-US" sz="4400" b="1" dirty="0" smtClean="0">
                <a:solidFill>
                  <a:schemeClr val="accent2"/>
                </a:solidFill>
                <a:latin typeface="微软雅黑" pitchFamily="34" charset="-122"/>
                <a:ea typeface="微软雅黑" pitchFamily="34" charset="-122"/>
              </a:rPr>
              <a:t>创新创业思维能力训练导论</a:t>
            </a:r>
            <a:endParaRPr lang="zh-CN" altLang="en-US" sz="4400" b="1" dirty="0">
              <a:solidFill>
                <a:schemeClr val="accent2"/>
              </a:solidFill>
              <a:latin typeface="微软雅黑" pitchFamily="34" charset="-122"/>
              <a:ea typeface="微软雅黑" pitchFamily="34" charset="-122"/>
            </a:endParaRPr>
          </a:p>
        </p:txBody>
      </p:sp>
      <p:grpSp>
        <p:nvGrpSpPr>
          <p:cNvPr id="12" name="组合 28"/>
          <p:cNvGrpSpPr/>
          <p:nvPr/>
        </p:nvGrpSpPr>
        <p:grpSpPr>
          <a:xfrm rot="2700000">
            <a:off x="561826" y="1958840"/>
            <a:ext cx="2713001" cy="2850537"/>
            <a:chOff x="0" y="986971"/>
            <a:chExt cx="4615543" cy="4847774"/>
          </a:xfrm>
        </p:grpSpPr>
        <p:sp>
          <p:nvSpPr>
            <p:cNvPr id="14" name="矩形 13"/>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1320801"/>
              <a:ext cx="4180114" cy="4180114"/>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32"/>
          <p:cNvGrpSpPr/>
          <p:nvPr/>
        </p:nvGrpSpPr>
        <p:grpSpPr>
          <a:xfrm rot="2700000">
            <a:off x="1486778" y="1298154"/>
            <a:ext cx="3798367" cy="3990925"/>
            <a:chOff x="0" y="986971"/>
            <a:chExt cx="4615543" cy="4847774"/>
          </a:xfrm>
        </p:grpSpPr>
        <p:sp>
          <p:nvSpPr>
            <p:cNvPr id="17" name="矩形 16"/>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0" y="1320801"/>
              <a:ext cx="4180114" cy="4180114"/>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35"/>
          <p:cNvGrpSpPr/>
          <p:nvPr/>
        </p:nvGrpSpPr>
        <p:grpSpPr>
          <a:xfrm rot="2700000">
            <a:off x="4251271" y="1323223"/>
            <a:ext cx="1409284" cy="1480727"/>
            <a:chOff x="0" y="986971"/>
            <a:chExt cx="4615543" cy="4847774"/>
          </a:xfrm>
        </p:grpSpPr>
        <p:sp>
          <p:nvSpPr>
            <p:cNvPr id="23" name="矩形 22"/>
            <p:cNvSpPr/>
            <p:nvPr/>
          </p:nvSpPr>
          <p:spPr>
            <a:xfrm>
              <a:off x="449943" y="986971"/>
              <a:ext cx="4165600" cy="4847774"/>
            </a:xfrm>
            <a:prstGeom prst="rect">
              <a:avLst/>
            </a:prstGeom>
            <a:noFill/>
            <a:ln>
              <a:solidFill>
                <a:schemeClr val="accent2">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0" y="1320801"/>
              <a:ext cx="4180114" cy="4180114"/>
            </a:xfrm>
            <a:prstGeom prst="rect">
              <a:avLst/>
            </a:prstGeom>
            <a:solidFill>
              <a:schemeClr val="accent2">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38"/>
          <p:cNvGrpSpPr/>
          <p:nvPr/>
        </p:nvGrpSpPr>
        <p:grpSpPr>
          <a:xfrm rot="2700000">
            <a:off x="4332590" y="5308431"/>
            <a:ext cx="711925" cy="748013"/>
            <a:chOff x="0" y="986971"/>
            <a:chExt cx="4615543" cy="4847774"/>
          </a:xfrm>
        </p:grpSpPr>
        <p:sp>
          <p:nvSpPr>
            <p:cNvPr id="28" name="矩形 27"/>
            <p:cNvSpPr/>
            <p:nvPr/>
          </p:nvSpPr>
          <p:spPr>
            <a:xfrm>
              <a:off x="449943" y="986971"/>
              <a:ext cx="4165600" cy="4847774"/>
            </a:xfrm>
            <a:prstGeom prst="rect">
              <a:avLst/>
            </a:prstGeom>
            <a:noFill/>
            <a:ln>
              <a:solidFill>
                <a:schemeClr val="accent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0" y="1320801"/>
              <a:ext cx="4180114" cy="4180114"/>
            </a:xfrm>
            <a:prstGeom prst="rect">
              <a:avLst/>
            </a:prstGeom>
            <a:solidFill>
              <a:schemeClr val="accent3">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65052598"/>
      </p:ext>
    </p:extLst>
  </p:cSld>
  <p:clrMapOvr>
    <a:masterClrMapping/>
  </p:clrMapOvr>
  <p:transition spd="med" advClick="0" advTm="6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250" fill="hold"/>
                                        <p:tgtEl>
                                          <p:spTgt spid="12"/>
                                        </p:tgtEl>
                                        <p:attrNameLst>
                                          <p:attrName>ppt_w</p:attrName>
                                        </p:attrNameLst>
                                      </p:cBhvr>
                                      <p:tavLst>
                                        <p:tav tm="0">
                                          <p:val>
                                            <p:fltVal val="0"/>
                                          </p:val>
                                        </p:tav>
                                        <p:tav tm="100000">
                                          <p:val>
                                            <p:strVal val="#ppt_w"/>
                                          </p:val>
                                        </p:tav>
                                      </p:tavLst>
                                    </p:anim>
                                    <p:anim calcmode="lin" valueType="num">
                                      <p:cBhvr>
                                        <p:cTn id="8" dur="1250" fill="hold"/>
                                        <p:tgtEl>
                                          <p:spTgt spid="12"/>
                                        </p:tgtEl>
                                        <p:attrNameLst>
                                          <p:attrName>ppt_h</p:attrName>
                                        </p:attrNameLst>
                                      </p:cBhvr>
                                      <p:tavLst>
                                        <p:tav tm="0">
                                          <p:val>
                                            <p:fltVal val="0"/>
                                          </p:val>
                                        </p:tav>
                                        <p:tav tm="100000">
                                          <p:val>
                                            <p:strVal val="#ppt_h"/>
                                          </p:val>
                                        </p:tav>
                                      </p:tavLst>
                                    </p:anim>
                                    <p:animEffect transition="in" filter="fade">
                                      <p:cBhvr>
                                        <p:cTn id="9" dur="1250"/>
                                        <p:tgtEl>
                                          <p:spTgt spid="12"/>
                                        </p:tgtEl>
                                      </p:cBhvr>
                                    </p:animEffect>
                                  </p:childTnLst>
                                </p:cTn>
                              </p:par>
                              <p:par>
                                <p:cTn id="10" presetID="53" presetClass="entr" presetSubtype="16" fill="hold" nodeType="withEffect">
                                  <p:stCondLst>
                                    <p:cond delay="25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250" fill="hold"/>
                                        <p:tgtEl>
                                          <p:spTgt spid="22"/>
                                        </p:tgtEl>
                                        <p:attrNameLst>
                                          <p:attrName>ppt_w</p:attrName>
                                        </p:attrNameLst>
                                      </p:cBhvr>
                                      <p:tavLst>
                                        <p:tav tm="0">
                                          <p:val>
                                            <p:fltVal val="0"/>
                                          </p:val>
                                        </p:tav>
                                        <p:tav tm="100000">
                                          <p:val>
                                            <p:strVal val="#ppt_w"/>
                                          </p:val>
                                        </p:tav>
                                      </p:tavLst>
                                    </p:anim>
                                    <p:anim calcmode="lin" valueType="num">
                                      <p:cBhvr>
                                        <p:cTn id="13" dur="1250" fill="hold"/>
                                        <p:tgtEl>
                                          <p:spTgt spid="22"/>
                                        </p:tgtEl>
                                        <p:attrNameLst>
                                          <p:attrName>ppt_h</p:attrName>
                                        </p:attrNameLst>
                                      </p:cBhvr>
                                      <p:tavLst>
                                        <p:tav tm="0">
                                          <p:val>
                                            <p:fltVal val="0"/>
                                          </p:val>
                                        </p:tav>
                                        <p:tav tm="100000">
                                          <p:val>
                                            <p:strVal val="#ppt_h"/>
                                          </p:val>
                                        </p:tav>
                                      </p:tavLst>
                                    </p:anim>
                                    <p:animEffect transition="in" filter="fade">
                                      <p:cBhvr>
                                        <p:cTn id="14" dur="1250"/>
                                        <p:tgtEl>
                                          <p:spTgt spid="22"/>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250" fill="hold"/>
                                        <p:tgtEl>
                                          <p:spTgt spid="25"/>
                                        </p:tgtEl>
                                        <p:attrNameLst>
                                          <p:attrName>ppt_w</p:attrName>
                                        </p:attrNameLst>
                                      </p:cBhvr>
                                      <p:tavLst>
                                        <p:tav tm="0">
                                          <p:val>
                                            <p:fltVal val="0"/>
                                          </p:val>
                                        </p:tav>
                                        <p:tav tm="100000">
                                          <p:val>
                                            <p:strVal val="#ppt_w"/>
                                          </p:val>
                                        </p:tav>
                                      </p:tavLst>
                                    </p:anim>
                                    <p:anim calcmode="lin" valueType="num">
                                      <p:cBhvr>
                                        <p:cTn id="18" dur="1250" fill="hold"/>
                                        <p:tgtEl>
                                          <p:spTgt spid="25"/>
                                        </p:tgtEl>
                                        <p:attrNameLst>
                                          <p:attrName>ppt_h</p:attrName>
                                        </p:attrNameLst>
                                      </p:cBhvr>
                                      <p:tavLst>
                                        <p:tav tm="0">
                                          <p:val>
                                            <p:fltVal val="0"/>
                                          </p:val>
                                        </p:tav>
                                        <p:tav tm="100000">
                                          <p:val>
                                            <p:strVal val="#ppt_h"/>
                                          </p:val>
                                        </p:tav>
                                      </p:tavLst>
                                    </p:anim>
                                    <p:animEffect transition="in" filter="fade">
                                      <p:cBhvr>
                                        <p:cTn id="19" dur="1250"/>
                                        <p:tgtEl>
                                          <p:spTgt spid="25"/>
                                        </p:tgtEl>
                                      </p:cBhvr>
                                    </p:animEffect>
                                  </p:childTnLst>
                                </p:cTn>
                              </p:par>
                              <p:par>
                                <p:cTn id="20" presetID="53" presetClass="entr" presetSubtype="16"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 calcmode="lin" valueType="num">
                                      <p:cBhvr>
                                        <p:cTn id="22" dur="1500" fill="hold"/>
                                        <p:tgtEl>
                                          <p:spTgt spid="16"/>
                                        </p:tgtEl>
                                        <p:attrNameLst>
                                          <p:attrName>ppt_w</p:attrName>
                                        </p:attrNameLst>
                                      </p:cBhvr>
                                      <p:tavLst>
                                        <p:tav tm="0">
                                          <p:val>
                                            <p:fltVal val="0"/>
                                          </p:val>
                                        </p:tav>
                                        <p:tav tm="100000">
                                          <p:val>
                                            <p:strVal val="#ppt_w"/>
                                          </p:val>
                                        </p:tav>
                                      </p:tavLst>
                                    </p:anim>
                                    <p:anim calcmode="lin" valueType="num">
                                      <p:cBhvr>
                                        <p:cTn id="23" dur="1500" fill="hold"/>
                                        <p:tgtEl>
                                          <p:spTgt spid="16"/>
                                        </p:tgtEl>
                                        <p:attrNameLst>
                                          <p:attrName>ppt_h</p:attrName>
                                        </p:attrNameLst>
                                      </p:cBhvr>
                                      <p:tavLst>
                                        <p:tav tm="0">
                                          <p:val>
                                            <p:fltVal val="0"/>
                                          </p:val>
                                        </p:tav>
                                        <p:tav tm="100000">
                                          <p:val>
                                            <p:strVal val="#ppt_h"/>
                                          </p:val>
                                        </p:tav>
                                      </p:tavLst>
                                    </p:anim>
                                    <p:animEffect transition="in" filter="fade">
                                      <p:cBhvr>
                                        <p:cTn id="24" dur="1500"/>
                                        <p:tgtEl>
                                          <p:spTgt spid="16"/>
                                        </p:tgtEl>
                                      </p:cBhvr>
                                    </p:animEffect>
                                  </p:childTnLst>
                                </p:cTn>
                              </p:par>
                            </p:childTnLst>
                          </p:cTn>
                        </p:par>
                        <p:par>
                          <p:cTn id="25" fill="hold">
                            <p:stCondLst>
                              <p:cond delay="20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27"/>
                                        </p:tgtEl>
                                        <p:attrNameLst>
                                          <p:attrName>style.visibility</p:attrName>
                                        </p:attrNameLst>
                                      </p:cBhvr>
                                      <p:to>
                                        <p:strVal val="visible"/>
                                      </p:to>
                                    </p:set>
                                    <p:anim by="(-#ppt_w*2)" calcmode="lin" valueType="num">
                                      <p:cBhvr rctx="PPT">
                                        <p:cTn id="28" dur="500" autoRev="1" fill="hold">
                                          <p:stCondLst>
                                            <p:cond delay="0"/>
                                          </p:stCondLst>
                                        </p:cTn>
                                        <p:tgtEl>
                                          <p:spTgt spid="27"/>
                                        </p:tgtEl>
                                        <p:attrNameLst>
                                          <p:attrName>ppt_w</p:attrName>
                                        </p:attrNameLst>
                                      </p:cBhvr>
                                    </p:anim>
                                    <p:anim by="(#ppt_w*0.50)" calcmode="lin" valueType="num">
                                      <p:cBhvr>
                                        <p:cTn id="29" dur="500" decel="50000" autoRev="1" fill="hold">
                                          <p:stCondLst>
                                            <p:cond delay="0"/>
                                          </p:stCondLst>
                                        </p:cTn>
                                        <p:tgtEl>
                                          <p:spTgt spid="27"/>
                                        </p:tgtEl>
                                        <p:attrNameLst>
                                          <p:attrName>ppt_x</p:attrName>
                                        </p:attrNameLst>
                                      </p:cBhvr>
                                    </p:anim>
                                    <p:anim from="(-#ppt_h/2)" to="(#ppt_y)" calcmode="lin" valueType="num">
                                      <p:cBhvr>
                                        <p:cTn id="30" dur="1000" fill="hold">
                                          <p:stCondLst>
                                            <p:cond delay="0"/>
                                          </p:stCondLst>
                                        </p:cTn>
                                        <p:tgtEl>
                                          <p:spTgt spid="27"/>
                                        </p:tgtEl>
                                        <p:attrNameLst>
                                          <p:attrName>ppt_y</p:attrName>
                                        </p:attrNameLst>
                                      </p:cBhvr>
                                    </p:anim>
                                    <p:animRot by="21600000">
                                      <p:cBhvr>
                                        <p:cTn id="31" dur="1000"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smtClean="0">
                <a:solidFill>
                  <a:schemeClr val="tx1">
                    <a:lumMod val="75000"/>
                    <a:lumOff val="25000"/>
                  </a:schemeClr>
                </a:solidFill>
                <a:latin typeface="微软雅黑" pitchFamily="34" charset="-122"/>
                <a:ea typeface="微软雅黑" pitchFamily="34" charset="-122"/>
              </a:rPr>
              <a:t>一、 创意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创意的运用</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972050" y="1641386"/>
            <a:ext cx="6419850" cy="1538370"/>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将啤酒瓶做适当切割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就可以做成</a:t>
            </a:r>
            <a:r>
              <a:rPr lang="zh-CN" altLang="en-US" sz="2000" dirty="0" smtClean="0">
                <a:solidFill>
                  <a:schemeClr val="tx1">
                    <a:lumMod val="75000"/>
                    <a:lumOff val="25000"/>
                  </a:schemeClr>
                </a:solidFill>
                <a:latin typeface="微软雅黑" pitchFamily="34" charset="-122"/>
                <a:ea typeface="微软雅黑" pitchFamily="34" charset="-122"/>
              </a:rPr>
              <a:t>好看又</a:t>
            </a:r>
            <a:r>
              <a:rPr lang="zh-CN" altLang="en-US" sz="2000" dirty="0">
                <a:solidFill>
                  <a:schemeClr val="tx1">
                    <a:lumMod val="75000"/>
                    <a:lumOff val="25000"/>
                  </a:schemeClr>
                </a:solidFill>
                <a:latin typeface="微软雅黑" pitchFamily="34" charset="-122"/>
                <a:ea typeface="微软雅黑" pitchFamily="34" charset="-122"/>
              </a:rPr>
              <a:t>实用的花盆或</a:t>
            </a:r>
            <a:r>
              <a:rPr lang="zh-CN" altLang="en-US" sz="2000" dirty="0" smtClean="0">
                <a:solidFill>
                  <a:schemeClr val="tx1">
                    <a:lumMod val="75000"/>
                    <a:lumOff val="25000"/>
                  </a:schemeClr>
                </a:solidFill>
                <a:latin typeface="微软雅黑" pitchFamily="34" charset="-122"/>
                <a:ea typeface="微软雅黑" pitchFamily="34" charset="-122"/>
              </a:rPr>
              <a:t>烛台。或是将</a:t>
            </a:r>
            <a:r>
              <a:rPr lang="zh-CN" altLang="en-US" sz="2000" dirty="0">
                <a:solidFill>
                  <a:schemeClr val="tx1">
                    <a:lumMod val="75000"/>
                    <a:lumOff val="25000"/>
                  </a:schemeClr>
                </a:solidFill>
                <a:latin typeface="微软雅黑" pitchFamily="34" charset="-122"/>
                <a:ea typeface="微软雅黑" pitchFamily="34" charset="-122"/>
              </a:rPr>
              <a:t>很多啤酒瓶堆砌成候车亭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该候车亭现</a:t>
            </a:r>
            <a:r>
              <a:rPr lang="zh-CN" altLang="en-US" sz="2000" dirty="0" smtClean="0">
                <a:solidFill>
                  <a:schemeClr val="tx1">
                    <a:lumMod val="75000"/>
                    <a:lumOff val="25000"/>
                  </a:schemeClr>
                </a:solidFill>
                <a:latin typeface="微软雅黑" pitchFamily="34" charset="-122"/>
                <a:ea typeface="微软雅黑" pitchFamily="34" charset="-122"/>
              </a:rPr>
              <a:t>位于</a:t>
            </a:r>
            <a:r>
              <a:rPr lang="zh-CN" altLang="en-US" sz="2000" dirty="0">
                <a:solidFill>
                  <a:schemeClr val="tx1">
                    <a:lumMod val="75000"/>
                    <a:lumOff val="25000"/>
                  </a:schemeClr>
                </a:solidFill>
                <a:latin typeface="微软雅黑" pitchFamily="34" charset="-122"/>
                <a:ea typeface="微软雅黑" pitchFamily="34" charset="-122"/>
              </a:rPr>
              <a:t>美国肯塔基州列克星敦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看似简单甚至</a:t>
            </a:r>
            <a:r>
              <a:rPr lang="zh-CN" altLang="en-US" sz="2000" dirty="0" smtClean="0">
                <a:solidFill>
                  <a:schemeClr val="tx1">
                    <a:lumMod val="75000"/>
                    <a:lumOff val="25000"/>
                  </a:schemeClr>
                </a:solidFill>
                <a:latin typeface="微软雅黑" pitchFamily="34" charset="-122"/>
                <a:ea typeface="微软雅黑" pitchFamily="34" charset="-122"/>
              </a:rPr>
              <a:t>简陋</a:t>
            </a:r>
            <a:r>
              <a:rPr lang="zh-CN" altLang="en-US" sz="2000" dirty="0">
                <a:solidFill>
                  <a:schemeClr val="tx1">
                    <a:lumMod val="75000"/>
                    <a:lumOff val="25000"/>
                  </a:schemeClr>
                </a:solidFill>
                <a:latin typeface="微软雅黑" pitchFamily="34" charset="-122"/>
                <a:ea typeface="微软雅黑" pitchFamily="34" charset="-122"/>
              </a:rPr>
              <a:t>的候车亭在阳光或月色下却格外美丽</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p:txBody>
      </p:sp>
      <p:pic>
        <p:nvPicPr>
          <p:cNvPr id="4097" name="Picture 1" descr="C:\Users\Administrator\AppData\Roaming\Tencent\Users\474045754\QQ\WinTemp\RichOle\[TNM04470BY30[UDRHQK$P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490" y="901212"/>
            <a:ext cx="3741609" cy="2590916"/>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Administrator\AppData\Roaming\Tencent\Users\474045754\QQ\WinTemp\RichOle\4C~%GV_NC~KWAYWT5W9(XI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9794" y="3571384"/>
            <a:ext cx="1870306" cy="25654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dministrator\AppData\Roaming\Tencent\Users\474045754\QQ\WinTemp\RichOle\SHCH](U`7%{%UA4F7WM$T1Y.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6164" y="3571384"/>
            <a:ext cx="1782736" cy="25654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5041899" y="3778741"/>
            <a:ext cx="6096000" cy="1938992"/>
          </a:xfrm>
          <a:prstGeom prst="rect">
            <a:avLst/>
          </a:prstGeom>
        </p:spPr>
        <p:txBody>
          <a:bodyPr>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收集吃完的开心果壳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做成一朵花的形状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然后再涂上颜色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就是一朵朵开得正艳的花。</a:t>
            </a:r>
            <a:endParaRPr lang="en-US" altLang="zh-CN"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修剪后多出的枝条、花朵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除了通常的瓶插外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还可以尝试着做一点点小改变。单花直接放在水杯里</a:t>
            </a:r>
            <a:r>
              <a:rPr lang="en-US" altLang="zh-CN" sz="2000" dirty="0">
                <a:solidFill>
                  <a:schemeClr val="tx1">
                    <a:lumMod val="75000"/>
                    <a:lumOff val="25000"/>
                  </a:schemeClr>
                </a:solidFill>
                <a:latin typeface="微软雅黑" pitchFamily="34" charset="-122"/>
                <a:ea typeface="微软雅黑" pitchFamily="34" charset="-122"/>
              </a:rPr>
              <a:t>, 3D </a:t>
            </a:r>
            <a:r>
              <a:rPr lang="zh-CN" altLang="en-US" sz="2000" dirty="0">
                <a:solidFill>
                  <a:schemeClr val="tx1">
                    <a:lumMod val="75000"/>
                    <a:lumOff val="25000"/>
                  </a:schemeClr>
                </a:solidFill>
                <a:latin typeface="微软雅黑" pitchFamily="34" charset="-122"/>
                <a:ea typeface="微软雅黑" pitchFamily="34" charset="-122"/>
              </a:rPr>
              <a:t>立体效果自然而成。</a:t>
            </a:r>
          </a:p>
        </p:txBody>
      </p:sp>
    </p:spTree>
    <p:extLst>
      <p:ext uri="{BB962C8B-B14F-4D97-AF65-F5344CB8AC3E}">
        <p14:creationId xmlns:p14="http://schemas.microsoft.com/office/powerpoint/2010/main" val="268780671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097"/>
                                        </p:tgtEl>
                                        <p:attrNameLst>
                                          <p:attrName>style.visibility</p:attrName>
                                        </p:attrNameLst>
                                      </p:cBhvr>
                                      <p:to>
                                        <p:strVal val="visible"/>
                                      </p:to>
                                    </p:set>
                                    <p:animEffect transition="in" filter="wheel(1)">
                                      <p:cBhvr>
                                        <p:cTn id="7" dur="2000"/>
                                        <p:tgtEl>
                                          <p:spTgt spid="4097"/>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2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098"/>
                                        </p:tgtEl>
                                        <p:attrNameLst>
                                          <p:attrName>style.visibility</p:attrName>
                                        </p:attrNameLst>
                                      </p:cBhvr>
                                      <p:to>
                                        <p:strVal val="visible"/>
                                      </p:to>
                                    </p:set>
                                    <p:animEffect transition="in" filter="wipe(down)">
                                      <p:cBhvr>
                                        <p:cTn id="15" dur="500"/>
                                        <p:tgtEl>
                                          <p:spTgt spid="4098"/>
                                        </p:tgtEl>
                                      </p:cBhvr>
                                    </p:animEffect>
                                  </p:childTnLst>
                                </p:cTn>
                              </p:par>
                              <p:par>
                                <p:cTn id="16" presetID="22" presetClass="entr" presetSubtype="4" fill="hold" nodeType="withEffect">
                                  <p:stCondLst>
                                    <p:cond delay="0"/>
                                  </p:stCondLst>
                                  <p:childTnLst>
                                    <p:set>
                                      <p:cBhvr>
                                        <p:cTn id="17" dur="1" fill="hold">
                                          <p:stCondLst>
                                            <p:cond delay="0"/>
                                          </p:stCondLst>
                                        </p:cTn>
                                        <p:tgtEl>
                                          <p:spTgt spid="4100"/>
                                        </p:tgtEl>
                                        <p:attrNameLst>
                                          <p:attrName>style.visibility</p:attrName>
                                        </p:attrNameLst>
                                      </p:cBhvr>
                                      <p:to>
                                        <p:strVal val="visible"/>
                                      </p:to>
                                    </p:set>
                                    <p:animEffect transition="in" filter="wipe(down)">
                                      <p:cBhvr>
                                        <p:cTn id="18" dur="500"/>
                                        <p:tgtEl>
                                          <p:spTgt spid="4100"/>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a:t>
            </a:r>
            <a:r>
              <a:rPr lang="zh-CN" altLang="en-US" sz="2400" b="1" dirty="0" smtClean="0">
                <a:solidFill>
                  <a:schemeClr val="tx1">
                    <a:lumMod val="75000"/>
                    <a:lumOff val="25000"/>
                  </a:schemeClr>
                </a:solidFill>
                <a:latin typeface="微软雅黑" pitchFamily="34" charset="-122"/>
                <a:ea typeface="微软雅黑" pitchFamily="34" charset="-122"/>
              </a:rPr>
              <a:t>创新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相关概念</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39"/>
          <p:cNvSpPr/>
          <p:nvPr/>
        </p:nvSpPr>
        <p:spPr>
          <a:xfrm flipH="1">
            <a:off x="4000506" y="3801585"/>
            <a:ext cx="2435109" cy="2095396"/>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AU" sz="80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40"/>
          <p:cNvSpPr/>
          <p:nvPr/>
        </p:nvSpPr>
        <p:spPr>
          <a:xfrm>
            <a:off x="8463536" y="1648255"/>
            <a:ext cx="2435109" cy="2095396"/>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695" tIns="43347" rIns="86695" bIns="43347" rtlCol="0" anchor="ctr"/>
          <a:lstStyle/>
          <a:p>
            <a:pPr algn="ctr">
              <a:lnSpc>
                <a:spcPct val="150000"/>
              </a:lnSpc>
            </a:pPr>
            <a:endParaRPr lang="en-US" sz="8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42"/>
          <p:cNvSpPr/>
          <p:nvPr/>
        </p:nvSpPr>
        <p:spPr>
          <a:xfrm>
            <a:off x="1293355" y="1648255"/>
            <a:ext cx="2639192" cy="42487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66"/>
          <p:cNvSpPr/>
          <p:nvPr/>
        </p:nvSpPr>
        <p:spPr>
          <a:xfrm>
            <a:off x="4000505" y="1648255"/>
            <a:ext cx="4395072" cy="20953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70"/>
          <p:cNvSpPr/>
          <p:nvPr/>
        </p:nvSpPr>
        <p:spPr>
          <a:xfrm flipH="1">
            <a:off x="6503573" y="3801585"/>
            <a:ext cx="4395072" cy="20953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8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1498600" y="2224385"/>
            <a:ext cx="2260600" cy="3046988"/>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创新即人类为了满足自身需要</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遵循事物发展的</a:t>
            </a:r>
            <a:r>
              <a:rPr lang="zh-CN" altLang="en-US" sz="2000" dirty="0" smtClean="0">
                <a:solidFill>
                  <a:schemeClr val="bg1"/>
                </a:solidFill>
                <a:latin typeface="微软雅黑" pitchFamily="34" charset="-122"/>
                <a:ea typeface="微软雅黑" pitchFamily="34" charset="-122"/>
              </a:rPr>
              <a:t>客观</a:t>
            </a:r>
            <a:r>
              <a:rPr lang="zh-CN" altLang="en-US" sz="2000" dirty="0">
                <a:solidFill>
                  <a:schemeClr val="bg1"/>
                </a:solidFill>
                <a:latin typeface="微软雅黑" pitchFamily="34" charset="-122"/>
                <a:ea typeface="微软雅黑" pitchFamily="34" charset="-122"/>
              </a:rPr>
              <a:t>规律</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对事物的整体或其中的某些部分进行变革</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使其不断更新和发展的活动。</a:t>
            </a:r>
          </a:p>
        </p:txBody>
      </p:sp>
      <p:sp>
        <p:nvSpPr>
          <p:cNvPr id="9" name="矩形 8"/>
          <p:cNvSpPr/>
          <p:nvPr/>
        </p:nvSpPr>
        <p:spPr>
          <a:xfrm>
            <a:off x="4102100" y="1932285"/>
            <a:ext cx="4159250" cy="1569660"/>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创新</a:t>
            </a:r>
            <a:r>
              <a:rPr lang="zh-CN" altLang="en-US" sz="2000" dirty="0" smtClean="0">
                <a:solidFill>
                  <a:schemeClr val="bg1"/>
                </a:solidFill>
                <a:latin typeface="微软雅黑" pitchFamily="34" charset="-122"/>
                <a:ea typeface="微软雅黑" pitchFamily="34" charset="-122"/>
              </a:rPr>
              <a:t>有三</a:t>
            </a:r>
            <a:r>
              <a:rPr lang="zh-CN" altLang="en-US" sz="2000" dirty="0">
                <a:solidFill>
                  <a:schemeClr val="bg1"/>
                </a:solidFill>
                <a:latin typeface="微软雅黑" pitchFamily="34" charset="-122"/>
                <a:ea typeface="微软雅黑" pitchFamily="34" charset="-122"/>
              </a:rPr>
              <a:t>层含义</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第一</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更新</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第二</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创造新的东西</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第三</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改变</a:t>
            </a:r>
            <a:r>
              <a:rPr lang="zh-CN" altLang="en-US" sz="2000" dirty="0" smtClean="0">
                <a:solidFill>
                  <a:schemeClr val="bg1"/>
                </a:solidFill>
                <a:latin typeface="微软雅黑" pitchFamily="34" charset="-122"/>
                <a:ea typeface="微软雅黑" pitchFamily="34" charset="-122"/>
              </a:rPr>
              <a:t>。</a:t>
            </a:r>
            <a:endParaRPr lang="en-US" altLang="zh-CN" sz="2000" dirty="0" smtClean="0">
              <a:solidFill>
                <a:schemeClr val="bg1"/>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bg1"/>
                </a:solidFill>
                <a:latin typeface="微软雅黑" pitchFamily="34" charset="-122"/>
                <a:ea typeface="微软雅黑" pitchFamily="34" charset="-122"/>
              </a:rPr>
              <a:t>创新</a:t>
            </a:r>
            <a:r>
              <a:rPr lang="zh-CN" altLang="en-US" sz="2000" dirty="0">
                <a:solidFill>
                  <a:schemeClr val="bg1"/>
                </a:solidFill>
                <a:latin typeface="微软雅黑" pitchFamily="34" charset="-122"/>
                <a:ea typeface="微软雅黑" pitchFamily="34" charset="-122"/>
              </a:rPr>
              <a:t>的本质是突破</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即</a:t>
            </a:r>
            <a:r>
              <a:rPr lang="zh-CN" altLang="en-US" sz="2000" dirty="0" smtClean="0">
                <a:solidFill>
                  <a:schemeClr val="bg1"/>
                </a:solidFill>
                <a:latin typeface="微软雅黑" pitchFamily="34" charset="-122"/>
                <a:ea typeface="微软雅黑" pitchFamily="34" charset="-122"/>
              </a:rPr>
              <a:t>突破旧</a:t>
            </a:r>
            <a:r>
              <a:rPr lang="zh-CN" altLang="en-US" sz="2000" dirty="0">
                <a:solidFill>
                  <a:schemeClr val="bg1"/>
                </a:solidFill>
                <a:latin typeface="微软雅黑" pitchFamily="34" charset="-122"/>
                <a:ea typeface="微软雅黑" pitchFamily="34" charset="-122"/>
              </a:rPr>
              <a:t>的思维定式和常规戒律。</a:t>
            </a:r>
          </a:p>
        </p:txBody>
      </p:sp>
      <p:sp>
        <p:nvSpPr>
          <p:cNvPr id="10" name="矩形 9"/>
          <p:cNvSpPr/>
          <p:nvPr/>
        </p:nvSpPr>
        <p:spPr>
          <a:xfrm>
            <a:off x="6610350" y="4027785"/>
            <a:ext cx="4108450" cy="1569660"/>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创新的核心</a:t>
            </a:r>
            <a:r>
              <a:rPr lang="zh-CN" altLang="en-US" sz="2000" dirty="0" smtClean="0">
                <a:solidFill>
                  <a:schemeClr val="bg1"/>
                </a:solidFill>
                <a:latin typeface="微软雅黑" pitchFamily="34" charset="-122"/>
                <a:ea typeface="微软雅黑" pitchFamily="34" charset="-122"/>
              </a:rPr>
              <a:t>是“新”</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包括产品的结构、 性能和外部特征的</a:t>
            </a:r>
            <a:r>
              <a:rPr lang="zh-CN" altLang="en-US" sz="2000" dirty="0" smtClean="0">
                <a:solidFill>
                  <a:schemeClr val="bg1"/>
                </a:solidFill>
                <a:latin typeface="微软雅黑" pitchFamily="34" charset="-122"/>
                <a:ea typeface="微软雅黑" pitchFamily="34" charset="-122"/>
              </a:rPr>
              <a:t>变革</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造型设计、 内容的表现形式和手段的创造以及内容的丰富和完善等。</a:t>
            </a:r>
          </a:p>
        </p:txBody>
      </p:sp>
    </p:spTree>
    <p:extLst>
      <p:ext uri="{BB962C8B-B14F-4D97-AF65-F5344CB8AC3E}">
        <p14:creationId xmlns:p14="http://schemas.microsoft.com/office/powerpoint/2010/main" val="120344691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circle(in)">
                                      <p:cBhvr>
                                        <p:cTn id="7" dur="2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fltVal val="0"/>
                                          </p:val>
                                        </p:tav>
                                        <p:tav tm="100000">
                                          <p:val>
                                            <p:strVal val="#ppt_w"/>
                                          </p:val>
                                        </p:tav>
                                      </p:tavLst>
                                    </p:anim>
                                    <p:anim calcmode="lin" valueType="num">
                                      <p:cBhvr>
                                        <p:cTn id="13" dur="1000" fill="hold"/>
                                        <p:tgtEl>
                                          <p:spTgt spid="34"/>
                                        </p:tgtEl>
                                        <p:attrNameLst>
                                          <p:attrName>ppt_h</p:attrName>
                                        </p:attrNameLst>
                                      </p:cBhvr>
                                      <p:tavLst>
                                        <p:tav tm="0">
                                          <p:val>
                                            <p:fltVal val="0"/>
                                          </p:val>
                                        </p:tav>
                                        <p:tav tm="100000">
                                          <p:val>
                                            <p:strVal val="#ppt_h"/>
                                          </p:val>
                                        </p:tav>
                                      </p:tavLst>
                                    </p:anim>
                                    <p:anim calcmode="lin" valueType="num">
                                      <p:cBhvr>
                                        <p:cTn id="14" dur="1000" fill="hold"/>
                                        <p:tgtEl>
                                          <p:spTgt spid="34"/>
                                        </p:tgtEl>
                                        <p:attrNameLst>
                                          <p:attrName>style.rotation</p:attrName>
                                        </p:attrNameLst>
                                      </p:cBhvr>
                                      <p:tavLst>
                                        <p:tav tm="0">
                                          <p:val>
                                            <p:fltVal val="90"/>
                                          </p:val>
                                        </p:tav>
                                        <p:tav tm="100000">
                                          <p:val>
                                            <p:fltVal val="0"/>
                                          </p:val>
                                        </p:tav>
                                      </p:tavLst>
                                    </p:anim>
                                    <p:animEffect transition="in" filter="fade">
                                      <p:cBhvr>
                                        <p:cTn id="15" dur="1000"/>
                                        <p:tgtEl>
                                          <p:spTgt spid="34"/>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circle(in)">
                                      <p:cBhvr>
                                        <p:cTn id="24" dur="2000"/>
                                        <p:tgtEl>
                                          <p:spTgt spid="38"/>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80">
                                          <p:stCondLst>
                                            <p:cond delay="0"/>
                                          </p:stCondLst>
                                        </p:cTn>
                                        <p:tgtEl>
                                          <p:spTgt spid="10"/>
                                        </p:tgtEl>
                                      </p:cBhvr>
                                    </p:animEffect>
                                    <p:anim calcmode="lin" valueType="num">
                                      <p:cBhvr>
                                        <p:cTn id="3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8" dur="26">
                                          <p:stCondLst>
                                            <p:cond delay="650"/>
                                          </p:stCondLst>
                                        </p:cTn>
                                        <p:tgtEl>
                                          <p:spTgt spid="10"/>
                                        </p:tgtEl>
                                      </p:cBhvr>
                                      <p:to x="100000" y="60000"/>
                                    </p:animScale>
                                    <p:animScale>
                                      <p:cBhvr>
                                        <p:cTn id="39" dur="166" decel="50000">
                                          <p:stCondLst>
                                            <p:cond delay="676"/>
                                          </p:stCondLst>
                                        </p:cTn>
                                        <p:tgtEl>
                                          <p:spTgt spid="10"/>
                                        </p:tgtEl>
                                      </p:cBhvr>
                                      <p:to x="100000" y="100000"/>
                                    </p:animScale>
                                    <p:animScale>
                                      <p:cBhvr>
                                        <p:cTn id="40" dur="26">
                                          <p:stCondLst>
                                            <p:cond delay="1312"/>
                                          </p:stCondLst>
                                        </p:cTn>
                                        <p:tgtEl>
                                          <p:spTgt spid="10"/>
                                        </p:tgtEl>
                                      </p:cBhvr>
                                      <p:to x="100000" y="80000"/>
                                    </p:animScale>
                                    <p:animScale>
                                      <p:cBhvr>
                                        <p:cTn id="41" dur="166" decel="50000">
                                          <p:stCondLst>
                                            <p:cond delay="1338"/>
                                          </p:stCondLst>
                                        </p:cTn>
                                        <p:tgtEl>
                                          <p:spTgt spid="10"/>
                                        </p:tgtEl>
                                      </p:cBhvr>
                                      <p:to x="100000" y="100000"/>
                                    </p:animScale>
                                    <p:animScale>
                                      <p:cBhvr>
                                        <p:cTn id="42" dur="26">
                                          <p:stCondLst>
                                            <p:cond delay="1642"/>
                                          </p:stCondLst>
                                        </p:cTn>
                                        <p:tgtEl>
                                          <p:spTgt spid="10"/>
                                        </p:tgtEl>
                                      </p:cBhvr>
                                      <p:to x="100000" y="90000"/>
                                    </p:animScale>
                                    <p:animScale>
                                      <p:cBhvr>
                                        <p:cTn id="43" dur="166" decel="50000">
                                          <p:stCondLst>
                                            <p:cond delay="1668"/>
                                          </p:stCondLst>
                                        </p:cTn>
                                        <p:tgtEl>
                                          <p:spTgt spid="10"/>
                                        </p:tgtEl>
                                      </p:cBhvr>
                                      <p:to x="100000" y="100000"/>
                                    </p:animScale>
                                    <p:animScale>
                                      <p:cBhvr>
                                        <p:cTn id="44" dur="26">
                                          <p:stCondLst>
                                            <p:cond delay="1808"/>
                                          </p:stCondLst>
                                        </p:cTn>
                                        <p:tgtEl>
                                          <p:spTgt spid="10"/>
                                        </p:tgtEl>
                                      </p:cBhvr>
                                      <p:to x="100000" y="95000"/>
                                    </p:animScale>
                                    <p:animScale>
                                      <p:cBhvr>
                                        <p:cTn id="45" dur="166" decel="50000">
                                          <p:stCondLst>
                                            <p:cond delay="1834"/>
                                          </p:stCondLst>
                                        </p:cTn>
                                        <p:tgtEl>
                                          <p:spTgt spid="10"/>
                                        </p:tgtEl>
                                      </p:cBhvr>
                                      <p:to x="100000" y="100000"/>
                                    </p:animScale>
                                  </p:childTnLst>
                                </p:cTn>
                              </p:par>
                              <p:par>
                                <p:cTn id="46" presetID="26" presetClass="entr" presetSubtype="0"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wipe(down)">
                                      <p:cBhvr>
                                        <p:cTn id="48" dur="580">
                                          <p:stCondLst>
                                            <p:cond delay="0"/>
                                          </p:stCondLst>
                                        </p:cTn>
                                        <p:tgtEl>
                                          <p:spTgt spid="42"/>
                                        </p:tgtEl>
                                      </p:cBhvr>
                                    </p:animEffect>
                                    <p:anim calcmode="lin" valueType="num">
                                      <p:cBhvr>
                                        <p:cTn id="49"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54" dur="26">
                                          <p:stCondLst>
                                            <p:cond delay="650"/>
                                          </p:stCondLst>
                                        </p:cTn>
                                        <p:tgtEl>
                                          <p:spTgt spid="42"/>
                                        </p:tgtEl>
                                      </p:cBhvr>
                                      <p:to x="100000" y="60000"/>
                                    </p:animScale>
                                    <p:animScale>
                                      <p:cBhvr>
                                        <p:cTn id="55" dur="166" decel="50000">
                                          <p:stCondLst>
                                            <p:cond delay="676"/>
                                          </p:stCondLst>
                                        </p:cTn>
                                        <p:tgtEl>
                                          <p:spTgt spid="42"/>
                                        </p:tgtEl>
                                      </p:cBhvr>
                                      <p:to x="100000" y="100000"/>
                                    </p:animScale>
                                    <p:animScale>
                                      <p:cBhvr>
                                        <p:cTn id="56" dur="26">
                                          <p:stCondLst>
                                            <p:cond delay="1312"/>
                                          </p:stCondLst>
                                        </p:cTn>
                                        <p:tgtEl>
                                          <p:spTgt spid="42"/>
                                        </p:tgtEl>
                                      </p:cBhvr>
                                      <p:to x="100000" y="80000"/>
                                    </p:animScale>
                                    <p:animScale>
                                      <p:cBhvr>
                                        <p:cTn id="57" dur="166" decel="50000">
                                          <p:stCondLst>
                                            <p:cond delay="1338"/>
                                          </p:stCondLst>
                                        </p:cTn>
                                        <p:tgtEl>
                                          <p:spTgt spid="42"/>
                                        </p:tgtEl>
                                      </p:cBhvr>
                                      <p:to x="100000" y="100000"/>
                                    </p:animScale>
                                    <p:animScale>
                                      <p:cBhvr>
                                        <p:cTn id="58" dur="26">
                                          <p:stCondLst>
                                            <p:cond delay="1642"/>
                                          </p:stCondLst>
                                        </p:cTn>
                                        <p:tgtEl>
                                          <p:spTgt spid="42"/>
                                        </p:tgtEl>
                                      </p:cBhvr>
                                      <p:to x="100000" y="90000"/>
                                    </p:animScale>
                                    <p:animScale>
                                      <p:cBhvr>
                                        <p:cTn id="59" dur="166" decel="50000">
                                          <p:stCondLst>
                                            <p:cond delay="1668"/>
                                          </p:stCondLst>
                                        </p:cTn>
                                        <p:tgtEl>
                                          <p:spTgt spid="42"/>
                                        </p:tgtEl>
                                      </p:cBhvr>
                                      <p:to x="100000" y="100000"/>
                                    </p:animScale>
                                    <p:animScale>
                                      <p:cBhvr>
                                        <p:cTn id="60" dur="26">
                                          <p:stCondLst>
                                            <p:cond delay="1808"/>
                                          </p:stCondLst>
                                        </p:cTn>
                                        <p:tgtEl>
                                          <p:spTgt spid="42"/>
                                        </p:tgtEl>
                                      </p:cBhvr>
                                      <p:to x="100000" y="95000"/>
                                    </p:animScale>
                                    <p:animScale>
                                      <p:cBhvr>
                                        <p:cTn id="61" dur="166" decel="50000">
                                          <p:stCondLst>
                                            <p:cond delay="1834"/>
                                          </p:stCondLst>
                                        </p:cTn>
                                        <p:tgtEl>
                                          <p:spTgt spid="42"/>
                                        </p:tgtEl>
                                      </p:cBhvr>
                                      <p:to x="100000" y="100000"/>
                                    </p:animScale>
                                  </p:childTnLst>
                                </p:cTn>
                              </p:par>
                              <p:par>
                                <p:cTn id="62" presetID="26" presetClass="entr" presetSubtype="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down)">
                                      <p:cBhvr>
                                        <p:cTn id="64" dur="580">
                                          <p:stCondLst>
                                            <p:cond delay="0"/>
                                          </p:stCondLst>
                                        </p:cTn>
                                        <p:tgtEl>
                                          <p:spTgt spid="32"/>
                                        </p:tgtEl>
                                      </p:cBhvr>
                                    </p:animEffect>
                                    <p:anim calcmode="lin" valueType="num">
                                      <p:cBhvr>
                                        <p:cTn id="65"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70" dur="26">
                                          <p:stCondLst>
                                            <p:cond delay="650"/>
                                          </p:stCondLst>
                                        </p:cTn>
                                        <p:tgtEl>
                                          <p:spTgt spid="32"/>
                                        </p:tgtEl>
                                      </p:cBhvr>
                                      <p:to x="100000" y="60000"/>
                                    </p:animScale>
                                    <p:animScale>
                                      <p:cBhvr>
                                        <p:cTn id="71" dur="166" decel="50000">
                                          <p:stCondLst>
                                            <p:cond delay="676"/>
                                          </p:stCondLst>
                                        </p:cTn>
                                        <p:tgtEl>
                                          <p:spTgt spid="32"/>
                                        </p:tgtEl>
                                      </p:cBhvr>
                                      <p:to x="100000" y="100000"/>
                                    </p:animScale>
                                    <p:animScale>
                                      <p:cBhvr>
                                        <p:cTn id="72" dur="26">
                                          <p:stCondLst>
                                            <p:cond delay="1312"/>
                                          </p:stCondLst>
                                        </p:cTn>
                                        <p:tgtEl>
                                          <p:spTgt spid="32"/>
                                        </p:tgtEl>
                                      </p:cBhvr>
                                      <p:to x="100000" y="80000"/>
                                    </p:animScale>
                                    <p:animScale>
                                      <p:cBhvr>
                                        <p:cTn id="73" dur="166" decel="50000">
                                          <p:stCondLst>
                                            <p:cond delay="1338"/>
                                          </p:stCondLst>
                                        </p:cTn>
                                        <p:tgtEl>
                                          <p:spTgt spid="32"/>
                                        </p:tgtEl>
                                      </p:cBhvr>
                                      <p:to x="100000" y="100000"/>
                                    </p:animScale>
                                    <p:animScale>
                                      <p:cBhvr>
                                        <p:cTn id="74" dur="26">
                                          <p:stCondLst>
                                            <p:cond delay="1642"/>
                                          </p:stCondLst>
                                        </p:cTn>
                                        <p:tgtEl>
                                          <p:spTgt spid="32"/>
                                        </p:tgtEl>
                                      </p:cBhvr>
                                      <p:to x="100000" y="90000"/>
                                    </p:animScale>
                                    <p:animScale>
                                      <p:cBhvr>
                                        <p:cTn id="75" dur="166" decel="50000">
                                          <p:stCondLst>
                                            <p:cond delay="1668"/>
                                          </p:stCondLst>
                                        </p:cTn>
                                        <p:tgtEl>
                                          <p:spTgt spid="32"/>
                                        </p:tgtEl>
                                      </p:cBhvr>
                                      <p:to x="100000" y="100000"/>
                                    </p:animScale>
                                    <p:animScale>
                                      <p:cBhvr>
                                        <p:cTn id="76" dur="26">
                                          <p:stCondLst>
                                            <p:cond delay="1808"/>
                                          </p:stCondLst>
                                        </p:cTn>
                                        <p:tgtEl>
                                          <p:spTgt spid="32"/>
                                        </p:tgtEl>
                                      </p:cBhvr>
                                      <p:to x="100000" y="95000"/>
                                    </p:animScale>
                                    <p:animScale>
                                      <p:cBhvr>
                                        <p:cTn id="77"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4" grpId="0" animBg="1"/>
      <p:bldP spid="38" grpId="0" animBg="1"/>
      <p:bldP spid="42" grpId="0" animBg="1"/>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Freeform 6"/>
          <p:cNvSpPr>
            <a:spLocks noEditPoints="1"/>
          </p:cNvSpPr>
          <p:nvPr/>
        </p:nvSpPr>
        <p:spPr bwMode="auto">
          <a:xfrm>
            <a:off x="7531101" y="942209"/>
            <a:ext cx="4660900" cy="2570426"/>
          </a:xfrm>
          <a:custGeom>
            <a:avLst/>
            <a:gdLst>
              <a:gd name="T0" fmla="*/ 2828538 w 1158"/>
              <a:gd name="T1" fmla="*/ 0 h 637"/>
              <a:gd name="T2" fmla="*/ 2342525 w 1158"/>
              <a:gd name="T3" fmla="*/ 1830410 h 637"/>
              <a:gd name="T4" fmla="*/ 787885 w 1158"/>
              <a:gd name="T5" fmla="*/ 1830410 h 637"/>
              <a:gd name="T6" fmla="*/ 555444 w 1158"/>
              <a:gd name="T7" fmla="*/ 1830410 h 637"/>
              <a:gd name="T8" fmla="*/ 326022 w 1158"/>
              <a:gd name="T9" fmla="*/ 1600474 h 637"/>
              <a:gd name="T10" fmla="*/ 323003 w 1158"/>
              <a:gd name="T11" fmla="*/ 1600474 h 637"/>
              <a:gd name="T12" fmla="*/ 323003 w 1158"/>
              <a:gd name="T13" fmla="*/ 1370538 h 637"/>
              <a:gd name="T14" fmla="*/ 323003 w 1158"/>
              <a:gd name="T15" fmla="*/ 901590 h 637"/>
              <a:gd name="T16" fmla="*/ 552425 w 1158"/>
              <a:gd name="T17" fmla="*/ 629298 h 637"/>
              <a:gd name="T18" fmla="*/ 277722 w 1158"/>
              <a:gd name="T19" fmla="*/ 350955 h 637"/>
              <a:gd name="T20" fmla="*/ 0 w 1158"/>
              <a:gd name="T21" fmla="*/ 629298 h 637"/>
              <a:gd name="T22" fmla="*/ 229423 w 1158"/>
              <a:gd name="T23" fmla="*/ 901590 h 637"/>
              <a:gd name="T24" fmla="*/ 229423 w 1158"/>
              <a:gd name="T25" fmla="*/ 1600474 h 637"/>
              <a:gd name="T26" fmla="*/ 229423 w 1158"/>
              <a:gd name="T27" fmla="*/ 1600474 h 637"/>
              <a:gd name="T28" fmla="*/ 555444 w 1158"/>
              <a:gd name="T29" fmla="*/ 1927225 h 637"/>
              <a:gd name="T30" fmla="*/ 579594 w 1158"/>
              <a:gd name="T31" fmla="*/ 1924200 h 637"/>
              <a:gd name="T32" fmla="*/ 2342525 w 1158"/>
              <a:gd name="T33" fmla="*/ 1924200 h 637"/>
              <a:gd name="T34" fmla="*/ 2828538 w 1158"/>
              <a:gd name="T35" fmla="*/ 562738 h 637"/>
              <a:gd name="T36" fmla="*/ 3495675 w 1158"/>
              <a:gd name="T37" fmla="*/ 562738 h 637"/>
              <a:gd name="T38" fmla="*/ 3495675 w 1158"/>
              <a:gd name="T39" fmla="*/ 0 h 637"/>
              <a:gd name="T40" fmla="*/ 2828538 w 1158"/>
              <a:gd name="T41" fmla="*/ 0 h 637"/>
              <a:gd name="T42" fmla="*/ 96599 w 1158"/>
              <a:gd name="T43" fmla="*/ 629298 h 637"/>
              <a:gd name="T44" fmla="*/ 277722 w 1158"/>
              <a:gd name="T45" fmla="*/ 447770 h 637"/>
              <a:gd name="T46" fmla="*/ 458845 w 1158"/>
              <a:gd name="T47" fmla="*/ 629298 h 637"/>
              <a:gd name="T48" fmla="*/ 277722 w 1158"/>
              <a:gd name="T49" fmla="*/ 810826 h 637"/>
              <a:gd name="T50" fmla="*/ 96599 w 1158"/>
              <a:gd name="T51" fmla="*/ 629298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0"/>
                </a:moveTo>
                <a:cubicBezTo>
                  <a:pt x="776" y="605"/>
                  <a:pt x="776" y="605"/>
                  <a:pt x="776" y="605"/>
                </a:cubicBezTo>
                <a:cubicBezTo>
                  <a:pt x="261" y="605"/>
                  <a:pt x="261" y="605"/>
                  <a:pt x="261" y="605"/>
                </a:cubicBezTo>
                <a:cubicBezTo>
                  <a:pt x="184" y="605"/>
                  <a:pt x="184" y="605"/>
                  <a:pt x="184" y="605"/>
                </a:cubicBezTo>
                <a:cubicBezTo>
                  <a:pt x="142" y="605"/>
                  <a:pt x="108" y="571"/>
                  <a:pt x="108" y="529"/>
                </a:cubicBezTo>
                <a:cubicBezTo>
                  <a:pt x="107" y="529"/>
                  <a:pt x="107" y="529"/>
                  <a:pt x="107" y="529"/>
                </a:cubicBezTo>
                <a:cubicBezTo>
                  <a:pt x="107" y="453"/>
                  <a:pt x="107" y="453"/>
                  <a:pt x="107" y="453"/>
                </a:cubicBezTo>
                <a:cubicBezTo>
                  <a:pt x="107" y="298"/>
                  <a:pt x="107" y="298"/>
                  <a:pt x="107" y="298"/>
                </a:cubicBezTo>
                <a:cubicBezTo>
                  <a:pt x="150" y="290"/>
                  <a:pt x="183" y="253"/>
                  <a:pt x="183" y="208"/>
                </a:cubicBezTo>
                <a:cubicBezTo>
                  <a:pt x="183" y="157"/>
                  <a:pt x="142" y="116"/>
                  <a:pt x="92" y="116"/>
                </a:cubicBezTo>
                <a:cubicBezTo>
                  <a:pt x="41" y="116"/>
                  <a:pt x="0" y="157"/>
                  <a:pt x="0" y="208"/>
                </a:cubicBezTo>
                <a:cubicBezTo>
                  <a:pt x="0" y="253"/>
                  <a:pt x="33" y="290"/>
                  <a:pt x="76" y="298"/>
                </a:cubicBezTo>
                <a:cubicBezTo>
                  <a:pt x="76" y="529"/>
                  <a:pt x="76" y="529"/>
                  <a:pt x="76" y="529"/>
                </a:cubicBezTo>
                <a:cubicBezTo>
                  <a:pt x="76" y="529"/>
                  <a:pt x="76" y="529"/>
                  <a:pt x="76" y="529"/>
                </a:cubicBezTo>
                <a:cubicBezTo>
                  <a:pt x="76" y="588"/>
                  <a:pt x="125" y="637"/>
                  <a:pt x="184" y="637"/>
                </a:cubicBezTo>
                <a:cubicBezTo>
                  <a:pt x="187" y="637"/>
                  <a:pt x="190" y="637"/>
                  <a:pt x="192" y="636"/>
                </a:cubicBezTo>
                <a:cubicBezTo>
                  <a:pt x="776" y="636"/>
                  <a:pt x="776" y="636"/>
                  <a:pt x="776" y="636"/>
                </a:cubicBezTo>
                <a:cubicBezTo>
                  <a:pt x="937" y="186"/>
                  <a:pt x="937" y="186"/>
                  <a:pt x="937" y="186"/>
                </a:cubicBezTo>
                <a:cubicBezTo>
                  <a:pt x="1158" y="186"/>
                  <a:pt x="1158" y="186"/>
                  <a:pt x="1158" y="186"/>
                </a:cubicBezTo>
                <a:cubicBezTo>
                  <a:pt x="1158" y="0"/>
                  <a:pt x="1158" y="0"/>
                  <a:pt x="1158" y="0"/>
                </a:cubicBezTo>
                <a:lnTo>
                  <a:pt x="937" y="0"/>
                </a:lnTo>
                <a:close/>
                <a:moveTo>
                  <a:pt x="32" y="208"/>
                </a:moveTo>
                <a:cubicBezTo>
                  <a:pt x="32" y="175"/>
                  <a:pt x="59" y="148"/>
                  <a:pt x="92" y="148"/>
                </a:cubicBezTo>
                <a:cubicBezTo>
                  <a:pt x="125" y="148"/>
                  <a:pt x="152" y="175"/>
                  <a:pt x="152" y="208"/>
                </a:cubicBezTo>
                <a:cubicBezTo>
                  <a:pt x="152" y="241"/>
                  <a:pt x="125" y="268"/>
                  <a:pt x="92" y="268"/>
                </a:cubicBezTo>
                <a:cubicBezTo>
                  <a:pt x="59" y="268"/>
                  <a:pt x="32" y="241"/>
                  <a:pt x="32" y="208"/>
                </a:cubicBezTo>
                <a:close/>
              </a:path>
            </a:pathLst>
          </a:custGeom>
          <a:solidFill>
            <a:srgbClr val="0070C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59" name="Freeform 7"/>
          <p:cNvSpPr>
            <a:spLocks noEditPoints="1"/>
          </p:cNvSpPr>
          <p:nvPr/>
        </p:nvSpPr>
        <p:spPr bwMode="auto">
          <a:xfrm>
            <a:off x="3848100" y="1636689"/>
            <a:ext cx="8343901" cy="2098263"/>
          </a:xfrm>
          <a:custGeom>
            <a:avLst/>
            <a:gdLst>
              <a:gd name="T0" fmla="*/ 5063933 w 1899"/>
              <a:gd name="T1" fmla="*/ 447760 h 520"/>
              <a:gd name="T2" fmla="*/ 4578061 w 1899"/>
              <a:gd name="T3" fmla="*/ 1479424 h 520"/>
              <a:gd name="T4" fmla="*/ 784638 w 1899"/>
              <a:gd name="T5" fmla="*/ 1479424 h 520"/>
              <a:gd name="T6" fmla="*/ 787656 w 1899"/>
              <a:gd name="T7" fmla="*/ 1479424 h 520"/>
              <a:gd name="T8" fmla="*/ 555282 w 1899"/>
              <a:gd name="T9" fmla="*/ 1479424 h 520"/>
              <a:gd name="T10" fmla="*/ 325927 w 1899"/>
              <a:gd name="T11" fmla="*/ 1246468 h 520"/>
              <a:gd name="T12" fmla="*/ 322909 w 1899"/>
              <a:gd name="T13" fmla="*/ 1246468 h 520"/>
              <a:gd name="T14" fmla="*/ 322909 w 1899"/>
              <a:gd name="T15" fmla="*/ 1016537 h 520"/>
              <a:gd name="T16" fmla="*/ 322909 w 1899"/>
              <a:gd name="T17" fmla="*/ 1016537 h 520"/>
              <a:gd name="T18" fmla="*/ 322909 w 1899"/>
              <a:gd name="T19" fmla="*/ 547599 h 520"/>
              <a:gd name="T20" fmla="*/ 552264 w 1899"/>
              <a:gd name="T21" fmla="*/ 275312 h 520"/>
              <a:gd name="T22" fmla="*/ 277641 w 1899"/>
              <a:gd name="T23" fmla="*/ 0 h 520"/>
              <a:gd name="T24" fmla="*/ 0 w 1899"/>
              <a:gd name="T25" fmla="*/ 275312 h 520"/>
              <a:gd name="T26" fmla="*/ 229356 w 1899"/>
              <a:gd name="T27" fmla="*/ 547599 h 520"/>
              <a:gd name="T28" fmla="*/ 229356 w 1899"/>
              <a:gd name="T29" fmla="*/ 1246468 h 520"/>
              <a:gd name="T30" fmla="*/ 229356 w 1899"/>
              <a:gd name="T31" fmla="*/ 1246468 h 520"/>
              <a:gd name="T32" fmla="*/ 555282 w 1899"/>
              <a:gd name="T33" fmla="*/ 1573212 h 520"/>
              <a:gd name="T34" fmla="*/ 4578061 w 1899"/>
              <a:gd name="T35" fmla="*/ 1573212 h 520"/>
              <a:gd name="T36" fmla="*/ 5063933 w 1899"/>
              <a:gd name="T37" fmla="*/ 1010486 h 520"/>
              <a:gd name="T38" fmla="*/ 5730875 w 1899"/>
              <a:gd name="T39" fmla="*/ 1010486 h 520"/>
              <a:gd name="T40" fmla="*/ 5730875 w 1899"/>
              <a:gd name="T41" fmla="*/ 447760 h 520"/>
              <a:gd name="T42" fmla="*/ 5063933 w 1899"/>
              <a:gd name="T43" fmla="*/ 447760 h 520"/>
              <a:gd name="T44" fmla="*/ 96571 w 1899"/>
              <a:gd name="T45" fmla="*/ 275312 h 520"/>
              <a:gd name="T46" fmla="*/ 277641 w 1899"/>
              <a:gd name="T47" fmla="*/ 93788 h 520"/>
              <a:gd name="T48" fmla="*/ 458711 w 1899"/>
              <a:gd name="T49" fmla="*/ 275312 h 520"/>
              <a:gd name="T50" fmla="*/ 277641 w 1899"/>
              <a:gd name="T51" fmla="*/ 456837 h 520"/>
              <a:gd name="T52" fmla="*/ 96571 w 1899"/>
              <a:gd name="T53" fmla="*/ 275312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48"/>
                </a:moveTo>
                <a:cubicBezTo>
                  <a:pt x="1517" y="489"/>
                  <a:pt x="1517" y="489"/>
                  <a:pt x="1517" y="489"/>
                </a:cubicBezTo>
                <a:cubicBezTo>
                  <a:pt x="260" y="489"/>
                  <a:pt x="260" y="489"/>
                  <a:pt x="260" y="489"/>
                </a:cubicBezTo>
                <a:cubicBezTo>
                  <a:pt x="260" y="489"/>
                  <a:pt x="261" y="489"/>
                  <a:pt x="261" y="489"/>
                </a:cubicBezTo>
                <a:cubicBezTo>
                  <a:pt x="184" y="489"/>
                  <a:pt x="184" y="489"/>
                  <a:pt x="184" y="489"/>
                </a:cubicBezTo>
                <a:cubicBezTo>
                  <a:pt x="142" y="489"/>
                  <a:pt x="108" y="455"/>
                  <a:pt x="108" y="412"/>
                </a:cubicBezTo>
                <a:cubicBezTo>
                  <a:pt x="107" y="412"/>
                  <a:pt x="107" y="412"/>
                  <a:pt x="107" y="412"/>
                </a:cubicBezTo>
                <a:cubicBezTo>
                  <a:pt x="107" y="336"/>
                  <a:pt x="107" y="336"/>
                  <a:pt x="107" y="336"/>
                </a:cubicBezTo>
                <a:cubicBezTo>
                  <a:pt x="107" y="336"/>
                  <a:pt x="107" y="336"/>
                  <a:pt x="107" y="336"/>
                </a:cubicBezTo>
                <a:cubicBezTo>
                  <a:pt x="107" y="181"/>
                  <a:pt x="107" y="181"/>
                  <a:pt x="107" y="181"/>
                </a:cubicBezTo>
                <a:cubicBezTo>
                  <a:pt x="150" y="174"/>
                  <a:pt x="183" y="136"/>
                  <a:pt x="183" y="91"/>
                </a:cubicBezTo>
                <a:cubicBezTo>
                  <a:pt x="183" y="41"/>
                  <a:pt x="142" y="0"/>
                  <a:pt x="92" y="0"/>
                </a:cubicBezTo>
                <a:cubicBezTo>
                  <a:pt x="41" y="0"/>
                  <a:pt x="0" y="41"/>
                  <a:pt x="0" y="91"/>
                </a:cubicBezTo>
                <a:cubicBezTo>
                  <a:pt x="0" y="136"/>
                  <a:pt x="33" y="174"/>
                  <a:pt x="76" y="181"/>
                </a:cubicBezTo>
                <a:cubicBezTo>
                  <a:pt x="76" y="412"/>
                  <a:pt x="76" y="412"/>
                  <a:pt x="76" y="412"/>
                </a:cubicBezTo>
                <a:cubicBezTo>
                  <a:pt x="76" y="412"/>
                  <a:pt x="76" y="412"/>
                  <a:pt x="76" y="412"/>
                </a:cubicBezTo>
                <a:cubicBezTo>
                  <a:pt x="76" y="472"/>
                  <a:pt x="125" y="520"/>
                  <a:pt x="184" y="520"/>
                </a:cubicBezTo>
                <a:cubicBezTo>
                  <a:pt x="1517" y="520"/>
                  <a:pt x="1517" y="520"/>
                  <a:pt x="1517" y="520"/>
                </a:cubicBezTo>
                <a:cubicBezTo>
                  <a:pt x="1678" y="334"/>
                  <a:pt x="1678" y="334"/>
                  <a:pt x="1678" y="334"/>
                </a:cubicBezTo>
                <a:cubicBezTo>
                  <a:pt x="1899" y="334"/>
                  <a:pt x="1899" y="334"/>
                  <a:pt x="1899" y="334"/>
                </a:cubicBezTo>
                <a:cubicBezTo>
                  <a:pt x="1899" y="148"/>
                  <a:pt x="1899" y="148"/>
                  <a:pt x="1899" y="148"/>
                </a:cubicBezTo>
                <a:lnTo>
                  <a:pt x="1678" y="148"/>
                </a:lnTo>
                <a:close/>
                <a:moveTo>
                  <a:pt x="32" y="91"/>
                </a:moveTo>
                <a:cubicBezTo>
                  <a:pt x="32" y="58"/>
                  <a:pt x="59" y="31"/>
                  <a:pt x="92" y="31"/>
                </a:cubicBezTo>
                <a:cubicBezTo>
                  <a:pt x="125" y="31"/>
                  <a:pt x="152" y="58"/>
                  <a:pt x="152" y="91"/>
                </a:cubicBezTo>
                <a:cubicBezTo>
                  <a:pt x="152" y="125"/>
                  <a:pt x="125" y="151"/>
                  <a:pt x="92" y="151"/>
                </a:cubicBezTo>
                <a:cubicBezTo>
                  <a:pt x="59" y="151"/>
                  <a:pt x="32" y="125"/>
                  <a:pt x="32" y="91"/>
                </a:cubicBezTo>
                <a:close/>
              </a:path>
            </a:pathLst>
          </a:custGeom>
          <a:solidFill>
            <a:srgbClr val="00B0F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0" name="Freeform 8"/>
          <p:cNvSpPr>
            <a:spLocks noEditPoints="1"/>
          </p:cNvSpPr>
          <p:nvPr/>
        </p:nvSpPr>
        <p:spPr bwMode="auto">
          <a:xfrm>
            <a:off x="3073400" y="3525339"/>
            <a:ext cx="9118600" cy="749531"/>
          </a:xfrm>
          <a:custGeom>
            <a:avLst/>
            <a:gdLst>
              <a:gd name="T0" fmla="*/ 6171956 w 2266"/>
              <a:gd name="T1" fmla="*/ 0 h 186"/>
              <a:gd name="T2" fmla="*/ 5686047 w 2266"/>
              <a:gd name="T3" fmla="*/ 232646 h 186"/>
              <a:gd name="T4" fmla="*/ 546271 w 2266"/>
              <a:gd name="T5" fmla="*/ 232646 h 186"/>
              <a:gd name="T6" fmla="*/ 274645 w 2266"/>
              <a:gd name="T7" fmla="*/ 6043 h 186"/>
              <a:gd name="T8" fmla="*/ 0 w 2266"/>
              <a:gd name="T9" fmla="*/ 280988 h 186"/>
              <a:gd name="T10" fmla="*/ 274645 w 2266"/>
              <a:gd name="T11" fmla="*/ 555932 h 186"/>
              <a:gd name="T12" fmla="*/ 546271 w 2266"/>
              <a:gd name="T13" fmla="*/ 326308 h 186"/>
              <a:gd name="T14" fmla="*/ 5686047 w 2266"/>
              <a:gd name="T15" fmla="*/ 326308 h 186"/>
              <a:gd name="T16" fmla="*/ 6171956 w 2266"/>
              <a:gd name="T17" fmla="*/ 561975 h 186"/>
              <a:gd name="T18" fmla="*/ 6838950 w 2266"/>
              <a:gd name="T19" fmla="*/ 561975 h 186"/>
              <a:gd name="T20" fmla="*/ 6838950 w 2266"/>
              <a:gd name="T21" fmla="*/ 0 h 186"/>
              <a:gd name="T22" fmla="*/ 6171956 w 2266"/>
              <a:gd name="T23" fmla="*/ 0 h 186"/>
              <a:gd name="T24" fmla="*/ 274645 w 2266"/>
              <a:gd name="T25" fmla="*/ 462270 h 186"/>
              <a:gd name="T26" fmla="*/ 93560 w 2266"/>
              <a:gd name="T27" fmla="*/ 280988 h 186"/>
              <a:gd name="T28" fmla="*/ 274645 w 2266"/>
              <a:gd name="T29" fmla="*/ 99705 h 186"/>
              <a:gd name="T30" fmla="*/ 455729 w 2266"/>
              <a:gd name="T31" fmla="*/ 280988 h 186"/>
              <a:gd name="T32" fmla="*/ 274645 w 2266"/>
              <a:gd name="T33" fmla="*/ 462270 h 1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66" h="186">
                <a:moveTo>
                  <a:pt x="2045" y="0"/>
                </a:moveTo>
                <a:cubicBezTo>
                  <a:pt x="1884" y="77"/>
                  <a:pt x="1884" y="77"/>
                  <a:pt x="1884" y="77"/>
                </a:cubicBezTo>
                <a:cubicBezTo>
                  <a:pt x="181" y="77"/>
                  <a:pt x="181" y="77"/>
                  <a:pt x="181" y="77"/>
                </a:cubicBezTo>
                <a:cubicBezTo>
                  <a:pt x="174" y="34"/>
                  <a:pt x="136" y="2"/>
                  <a:pt x="91" y="2"/>
                </a:cubicBezTo>
                <a:cubicBezTo>
                  <a:pt x="41" y="2"/>
                  <a:pt x="0" y="43"/>
                  <a:pt x="0" y="93"/>
                </a:cubicBezTo>
                <a:cubicBezTo>
                  <a:pt x="0" y="143"/>
                  <a:pt x="41" y="184"/>
                  <a:pt x="91" y="184"/>
                </a:cubicBezTo>
                <a:cubicBezTo>
                  <a:pt x="136" y="184"/>
                  <a:pt x="174" y="152"/>
                  <a:pt x="181" y="108"/>
                </a:cubicBezTo>
                <a:cubicBezTo>
                  <a:pt x="1884" y="108"/>
                  <a:pt x="1884" y="108"/>
                  <a:pt x="1884" y="108"/>
                </a:cubicBezTo>
                <a:cubicBezTo>
                  <a:pt x="2045" y="186"/>
                  <a:pt x="2045" y="186"/>
                  <a:pt x="2045" y="186"/>
                </a:cubicBezTo>
                <a:cubicBezTo>
                  <a:pt x="2266" y="186"/>
                  <a:pt x="2266" y="186"/>
                  <a:pt x="2266" y="186"/>
                </a:cubicBezTo>
                <a:cubicBezTo>
                  <a:pt x="2266" y="0"/>
                  <a:pt x="2266" y="0"/>
                  <a:pt x="2266" y="0"/>
                </a:cubicBezTo>
                <a:lnTo>
                  <a:pt x="2045" y="0"/>
                </a:lnTo>
                <a:close/>
                <a:moveTo>
                  <a:pt x="91" y="153"/>
                </a:moveTo>
                <a:cubicBezTo>
                  <a:pt x="58" y="153"/>
                  <a:pt x="31" y="126"/>
                  <a:pt x="31" y="93"/>
                </a:cubicBezTo>
                <a:cubicBezTo>
                  <a:pt x="31" y="60"/>
                  <a:pt x="58" y="33"/>
                  <a:pt x="91" y="33"/>
                </a:cubicBezTo>
                <a:cubicBezTo>
                  <a:pt x="124" y="33"/>
                  <a:pt x="151" y="60"/>
                  <a:pt x="151" y="93"/>
                </a:cubicBezTo>
                <a:cubicBezTo>
                  <a:pt x="151" y="126"/>
                  <a:pt x="124" y="153"/>
                  <a:pt x="91" y="153"/>
                </a:cubicBezTo>
                <a:close/>
              </a:path>
            </a:pathLst>
          </a:custGeom>
          <a:solidFill>
            <a:srgbClr val="0070C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1" name="Freeform 9"/>
          <p:cNvSpPr>
            <a:spLocks noEditPoints="1"/>
          </p:cNvSpPr>
          <p:nvPr/>
        </p:nvSpPr>
        <p:spPr bwMode="auto">
          <a:xfrm>
            <a:off x="4053418" y="4061020"/>
            <a:ext cx="8138584" cy="2098265"/>
          </a:xfrm>
          <a:custGeom>
            <a:avLst/>
            <a:gdLst>
              <a:gd name="T0" fmla="*/ 5063933 w 1899"/>
              <a:gd name="T1" fmla="*/ 565752 h 520"/>
              <a:gd name="T2" fmla="*/ 4578061 w 1899"/>
              <a:gd name="T3" fmla="*/ 0 h 520"/>
              <a:gd name="T4" fmla="*/ 555282 w 1899"/>
              <a:gd name="T5" fmla="*/ 0 h 520"/>
              <a:gd name="T6" fmla="*/ 229356 w 1899"/>
              <a:gd name="T7" fmla="*/ 326744 h 520"/>
              <a:gd name="T8" fmla="*/ 229356 w 1899"/>
              <a:gd name="T9" fmla="*/ 326744 h 520"/>
              <a:gd name="T10" fmla="*/ 229356 w 1899"/>
              <a:gd name="T11" fmla="*/ 1025614 h 520"/>
              <a:gd name="T12" fmla="*/ 0 w 1899"/>
              <a:gd name="T13" fmla="*/ 1297901 h 520"/>
              <a:gd name="T14" fmla="*/ 277641 w 1899"/>
              <a:gd name="T15" fmla="*/ 1573213 h 520"/>
              <a:gd name="T16" fmla="*/ 552264 w 1899"/>
              <a:gd name="T17" fmla="*/ 1297901 h 520"/>
              <a:gd name="T18" fmla="*/ 322909 w 1899"/>
              <a:gd name="T19" fmla="*/ 1025614 h 520"/>
              <a:gd name="T20" fmla="*/ 322909 w 1899"/>
              <a:gd name="T21" fmla="*/ 556675 h 520"/>
              <a:gd name="T22" fmla="*/ 322909 w 1899"/>
              <a:gd name="T23" fmla="*/ 556675 h 520"/>
              <a:gd name="T24" fmla="*/ 322909 w 1899"/>
              <a:gd name="T25" fmla="*/ 326744 h 520"/>
              <a:gd name="T26" fmla="*/ 325927 w 1899"/>
              <a:gd name="T27" fmla="*/ 326744 h 520"/>
              <a:gd name="T28" fmla="*/ 555282 w 1899"/>
              <a:gd name="T29" fmla="*/ 96813 h 520"/>
              <a:gd name="T30" fmla="*/ 787656 w 1899"/>
              <a:gd name="T31" fmla="*/ 96813 h 520"/>
              <a:gd name="T32" fmla="*/ 784638 w 1899"/>
              <a:gd name="T33" fmla="*/ 93788 h 520"/>
              <a:gd name="T34" fmla="*/ 4578061 w 1899"/>
              <a:gd name="T35" fmla="*/ 93788 h 520"/>
              <a:gd name="T36" fmla="*/ 5063933 w 1899"/>
              <a:gd name="T37" fmla="*/ 1128478 h 520"/>
              <a:gd name="T38" fmla="*/ 5730875 w 1899"/>
              <a:gd name="T39" fmla="*/ 1128478 h 520"/>
              <a:gd name="T40" fmla="*/ 5730875 w 1899"/>
              <a:gd name="T41" fmla="*/ 565752 h 520"/>
              <a:gd name="T42" fmla="*/ 5063933 w 1899"/>
              <a:gd name="T43" fmla="*/ 565752 h 520"/>
              <a:gd name="T44" fmla="*/ 458711 w 1899"/>
              <a:gd name="T45" fmla="*/ 1297901 h 520"/>
              <a:gd name="T46" fmla="*/ 277641 w 1899"/>
              <a:gd name="T47" fmla="*/ 1479425 h 520"/>
              <a:gd name="T48" fmla="*/ 96571 w 1899"/>
              <a:gd name="T49" fmla="*/ 1297901 h 520"/>
              <a:gd name="T50" fmla="*/ 277641 w 1899"/>
              <a:gd name="T51" fmla="*/ 1116376 h 520"/>
              <a:gd name="T52" fmla="*/ 458711 w 1899"/>
              <a:gd name="T53" fmla="*/ 1297901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87"/>
                </a:moveTo>
                <a:cubicBezTo>
                  <a:pt x="1517" y="0"/>
                  <a:pt x="1517" y="0"/>
                  <a:pt x="1517"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1517" y="31"/>
                  <a:pt x="1517" y="31"/>
                  <a:pt x="1517" y="31"/>
                </a:cubicBezTo>
                <a:cubicBezTo>
                  <a:pt x="1678" y="373"/>
                  <a:pt x="1678" y="373"/>
                  <a:pt x="1678" y="373"/>
                </a:cubicBezTo>
                <a:cubicBezTo>
                  <a:pt x="1899" y="373"/>
                  <a:pt x="1899" y="373"/>
                  <a:pt x="1899" y="373"/>
                </a:cubicBezTo>
                <a:cubicBezTo>
                  <a:pt x="1899" y="187"/>
                  <a:pt x="1899" y="187"/>
                  <a:pt x="1899" y="187"/>
                </a:cubicBezTo>
                <a:lnTo>
                  <a:pt x="1678" y="187"/>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00B0F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2" name="Freeform 10"/>
          <p:cNvSpPr>
            <a:spLocks noEditPoints="1"/>
          </p:cNvSpPr>
          <p:nvPr/>
        </p:nvSpPr>
        <p:spPr bwMode="auto">
          <a:xfrm>
            <a:off x="7531101" y="4287574"/>
            <a:ext cx="4660900" cy="2570426"/>
          </a:xfrm>
          <a:custGeom>
            <a:avLst/>
            <a:gdLst>
              <a:gd name="T0" fmla="*/ 2828538 w 1158"/>
              <a:gd name="T1" fmla="*/ 1364487 h 637"/>
              <a:gd name="T2" fmla="*/ 2342525 w 1158"/>
              <a:gd name="T3" fmla="*/ 0 h 637"/>
              <a:gd name="T4" fmla="*/ 555444 w 1158"/>
              <a:gd name="T5" fmla="*/ 0 h 637"/>
              <a:gd name="T6" fmla="*/ 229423 w 1158"/>
              <a:gd name="T7" fmla="*/ 326751 h 637"/>
              <a:gd name="T8" fmla="*/ 229423 w 1158"/>
              <a:gd name="T9" fmla="*/ 326751 h 637"/>
              <a:gd name="T10" fmla="*/ 229423 w 1158"/>
              <a:gd name="T11" fmla="*/ 1025635 h 637"/>
              <a:gd name="T12" fmla="*/ 0 w 1158"/>
              <a:gd name="T13" fmla="*/ 1297927 h 637"/>
              <a:gd name="T14" fmla="*/ 277722 w 1158"/>
              <a:gd name="T15" fmla="*/ 1573245 h 637"/>
              <a:gd name="T16" fmla="*/ 552425 w 1158"/>
              <a:gd name="T17" fmla="*/ 1297927 h 637"/>
              <a:gd name="T18" fmla="*/ 323003 w 1158"/>
              <a:gd name="T19" fmla="*/ 1025635 h 637"/>
              <a:gd name="T20" fmla="*/ 323003 w 1158"/>
              <a:gd name="T21" fmla="*/ 556687 h 637"/>
              <a:gd name="T22" fmla="*/ 323003 w 1158"/>
              <a:gd name="T23" fmla="*/ 326751 h 637"/>
              <a:gd name="T24" fmla="*/ 326022 w 1158"/>
              <a:gd name="T25" fmla="*/ 326751 h 637"/>
              <a:gd name="T26" fmla="*/ 555444 w 1158"/>
              <a:gd name="T27" fmla="*/ 96815 h 637"/>
              <a:gd name="T28" fmla="*/ 787885 w 1158"/>
              <a:gd name="T29" fmla="*/ 96815 h 637"/>
              <a:gd name="T30" fmla="*/ 784867 w 1158"/>
              <a:gd name="T31" fmla="*/ 93790 h 637"/>
              <a:gd name="T32" fmla="*/ 2342525 w 1158"/>
              <a:gd name="T33" fmla="*/ 93790 h 637"/>
              <a:gd name="T34" fmla="*/ 2828538 w 1158"/>
              <a:gd name="T35" fmla="*/ 1927225 h 637"/>
              <a:gd name="T36" fmla="*/ 3495675 w 1158"/>
              <a:gd name="T37" fmla="*/ 1927225 h 637"/>
              <a:gd name="T38" fmla="*/ 3495675 w 1158"/>
              <a:gd name="T39" fmla="*/ 1364487 h 637"/>
              <a:gd name="T40" fmla="*/ 2828538 w 1158"/>
              <a:gd name="T41" fmla="*/ 1364487 h 637"/>
              <a:gd name="T42" fmla="*/ 458845 w 1158"/>
              <a:gd name="T43" fmla="*/ 1297927 h 637"/>
              <a:gd name="T44" fmla="*/ 277722 w 1158"/>
              <a:gd name="T45" fmla="*/ 1479455 h 637"/>
              <a:gd name="T46" fmla="*/ 96599 w 1158"/>
              <a:gd name="T47" fmla="*/ 1297927 h 637"/>
              <a:gd name="T48" fmla="*/ 277722 w 1158"/>
              <a:gd name="T49" fmla="*/ 1116399 h 637"/>
              <a:gd name="T50" fmla="*/ 458845 w 1158"/>
              <a:gd name="T51" fmla="*/ 1297927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451"/>
                </a:moveTo>
                <a:cubicBezTo>
                  <a:pt x="776" y="0"/>
                  <a:pt x="776" y="0"/>
                  <a:pt x="776"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776" y="31"/>
                  <a:pt x="776" y="31"/>
                  <a:pt x="776" y="31"/>
                </a:cubicBezTo>
                <a:cubicBezTo>
                  <a:pt x="937" y="637"/>
                  <a:pt x="937" y="637"/>
                  <a:pt x="937" y="637"/>
                </a:cubicBezTo>
                <a:cubicBezTo>
                  <a:pt x="1158" y="637"/>
                  <a:pt x="1158" y="637"/>
                  <a:pt x="1158" y="637"/>
                </a:cubicBezTo>
                <a:cubicBezTo>
                  <a:pt x="1158" y="451"/>
                  <a:pt x="1158" y="451"/>
                  <a:pt x="1158" y="451"/>
                </a:cubicBezTo>
                <a:lnTo>
                  <a:pt x="937" y="451"/>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0070C0"/>
          </a:solidFill>
          <a:ln>
            <a:noFill/>
          </a:ln>
          <a:extLst/>
        </p:spPr>
        <p:txBody>
          <a:bodyPr lIns="121926" tIns="60963" rIns="121926" bIns="60963"/>
          <a:lstStyle/>
          <a:p>
            <a:endParaRPr lang="zh-CN" altLang="en-US">
              <a:latin typeface="微软雅黑"/>
              <a:ea typeface="微软雅黑"/>
              <a:cs typeface="+mn-ea"/>
              <a:sym typeface="微软雅黑"/>
            </a:endParaRPr>
          </a:p>
        </p:txBody>
      </p:sp>
      <p:sp>
        <p:nvSpPr>
          <p:cNvPr id="23568" name="Text Box 16"/>
          <p:cNvSpPr txBox="1">
            <a:spLocks noChangeArrowheads="1"/>
          </p:cNvSpPr>
          <p:nvPr/>
        </p:nvSpPr>
        <p:spPr bwMode="auto">
          <a:xfrm>
            <a:off x="4053417" y="1817331"/>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2</a:t>
            </a:r>
          </a:p>
        </p:txBody>
      </p:sp>
      <p:sp>
        <p:nvSpPr>
          <p:cNvPr id="23569" name="Text Box 17"/>
          <p:cNvSpPr txBox="1">
            <a:spLocks noChangeArrowheads="1"/>
          </p:cNvSpPr>
          <p:nvPr/>
        </p:nvSpPr>
        <p:spPr bwMode="auto">
          <a:xfrm>
            <a:off x="4247867" y="5572787"/>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4</a:t>
            </a:r>
          </a:p>
        </p:txBody>
      </p:sp>
      <p:sp>
        <p:nvSpPr>
          <p:cNvPr id="23570" name="Text Box 18"/>
          <p:cNvSpPr txBox="1">
            <a:spLocks noChangeArrowheads="1"/>
          </p:cNvSpPr>
          <p:nvPr/>
        </p:nvSpPr>
        <p:spPr bwMode="auto">
          <a:xfrm>
            <a:off x="7696200" y="1537174"/>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1</a:t>
            </a:r>
          </a:p>
        </p:txBody>
      </p:sp>
      <p:sp>
        <p:nvSpPr>
          <p:cNvPr id="23571" name="Text Box 19"/>
          <p:cNvSpPr txBox="1">
            <a:spLocks noChangeArrowheads="1"/>
          </p:cNvSpPr>
          <p:nvPr/>
        </p:nvSpPr>
        <p:spPr bwMode="auto">
          <a:xfrm>
            <a:off x="7696200" y="5778167"/>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a:solidFill>
                  <a:srgbClr val="3F1655"/>
                </a:solidFill>
                <a:latin typeface="微软雅黑"/>
                <a:ea typeface="微软雅黑"/>
                <a:cs typeface="+mn-ea"/>
                <a:sym typeface="微软雅黑"/>
              </a:rPr>
              <a:t>5</a:t>
            </a:r>
          </a:p>
        </p:txBody>
      </p:sp>
      <p:sp>
        <p:nvSpPr>
          <p:cNvPr id="23572" name="Text Box 20"/>
          <p:cNvSpPr txBox="1">
            <a:spLocks noChangeArrowheads="1"/>
          </p:cNvSpPr>
          <p:nvPr/>
        </p:nvSpPr>
        <p:spPr bwMode="auto">
          <a:xfrm>
            <a:off x="3225800" y="3654494"/>
            <a:ext cx="388901" cy="4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926" tIns="60963" rIns="121926" bIns="6096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latin typeface="微软雅黑"/>
                <a:ea typeface="微软雅黑"/>
                <a:cs typeface="+mn-ea"/>
                <a:sym typeface="微软雅黑"/>
              </a:rPr>
              <a:t>3</a:t>
            </a:r>
          </a:p>
        </p:txBody>
      </p:sp>
      <p:sp>
        <p:nvSpPr>
          <p:cNvPr id="20" name="矩形 19"/>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4" name="组合 23"/>
          <p:cNvGrpSpPr/>
          <p:nvPr/>
        </p:nvGrpSpPr>
        <p:grpSpPr>
          <a:xfrm>
            <a:off x="192881" y="893"/>
            <a:ext cx="575915" cy="836495"/>
            <a:chOff x="841003" y="360040"/>
            <a:chExt cx="504056" cy="836712"/>
          </a:xfrm>
          <a:solidFill>
            <a:schemeClr val="accent1"/>
          </a:solidFill>
        </p:grpSpPr>
        <p:sp>
          <p:nvSpPr>
            <p:cNvPr id="25" name="矩形 2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6" name="等腰三角形 2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7"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a:t>
            </a:r>
            <a:r>
              <a:rPr lang="zh-CN" altLang="en-US" sz="2400" b="1" dirty="0" smtClean="0">
                <a:solidFill>
                  <a:schemeClr val="tx1">
                    <a:lumMod val="75000"/>
                    <a:lumOff val="25000"/>
                  </a:schemeClr>
                </a:solidFill>
                <a:latin typeface="微软雅黑" pitchFamily="34" charset="-122"/>
                <a:ea typeface="微软雅黑" pitchFamily="34" charset="-122"/>
              </a:rPr>
              <a:t>创新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创新的类型</a:t>
            </a:r>
          </a:p>
        </p:txBody>
      </p:sp>
      <p:sp>
        <p:nvSpPr>
          <p:cNvPr id="28" name="矩形 27"/>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187266" y="1700163"/>
            <a:ext cx="2480733" cy="1393779"/>
          </a:xfrm>
          <a:prstGeom prst="rect">
            <a:avLst/>
          </a:prstGeom>
        </p:spPr>
        <p:txBody>
          <a:bodyPr wrap="square">
            <a:spAutoFit/>
          </a:bodyPr>
          <a:lstStyle/>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(1) </a:t>
            </a:r>
            <a:r>
              <a:rPr lang="zh-CN" altLang="en-US" dirty="0">
                <a:solidFill>
                  <a:schemeClr val="tx1">
                    <a:lumMod val="75000"/>
                    <a:lumOff val="25000"/>
                  </a:schemeClr>
                </a:solidFill>
                <a:latin typeface="微软雅黑" pitchFamily="34" charset="-122"/>
                <a:ea typeface="微软雅黑" pitchFamily="34" charset="-122"/>
              </a:rPr>
              <a:t>理论创新。 理论创新即突破原有理论体系和框架</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修正发展原有理论和方法。</a:t>
            </a:r>
          </a:p>
        </p:txBody>
      </p:sp>
      <p:sp>
        <p:nvSpPr>
          <p:cNvPr id="3" name="矩形 2"/>
          <p:cNvSpPr/>
          <p:nvPr/>
        </p:nvSpPr>
        <p:spPr>
          <a:xfrm>
            <a:off x="4550834" y="893772"/>
            <a:ext cx="3048000" cy="2723374"/>
          </a:xfrm>
          <a:prstGeom prst="rect">
            <a:avLst/>
          </a:prstGeom>
        </p:spPr>
        <p:txBody>
          <a:bodyPr wrap="square">
            <a:spAutoFit/>
          </a:bodyPr>
          <a:lstStyle/>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(2) </a:t>
            </a:r>
            <a:r>
              <a:rPr lang="zh-CN" altLang="en-US" dirty="0">
                <a:solidFill>
                  <a:schemeClr val="tx1">
                    <a:lumMod val="75000"/>
                    <a:lumOff val="25000"/>
                  </a:schemeClr>
                </a:solidFill>
                <a:latin typeface="微软雅黑" pitchFamily="34" charset="-122"/>
                <a:ea typeface="微软雅黑" pitchFamily="34" charset="-122"/>
              </a:rPr>
              <a:t>技术创新</a:t>
            </a:r>
            <a:r>
              <a:rPr lang="zh-CN" altLang="en-US" dirty="0" smtClean="0">
                <a:solidFill>
                  <a:schemeClr val="tx1">
                    <a:lumMod val="75000"/>
                    <a:lumOff val="25000"/>
                  </a:schemeClr>
                </a:solidFill>
                <a:latin typeface="微软雅黑" pitchFamily="34" charset="-122"/>
                <a:ea typeface="微软雅黑" pitchFamily="34" charset="-122"/>
              </a:rPr>
              <a:t>。技术</a:t>
            </a:r>
            <a:r>
              <a:rPr lang="zh-CN" altLang="en-US" dirty="0">
                <a:solidFill>
                  <a:schemeClr val="tx1">
                    <a:lumMod val="75000"/>
                    <a:lumOff val="25000"/>
                  </a:schemeClr>
                </a:solidFill>
                <a:latin typeface="微软雅黑" pitchFamily="34" charset="-122"/>
                <a:ea typeface="微软雅黑" pitchFamily="34" charset="-122"/>
              </a:rPr>
              <a:t>创新指生产技术的创新</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包括开发新技术或者将已有的技术</a:t>
            </a:r>
            <a:r>
              <a:rPr lang="zh-CN" altLang="en-US" dirty="0" smtClean="0">
                <a:solidFill>
                  <a:schemeClr val="tx1">
                    <a:lumMod val="75000"/>
                    <a:lumOff val="25000"/>
                  </a:schemeClr>
                </a:solidFill>
                <a:latin typeface="微软雅黑" pitchFamily="34" charset="-122"/>
                <a:ea typeface="微软雅黑" pitchFamily="34" charset="-122"/>
              </a:rPr>
              <a:t>用于应用</a:t>
            </a:r>
            <a:r>
              <a:rPr lang="zh-CN" altLang="en-US" dirty="0">
                <a:solidFill>
                  <a:schemeClr val="tx1">
                    <a:lumMod val="75000"/>
                    <a:lumOff val="25000"/>
                  </a:schemeClr>
                </a:solidFill>
                <a:latin typeface="微软雅黑" pitchFamily="34" charset="-122"/>
                <a:ea typeface="微软雅黑" pitchFamily="34" charset="-122"/>
              </a:rPr>
              <a:t>创新</a:t>
            </a:r>
            <a:r>
              <a:rPr lang="zh-CN" altLang="en-US" dirty="0" smtClean="0">
                <a:solidFill>
                  <a:schemeClr val="tx1">
                    <a:lumMod val="75000"/>
                    <a:lumOff val="25000"/>
                  </a:schemeClr>
                </a:solidFill>
                <a:latin typeface="微软雅黑" pitchFamily="34" charset="-122"/>
                <a:ea typeface="微软雅黑" pitchFamily="34" charset="-122"/>
              </a:rPr>
              <a:t>。</a:t>
            </a:r>
            <a:endParaRPr lang="en-US" altLang="zh-CN"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dirty="0" smtClean="0">
                <a:solidFill>
                  <a:schemeClr val="tx1">
                    <a:lumMod val="75000"/>
                    <a:lumOff val="25000"/>
                  </a:schemeClr>
                </a:solidFill>
                <a:latin typeface="微软雅黑" pitchFamily="34" charset="-122"/>
                <a:ea typeface="微软雅黑" pitchFamily="34" charset="-122"/>
              </a:rPr>
              <a:t>技术</a:t>
            </a:r>
            <a:r>
              <a:rPr lang="zh-CN" altLang="en-US" dirty="0">
                <a:solidFill>
                  <a:schemeClr val="tx1">
                    <a:lumMod val="75000"/>
                    <a:lumOff val="25000"/>
                  </a:schemeClr>
                </a:solidFill>
                <a:latin typeface="微软雅黑" pitchFamily="34" charset="-122"/>
                <a:ea typeface="微软雅黑" pitchFamily="34" charset="-122"/>
              </a:rPr>
              <a:t>创新包括产品创新、 工艺流程创新和服务创新等</a:t>
            </a:r>
            <a:r>
              <a:rPr lang="zh-CN" altLang="en-US" dirty="0" smtClean="0">
                <a:solidFill>
                  <a:schemeClr val="tx1">
                    <a:lumMod val="75000"/>
                    <a:lumOff val="25000"/>
                  </a:schemeClr>
                </a:solidFill>
                <a:latin typeface="微软雅黑" pitchFamily="34" charset="-122"/>
                <a:ea typeface="微软雅黑" pitchFamily="34" charset="-122"/>
              </a:rPr>
              <a:t>。产品</a:t>
            </a:r>
            <a:r>
              <a:rPr lang="zh-CN" altLang="en-US" dirty="0">
                <a:solidFill>
                  <a:schemeClr val="tx1">
                    <a:lumMod val="75000"/>
                    <a:lumOff val="25000"/>
                  </a:schemeClr>
                </a:solidFill>
                <a:latin typeface="微软雅黑" pitchFamily="34" charset="-122"/>
                <a:ea typeface="微软雅黑" pitchFamily="34" charset="-122"/>
              </a:rPr>
              <a:t>创新如小型直升飞机的出现。</a:t>
            </a:r>
          </a:p>
        </p:txBody>
      </p:sp>
      <p:sp>
        <p:nvSpPr>
          <p:cNvPr id="4" name="矩形 3"/>
          <p:cNvSpPr/>
          <p:nvPr/>
        </p:nvSpPr>
        <p:spPr>
          <a:xfrm>
            <a:off x="177800" y="2602009"/>
            <a:ext cx="2895600" cy="2390976"/>
          </a:xfrm>
          <a:prstGeom prst="rect">
            <a:avLst/>
          </a:prstGeom>
        </p:spPr>
        <p:txBody>
          <a:bodyPr wrap="square">
            <a:spAutoFit/>
          </a:bodyPr>
          <a:lstStyle/>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(3) </a:t>
            </a:r>
            <a:r>
              <a:rPr lang="zh-CN" altLang="en-US" dirty="0">
                <a:solidFill>
                  <a:schemeClr val="tx1">
                    <a:lumMod val="75000"/>
                    <a:lumOff val="25000"/>
                  </a:schemeClr>
                </a:solidFill>
                <a:latin typeface="微软雅黑" pitchFamily="34" charset="-122"/>
                <a:ea typeface="微软雅黑" pitchFamily="34" charset="-122"/>
              </a:rPr>
              <a:t>制度创新。制度创新是指在现有的生产生活环境下</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通过创设新的、更能有效激励人们行为的制度、 规范体系来实现社会的可持续发展，如 “无限合伙人” 制度。</a:t>
            </a:r>
          </a:p>
        </p:txBody>
      </p:sp>
      <p:sp>
        <p:nvSpPr>
          <p:cNvPr id="5" name="矩形 4"/>
          <p:cNvSpPr/>
          <p:nvPr/>
        </p:nvSpPr>
        <p:spPr>
          <a:xfrm>
            <a:off x="4636768" y="4295809"/>
            <a:ext cx="2962066" cy="2058577"/>
          </a:xfrm>
          <a:prstGeom prst="rect">
            <a:avLst/>
          </a:prstGeom>
        </p:spPr>
        <p:txBody>
          <a:bodyPr wrap="square">
            <a:spAutoFit/>
          </a:bodyPr>
          <a:lstStyle/>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(4) </a:t>
            </a:r>
            <a:r>
              <a:rPr lang="zh-CN" altLang="en-US" dirty="0">
                <a:solidFill>
                  <a:schemeClr val="tx1">
                    <a:lumMod val="75000"/>
                    <a:lumOff val="25000"/>
                  </a:schemeClr>
                </a:solidFill>
                <a:latin typeface="微软雅黑" pitchFamily="34" charset="-122"/>
                <a:ea typeface="微软雅黑" pitchFamily="34" charset="-122"/>
              </a:rPr>
              <a:t>文化创新。 文化创新即在交流的过程中传播</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在继承的基础上发展</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文化发展的实质在于文化创新。 如企业文化创新，充分发挥新媒体、 自媒体的作用。</a:t>
            </a:r>
          </a:p>
        </p:txBody>
      </p:sp>
      <p:sp>
        <p:nvSpPr>
          <p:cNvPr id="6" name="矩形 5"/>
          <p:cNvSpPr/>
          <p:nvPr/>
        </p:nvSpPr>
        <p:spPr>
          <a:xfrm>
            <a:off x="8178800" y="4623485"/>
            <a:ext cx="2506134" cy="1421928"/>
          </a:xfrm>
          <a:prstGeom prst="rect">
            <a:avLst/>
          </a:prstGeom>
        </p:spPr>
        <p:txBody>
          <a:bodyPr wrap="square">
            <a:spAutoFit/>
          </a:bodyPr>
          <a:lstStyle/>
          <a:p>
            <a:pPr indent="457200" algn="just">
              <a:lnSpc>
                <a:spcPct val="120000"/>
              </a:lnSpc>
              <a:spcBef>
                <a:spcPct val="0"/>
              </a:spcBef>
            </a:pPr>
            <a:r>
              <a:rPr lang="en-US" altLang="zh-CN" dirty="0">
                <a:solidFill>
                  <a:schemeClr val="tx1">
                    <a:lumMod val="75000"/>
                    <a:lumOff val="25000"/>
                  </a:schemeClr>
                </a:solidFill>
                <a:latin typeface="微软雅黑" pitchFamily="34" charset="-122"/>
                <a:ea typeface="微软雅黑" pitchFamily="34" charset="-122"/>
              </a:rPr>
              <a:t>(5) </a:t>
            </a:r>
            <a:r>
              <a:rPr lang="zh-CN" altLang="en-US" dirty="0">
                <a:solidFill>
                  <a:schemeClr val="tx1">
                    <a:lumMod val="75000"/>
                    <a:lumOff val="25000"/>
                  </a:schemeClr>
                </a:solidFill>
                <a:latin typeface="微软雅黑" pitchFamily="34" charset="-122"/>
                <a:ea typeface="微软雅黑" pitchFamily="34" charset="-122"/>
              </a:rPr>
              <a:t>商业模式创新。 商业模式即企业创造价值的基本逻辑</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即企业如何</a:t>
            </a:r>
            <a:r>
              <a:rPr lang="zh-CN" altLang="en-US" dirty="0" smtClean="0">
                <a:solidFill>
                  <a:schemeClr val="tx1">
                    <a:lumMod val="75000"/>
                    <a:lumOff val="25000"/>
                  </a:schemeClr>
                </a:solidFill>
                <a:latin typeface="微软雅黑" pitchFamily="34" charset="-122"/>
                <a:ea typeface="微软雅黑" pitchFamily="34" charset="-122"/>
              </a:rPr>
              <a:t>赚钱，如</a:t>
            </a:r>
            <a:r>
              <a:rPr lang="zh-CN" altLang="en-US" dirty="0">
                <a:solidFill>
                  <a:schemeClr val="tx1">
                    <a:lumMod val="75000"/>
                    <a:lumOff val="25000"/>
                  </a:schemeClr>
                </a:solidFill>
                <a:latin typeface="微软雅黑" pitchFamily="34" charset="-122"/>
                <a:ea typeface="微软雅黑" pitchFamily="34" charset="-122"/>
              </a:rPr>
              <a:t>滴滴巴士。</a:t>
            </a:r>
          </a:p>
        </p:txBody>
      </p:sp>
      <p:sp>
        <p:nvSpPr>
          <p:cNvPr id="7" name="矩形 6"/>
          <p:cNvSpPr/>
          <p:nvPr/>
        </p:nvSpPr>
        <p:spPr>
          <a:xfrm>
            <a:off x="470491" y="1028184"/>
            <a:ext cx="3007555"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根据创新的内容分</a:t>
            </a:r>
          </a:p>
        </p:txBody>
      </p:sp>
    </p:spTree>
    <p:extLst>
      <p:ext uri="{BB962C8B-B14F-4D97-AF65-F5344CB8AC3E}">
        <p14:creationId xmlns:p14="http://schemas.microsoft.com/office/powerpoint/2010/main" val="106263948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wipe(down)">
                                      <p:cBhvr>
                                        <p:cTn id="7" dur="580">
                                          <p:stCondLst>
                                            <p:cond delay="0"/>
                                          </p:stCondLst>
                                        </p:cTn>
                                        <p:tgtEl>
                                          <p:spTgt spid="23558"/>
                                        </p:tgtEl>
                                      </p:cBhvr>
                                    </p:animEffect>
                                    <p:anim calcmode="lin" valueType="num">
                                      <p:cBhvr>
                                        <p:cTn id="8" dur="1822" tmFilter="0,0; 0.14,0.36; 0.43,0.73; 0.71,0.91; 1.0,1.0">
                                          <p:stCondLst>
                                            <p:cond delay="0"/>
                                          </p:stCondLst>
                                        </p:cTn>
                                        <p:tgtEl>
                                          <p:spTgt spid="2355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355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355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355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3558"/>
                                        </p:tgtEl>
                                        <p:attrNameLst>
                                          <p:attrName>ppt_y</p:attrName>
                                        </p:attrNameLst>
                                      </p:cBhvr>
                                      <p:tavLst>
                                        <p:tav tm="0" fmla="#ppt_y-sin(pi*$)/81">
                                          <p:val>
                                            <p:fltVal val="0"/>
                                          </p:val>
                                        </p:tav>
                                        <p:tav tm="100000">
                                          <p:val>
                                            <p:fltVal val="1"/>
                                          </p:val>
                                        </p:tav>
                                      </p:tavLst>
                                    </p:anim>
                                    <p:animScale>
                                      <p:cBhvr>
                                        <p:cTn id="13" dur="26">
                                          <p:stCondLst>
                                            <p:cond delay="650"/>
                                          </p:stCondLst>
                                        </p:cTn>
                                        <p:tgtEl>
                                          <p:spTgt spid="23558"/>
                                        </p:tgtEl>
                                      </p:cBhvr>
                                      <p:to x="100000" y="60000"/>
                                    </p:animScale>
                                    <p:animScale>
                                      <p:cBhvr>
                                        <p:cTn id="14" dur="166" decel="50000">
                                          <p:stCondLst>
                                            <p:cond delay="676"/>
                                          </p:stCondLst>
                                        </p:cTn>
                                        <p:tgtEl>
                                          <p:spTgt spid="23558"/>
                                        </p:tgtEl>
                                      </p:cBhvr>
                                      <p:to x="100000" y="100000"/>
                                    </p:animScale>
                                    <p:animScale>
                                      <p:cBhvr>
                                        <p:cTn id="15" dur="26">
                                          <p:stCondLst>
                                            <p:cond delay="1312"/>
                                          </p:stCondLst>
                                        </p:cTn>
                                        <p:tgtEl>
                                          <p:spTgt spid="23558"/>
                                        </p:tgtEl>
                                      </p:cBhvr>
                                      <p:to x="100000" y="80000"/>
                                    </p:animScale>
                                    <p:animScale>
                                      <p:cBhvr>
                                        <p:cTn id="16" dur="166" decel="50000">
                                          <p:stCondLst>
                                            <p:cond delay="1338"/>
                                          </p:stCondLst>
                                        </p:cTn>
                                        <p:tgtEl>
                                          <p:spTgt spid="23558"/>
                                        </p:tgtEl>
                                      </p:cBhvr>
                                      <p:to x="100000" y="100000"/>
                                    </p:animScale>
                                    <p:animScale>
                                      <p:cBhvr>
                                        <p:cTn id="17" dur="26">
                                          <p:stCondLst>
                                            <p:cond delay="1642"/>
                                          </p:stCondLst>
                                        </p:cTn>
                                        <p:tgtEl>
                                          <p:spTgt spid="23558"/>
                                        </p:tgtEl>
                                      </p:cBhvr>
                                      <p:to x="100000" y="90000"/>
                                    </p:animScale>
                                    <p:animScale>
                                      <p:cBhvr>
                                        <p:cTn id="18" dur="166" decel="50000">
                                          <p:stCondLst>
                                            <p:cond delay="1668"/>
                                          </p:stCondLst>
                                        </p:cTn>
                                        <p:tgtEl>
                                          <p:spTgt spid="23558"/>
                                        </p:tgtEl>
                                      </p:cBhvr>
                                      <p:to x="100000" y="100000"/>
                                    </p:animScale>
                                    <p:animScale>
                                      <p:cBhvr>
                                        <p:cTn id="19" dur="26">
                                          <p:stCondLst>
                                            <p:cond delay="1808"/>
                                          </p:stCondLst>
                                        </p:cTn>
                                        <p:tgtEl>
                                          <p:spTgt spid="23558"/>
                                        </p:tgtEl>
                                      </p:cBhvr>
                                      <p:to x="100000" y="95000"/>
                                    </p:animScale>
                                    <p:animScale>
                                      <p:cBhvr>
                                        <p:cTn id="20" dur="166" decel="50000">
                                          <p:stCondLst>
                                            <p:cond delay="1834"/>
                                          </p:stCondLst>
                                        </p:cTn>
                                        <p:tgtEl>
                                          <p:spTgt spid="23558"/>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570"/>
                                        </p:tgtEl>
                                        <p:attrNameLst>
                                          <p:attrName>style.visibility</p:attrName>
                                        </p:attrNameLst>
                                      </p:cBhvr>
                                      <p:to>
                                        <p:strVal val="visible"/>
                                      </p:to>
                                    </p:set>
                                    <p:animEffect transition="in" filter="wipe(down)">
                                      <p:cBhvr>
                                        <p:cTn id="23" dur="580">
                                          <p:stCondLst>
                                            <p:cond delay="0"/>
                                          </p:stCondLst>
                                        </p:cTn>
                                        <p:tgtEl>
                                          <p:spTgt spid="23570"/>
                                        </p:tgtEl>
                                      </p:cBhvr>
                                    </p:animEffect>
                                    <p:anim calcmode="lin" valueType="num">
                                      <p:cBhvr>
                                        <p:cTn id="24" dur="1822" tmFilter="0,0; 0.14,0.36; 0.43,0.73; 0.71,0.91; 1.0,1.0">
                                          <p:stCondLst>
                                            <p:cond delay="0"/>
                                          </p:stCondLst>
                                        </p:cTn>
                                        <p:tgtEl>
                                          <p:spTgt spid="2357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357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357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357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3570"/>
                                        </p:tgtEl>
                                        <p:attrNameLst>
                                          <p:attrName>ppt_y</p:attrName>
                                        </p:attrNameLst>
                                      </p:cBhvr>
                                      <p:tavLst>
                                        <p:tav tm="0" fmla="#ppt_y-sin(pi*$)/81">
                                          <p:val>
                                            <p:fltVal val="0"/>
                                          </p:val>
                                        </p:tav>
                                        <p:tav tm="100000">
                                          <p:val>
                                            <p:fltVal val="1"/>
                                          </p:val>
                                        </p:tav>
                                      </p:tavLst>
                                    </p:anim>
                                    <p:animScale>
                                      <p:cBhvr>
                                        <p:cTn id="29" dur="26">
                                          <p:stCondLst>
                                            <p:cond delay="650"/>
                                          </p:stCondLst>
                                        </p:cTn>
                                        <p:tgtEl>
                                          <p:spTgt spid="23570"/>
                                        </p:tgtEl>
                                      </p:cBhvr>
                                      <p:to x="100000" y="60000"/>
                                    </p:animScale>
                                    <p:animScale>
                                      <p:cBhvr>
                                        <p:cTn id="30" dur="166" decel="50000">
                                          <p:stCondLst>
                                            <p:cond delay="676"/>
                                          </p:stCondLst>
                                        </p:cTn>
                                        <p:tgtEl>
                                          <p:spTgt spid="23570"/>
                                        </p:tgtEl>
                                      </p:cBhvr>
                                      <p:to x="100000" y="100000"/>
                                    </p:animScale>
                                    <p:animScale>
                                      <p:cBhvr>
                                        <p:cTn id="31" dur="26">
                                          <p:stCondLst>
                                            <p:cond delay="1312"/>
                                          </p:stCondLst>
                                        </p:cTn>
                                        <p:tgtEl>
                                          <p:spTgt spid="23570"/>
                                        </p:tgtEl>
                                      </p:cBhvr>
                                      <p:to x="100000" y="80000"/>
                                    </p:animScale>
                                    <p:animScale>
                                      <p:cBhvr>
                                        <p:cTn id="32" dur="166" decel="50000">
                                          <p:stCondLst>
                                            <p:cond delay="1338"/>
                                          </p:stCondLst>
                                        </p:cTn>
                                        <p:tgtEl>
                                          <p:spTgt spid="23570"/>
                                        </p:tgtEl>
                                      </p:cBhvr>
                                      <p:to x="100000" y="100000"/>
                                    </p:animScale>
                                    <p:animScale>
                                      <p:cBhvr>
                                        <p:cTn id="33" dur="26">
                                          <p:stCondLst>
                                            <p:cond delay="1642"/>
                                          </p:stCondLst>
                                        </p:cTn>
                                        <p:tgtEl>
                                          <p:spTgt spid="23570"/>
                                        </p:tgtEl>
                                      </p:cBhvr>
                                      <p:to x="100000" y="90000"/>
                                    </p:animScale>
                                    <p:animScale>
                                      <p:cBhvr>
                                        <p:cTn id="34" dur="166" decel="50000">
                                          <p:stCondLst>
                                            <p:cond delay="1668"/>
                                          </p:stCondLst>
                                        </p:cTn>
                                        <p:tgtEl>
                                          <p:spTgt spid="23570"/>
                                        </p:tgtEl>
                                      </p:cBhvr>
                                      <p:to x="100000" y="100000"/>
                                    </p:animScale>
                                    <p:animScale>
                                      <p:cBhvr>
                                        <p:cTn id="35" dur="26">
                                          <p:stCondLst>
                                            <p:cond delay="1808"/>
                                          </p:stCondLst>
                                        </p:cTn>
                                        <p:tgtEl>
                                          <p:spTgt spid="23570"/>
                                        </p:tgtEl>
                                      </p:cBhvr>
                                      <p:to x="100000" y="95000"/>
                                    </p:animScale>
                                    <p:animScale>
                                      <p:cBhvr>
                                        <p:cTn id="36" dur="166" decel="50000">
                                          <p:stCondLst>
                                            <p:cond delay="1834"/>
                                          </p:stCondLst>
                                        </p:cTn>
                                        <p:tgtEl>
                                          <p:spTgt spid="23570"/>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down)">
                                      <p:cBhvr>
                                        <p:cTn id="39" dur="580">
                                          <p:stCondLst>
                                            <p:cond delay="0"/>
                                          </p:stCondLst>
                                        </p:cTn>
                                        <p:tgtEl>
                                          <p:spTgt spid="2"/>
                                        </p:tgtEl>
                                      </p:cBhvr>
                                    </p:animEffect>
                                    <p:anim calcmode="lin" valueType="num">
                                      <p:cBhvr>
                                        <p:cTn id="4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45" dur="26">
                                          <p:stCondLst>
                                            <p:cond delay="650"/>
                                          </p:stCondLst>
                                        </p:cTn>
                                        <p:tgtEl>
                                          <p:spTgt spid="2"/>
                                        </p:tgtEl>
                                      </p:cBhvr>
                                      <p:to x="100000" y="60000"/>
                                    </p:animScale>
                                    <p:animScale>
                                      <p:cBhvr>
                                        <p:cTn id="46" dur="166" decel="50000">
                                          <p:stCondLst>
                                            <p:cond delay="676"/>
                                          </p:stCondLst>
                                        </p:cTn>
                                        <p:tgtEl>
                                          <p:spTgt spid="2"/>
                                        </p:tgtEl>
                                      </p:cBhvr>
                                      <p:to x="100000" y="100000"/>
                                    </p:animScale>
                                    <p:animScale>
                                      <p:cBhvr>
                                        <p:cTn id="47" dur="26">
                                          <p:stCondLst>
                                            <p:cond delay="1312"/>
                                          </p:stCondLst>
                                        </p:cTn>
                                        <p:tgtEl>
                                          <p:spTgt spid="2"/>
                                        </p:tgtEl>
                                      </p:cBhvr>
                                      <p:to x="100000" y="80000"/>
                                    </p:animScale>
                                    <p:animScale>
                                      <p:cBhvr>
                                        <p:cTn id="48" dur="166" decel="50000">
                                          <p:stCondLst>
                                            <p:cond delay="1338"/>
                                          </p:stCondLst>
                                        </p:cTn>
                                        <p:tgtEl>
                                          <p:spTgt spid="2"/>
                                        </p:tgtEl>
                                      </p:cBhvr>
                                      <p:to x="100000" y="100000"/>
                                    </p:animScale>
                                    <p:animScale>
                                      <p:cBhvr>
                                        <p:cTn id="49" dur="26">
                                          <p:stCondLst>
                                            <p:cond delay="1642"/>
                                          </p:stCondLst>
                                        </p:cTn>
                                        <p:tgtEl>
                                          <p:spTgt spid="2"/>
                                        </p:tgtEl>
                                      </p:cBhvr>
                                      <p:to x="100000" y="90000"/>
                                    </p:animScale>
                                    <p:animScale>
                                      <p:cBhvr>
                                        <p:cTn id="50" dur="166" decel="50000">
                                          <p:stCondLst>
                                            <p:cond delay="1668"/>
                                          </p:stCondLst>
                                        </p:cTn>
                                        <p:tgtEl>
                                          <p:spTgt spid="2"/>
                                        </p:tgtEl>
                                      </p:cBhvr>
                                      <p:to x="100000" y="100000"/>
                                    </p:animScale>
                                    <p:animScale>
                                      <p:cBhvr>
                                        <p:cTn id="51" dur="26">
                                          <p:stCondLst>
                                            <p:cond delay="1808"/>
                                          </p:stCondLst>
                                        </p:cTn>
                                        <p:tgtEl>
                                          <p:spTgt spid="2"/>
                                        </p:tgtEl>
                                      </p:cBhvr>
                                      <p:to x="100000" y="95000"/>
                                    </p:animScale>
                                    <p:animScale>
                                      <p:cBhvr>
                                        <p:cTn id="52" dur="166" decel="50000">
                                          <p:stCondLst>
                                            <p:cond delay="1834"/>
                                          </p:stCondLst>
                                        </p:cTn>
                                        <p:tgtEl>
                                          <p:spTgt spid="2"/>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3559"/>
                                        </p:tgtEl>
                                        <p:attrNameLst>
                                          <p:attrName>style.visibility</p:attrName>
                                        </p:attrNameLst>
                                      </p:cBhvr>
                                      <p:to>
                                        <p:strVal val="visible"/>
                                      </p:to>
                                    </p:set>
                                    <p:animEffect transition="in" filter="wipe(down)">
                                      <p:cBhvr>
                                        <p:cTn id="57" dur="500"/>
                                        <p:tgtEl>
                                          <p:spTgt spid="23559"/>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3568"/>
                                        </p:tgtEl>
                                        <p:attrNameLst>
                                          <p:attrName>style.visibility</p:attrName>
                                        </p:attrNameLst>
                                      </p:cBhvr>
                                      <p:to>
                                        <p:strVal val="visible"/>
                                      </p:to>
                                    </p:set>
                                    <p:animEffect transition="in" filter="wipe(down)">
                                      <p:cBhvr>
                                        <p:cTn id="60" dur="500"/>
                                        <p:tgtEl>
                                          <p:spTgt spid="23568"/>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down)">
                                      <p:cBhvr>
                                        <p:cTn id="63" dur="500"/>
                                        <p:tgtEl>
                                          <p:spTgt spid="3"/>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23560"/>
                                        </p:tgtEl>
                                        <p:attrNameLst>
                                          <p:attrName>style.visibility</p:attrName>
                                        </p:attrNameLst>
                                      </p:cBhvr>
                                      <p:to>
                                        <p:strVal val="visible"/>
                                      </p:to>
                                    </p:set>
                                    <p:anim calcmode="lin" valueType="num">
                                      <p:cBhvr additive="base">
                                        <p:cTn id="68" dur="500" fill="hold"/>
                                        <p:tgtEl>
                                          <p:spTgt spid="23560"/>
                                        </p:tgtEl>
                                        <p:attrNameLst>
                                          <p:attrName>ppt_x</p:attrName>
                                        </p:attrNameLst>
                                      </p:cBhvr>
                                      <p:tavLst>
                                        <p:tav tm="0">
                                          <p:val>
                                            <p:strVal val="#ppt_x"/>
                                          </p:val>
                                        </p:tav>
                                        <p:tav tm="100000">
                                          <p:val>
                                            <p:strVal val="#ppt_x"/>
                                          </p:val>
                                        </p:tav>
                                      </p:tavLst>
                                    </p:anim>
                                    <p:anim calcmode="lin" valueType="num">
                                      <p:cBhvr additive="base">
                                        <p:cTn id="69" dur="500" fill="hold"/>
                                        <p:tgtEl>
                                          <p:spTgt spid="23560"/>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3572"/>
                                        </p:tgtEl>
                                        <p:attrNameLst>
                                          <p:attrName>style.visibility</p:attrName>
                                        </p:attrNameLst>
                                      </p:cBhvr>
                                      <p:to>
                                        <p:strVal val="visible"/>
                                      </p:to>
                                    </p:set>
                                    <p:anim calcmode="lin" valueType="num">
                                      <p:cBhvr additive="base">
                                        <p:cTn id="72" dur="500" fill="hold"/>
                                        <p:tgtEl>
                                          <p:spTgt spid="23572"/>
                                        </p:tgtEl>
                                        <p:attrNameLst>
                                          <p:attrName>ppt_x</p:attrName>
                                        </p:attrNameLst>
                                      </p:cBhvr>
                                      <p:tavLst>
                                        <p:tav tm="0">
                                          <p:val>
                                            <p:strVal val="#ppt_x"/>
                                          </p:val>
                                        </p:tav>
                                        <p:tav tm="100000">
                                          <p:val>
                                            <p:strVal val="#ppt_x"/>
                                          </p:val>
                                        </p:tav>
                                      </p:tavLst>
                                    </p:anim>
                                    <p:anim calcmode="lin" valueType="num">
                                      <p:cBhvr additive="base">
                                        <p:cTn id="73" dur="500" fill="hold"/>
                                        <p:tgtEl>
                                          <p:spTgt spid="23572"/>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4"/>
                                        </p:tgtEl>
                                        <p:attrNameLst>
                                          <p:attrName>style.visibility</p:attrName>
                                        </p:attrNameLst>
                                      </p:cBhvr>
                                      <p:to>
                                        <p:strVal val="visible"/>
                                      </p:to>
                                    </p:set>
                                    <p:anim calcmode="lin" valueType="num">
                                      <p:cBhvr additive="base">
                                        <p:cTn id="76" dur="500" fill="hold"/>
                                        <p:tgtEl>
                                          <p:spTgt spid="4"/>
                                        </p:tgtEl>
                                        <p:attrNameLst>
                                          <p:attrName>ppt_x</p:attrName>
                                        </p:attrNameLst>
                                      </p:cBhvr>
                                      <p:tavLst>
                                        <p:tav tm="0">
                                          <p:val>
                                            <p:strVal val="#ppt_x"/>
                                          </p:val>
                                        </p:tav>
                                        <p:tav tm="100000">
                                          <p:val>
                                            <p:strVal val="#ppt_x"/>
                                          </p:val>
                                        </p:tav>
                                      </p:tavLst>
                                    </p:anim>
                                    <p:anim calcmode="lin" valueType="num">
                                      <p:cBhvr additive="base">
                                        <p:cTn id="7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23561"/>
                                        </p:tgtEl>
                                        <p:attrNameLst>
                                          <p:attrName>style.visibility</p:attrName>
                                        </p:attrNameLst>
                                      </p:cBhvr>
                                      <p:to>
                                        <p:strVal val="visible"/>
                                      </p:to>
                                    </p:set>
                                    <p:animEffect transition="in" filter="wipe(down)">
                                      <p:cBhvr>
                                        <p:cTn id="82" dur="500"/>
                                        <p:tgtEl>
                                          <p:spTgt spid="23561"/>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23569"/>
                                        </p:tgtEl>
                                        <p:attrNameLst>
                                          <p:attrName>style.visibility</p:attrName>
                                        </p:attrNameLst>
                                      </p:cBhvr>
                                      <p:to>
                                        <p:strVal val="visible"/>
                                      </p:to>
                                    </p:set>
                                    <p:animEffect transition="in" filter="wipe(down)">
                                      <p:cBhvr>
                                        <p:cTn id="85" dur="500"/>
                                        <p:tgtEl>
                                          <p:spTgt spid="23569"/>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down)">
                                      <p:cBhvr>
                                        <p:cTn id="88" dur="500"/>
                                        <p:tgtEl>
                                          <p:spTgt spid="5"/>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23562"/>
                                        </p:tgtEl>
                                        <p:attrNameLst>
                                          <p:attrName>style.visibility</p:attrName>
                                        </p:attrNameLst>
                                      </p:cBhvr>
                                      <p:to>
                                        <p:strVal val="visible"/>
                                      </p:to>
                                    </p:set>
                                    <p:animEffect transition="in" filter="fade">
                                      <p:cBhvr>
                                        <p:cTn id="93" dur="500"/>
                                        <p:tgtEl>
                                          <p:spTgt spid="2356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3571"/>
                                        </p:tgtEl>
                                        <p:attrNameLst>
                                          <p:attrName>style.visibility</p:attrName>
                                        </p:attrNameLst>
                                      </p:cBhvr>
                                      <p:to>
                                        <p:strVal val="visible"/>
                                      </p:to>
                                    </p:set>
                                    <p:animEffect transition="in" filter="fade">
                                      <p:cBhvr>
                                        <p:cTn id="96" dur="500"/>
                                        <p:tgtEl>
                                          <p:spTgt spid="2357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fade">
                                      <p:cBhvr>
                                        <p:cTn id="9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p:bldP spid="23559" grpId="0" animBg="1"/>
      <p:bldP spid="23560" grpId="0" animBg="1"/>
      <p:bldP spid="23561" grpId="0" animBg="1"/>
      <p:bldP spid="23562" grpId="0" animBg="1"/>
      <p:bldP spid="23568" grpId="0"/>
      <p:bldP spid="23569" grpId="0"/>
      <p:bldP spid="23570" grpId="0"/>
      <p:bldP spid="23571" grpId="0"/>
      <p:bldP spid="23572" grpId="0"/>
      <p:bldP spid="2" grpId="0"/>
      <p:bldP spid="3" grpId="0"/>
      <p:bldP spid="4"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p:cNvGrpSpPr/>
          <p:nvPr/>
        </p:nvGrpSpPr>
        <p:grpSpPr>
          <a:xfrm>
            <a:off x="2159000" y="1800918"/>
            <a:ext cx="2453601" cy="725171"/>
            <a:chOff x="2044724" y="2060000"/>
            <a:chExt cx="3139377" cy="1037589"/>
          </a:xfrm>
        </p:grpSpPr>
        <p:sp>
          <p:nvSpPr>
            <p:cNvPr id="22" name="矩形 21"/>
            <p:cNvSpPr/>
            <p:nvPr/>
          </p:nvSpPr>
          <p:spPr>
            <a:xfrm>
              <a:off x="4266186" y="2060000"/>
              <a:ext cx="917915" cy="784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23" name="Freeform 7"/>
            <p:cNvSpPr>
              <a:spLocks/>
            </p:cNvSpPr>
            <p:nvPr/>
          </p:nvSpPr>
          <p:spPr bwMode="auto">
            <a:xfrm>
              <a:off x="2174724" y="2060000"/>
              <a:ext cx="2161884" cy="1037589"/>
            </a:xfrm>
            <a:custGeom>
              <a:avLst/>
              <a:gdLst>
                <a:gd name="T0" fmla="*/ 486 w 486"/>
                <a:gd name="T1" fmla="*/ 0 h 349"/>
                <a:gd name="T2" fmla="*/ 30 w 486"/>
                <a:gd name="T3" fmla="*/ 0 h 349"/>
                <a:gd name="T4" fmla="*/ 0 w 486"/>
                <a:gd name="T5" fmla="*/ 30 h 349"/>
                <a:gd name="T6" fmla="*/ 0 w 486"/>
                <a:gd name="T7" fmla="*/ 197 h 349"/>
                <a:gd name="T8" fmla="*/ 21 w 486"/>
                <a:gd name="T9" fmla="*/ 247 h 349"/>
                <a:gd name="T10" fmla="*/ 123 w 486"/>
                <a:gd name="T11" fmla="*/ 349 h 349"/>
                <a:gd name="T12" fmla="*/ 116 w 486"/>
                <a:gd name="T13" fmla="*/ 281 h 349"/>
                <a:gd name="T14" fmla="*/ 116 w 486"/>
                <a:gd name="T15" fmla="*/ 279 h 349"/>
                <a:gd name="T16" fmla="*/ 132 w 486"/>
                <a:gd name="T17" fmla="*/ 263 h 349"/>
                <a:gd name="T18" fmla="*/ 486 w 486"/>
                <a:gd name="T19" fmla="*/ 263 h 349"/>
                <a:gd name="T20" fmla="*/ 486 w 486"/>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349">
                  <a:moveTo>
                    <a:pt x="486" y="0"/>
                  </a:moveTo>
                  <a:cubicBezTo>
                    <a:pt x="30" y="0"/>
                    <a:pt x="30" y="0"/>
                    <a:pt x="30" y="0"/>
                  </a:cubicBezTo>
                  <a:cubicBezTo>
                    <a:pt x="14" y="0"/>
                    <a:pt x="0" y="14"/>
                    <a:pt x="0" y="30"/>
                  </a:cubicBezTo>
                  <a:cubicBezTo>
                    <a:pt x="0" y="197"/>
                    <a:pt x="0" y="197"/>
                    <a:pt x="0" y="197"/>
                  </a:cubicBezTo>
                  <a:cubicBezTo>
                    <a:pt x="0" y="213"/>
                    <a:pt x="10" y="236"/>
                    <a:pt x="21" y="247"/>
                  </a:cubicBezTo>
                  <a:cubicBezTo>
                    <a:pt x="123" y="349"/>
                    <a:pt x="123" y="349"/>
                    <a:pt x="123" y="349"/>
                  </a:cubicBezTo>
                  <a:cubicBezTo>
                    <a:pt x="116" y="281"/>
                    <a:pt x="116" y="281"/>
                    <a:pt x="116" y="281"/>
                  </a:cubicBezTo>
                  <a:cubicBezTo>
                    <a:pt x="116" y="280"/>
                    <a:pt x="116" y="280"/>
                    <a:pt x="116" y="279"/>
                  </a:cubicBezTo>
                  <a:cubicBezTo>
                    <a:pt x="116" y="270"/>
                    <a:pt x="123" y="263"/>
                    <a:pt x="132" y="263"/>
                  </a:cubicBezTo>
                  <a:cubicBezTo>
                    <a:pt x="486" y="263"/>
                    <a:pt x="486" y="263"/>
                    <a:pt x="486" y="263"/>
                  </a:cubicBezTo>
                  <a:cubicBezTo>
                    <a:pt x="486" y="0"/>
                    <a:pt x="486" y="0"/>
                    <a:pt x="486" y="0"/>
                  </a:cubicBezTo>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24" name="组合 23"/>
            <p:cNvGrpSpPr/>
            <p:nvPr/>
          </p:nvGrpSpPr>
          <p:grpSpPr>
            <a:xfrm>
              <a:off x="4659778" y="2229073"/>
              <a:ext cx="201152" cy="472325"/>
              <a:chOff x="3997325" y="2735263"/>
              <a:chExt cx="250825" cy="588962"/>
            </a:xfrm>
          </p:grpSpPr>
          <p:sp>
            <p:nvSpPr>
              <p:cNvPr id="26" name="Freeform 10"/>
              <p:cNvSpPr>
                <a:spLocks/>
              </p:cNvSpPr>
              <p:nvPr/>
            </p:nvSpPr>
            <p:spPr bwMode="auto">
              <a:xfrm>
                <a:off x="4100513" y="2735263"/>
                <a:ext cx="111125" cy="111125"/>
              </a:xfrm>
              <a:custGeom>
                <a:avLst/>
                <a:gdLst>
                  <a:gd name="T0" fmla="*/ 15 w 30"/>
                  <a:gd name="T1" fmla="*/ 0 h 30"/>
                  <a:gd name="T2" fmla="*/ 0 w 30"/>
                  <a:gd name="T3" fmla="*/ 15 h 30"/>
                  <a:gd name="T4" fmla="*/ 15 w 30"/>
                  <a:gd name="T5" fmla="*/ 30 h 30"/>
                  <a:gd name="T6" fmla="*/ 30 w 30"/>
                  <a:gd name="T7" fmla="*/ 15 h 30"/>
                  <a:gd name="T8" fmla="*/ 15 w 30"/>
                  <a:gd name="T9" fmla="*/ 0 h 30"/>
                </a:gdLst>
                <a:ahLst/>
                <a:cxnLst>
                  <a:cxn ang="0">
                    <a:pos x="T0" y="T1"/>
                  </a:cxn>
                  <a:cxn ang="0">
                    <a:pos x="T2" y="T3"/>
                  </a:cxn>
                  <a:cxn ang="0">
                    <a:pos x="T4" y="T5"/>
                  </a:cxn>
                  <a:cxn ang="0">
                    <a:pos x="T6" y="T7"/>
                  </a:cxn>
                  <a:cxn ang="0">
                    <a:pos x="T8" y="T9"/>
                  </a:cxn>
                </a:cxnLst>
                <a:rect l="0" t="0" r="r" b="b"/>
                <a:pathLst>
                  <a:path w="30" h="30">
                    <a:moveTo>
                      <a:pt x="15" y="0"/>
                    </a:moveTo>
                    <a:cubicBezTo>
                      <a:pt x="7" y="0"/>
                      <a:pt x="0" y="7"/>
                      <a:pt x="0" y="15"/>
                    </a:cubicBezTo>
                    <a:cubicBezTo>
                      <a:pt x="0" y="23"/>
                      <a:pt x="6" y="30"/>
                      <a:pt x="15" y="30"/>
                    </a:cubicBezTo>
                    <a:cubicBezTo>
                      <a:pt x="23" y="30"/>
                      <a:pt x="30" y="24"/>
                      <a:pt x="30" y="15"/>
                    </a:cubicBezTo>
                    <a:cubicBezTo>
                      <a:pt x="30" y="7"/>
                      <a:pt x="23" y="0"/>
                      <a:pt x="1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7" name="Freeform 11"/>
              <p:cNvSpPr>
                <a:spLocks/>
              </p:cNvSpPr>
              <p:nvPr/>
            </p:nvSpPr>
            <p:spPr bwMode="auto">
              <a:xfrm>
                <a:off x="3997325" y="2979738"/>
                <a:ext cx="250825" cy="344487"/>
              </a:xfrm>
              <a:custGeom>
                <a:avLst/>
                <a:gdLst>
                  <a:gd name="T0" fmla="*/ 67 w 68"/>
                  <a:gd name="T1" fmla="*/ 60 h 93"/>
                  <a:gd name="T2" fmla="*/ 60 w 68"/>
                  <a:gd name="T3" fmla="*/ 73 h 93"/>
                  <a:gd name="T4" fmla="*/ 47 w 68"/>
                  <a:gd name="T5" fmla="*/ 82 h 93"/>
                  <a:gd name="T6" fmla="*/ 38 w 68"/>
                  <a:gd name="T7" fmla="*/ 73 h 93"/>
                  <a:gd name="T8" fmla="*/ 39 w 68"/>
                  <a:gd name="T9" fmla="*/ 67 h 93"/>
                  <a:gd name="T10" fmla="*/ 44 w 68"/>
                  <a:gd name="T11" fmla="*/ 50 h 93"/>
                  <a:gd name="T12" fmla="*/ 55 w 68"/>
                  <a:gd name="T13" fmla="*/ 0 h 93"/>
                  <a:gd name="T14" fmla="*/ 32 w 68"/>
                  <a:gd name="T15" fmla="*/ 0 h 93"/>
                  <a:gd name="T16" fmla="*/ 6 w 68"/>
                  <a:gd name="T17" fmla="*/ 14 h 93"/>
                  <a:gd name="T18" fmla="*/ 0 w 68"/>
                  <a:gd name="T19" fmla="*/ 25 h 93"/>
                  <a:gd name="T20" fmla="*/ 2 w 68"/>
                  <a:gd name="T21" fmla="*/ 26 h 93"/>
                  <a:gd name="T22" fmla="*/ 8 w 68"/>
                  <a:gd name="T23" fmla="*/ 15 h 93"/>
                  <a:gd name="T24" fmla="*/ 16 w 68"/>
                  <a:gd name="T25" fmla="*/ 6 h 93"/>
                  <a:gd name="T26" fmla="*/ 19 w 68"/>
                  <a:gd name="T27" fmla="*/ 12 h 93"/>
                  <a:gd name="T28" fmla="*/ 19 w 68"/>
                  <a:gd name="T29" fmla="*/ 19 h 93"/>
                  <a:gd name="T30" fmla="*/ 14 w 68"/>
                  <a:gd name="T31" fmla="*/ 46 h 93"/>
                  <a:gd name="T32" fmla="*/ 11 w 68"/>
                  <a:gd name="T33" fmla="*/ 70 h 93"/>
                  <a:gd name="T34" fmla="*/ 34 w 68"/>
                  <a:gd name="T35" fmla="*/ 93 h 93"/>
                  <a:gd name="T36" fmla="*/ 60 w 68"/>
                  <a:gd name="T37" fmla="*/ 78 h 93"/>
                  <a:gd name="T38" fmla="*/ 68 w 68"/>
                  <a:gd name="T39" fmla="*/ 61 h 93"/>
                  <a:gd name="T40" fmla="*/ 67 w 68"/>
                  <a:gd name="T41"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3">
                    <a:moveTo>
                      <a:pt x="67" y="60"/>
                    </a:moveTo>
                    <a:cubicBezTo>
                      <a:pt x="60" y="73"/>
                      <a:pt x="60" y="73"/>
                      <a:pt x="60" y="73"/>
                    </a:cubicBezTo>
                    <a:cubicBezTo>
                      <a:pt x="57" y="79"/>
                      <a:pt x="51" y="82"/>
                      <a:pt x="47" y="82"/>
                    </a:cubicBezTo>
                    <a:cubicBezTo>
                      <a:pt x="42" y="82"/>
                      <a:pt x="38" y="79"/>
                      <a:pt x="38" y="73"/>
                    </a:cubicBezTo>
                    <a:cubicBezTo>
                      <a:pt x="38" y="71"/>
                      <a:pt x="38" y="69"/>
                      <a:pt x="39" y="67"/>
                    </a:cubicBezTo>
                    <a:cubicBezTo>
                      <a:pt x="44" y="50"/>
                      <a:pt x="44" y="50"/>
                      <a:pt x="44" y="50"/>
                    </a:cubicBezTo>
                    <a:cubicBezTo>
                      <a:pt x="46" y="42"/>
                      <a:pt x="54" y="10"/>
                      <a:pt x="55" y="0"/>
                    </a:cubicBezTo>
                    <a:cubicBezTo>
                      <a:pt x="32" y="0"/>
                      <a:pt x="32" y="0"/>
                      <a:pt x="32" y="0"/>
                    </a:cubicBezTo>
                    <a:cubicBezTo>
                      <a:pt x="22" y="0"/>
                      <a:pt x="12" y="2"/>
                      <a:pt x="6" y="14"/>
                    </a:cubicBezTo>
                    <a:cubicBezTo>
                      <a:pt x="0" y="25"/>
                      <a:pt x="0" y="25"/>
                      <a:pt x="0" y="25"/>
                    </a:cubicBezTo>
                    <a:cubicBezTo>
                      <a:pt x="2" y="26"/>
                      <a:pt x="2" y="26"/>
                      <a:pt x="2" y="26"/>
                    </a:cubicBezTo>
                    <a:cubicBezTo>
                      <a:pt x="8" y="15"/>
                      <a:pt x="8" y="15"/>
                      <a:pt x="8" y="15"/>
                    </a:cubicBezTo>
                    <a:cubicBezTo>
                      <a:pt x="11" y="9"/>
                      <a:pt x="14" y="6"/>
                      <a:pt x="16" y="6"/>
                    </a:cubicBezTo>
                    <a:cubicBezTo>
                      <a:pt x="18" y="6"/>
                      <a:pt x="19" y="8"/>
                      <a:pt x="19" y="12"/>
                    </a:cubicBezTo>
                    <a:cubicBezTo>
                      <a:pt x="19" y="14"/>
                      <a:pt x="19" y="16"/>
                      <a:pt x="19" y="19"/>
                    </a:cubicBezTo>
                    <a:cubicBezTo>
                      <a:pt x="14" y="46"/>
                      <a:pt x="14" y="46"/>
                      <a:pt x="14" y="46"/>
                    </a:cubicBezTo>
                    <a:cubicBezTo>
                      <a:pt x="13" y="52"/>
                      <a:pt x="11" y="62"/>
                      <a:pt x="11" y="70"/>
                    </a:cubicBezTo>
                    <a:cubicBezTo>
                      <a:pt x="11" y="85"/>
                      <a:pt x="22" y="93"/>
                      <a:pt x="34" y="93"/>
                    </a:cubicBezTo>
                    <a:cubicBezTo>
                      <a:pt x="44" y="93"/>
                      <a:pt x="54" y="88"/>
                      <a:pt x="60" y="78"/>
                    </a:cubicBezTo>
                    <a:cubicBezTo>
                      <a:pt x="68" y="61"/>
                      <a:pt x="68" y="61"/>
                      <a:pt x="68" y="61"/>
                    </a:cubicBezTo>
                    <a:lnTo>
                      <a:pt x="67"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sp>
          <p:nvSpPr>
            <p:cNvPr id="25" name="党"/>
            <p:cNvSpPr txBox="1"/>
            <p:nvPr/>
          </p:nvSpPr>
          <p:spPr>
            <a:xfrm>
              <a:off x="2044724" y="2193410"/>
              <a:ext cx="2424596" cy="572485"/>
            </a:xfrm>
            <a:prstGeom prst="rect">
              <a:avLst/>
            </a:prstGeom>
            <a:noFill/>
            <a:ln>
              <a:noFill/>
            </a:ln>
            <a:effectLst>
              <a:innerShdw blurRad="63500" dist="50800" dir="16200000">
                <a:prstClr val="black">
                  <a:alpha val="50000"/>
                </a:prstClr>
              </a:innerShdw>
            </a:effectLst>
          </p:spPr>
          <p:txBody>
            <a:bodyPr wrap="square" rtlCol="0">
              <a:spAutoFit/>
            </a:bodyPr>
            <a:lstStyle/>
            <a:p>
              <a:r>
                <a:rPr lang="en-US" altLang="zh-CN" sz="2000" b="1" dirty="0">
                  <a:solidFill>
                    <a:schemeClr val="tx1">
                      <a:lumMod val="75000"/>
                      <a:lumOff val="25000"/>
                    </a:schemeClr>
                  </a:solidFill>
                  <a:latin typeface="微软雅黑" pitchFamily="34" charset="-122"/>
                  <a:ea typeface="微软雅黑" pitchFamily="34" charset="-122"/>
                </a:rPr>
                <a:t>(1) </a:t>
              </a:r>
              <a:r>
                <a:rPr lang="zh-CN" altLang="en-US" sz="2000" b="1" dirty="0">
                  <a:solidFill>
                    <a:schemeClr val="tx1">
                      <a:lumMod val="75000"/>
                      <a:lumOff val="25000"/>
                    </a:schemeClr>
                  </a:solidFill>
                  <a:latin typeface="微软雅黑" pitchFamily="34" charset="-122"/>
                  <a:ea typeface="微软雅黑" pitchFamily="34" charset="-122"/>
                </a:rPr>
                <a:t>渐进式</a:t>
              </a:r>
              <a:r>
                <a:rPr lang="zh-CN" altLang="en-US" sz="2000" b="1" dirty="0" smtClean="0">
                  <a:solidFill>
                    <a:schemeClr val="tx1">
                      <a:lumMod val="75000"/>
                      <a:lumOff val="25000"/>
                    </a:schemeClr>
                  </a:solidFill>
                  <a:latin typeface="微软雅黑" pitchFamily="34" charset="-122"/>
                  <a:ea typeface="微软雅黑" pitchFamily="34" charset="-122"/>
                </a:rPr>
                <a:t>创新</a:t>
              </a:r>
              <a:endParaRPr lang="zh-CN" altLang="en-US" sz="2000" b="1" dirty="0">
                <a:solidFill>
                  <a:schemeClr val="tx1">
                    <a:lumMod val="75000"/>
                    <a:lumOff val="25000"/>
                  </a:schemeClr>
                </a:solidFill>
                <a:latin typeface="微软雅黑" pitchFamily="34" charset="-122"/>
                <a:ea typeface="微软雅黑" pitchFamily="34" charset="-122"/>
              </a:endParaRPr>
            </a:p>
          </p:txBody>
        </p:sp>
      </p:grpSp>
      <p:grpSp>
        <p:nvGrpSpPr>
          <p:cNvPr id="35" name="组合 34"/>
          <p:cNvGrpSpPr/>
          <p:nvPr/>
        </p:nvGrpSpPr>
        <p:grpSpPr>
          <a:xfrm>
            <a:off x="7518401" y="1817440"/>
            <a:ext cx="2460975" cy="725171"/>
            <a:chOff x="2035291" y="2060000"/>
            <a:chExt cx="3148810" cy="1037589"/>
          </a:xfrm>
        </p:grpSpPr>
        <p:sp>
          <p:nvSpPr>
            <p:cNvPr id="36" name="矩形 35"/>
            <p:cNvSpPr/>
            <p:nvPr/>
          </p:nvSpPr>
          <p:spPr>
            <a:xfrm>
              <a:off x="4266186" y="2060000"/>
              <a:ext cx="917915" cy="784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37" name="Freeform 7"/>
            <p:cNvSpPr>
              <a:spLocks/>
            </p:cNvSpPr>
            <p:nvPr/>
          </p:nvSpPr>
          <p:spPr bwMode="auto">
            <a:xfrm>
              <a:off x="2174724" y="2060000"/>
              <a:ext cx="2161884" cy="1037589"/>
            </a:xfrm>
            <a:custGeom>
              <a:avLst/>
              <a:gdLst>
                <a:gd name="T0" fmla="*/ 486 w 486"/>
                <a:gd name="T1" fmla="*/ 0 h 349"/>
                <a:gd name="T2" fmla="*/ 30 w 486"/>
                <a:gd name="T3" fmla="*/ 0 h 349"/>
                <a:gd name="T4" fmla="*/ 0 w 486"/>
                <a:gd name="T5" fmla="*/ 30 h 349"/>
                <a:gd name="T6" fmla="*/ 0 w 486"/>
                <a:gd name="T7" fmla="*/ 197 h 349"/>
                <a:gd name="T8" fmla="*/ 21 w 486"/>
                <a:gd name="T9" fmla="*/ 247 h 349"/>
                <a:gd name="T10" fmla="*/ 123 w 486"/>
                <a:gd name="T11" fmla="*/ 349 h 349"/>
                <a:gd name="T12" fmla="*/ 116 w 486"/>
                <a:gd name="T13" fmla="*/ 281 h 349"/>
                <a:gd name="T14" fmla="*/ 116 w 486"/>
                <a:gd name="T15" fmla="*/ 279 h 349"/>
                <a:gd name="T16" fmla="*/ 132 w 486"/>
                <a:gd name="T17" fmla="*/ 263 h 349"/>
                <a:gd name="T18" fmla="*/ 486 w 486"/>
                <a:gd name="T19" fmla="*/ 263 h 349"/>
                <a:gd name="T20" fmla="*/ 486 w 486"/>
                <a:gd name="T21"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349">
                  <a:moveTo>
                    <a:pt x="486" y="0"/>
                  </a:moveTo>
                  <a:cubicBezTo>
                    <a:pt x="30" y="0"/>
                    <a:pt x="30" y="0"/>
                    <a:pt x="30" y="0"/>
                  </a:cubicBezTo>
                  <a:cubicBezTo>
                    <a:pt x="14" y="0"/>
                    <a:pt x="0" y="14"/>
                    <a:pt x="0" y="30"/>
                  </a:cubicBezTo>
                  <a:cubicBezTo>
                    <a:pt x="0" y="197"/>
                    <a:pt x="0" y="197"/>
                    <a:pt x="0" y="197"/>
                  </a:cubicBezTo>
                  <a:cubicBezTo>
                    <a:pt x="0" y="213"/>
                    <a:pt x="10" y="236"/>
                    <a:pt x="21" y="247"/>
                  </a:cubicBezTo>
                  <a:cubicBezTo>
                    <a:pt x="123" y="349"/>
                    <a:pt x="123" y="349"/>
                    <a:pt x="123" y="349"/>
                  </a:cubicBezTo>
                  <a:cubicBezTo>
                    <a:pt x="116" y="281"/>
                    <a:pt x="116" y="281"/>
                    <a:pt x="116" y="281"/>
                  </a:cubicBezTo>
                  <a:cubicBezTo>
                    <a:pt x="116" y="280"/>
                    <a:pt x="116" y="280"/>
                    <a:pt x="116" y="279"/>
                  </a:cubicBezTo>
                  <a:cubicBezTo>
                    <a:pt x="116" y="270"/>
                    <a:pt x="123" y="263"/>
                    <a:pt x="132" y="263"/>
                  </a:cubicBezTo>
                  <a:cubicBezTo>
                    <a:pt x="486" y="263"/>
                    <a:pt x="486" y="263"/>
                    <a:pt x="486" y="263"/>
                  </a:cubicBezTo>
                  <a:cubicBezTo>
                    <a:pt x="486" y="0"/>
                    <a:pt x="486" y="0"/>
                    <a:pt x="486" y="0"/>
                  </a:cubicBezTo>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39" name="党"/>
            <p:cNvSpPr txBox="1"/>
            <p:nvPr/>
          </p:nvSpPr>
          <p:spPr>
            <a:xfrm>
              <a:off x="2035291" y="2193410"/>
              <a:ext cx="2499028" cy="572485"/>
            </a:xfrm>
            <a:prstGeom prst="rect">
              <a:avLst/>
            </a:prstGeom>
            <a:noFill/>
            <a:ln>
              <a:noFill/>
            </a:ln>
            <a:effectLst>
              <a:innerShdw blurRad="63500" dist="50800" dir="16200000">
                <a:prstClr val="black">
                  <a:alpha val="50000"/>
                </a:prstClr>
              </a:innerShdw>
            </a:effectLst>
          </p:spPr>
          <p:txBody>
            <a:bodyPr wrap="square" rtlCol="0">
              <a:spAutoFit/>
            </a:bodyPr>
            <a:lstStyle/>
            <a:p>
              <a:r>
                <a:rPr lang="en-US" altLang="zh-CN" sz="2000" b="1" dirty="0">
                  <a:solidFill>
                    <a:schemeClr val="tx1">
                      <a:lumMod val="75000"/>
                      <a:lumOff val="25000"/>
                    </a:schemeClr>
                  </a:solidFill>
                  <a:latin typeface="微软雅黑" pitchFamily="34" charset="-122"/>
                  <a:ea typeface="微软雅黑" pitchFamily="34" charset="-122"/>
                </a:rPr>
                <a:t>(2) </a:t>
              </a:r>
              <a:r>
                <a:rPr lang="zh-CN" altLang="en-US" sz="2000" b="1" dirty="0">
                  <a:solidFill>
                    <a:schemeClr val="tx1">
                      <a:lumMod val="75000"/>
                      <a:lumOff val="25000"/>
                    </a:schemeClr>
                  </a:solidFill>
                  <a:latin typeface="微软雅黑" pitchFamily="34" charset="-122"/>
                  <a:ea typeface="微软雅黑" pitchFamily="34" charset="-122"/>
                </a:rPr>
                <a:t>突破式创新</a:t>
              </a:r>
            </a:p>
          </p:txBody>
        </p:sp>
      </p:grpSp>
      <p:sp>
        <p:nvSpPr>
          <p:cNvPr id="42" name="Freeform 9"/>
          <p:cNvSpPr>
            <a:spLocks noEditPoints="1"/>
          </p:cNvSpPr>
          <p:nvPr/>
        </p:nvSpPr>
        <p:spPr bwMode="auto">
          <a:xfrm>
            <a:off x="9522333" y="1962925"/>
            <a:ext cx="263017" cy="253322"/>
          </a:xfrm>
          <a:custGeom>
            <a:avLst/>
            <a:gdLst>
              <a:gd name="T0" fmla="*/ 134 w 147"/>
              <a:gd name="T1" fmla="*/ 73 h 144"/>
              <a:gd name="T2" fmla="*/ 146 w 147"/>
              <a:gd name="T3" fmla="*/ 66 h 144"/>
              <a:gd name="T4" fmla="*/ 141 w 147"/>
              <a:gd name="T5" fmla="*/ 51 h 144"/>
              <a:gd name="T6" fmla="*/ 125 w 147"/>
              <a:gd name="T7" fmla="*/ 49 h 144"/>
              <a:gd name="T8" fmla="*/ 120 w 147"/>
              <a:gd name="T9" fmla="*/ 34 h 144"/>
              <a:gd name="T10" fmla="*/ 126 w 147"/>
              <a:gd name="T11" fmla="*/ 21 h 144"/>
              <a:gd name="T12" fmla="*/ 111 w 147"/>
              <a:gd name="T13" fmla="*/ 13 h 144"/>
              <a:gd name="T14" fmla="*/ 98 w 147"/>
              <a:gd name="T15" fmla="*/ 21 h 144"/>
              <a:gd name="T16" fmla="*/ 85 w 147"/>
              <a:gd name="T17" fmla="*/ 13 h 144"/>
              <a:gd name="T18" fmla="*/ 80 w 147"/>
              <a:gd name="T19" fmla="*/ 0 h 144"/>
              <a:gd name="T20" fmla="*/ 64 w 147"/>
              <a:gd name="T21" fmla="*/ 3 h 144"/>
              <a:gd name="T22" fmla="*/ 60 w 147"/>
              <a:gd name="T23" fmla="*/ 17 h 144"/>
              <a:gd name="T24" fmla="*/ 44 w 147"/>
              <a:gd name="T25" fmla="*/ 20 h 144"/>
              <a:gd name="T26" fmla="*/ 32 w 147"/>
              <a:gd name="T27" fmla="*/ 12 h 144"/>
              <a:gd name="T28" fmla="*/ 21 w 147"/>
              <a:gd name="T29" fmla="*/ 25 h 144"/>
              <a:gd name="T30" fmla="*/ 27 w 147"/>
              <a:gd name="T31" fmla="*/ 39 h 144"/>
              <a:gd name="T32" fmla="*/ 17 w 147"/>
              <a:gd name="T33" fmla="*/ 51 h 144"/>
              <a:gd name="T34" fmla="*/ 3 w 147"/>
              <a:gd name="T35" fmla="*/ 53 h 144"/>
              <a:gd name="T36" fmla="*/ 3 w 147"/>
              <a:gd name="T37" fmla="*/ 70 h 144"/>
              <a:gd name="T38" fmla="*/ 17 w 147"/>
              <a:gd name="T39" fmla="*/ 77 h 144"/>
              <a:gd name="T40" fmla="*/ 17 w 147"/>
              <a:gd name="T41" fmla="*/ 92 h 144"/>
              <a:gd name="T42" fmla="*/ 7 w 147"/>
              <a:gd name="T43" fmla="*/ 103 h 144"/>
              <a:gd name="T44" fmla="*/ 18 w 147"/>
              <a:gd name="T45" fmla="*/ 116 h 144"/>
              <a:gd name="T46" fmla="*/ 33 w 147"/>
              <a:gd name="T47" fmla="*/ 112 h 144"/>
              <a:gd name="T48" fmla="*/ 43 w 147"/>
              <a:gd name="T49" fmla="*/ 124 h 144"/>
              <a:gd name="T50" fmla="*/ 42 w 147"/>
              <a:gd name="T51" fmla="*/ 139 h 144"/>
              <a:gd name="T52" fmla="*/ 59 w 147"/>
              <a:gd name="T53" fmla="*/ 141 h 144"/>
              <a:gd name="T54" fmla="*/ 68 w 147"/>
              <a:gd name="T55" fmla="*/ 129 h 144"/>
              <a:gd name="T56" fmla="*/ 79 w 147"/>
              <a:gd name="T57" fmla="*/ 129 h 144"/>
              <a:gd name="T58" fmla="*/ 88 w 147"/>
              <a:gd name="T59" fmla="*/ 141 h 144"/>
              <a:gd name="T60" fmla="*/ 104 w 147"/>
              <a:gd name="T61" fmla="*/ 139 h 144"/>
              <a:gd name="T62" fmla="*/ 104 w 147"/>
              <a:gd name="T63" fmla="*/ 124 h 144"/>
              <a:gd name="T64" fmla="*/ 114 w 147"/>
              <a:gd name="T65" fmla="*/ 112 h 144"/>
              <a:gd name="T66" fmla="*/ 129 w 147"/>
              <a:gd name="T67" fmla="*/ 116 h 144"/>
              <a:gd name="T68" fmla="*/ 140 w 147"/>
              <a:gd name="T69" fmla="*/ 103 h 144"/>
              <a:gd name="T70" fmla="*/ 130 w 147"/>
              <a:gd name="T71" fmla="*/ 93 h 144"/>
              <a:gd name="T72" fmla="*/ 130 w 147"/>
              <a:gd name="T73" fmla="*/ 77 h 144"/>
              <a:gd name="T74" fmla="*/ 40 w 147"/>
              <a:gd name="T75" fmla="*/ 72 h 144"/>
              <a:gd name="T76" fmla="*/ 107 w 147"/>
              <a:gd name="T77" fmla="*/ 7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7" h="144">
                <a:moveTo>
                  <a:pt x="130" y="77"/>
                </a:moveTo>
                <a:cubicBezTo>
                  <a:pt x="130" y="75"/>
                  <a:pt x="132" y="73"/>
                  <a:pt x="134" y="73"/>
                </a:cubicBezTo>
                <a:cubicBezTo>
                  <a:pt x="144" y="70"/>
                  <a:pt x="144" y="70"/>
                  <a:pt x="144" y="70"/>
                </a:cubicBezTo>
                <a:cubicBezTo>
                  <a:pt x="146" y="70"/>
                  <a:pt x="147" y="68"/>
                  <a:pt x="146" y="66"/>
                </a:cubicBezTo>
                <a:cubicBezTo>
                  <a:pt x="144" y="54"/>
                  <a:pt x="144" y="54"/>
                  <a:pt x="144" y="54"/>
                </a:cubicBezTo>
                <a:cubicBezTo>
                  <a:pt x="144" y="52"/>
                  <a:pt x="142" y="51"/>
                  <a:pt x="141" y="51"/>
                </a:cubicBezTo>
                <a:cubicBezTo>
                  <a:pt x="130" y="52"/>
                  <a:pt x="130" y="52"/>
                  <a:pt x="130" y="52"/>
                </a:cubicBezTo>
                <a:cubicBezTo>
                  <a:pt x="128" y="52"/>
                  <a:pt x="126" y="51"/>
                  <a:pt x="125" y="49"/>
                </a:cubicBezTo>
                <a:cubicBezTo>
                  <a:pt x="120" y="39"/>
                  <a:pt x="120" y="39"/>
                  <a:pt x="120" y="39"/>
                </a:cubicBezTo>
                <a:cubicBezTo>
                  <a:pt x="119" y="38"/>
                  <a:pt x="119" y="36"/>
                  <a:pt x="120" y="34"/>
                </a:cubicBezTo>
                <a:cubicBezTo>
                  <a:pt x="126" y="26"/>
                  <a:pt x="126" y="26"/>
                  <a:pt x="126" y="26"/>
                </a:cubicBezTo>
                <a:cubicBezTo>
                  <a:pt x="127" y="24"/>
                  <a:pt x="127" y="22"/>
                  <a:pt x="126" y="21"/>
                </a:cubicBezTo>
                <a:cubicBezTo>
                  <a:pt x="116" y="13"/>
                  <a:pt x="116" y="13"/>
                  <a:pt x="116" y="13"/>
                </a:cubicBezTo>
                <a:cubicBezTo>
                  <a:pt x="114" y="11"/>
                  <a:pt x="112" y="12"/>
                  <a:pt x="111" y="13"/>
                </a:cubicBezTo>
                <a:cubicBezTo>
                  <a:pt x="103" y="20"/>
                  <a:pt x="103" y="20"/>
                  <a:pt x="103" y="20"/>
                </a:cubicBezTo>
                <a:cubicBezTo>
                  <a:pt x="102" y="22"/>
                  <a:pt x="100" y="22"/>
                  <a:pt x="98" y="21"/>
                </a:cubicBezTo>
                <a:cubicBezTo>
                  <a:pt x="88" y="17"/>
                  <a:pt x="88" y="17"/>
                  <a:pt x="88" y="17"/>
                </a:cubicBezTo>
                <a:cubicBezTo>
                  <a:pt x="86" y="17"/>
                  <a:pt x="85" y="15"/>
                  <a:pt x="85" y="13"/>
                </a:cubicBezTo>
                <a:cubicBezTo>
                  <a:pt x="84" y="3"/>
                  <a:pt x="84" y="3"/>
                  <a:pt x="84" y="3"/>
                </a:cubicBezTo>
                <a:cubicBezTo>
                  <a:pt x="84" y="1"/>
                  <a:pt x="82" y="0"/>
                  <a:pt x="80" y="0"/>
                </a:cubicBezTo>
                <a:cubicBezTo>
                  <a:pt x="67" y="0"/>
                  <a:pt x="67" y="0"/>
                  <a:pt x="67" y="0"/>
                </a:cubicBezTo>
                <a:cubicBezTo>
                  <a:pt x="66" y="0"/>
                  <a:pt x="64" y="1"/>
                  <a:pt x="64" y="3"/>
                </a:cubicBezTo>
                <a:cubicBezTo>
                  <a:pt x="63" y="13"/>
                  <a:pt x="63" y="13"/>
                  <a:pt x="63" y="13"/>
                </a:cubicBezTo>
                <a:cubicBezTo>
                  <a:pt x="63" y="15"/>
                  <a:pt x="61" y="17"/>
                  <a:pt x="60" y="17"/>
                </a:cubicBezTo>
                <a:cubicBezTo>
                  <a:pt x="49" y="21"/>
                  <a:pt x="49" y="21"/>
                  <a:pt x="49" y="21"/>
                </a:cubicBezTo>
                <a:cubicBezTo>
                  <a:pt x="48" y="22"/>
                  <a:pt x="45" y="21"/>
                  <a:pt x="44" y="20"/>
                </a:cubicBezTo>
                <a:cubicBezTo>
                  <a:pt x="37" y="13"/>
                  <a:pt x="37" y="13"/>
                  <a:pt x="37" y="13"/>
                </a:cubicBezTo>
                <a:cubicBezTo>
                  <a:pt x="35" y="11"/>
                  <a:pt x="33" y="11"/>
                  <a:pt x="32" y="12"/>
                </a:cubicBezTo>
                <a:cubicBezTo>
                  <a:pt x="22" y="21"/>
                  <a:pt x="22" y="21"/>
                  <a:pt x="22" y="21"/>
                </a:cubicBezTo>
                <a:cubicBezTo>
                  <a:pt x="21" y="22"/>
                  <a:pt x="20" y="24"/>
                  <a:pt x="21" y="25"/>
                </a:cubicBezTo>
                <a:cubicBezTo>
                  <a:pt x="27" y="34"/>
                  <a:pt x="27" y="34"/>
                  <a:pt x="27" y="34"/>
                </a:cubicBezTo>
                <a:cubicBezTo>
                  <a:pt x="28" y="35"/>
                  <a:pt x="28" y="38"/>
                  <a:pt x="27" y="39"/>
                </a:cubicBezTo>
                <a:cubicBezTo>
                  <a:pt x="22" y="49"/>
                  <a:pt x="22" y="49"/>
                  <a:pt x="22" y="49"/>
                </a:cubicBezTo>
                <a:cubicBezTo>
                  <a:pt x="21" y="50"/>
                  <a:pt x="19" y="52"/>
                  <a:pt x="17" y="51"/>
                </a:cubicBezTo>
                <a:cubicBezTo>
                  <a:pt x="7" y="50"/>
                  <a:pt x="7" y="50"/>
                  <a:pt x="7" y="50"/>
                </a:cubicBezTo>
                <a:cubicBezTo>
                  <a:pt x="5" y="50"/>
                  <a:pt x="3" y="51"/>
                  <a:pt x="3" y="53"/>
                </a:cubicBezTo>
                <a:cubicBezTo>
                  <a:pt x="1" y="66"/>
                  <a:pt x="1" y="66"/>
                  <a:pt x="1" y="66"/>
                </a:cubicBezTo>
                <a:cubicBezTo>
                  <a:pt x="0" y="68"/>
                  <a:pt x="2" y="70"/>
                  <a:pt x="3" y="70"/>
                </a:cubicBezTo>
                <a:cubicBezTo>
                  <a:pt x="14" y="73"/>
                  <a:pt x="14" y="73"/>
                  <a:pt x="14" y="73"/>
                </a:cubicBezTo>
                <a:cubicBezTo>
                  <a:pt x="15" y="73"/>
                  <a:pt x="17" y="75"/>
                  <a:pt x="17" y="77"/>
                </a:cubicBezTo>
                <a:cubicBezTo>
                  <a:pt x="19" y="88"/>
                  <a:pt x="19" y="88"/>
                  <a:pt x="19" y="88"/>
                </a:cubicBezTo>
                <a:cubicBezTo>
                  <a:pt x="19" y="89"/>
                  <a:pt x="18" y="91"/>
                  <a:pt x="17" y="92"/>
                </a:cubicBezTo>
                <a:cubicBezTo>
                  <a:pt x="8" y="98"/>
                  <a:pt x="8" y="98"/>
                  <a:pt x="8" y="98"/>
                </a:cubicBezTo>
                <a:cubicBezTo>
                  <a:pt x="7" y="99"/>
                  <a:pt x="6" y="102"/>
                  <a:pt x="7" y="103"/>
                </a:cubicBezTo>
                <a:cubicBezTo>
                  <a:pt x="14" y="114"/>
                  <a:pt x="14" y="114"/>
                  <a:pt x="14" y="114"/>
                </a:cubicBezTo>
                <a:cubicBezTo>
                  <a:pt x="15" y="116"/>
                  <a:pt x="17" y="116"/>
                  <a:pt x="18" y="116"/>
                </a:cubicBezTo>
                <a:cubicBezTo>
                  <a:pt x="28" y="111"/>
                  <a:pt x="28" y="111"/>
                  <a:pt x="28" y="111"/>
                </a:cubicBezTo>
                <a:cubicBezTo>
                  <a:pt x="29" y="110"/>
                  <a:pt x="32" y="111"/>
                  <a:pt x="33" y="112"/>
                </a:cubicBezTo>
                <a:cubicBezTo>
                  <a:pt x="41" y="119"/>
                  <a:pt x="41" y="119"/>
                  <a:pt x="41" y="119"/>
                </a:cubicBezTo>
                <a:cubicBezTo>
                  <a:pt x="43" y="120"/>
                  <a:pt x="44" y="122"/>
                  <a:pt x="43" y="124"/>
                </a:cubicBezTo>
                <a:cubicBezTo>
                  <a:pt x="40" y="134"/>
                  <a:pt x="40" y="134"/>
                  <a:pt x="40" y="134"/>
                </a:cubicBezTo>
                <a:cubicBezTo>
                  <a:pt x="40" y="136"/>
                  <a:pt x="41" y="138"/>
                  <a:pt x="42" y="139"/>
                </a:cubicBezTo>
                <a:cubicBezTo>
                  <a:pt x="55" y="143"/>
                  <a:pt x="55" y="143"/>
                  <a:pt x="55" y="143"/>
                </a:cubicBezTo>
                <a:cubicBezTo>
                  <a:pt x="56" y="144"/>
                  <a:pt x="58" y="143"/>
                  <a:pt x="59" y="141"/>
                </a:cubicBezTo>
                <a:cubicBezTo>
                  <a:pt x="63" y="132"/>
                  <a:pt x="63" y="132"/>
                  <a:pt x="63" y="132"/>
                </a:cubicBezTo>
                <a:cubicBezTo>
                  <a:pt x="64" y="130"/>
                  <a:pt x="66" y="129"/>
                  <a:pt x="68" y="129"/>
                </a:cubicBezTo>
                <a:cubicBezTo>
                  <a:pt x="68" y="129"/>
                  <a:pt x="70" y="129"/>
                  <a:pt x="73" y="129"/>
                </a:cubicBezTo>
                <a:cubicBezTo>
                  <a:pt x="76" y="129"/>
                  <a:pt x="79" y="129"/>
                  <a:pt x="79" y="129"/>
                </a:cubicBezTo>
                <a:cubicBezTo>
                  <a:pt x="81" y="129"/>
                  <a:pt x="83" y="130"/>
                  <a:pt x="83" y="132"/>
                </a:cubicBezTo>
                <a:cubicBezTo>
                  <a:pt x="88" y="141"/>
                  <a:pt x="88" y="141"/>
                  <a:pt x="88" y="141"/>
                </a:cubicBezTo>
                <a:cubicBezTo>
                  <a:pt x="89" y="143"/>
                  <a:pt x="91" y="144"/>
                  <a:pt x="92" y="143"/>
                </a:cubicBezTo>
                <a:cubicBezTo>
                  <a:pt x="104" y="139"/>
                  <a:pt x="104" y="139"/>
                  <a:pt x="104" y="139"/>
                </a:cubicBezTo>
                <a:cubicBezTo>
                  <a:pt x="106" y="138"/>
                  <a:pt x="107" y="136"/>
                  <a:pt x="107" y="135"/>
                </a:cubicBezTo>
                <a:cubicBezTo>
                  <a:pt x="104" y="124"/>
                  <a:pt x="104" y="124"/>
                  <a:pt x="104" y="124"/>
                </a:cubicBezTo>
                <a:cubicBezTo>
                  <a:pt x="103" y="123"/>
                  <a:pt x="104" y="120"/>
                  <a:pt x="106" y="119"/>
                </a:cubicBezTo>
                <a:cubicBezTo>
                  <a:pt x="114" y="112"/>
                  <a:pt x="114" y="112"/>
                  <a:pt x="114" y="112"/>
                </a:cubicBezTo>
                <a:cubicBezTo>
                  <a:pt x="115" y="111"/>
                  <a:pt x="118" y="111"/>
                  <a:pt x="119" y="111"/>
                </a:cubicBezTo>
                <a:cubicBezTo>
                  <a:pt x="129" y="116"/>
                  <a:pt x="129" y="116"/>
                  <a:pt x="129" y="116"/>
                </a:cubicBezTo>
                <a:cubicBezTo>
                  <a:pt x="130" y="117"/>
                  <a:pt x="132" y="116"/>
                  <a:pt x="133" y="115"/>
                </a:cubicBezTo>
                <a:cubicBezTo>
                  <a:pt x="140" y="103"/>
                  <a:pt x="140" y="103"/>
                  <a:pt x="140" y="103"/>
                </a:cubicBezTo>
                <a:cubicBezTo>
                  <a:pt x="141" y="102"/>
                  <a:pt x="140" y="100"/>
                  <a:pt x="139" y="99"/>
                </a:cubicBezTo>
                <a:cubicBezTo>
                  <a:pt x="130" y="93"/>
                  <a:pt x="130" y="93"/>
                  <a:pt x="130" y="93"/>
                </a:cubicBezTo>
                <a:cubicBezTo>
                  <a:pt x="129" y="92"/>
                  <a:pt x="128" y="90"/>
                  <a:pt x="128" y="88"/>
                </a:cubicBezTo>
                <a:lnTo>
                  <a:pt x="130" y="77"/>
                </a:lnTo>
                <a:close/>
                <a:moveTo>
                  <a:pt x="73" y="106"/>
                </a:moveTo>
                <a:cubicBezTo>
                  <a:pt x="55" y="106"/>
                  <a:pt x="40" y="91"/>
                  <a:pt x="40" y="72"/>
                </a:cubicBezTo>
                <a:cubicBezTo>
                  <a:pt x="40" y="54"/>
                  <a:pt x="55" y="39"/>
                  <a:pt x="74" y="39"/>
                </a:cubicBezTo>
                <a:cubicBezTo>
                  <a:pt x="92" y="39"/>
                  <a:pt x="107" y="54"/>
                  <a:pt x="107" y="73"/>
                </a:cubicBezTo>
                <a:cubicBezTo>
                  <a:pt x="107" y="91"/>
                  <a:pt x="92" y="106"/>
                  <a:pt x="73" y="10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11" name="矩形 10"/>
          <p:cNvSpPr/>
          <p:nvPr/>
        </p:nvSpPr>
        <p:spPr>
          <a:xfrm>
            <a:off x="844550" y="2720886"/>
            <a:ext cx="4641850" cy="193899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一方面</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许多大</a:t>
            </a:r>
            <a:r>
              <a:rPr lang="zh-CN" altLang="en-US" sz="2000" dirty="0" smtClean="0">
                <a:solidFill>
                  <a:schemeClr val="tx1">
                    <a:lumMod val="75000"/>
                    <a:lumOff val="25000"/>
                  </a:schemeClr>
                </a:solidFill>
                <a:latin typeface="微软雅黑" pitchFamily="34" charset="-122"/>
                <a:ea typeface="微软雅黑" pitchFamily="34" charset="-122"/>
              </a:rPr>
              <a:t>创新</a:t>
            </a:r>
            <a:r>
              <a:rPr lang="zh-CN" altLang="en-US" sz="2000" dirty="0">
                <a:solidFill>
                  <a:schemeClr val="tx1">
                    <a:lumMod val="75000"/>
                    <a:lumOff val="25000"/>
                  </a:schemeClr>
                </a:solidFill>
                <a:latin typeface="微软雅黑" pitchFamily="34" charset="-122"/>
                <a:ea typeface="微软雅黑" pitchFamily="34" charset="-122"/>
              </a:rPr>
              <a:t>需要与它相关的若干小创新辅助才能发挥作用</a:t>
            </a:r>
            <a:r>
              <a:rPr lang="en-US" altLang="zh-CN" sz="2000" dirty="0">
                <a:solidFill>
                  <a:schemeClr val="tx1">
                    <a:lumMod val="75000"/>
                    <a:lumOff val="25000"/>
                  </a:schemeClr>
                </a:solidFill>
                <a:latin typeface="微软雅黑" pitchFamily="34" charset="-122"/>
                <a:ea typeface="微软雅黑" pitchFamily="34" charset="-122"/>
              </a:rPr>
              <a:t>;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另一方面</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小创新的渐进积累效果常常促使创新发生连锁反应</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从而出现大的创新。</a:t>
            </a:r>
          </a:p>
        </p:txBody>
      </p:sp>
      <p:sp>
        <p:nvSpPr>
          <p:cNvPr id="14" name="矩形 13"/>
          <p:cNvSpPr/>
          <p:nvPr/>
        </p:nvSpPr>
        <p:spPr>
          <a:xfrm>
            <a:off x="6813550" y="2722085"/>
            <a:ext cx="4210050" cy="193899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突破式创新是引起产品性能主要指标发生跃迁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对市场规则、 </a:t>
            </a:r>
            <a:r>
              <a:rPr lang="zh-CN" altLang="en-US" sz="2000" dirty="0" smtClean="0">
                <a:solidFill>
                  <a:schemeClr val="tx1">
                    <a:lumMod val="75000"/>
                    <a:lumOff val="25000"/>
                  </a:schemeClr>
                </a:solidFill>
                <a:latin typeface="微软雅黑" pitchFamily="34" charset="-122"/>
                <a:ea typeface="微软雅黑" pitchFamily="34" charset="-122"/>
              </a:rPr>
              <a:t>竞争态势</a:t>
            </a:r>
            <a:r>
              <a:rPr lang="zh-CN" altLang="en-US" sz="2000" dirty="0">
                <a:solidFill>
                  <a:schemeClr val="tx1">
                    <a:lumMod val="75000"/>
                    <a:lumOff val="25000"/>
                  </a:schemeClr>
                </a:solidFill>
                <a:latin typeface="微软雅黑" pitchFamily="34" charset="-122"/>
                <a:ea typeface="微软雅黑" pitchFamily="34" charset="-122"/>
              </a:rPr>
              <a:t>、 产业版图具有决定性影响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甚至引起产业重新洗牌的一类创新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其特点是打破</a:t>
            </a:r>
            <a:r>
              <a:rPr lang="zh-CN" altLang="en-US" sz="2000" dirty="0" smtClean="0">
                <a:solidFill>
                  <a:schemeClr val="tx1">
                    <a:lumMod val="75000"/>
                    <a:lumOff val="25000"/>
                  </a:schemeClr>
                </a:solidFill>
                <a:latin typeface="微软雅黑" pitchFamily="34" charset="-122"/>
                <a:ea typeface="微软雅黑" pitchFamily="34" charset="-122"/>
              </a:rPr>
              <a:t>陈规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改变传统和大步跃进。</a:t>
            </a:r>
          </a:p>
        </p:txBody>
      </p:sp>
      <p:cxnSp>
        <p:nvCxnSpPr>
          <p:cNvPr id="44" name="直接连接符 43"/>
          <p:cNvCxnSpPr/>
          <p:nvPr/>
        </p:nvCxnSpPr>
        <p:spPr>
          <a:xfrm>
            <a:off x="6064250" y="2622550"/>
            <a:ext cx="19050" cy="2286000"/>
          </a:xfrm>
          <a:prstGeom prst="line">
            <a:avLst/>
          </a:prstGeom>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9" name="组合 28"/>
          <p:cNvGrpSpPr/>
          <p:nvPr/>
        </p:nvGrpSpPr>
        <p:grpSpPr>
          <a:xfrm>
            <a:off x="192881" y="893"/>
            <a:ext cx="575915" cy="836495"/>
            <a:chOff x="841003" y="360040"/>
            <a:chExt cx="504056" cy="836712"/>
          </a:xfrm>
          <a:solidFill>
            <a:schemeClr val="accent1"/>
          </a:solidFill>
        </p:grpSpPr>
        <p:sp>
          <p:nvSpPr>
            <p:cNvPr id="30" name="矩形 2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1" name="等腰三角形 3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2"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a:t>
            </a:r>
            <a:r>
              <a:rPr lang="zh-CN" altLang="en-US" sz="2400" b="1" dirty="0" smtClean="0">
                <a:solidFill>
                  <a:schemeClr val="tx1">
                    <a:lumMod val="75000"/>
                    <a:lumOff val="25000"/>
                  </a:schemeClr>
                </a:solidFill>
                <a:latin typeface="微软雅黑" pitchFamily="34" charset="-122"/>
                <a:ea typeface="微软雅黑" pitchFamily="34" charset="-122"/>
              </a:rPr>
              <a:t>创新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创新的类型</a:t>
            </a:r>
          </a:p>
        </p:txBody>
      </p:sp>
      <p:sp>
        <p:nvSpPr>
          <p:cNvPr id="33" name="矩形 32"/>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470491" y="818634"/>
            <a:ext cx="3007555"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根据创新的程度分</a:t>
            </a:r>
          </a:p>
        </p:txBody>
      </p:sp>
    </p:spTree>
    <p:extLst>
      <p:ext uri="{BB962C8B-B14F-4D97-AF65-F5344CB8AC3E}">
        <p14:creationId xmlns:p14="http://schemas.microsoft.com/office/powerpoint/2010/main" val="195070149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ircle(in)">
                                      <p:cBhvr>
                                        <p:cTn id="10" dur="2000"/>
                                        <p:tgtEl>
                                          <p:spTgt spid="11"/>
                                        </p:tgtEl>
                                      </p:cBhvr>
                                    </p:animEffect>
                                  </p:childTnLst>
                                </p:cTn>
                              </p:par>
                              <p:par>
                                <p:cTn id="11" presetID="6" presetClass="entr" presetSubtype="16"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circle(in)">
                                      <p:cBhvr>
                                        <p:cTn id="13" dur="2000"/>
                                        <p:tgtEl>
                                          <p:spTgt spid="4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fill="hold"/>
                                        <p:tgtEl>
                                          <p:spTgt spid="35"/>
                                        </p:tgtEl>
                                        <p:attrNameLst>
                                          <p:attrName>ppt_x</p:attrName>
                                        </p:attrNameLst>
                                      </p:cBhvr>
                                      <p:tavLst>
                                        <p:tav tm="0">
                                          <p:val>
                                            <p:strVal val="#ppt_x"/>
                                          </p:val>
                                        </p:tav>
                                        <p:tav tm="100000">
                                          <p:val>
                                            <p:strVal val="#ppt_x"/>
                                          </p:val>
                                        </p:tav>
                                      </p:tavLst>
                                    </p:anim>
                                    <p:anim calcmode="lin" valueType="num">
                                      <p:cBhvr additive="base">
                                        <p:cTn id="19" dur="500" fill="hold"/>
                                        <p:tgtEl>
                                          <p:spTgt spid="3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ppt_x"/>
                                          </p:val>
                                        </p:tav>
                                        <p:tav tm="100000">
                                          <p:val>
                                            <p:strVal val="#ppt_x"/>
                                          </p:val>
                                        </p:tav>
                                      </p:tavLst>
                                    </p:anim>
                                    <p:anim calcmode="lin" valueType="num">
                                      <p:cBhvr additive="base">
                                        <p:cTn id="23" dur="500" fill="hold"/>
                                        <p:tgtEl>
                                          <p:spTgt spid="42"/>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1"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8" name="矩形 27"/>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9" name="组合 28"/>
          <p:cNvGrpSpPr/>
          <p:nvPr/>
        </p:nvGrpSpPr>
        <p:grpSpPr>
          <a:xfrm>
            <a:off x="192881" y="893"/>
            <a:ext cx="575915" cy="836495"/>
            <a:chOff x="841003" y="360040"/>
            <a:chExt cx="504056" cy="836712"/>
          </a:xfrm>
          <a:solidFill>
            <a:schemeClr val="accent1"/>
          </a:solidFill>
        </p:grpSpPr>
        <p:sp>
          <p:nvSpPr>
            <p:cNvPr id="30" name="矩形 29"/>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1" name="等腰三角形 30"/>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2"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a:t>
            </a:r>
            <a:r>
              <a:rPr lang="zh-CN" altLang="en-US" sz="2400" b="1" dirty="0" smtClean="0">
                <a:solidFill>
                  <a:schemeClr val="tx1">
                    <a:lumMod val="75000"/>
                    <a:lumOff val="25000"/>
                  </a:schemeClr>
                </a:solidFill>
                <a:latin typeface="微软雅黑" pitchFamily="34" charset="-122"/>
                <a:ea typeface="微软雅黑" pitchFamily="34" charset="-122"/>
              </a:rPr>
              <a:t>创新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创新的类型</a:t>
            </a:r>
          </a:p>
        </p:txBody>
      </p:sp>
      <p:sp>
        <p:nvSpPr>
          <p:cNvPr id="33" name="矩形 32"/>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342251" y="818634"/>
            <a:ext cx="3264035"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3. </a:t>
            </a:r>
            <a:r>
              <a:rPr lang="zh-CN" altLang="en-US" sz="2000" b="1" dirty="0">
                <a:solidFill>
                  <a:schemeClr val="accent2"/>
                </a:solidFill>
                <a:latin typeface="微软雅黑" pitchFamily="34" charset="-122"/>
                <a:ea typeface="微软雅黑" pitchFamily="34" charset="-122"/>
              </a:rPr>
              <a:t>根据创新的原创性</a:t>
            </a:r>
            <a:r>
              <a:rPr lang="zh-CN" altLang="en-US" sz="2000" b="1" dirty="0" smtClean="0">
                <a:solidFill>
                  <a:schemeClr val="accent2"/>
                </a:solidFill>
                <a:latin typeface="微软雅黑" pitchFamily="34" charset="-122"/>
                <a:ea typeface="微软雅黑" pitchFamily="34" charset="-122"/>
              </a:rPr>
              <a:t>分</a:t>
            </a:r>
            <a:endParaRPr lang="zh-CN" altLang="en-US" sz="2000" b="1" dirty="0">
              <a:solidFill>
                <a:schemeClr val="accent2"/>
              </a:solidFill>
              <a:latin typeface="微软雅黑" pitchFamily="34" charset="-122"/>
              <a:ea typeface="微软雅黑" pitchFamily="34" charset="-122"/>
            </a:endParaRPr>
          </a:p>
        </p:txBody>
      </p:sp>
      <p:cxnSp>
        <p:nvCxnSpPr>
          <p:cNvPr id="38" name="原创设计师QQ598969553      _1"/>
          <p:cNvCxnSpPr/>
          <p:nvPr/>
        </p:nvCxnSpPr>
        <p:spPr bwMode="auto">
          <a:xfrm>
            <a:off x="5908371" y="2029764"/>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原创设计师QQ598969553      _2"/>
          <p:cNvCxnSpPr/>
          <p:nvPr/>
        </p:nvCxnSpPr>
        <p:spPr bwMode="auto">
          <a:xfrm>
            <a:off x="5908371" y="4112975"/>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原创设计师QQ598969553      _3"/>
          <p:cNvSpPr/>
          <p:nvPr/>
        </p:nvSpPr>
        <p:spPr bwMode="auto">
          <a:xfrm>
            <a:off x="5499034" y="3425166"/>
            <a:ext cx="818676" cy="659327"/>
          </a:xfrm>
          <a:prstGeom prst="hexagon">
            <a:avLst/>
          </a:prstGeom>
          <a:gradFill>
            <a:gsLst>
              <a:gs pos="100000">
                <a:srgbClr val="0090F2"/>
              </a:gs>
              <a:gs pos="0">
                <a:schemeClr val="accent1"/>
              </a:gs>
            </a:gsLst>
            <a:lin ang="5400000" scaled="1"/>
          </a:gradFill>
          <a:ln w="28575" cap="flat">
            <a:gradFill>
              <a:gsLst>
                <a:gs pos="0">
                  <a:srgbClr val="0090F2"/>
                </a:gs>
                <a:gs pos="100000">
                  <a:schemeClr val="accent1"/>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43" name="原创设计师QQ598969553      _4"/>
          <p:cNvSpPr txBox="1"/>
          <p:nvPr/>
        </p:nvSpPr>
        <p:spPr>
          <a:xfrm>
            <a:off x="8100180" y="1446323"/>
            <a:ext cx="1861046" cy="399126"/>
          </a:xfrm>
          <a:prstGeom prst="rect">
            <a:avLst/>
          </a:prstGeom>
          <a:noFill/>
          <a:ln w="28575" cap="flat">
            <a:noFill/>
            <a:prstDash val="solid"/>
            <a:miter lim="800000"/>
            <a:headEnd/>
            <a:tailEnd/>
          </a:ln>
          <a:effectLst>
            <a:outerShdw blurRad="228600" dist="228600" algn="t" rotWithShape="0">
              <a:schemeClr val="tx1">
                <a:lumMod val="85000"/>
                <a:lumOff val="15000"/>
                <a:alpha val="6000"/>
              </a:schemeClr>
            </a:outerShdw>
          </a:effectLst>
        </p:spPr>
        <p:txBody>
          <a:bodyPr wrap="none" lIns="90467" tIns="45233" rIns="90467" bIns="45233" rtlCol="0">
            <a:spAutoFit/>
          </a:bodyPr>
          <a:lstStyle>
            <a:defPPr>
              <a:defRPr lang="zh-CN"/>
            </a:defPPr>
            <a:lvl1pPr algn="r">
              <a:defRPr b="1">
                <a:solidFill>
                  <a:schemeClr val="bg1"/>
                </a:solidFill>
                <a:latin typeface="+mn-ea"/>
              </a:defRPr>
            </a:lvl1pPr>
          </a:lstStyle>
          <a:p>
            <a:r>
              <a:rPr lang="en-US" altLang="zh-CN" sz="2000" b="0" kern="0" dirty="0">
                <a:solidFill>
                  <a:schemeClr val="accent1"/>
                </a:solidFill>
                <a:latin typeface="微软雅黑" pitchFamily="34" charset="-122"/>
                <a:ea typeface="微软雅黑" pitchFamily="34" charset="-122"/>
              </a:rPr>
              <a:t>(2) </a:t>
            </a:r>
            <a:r>
              <a:rPr lang="zh-CN" altLang="en-US" sz="2000" b="0" kern="0" dirty="0">
                <a:solidFill>
                  <a:schemeClr val="accent1"/>
                </a:solidFill>
                <a:latin typeface="微软雅黑" pitchFamily="34" charset="-122"/>
                <a:ea typeface="微软雅黑" pitchFamily="34" charset="-122"/>
              </a:rPr>
              <a:t>模仿性创新</a:t>
            </a:r>
          </a:p>
        </p:txBody>
      </p:sp>
      <p:sp>
        <p:nvSpPr>
          <p:cNvPr id="45" name="原创设计师QQ598969553      _15"/>
          <p:cNvSpPr txBox="1"/>
          <p:nvPr/>
        </p:nvSpPr>
        <p:spPr>
          <a:xfrm>
            <a:off x="5659875" y="3511526"/>
            <a:ext cx="496698" cy="460553"/>
          </a:xfrm>
          <a:prstGeom prst="rect">
            <a:avLst/>
          </a:prstGeom>
          <a:noFill/>
        </p:spPr>
        <p:txBody>
          <a:bodyPr wrap="none" lIns="90467" tIns="45233" rIns="90467" bIns="45233" rtlCol="0">
            <a:spAutoFit/>
          </a:bodyPr>
          <a:lstStyle/>
          <a:p>
            <a:r>
              <a:rPr lang="en-US" altLang="zh-CN" sz="2399" dirty="0">
                <a:solidFill>
                  <a:srgbClr val="F8F8F8"/>
                </a:solidFill>
                <a:ea typeface="微软雅黑" panose="020B0503020204020204" pitchFamily="34" charset="-122"/>
              </a:rPr>
              <a:t>VS</a:t>
            </a:r>
            <a:endParaRPr lang="zh-CN" altLang="en-US" sz="2399" dirty="0">
              <a:solidFill>
                <a:srgbClr val="F8F8F8"/>
              </a:solidFill>
              <a:ea typeface="微软雅黑" panose="020B0503020204020204" pitchFamily="34" charset="-122"/>
            </a:endParaRPr>
          </a:p>
        </p:txBody>
      </p:sp>
      <p:sp>
        <p:nvSpPr>
          <p:cNvPr id="46" name="原创设计师QQ598969553      _16"/>
          <p:cNvSpPr txBox="1"/>
          <p:nvPr/>
        </p:nvSpPr>
        <p:spPr>
          <a:xfrm>
            <a:off x="2135616" y="1465373"/>
            <a:ext cx="1861046" cy="399126"/>
          </a:xfrm>
          <a:prstGeom prst="rect">
            <a:avLst/>
          </a:prstGeom>
          <a:noFill/>
          <a:ln w="28575" cap="flat">
            <a:noFill/>
            <a:prstDash val="solid"/>
            <a:miter lim="800000"/>
            <a:headEnd/>
            <a:tailEnd/>
          </a:ln>
          <a:effectLst>
            <a:outerShdw blurRad="228600" dist="228600" algn="t" rotWithShape="0">
              <a:schemeClr val="tx1">
                <a:lumMod val="85000"/>
                <a:lumOff val="15000"/>
                <a:alpha val="6000"/>
              </a:schemeClr>
            </a:outerShdw>
          </a:effectLst>
        </p:spPr>
        <p:txBody>
          <a:bodyPr wrap="none" lIns="90467" tIns="45233" rIns="90467" bIns="45233" rtlCol="0">
            <a:spAutoFit/>
          </a:bodyPr>
          <a:lstStyle/>
          <a:p>
            <a:pPr algn="r"/>
            <a:r>
              <a:rPr lang="en-US" altLang="zh-CN" sz="2000" kern="0" dirty="0">
                <a:solidFill>
                  <a:schemeClr val="accent1"/>
                </a:solidFill>
                <a:latin typeface="微软雅黑" pitchFamily="34" charset="-122"/>
                <a:ea typeface="微软雅黑" pitchFamily="34" charset="-122"/>
              </a:rPr>
              <a:t>(1) </a:t>
            </a:r>
            <a:r>
              <a:rPr lang="zh-CN" altLang="en-US" sz="2000" kern="0" dirty="0">
                <a:solidFill>
                  <a:schemeClr val="accent1"/>
                </a:solidFill>
                <a:latin typeface="微软雅黑" pitchFamily="34" charset="-122"/>
                <a:ea typeface="微软雅黑" pitchFamily="34" charset="-122"/>
              </a:rPr>
              <a:t>原创性创新</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47" name="矩形 46"/>
          <p:cNvSpPr/>
          <p:nvPr/>
        </p:nvSpPr>
        <p:spPr>
          <a:xfrm>
            <a:off x="984764" y="2007716"/>
            <a:ext cx="4108775" cy="267765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原创性创新指发明一种新产品、 新技术或创造一种新的模式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这种产品、技术</a:t>
            </a:r>
            <a:r>
              <a:rPr lang="zh-CN" altLang="en-US" sz="2000" dirty="0">
                <a:solidFill>
                  <a:schemeClr val="tx1">
                    <a:lumMod val="75000"/>
                    <a:lumOff val="25000"/>
                  </a:schemeClr>
                </a:solidFill>
                <a:latin typeface="微软雅黑" pitchFamily="34" charset="-122"/>
                <a:ea typeface="微软雅黑" pitchFamily="34" charset="-122"/>
              </a:rPr>
              <a:t>或是模式以前从未出现过。 原创性创新最困难</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需要资金和技术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但一旦</a:t>
            </a:r>
            <a:r>
              <a:rPr lang="zh-CN" altLang="en-US" sz="2000" dirty="0" smtClean="0">
                <a:solidFill>
                  <a:schemeClr val="tx1">
                    <a:lumMod val="75000"/>
                    <a:lumOff val="25000"/>
                  </a:schemeClr>
                </a:solidFill>
                <a:latin typeface="微软雅黑" pitchFamily="34" charset="-122"/>
                <a:ea typeface="微软雅黑" pitchFamily="34" charset="-122"/>
              </a:rPr>
              <a:t>成功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也最具有价值。在过去的 </a:t>
            </a:r>
            <a:r>
              <a:rPr lang="en-US" altLang="zh-CN" sz="2000" dirty="0">
                <a:solidFill>
                  <a:schemeClr val="tx1">
                    <a:lumMod val="75000"/>
                    <a:lumOff val="25000"/>
                  </a:schemeClr>
                </a:solidFill>
                <a:latin typeface="微软雅黑" pitchFamily="34" charset="-122"/>
                <a:ea typeface="微软雅黑" pitchFamily="34" charset="-122"/>
              </a:rPr>
              <a:t>30 </a:t>
            </a:r>
            <a:r>
              <a:rPr lang="zh-CN" altLang="en-US" sz="2000" dirty="0">
                <a:solidFill>
                  <a:schemeClr val="tx1">
                    <a:lumMod val="75000"/>
                    <a:lumOff val="25000"/>
                  </a:schemeClr>
                </a:solidFill>
                <a:latin typeface="微软雅黑" pitchFamily="34" charset="-122"/>
                <a:ea typeface="微软雅黑" pitchFamily="34" charset="-122"/>
              </a:rPr>
              <a:t>多年中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海尔一直重视原创性创新。</a:t>
            </a:r>
          </a:p>
        </p:txBody>
      </p:sp>
      <p:sp>
        <p:nvSpPr>
          <p:cNvPr id="48" name="矩形 47"/>
          <p:cNvSpPr/>
          <p:nvPr/>
        </p:nvSpPr>
        <p:spPr>
          <a:xfrm>
            <a:off x="6762750" y="2050187"/>
            <a:ext cx="4667250" cy="267765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模仿性创新指在前人的基础上进行必要的改动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从而产生新的东西。</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比如共享单车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共享单车的模式最初源于国外的公共单车模式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但那时的公共单车多为有</a:t>
            </a:r>
            <a:r>
              <a:rPr lang="zh-CN" altLang="en-US" sz="2000" dirty="0" smtClean="0">
                <a:solidFill>
                  <a:schemeClr val="tx1">
                    <a:lumMod val="75000"/>
                    <a:lumOff val="25000"/>
                  </a:schemeClr>
                </a:solidFill>
                <a:latin typeface="微软雅黑" pitchFamily="34" charset="-122"/>
                <a:ea typeface="微软雅黑" pitchFamily="34" charset="-122"/>
              </a:rPr>
              <a:t>桩单车。</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共享</a:t>
            </a:r>
            <a:r>
              <a:rPr lang="zh-CN" altLang="en-US" sz="2000" dirty="0">
                <a:solidFill>
                  <a:schemeClr val="tx1">
                    <a:lumMod val="75000"/>
                    <a:lumOff val="25000"/>
                  </a:schemeClr>
                </a:solidFill>
                <a:latin typeface="微软雅黑" pitchFamily="34" charset="-122"/>
                <a:ea typeface="微软雅黑" pitchFamily="34" charset="-122"/>
              </a:rPr>
              <a:t>雨伞</a:t>
            </a:r>
            <a:r>
              <a:rPr lang="zh-CN" altLang="en-US" sz="2000" dirty="0" smtClean="0">
                <a:solidFill>
                  <a:schemeClr val="tx1">
                    <a:lumMod val="75000"/>
                    <a:lumOff val="25000"/>
                  </a:schemeClr>
                </a:solidFill>
                <a:latin typeface="微软雅黑" pitchFamily="34" charset="-122"/>
                <a:ea typeface="微软雅黑" pitchFamily="34" charset="-122"/>
              </a:rPr>
              <a:t>、共享</a:t>
            </a:r>
            <a:r>
              <a:rPr lang="zh-CN" altLang="en-US" sz="2000" dirty="0">
                <a:solidFill>
                  <a:schemeClr val="tx1">
                    <a:lumMod val="75000"/>
                    <a:lumOff val="25000"/>
                  </a:schemeClr>
                </a:solidFill>
                <a:latin typeface="微软雅黑" pitchFamily="34" charset="-122"/>
                <a:ea typeface="微软雅黑" pitchFamily="34" charset="-122"/>
              </a:rPr>
              <a:t>充电宝和共享汽车等相继</a:t>
            </a:r>
            <a:r>
              <a:rPr lang="zh-CN" altLang="en-US" sz="2000" dirty="0" smtClean="0">
                <a:solidFill>
                  <a:schemeClr val="tx1">
                    <a:lumMod val="75000"/>
                    <a:lumOff val="25000"/>
                  </a:schemeClr>
                </a:solidFill>
                <a:latin typeface="微软雅黑" pitchFamily="34" charset="-122"/>
                <a:ea typeface="微软雅黑" pitchFamily="34" charset="-122"/>
              </a:rPr>
              <a:t>出现。</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4522868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1000" fill="hold"/>
                                        <p:tgtEl>
                                          <p:spTgt spid="38"/>
                                        </p:tgtEl>
                                        <p:attrNameLst>
                                          <p:attrName>ppt_w</p:attrName>
                                        </p:attrNameLst>
                                      </p:cBhvr>
                                      <p:tavLst>
                                        <p:tav tm="0">
                                          <p:val>
                                            <p:fltVal val="0"/>
                                          </p:val>
                                        </p:tav>
                                        <p:tav tm="100000">
                                          <p:val>
                                            <p:strVal val="#ppt_w"/>
                                          </p:val>
                                        </p:tav>
                                      </p:tavLst>
                                    </p:anim>
                                    <p:anim calcmode="lin" valueType="num">
                                      <p:cBhvr>
                                        <p:cTn id="18" dur="1000" fill="hold"/>
                                        <p:tgtEl>
                                          <p:spTgt spid="38"/>
                                        </p:tgtEl>
                                        <p:attrNameLst>
                                          <p:attrName>ppt_h</p:attrName>
                                        </p:attrNameLst>
                                      </p:cBhvr>
                                      <p:tavLst>
                                        <p:tav tm="0">
                                          <p:val>
                                            <p:fltVal val="0"/>
                                          </p:val>
                                        </p:tav>
                                        <p:tav tm="100000">
                                          <p:val>
                                            <p:strVal val="#ppt_h"/>
                                          </p:val>
                                        </p:tav>
                                      </p:tavLst>
                                    </p:anim>
                                    <p:anim calcmode="lin" valueType="num">
                                      <p:cBhvr>
                                        <p:cTn id="19" dur="1000" fill="hold"/>
                                        <p:tgtEl>
                                          <p:spTgt spid="38"/>
                                        </p:tgtEl>
                                        <p:attrNameLst>
                                          <p:attrName>style.rotation</p:attrName>
                                        </p:attrNameLst>
                                      </p:cBhvr>
                                      <p:tavLst>
                                        <p:tav tm="0">
                                          <p:val>
                                            <p:fltVal val="90"/>
                                          </p:val>
                                        </p:tav>
                                        <p:tav tm="100000">
                                          <p:val>
                                            <p:fltVal val="0"/>
                                          </p:val>
                                        </p:tav>
                                      </p:tavLst>
                                    </p:anim>
                                    <p:animEffect transition="in" filter="fade">
                                      <p:cBhvr>
                                        <p:cTn id="20" dur="1000"/>
                                        <p:tgtEl>
                                          <p:spTgt spid="38"/>
                                        </p:tgtEl>
                                      </p:cBhvr>
                                    </p:animEffect>
                                  </p:childTnLst>
                                </p:cTn>
                              </p:par>
                              <p:par>
                                <p:cTn id="21" presetID="31" presetClass="entr" presetSubtype="0"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p:cTn id="23" dur="1000" fill="hold"/>
                                        <p:tgtEl>
                                          <p:spTgt spid="40"/>
                                        </p:tgtEl>
                                        <p:attrNameLst>
                                          <p:attrName>ppt_w</p:attrName>
                                        </p:attrNameLst>
                                      </p:cBhvr>
                                      <p:tavLst>
                                        <p:tav tm="0">
                                          <p:val>
                                            <p:fltVal val="0"/>
                                          </p:val>
                                        </p:tav>
                                        <p:tav tm="100000">
                                          <p:val>
                                            <p:strVal val="#ppt_w"/>
                                          </p:val>
                                        </p:tav>
                                      </p:tavLst>
                                    </p:anim>
                                    <p:anim calcmode="lin" valueType="num">
                                      <p:cBhvr>
                                        <p:cTn id="24" dur="1000" fill="hold"/>
                                        <p:tgtEl>
                                          <p:spTgt spid="40"/>
                                        </p:tgtEl>
                                        <p:attrNameLst>
                                          <p:attrName>ppt_h</p:attrName>
                                        </p:attrNameLst>
                                      </p:cBhvr>
                                      <p:tavLst>
                                        <p:tav tm="0">
                                          <p:val>
                                            <p:fltVal val="0"/>
                                          </p:val>
                                        </p:tav>
                                        <p:tav tm="100000">
                                          <p:val>
                                            <p:strVal val="#ppt_h"/>
                                          </p:val>
                                        </p:tav>
                                      </p:tavLst>
                                    </p:anim>
                                    <p:anim calcmode="lin" valueType="num">
                                      <p:cBhvr>
                                        <p:cTn id="25" dur="1000" fill="hold"/>
                                        <p:tgtEl>
                                          <p:spTgt spid="40"/>
                                        </p:tgtEl>
                                        <p:attrNameLst>
                                          <p:attrName>style.rotation</p:attrName>
                                        </p:attrNameLst>
                                      </p:cBhvr>
                                      <p:tavLst>
                                        <p:tav tm="0">
                                          <p:val>
                                            <p:fltVal val="90"/>
                                          </p:val>
                                        </p:tav>
                                        <p:tav tm="100000">
                                          <p:val>
                                            <p:fltVal val="0"/>
                                          </p:val>
                                        </p:tav>
                                      </p:tavLst>
                                    </p:anim>
                                    <p:animEffect transition="in" filter="fade">
                                      <p:cBhvr>
                                        <p:cTn id="26" dur="1000"/>
                                        <p:tgtEl>
                                          <p:spTgt spid="40"/>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1000" fill="hold"/>
                                        <p:tgtEl>
                                          <p:spTgt spid="41"/>
                                        </p:tgtEl>
                                        <p:attrNameLst>
                                          <p:attrName>ppt_w</p:attrName>
                                        </p:attrNameLst>
                                      </p:cBhvr>
                                      <p:tavLst>
                                        <p:tav tm="0">
                                          <p:val>
                                            <p:fltVal val="0"/>
                                          </p:val>
                                        </p:tav>
                                        <p:tav tm="100000">
                                          <p:val>
                                            <p:strVal val="#ppt_w"/>
                                          </p:val>
                                        </p:tav>
                                      </p:tavLst>
                                    </p:anim>
                                    <p:anim calcmode="lin" valueType="num">
                                      <p:cBhvr>
                                        <p:cTn id="30" dur="1000" fill="hold"/>
                                        <p:tgtEl>
                                          <p:spTgt spid="41"/>
                                        </p:tgtEl>
                                        <p:attrNameLst>
                                          <p:attrName>ppt_h</p:attrName>
                                        </p:attrNameLst>
                                      </p:cBhvr>
                                      <p:tavLst>
                                        <p:tav tm="0">
                                          <p:val>
                                            <p:fltVal val="0"/>
                                          </p:val>
                                        </p:tav>
                                        <p:tav tm="100000">
                                          <p:val>
                                            <p:strVal val="#ppt_h"/>
                                          </p:val>
                                        </p:tav>
                                      </p:tavLst>
                                    </p:anim>
                                    <p:anim calcmode="lin" valueType="num">
                                      <p:cBhvr>
                                        <p:cTn id="31" dur="1000" fill="hold"/>
                                        <p:tgtEl>
                                          <p:spTgt spid="41"/>
                                        </p:tgtEl>
                                        <p:attrNameLst>
                                          <p:attrName>style.rotation</p:attrName>
                                        </p:attrNameLst>
                                      </p:cBhvr>
                                      <p:tavLst>
                                        <p:tav tm="0">
                                          <p:val>
                                            <p:fltVal val="90"/>
                                          </p:val>
                                        </p:tav>
                                        <p:tav tm="100000">
                                          <p:val>
                                            <p:fltVal val="0"/>
                                          </p:val>
                                        </p:tav>
                                      </p:tavLst>
                                    </p:anim>
                                    <p:animEffect transition="in" filter="fade">
                                      <p:cBhvr>
                                        <p:cTn id="32" dur="1000"/>
                                        <p:tgtEl>
                                          <p:spTgt spid="41"/>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1000" fill="hold"/>
                                        <p:tgtEl>
                                          <p:spTgt spid="43"/>
                                        </p:tgtEl>
                                        <p:attrNameLst>
                                          <p:attrName>ppt_w</p:attrName>
                                        </p:attrNameLst>
                                      </p:cBhvr>
                                      <p:tavLst>
                                        <p:tav tm="0">
                                          <p:val>
                                            <p:fltVal val="0"/>
                                          </p:val>
                                        </p:tav>
                                        <p:tav tm="100000">
                                          <p:val>
                                            <p:strVal val="#ppt_w"/>
                                          </p:val>
                                        </p:tav>
                                      </p:tavLst>
                                    </p:anim>
                                    <p:anim calcmode="lin" valueType="num">
                                      <p:cBhvr>
                                        <p:cTn id="36" dur="1000" fill="hold"/>
                                        <p:tgtEl>
                                          <p:spTgt spid="43"/>
                                        </p:tgtEl>
                                        <p:attrNameLst>
                                          <p:attrName>ppt_h</p:attrName>
                                        </p:attrNameLst>
                                      </p:cBhvr>
                                      <p:tavLst>
                                        <p:tav tm="0">
                                          <p:val>
                                            <p:fltVal val="0"/>
                                          </p:val>
                                        </p:tav>
                                        <p:tav tm="100000">
                                          <p:val>
                                            <p:strVal val="#ppt_h"/>
                                          </p:val>
                                        </p:tav>
                                      </p:tavLst>
                                    </p:anim>
                                    <p:anim calcmode="lin" valueType="num">
                                      <p:cBhvr>
                                        <p:cTn id="37" dur="1000" fill="hold"/>
                                        <p:tgtEl>
                                          <p:spTgt spid="43"/>
                                        </p:tgtEl>
                                        <p:attrNameLst>
                                          <p:attrName>style.rotation</p:attrName>
                                        </p:attrNameLst>
                                      </p:cBhvr>
                                      <p:tavLst>
                                        <p:tav tm="0">
                                          <p:val>
                                            <p:fltVal val="90"/>
                                          </p:val>
                                        </p:tav>
                                        <p:tav tm="100000">
                                          <p:val>
                                            <p:fltVal val="0"/>
                                          </p:val>
                                        </p:tav>
                                      </p:tavLst>
                                    </p:anim>
                                    <p:animEffect transition="in" filter="fade">
                                      <p:cBhvr>
                                        <p:cTn id="38" dur="1000"/>
                                        <p:tgtEl>
                                          <p:spTgt spid="43"/>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1000" fill="hold"/>
                                        <p:tgtEl>
                                          <p:spTgt spid="45"/>
                                        </p:tgtEl>
                                        <p:attrNameLst>
                                          <p:attrName>ppt_w</p:attrName>
                                        </p:attrNameLst>
                                      </p:cBhvr>
                                      <p:tavLst>
                                        <p:tav tm="0">
                                          <p:val>
                                            <p:fltVal val="0"/>
                                          </p:val>
                                        </p:tav>
                                        <p:tav tm="100000">
                                          <p:val>
                                            <p:strVal val="#ppt_w"/>
                                          </p:val>
                                        </p:tav>
                                      </p:tavLst>
                                    </p:anim>
                                    <p:anim calcmode="lin" valueType="num">
                                      <p:cBhvr>
                                        <p:cTn id="42" dur="1000" fill="hold"/>
                                        <p:tgtEl>
                                          <p:spTgt spid="45"/>
                                        </p:tgtEl>
                                        <p:attrNameLst>
                                          <p:attrName>ppt_h</p:attrName>
                                        </p:attrNameLst>
                                      </p:cBhvr>
                                      <p:tavLst>
                                        <p:tav tm="0">
                                          <p:val>
                                            <p:fltVal val="0"/>
                                          </p:val>
                                        </p:tav>
                                        <p:tav tm="100000">
                                          <p:val>
                                            <p:strVal val="#ppt_h"/>
                                          </p:val>
                                        </p:tav>
                                      </p:tavLst>
                                    </p:anim>
                                    <p:anim calcmode="lin" valueType="num">
                                      <p:cBhvr>
                                        <p:cTn id="43" dur="1000" fill="hold"/>
                                        <p:tgtEl>
                                          <p:spTgt spid="45"/>
                                        </p:tgtEl>
                                        <p:attrNameLst>
                                          <p:attrName>style.rotation</p:attrName>
                                        </p:attrNameLst>
                                      </p:cBhvr>
                                      <p:tavLst>
                                        <p:tav tm="0">
                                          <p:val>
                                            <p:fltVal val="90"/>
                                          </p:val>
                                        </p:tav>
                                        <p:tav tm="100000">
                                          <p:val>
                                            <p:fltVal val="0"/>
                                          </p:val>
                                        </p:tav>
                                      </p:tavLst>
                                    </p:anim>
                                    <p:animEffect transition="in" filter="fade">
                                      <p:cBhvr>
                                        <p:cTn id="44" dur="1000"/>
                                        <p:tgtEl>
                                          <p:spTgt spid="45"/>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1000" fill="hold"/>
                                        <p:tgtEl>
                                          <p:spTgt spid="48"/>
                                        </p:tgtEl>
                                        <p:attrNameLst>
                                          <p:attrName>ppt_w</p:attrName>
                                        </p:attrNameLst>
                                      </p:cBhvr>
                                      <p:tavLst>
                                        <p:tav tm="0">
                                          <p:val>
                                            <p:fltVal val="0"/>
                                          </p:val>
                                        </p:tav>
                                        <p:tav tm="100000">
                                          <p:val>
                                            <p:strVal val="#ppt_w"/>
                                          </p:val>
                                        </p:tav>
                                      </p:tavLst>
                                    </p:anim>
                                    <p:anim calcmode="lin" valueType="num">
                                      <p:cBhvr>
                                        <p:cTn id="48" dur="1000" fill="hold"/>
                                        <p:tgtEl>
                                          <p:spTgt spid="48"/>
                                        </p:tgtEl>
                                        <p:attrNameLst>
                                          <p:attrName>ppt_h</p:attrName>
                                        </p:attrNameLst>
                                      </p:cBhvr>
                                      <p:tavLst>
                                        <p:tav tm="0">
                                          <p:val>
                                            <p:fltVal val="0"/>
                                          </p:val>
                                        </p:tav>
                                        <p:tav tm="100000">
                                          <p:val>
                                            <p:strVal val="#ppt_h"/>
                                          </p:val>
                                        </p:tav>
                                      </p:tavLst>
                                    </p:anim>
                                    <p:anim calcmode="lin" valueType="num">
                                      <p:cBhvr>
                                        <p:cTn id="49" dur="1000" fill="hold"/>
                                        <p:tgtEl>
                                          <p:spTgt spid="48"/>
                                        </p:tgtEl>
                                        <p:attrNameLst>
                                          <p:attrName>style.rotation</p:attrName>
                                        </p:attrNameLst>
                                      </p:cBhvr>
                                      <p:tavLst>
                                        <p:tav tm="0">
                                          <p:val>
                                            <p:fltVal val="90"/>
                                          </p:val>
                                        </p:tav>
                                        <p:tav tm="100000">
                                          <p:val>
                                            <p:fltVal val="0"/>
                                          </p:val>
                                        </p:tav>
                                      </p:tavLst>
                                    </p:anim>
                                    <p:animEffect transition="in" filter="fade">
                                      <p:cBhvr>
                                        <p:cTn id="50"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3" grpId="0"/>
      <p:bldP spid="45" grpId="0"/>
      <p:bldP spid="46"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直接连接符 41"/>
          <p:cNvCxnSpPr/>
          <p:nvPr/>
        </p:nvCxnSpPr>
        <p:spPr>
          <a:xfrm>
            <a:off x="2480691" y="1582670"/>
            <a:ext cx="0" cy="3841613"/>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a:t>
            </a:r>
            <a:r>
              <a:rPr lang="zh-CN" altLang="en-US" sz="2400" b="1" dirty="0" smtClean="0">
                <a:solidFill>
                  <a:schemeClr val="tx1">
                    <a:lumMod val="75000"/>
                    <a:lumOff val="25000"/>
                  </a:schemeClr>
                </a:solidFill>
                <a:latin typeface="微软雅黑" pitchFamily="34" charset="-122"/>
                <a:ea typeface="微软雅黑" pitchFamily="34" charset="-122"/>
              </a:rPr>
              <a:t>创业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相关概念</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498599" y="1588260"/>
            <a:ext cx="186055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杰夫里</a:t>
            </a:r>
            <a:r>
              <a:rPr lang="en-US" altLang="zh-CN" dirty="0">
                <a:latin typeface="宋体" pitchFamily="2" charset="-122"/>
                <a:ea typeface="宋体" pitchFamily="2" charset="-122"/>
              </a:rPr>
              <a:t>·</a:t>
            </a:r>
            <a:r>
              <a:rPr lang="zh-CN" altLang="en-US" dirty="0">
                <a:latin typeface="微软雅黑" pitchFamily="34" charset="-122"/>
                <a:ea typeface="微软雅黑" pitchFamily="34" charset="-122"/>
              </a:rPr>
              <a:t>提蒙斯</a:t>
            </a:r>
          </a:p>
        </p:txBody>
      </p:sp>
      <p:sp>
        <p:nvSpPr>
          <p:cNvPr id="35" name="矩形 34"/>
          <p:cNvSpPr/>
          <p:nvPr/>
        </p:nvSpPr>
        <p:spPr>
          <a:xfrm>
            <a:off x="1498599" y="2750310"/>
            <a:ext cx="186055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科尔</a:t>
            </a:r>
          </a:p>
        </p:txBody>
      </p:sp>
      <p:sp>
        <p:nvSpPr>
          <p:cNvPr id="36" name="矩形 35"/>
          <p:cNvSpPr/>
          <p:nvPr/>
        </p:nvSpPr>
        <p:spPr>
          <a:xfrm>
            <a:off x="1498599" y="3865426"/>
            <a:ext cx="186055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王会龙</a:t>
            </a:r>
          </a:p>
        </p:txBody>
      </p:sp>
      <p:sp>
        <p:nvSpPr>
          <p:cNvPr id="37" name="矩形 36"/>
          <p:cNvSpPr/>
          <p:nvPr/>
        </p:nvSpPr>
        <p:spPr>
          <a:xfrm>
            <a:off x="1498599" y="5061710"/>
            <a:ext cx="1860551" cy="3690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宋克勤</a:t>
            </a:r>
          </a:p>
        </p:txBody>
      </p:sp>
      <p:sp>
        <p:nvSpPr>
          <p:cNvPr id="3" name="矩形 2"/>
          <p:cNvSpPr/>
          <p:nvPr/>
        </p:nvSpPr>
        <p:spPr>
          <a:xfrm>
            <a:off x="3581400" y="1405235"/>
            <a:ext cx="7099300" cy="1200329"/>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“创业是一种思考、 推理结合运气的行为方式</a:t>
            </a:r>
            <a:r>
              <a:rPr lang="en-US" altLang="zh-CN" sz="2000" dirty="0">
                <a:solidFill>
                  <a:schemeClr val="tx1">
                    <a:lumMod val="75000"/>
                    <a:lumOff val="25000"/>
                  </a:schemeClr>
                </a:solidFill>
                <a:latin typeface="微软雅黑" pitchFamily="34" charset="-122"/>
                <a:ea typeface="微软雅黑" pitchFamily="34" charset="-122"/>
              </a:rPr>
              <a:t>,</a:t>
            </a:r>
            <a:r>
              <a:rPr lang="zh-CN" altLang="en-US" sz="2000" dirty="0">
                <a:solidFill>
                  <a:schemeClr val="tx1">
                    <a:lumMod val="75000"/>
                    <a:lumOff val="25000"/>
                  </a:schemeClr>
                </a:solidFill>
                <a:latin typeface="微软雅黑" pitchFamily="34" charset="-122"/>
                <a:ea typeface="微软雅黑" pitchFamily="34" charset="-122"/>
              </a:rPr>
              <a:t>它为运气带来的机会所驱动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需要全盘考虑各种方法并拥有和谐的领导能力。”</a:t>
            </a:r>
          </a:p>
        </p:txBody>
      </p:sp>
      <p:sp>
        <p:nvSpPr>
          <p:cNvPr id="4" name="矩形 3"/>
          <p:cNvSpPr/>
          <p:nvPr/>
        </p:nvSpPr>
        <p:spPr>
          <a:xfrm>
            <a:off x="3036379" y="2685534"/>
            <a:ext cx="7390165" cy="430374"/>
          </a:xfrm>
          <a:prstGeom prst="rect">
            <a:avLst/>
          </a:prstGeom>
        </p:spPr>
        <p:txBody>
          <a:bodyPr wrap="non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发起、 维持和发展以利润为导向的企业的有目的性的行为。</a:t>
            </a:r>
          </a:p>
        </p:txBody>
      </p:sp>
      <p:sp>
        <p:nvSpPr>
          <p:cNvPr id="5" name="矩形 4"/>
          <p:cNvSpPr/>
          <p:nvPr/>
        </p:nvSpPr>
        <p:spPr>
          <a:xfrm>
            <a:off x="3581400" y="3752166"/>
            <a:ext cx="7099300" cy="8309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创业的核心要素是识别机会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创业是一个创造</a:t>
            </a:r>
            <a:r>
              <a:rPr lang="zh-CN" altLang="en-US" sz="2000" dirty="0" smtClean="0">
                <a:solidFill>
                  <a:schemeClr val="tx1">
                    <a:lumMod val="75000"/>
                    <a:lumOff val="25000"/>
                  </a:schemeClr>
                </a:solidFill>
                <a:latin typeface="微软雅黑" pitchFamily="34" charset="-122"/>
                <a:ea typeface="微软雅黑" pitchFamily="34" charset="-122"/>
              </a:rPr>
              <a:t>出新</a:t>
            </a:r>
            <a:r>
              <a:rPr lang="zh-CN" altLang="en-US" sz="2000" dirty="0">
                <a:solidFill>
                  <a:schemeClr val="tx1">
                    <a:lumMod val="75000"/>
                    <a:lumOff val="25000"/>
                  </a:schemeClr>
                </a:solidFill>
                <a:latin typeface="微软雅黑" pitchFamily="34" charset="-122"/>
                <a:ea typeface="微软雅黑" pitchFamily="34" charset="-122"/>
              </a:rPr>
              <a:t>的产品或服务并实现其内在价值的过程。</a:t>
            </a:r>
          </a:p>
        </p:txBody>
      </p:sp>
      <p:sp>
        <p:nvSpPr>
          <p:cNvPr id="6" name="矩形 5"/>
          <p:cNvSpPr/>
          <p:nvPr/>
        </p:nvSpPr>
        <p:spPr>
          <a:xfrm>
            <a:off x="3581400" y="4897735"/>
            <a:ext cx="7099300" cy="8309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创业者通过捕捉和</a:t>
            </a:r>
            <a:r>
              <a:rPr lang="zh-CN" altLang="en-US" sz="2000" dirty="0" smtClean="0">
                <a:solidFill>
                  <a:schemeClr val="tx1">
                    <a:lumMod val="75000"/>
                    <a:lumOff val="25000"/>
                  </a:schemeClr>
                </a:solidFill>
                <a:latin typeface="微软雅黑" pitchFamily="34" charset="-122"/>
                <a:ea typeface="微软雅黑" pitchFamily="34" charset="-122"/>
              </a:rPr>
              <a:t>识别</a:t>
            </a:r>
            <a:r>
              <a:rPr lang="zh-CN" altLang="en-US" sz="2000" dirty="0">
                <a:solidFill>
                  <a:schemeClr val="tx1">
                    <a:lumMod val="75000"/>
                    <a:lumOff val="25000"/>
                  </a:schemeClr>
                </a:solidFill>
                <a:latin typeface="微软雅黑" pitchFamily="34" charset="-122"/>
                <a:ea typeface="微软雅黑" pitchFamily="34" charset="-122"/>
              </a:rPr>
              <a:t>商机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利用已有的资源来提供一定的服务或产品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以创造并增加价值。</a:t>
            </a:r>
          </a:p>
        </p:txBody>
      </p:sp>
    </p:spTree>
    <p:extLst>
      <p:ext uri="{BB962C8B-B14F-4D97-AF65-F5344CB8AC3E}">
        <p14:creationId xmlns:p14="http://schemas.microsoft.com/office/powerpoint/2010/main" val="196351658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ircle(in)">
                                      <p:cBhvr>
                                        <p:cTn id="7" dur="2000"/>
                                        <p:tgtEl>
                                          <p:spTgt spid="4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randombar(horizontal)">
                                      <p:cBhvr>
                                        <p:cTn id="18" dur="500"/>
                                        <p:tgtEl>
                                          <p:spTgt spid="35"/>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1000"/>
                                        <p:tgtEl>
                                          <p:spTgt spid="36"/>
                                        </p:tgtEl>
                                      </p:cBhvr>
                                    </p:animEffect>
                                    <p:anim calcmode="lin" valueType="num">
                                      <p:cBhvr>
                                        <p:cTn id="27" dur="1000" fill="hold"/>
                                        <p:tgtEl>
                                          <p:spTgt spid="36"/>
                                        </p:tgtEl>
                                        <p:attrNameLst>
                                          <p:attrName>ppt_x</p:attrName>
                                        </p:attrNameLst>
                                      </p:cBhvr>
                                      <p:tavLst>
                                        <p:tav tm="0">
                                          <p:val>
                                            <p:strVal val="#ppt_x"/>
                                          </p:val>
                                        </p:tav>
                                        <p:tav tm="100000">
                                          <p:val>
                                            <p:strVal val="#ppt_x"/>
                                          </p:val>
                                        </p:tav>
                                      </p:tavLst>
                                    </p:anim>
                                    <p:anim calcmode="lin" valueType="num">
                                      <p:cBhvr>
                                        <p:cTn id="28" dur="1000" fill="hold"/>
                                        <p:tgtEl>
                                          <p:spTgt spid="3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000" fill="hold"/>
                                        <p:tgtEl>
                                          <p:spTgt spid="37"/>
                                        </p:tgtEl>
                                        <p:attrNameLst>
                                          <p:attrName>ppt_w</p:attrName>
                                        </p:attrNameLst>
                                      </p:cBhvr>
                                      <p:tavLst>
                                        <p:tav tm="0">
                                          <p:val>
                                            <p:fltVal val="0"/>
                                          </p:val>
                                        </p:tav>
                                        <p:tav tm="100000">
                                          <p:val>
                                            <p:strVal val="#ppt_w"/>
                                          </p:val>
                                        </p:tav>
                                      </p:tavLst>
                                    </p:anim>
                                    <p:anim calcmode="lin" valueType="num">
                                      <p:cBhvr>
                                        <p:cTn id="39" dur="1000" fill="hold"/>
                                        <p:tgtEl>
                                          <p:spTgt spid="37"/>
                                        </p:tgtEl>
                                        <p:attrNameLst>
                                          <p:attrName>ppt_h</p:attrName>
                                        </p:attrNameLst>
                                      </p:cBhvr>
                                      <p:tavLst>
                                        <p:tav tm="0">
                                          <p:val>
                                            <p:fltVal val="0"/>
                                          </p:val>
                                        </p:tav>
                                        <p:tav tm="100000">
                                          <p:val>
                                            <p:strVal val="#ppt_h"/>
                                          </p:val>
                                        </p:tav>
                                      </p:tavLst>
                                    </p:anim>
                                    <p:anim calcmode="lin" valueType="num">
                                      <p:cBhvr>
                                        <p:cTn id="40" dur="1000" fill="hold"/>
                                        <p:tgtEl>
                                          <p:spTgt spid="37"/>
                                        </p:tgtEl>
                                        <p:attrNameLst>
                                          <p:attrName>style.rotation</p:attrName>
                                        </p:attrNameLst>
                                      </p:cBhvr>
                                      <p:tavLst>
                                        <p:tav tm="0">
                                          <p:val>
                                            <p:fltVal val="90"/>
                                          </p:val>
                                        </p:tav>
                                        <p:tav tm="100000">
                                          <p:val>
                                            <p:fltVal val="0"/>
                                          </p:val>
                                        </p:tav>
                                      </p:tavLst>
                                    </p:anim>
                                    <p:animEffect transition="in" filter="fade">
                                      <p:cBhvr>
                                        <p:cTn id="41" dur="1000"/>
                                        <p:tgtEl>
                                          <p:spTgt spid="37"/>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1000" fill="hold"/>
                                        <p:tgtEl>
                                          <p:spTgt spid="6"/>
                                        </p:tgtEl>
                                        <p:attrNameLst>
                                          <p:attrName>ppt_w</p:attrName>
                                        </p:attrNameLst>
                                      </p:cBhvr>
                                      <p:tavLst>
                                        <p:tav tm="0">
                                          <p:val>
                                            <p:fltVal val="0"/>
                                          </p:val>
                                        </p:tav>
                                        <p:tav tm="100000">
                                          <p:val>
                                            <p:strVal val="#ppt_w"/>
                                          </p:val>
                                        </p:tav>
                                      </p:tavLst>
                                    </p:anim>
                                    <p:anim calcmode="lin" valueType="num">
                                      <p:cBhvr>
                                        <p:cTn id="45" dur="1000" fill="hold"/>
                                        <p:tgtEl>
                                          <p:spTgt spid="6"/>
                                        </p:tgtEl>
                                        <p:attrNameLst>
                                          <p:attrName>ppt_h</p:attrName>
                                        </p:attrNameLst>
                                      </p:cBhvr>
                                      <p:tavLst>
                                        <p:tav tm="0">
                                          <p:val>
                                            <p:fltVal val="0"/>
                                          </p:val>
                                        </p:tav>
                                        <p:tav tm="100000">
                                          <p:val>
                                            <p:strVal val="#ppt_h"/>
                                          </p:val>
                                        </p:tav>
                                      </p:tavLst>
                                    </p:anim>
                                    <p:anim calcmode="lin" valueType="num">
                                      <p:cBhvr>
                                        <p:cTn id="46" dur="1000" fill="hold"/>
                                        <p:tgtEl>
                                          <p:spTgt spid="6"/>
                                        </p:tgtEl>
                                        <p:attrNameLst>
                                          <p:attrName>style.rotation</p:attrName>
                                        </p:attrNameLst>
                                      </p:cBhvr>
                                      <p:tavLst>
                                        <p:tav tm="0">
                                          <p:val>
                                            <p:fltVal val="90"/>
                                          </p:val>
                                        </p:tav>
                                        <p:tav tm="100000">
                                          <p:val>
                                            <p:fltVal val="0"/>
                                          </p:val>
                                        </p:tav>
                                      </p:tavLst>
                                    </p:anim>
                                    <p:animEffect transition="in" filter="fade">
                                      <p:cBhvr>
                                        <p:cTn id="4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5" grpId="0" animBg="1"/>
      <p:bldP spid="36" grpId="0" animBg="1"/>
      <p:bldP spid="37" grpId="0" animBg="1"/>
      <p:bldP spid="3" grpId="0"/>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a:t>
            </a:r>
            <a:r>
              <a:rPr lang="zh-CN" altLang="en-US" sz="2400" b="1" dirty="0" smtClean="0">
                <a:solidFill>
                  <a:schemeClr val="tx1">
                    <a:lumMod val="75000"/>
                    <a:lumOff val="25000"/>
                  </a:schemeClr>
                </a:solidFill>
                <a:latin typeface="微软雅黑" pitchFamily="34" charset="-122"/>
                <a:ea typeface="微软雅黑" pitchFamily="34" charset="-122"/>
              </a:rPr>
              <a:t>创业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相关概念</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93049" y="2646980"/>
            <a:ext cx="4062413" cy="2207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940314" y="1580098"/>
            <a:ext cx="6406636" cy="378565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该模型可以从以下 </a:t>
            </a: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个方面理解。</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第一</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创业需要投入人力、 财力、 精力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其目的是获取收益。</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创业要面临风险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如政策风险、 经济风险、 技术风险、 资金风险、 人力</a:t>
            </a:r>
            <a:r>
              <a:rPr lang="zh-CN" altLang="en-US" sz="2000" dirty="0" smtClean="0">
                <a:solidFill>
                  <a:schemeClr val="tx1">
                    <a:lumMod val="75000"/>
                    <a:lumOff val="25000"/>
                  </a:schemeClr>
                </a:solidFill>
                <a:latin typeface="微软雅黑" pitchFamily="34" charset="-122"/>
                <a:ea typeface="微软雅黑" pitchFamily="34" charset="-122"/>
              </a:rPr>
              <a:t>风险</a:t>
            </a:r>
            <a:r>
              <a:rPr lang="zh-CN" altLang="en-US" sz="2000" dirty="0">
                <a:solidFill>
                  <a:schemeClr val="tx1">
                    <a:lumMod val="75000"/>
                    <a:lumOff val="25000"/>
                  </a:schemeClr>
                </a:solidFill>
                <a:latin typeface="微软雅黑" pitchFamily="34" charset="-122"/>
                <a:ea typeface="微软雅黑" pitchFamily="34" charset="-122"/>
              </a:rPr>
              <a:t>等。</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创业需要承担责任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如个人责任、 家庭责任、 企业责任、 社会责任等。</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正是由于存在风险和责任两个变量才使创业充满未知和艰辛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才使得投入</a:t>
            </a:r>
            <a:r>
              <a:rPr lang="zh-CN" altLang="en-US" sz="2000" dirty="0" smtClean="0">
                <a:solidFill>
                  <a:schemeClr val="tx1">
                    <a:lumMod val="75000"/>
                    <a:lumOff val="25000"/>
                  </a:schemeClr>
                </a:solidFill>
                <a:latin typeface="微软雅黑" pitchFamily="34" charset="-122"/>
                <a:ea typeface="微软雅黑" pitchFamily="34" charset="-122"/>
              </a:rPr>
              <a:t>不一定</a:t>
            </a:r>
            <a:r>
              <a:rPr lang="zh-CN" altLang="en-US" sz="2000" dirty="0">
                <a:solidFill>
                  <a:schemeClr val="tx1">
                    <a:lumMod val="75000"/>
                    <a:lumOff val="25000"/>
                  </a:schemeClr>
                </a:solidFill>
                <a:latin typeface="微软雅黑" pitchFamily="34" charset="-122"/>
                <a:ea typeface="微软雅黑" pitchFamily="34" charset="-122"/>
              </a:rPr>
              <a:t>就能获得收益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往往投入不仅没有带来收益反而面临亏损。</a:t>
            </a:r>
          </a:p>
        </p:txBody>
      </p:sp>
      <p:sp>
        <p:nvSpPr>
          <p:cNvPr id="8" name="矩形 7"/>
          <p:cNvSpPr/>
          <p:nvPr/>
        </p:nvSpPr>
        <p:spPr>
          <a:xfrm>
            <a:off x="9447252" y="5181084"/>
            <a:ext cx="1107996" cy="369332"/>
          </a:xfrm>
          <a:prstGeom prst="rect">
            <a:avLst/>
          </a:prstGeom>
        </p:spPr>
        <p:txBody>
          <a:bodyPr wrap="none">
            <a:spAutoFit/>
          </a:bodyPr>
          <a:lstStyle/>
          <a:p>
            <a:r>
              <a:rPr lang="zh-CN" altLang="en-US" dirty="0">
                <a:solidFill>
                  <a:schemeClr val="tx1">
                    <a:lumMod val="75000"/>
                    <a:lumOff val="25000"/>
                  </a:schemeClr>
                </a:solidFill>
                <a:latin typeface="微软雅黑" pitchFamily="34" charset="-122"/>
                <a:ea typeface="微软雅黑" pitchFamily="34" charset="-122"/>
              </a:rPr>
              <a:t>创业模型</a:t>
            </a:r>
          </a:p>
        </p:txBody>
      </p:sp>
    </p:spTree>
    <p:extLst>
      <p:ext uri="{BB962C8B-B14F-4D97-AF65-F5344CB8AC3E}">
        <p14:creationId xmlns:p14="http://schemas.microsoft.com/office/powerpoint/2010/main" val="386970887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2000"/>
                                        <p:tgtEl>
                                          <p:spTgt spid="5122"/>
                                        </p:tgtEl>
                                      </p:cBhvr>
                                    </p:animEffect>
                                    <p:anim calcmode="lin" valueType="num">
                                      <p:cBhvr>
                                        <p:cTn id="8" dur="2000" fill="hold"/>
                                        <p:tgtEl>
                                          <p:spTgt spid="5122"/>
                                        </p:tgtEl>
                                        <p:attrNameLst>
                                          <p:attrName>ppt_w</p:attrName>
                                        </p:attrNameLst>
                                      </p:cBhvr>
                                      <p:tavLst>
                                        <p:tav tm="0" fmla="#ppt_w*sin(2.5*pi*$)">
                                          <p:val>
                                            <p:fltVal val="0"/>
                                          </p:val>
                                        </p:tav>
                                        <p:tav tm="100000">
                                          <p:val>
                                            <p:fltVal val="1"/>
                                          </p:val>
                                        </p:tav>
                                      </p:tavLst>
                                    </p:anim>
                                    <p:anim calcmode="lin" valueType="num">
                                      <p:cBhvr>
                                        <p:cTn id="9" dur="2000" fill="hold"/>
                                        <p:tgtEl>
                                          <p:spTgt spid="5122"/>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anim calcmode="lin" valueType="num">
                                      <p:cBhvr>
                                        <p:cTn id="13" dur="2000" fill="hold"/>
                                        <p:tgtEl>
                                          <p:spTgt spid="8"/>
                                        </p:tgtEl>
                                        <p:attrNameLst>
                                          <p:attrName>ppt_w</p:attrName>
                                        </p:attrNameLst>
                                      </p:cBhvr>
                                      <p:tavLst>
                                        <p:tav tm="0" fmla="#ppt_w*sin(2.5*pi*$)">
                                          <p:val>
                                            <p:fltVal val="0"/>
                                          </p:val>
                                        </p:tav>
                                        <p:tav tm="100000">
                                          <p:val>
                                            <p:fltVal val="1"/>
                                          </p:val>
                                        </p:tav>
                                      </p:tavLst>
                                    </p:anim>
                                    <p:anim calcmode="lin" valueType="num">
                                      <p:cBhvr>
                                        <p:cTn id="14" dur="2000" fill="hold"/>
                                        <p:tgtEl>
                                          <p:spTgt spid="8"/>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anim calcmode="lin" valueType="num">
                                      <p:cBhvr>
                                        <p:cTn id="18" dur="2000" fill="hold"/>
                                        <p:tgtEl>
                                          <p:spTgt spid="7"/>
                                        </p:tgtEl>
                                        <p:attrNameLst>
                                          <p:attrName>ppt_w</p:attrName>
                                        </p:attrNameLst>
                                      </p:cBhvr>
                                      <p:tavLst>
                                        <p:tav tm="0" fmla="#ppt_w*sin(2.5*pi*$)">
                                          <p:val>
                                            <p:fltVal val="0"/>
                                          </p:val>
                                        </p:tav>
                                        <p:tav tm="100000">
                                          <p:val>
                                            <p:fltVal val="1"/>
                                          </p:val>
                                        </p:tav>
                                      </p:tavLst>
                                    </p:anim>
                                    <p:anim calcmode="lin" valueType="num">
                                      <p:cBhvr>
                                        <p:cTn id="1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a:t>
            </a:r>
            <a:r>
              <a:rPr lang="zh-CN" altLang="en-US" sz="2400" b="1" dirty="0" smtClean="0">
                <a:solidFill>
                  <a:schemeClr val="tx1">
                    <a:lumMod val="75000"/>
                    <a:lumOff val="25000"/>
                  </a:schemeClr>
                </a:solidFill>
                <a:latin typeface="微软雅黑" pitchFamily="34" charset="-122"/>
                <a:ea typeface="微软雅黑" pitchFamily="34" charset="-122"/>
              </a:rPr>
              <a:t>创业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创业的类型</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75728" y="18796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3" name="TextBox 12"/>
          <p:cNvSpPr txBox="1"/>
          <p:nvPr/>
        </p:nvSpPr>
        <p:spPr>
          <a:xfrm>
            <a:off x="2018578" y="1941135"/>
            <a:ext cx="1198845" cy="492449"/>
          </a:xfrm>
          <a:prstGeom prst="rect">
            <a:avLst/>
          </a:prstGeom>
          <a:noFill/>
        </p:spPr>
        <p:txBody>
          <a:bodyPr wrap="square" lIns="121926" tIns="60963" rIns="121926" bIns="60963" rtlCol="0">
            <a:spAutoFit/>
          </a:bodyPr>
          <a:lstStyle/>
          <a:p>
            <a:r>
              <a:rPr lang="en-US" altLang="zh-CN" sz="2400" b="1" dirty="0">
                <a:solidFill>
                  <a:schemeClr val="bg1"/>
                </a:solidFill>
                <a:latin typeface="微软雅黑"/>
                <a:ea typeface="微软雅黑"/>
                <a:cs typeface="+mn-ea"/>
                <a:sym typeface="微软雅黑"/>
              </a:rPr>
              <a:t>01</a:t>
            </a:r>
            <a:endParaRPr lang="zh-CN" altLang="en-US" sz="2400" b="1" dirty="0">
              <a:solidFill>
                <a:schemeClr val="bg1"/>
              </a:solidFill>
              <a:latin typeface="微软雅黑"/>
              <a:ea typeface="微软雅黑"/>
              <a:cs typeface="+mn-ea"/>
              <a:sym typeface="微软雅黑"/>
            </a:endParaRPr>
          </a:p>
        </p:txBody>
      </p:sp>
      <p:sp>
        <p:nvSpPr>
          <p:cNvPr id="18" name="矩形 17"/>
          <p:cNvSpPr/>
          <p:nvPr/>
        </p:nvSpPr>
        <p:spPr>
          <a:xfrm>
            <a:off x="2075728" y="3771900"/>
            <a:ext cx="508722" cy="5590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latin typeface="微软雅黑"/>
              <a:ea typeface="微软雅黑"/>
              <a:cs typeface="+mn-ea"/>
              <a:sym typeface="微软雅黑"/>
            </a:endParaRPr>
          </a:p>
        </p:txBody>
      </p:sp>
      <p:sp>
        <p:nvSpPr>
          <p:cNvPr id="19" name="TextBox 18"/>
          <p:cNvSpPr txBox="1"/>
          <p:nvPr/>
        </p:nvSpPr>
        <p:spPr>
          <a:xfrm>
            <a:off x="2018578" y="3833435"/>
            <a:ext cx="1198845" cy="492449"/>
          </a:xfrm>
          <a:prstGeom prst="rect">
            <a:avLst/>
          </a:prstGeom>
          <a:noFill/>
        </p:spPr>
        <p:txBody>
          <a:bodyPr wrap="square" lIns="121926" tIns="60963" rIns="121926" bIns="60963" rtlCol="0">
            <a:spAutoFit/>
          </a:bodyPr>
          <a:lstStyle/>
          <a:p>
            <a:r>
              <a:rPr lang="en-US" altLang="zh-CN" sz="2400" b="1" dirty="0" smtClean="0">
                <a:solidFill>
                  <a:schemeClr val="bg1"/>
                </a:solidFill>
                <a:latin typeface="微软雅黑"/>
                <a:ea typeface="微软雅黑"/>
                <a:cs typeface="+mn-ea"/>
                <a:sym typeface="微软雅黑"/>
              </a:rPr>
              <a:t>02</a:t>
            </a:r>
            <a:endParaRPr lang="zh-CN" altLang="en-US" sz="2400" b="1" dirty="0">
              <a:solidFill>
                <a:schemeClr val="bg1"/>
              </a:solidFill>
              <a:latin typeface="微软雅黑"/>
              <a:ea typeface="微软雅黑"/>
              <a:cs typeface="+mn-ea"/>
              <a:sym typeface="微软雅黑"/>
            </a:endParaRPr>
          </a:p>
        </p:txBody>
      </p:sp>
      <p:sp>
        <p:nvSpPr>
          <p:cNvPr id="2" name="矩形 1"/>
          <p:cNvSpPr/>
          <p:nvPr/>
        </p:nvSpPr>
        <p:spPr>
          <a:xfrm>
            <a:off x="706271" y="932934"/>
            <a:ext cx="3007555"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根据创业的动机分</a:t>
            </a:r>
          </a:p>
        </p:txBody>
      </p:sp>
      <p:sp>
        <p:nvSpPr>
          <p:cNvPr id="3" name="矩形 2"/>
          <p:cNvSpPr/>
          <p:nvPr/>
        </p:nvSpPr>
        <p:spPr>
          <a:xfrm>
            <a:off x="3162300" y="1699940"/>
            <a:ext cx="7588250" cy="1569660"/>
          </a:xfrm>
          <a:prstGeom prst="rect">
            <a:avLst/>
          </a:prstGeom>
        </p:spPr>
        <p:txBody>
          <a:bodyPr wrap="square">
            <a:spAutoFit/>
          </a:bodyPr>
          <a:lstStyle/>
          <a:p>
            <a:pPr indent="457200" algn="just">
              <a:lnSpc>
                <a:spcPct val="120000"/>
              </a:lnSpc>
              <a:spcBef>
                <a:spcPct val="0"/>
              </a:spcBef>
            </a:pPr>
            <a:r>
              <a:rPr lang="zh-CN" altLang="en-US" sz="2000" b="1" dirty="0">
                <a:solidFill>
                  <a:schemeClr val="accent1">
                    <a:lumMod val="75000"/>
                  </a:schemeClr>
                </a:solidFill>
                <a:latin typeface="微软雅黑" pitchFamily="34" charset="-122"/>
                <a:ea typeface="微软雅黑" pitchFamily="34" charset="-122"/>
              </a:rPr>
              <a:t>生存型创业</a:t>
            </a:r>
            <a:r>
              <a:rPr lang="zh-CN" altLang="en-US" sz="2000" b="1" dirty="0" smtClean="0">
                <a:solidFill>
                  <a:schemeClr val="accent1">
                    <a:lumMod val="7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生存</a:t>
            </a:r>
            <a:r>
              <a:rPr lang="zh-CN" altLang="en-US" sz="2000" dirty="0">
                <a:solidFill>
                  <a:schemeClr val="tx1">
                    <a:lumMod val="75000"/>
                    <a:lumOff val="25000"/>
                  </a:schemeClr>
                </a:solidFill>
                <a:latin typeface="微软雅黑" pitchFamily="34" charset="-122"/>
                <a:ea typeface="微软雅黑" pitchFamily="34" charset="-122"/>
              </a:rPr>
              <a:t>型创业是指创业者迫于生存压力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为了生存而不得已走上</a:t>
            </a:r>
            <a:r>
              <a:rPr lang="zh-CN" altLang="en-US" sz="2000" dirty="0" smtClean="0">
                <a:solidFill>
                  <a:schemeClr val="tx1">
                    <a:lumMod val="75000"/>
                    <a:lumOff val="25000"/>
                  </a:schemeClr>
                </a:solidFill>
                <a:latin typeface="微软雅黑" pitchFamily="34" charset="-122"/>
                <a:ea typeface="微软雅黑" pitchFamily="34" charset="-122"/>
              </a:rPr>
              <a:t>创业之</a:t>
            </a:r>
            <a:r>
              <a:rPr lang="zh-CN" altLang="en-US" sz="2000" dirty="0">
                <a:solidFill>
                  <a:schemeClr val="tx1">
                    <a:lumMod val="75000"/>
                    <a:lumOff val="25000"/>
                  </a:schemeClr>
                </a:solidFill>
                <a:latin typeface="微软雅黑" pitchFamily="34" charset="-122"/>
                <a:ea typeface="微软雅黑" pitchFamily="34" charset="-122"/>
              </a:rPr>
              <a:t>路</a:t>
            </a:r>
            <a:r>
              <a:rPr lang="zh-CN" altLang="en-US" sz="2000" dirty="0" smtClean="0">
                <a:solidFill>
                  <a:schemeClr val="tx1">
                    <a:lumMod val="75000"/>
                    <a:lumOff val="25000"/>
                  </a:schemeClr>
                </a:solidFill>
                <a:latin typeface="微软雅黑" pitchFamily="34" charset="-122"/>
                <a:ea typeface="微软雅黑" pitchFamily="34" charset="-122"/>
              </a:rPr>
              <a:t>。这种</a:t>
            </a:r>
            <a:r>
              <a:rPr lang="zh-CN" altLang="en-US" sz="2000" dirty="0">
                <a:solidFill>
                  <a:schemeClr val="tx1">
                    <a:lumMod val="75000"/>
                    <a:lumOff val="25000"/>
                  </a:schemeClr>
                </a:solidFill>
                <a:latin typeface="微软雅黑" pitchFamily="34" charset="-122"/>
                <a:ea typeface="微软雅黑" pitchFamily="34" charset="-122"/>
              </a:rPr>
              <a:t>类型的创业属于被动型创业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创业目的是谋生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创业项目多集中于服务业。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常见</a:t>
            </a:r>
            <a:r>
              <a:rPr lang="zh-CN" altLang="en-US" sz="2000" dirty="0">
                <a:solidFill>
                  <a:schemeClr val="tx1">
                    <a:lumMod val="75000"/>
                    <a:lumOff val="25000"/>
                  </a:schemeClr>
                </a:solidFill>
                <a:latin typeface="微软雅黑" pitchFamily="34" charset="-122"/>
                <a:ea typeface="微软雅黑" pitchFamily="34" charset="-122"/>
              </a:rPr>
              <a:t>的个体户大多是生存型</a:t>
            </a:r>
            <a:r>
              <a:rPr lang="zh-CN" altLang="en-US" sz="2000" dirty="0" smtClean="0">
                <a:solidFill>
                  <a:schemeClr val="tx1">
                    <a:lumMod val="75000"/>
                    <a:lumOff val="25000"/>
                  </a:schemeClr>
                </a:solidFill>
                <a:latin typeface="微软雅黑" pitchFamily="34" charset="-122"/>
                <a:ea typeface="微软雅黑" pitchFamily="34" charset="-122"/>
              </a:rPr>
              <a:t>创业。</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4" name="矩形 3"/>
          <p:cNvSpPr/>
          <p:nvPr/>
        </p:nvSpPr>
        <p:spPr>
          <a:xfrm>
            <a:off x="3048000" y="3771900"/>
            <a:ext cx="7702550" cy="1569660"/>
          </a:xfrm>
          <a:prstGeom prst="rect">
            <a:avLst/>
          </a:prstGeom>
        </p:spPr>
        <p:txBody>
          <a:bodyPr wrap="square">
            <a:spAutoFit/>
          </a:bodyPr>
          <a:lstStyle/>
          <a:p>
            <a:pPr indent="457200" algn="just">
              <a:lnSpc>
                <a:spcPct val="120000"/>
              </a:lnSpc>
              <a:spcBef>
                <a:spcPct val="0"/>
              </a:spcBef>
            </a:pPr>
            <a:r>
              <a:rPr lang="zh-CN" altLang="en-US" sz="2000" b="1" dirty="0">
                <a:solidFill>
                  <a:schemeClr val="accent1">
                    <a:lumMod val="75000"/>
                  </a:schemeClr>
                </a:solidFill>
                <a:latin typeface="微软雅黑" pitchFamily="34" charset="-122"/>
                <a:ea typeface="微软雅黑" pitchFamily="34" charset="-122"/>
              </a:rPr>
              <a:t>机会型创业</a:t>
            </a:r>
            <a:r>
              <a:rPr lang="zh-CN" altLang="en-US" sz="2000" b="1" dirty="0" smtClean="0">
                <a:solidFill>
                  <a:schemeClr val="accent1">
                    <a:lumMod val="7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机会</a:t>
            </a:r>
            <a:r>
              <a:rPr lang="zh-CN" altLang="en-US" sz="2000" dirty="0">
                <a:solidFill>
                  <a:schemeClr val="tx1">
                    <a:lumMod val="75000"/>
                    <a:lumOff val="25000"/>
                  </a:schemeClr>
                </a:solidFill>
                <a:latin typeface="微软雅黑" pitchFamily="34" charset="-122"/>
                <a:ea typeface="微软雅黑" pitchFamily="34" charset="-122"/>
              </a:rPr>
              <a:t>型创业是指创业者发现商机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充分抓住现有的机会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以实现</a:t>
            </a:r>
            <a:r>
              <a:rPr lang="zh-CN" altLang="en-US" sz="2000" dirty="0" smtClean="0">
                <a:solidFill>
                  <a:schemeClr val="tx1">
                    <a:lumMod val="75000"/>
                    <a:lumOff val="25000"/>
                  </a:schemeClr>
                </a:solidFill>
                <a:latin typeface="微软雅黑" pitchFamily="34" charset="-122"/>
                <a:ea typeface="微软雅黑" pitchFamily="34" charset="-122"/>
              </a:rPr>
              <a:t>价值</a:t>
            </a:r>
            <a:r>
              <a:rPr lang="zh-CN" altLang="en-US" sz="2000" dirty="0">
                <a:solidFill>
                  <a:schemeClr val="tx1">
                    <a:lumMod val="75000"/>
                    <a:lumOff val="25000"/>
                  </a:schemeClr>
                </a:solidFill>
                <a:latin typeface="微软雅黑" pitchFamily="34" charset="-122"/>
                <a:ea typeface="微软雅黑" pitchFamily="34" charset="-122"/>
              </a:rPr>
              <a:t>创造而选择自主创业的行为</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机会</a:t>
            </a:r>
            <a:r>
              <a:rPr lang="zh-CN" altLang="en-US" sz="2000" dirty="0">
                <a:solidFill>
                  <a:schemeClr val="tx1">
                    <a:lumMod val="75000"/>
                    <a:lumOff val="25000"/>
                  </a:schemeClr>
                </a:solidFill>
                <a:latin typeface="微软雅黑" pitchFamily="34" charset="-122"/>
                <a:ea typeface="微软雅黑" pitchFamily="34" charset="-122"/>
              </a:rPr>
              <a:t>型创业的出发点并非谋生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而是为了抓住并利用</a:t>
            </a:r>
            <a:r>
              <a:rPr lang="zh-CN" altLang="en-US" sz="2000" dirty="0" smtClean="0">
                <a:solidFill>
                  <a:schemeClr val="tx1">
                    <a:lumMod val="75000"/>
                    <a:lumOff val="25000"/>
                  </a:schemeClr>
                </a:solidFill>
                <a:latin typeface="微软雅黑" pitchFamily="34" charset="-122"/>
                <a:ea typeface="微软雅黑" pitchFamily="34" charset="-122"/>
              </a:rPr>
              <a:t>市场机遇</a:t>
            </a:r>
            <a:r>
              <a:rPr lang="zh-CN" altLang="en-US" sz="2000" dirty="0">
                <a:solidFill>
                  <a:schemeClr val="tx1">
                    <a:lumMod val="75000"/>
                    <a:lumOff val="25000"/>
                  </a:schemeClr>
                </a:solidFill>
                <a:latin typeface="微软雅黑" pitchFamily="34" charset="-122"/>
                <a:ea typeface="微软雅黑" pitchFamily="34" charset="-122"/>
              </a:rPr>
              <a:t>来创造价值。</a:t>
            </a:r>
          </a:p>
        </p:txBody>
      </p:sp>
    </p:spTree>
    <p:extLst>
      <p:ext uri="{BB962C8B-B14F-4D97-AF65-F5344CB8AC3E}">
        <p14:creationId xmlns:p14="http://schemas.microsoft.com/office/powerpoint/2010/main" val="271056038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style.rotation</p:attrName>
                                        </p:attrNameLst>
                                      </p:cBhvr>
                                      <p:tavLst>
                                        <p:tav tm="0">
                                          <p:val>
                                            <p:fltVal val="90"/>
                                          </p:val>
                                        </p:tav>
                                        <p:tav tm="100000">
                                          <p:val>
                                            <p:fltVal val="0"/>
                                          </p:val>
                                        </p:tav>
                                      </p:tavLst>
                                    </p:anim>
                                    <p:animEffect transition="in" filter="fade">
                                      <p:cBhvr>
                                        <p:cTn id="27" dur="1000"/>
                                        <p:tgtEl>
                                          <p:spTgt spid="18"/>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ppt_w</p:attrName>
                                        </p:attrNameLst>
                                      </p:cBhvr>
                                      <p:tavLst>
                                        <p:tav tm="0">
                                          <p:val>
                                            <p:fltVal val="0"/>
                                          </p:val>
                                        </p:tav>
                                        <p:tav tm="100000">
                                          <p:val>
                                            <p:strVal val="#ppt_w"/>
                                          </p:val>
                                        </p:tav>
                                      </p:tavLst>
                                    </p:anim>
                                    <p:anim calcmode="lin" valueType="num">
                                      <p:cBhvr>
                                        <p:cTn id="31" dur="1000" fill="hold"/>
                                        <p:tgtEl>
                                          <p:spTgt spid="19"/>
                                        </p:tgtEl>
                                        <p:attrNameLst>
                                          <p:attrName>ppt_h</p:attrName>
                                        </p:attrNameLst>
                                      </p:cBhvr>
                                      <p:tavLst>
                                        <p:tav tm="0">
                                          <p:val>
                                            <p:fltVal val="0"/>
                                          </p:val>
                                        </p:tav>
                                        <p:tav tm="100000">
                                          <p:val>
                                            <p:strVal val="#ppt_h"/>
                                          </p:val>
                                        </p:tav>
                                      </p:tavLst>
                                    </p:anim>
                                    <p:anim calcmode="lin" valueType="num">
                                      <p:cBhvr>
                                        <p:cTn id="32" dur="1000" fill="hold"/>
                                        <p:tgtEl>
                                          <p:spTgt spid="19"/>
                                        </p:tgtEl>
                                        <p:attrNameLst>
                                          <p:attrName>style.rotation</p:attrName>
                                        </p:attrNameLst>
                                      </p:cBhvr>
                                      <p:tavLst>
                                        <p:tav tm="0">
                                          <p:val>
                                            <p:fltVal val="90"/>
                                          </p:val>
                                        </p:tav>
                                        <p:tav tm="100000">
                                          <p:val>
                                            <p:fltVal val="0"/>
                                          </p:val>
                                        </p:tav>
                                      </p:tavLst>
                                    </p:anim>
                                    <p:animEffect transition="in" filter="fade">
                                      <p:cBhvr>
                                        <p:cTn id="33" dur="1000"/>
                                        <p:tgtEl>
                                          <p:spTgt spid="19"/>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1000" fill="hold"/>
                                        <p:tgtEl>
                                          <p:spTgt spid="4"/>
                                        </p:tgtEl>
                                        <p:attrNameLst>
                                          <p:attrName>ppt_w</p:attrName>
                                        </p:attrNameLst>
                                      </p:cBhvr>
                                      <p:tavLst>
                                        <p:tav tm="0">
                                          <p:val>
                                            <p:fltVal val="0"/>
                                          </p:val>
                                        </p:tav>
                                        <p:tav tm="100000">
                                          <p:val>
                                            <p:strVal val="#ppt_w"/>
                                          </p:val>
                                        </p:tav>
                                      </p:tavLst>
                                    </p:anim>
                                    <p:anim calcmode="lin" valueType="num">
                                      <p:cBhvr>
                                        <p:cTn id="37" dur="1000" fill="hold"/>
                                        <p:tgtEl>
                                          <p:spTgt spid="4"/>
                                        </p:tgtEl>
                                        <p:attrNameLst>
                                          <p:attrName>ppt_h</p:attrName>
                                        </p:attrNameLst>
                                      </p:cBhvr>
                                      <p:tavLst>
                                        <p:tav tm="0">
                                          <p:val>
                                            <p:fltVal val="0"/>
                                          </p:val>
                                        </p:tav>
                                        <p:tav tm="100000">
                                          <p:val>
                                            <p:strVal val="#ppt_h"/>
                                          </p:val>
                                        </p:tav>
                                      </p:tavLst>
                                    </p:anim>
                                    <p:anim calcmode="lin" valueType="num">
                                      <p:cBhvr>
                                        <p:cTn id="38" dur="1000" fill="hold"/>
                                        <p:tgtEl>
                                          <p:spTgt spid="4"/>
                                        </p:tgtEl>
                                        <p:attrNameLst>
                                          <p:attrName>style.rotation</p:attrName>
                                        </p:attrNameLst>
                                      </p:cBhvr>
                                      <p:tavLst>
                                        <p:tav tm="0">
                                          <p:val>
                                            <p:fltVal val="90"/>
                                          </p:val>
                                        </p:tav>
                                        <p:tav tm="100000">
                                          <p:val>
                                            <p:fltVal val="0"/>
                                          </p:val>
                                        </p:tav>
                                      </p:tavLst>
                                    </p:anim>
                                    <p:animEffect transition="in" filter="fade">
                                      <p:cBhvr>
                                        <p:cTn id="3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8" grpId="0" animBg="1"/>
      <p:bldP spid="19"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a:t>
            </a:r>
            <a:r>
              <a:rPr lang="zh-CN" altLang="en-US" sz="2400" b="1" dirty="0" smtClean="0">
                <a:solidFill>
                  <a:schemeClr val="tx1">
                    <a:lumMod val="75000"/>
                    <a:lumOff val="25000"/>
                  </a:schemeClr>
                </a:solidFill>
                <a:latin typeface="微软雅黑" pitchFamily="34" charset="-122"/>
                <a:ea typeface="微软雅黑" pitchFamily="34" charset="-122"/>
              </a:rPr>
              <a:t>创业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创业的类型</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706271" y="932934"/>
            <a:ext cx="3007555"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根据创业的项目分</a:t>
            </a:r>
          </a:p>
        </p:txBody>
      </p:sp>
      <p:grpSp>
        <p:nvGrpSpPr>
          <p:cNvPr id="15" name="组合 4"/>
          <p:cNvGrpSpPr/>
          <p:nvPr/>
        </p:nvGrpSpPr>
        <p:grpSpPr bwMode="auto">
          <a:xfrm>
            <a:off x="1775758" y="1651530"/>
            <a:ext cx="2298276" cy="2062113"/>
            <a:chOff x="0" y="0"/>
            <a:chExt cx="1604963" cy="1417638"/>
          </a:xfrm>
          <a:solidFill>
            <a:schemeClr val="accent1"/>
          </a:solidFill>
        </p:grpSpPr>
        <p:sp>
          <p:nvSpPr>
            <p:cNvPr id="16" name="Freeform 199"/>
            <p:cNvSpPr>
              <a:spLocks noChangeArrowheads="1"/>
            </p:cNvSpPr>
            <p:nvPr/>
          </p:nvSpPr>
          <p:spPr bwMode="auto">
            <a:xfrm>
              <a:off x="195263" y="1174751"/>
              <a:ext cx="201613" cy="190500"/>
            </a:xfrm>
            <a:custGeom>
              <a:avLst/>
              <a:gdLst>
                <a:gd name="T0" fmla="*/ 187612 w 72"/>
                <a:gd name="T1" fmla="*/ 0 h 68"/>
                <a:gd name="T2" fmla="*/ 0 w 72"/>
                <a:gd name="T3" fmla="*/ 159684 h 68"/>
                <a:gd name="T4" fmla="*/ 33602 w 72"/>
                <a:gd name="T5" fmla="*/ 190500 h 68"/>
                <a:gd name="T6" fmla="*/ 201613 w 72"/>
                <a:gd name="T7" fmla="*/ 14007 h 68"/>
                <a:gd name="T8" fmla="*/ 187612 w 72"/>
                <a:gd name="T9" fmla="*/ 0 h 68"/>
                <a:gd name="T10" fmla="*/ 0 60000 65536"/>
                <a:gd name="T11" fmla="*/ 0 60000 65536"/>
                <a:gd name="T12" fmla="*/ 0 60000 65536"/>
                <a:gd name="T13" fmla="*/ 0 60000 65536"/>
                <a:gd name="T14" fmla="*/ 0 60000 65536"/>
                <a:gd name="T15" fmla="*/ 0 w 72"/>
                <a:gd name="T16" fmla="*/ 0 h 68"/>
                <a:gd name="T17" fmla="*/ 72 w 72"/>
                <a:gd name="T18" fmla="*/ 68 h 68"/>
              </a:gdLst>
              <a:ahLst/>
              <a:cxnLst>
                <a:cxn ang="T10">
                  <a:pos x="T0" y="T1"/>
                </a:cxn>
                <a:cxn ang="T11">
                  <a:pos x="T2" y="T3"/>
                </a:cxn>
                <a:cxn ang="T12">
                  <a:pos x="T4" y="T5"/>
                </a:cxn>
                <a:cxn ang="T13">
                  <a:pos x="T6" y="T7"/>
                </a:cxn>
                <a:cxn ang="T14">
                  <a:pos x="T8" y="T9"/>
                </a:cxn>
              </a:cxnLst>
              <a:rect l="T15" t="T16" r="T17" b="T18"/>
              <a:pathLst>
                <a:path w="72" h="68">
                  <a:moveTo>
                    <a:pt x="67" y="0"/>
                  </a:moveTo>
                  <a:cubicBezTo>
                    <a:pt x="0" y="57"/>
                    <a:pt x="0" y="57"/>
                    <a:pt x="0" y="57"/>
                  </a:cubicBezTo>
                  <a:cubicBezTo>
                    <a:pt x="5" y="62"/>
                    <a:pt x="7" y="63"/>
                    <a:pt x="12" y="68"/>
                  </a:cubicBezTo>
                  <a:cubicBezTo>
                    <a:pt x="72" y="5"/>
                    <a:pt x="72" y="5"/>
                    <a:pt x="72" y="5"/>
                  </a:cubicBezTo>
                  <a:cubicBezTo>
                    <a:pt x="68" y="2"/>
                    <a:pt x="70" y="3"/>
                    <a:pt x="67"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Freeform 200"/>
            <p:cNvSpPr>
              <a:spLocks noChangeArrowheads="1"/>
            </p:cNvSpPr>
            <p:nvPr/>
          </p:nvSpPr>
          <p:spPr bwMode="auto">
            <a:xfrm>
              <a:off x="239713" y="1206501"/>
              <a:ext cx="182563" cy="196850"/>
            </a:xfrm>
            <a:custGeom>
              <a:avLst/>
              <a:gdLst>
                <a:gd name="T0" fmla="*/ 174137 w 65"/>
                <a:gd name="T1" fmla="*/ 0 h 71"/>
                <a:gd name="T2" fmla="*/ 0 w 65"/>
                <a:gd name="T3" fmla="*/ 171897 h 71"/>
                <a:gd name="T4" fmla="*/ 28087 w 65"/>
                <a:gd name="T5" fmla="*/ 196850 h 71"/>
                <a:gd name="T6" fmla="*/ 182563 w 65"/>
                <a:gd name="T7" fmla="*/ 13863 h 71"/>
                <a:gd name="T8" fmla="*/ 174137 w 65"/>
                <a:gd name="T9" fmla="*/ 0 h 71"/>
                <a:gd name="T10" fmla="*/ 0 60000 65536"/>
                <a:gd name="T11" fmla="*/ 0 60000 65536"/>
                <a:gd name="T12" fmla="*/ 0 60000 65536"/>
                <a:gd name="T13" fmla="*/ 0 60000 65536"/>
                <a:gd name="T14" fmla="*/ 0 60000 65536"/>
                <a:gd name="T15" fmla="*/ 0 w 65"/>
                <a:gd name="T16" fmla="*/ 0 h 71"/>
                <a:gd name="T17" fmla="*/ 65 w 65"/>
                <a:gd name="T18" fmla="*/ 71 h 71"/>
              </a:gdLst>
              <a:ahLst/>
              <a:cxnLst>
                <a:cxn ang="T10">
                  <a:pos x="T0" y="T1"/>
                </a:cxn>
                <a:cxn ang="T11">
                  <a:pos x="T2" y="T3"/>
                </a:cxn>
                <a:cxn ang="T12">
                  <a:pos x="T4" y="T5"/>
                </a:cxn>
                <a:cxn ang="T13">
                  <a:pos x="T6" y="T7"/>
                </a:cxn>
                <a:cxn ang="T14">
                  <a:pos x="T8" y="T9"/>
                </a:cxn>
              </a:cxnLst>
              <a:rect l="T15" t="T16" r="T17" b="T18"/>
              <a:pathLst>
                <a:path w="65" h="71">
                  <a:moveTo>
                    <a:pt x="62" y="0"/>
                  </a:moveTo>
                  <a:cubicBezTo>
                    <a:pt x="0" y="62"/>
                    <a:pt x="0" y="62"/>
                    <a:pt x="0" y="62"/>
                  </a:cubicBezTo>
                  <a:cubicBezTo>
                    <a:pt x="5" y="66"/>
                    <a:pt x="5" y="67"/>
                    <a:pt x="10" y="71"/>
                  </a:cubicBezTo>
                  <a:cubicBezTo>
                    <a:pt x="65" y="5"/>
                    <a:pt x="65" y="5"/>
                    <a:pt x="65" y="5"/>
                  </a:cubicBezTo>
                  <a:cubicBezTo>
                    <a:pt x="63" y="2"/>
                    <a:pt x="65" y="4"/>
                    <a:pt x="6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Freeform 201"/>
            <p:cNvSpPr>
              <a:spLocks noChangeArrowheads="1"/>
            </p:cNvSpPr>
            <p:nvPr/>
          </p:nvSpPr>
          <p:spPr bwMode="auto">
            <a:xfrm>
              <a:off x="136525" y="1133476"/>
              <a:ext cx="230188" cy="176213"/>
            </a:xfrm>
            <a:custGeom>
              <a:avLst/>
              <a:gdLst>
                <a:gd name="T0" fmla="*/ 210538 w 82"/>
                <a:gd name="T1" fmla="*/ 0 h 63"/>
                <a:gd name="T2" fmla="*/ 0 w 82"/>
                <a:gd name="T3" fmla="*/ 123069 h 63"/>
                <a:gd name="T4" fmla="*/ 42108 w 82"/>
                <a:gd name="T5" fmla="*/ 176213 h 63"/>
                <a:gd name="T6" fmla="*/ 230188 w 82"/>
                <a:gd name="T7" fmla="*/ 19579 h 63"/>
                <a:gd name="T8" fmla="*/ 210538 w 82"/>
                <a:gd name="T9" fmla="*/ 0 h 63"/>
                <a:gd name="T10" fmla="*/ 0 60000 65536"/>
                <a:gd name="T11" fmla="*/ 0 60000 65536"/>
                <a:gd name="T12" fmla="*/ 0 60000 65536"/>
                <a:gd name="T13" fmla="*/ 0 60000 65536"/>
                <a:gd name="T14" fmla="*/ 0 60000 65536"/>
                <a:gd name="T15" fmla="*/ 0 w 82"/>
                <a:gd name="T16" fmla="*/ 0 h 63"/>
                <a:gd name="T17" fmla="*/ 82 w 82"/>
                <a:gd name="T18" fmla="*/ 63 h 63"/>
              </a:gdLst>
              <a:ahLst/>
              <a:cxnLst>
                <a:cxn ang="T10">
                  <a:pos x="T0" y="T1"/>
                </a:cxn>
                <a:cxn ang="T11">
                  <a:pos x="T2" y="T3"/>
                </a:cxn>
                <a:cxn ang="T12">
                  <a:pos x="T4" y="T5"/>
                </a:cxn>
                <a:cxn ang="T13">
                  <a:pos x="T6" y="T7"/>
                </a:cxn>
                <a:cxn ang="T14">
                  <a:pos x="T8" y="T9"/>
                </a:cxn>
              </a:cxnLst>
              <a:rect l="T15" t="T16" r="T17" b="T18"/>
              <a:pathLst>
                <a:path w="82" h="63">
                  <a:moveTo>
                    <a:pt x="75" y="0"/>
                  </a:moveTo>
                  <a:cubicBezTo>
                    <a:pt x="0" y="44"/>
                    <a:pt x="0" y="44"/>
                    <a:pt x="0" y="44"/>
                  </a:cubicBezTo>
                  <a:cubicBezTo>
                    <a:pt x="7" y="54"/>
                    <a:pt x="7" y="54"/>
                    <a:pt x="15" y="63"/>
                  </a:cubicBezTo>
                  <a:cubicBezTo>
                    <a:pt x="82" y="7"/>
                    <a:pt x="82" y="7"/>
                    <a:pt x="82" y="7"/>
                  </a:cubicBezTo>
                  <a:cubicBezTo>
                    <a:pt x="77" y="2"/>
                    <a:pt x="79" y="5"/>
                    <a:pt x="75"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Freeform 202"/>
            <p:cNvSpPr>
              <a:spLocks noChangeArrowheads="1"/>
            </p:cNvSpPr>
            <p:nvPr/>
          </p:nvSpPr>
          <p:spPr bwMode="auto">
            <a:xfrm>
              <a:off x="87313" y="1085851"/>
              <a:ext cx="247650" cy="147638"/>
            </a:xfrm>
            <a:custGeom>
              <a:avLst/>
              <a:gdLst>
                <a:gd name="T0" fmla="*/ 228172 w 89"/>
                <a:gd name="T1" fmla="*/ 0 h 53"/>
                <a:gd name="T2" fmla="*/ 0 w 89"/>
                <a:gd name="T3" fmla="*/ 86354 h 53"/>
                <a:gd name="T4" fmla="*/ 36174 w 89"/>
                <a:gd name="T5" fmla="*/ 147638 h 53"/>
                <a:gd name="T6" fmla="*/ 247650 w 89"/>
                <a:gd name="T7" fmla="*/ 27856 h 53"/>
                <a:gd name="T8" fmla="*/ 228172 w 89"/>
                <a:gd name="T9" fmla="*/ 0 h 53"/>
                <a:gd name="T10" fmla="*/ 0 60000 65536"/>
                <a:gd name="T11" fmla="*/ 0 60000 65536"/>
                <a:gd name="T12" fmla="*/ 0 60000 65536"/>
                <a:gd name="T13" fmla="*/ 0 60000 65536"/>
                <a:gd name="T14" fmla="*/ 0 60000 65536"/>
                <a:gd name="T15" fmla="*/ 0 w 89"/>
                <a:gd name="T16" fmla="*/ 0 h 53"/>
                <a:gd name="T17" fmla="*/ 89 w 89"/>
                <a:gd name="T18" fmla="*/ 53 h 53"/>
              </a:gdLst>
              <a:ahLst/>
              <a:cxnLst>
                <a:cxn ang="T10">
                  <a:pos x="T0" y="T1"/>
                </a:cxn>
                <a:cxn ang="T11">
                  <a:pos x="T2" y="T3"/>
                </a:cxn>
                <a:cxn ang="T12">
                  <a:pos x="T4" y="T5"/>
                </a:cxn>
                <a:cxn ang="T13">
                  <a:pos x="T6" y="T7"/>
                </a:cxn>
                <a:cxn ang="T14">
                  <a:pos x="T8" y="T9"/>
                </a:cxn>
              </a:cxnLst>
              <a:rect l="T15" t="T16" r="T17" b="T18"/>
              <a:pathLst>
                <a:path w="89" h="53">
                  <a:moveTo>
                    <a:pt x="82" y="0"/>
                  </a:moveTo>
                  <a:cubicBezTo>
                    <a:pt x="0" y="31"/>
                    <a:pt x="0" y="31"/>
                    <a:pt x="0" y="31"/>
                  </a:cubicBezTo>
                  <a:cubicBezTo>
                    <a:pt x="5" y="40"/>
                    <a:pt x="7" y="45"/>
                    <a:pt x="13" y="53"/>
                  </a:cubicBezTo>
                  <a:cubicBezTo>
                    <a:pt x="89" y="10"/>
                    <a:pt x="89" y="10"/>
                    <a:pt x="89" y="10"/>
                  </a:cubicBezTo>
                  <a:cubicBezTo>
                    <a:pt x="86" y="5"/>
                    <a:pt x="85" y="5"/>
                    <a:pt x="8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Freeform 203"/>
            <p:cNvSpPr>
              <a:spLocks noChangeArrowheads="1"/>
            </p:cNvSpPr>
            <p:nvPr/>
          </p:nvSpPr>
          <p:spPr bwMode="auto">
            <a:xfrm>
              <a:off x="44450" y="1041401"/>
              <a:ext cx="263525" cy="111125"/>
            </a:xfrm>
            <a:custGeom>
              <a:avLst/>
              <a:gdLst>
                <a:gd name="T0" fmla="*/ 249508 w 94"/>
                <a:gd name="T1" fmla="*/ 0 h 40"/>
                <a:gd name="T2" fmla="*/ 0 w 94"/>
                <a:gd name="T3" fmla="*/ 30559 h 40"/>
                <a:gd name="T4" fmla="*/ 33641 w 94"/>
                <a:gd name="T5" fmla="*/ 111125 h 40"/>
                <a:gd name="T6" fmla="*/ 263525 w 94"/>
                <a:gd name="T7" fmla="*/ 25003 h 40"/>
                <a:gd name="T8" fmla="*/ 249508 w 94"/>
                <a:gd name="T9" fmla="*/ 0 h 40"/>
                <a:gd name="T10" fmla="*/ 0 60000 65536"/>
                <a:gd name="T11" fmla="*/ 0 60000 65536"/>
                <a:gd name="T12" fmla="*/ 0 60000 65536"/>
                <a:gd name="T13" fmla="*/ 0 60000 65536"/>
                <a:gd name="T14" fmla="*/ 0 60000 65536"/>
                <a:gd name="T15" fmla="*/ 0 w 94"/>
                <a:gd name="T16" fmla="*/ 0 h 40"/>
                <a:gd name="T17" fmla="*/ 94 w 94"/>
                <a:gd name="T18" fmla="*/ 40 h 40"/>
              </a:gdLst>
              <a:ahLst/>
              <a:cxnLst>
                <a:cxn ang="T10">
                  <a:pos x="T0" y="T1"/>
                </a:cxn>
                <a:cxn ang="T11">
                  <a:pos x="T2" y="T3"/>
                </a:cxn>
                <a:cxn ang="T12">
                  <a:pos x="T4" y="T5"/>
                </a:cxn>
                <a:cxn ang="T13">
                  <a:pos x="T6" y="T7"/>
                </a:cxn>
                <a:cxn ang="T14">
                  <a:pos x="T8" y="T9"/>
                </a:cxn>
              </a:cxnLst>
              <a:rect l="T15" t="T16" r="T17" b="T18"/>
              <a:pathLst>
                <a:path w="94" h="40">
                  <a:moveTo>
                    <a:pt x="89" y="0"/>
                  </a:moveTo>
                  <a:cubicBezTo>
                    <a:pt x="0" y="11"/>
                    <a:pt x="0" y="11"/>
                    <a:pt x="0" y="11"/>
                  </a:cubicBezTo>
                  <a:cubicBezTo>
                    <a:pt x="4" y="24"/>
                    <a:pt x="6" y="28"/>
                    <a:pt x="12" y="40"/>
                  </a:cubicBezTo>
                  <a:cubicBezTo>
                    <a:pt x="94" y="9"/>
                    <a:pt x="94" y="9"/>
                    <a:pt x="94" y="9"/>
                  </a:cubicBezTo>
                  <a:cubicBezTo>
                    <a:pt x="90" y="2"/>
                    <a:pt x="92" y="6"/>
                    <a:pt x="89"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Freeform 204"/>
            <p:cNvSpPr>
              <a:spLocks noChangeArrowheads="1"/>
            </p:cNvSpPr>
            <p:nvPr/>
          </p:nvSpPr>
          <p:spPr bwMode="auto">
            <a:xfrm>
              <a:off x="1195388" y="1184276"/>
              <a:ext cx="195263" cy="195263"/>
            </a:xfrm>
            <a:custGeom>
              <a:avLst/>
              <a:gdLst>
                <a:gd name="T0" fmla="*/ 0 w 70"/>
                <a:gd name="T1" fmla="*/ 16737 h 70"/>
                <a:gd name="T2" fmla="*/ 161789 w 70"/>
                <a:gd name="T3" fmla="*/ 195263 h 70"/>
                <a:gd name="T4" fmla="*/ 195263 w 70"/>
                <a:gd name="T5" fmla="*/ 164579 h 70"/>
                <a:gd name="T6" fmla="*/ 13947 w 70"/>
                <a:gd name="T7" fmla="*/ 0 h 70"/>
                <a:gd name="T8" fmla="*/ 0 w 70"/>
                <a:gd name="T9" fmla="*/ 16737 h 70"/>
                <a:gd name="T10" fmla="*/ 0 60000 65536"/>
                <a:gd name="T11" fmla="*/ 0 60000 65536"/>
                <a:gd name="T12" fmla="*/ 0 60000 65536"/>
                <a:gd name="T13" fmla="*/ 0 60000 65536"/>
                <a:gd name="T14" fmla="*/ 0 60000 65536"/>
                <a:gd name="T15" fmla="*/ 0 w 70"/>
                <a:gd name="T16" fmla="*/ 0 h 70"/>
                <a:gd name="T17" fmla="*/ 70 w 70"/>
                <a:gd name="T18" fmla="*/ 70 h 70"/>
              </a:gdLst>
              <a:ahLst/>
              <a:cxnLst>
                <a:cxn ang="T10">
                  <a:pos x="T0" y="T1"/>
                </a:cxn>
                <a:cxn ang="T11">
                  <a:pos x="T2" y="T3"/>
                </a:cxn>
                <a:cxn ang="T12">
                  <a:pos x="T4" y="T5"/>
                </a:cxn>
                <a:cxn ang="T13">
                  <a:pos x="T6" y="T7"/>
                </a:cxn>
                <a:cxn ang="T14">
                  <a:pos x="T8" y="T9"/>
                </a:cxn>
              </a:cxnLst>
              <a:rect l="T15" t="T16" r="T17" b="T18"/>
              <a:pathLst>
                <a:path w="70" h="70">
                  <a:moveTo>
                    <a:pt x="0" y="6"/>
                  </a:moveTo>
                  <a:cubicBezTo>
                    <a:pt x="58" y="70"/>
                    <a:pt x="58" y="70"/>
                    <a:pt x="58" y="70"/>
                  </a:cubicBezTo>
                  <a:cubicBezTo>
                    <a:pt x="63" y="66"/>
                    <a:pt x="65" y="65"/>
                    <a:pt x="70" y="59"/>
                  </a:cubicBezTo>
                  <a:cubicBezTo>
                    <a:pt x="5" y="0"/>
                    <a:pt x="5" y="0"/>
                    <a:pt x="5" y="0"/>
                  </a:cubicBezTo>
                  <a:cubicBezTo>
                    <a:pt x="2" y="4"/>
                    <a:pt x="3" y="2"/>
                    <a:pt x="0" y="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Freeform 206"/>
            <p:cNvSpPr>
              <a:spLocks noChangeArrowheads="1"/>
            </p:cNvSpPr>
            <p:nvPr/>
          </p:nvSpPr>
          <p:spPr bwMode="auto">
            <a:xfrm>
              <a:off x="1166813" y="1217613"/>
              <a:ext cx="176213" cy="200025"/>
            </a:xfrm>
            <a:custGeom>
              <a:avLst/>
              <a:gdLst>
                <a:gd name="T0" fmla="*/ 0 w 63"/>
                <a:gd name="T1" fmla="*/ 11113 h 72"/>
                <a:gd name="T2" fmla="*/ 151040 w 63"/>
                <a:gd name="T3" fmla="*/ 200025 h 72"/>
                <a:gd name="T4" fmla="*/ 176213 w 63"/>
                <a:gd name="T5" fmla="*/ 175022 h 72"/>
                <a:gd name="T6" fmla="*/ 11188 w 63"/>
                <a:gd name="T7" fmla="*/ 0 h 72"/>
                <a:gd name="T8" fmla="*/ 0 w 63"/>
                <a:gd name="T9" fmla="*/ 11113 h 72"/>
                <a:gd name="T10" fmla="*/ 0 60000 65536"/>
                <a:gd name="T11" fmla="*/ 0 60000 65536"/>
                <a:gd name="T12" fmla="*/ 0 60000 65536"/>
                <a:gd name="T13" fmla="*/ 0 60000 65536"/>
                <a:gd name="T14" fmla="*/ 0 60000 65536"/>
                <a:gd name="T15" fmla="*/ 0 w 63"/>
                <a:gd name="T16" fmla="*/ 0 h 72"/>
                <a:gd name="T17" fmla="*/ 63 w 63"/>
                <a:gd name="T18" fmla="*/ 72 h 72"/>
              </a:gdLst>
              <a:ahLst/>
              <a:cxnLst>
                <a:cxn ang="T10">
                  <a:pos x="T0" y="T1"/>
                </a:cxn>
                <a:cxn ang="T11">
                  <a:pos x="T2" y="T3"/>
                </a:cxn>
                <a:cxn ang="T12">
                  <a:pos x="T4" y="T5"/>
                </a:cxn>
                <a:cxn ang="T13">
                  <a:pos x="T6" y="T7"/>
                </a:cxn>
                <a:cxn ang="T14">
                  <a:pos x="T8" y="T9"/>
                </a:cxn>
              </a:cxnLst>
              <a:rect l="T15" t="T16" r="T17" b="T18"/>
              <a:pathLst>
                <a:path w="63" h="72">
                  <a:moveTo>
                    <a:pt x="0" y="4"/>
                  </a:moveTo>
                  <a:cubicBezTo>
                    <a:pt x="54" y="72"/>
                    <a:pt x="54" y="72"/>
                    <a:pt x="54" y="72"/>
                  </a:cubicBezTo>
                  <a:cubicBezTo>
                    <a:pt x="59" y="68"/>
                    <a:pt x="59" y="67"/>
                    <a:pt x="63" y="63"/>
                  </a:cubicBezTo>
                  <a:cubicBezTo>
                    <a:pt x="4" y="0"/>
                    <a:pt x="4" y="0"/>
                    <a:pt x="4" y="0"/>
                  </a:cubicBezTo>
                  <a:cubicBezTo>
                    <a:pt x="1" y="3"/>
                    <a:pt x="3" y="1"/>
                    <a:pt x="0" y="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Freeform 207"/>
            <p:cNvSpPr>
              <a:spLocks noChangeArrowheads="1"/>
            </p:cNvSpPr>
            <p:nvPr/>
          </p:nvSpPr>
          <p:spPr bwMode="auto">
            <a:xfrm>
              <a:off x="1225550" y="1144588"/>
              <a:ext cx="223838" cy="180975"/>
            </a:xfrm>
            <a:custGeom>
              <a:avLst/>
              <a:gdLst>
                <a:gd name="T0" fmla="*/ 0 w 80"/>
                <a:gd name="T1" fmla="*/ 19490 h 65"/>
                <a:gd name="T2" fmla="*/ 184666 w 80"/>
                <a:gd name="T3" fmla="*/ 180975 h 65"/>
                <a:gd name="T4" fmla="*/ 223838 w 80"/>
                <a:gd name="T5" fmla="*/ 128075 h 65"/>
                <a:gd name="T6" fmla="*/ 19586 w 80"/>
                <a:gd name="T7" fmla="*/ 0 h 65"/>
                <a:gd name="T8" fmla="*/ 0 w 80"/>
                <a:gd name="T9" fmla="*/ 19490 h 65"/>
                <a:gd name="T10" fmla="*/ 0 60000 65536"/>
                <a:gd name="T11" fmla="*/ 0 60000 65536"/>
                <a:gd name="T12" fmla="*/ 0 60000 65536"/>
                <a:gd name="T13" fmla="*/ 0 60000 65536"/>
                <a:gd name="T14" fmla="*/ 0 60000 65536"/>
                <a:gd name="T15" fmla="*/ 0 w 80"/>
                <a:gd name="T16" fmla="*/ 0 h 65"/>
                <a:gd name="T17" fmla="*/ 80 w 80"/>
                <a:gd name="T18" fmla="*/ 65 h 65"/>
              </a:gdLst>
              <a:ahLst/>
              <a:cxnLst>
                <a:cxn ang="T10">
                  <a:pos x="T0" y="T1"/>
                </a:cxn>
                <a:cxn ang="T11">
                  <a:pos x="T2" y="T3"/>
                </a:cxn>
                <a:cxn ang="T12">
                  <a:pos x="T4" y="T5"/>
                </a:cxn>
                <a:cxn ang="T13">
                  <a:pos x="T6" y="T7"/>
                </a:cxn>
                <a:cxn ang="T14">
                  <a:pos x="T8" y="T9"/>
                </a:cxn>
              </a:cxnLst>
              <a:rect l="T15" t="T16" r="T17" b="T18"/>
              <a:pathLst>
                <a:path w="80" h="65">
                  <a:moveTo>
                    <a:pt x="0" y="7"/>
                  </a:moveTo>
                  <a:cubicBezTo>
                    <a:pt x="66" y="65"/>
                    <a:pt x="66" y="65"/>
                    <a:pt x="66" y="65"/>
                  </a:cubicBezTo>
                  <a:cubicBezTo>
                    <a:pt x="74" y="55"/>
                    <a:pt x="74" y="56"/>
                    <a:pt x="80" y="46"/>
                  </a:cubicBezTo>
                  <a:cubicBezTo>
                    <a:pt x="7" y="0"/>
                    <a:pt x="7" y="0"/>
                    <a:pt x="7" y="0"/>
                  </a:cubicBezTo>
                  <a:cubicBezTo>
                    <a:pt x="3" y="6"/>
                    <a:pt x="6" y="1"/>
                    <a:pt x="0" y="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Freeform 208"/>
            <p:cNvSpPr>
              <a:spLocks noChangeArrowheads="1"/>
            </p:cNvSpPr>
            <p:nvPr/>
          </p:nvSpPr>
          <p:spPr bwMode="auto">
            <a:xfrm>
              <a:off x="1258888" y="1096963"/>
              <a:ext cx="242888" cy="153988"/>
            </a:xfrm>
            <a:custGeom>
              <a:avLst/>
              <a:gdLst>
                <a:gd name="T0" fmla="*/ 0 w 87"/>
                <a:gd name="T1" fmla="*/ 27998 h 55"/>
                <a:gd name="T2" fmla="*/ 209386 w 87"/>
                <a:gd name="T3" fmla="*/ 153988 h 55"/>
                <a:gd name="T4" fmla="*/ 242888 w 87"/>
                <a:gd name="T5" fmla="*/ 92393 h 55"/>
                <a:gd name="T6" fmla="*/ 16751 w 87"/>
                <a:gd name="T7" fmla="*/ 0 h 55"/>
                <a:gd name="T8" fmla="*/ 0 w 87"/>
                <a:gd name="T9" fmla="*/ 27998 h 55"/>
                <a:gd name="T10" fmla="*/ 0 60000 65536"/>
                <a:gd name="T11" fmla="*/ 0 60000 65536"/>
                <a:gd name="T12" fmla="*/ 0 60000 65536"/>
                <a:gd name="T13" fmla="*/ 0 60000 65536"/>
                <a:gd name="T14" fmla="*/ 0 60000 65536"/>
                <a:gd name="T15" fmla="*/ 0 w 87"/>
                <a:gd name="T16" fmla="*/ 0 h 55"/>
                <a:gd name="T17" fmla="*/ 87 w 87"/>
                <a:gd name="T18" fmla="*/ 55 h 55"/>
              </a:gdLst>
              <a:ahLst/>
              <a:cxnLst>
                <a:cxn ang="T10">
                  <a:pos x="T0" y="T1"/>
                </a:cxn>
                <a:cxn ang="T11">
                  <a:pos x="T2" y="T3"/>
                </a:cxn>
                <a:cxn ang="T12">
                  <a:pos x="T4" y="T5"/>
                </a:cxn>
                <a:cxn ang="T13">
                  <a:pos x="T6" y="T7"/>
                </a:cxn>
                <a:cxn ang="T14">
                  <a:pos x="T8" y="T9"/>
                </a:cxn>
              </a:cxnLst>
              <a:rect l="T15" t="T16" r="T17" b="T18"/>
              <a:pathLst>
                <a:path w="87" h="55">
                  <a:moveTo>
                    <a:pt x="0" y="10"/>
                  </a:moveTo>
                  <a:cubicBezTo>
                    <a:pt x="75" y="55"/>
                    <a:pt x="75" y="55"/>
                    <a:pt x="75" y="55"/>
                  </a:cubicBezTo>
                  <a:cubicBezTo>
                    <a:pt x="80" y="47"/>
                    <a:pt x="83" y="42"/>
                    <a:pt x="87" y="33"/>
                  </a:cubicBezTo>
                  <a:cubicBezTo>
                    <a:pt x="6" y="0"/>
                    <a:pt x="6" y="0"/>
                    <a:pt x="6" y="0"/>
                  </a:cubicBezTo>
                  <a:cubicBezTo>
                    <a:pt x="4" y="5"/>
                    <a:pt x="3" y="5"/>
                    <a:pt x="0" y="1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Freeform 209"/>
            <p:cNvSpPr>
              <a:spLocks noChangeArrowheads="1"/>
            </p:cNvSpPr>
            <p:nvPr/>
          </p:nvSpPr>
          <p:spPr bwMode="auto">
            <a:xfrm>
              <a:off x="1287463" y="1052513"/>
              <a:ext cx="258763" cy="117475"/>
            </a:xfrm>
            <a:custGeom>
              <a:avLst/>
              <a:gdLst>
                <a:gd name="T0" fmla="*/ 0 w 93"/>
                <a:gd name="T1" fmla="*/ 25173 h 42"/>
                <a:gd name="T2" fmla="*/ 225374 w 93"/>
                <a:gd name="T3" fmla="*/ 117475 h 42"/>
                <a:gd name="T4" fmla="*/ 258763 w 93"/>
                <a:gd name="T5" fmla="*/ 36361 h 42"/>
                <a:gd name="T6" fmla="*/ 13912 w 93"/>
                <a:gd name="T7" fmla="*/ 0 h 42"/>
                <a:gd name="T8" fmla="*/ 0 w 93"/>
                <a:gd name="T9" fmla="*/ 25173 h 42"/>
                <a:gd name="T10" fmla="*/ 0 60000 65536"/>
                <a:gd name="T11" fmla="*/ 0 60000 65536"/>
                <a:gd name="T12" fmla="*/ 0 60000 65536"/>
                <a:gd name="T13" fmla="*/ 0 60000 65536"/>
                <a:gd name="T14" fmla="*/ 0 60000 65536"/>
                <a:gd name="T15" fmla="*/ 0 w 93"/>
                <a:gd name="T16" fmla="*/ 0 h 42"/>
                <a:gd name="T17" fmla="*/ 93 w 93"/>
                <a:gd name="T18" fmla="*/ 42 h 42"/>
              </a:gdLst>
              <a:ahLst/>
              <a:cxnLst>
                <a:cxn ang="T10">
                  <a:pos x="T0" y="T1"/>
                </a:cxn>
                <a:cxn ang="T11">
                  <a:pos x="T2" y="T3"/>
                </a:cxn>
                <a:cxn ang="T12">
                  <a:pos x="T4" y="T5"/>
                </a:cxn>
                <a:cxn ang="T13">
                  <a:pos x="T6" y="T7"/>
                </a:cxn>
                <a:cxn ang="T14">
                  <a:pos x="T8" y="T9"/>
                </a:cxn>
              </a:cxnLst>
              <a:rect l="T15" t="T16" r="T17" b="T18"/>
              <a:pathLst>
                <a:path w="93" h="42">
                  <a:moveTo>
                    <a:pt x="0" y="9"/>
                  </a:moveTo>
                  <a:cubicBezTo>
                    <a:pt x="81" y="42"/>
                    <a:pt x="81" y="42"/>
                    <a:pt x="81" y="42"/>
                  </a:cubicBezTo>
                  <a:cubicBezTo>
                    <a:pt x="88" y="30"/>
                    <a:pt x="89" y="27"/>
                    <a:pt x="93" y="13"/>
                  </a:cubicBezTo>
                  <a:cubicBezTo>
                    <a:pt x="5" y="0"/>
                    <a:pt x="5" y="0"/>
                    <a:pt x="5" y="0"/>
                  </a:cubicBezTo>
                  <a:cubicBezTo>
                    <a:pt x="3" y="7"/>
                    <a:pt x="4" y="3"/>
                    <a:pt x="0" y="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Freeform 210"/>
            <p:cNvSpPr>
              <a:spLocks noChangeArrowheads="1"/>
            </p:cNvSpPr>
            <p:nvPr/>
          </p:nvSpPr>
          <p:spPr bwMode="auto">
            <a:xfrm>
              <a:off x="0" y="0"/>
              <a:ext cx="1604963" cy="1071563"/>
            </a:xfrm>
            <a:custGeom>
              <a:avLst/>
              <a:gdLst>
                <a:gd name="T0" fmla="*/ 809460 w 575"/>
                <a:gd name="T1" fmla="*/ 5581 h 384"/>
                <a:gd name="T2" fmla="*/ 809460 w 575"/>
                <a:gd name="T3" fmla="*/ 5581 h 384"/>
                <a:gd name="T4" fmla="*/ 809460 w 575"/>
                <a:gd name="T5" fmla="*/ 5581 h 384"/>
                <a:gd name="T6" fmla="*/ 809460 w 575"/>
                <a:gd name="T7" fmla="*/ 5581 h 384"/>
                <a:gd name="T8" fmla="*/ 809460 w 575"/>
                <a:gd name="T9" fmla="*/ 5581 h 384"/>
                <a:gd name="T10" fmla="*/ 0 w 575"/>
                <a:gd name="T11" fmla="*/ 795301 h 384"/>
                <a:gd name="T12" fmla="*/ 36286 w 575"/>
                <a:gd name="T13" fmla="*/ 1049239 h 384"/>
                <a:gd name="T14" fmla="*/ 284706 w 575"/>
                <a:gd name="T15" fmla="*/ 1018543 h 384"/>
                <a:gd name="T16" fmla="*/ 242838 w 575"/>
                <a:gd name="T17" fmla="*/ 798091 h 384"/>
                <a:gd name="T18" fmla="*/ 806668 w 575"/>
                <a:gd name="T19" fmla="*/ 248357 h 384"/>
                <a:gd name="T20" fmla="*/ 1356543 w 575"/>
                <a:gd name="T21" fmla="*/ 812044 h 384"/>
                <a:gd name="T22" fmla="*/ 1309092 w 575"/>
                <a:gd name="T23" fmla="*/ 1032496 h 384"/>
                <a:gd name="T24" fmla="*/ 1554721 w 575"/>
                <a:gd name="T25" fmla="*/ 1071563 h 384"/>
                <a:gd name="T26" fmla="*/ 1599381 w 575"/>
                <a:gd name="T27" fmla="*/ 817625 h 384"/>
                <a:gd name="T28" fmla="*/ 809460 w 575"/>
                <a:gd name="T29" fmla="*/ 5581 h 38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75"/>
                <a:gd name="T46" fmla="*/ 0 h 384"/>
                <a:gd name="T47" fmla="*/ 575 w 575"/>
                <a:gd name="T48" fmla="*/ 384 h 38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75" h="384">
                  <a:moveTo>
                    <a:pt x="290" y="2"/>
                  </a:moveTo>
                  <a:cubicBezTo>
                    <a:pt x="290" y="2"/>
                    <a:pt x="290" y="2"/>
                    <a:pt x="290" y="2"/>
                  </a:cubicBezTo>
                  <a:cubicBezTo>
                    <a:pt x="290" y="2"/>
                    <a:pt x="290" y="2"/>
                    <a:pt x="290" y="2"/>
                  </a:cubicBezTo>
                  <a:cubicBezTo>
                    <a:pt x="290" y="2"/>
                    <a:pt x="290" y="2"/>
                    <a:pt x="290" y="2"/>
                  </a:cubicBezTo>
                  <a:cubicBezTo>
                    <a:pt x="290" y="2"/>
                    <a:pt x="290" y="2"/>
                    <a:pt x="290" y="2"/>
                  </a:cubicBezTo>
                  <a:cubicBezTo>
                    <a:pt x="132" y="0"/>
                    <a:pt x="1" y="127"/>
                    <a:pt x="0" y="285"/>
                  </a:cubicBezTo>
                  <a:cubicBezTo>
                    <a:pt x="0" y="317"/>
                    <a:pt x="4" y="348"/>
                    <a:pt x="13" y="376"/>
                  </a:cubicBezTo>
                  <a:cubicBezTo>
                    <a:pt x="102" y="365"/>
                    <a:pt x="102" y="365"/>
                    <a:pt x="102" y="365"/>
                  </a:cubicBezTo>
                  <a:cubicBezTo>
                    <a:pt x="91" y="342"/>
                    <a:pt x="86" y="314"/>
                    <a:pt x="87" y="286"/>
                  </a:cubicBezTo>
                  <a:cubicBezTo>
                    <a:pt x="88" y="176"/>
                    <a:pt x="179" y="87"/>
                    <a:pt x="289" y="89"/>
                  </a:cubicBezTo>
                  <a:cubicBezTo>
                    <a:pt x="399" y="90"/>
                    <a:pt x="488" y="181"/>
                    <a:pt x="486" y="291"/>
                  </a:cubicBezTo>
                  <a:cubicBezTo>
                    <a:pt x="486" y="319"/>
                    <a:pt x="480" y="346"/>
                    <a:pt x="469" y="370"/>
                  </a:cubicBezTo>
                  <a:cubicBezTo>
                    <a:pt x="557" y="384"/>
                    <a:pt x="557" y="384"/>
                    <a:pt x="557" y="384"/>
                  </a:cubicBezTo>
                  <a:cubicBezTo>
                    <a:pt x="568" y="355"/>
                    <a:pt x="573" y="324"/>
                    <a:pt x="573" y="293"/>
                  </a:cubicBezTo>
                  <a:cubicBezTo>
                    <a:pt x="575" y="134"/>
                    <a:pt x="448" y="4"/>
                    <a:pt x="290"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43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5" name="组合 6"/>
          <p:cNvGrpSpPr/>
          <p:nvPr/>
        </p:nvGrpSpPr>
        <p:grpSpPr bwMode="auto">
          <a:xfrm>
            <a:off x="7698313" y="1488125"/>
            <a:ext cx="2271187" cy="2328226"/>
            <a:chOff x="0" y="0"/>
            <a:chExt cx="1609725" cy="1692275"/>
          </a:xfrm>
          <a:solidFill>
            <a:schemeClr val="accent2"/>
          </a:solidFill>
        </p:grpSpPr>
        <p:sp>
          <p:nvSpPr>
            <p:cNvPr id="36" name="Freeform 214"/>
            <p:cNvSpPr>
              <a:spLocks noChangeArrowheads="1"/>
            </p:cNvSpPr>
            <p:nvPr/>
          </p:nvSpPr>
          <p:spPr bwMode="auto">
            <a:xfrm>
              <a:off x="25400" y="452438"/>
              <a:ext cx="228600" cy="153988"/>
            </a:xfrm>
            <a:custGeom>
              <a:avLst/>
              <a:gdLst>
                <a:gd name="T0" fmla="*/ 228600 w 82"/>
                <a:gd name="T1" fmla="*/ 134390 h 55"/>
                <a:gd name="T2" fmla="*/ 25090 w 82"/>
                <a:gd name="T3" fmla="*/ 0 h 55"/>
                <a:gd name="T4" fmla="*/ 0 w 82"/>
                <a:gd name="T5" fmla="*/ 39197 h 55"/>
                <a:gd name="T6" fmla="*/ 214661 w 82"/>
                <a:gd name="T7" fmla="*/ 153988 h 55"/>
                <a:gd name="T8" fmla="*/ 228600 w 82"/>
                <a:gd name="T9" fmla="*/ 134390 h 55"/>
                <a:gd name="T10" fmla="*/ 0 60000 65536"/>
                <a:gd name="T11" fmla="*/ 0 60000 65536"/>
                <a:gd name="T12" fmla="*/ 0 60000 65536"/>
                <a:gd name="T13" fmla="*/ 0 60000 65536"/>
                <a:gd name="T14" fmla="*/ 0 60000 65536"/>
                <a:gd name="T15" fmla="*/ 0 w 82"/>
                <a:gd name="T16" fmla="*/ 0 h 55"/>
                <a:gd name="T17" fmla="*/ 82 w 82"/>
                <a:gd name="T18" fmla="*/ 55 h 55"/>
              </a:gdLst>
              <a:ahLst/>
              <a:cxnLst>
                <a:cxn ang="T10">
                  <a:pos x="T0" y="T1"/>
                </a:cxn>
                <a:cxn ang="T11">
                  <a:pos x="T2" y="T3"/>
                </a:cxn>
                <a:cxn ang="T12">
                  <a:pos x="T4" y="T5"/>
                </a:cxn>
                <a:cxn ang="T13">
                  <a:pos x="T6" y="T7"/>
                </a:cxn>
                <a:cxn ang="T14">
                  <a:pos x="T8" y="T9"/>
                </a:cxn>
              </a:cxnLst>
              <a:rect l="T15" t="T16" r="T17" b="T18"/>
              <a:pathLst>
                <a:path w="82" h="55">
                  <a:moveTo>
                    <a:pt x="82" y="48"/>
                  </a:moveTo>
                  <a:cubicBezTo>
                    <a:pt x="9" y="0"/>
                    <a:pt x="9" y="0"/>
                    <a:pt x="9" y="0"/>
                  </a:cubicBezTo>
                  <a:cubicBezTo>
                    <a:pt x="5" y="6"/>
                    <a:pt x="5" y="8"/>
                    <a:pt x="0" y="14"/>
                  </a:cubicBezTo>
                  <a:cubicBezTo>
                    <a:pt x="77" y="55"/>
                    <a:pt x="77" y="55"/>
                    <a:pt x="77" y="55"/>
                  </a:cubicBezTo>
                  <a:cubicBezTo>
                    <a:pt x="80" y="51"/>
                    <a:pt x="79" y="52"/>
                    <a:pt x="82" y="48"/>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Freeform 215"/>
            <p:cNvSpPr>
              <a:spLocks noChangeArrowheads="1"/>
            </p:cNvSpPr>
            <p:nvPr/>
          </p:nvSpPr>
          <p:spPr bwMode="auto">
            <a:xfrm>
              <a:off x="0" y="506413"/>
              <a:ext cx="228600" cy="133350"/>
            </a:xfrm>
            <a:custGeom>
              <a:avLst/>
              <a:gdLst>
                <a:gd name="T0" fmla="*/ 228600 w 82"/>
                <a:gd name="T1" fmla="*/ 119459 h 48"/>
                <a:gd name="T2" fmla="*/ 16727 w 82"/>
                <a:gd name="T3" fmla="*/ 0 h 48"/>
                <a:gd name="T4" fmla="*/ 0 w 82"/>
                <a:gd name="T5" fmla="*/ 33338 h 48"/>
                <a:gd name="T6" fmla="*/ 223024 w 82"/>
                <a:gd name="T7" fmla="*/ 133350 h 48"/>
                <a:gd name="T8" fmla="*/ 228600 w 82"/>
                <a:gd name="T9" fmla="*/ 119459 h 48"/>
                <a:gd name="T10" fmla="*/ 0 60000 65536"/>
                <a:gd name="T11" fmla="*/ 0 60000 65536"/>
                <a:gd name="T12" fmla="*/ 0 60000 65536"/>
                <a:gd name="T13" fmla="*/ 0 60000 65536"/>
                <a:gd name="T14" fmla="*/ 0 60000 65536"/>
                <a:gd name="T15" fmla="*/ 0 w 82"/>
                <a:gd name="T16" fmla="*/ 0 h 48"/>
                <a:gd name="T17" fmla="*/ 82 w 82"/>
                <a:gd name="T18" fmla="*/ 48 h 48"/>
              </a:gdLst>
              <a:ahLst/>
              <a:cxnLst>
                <a:cxn ang="T10">
                  <a:pos x="T0" y="T1"/>
                </a:cxn>
                <a:cxn ang="T11">
                  <a:pos x="T2" y="T3"/>
                </a:cxn>
                <a:cxn ang="T12">
                  <a:pos x="T4" y="T5"/>
                </a:cxn>
                <a:cxn ang="T13">
                  <a:pos x="T6" y="T7"/>
                </a:cxn>
                <a:cxn ang="T14">
                  <a:pos x="T8" y="T9"/>
                </a:cxn>
              </a:cxnLst>
              <a:rect l="T15" t="T16" r="T17" b="T18"/>
              <a:pathLst>
                <a:path w="82" h="48">
                  <a:moveTo>
                    <a:pt x="82" y="43"/>
                  </a:moveTo>
                  <a:cubicBezTo>
                    <a:pt x="6" y="0"/>
                    <a:pt x="6" y="0"/>
                    <a:pt x="6" y="0"/>
                  </a:cubicBezTo>
                  <a:cubicBezTo>
                    <a:pt x="3" y="7"/>
                    <a:pt x="3" y="6"/>
                    <a:pt x="0" y="12"/>
                  </a:cubicBezTo>
                  <a:cubicBezTo>
                    <a:pt x="80" y="48"/>
                    <a:pt x="80" y="48"/>
                    <a:pt x="80" y="48"/>
                  </a:cubicBezTo>
                  <a:cubicBezTo>
                    <a:pt x="81" y="44"/>
                    <a:pt x="80" y="46"/>
                    <a:pt x="82" y="4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Freeform 216"/>
            <p:cNvSpPr>
              <a:spLocks noChangeArrowheads="1"/>
            </p:cNvSpPr>
            <p:nvPr/>
          </p:nvSpPr>
          <p:spPr bwMode="auto">
            <a:xfrm>
              <a:off x="66675" y="374651"/>
              <a:ext cx="217488" cy="187325"/>
            </a:xfrm>
            <a:custGeom>
              <a:avLst/>
              <a:gdLst>
                <a:gd name="T0" fmla="*/ 217488 w 78"/>
                <a:gd name="T1" fmla="*/ 167754 h 67"/>
                <a:gd name="T2" fmla="*/ 41825 w 78"/>
                <a:gd name="T3" fmla="*/ 0 h 67"/>
                <a:gd name="T4" fmla="*/ 0 w 78"/>
                <a:gd name="T5" fmla="*/ 53122 h 67"/>
                <a:gd name="T6" fmla="*/ 200758 w 78"/>
                <a:gd name="T7" fmla="*/ 187325 h 67"/>
                <a:gd name="T8" fmla="*/ 217488 w 78"/>
                <a:gd name="T9" fmla="*/ 167754 h 67"/>
                <a:gd name="T10" fmla="*/ 0 60000 65536"/>
                <a:gd name="T11" fmla="*/ 0 60000 65536"/>
                <a:gd name="T12" fmla="*/ 0 60000 65536"/>
                <a:gd name="T13" fmla="*/ 0 60000 65536"/>
                <a:gd name="T14" fmla="*/ 0 60000 65536"/>
                <a:gd name="T15" fmla="*/ 0 w 78"/>
                <a:gd name="T16" fmla="*/ 0 h 67"/>
                <a:gd name="T17" fmla="*/ 78 w 78"/>
                <a:gd name="T18" fmla="*/ 67 h 67"/>
              </a:gdLst>
              <a:ahLst/>
              <a:cxnLst>
                <a:cxn ang="T10">
                  <a:pos x="T0" y="T1"/>
                </a:cxn>
                <a:cxn ang="T11">
                  <a:pos x="T2" y="T3"/>
                </a:cxn>
                <a:cxn ang="T12">
                  <a:pos x="T4" y="T5"/>
                </a:cxn>
                <a:cxn ang="T13">
                  <a:pos x="T6" y="T7"/>
                </a:cxn>
                <a:cxn ang="T14">
                  <a:pos x="T8" y="T9"/>
                </a:cxn>
              </a:cxnLst>
              <a:rect l="T15" t="T16" r="T17" b="T18"/>
              <a:pathLst>
                <a:path w="78" h="67">
                  <a:moveTo>
                    <a:pt x="78" y="60"/>
                  </a:moveTo>
                  <a:cubicBezTo>
                    <a:pt x="15" y="0"/>
                    <a:pt x="15" y="0"/>
                    <a:pt x="15" y="0"/>
                  </a:cubicBezTo>
                  <a:cubicBezTo>
                    <a:pt x="7" y="9"/>
                    <a:pt x="7" y="9"/>
                    <a:pt x="0" y="19"/>
                  </a:cubicBezTo>
                  <a:cubicBezTo>
                    <a:pt x="72" y="67"/>
                    <a:pt x="72" y="67"/>
                    <a:pt x="72" y="67"/>
                  </a:cubicBezTo>
                  <a:cubicBezTo>
                    <a:pt x="77" y="62"/>
                    <a:pt x="73" y="66"/>
                    <a:pt x="78" y="6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Freeform 217"/>
            <p:cNvSpPr>
              <a:spLocks noChangeArrowheads="1"/>
            </p:cNvSpPr>
            <p:nvPr/>
          </p:nvSpPr>
          <p:spPr bwMode="auto">
            <a:xfrm>
              <a:off x="125413" y="304801"/>
              <a:ext cx="195263" cy="220663"/>
            </a:xfrm>
            <a:custGeom>
              <a:avLst/>
              <a:gdLst>
                <a:gd name="T0" fmla="*/ 195263 w 70"/>
                <a:gd name="T1" fmla="*/ 195524 h 79"/>
                <a:gd name="T2" fmla="*/ 50210 w 70"/>
                <a:gd name="T3" fmla="*/ 0 h 79"/>
                <a:gd name="T4" fmla="*/ 0 w 70"/>
                <a:gd name="T5" fmla="*/ 50278 h 79"/>
                <a:gd name="T6" fmla="*/ 172947 w 70"/>
                <a:gd name="T7" fmla="*/ 220663 h 79"/>
                <a:gd name="T8" fmla="*/ 195263 w 70"/>
                <a:gd name="T9" fmla="*/ 195524 h 79"/>
                <a:gd name="T10" fmla="*/ 0 60000 65536"/>
                <a:gd name="T11" fmla="*/ 0 60000 65536"/>
                <a:gd name="T12" fmla="*/ 0 60000 65536"/>
                <a:gd name="T13" fmla="*/ 0 60000 65536"/>
                <a:gd name="T14" fmla="*/ 0 60000 65536"/>
                <a:gd name="T15" fmla="*/ 0 w 70"/>
                <a:gd name="T16" fmla="*/ 0 h 79"/>
                <a:gd name="T17" fmla="*/ 70 w 70"/>
                <a:gd name="T18" fmla="*/ 79 h 79"/>
              </a:gdLst>
              <a:ahLst/>
              <a:cxnLst>
                <a:cxn ang="T10">
                  <a:pos x="T0" y="T1"/>
                </a:cxn>
                <a:cxn ang="T11">
                  <a:pos x="T2" y="T3"/>
                </a:cxn>
                <a:cxn ang="T12">
                  <a:pos x="T4" y="T5"/>
                </a:cxn>
                <a:cxn ang="T13">
                  <a:pos x="T6" y="T7"/>
                </a:cxn>
                <a:cxn ang="T14">
                  <a:pos x="T8" y="T9"/>
                </a:cxn>
              </a:cxnLst>
              <a:rect l="T15" t="T16" r="T17" b="T18"/>
              <a:pathLst>
                <a:path w="70" h="79">
                  <a:moveTo>
                    <a:pt x="70" y="70"/>
                  </a:moveTo>
                  <a:cubicBezTo>
                    <a:pt x="18" y="0"/>
                    <a:pt x="18" y="0"/>
                    <a:pt x="18" y="0"/>
                  </a:cubicBezTo>
                  <a:cubicBezTo>
                    <a:pt x="11" y="6"/>
                    <a:pt x="6" y="10"/>
                    <a:pt x="0" y="18"/>
                  </a:cubicBezTo>
                  <a:cubicBezTo>
                    <a:pt x="62" y="79"/>
                    <a:pt x="62" y="79"/>
                    <a:pt x="62" y="79"/>
                  </a:cubicBezTo>
                  <a:cubicBezTo>
                    <a:pt x="66" y="74"/>
                    <a:pt x="66" y="74"/>
                    <a:pt x="70" y="7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Freeform 218"/>
            <p:cNvSpPr>
              <a:spLocks noChangeArrowheads="1"/>
            </p:cNvSpPr>
            <p:nvPr/>
          </p:nvSpPr>
          <p:spPr bwMode="auto">
            <a:xfrm>
              <a:off x="188913" y="234951"/>
              <a:ext cx="168275" cy="249238"/>
            </a:xfrm>
            <a:custGeom>
              <a:avLst/>
              <a:gdLst>
                <a:gd name="T0" fmla="*/ 168275 w 60"/>
                <a:gd name="T1" fmla="*/ 229635 h 89"/>
                <a:gd name="T2" fmla="*/ 70115 w 60"/>
                <a:gd name="T3" fmla="*/ 0 h 89"/>
                <a:gd name="T4" fmla="*/ 0 w 60"/>
                <a:gd name="T5" fmla="*/ 53208 h 89"/>
                <a:gd name="T6" fmla="*/ 145838 w 60"/>
                <a:gd name="T7" fmla="*/ 249238 h 89"/>
                <a:gd name="T8" fmla="*/ 168275 w 60"/>
                <a:gd name="T9" fmla="*/ 229635 h 89"/>
                <a:gd name="T10" fmla="*/ 0 60000 65536"/>
                <a:gd name="T11" fmla="*/ 0 60000 65536"/>
                <a:gd name="T12" fmla="*/ 0 60000 65536"/>
                <a:gd name="T13" fmla="*/ 0 60000 65536"/>
                <a:gd name="T14" fmla="*/ 0 60000 65536"/>
                <a:gd name="T15" fmla="*/ 0 w 60"/>
                <a:gd name="T16" fmla="*/ 0 h 89"/>
                <a:gd name="T17" fmla="*/ 60 w 60"/>
                <a:gd name="T18" fmla="*/ 89 h 89"/>
              </a:gdLst>
              <a:ahLst/>
              <a:cxnLst>
                <a:cxn ang="T10">
                  <a:pos x="T0" y="T1"/>
                </a:cxn>
                <a:cxn ang="T11">
                  <a:pos x="T2" y="T3"/>
                </a:cxn>
                <a:cxn ang="T12">
                  <a:pos x="T4" y="T5"/>
                </a:cxn>
                <a:cxn ang="T13">
                  <a:pos x="T6" y="T7"/>
                </a:cxn>
                <a:cxn ang="T14">
                  <a:pos x="T8" y="T9"/>
                </a:cxn>
              </a:cxnLst>
              <a:rect l="T15" t="T16" r="T17" b="T18"/>
              <a:pathLst>
                <a:path w="60" h="89">
                  <a:moveTo>
                    <a:pt x="60" y="82"/>
                  </a:moveTo>
                  <a:cubicBezTo>
                    <a:pt x="25" y="0"/>
                    <a:pt x="25" y="0"/>
                    <a:pt x="25" y="0"/>
                  </a:cubicBezTo>
                  <a:cubicBezTo>
                    <a:pt x="13" y="8"/>
                    <a:pt x="10" y="10"/>
                    <a:pt x="0" y="19"/>
                  </a:cubicBezTo>
                  <a:cubicBezTo>
                    <a:pt x="52" y="89"/>
                    <a:pt x="52" y="89"/>
                    <a:pt x="52" y="89"/>
                  </a:cubicBezTo>
                  <a:cubicBezTo>
                    <a:pt x="58" y="84"/>
                    <a:pt x="55" y="87"/>
                    <a:pt x="60" y="8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Freeform 219"/>
            <p:cNvSpPr>
              <a:spLocks noChangeArrowheads="1"/>
            </p:cNvSpPr>
            <p:nvPr/>
          </p:nvSpPr>
          <p:spPr bwMode="auto">
            <a:xfrm>
              <a:off x="320675" y="1373188"/>
              <a:ext cx="147638" cy="230188"/>
            </a:xfrm>
            <a:custGeom>
              <a:avLst/>
              <a:gdLst>
                <a:gd name="T0" fmla="*/ 130924 w 53"/>
                <a:gd name="T1" fmla="*/ 0 h 82"/>
                <a:gd name="T2" fmla="*/ 0 w 53"/>
                <a:gd name="T3" fmla="*/ 207731 h 82"/>
                <a:gd name="T4" fmla="*/ 38999 w 53"/>
                <a:gd name="T5" fmla="*/ 230188 h 82"/>
                <a:gd name="T6" fmla="*/ 147638 w 53"/>
                <a:gd name="T7" fmla="*/ 11229 h 82"/>
                <a:gd name="T8" fmla="*/ 130924 w 53"/>
                <a:gd name="T9" fmla="*/ 0 h 82"/>
                <a:gd name="T10" fmla="*/ 0 60000 65536"/>
                <a:gd name="T11" fmla="*/ 0 60000 65536"/>
                <a:gd name="T12" fmla="*/ 0 60000 65536"/>
                <a:gd name="T13" fmla="*/ 0 60000 65536"/>
                <a:gd name="T14" fmla="*/ 0 60000 65536"/>
                <a:gd name="T15" fmla="*/ 0 w 53"/>
                <a:gd name="T16" fmla="*/ 0 h 82"/>
                <a:gd name="T17" fmla="*/ 53 w 53"/>
                <a:gd name="T18" fmla="*/ 82 h 82"/>
              </a:gdLst>
              <a:ahLst/>
              <a:cxnLst>
                <a:cxn ang="T10">
                  <a:pos x="T0" y="T1"/>
                </a:cxn>
                <a:cxn ang="T11">
                  <a:pos x="T2" y="T3"/>
                </a:cxn>
                <a:cxn ang="T12">
                  <a:pos x="T4" y="T5"/>
                </a:cxn>
                <a:cxn ang="T13">
                  <a:pos x="T6" y="T7"/>
                </a:cxn>
                <a:cxn ang="T14">
                  <a:pos x="T8" y="T9"/>
                </a:cxn>
              </a:cxnLst>
              <a:rect l="T15" t="T16" r="T17" b="T18"/>
              <a:pathLst>
                <a:path w="53" h="82">
                  <a:moveTo>
                    <a:pt x="47" y="0"/>
                  </a:moveTo>
                  <a:cubicBezTo>
                    <a:pt x="0" y="74"/>
                    <a:pt x="0" y="74"/>
                    <a:pt x="0" y="74"/>
                  </a:cubicBezTo>
                  <a:cubicBezTo>
                    <a:pt x="7" y="78"/>
                    <a:pt x="8" y="79"/>
                    <a:pt x="14" y="82"/>
                  </a:cubicBezTo>
                  <a:cubicBezTo>
                    <a:pt x="53" y="4"/>
                    <a:pt x="53" y="4"/>
                    <a:pt x="53" y="4"/>
                  </a:cubicBezTo>
                  <a:cubicBezTo>
                    <a:pt x="49" y="2"/>
                    <a:pt x="50" y="3"/>
                    <a:pt x="47"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Freeform 220"/>
            <p:cNvSpPr>
              <a:spLocks noChangeArrowheads="1"/>
            </p:cNvSpPr>
            <p:nvPr/>
          </p:nvSpPr>
          <p:spPr bwMode="auto">
            <a:xfrm>
              <a:off x="273050" y="1357313"/>
              <a:ext cx="157163" cy="214313"/>
            </a:xfrm>
            <a:custGeom>
              <a:avLst/>
              <a:gdLst>
                <a:gd name="T0" fmla="*/ 143131 w 56"/>
                <a:gd name="T1" fmla="*/ 0 h 77"/>
                <a:gd name="T2" fmla="*/ 0 w 56"/>
                <a:gd name="T3" fmla="*/ 194830 h 77"/>
                <a:gd name="T4" fmla="*/ 30871 w 56"/>
                <a:gd name="T5" fmla="*/ 214313 h 77"/>
                <a:gd name="T6" fmla="*/ 157163 w 56"/>
                <a:gd name="T7" fmla="*/ 8350 h 77"/>
                <a:gd name="T8" fmla="*/ 143131 w 56"/>
                <a:gd name="T9" fmla="*/ 0 h 77"/>
                <a:gd name="T10" fmla="*/ 0 60000 65536"/>
                <a:gd name="T11" fmla="*/ 0 60000 65536"/>
                <a:gd name="T12" fmla="*/ 0 60000 65536"/>
                <a:gd name="T13" fmla="*/ 0 60000 65536"/>
                <a:gd name="T14" fmla="*/ 0 60000 65536"/>
                <a:gd name="T15" fmla="*/ 0 w 56"/>
                <a:gd name="T16" fmla="*/ 0 h 77"/>
                <a:gd name="T17" fmla="*/ 56 w 56"/>
                <a:gd name="T18" fmla="*/ 77 h 77"/>
              </a:gdLst>
              <a:ahLst/>
              <a:cxnLst>
                <a:cxn ang="T10">
                  <a:pos x="T0" y="T1"/>
                </a:cxn>
                <a:cxn ang="T11">
                  <a:pos x="T2" y="T3"/>
                </a:cxn>
                <a:cxn ang="T12">
                  <a:pos x="T4" y="T5"/>
                </a:cxn>
                <a:cxn ang="T13">
                  <a:pos x="T6" y="T7"/>
                </a:cxn>
                <a:cxn ang="T14">
                  <a:pos x="T8" y="T9"/>
                </a:cxn>
              </a:cxnLst>
              <a:rect l="T15" t="T16" r="T17" b="T18"/>
              <a:pathLst>
                <a:path w="56" h="77">
                  <a:moveTo>
                    <a:pt x="51" y="0"/>
                  </a:moveTo>
                  <a:cubicBezTo>
                    <a:pt x="0" y="70"/>
                    <a:pt x="0" y="70"/>
                    <a:pt x="0" y="70"/>
                  </a:cubicBezTo>
                  <a:cubicBezTo>
                    <a:pt x="6" y="74"/>
                    <a:pt x="6" y="74"/>
                    <a:pt x="11" y="77"/>
                  </a:cubicBezTo>
                  <a:cubicBezTo>
                    <a:pt x="56" y="3"/>
                    <a:pt x="56" y="3"/>
                    <a:pt x="56" y="3"/>
                  </a:cubicBezTo>
                  <a:cubicBezTo>
                    <a:pt x="53" y="0"/>
                    <a:pt x="54" y="2"/>
                    <a:pt x="5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Freeform 221"/>
            <p:cNvSpPr>
              <a:spLocks noChangeArrowheads="1"/>
            </p:cNvSpPr>
            <p:nvPr/>
          </p:nvSpPr>
          <p:spPr bwMode="auto">
            <a:xfrm>
              <a:off x="387350" y="1395413"/>
              <a:ext cx="131763" cy="246063"/>
            </a:xfrm>
            <a:custGeom>
              <a:avLst/>
              <a:gdLst>
                <a:gd name="T0" fmla="*/ 106532 w 47"/>
                <a:gd name="T1" fmla="*/ 0 h 88"/>
                <a:gd name="T2" fmla="*/ 0 w 47"/>
                <a:gd name="T3" fmla="*/ 220897 h 88"/>
                <a:gd name="T4" fmla="*/ 64480 w 47"/>
                <a:gd name="T5" fmla="*/ 246063 h 88"/>
                <a:gd name="T6" fmla="*/ 131763 w 47"/>
                <a:gd name="T7" fmla="*/ 11185 h 88"/>
                <a:gd name="T8" fmla="*/ 106532 w 47"/>
                <a:gd name="T9" fmla="*/ 0 h 88"/>
                <a:gd name="T10" fmla="*/ 0 60000 65536"/>
                <a:gd name="T11" fmla="*/ 0 60000 65536"/>
                <a:gd name="T12" fmla="*/ 0 60000 65536"/>
                <a:gd name="T13" fmla="*/ 0 60000 65536"/>
                <a:gd name="T14" fmla="*/ 0 60000 65536"/>
                <a:gd name="T15" fmla="*/ 0 w 47"/>
                <a:gd name="T16" fmla="*/ 0 h 88"/>
                <a:gd name="T17" fmla="*/ 47 w 47"/>
                <a:gd name="T18" fmla="*/ 88 h 88"/>
              </a:gdLst>
              <a:ahLst/>
              <a:cxnLst>
                <a:cxn ang="T10">
                  <a:pos x="T0" y="T1"/>
                </a:cxn>
                <a:cxn ang="T11">
                  <a:pos x="T2" y="T3"/>
                </a:cxn>
                <a:cxn ang="T12">
                  <a:pos x="T4" y="T5"/>
                </a:cxn>
                <a:cxn ang="T13">
                  <a:pos x="T6" y="T7"/>
                </a:cxn>
                <a:cxn ang="T14">
                  <a:pos x="T8" y="T9"/>
                </a:cxn>
              </a:cxnLst>
              <a:rect l="T15" t="T16" r="T17" b="T18"/>
              <a:pathLst>
                <a:path w="47" h="88">
                  <a:moveTo>
                    <a:pt x="38" y="0"/>
                  </a:moveTo>
                  <a:cubicBezTo>
                    <a:pt x="0" y="79"/>
                    <a:pt x="0" y="79"/>
                    <a:pt x="0" y="79"/>
                  </a:cubicBezTo>
                  <a:cubicBezTo>
                    <a:pt x="12" y="84"/>
                    <a:pt x="11" y="84"/>
                    <a:pt x="23" y="88"/>
                  </a:cubicBezTo>
                  <a:cubicBezTo>
                    <a:pt x="47" y="4"/>
                    <a:pt x="47" y="4"/>
                    <a:pt x="47" y="4"/>
                  </a:cubicBezTo>
                  <a:cubicBezTo>
                    <a:pt x="40" y="2"/>
                    <a:pt x="45" y="3"/>
                    <a:pt x="38"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Freeform 222"/>
            <p:cNvSpPr>
              <a:spLocks noChangeArrowheads="1"/>
            </p:cNvSpPr>
            <p:nvPr/>
          </p:nvSpPr>
          <p:spPr bwMode="auto">
            <a:xfrm>
              <a:off x="474663" y="1416051"/>
              <a:ext cx="96838" cy="254000"/>
            </a:xfrm>
            <a:custGeom>
              <a:avLst/>
              <a:gdLst>
                <a:gd name="T0" fmla="*/ 66403 w 35"/>
                <a:gd name="T1" fmla="*/ 0 h 91"/>
                <a:gd name="T2" fmla="*/ 0 w 35"/>
                <a:gd name="T3" fmla="*/ 237253 h 91"/>
                <a:gd name="T4" fmla="*/ 69170 w 35"/>
                <a:gd name="T5" fmla="*/ 254000 h 91"/>
                <a:gd name="T6" fmla="*/ 96838 w 35"/>
                <a:gd name="T7" fmla="*/ 11165 h 91"/>
                <a:gd name="T8" fmla="*/ 66403 w 35"/>
                <a:gd name="T9" fmla="*/ 0 h 91"/>
                <a:gd name="T10" fmla="*/ 0 60000 65536"/>
                <a:gd name="T11" fmla="*/ 0 60000 65536"/>
                <a:gd name="T12" fmla="*/ 0 60000 65536"/>
                <a:gd name="T13" fmla="*/ 0 60000 65536"/>
                <a:gd name="T14" fmla="*/ 0 60000 65536"/>
                <a:gd name="T15" fmla="*/ 0 w 35"/>
                <a:gd name="T16" fmla="*/ 0 h 91"/>
                <a:gd name="T17" fmla="*/ 35 w 35"/>
                <a:gd name="T18" fmla="*/ 91 h 91"/>
              </a:gdLst>
              <a:ahLst/>
              <a:cxnLst>
                <a:cxn ang="T10">
                  <a:pos x="T0" y="T1"/>
                </a:cxn>
                <a:cxn ang="T11">
                  <a:pos x="T2" y="T3"/>
                </a:cxn>
                <a:cxn ang="T12">
                  <a:pos x="T4" y="T5"/>
                </a:cxn>
                <a:cxn ang="T13">
                  <a:pos x="T6" y="T7"/>
                </a:cxn>
                <a:cxn ang="T14">
                  <a:pos x="T8" y="T9"/>
                </a:cxn>
              </a:cxnLst>
              <a:rect l="T15" t="T16" r="T17" b="T18"/>
              <a:pathLst>
                <a:path w="35" h="91">
                  <a:moveTo>
                    <a:pt x="24" y="0"/>
                  </a:moveTo>
                  <a:cubicBezTo>
                    <a:pt x="0" y="85"/>
                    <a:pt x="0" y="85"/>
                    <a:pt x="0" y="85"/>
                  </a:cubicBezTo>
                  <a:cubicBezTo>
                    <a:pt x="10" y="87"/>
                    <a:pt x="15" y="89"/>
                    <a:pt x="25" y="91"/>
                  </a:cubicBezTo>
                  <a:cubicBezTo>
                    <a:pt x="35" y="4"/>
                    <a:pt x="35" y="4"/>
                    <a:pt x="35" y="4"/>
                  </a:cubicBezTo>
                  <a:cubicBezTo>
                    <a:pt x="29" y="3"/>
                    <a:pt x="29" y="2"/>
                    <a:pt x="24"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Freeform 223"/>
            <p:cNvSpPr>
              <a:spLocks noChangeArrowheads="1"/>
            </p:cNvSpPr>
            <p:nvPr/>
          </p:nvSpPr>
          <p:spPr bwMode="auto">
            <a:xfrm>
              <a:off x="566738" y="1431926"/>
              <a:ext cx="85725" cy="254000"/>
            </a:xfrm>
            <a:custGeom>
              <a:avLst/>
              <a:gdLst>
                <a:gd name="T0" fmla="*/ 27653 w 31"/>
                <a:gd name="T1" fmla="*/ 0 h 91"/>
                <a:gd name="T2" fmla="*/ 0 w 31"/>
                <a:gd name="T3" fmla="*/ 242835 h 91"/>
                <a:gd name="T4" fmla="*/ 85725 w 31"/>
                <a:gd name="T5" fmla="*/ 254000 h 91"/>
                <a:gd name="T6" fmla="*/ 55306 w 31"/>
                <a:gd name="T7" fmla="*/ 5582 h 91"/>
                <a:gd name="T8" fmla="*/ 27653 w 31"/>
                <a:gd name="T9" fmla="*/ 0 h 91"/>
                <a:gd name="T10" fmla="*/ 0 60000 65536"/>
                <a:gd name="T11" fmla="*/ 0 60000 65536"/>
                <a:gd name="T12" fmla="*/ 0 60000 65536"/>
                <a:gd name="T13" fmla="*/ 0 60000 65536"/>
                <a:gd name="T14" fmla="*/ 0 60000 65536"/>
                <a:gd name="T15" fmla="*/ 0 w 31"/>
                <a:gd name="T16" fmla="*/ 0 h 91"/>
                <a:gd name="T17" fmla="*/ 31 w 31"/>
                <a:gd name="T18" fmla="*/ 91 h 91"/>
              </a:gdLst>
              <a:ahLst/>
              <a:cxnLst>
                <a:cxn ang="T10">
                  <a:pos x="T0" y="T1"/>
                </a:cxn>
                <a:cxn ang="T11">
                  <a:pos x="T2" y="T3"/>
                </a:cxn>
                <a:cxn ang="T12">
                  <a:pos x="T4" y="T5"/>
                </a:cxn>
                <a:cxn ang="T13">
                  <a:pos x="T6" y="T7"/>
                </a:cxn>
                <a:cxn ang="T14">
                  <a:pos x="T8" y="T9"/>
                </a:cxn>
              </a:cxnLst>
              <a:rect l="T15" t="T16" r="T17" b="T18"/>
              <a:pathLst>
                <a:path w="31" h="91">
                  <a:moveTo>
                    <a:pt x="10" y="0"/>
                  </a:moveTo>
                  <a:cubicBezTo>
                    <a:pt x="0" y="87"/>
                    <a:pt x="0" y="87"/>
                    <a:pt x="0" y="87"/>
                  </a:cubicBezTo>
                  <a:cubicBezTo>
                    <a:pt x="13" y="90"/>
                    <a:pt x="17" y="90"/>
                    <a:pt x="31" y="91"/>
                  </a:cubicBezTo>
                  <a:cubicBezTo>
                    <a:pt x="20" y="2"/>
                    <a:pt x="20" y="2"/>
                    <a:pt x="20" y="2"/>
                  </a:cubicBezTo>
                  <a:cubicBezTo>
                    <a:pt x="13" y="1"/>
                    <a:pt x="16" y="2"/>
                    <a:pt x="10"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Freeform 224"/>
            <p:cNvSpPr>
              <a:spLocks noChangeArrowheads="1"/>
            </p:cNvSpPr>
            <p:nvPr/>
          </p:nvSpPr>
          <p:spPr bwMode="auto">
            <a:xfrm>
              <a:off x="276225" y="0"/>
              <a:ext cx="1333500" cy="1692275"/>
            </a:xfrm>
            <a:custGeom>
              <a:avLst/>
              <a:gdLst>
                <a:gd name="T0" fmla="*/ 1219120 w 478"/>
                <a:gd name="T1" fmla="*/ 678586 h 606"/>
                <a:gd name="T2" fmla="*/ 1219120 w 478"/>
                <a:gd name="T3" fmla="*/ 678586 h 606"/>
                <a:gd name="T4" fmla="*/ 1219120 w 478"/>
                <a:gd name="T5" fmla="*/ 678586 h 606"/>
                <a:gd name="T6" fmla="*/ 1219120 w 478"/>
                <a:gd name="T7" fmla="*/ 678586 h 606"/>
                <a:gd name="T8" fmla="*/ 1219120 w 478"/>
                <a:gd name="T9" fmla="*/ 678586 h 606"/>
                <a:gd name="T10" fmla="*/ 237129 w 478"/>
                <a:gd name="T11" fmla="*/ 114494 h 606"/>
                <a:gd name="T12" fmla="*/ 0 w 478"/>
                <a:gd name="T13" fmla="*/ 223403 h 606"/>
                <a:gd name="T14" fmla="*/ 97641 w 478"/>
                <a:gd name="T15" fmla="*/ 452390 h 606"/>
                <a:gd name="T16" fmla="*/ 301293 w 478"/>
                <a:gd name="T17" fmla="*/ 349067 h 606"/>
                <a:gd name="T18" fmla="*/ 981992 w 478"/>
                <a:gd name="T19" fmla="*/ 742814 h 606"/>
                <a:gd name="T20" fmla="*/ 588637 w 478"/>
                <a:gd name="T21" fmla="*/ 1426984 h 606"/>
                <a:gd name="T22" fmla="*/ 365457 w 478"/>
                <a:gd name="T23" fmla="*/ 1440947 h 606"/>
                <a:gd name="T24" fmla="*/ 396144 w 478"/>
                <a:gd name="T25" fmla="*/ 1686690 h 606"/>
                <a:gd name="T26" fmla="*/ 652801 w 478"/>
                <a:gd name="T27" fmla="*/ 1661557 h 606"/>
                <a:gd name="T28" fmla="*/ 1219120 w 478"/>
                <a:gd name="T29" fmla="*/ 678586 h 60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8"/>
                <a:gd name="T46" fmla="*/ 0 h 606"/>
                <a:gd name="T47" fmla="*/ 478 w 478"/>
                <a:gd name="T48" fmla="*/ 606 h 60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8" h="606">
                  <a:moveTo>
                    <a:pt x="437" y="243"/>
                  </a:moveTo>
                  <a:cubicBezTo>
                    <a:pt x="437" y="243"/>
                    <a:pt x="437" y="243"/>
                    <a:pt x="437" y="243"/>
                  </a:cubicBezTo>
                  <a:cubicBezTo>
                    <a:pt x="437" y="243"/>
                    <a:pt x="437" y="243"/>
                    <a:pt x="437" y="243"/>
                  </a:cubicBezTo>
                  <a:cubicBezTo>
                    <a:pt x="437" y="243"/>
                    <a:pt x="437" y="243"/>
                    <a:pt x="437" y="243"/>
                  </a:cubicBezTo>
                  <a:cubicBezTo>
                    <a:pt x="437" y="243"/>
                    <a:pt x="437" y="243"/>
                    <a:pt x="437" y="243"/>
                  </a:cubicBezTo>
                  <a:cubicBezTo>
                    <a:pt x="395" y="91"/>
                    <a:pt x="237" y="0"/>
                    <a:pt x="85" y="41"/>
                  </a:cubicBezTo>
                  <a:cubicBezTo>
                    <a:pt x="53" y="49"/>
                    <a:pt x="25" y="63"/>
                    <a:pt x="0" y="80"/>
                  </a:cubicBezTo>
                  <a:cubicBezTo>
                    <a:pt x="35" y="162"/>
                    <a:pt x="35" y="162"/>
                    <a:pt x="35" y="162"/>
                  </a:cubicBezTo>
                  <a:cubicBezTo>
                    <a:pt x="56" y="145"/>
                    <a:pt x="80" y="132"/>
                    <a:pt x="108" y="125"/>
                  </a:cubicBezTo>
                  <a:cubicBezTo>
                    <a:pt x="213" y="96"/>
                    <a:pt x="324" y="160"/>
                    <a:pt x="352" y="266"/>
                  </a:cubicBezTo>
                  <a:cubicBezTo>
                    <a:pt x="381" y="372"/>
                    <a:pt x="318" y="482"/>
                    <a:pt x="211" y="511"/>
                  </a:cubicBezTo>
                  <a:cubicBezTo>
                    <a:pt x="185" y="518"/>
                    <a:pt x="157" y="520"/>
                    <a:pt x="131" y="516"/>
                  </a:cubicBezTo>
                  <a:cubicBezTo>
                    <a:pt x="142" y="604"/>
                    <a:pt x="142" y="604"/>
                    <a:pt x="142" y="604"/>
                  </a:cubicBezTo>
                  <a:cubicBezTo>
                    <a:pt x="172" y="606"/>
                    <a:pt x="203" y="603"/>
                    <a:pt x="234" y="595"/>
                  </a:cubicBezTo>
                  <a:cubicBezTo>
                    <a:pt x="387" y="553"/>
                    <a:pt x="478" y="396"/>
                    <a:pt x="437" y="24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pPr>
                <a:defRPr/>
              </a:pPr>
              <a:endParaRPr lang="zh-CN" altLang="en-US" sz="19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7" name="TextBox 682"/>
          <p:cNvSpPr>
            <a:spLocks noChangeArrowheads="1"/>
          </p:cNvSpPr>
          <p:nvPr/>
        </p:nvSpPr>
        <p:spPr bwMode="auto">
          <a:xfrm>
            <a:off x="2550743" y="2507183"/>
            <a:ext cx="781195" cy="59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62540" tIns="81269" rIns="162540" bIns="8126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en-US" altLang="zh-CN" sz="2800" kern="0" dirty="0">
                <a:solidFill>
                  <a:schemeClr val="tx1">
                    <a:lumMod val="65000"/>
                    <a:lumOff val="35000"/>
                  </a:schemeClr>
                </a:solidFill>
                <a:latin typeface="微软雅黑" panose="020B0503020204020204" pitchFamily="34" charset="-122"/>
                <a:ea typeface="微软雅黑" panose="020B0503020204020204" pitchFamily="34" charset="-122"/>
              </a:rPr>
              <a:t>01</a:t>
            </a:r>
            <a:endParaRPr lang="zh-CN" altLang="en-US" sz="2800"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682"/>
          <p:cNvSpPr>
            <a:spLocks noChangeArrowheads="1"/>
          </p:cNvSpPr>
          <p:nvPr/>
        </p:nvSpPr>
        <p:spPr bwMode="auto">
          <a:xfrm>
            <a:off x="8383258" y="2435916"/>
            <a:ext cx="769704" cy="59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62540" tIns="81269" rIns="162540" bIns="8126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defRPr/>
            </a:pP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02</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515825" y="3934616"/>
            <a:ext cx="4961289" cy="1938992"/>
          </a:xfrm>
          <a:prstGeom prst="rect">
            <a:avLst/>
          </a:prstGeom>
        </p:spPr>
        <p:txBody>
          <a:bodyPr wrap="square">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传统型创业</a:t>
            </a:r>
            <a:r>
              <a:rPr lang="zh-CN" altLang="en-US" sz="2000" dirty="0" smtClean="0">
                <a:solidFill>
                  <a:schemeClr val="tx1">
                    <a:lumMod val="75000"/>
                    <a:lumOff val="25000"/>
                  </a:schemeClr>
                </a:solidFill>
                <a:latin typeface="微软雅黑" pitchFamily="34" charset="-122"/>
                <a:ea typeface="微软雅黑" pitchFamily="34" charset="-122"/>
              </a:rPr>
              <a:t>。传统型</a:t>
            </a:r>
            <a:r>
              <a:rPr lang="zh-CN" altLang="en-US" sz="2000" dirty="0">
                <a:solidFill>
                  <a:schemeClr val="tx1">
                    <a:lumMod val="75000"/>
                    <a:lumOff val="25000"/>
                  </a:schemeClr>
                </a:solidFill>
                <a:latin typeface="微软雅黑" pitchFamily="34" charset="-122"/>
                <a:ea typeface="微软雅黑" pitchFamily="34" charset="-122"/>
              </a:rPr>
              <a:t>多集中在一些传统劳动密集型行业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a:t>
            </a:r>
            <a:r>
              <a:rPr lang="zh-CN" altLang="en-US" sz="2000" dirty="0" smtClean="0">
                <a:solidFill>
                  <a:schemeClr val="tx1">
                    <a:lumMod val="75000"/>
                    <a:lumOff val="25000"/>
                  </a:schemeClr>
                </a:solidFill>
                <a:latin typeface="微软雅黑" pitchFamily="34" charset="-122"/>
                <a:ea typeface="微软雅黑" pitchFamily="34" charset="-122"/>
              </a:rPr>
              <a:t>餐饮、零售、建筑、装饰</a:t>
            </a:r>
            <a:r>
              <a:rPr lang="zh-CN" altLang="en-US" sz="2000" dirty="0">
                <a:solidFill>
                  <a:schemeClr val="tx1">
                    <a:lumMod val="75000"/>
                    <a:lumOff val="25000"/>
                  </a:schemeClr>
                </a:solidFill>
                <a:latin typeface="微软雅黑" pitchFamily="34" charset="-122"/>
                <a:ea typeface="微软雅黑" pitchFamily="34" charset="-122"/>
              </a:rPr>
              <a:t>等</a:t>
            </a:r>
            <a:r>
              <a:rPr lang="zh-CN" altLang="en-US" sz="2000" dirty="0" smtClean="0">
                <a:solidFill>
                  <a:schemeClr val="tx1">
                    <a:lumMod val="75000"/>
                    <a:lumOff val="25000"/>
                  </a:schemeClr>
                </a:solidFill>
                <a:latin typeface="微软雅黑" pitchFamily="34" charset="-122"/>
                <a:ea typeface="微软雅黑" pitchFamily="34" charset="-122"/>
              </a:rPr>
              <a:t>。这些</a:t>
            </a:r>
            <a:r>
              <a:rPr lang="zh-CN" altLang="en-US" sz="2000" dirty="0">
                <a:solidFill>
                  <a:schemeClr val="tx1">
                    <a:lumMod val="75000"/>
                    <a:lumOff val="25000"/>
                  </a:schemeClr>
                </a:solidFill>
                <a:latin typeface="微软雅黑" pitchFamily="34" charset="-122"/>
                <a:ea typeface="微软雅黑" pitchFamily="34" charset="-122"/>
              </a:rPr>
              <a:t>项目进入门槛较低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所需的技术和资金规模均</a:t>
            </a:r>
            <a:r>
              <a:rPr lang="zh-CN" altLang="en-US" sz="2000" dirty="0" smtClean="0">
                <a:solidFill>
                  <a:schemeClr val="tx1">
                    <a:lumMod val="75000"/>
                    <a:lumOff val="25000"/>
                  </a:schemeClr>
                </a:solidFill>
                <a:latin typeface="微软雅黑" pitchFamily="34" charset="-122"/>
                <a:ea typeface="微软雅黑" pitchFamily="34" charset="-122"/>
              </a:rPr>
              <a:t>较低，但是行业</a:t>
            </a:r>
            <a:r>
              <a:rPr lang="zh-CN" altLang="en-US" sz="2000" dirty="0">
                <a:solidFill>
                  <a:schemeClr val="tx1">
                    <a:lumMod val="75000"/>
                    <a:lumOff val="25000"/>
                  </a:schemeClr>
                </a:solidFill>
                <a:latin typeface="微软雅黑" pitchFamily="34" charset="-122"/>
                <a:ea typeface="微软雅黑" pitchFamily="34" charset="-122"/>
              </a:rPr>
              <a:t>竞争十分激烈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创业企业倒闭率较高。</a:t>
            </a:r>
          </a:p>
        </p:txBody>
      </p:sp>
      <p:sp>
        <p:nvSpPr>
          <p:cNvPr id="6" name="矩形 5"/>
          <p:cNvSpPr/>
          <p:nvPr/>
        </p:nvSpPr>
        <p:spPr>
          <a:xfrm>
            <a:off x="6413499" y="3937079"/>
            <a:ext cx="5067083" cy="2308324"/>
          </a:xfrm>
          <a:prstGeom prst="rect">
            <a:avLst/>
          </a:prstGeom>
        </p:spPr>
        <p:txBody>
          <a:bodyPr wrap="square">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高新技术型创业。 高新技术型就是利用知识经济项目</a:t>
            </a:r>
            <a:r>
              <a:rPr lang="zh-CN" altLang="en-US" sz="2000" dirty="0" smtClean="0">
                <a:solidFill>
                  <a:schemeClr val="tx1">
                    <a:lumMod val="75000"/>
                    <a:lumOff val="25000"/>
                  </a:schemeClr>
                </a:solidFill>
                <a:latin typeface="微软雅黑" pitchFamily="34" charset="-122"/>
                <a:ea typeface="微软雅黑" pitchFamily="34" charset="-122"/>
              </a:rPr>
              <a:t>、高科技</a:t>
            </a:r>
            <a:r>
              <a:rPr lang="zh-CN" altLang="en-US" sz="2000" dirty="0">
                <a:solidFill>
                  <a:schemeClr val="tx1">
                    <a:lumMod val="75000"/>
                    <a:lumOff val="25000"/>
                  </a:schemeClr>
                </a:solidFill>
                <a:latin typeface="微软雅黑" pitchFamily="34" charset="-122"/>
                <a:ea typeface="微软雅黑" pitchFamily="34" charset="-122"/>
              </a:rPr>
              <a:t>项目等进行创业</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这些</a:t>
            </a:r>
            <a:r>
              <a:rPr lang="zh-CN" altLang="en-US" sz="2000" dirty="0">
                <a:solidFill>
                  <a:schemeClr val="tx1">
                    <a:lumMod val="75000"/>
                    <a:lumOff val="25000"/>
                  </a:schemeClr>
                </a:solidFill>
                <a:latin typeface="微软雅黑" pitchFamily="34" charset="-122"/>
                <a:ea typeface="微软雅黑" pitchFamily="34" charset="-122"/>
              </a:rPr>
              <a:t>项目知识密集度高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带有前沿性</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我国</a:t>
            </a:r>
            <a:r>
              <a:rPr lang="zh-CN" altLang="en-US" sz="2000" dirty="0">
                <a:solidFill>
                  <a:schemeClr val="tx1">
                    <a:lumMod val="75000"/>
                    <a:lumOff val="25000"/>
                  </a:schemeClr>
                </a:solidFill>
                <a:latin typeface="微软雅黑" pitchFamily="34" charset="-122"/>
                <a:ea typeface="微软雅黑" pitchFamily="34" charset="-122"/>
              </a:rPr>
              <a:t>高新技术有空间科学和航空技术</a:t>
            </a:r>
            <a:r>
              <a:rPr lang="zh-CN" altLang="en-US" sz="2000" dirty="0" smtClean="0">
                <a:solidFill>
                  <a:schemeClr val="tx1">
                    <a:lumMod val="75000"/>
                    <a:lumOff val="25000"/>
                  </a:schemeClr>
                </a:solidFill>
                <a:latin typeface="微软雅黑" pitchFamily="34" charset="-122"/>
                <a:ea typeface="微软雅黑" pitchFamily="34" charset="-122"/>
              </a:rPr>
              <a:t>、地球科学和海洋工程</a:t>
            </a:r>
            <a:r>
              <a:rPr lang="zh-CN" altLang="en-US" sz="2000" dirty="0">
                <a:solidFill>
                  <a:schemeClr val="tx1">
                    <a:lumMod val="75000"/>
                    <a:lumOff val="25000"/>
                  </a:schemeClr>
                </a:solidFill>
                <a:latin typeface="微软雅黑" pitchFamily="34" charset="-122"/>
                <a:ea typeface="微软雅黑" pitchFamily="34" charset="-122"/>
              </a:rPr>
              <a:t>技术</a:t>
            </a:r>
            <a:r>
              <a:rPr lang="zh-CN" altLang="en-US" sz="2000" dirty="0" smtClean="0">
                <a:solidFill>
                  <a:schemeClr val="tx1">
                    <a:lumMod val="75000"/>
                    <a:lumOff val="25000"/>
                  </a:schemeClr>
                </a:solidFill>
                <a:latin typeface="微软雅黑" pitchFamily="34" charset="-122"/>
                <a:ea typeface="微软雅黑" pitchFamily="34" charset="-122"/>
              </a:rPr>
              <a:t>、基本</a:t>
            </a:r>
            <a:r>
              <a:rPr lang="zh-CN" altLang="en-US" sz="2000" dirty="0">
                <a:solidFill>
                  <a:schemeClr val="tx1">
                    <a:lumMod val="75000"/>
                    <a:lumOff val="25000"/>
                  </a:schemeClr>
                </a:solidFill>
                <a:latin typeface="微软雅黑" pitchFamily="34" charset="-122"/>
                <a:ea typeface="微软雅黑" pitchFamily="34" charset="-122"/>
              </a:rPr>
              <a:t>物质科学辐射技术和生态科学环境保护技术等 </a:t>
            </a:r>
            <a:r>
              <a:rPr lang="en-US" altLang="zh-CN" sz="2000" dirty="0">
                <a:solidFill>
                  <a:schemeClr val="tx1">
                    <a:lumMod val="75000"/>
                    <a:lumOff val="25000"/>
                  </a:schemeClr>
                </a:solidFill>
                <a:latin typeface="微软雅黑" pitchFamily="34" charset="-122"/>
                <a:ea typeface="微软雅黑" pitchFamily="34" charset="-122"/>
              </a:rPr>
              <a:t>11 </a:t>
            </a:r>
            <a:r>
              <a:rPr lang="zh-CN" altLang="en-US" sz="2000" dirty="0">
                <a:solidFill>
                  <a:schemeClr val="tx1">
                    <a:lumMod val="75000"/>
                    <a:lumOff val="25000"/>
                  </a:schemeClr>
                </a:solidFill>
                <a:latin typeface="微软雅黑" pitchFamily="34" charset="-122"/>
                <a:ea typeface="微软雅黑" pitchFamily="34" charset="-122"/>
              </a:rPr>
              <a:t>类。</a:t>
            </a:r>
          </a:p>
        </p:txBody>
      </p:sp>
    </p:spTree>
    <p:extLst>
      <p:ext uri="{BB962C8B-B14F-4D97-AF65-F5344CB8AC3E}">
        <p14:creationId xmlns:p14="http://schemas.microsoft.com/office/powerpoint/2010/main" val="251573029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down)">
                                      <p:cBhvr>
                                        <p:cTn id="18" dur="580">
                                          <p:stCondLst>
                                            <p:cond delay="0"/>
                                          </p:stCondLst>
                                        </p:cTn>
                                        <p:tgtEl>
                                          <p:spTgt spid="35"/>
                                        </p:tgtEl>
                                      </p:cBhvr>
                                    </p:animEffect>
                                    <p:anim calcmode="lin" valueType="num">
                                      <p:cBhvr>
                                        <p:cTn id="19"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24" dur="26">
                                          <p:stCondLst>
                                            <p:cond delay="650"/>
                                          </p:stCondLst>
                                        </p:cTn>
                                        <p:tgtEl>
                                          <p:spTgt spid="35"/>
                                        </p:tgtEl>
                                      </p:cBhvr>
                                      <p:to x="100000" y="60000"/>
                                    </p:animScale>
                                    <p:animScale>
                                      <p:cBhvr>
                                        <p:cTn id="25" dur="166" decel="50000">
                                          <p:stCondLst>
                                            <p:cond delay="676"/>
                                          </p:stCondLst>
                                        </p:cTn>
                                        <p:tgtEl>
                                          <p:spTgt spid="35"/>
                                        </p:tgtEl>
                                      </p:cBhvr>
                                      <p:to x="100000" y="100000"/>
                                    </p:animScale>
                                    <p:animScale>
                                      <p:cBhvr>
                                        <p:cTn id="26" dur="26">
                                          <p:stCondLst>
                                            <p:cond delay="1312"/>
                                          </p:stCondLst>
                                        </p:cTn>
                                        <p:tgtEl>
                                          <p:spTgt spid="35"/>
                                        </p:tgtEl>
                                      </p:cBhvr>
                                      <p:to x="100000" y="80000"/>
                                    </p:animScale>
                                    <p:animScale>
                                      <p:cBhvr>
                                        <p:cTn id="27" dur="166" decel="50000">
                                          <p:stCondLst>
                                            <p:cond delay="1338"/>
                                          </p:stCondLst>
                                        </p:cTn>
                                        <p:tgtEl>
                                          <p:spTgt spid="35"/>
                                        </p:tgtEl>
                                      </p:cBhvr>
                                      <p:to x="100000" y="100000"/>
                                    </p:animScale>
                                    <p:animScale>
                                      <p:cBhvr>
                                        <p:cTn id="28" dur="26">
                                          <p:stCondLst>
                                            <p:cond delay="1642"/>
                                          </p:stCondLst>
                                        </p:cTn>
                                        <p:tgtEl>
                                          <p:spTgt spid="35"/>
                                        </p:tgtEl>
                                      </p:cBhvr>
                                      <p:to x="100000" y="90000"/>
                                    </p:animScale>
                                    <p:animScale>
                                      <p:cBhvr>
                                        <p:cTn id="29" dur="166" decel="50000">
                                          <p:stCondLst>
                                            <p:cond delay="1668"/>
                                          </p:stCondLst>
                                        </p:cTn>
                                        <p:tgtEl>
                                          <p:spTgt spid="35"/>
                                        </p:tgtEl>
                                      </p:cBhvr>
                                      <p:to x="100000" y="100000"/>
                                    </p:animScale>
                                    <p:animScale>
                                      <p:cBhvr>
                                        <p:cTn id="30" dur="26">
                                          <p:stCondLst>
                                            <p:cond delay="1808"/>
                                          </p:stCondLst>
                                        </p:cTn>
                                        <p:tgtEl>
                                          <p:spTgt spid="35"/>
                                        </p:tgtEl>
                                      </p:cBhvr>
                                      <p:to x="100000" y="95000"/>
                                    </p:animScale>
                                    <p:animScale>
                                      <p:cBhvr>
                                        <p:cTn id="31" dur="166" decel="50000">
                                          <p:stCondLst>
                                            <p:cond delay="1834"/>
                                          </p:stCondLst>
                                        </p:cTn>
                                        <p:tgtEl>
                                          <p:spTgt spid="35"/>
                                        </p:tgtEl>
                                      </p:cBhvr>
                                      <p:to x="100000" y="100000"/>
                                    </p:animScale>
                                  </p:childTnLst>
                                </p:cTn>
                              </p:par>
                              <p:par>
                                <p:cTn id="32" presetID="26" presetClass="entr" presetSubtype="0"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down)">
                                      <p:cBhvr>
                                        <p:cTn id="34" dur="580">
                                          <p:stCondLst>
                                            <p:cond delay="0"/>
                                          </p:stCondLst>
                                        </p:cTn>
                                        <p:tgtEl>
                                          <p:spTgt spid="48"/>
                                        </p:tgtEl>
                                      </p:cBhvr>
                                    </p:animEffect>
                                    <p:anim calcmode="lin" valueType="num">
                                      <p:cBhvr>
                                        <p:cTn id="35" dur="1822" tmFilter="0,0; 0.14,0.36; 0.43,0.73; 0.71,0.91; 1.0,1.0">
                                          <p:stCondLst>
                                            <p:cond delay="0"/>
                                          </p:stCondLst>
                                        </p:cTn>
                                        <p:tgtEl>
                                          <p:spTgt spid="48"/>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48"/>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48"/>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48"/>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48"/>
                                        </p:tgtEl>
                                        <p:attrNameLst>
                                          <p:attrName>ppt_y</p:attrName>
                                        </p:attrNameLst>
                                      </p:cBhvr>
                                      <p:tavLst>
                                        <p:tav tm="0" fmla="#ppt_y-sin(pi*$)/81">
                                          <p:val>
                                            <p:fltVal val="0"/>
                                          </p:val>
                                        </p:tav>
                                        <p:tav tm="100000">
                                          <p:val>
                                            <p:fltVal val="1"/>
                                          </p:val>
                                        </p:tav>
                                      </p:tavLst>
                                    </p:anim>
                                    <p:animScale>
                                      <p:cBhvr>
                                        <p:cTn id="40" dur="26">
                                          <p:stCondLst>
                                            <p:cond delay="650"/>
                                          </p:stCondLst>
                                        </p:cTn>
                                        <p:tgtEl>
                                          <p:spTgt spid="48"/>
                                        </p:tgtEl>
                                      </p:cBhvr>
                                      <p:to x="100000" y="60000"/>
                                    </p:animScale>
                                    <p:animScale>
                                      <p:cBhvr>
                                        <p:cTn id="41" dur="166" decel="50000">
                                          <p:stCondLst>
                                            <p:cond delay="676"/>
                                          </p:stCondLst>
                                        </p:cTn>
                                        <p:tgtEl>
                                          <p:spTgt spid="48"/>
                                        </p:tgtEl>
                                      </p:cBhvr>
                                      <p:to x="100000" y="100000"/>
                                    </p:animScale>
                                    <p:animScale>
                                      <p:cBhvr>
                                        <p:cTn id="42" dur="26">
                                          <p:stCondLst>
                                            <p:cond delay="1312"/>
                                          </p:stCondLst>
                                        </p:cTn>
                                        <p:tgtEl>
                                          <p:spTgt spid="48"/>
                                        </p:tgtEl>
                                      </p:cBhvr>
                                      <p:to x="100000" y="80000"/>
                                    </p:animScale>
                                    <p:animScale>
                                      <p:cBhvr>
                                        <p:cTn id="43" dur="166" decel="50000">
                                          <p:stCondLst>
                                            <p:cond delay="1338"/>
                                          </p:stCondLst>
                                        </p:cTn>
                                        <p:tgtEl>
                                          <p:spTgt spid="48"/>
                                        </p:tgtEl>
                                      </p:cBhvr>
                                      <p:to x="100000" y="100000"/>
                                    </p:animScale>
                                    <p:animScale>
                                      <p:cBhvr>
                                        <p:cTn id="44" dur="26">
                                          <p:stCondLst>
                                            <p:cond delay="1642"/>
                                          </p:stCondLst>
                                        </p:cTn>
                                        <p:tgtEl>
                                          <p:spTgt spid="48"/>
                                        </p:tgtEl>
                                      </p:cBhvr>
                                      <p:to x="100000" y="90000"/>
                                    </p:animScale>
                                    <p:animScale>
                                      <p:cBhvr>
                                        <p:cTn id="45" dur="166" decel="50000">
                                          <p:stCondLst>
                                            <p:cond delay="1668"/>
                                          </p:stCondLst>
                                        </p:cTn>
                                        <p:tgtEl>
                                          <p:spTgt spid="48"/>
                                        </p:tgtEl>
                                      </p:cBhvr>
                                      <p:to x="100000" y="100000"/>
                                    </p:animScale>
                                    <p:animScale>
                                      <p:cBhvr>
                                        <p:cTn id="46" dur="26">
                                          <p:stCondLst>
                                            <p:cond delay="1808"/>
                                          </p:stCondLst>
                                        </p:cTn>
                                        <p:tgtEl>
                                          <p:spTgt spid="48"/>
                                        </p:tgtEl>
                                      </p:cBhvr>
                                      <p:to x="100000" y="95000"/>
                                    </p:animScale>
                                    <p:animScale>
                                      <p:cBhvr>
                                        <p:cTn id="47" dur="166" decel="50000">
                                          <p:stCondLst>
                                            <p:cond delay="1834"/>
                                          </p:stCondLst>
                                        </p:cTn>
                                        <p:tgtEl>
                                          <p:spTgt spid="48"/>
                                        </p:tgtEl>
                                      </p:cBhvr>
                                      <p:to x="100000" y="100000"/>
                                    </p:animScale>
                                  </p:childTnLst>
                                </p:cTn>
                              </p:par>
                              <p:par>
                                <p:cTn id="48" presetID="26" presetClass="entr" presetSubtype="0"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down)">
                                      <p:cBhvr>
                                        <p:cTn id="50" dur="580">
                                          <p:stCondLst>
                                            <p:cond delay="0"/>
                                          </p:stCondLst>
                                        </p:cTn>
                                        <p:tgtEl>
                                          <p:spTgt spid="6"/>
                                        </p:tgtEl>
                                      </p:cBhvr>
                                    </p:animEffect>
                                    <p:anim calcmode="lin" valueType="num">
                                      <p:cBhvr>
                                        <p:cTn id="5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6" dur="26">
                                          <p:stCondLst>
                                            <p:cond delay="650"/>
                                          </p:stCondLst>
                                        </p:cTn>
                                        <p:tgtEl>
                                          <p:spTgt spid="6"/>
                                        </p:tgtEl>
                                      </p:cBhvr>
                                      <p:to x="100000" y="60000"/>
                                    </p:animScale>
                                    <p:animScale>
                                      <p:cBhvr>
                                        <p:cTn id="57" dur="166" decel="50000">
                                          <p:stCondLst>
                                            <p:cond delay="676"/>
                                          </p:stCondLst>
                                        </p:cTn>
                                        <p:tgtEl>
                                          <p:spTgt spid="6"/>
                                        </p:tgtEl>
                                      </p:cBhvr>
                                      <p:to x="100000" y="100000"/>
                                    </p:animScale>
                                    <p:animScale>
                                      <p:cBhvr>
                                        <p:cTn id="58" dur="26">
                                          <p:stCondLst>
                                            <p:cond delay="1312"/>
                                          </p:stCondLst>
                                        </p:cTn>
                                        <p:tgtEl>
                                          <p:spTgt spid="6"/>
                                        </p:tgtEl>
                                      </p:cBhvr>
                                      <p:to x="100000" y="80000"/>
                                    </p:animScale>
                                    <p:animScale>
                                      <p:cBhvr>
                                        <p:cTn id="59" dur="166" decel="50000">
                                          <p:stCondLst>
                                            <p:cond delay="1338"/>
                                          </p:stCondLst>
                                        </p:cTn>
                                        <p:tgtEl>
                                          <p:spTgt spid="6"/>
                                        </p:tgtEl>
                                      </p:cBhvr>
                                      <p:to x="100000" y="100000"/>
                                    </p:animScale>
                                    <p:animScale>
                                      <p:cBhvr>
                                        <p:cTn id="60" dur="26">
                                          <p:stCondLst>
                                            <p:cond delay="1642"/>
                                          </p:stCondLst>
                                        </p:cTn>
                                        <p:tgtEl>
                                          <p:spTgt spid="6"/>
                                        </p:tgtEl>
                                      </p:cBhvr>
                                      <p:to x="100000" y="90000"/>
                                    </p:animScale>
                                    <p:animScale>
                                      <p:cBhvr>
                                        <p:cTn id="61" dur="166" decel="50000">
                                          <p:stCondLst>
                                            <p:cond delay="1668"/>
                                          </p:stCondLst>
                                        </p:cTn>
                                        <p:tgtEl>
                                          <p:spTgt spid="6"/>
                                        </p:tgtEl>
                                      </p:cBhvr>
                                      <p:to x="100000" y="100000"/>
                                    </p:animScale>
                                    <p:animScale>
                                      <p:cBhvr>
                                        <p:cTn id="62" dur="26">
                                          <p:stCondLst>
                                            <p:cond delay="1808"/>
                                          </p:stCondLst>
                                        </p:cTn>
                                        <p:tgtEl>
                                          <p:spTgt spid="6"/>
                                        </p:tgtEl>
                                      </p:cBhvr>
                                      <p:to x="100000" y="95000"/>
                                    </p:animScale>
                                    <p:animScale>
                                      <p:cBhvr>
                                        <p:cTn id="63"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a:t>
            </a:r>
            <a:r>
              <a:rPr lang="zh-CN" altLang="en-US" sz="2400" b="1" dirty="0" smtClean="0">
                <a:solidFill>
                  <a:schemeClr val="tx1">
                    <a:lumMod val="75000"/>
                    <a:lumOff val="25000"/>
                  </a:schemeClr>
                </a:solidFill>
                <a:latin typeface="微软雅黑" pitchFamily="34" charset="-122"/>
                <a:ea typeface="微软雅黑" pitchFamily="34" charset="-122"/>
              </a:rPr>
              <a:t>创业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创业的类型</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78031" y="932934"/>
            <a:ext cx="3264035"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3. </a:t>
            </a:r>
            <a:r>
              <a:rPr lang="zh-CN" altLang="en-US" sz="2000" b="1" dirty="0">
                <a:solidFill>
                  <a:schemeClr val="accent2"/>
                </a:solidFill>
                <a:latin typeface="微软雅黑" pitchFamily="34" charset="-122"/>
                <a:ea typeface="微软雅黑" pitchFamily="34" charset="-122"/>
              </a:rPr>
              <a:t>根据创业的独立性分</a:t>
            </a:r>
          </a:p>
        </p:txBody>
      </p:sp>
      <p:cxnSp>
        <p:nvCxnSpPr>
          <p:cNvPr id="49" name="直接连接符 48"/>
          <p:cNvCxnSpPr/>
          <p:nvPr/>
        </p:nvCxnSpPr>
        <p:spPr>
          <a:xfrm>
            <a:off x="7184496" y="2321501"/>
            <a:ext cx="891540" cy="0"/>
          </a:xfrm>
          <a:prstGeom prst="line">
            <a:avLst/>
          </a:prstGeom>
          <a:ln w="12700">
            <a:solidFill>
              <a:schemeClr val="tx1">
                <a:lumMod val="65000"/>
                <a:lumOff val="3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50" name="任意多边形 11"/>
          <p:cNvSpPr/>
          <p:nvPr/>
        </p:nvSpPr>
        <p:spPr>
          <a:xfrm flipH="1">
            <a:off x="4682709" y="1542956"/>
            <a:ext cx="1213866" cy="2080306"/>
          </a:xfrm>
          <a:custGeom>
            <a:avLst/>
            <a:gdLst>
              <a:gd name="connsiteX0" fmla="*/ 0 w 1618488"/>
              <a:gd name="connsiteY0" fmla="*/ 0 h 2773741"/>
              <a:gd name="connsiteX1" fmla="*/ 0 w 1618488"/>
              <a:gd name="connsiteY1" fmla="*/ 543621 h 2773741"/>
              <a:gd name="connsiteX2" fmla="*/ 0 w 1618488"/>
              <a:gd name="connsiteY2" fmla="*/ 2773741 h 2773741"/>
              <a:gd name="connsiteX3" fmla="*/ 1618488 w 1618488"/>
              <a:gd name="connsiteY3" fmla="*/ 2773741 h 2773741"/>
              <a:gd name="connsiteX4" fmla="*/ 1618488 w 1618488"/>
              <a:gd name="connsiteY4" fmla="*/ 543621 h 2773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8488" h="2773741">
                <a:moveTo>
                  <a:pt x="0" y="0"/>
                </a:moveTo>
                <a:lnTo>
                  <a:pt x="0" y="543621"/>
                </a:lnTo>
                <a:lnTo>
                  <a:pt x="0" y="2773741"/>
                </a:lnTo>
                <a:lnTo>
                  <a:pt x="1618488" y="2773741"/>
                </a:lnTo>
                <a:lnTo>
                  <a:pt x="1618488" y="543621"/>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1" name="任意多边形 14"/>
          <p:cNvSpPr/>
          <p:nvPr/>
        </p:nvSpPr>
        <p:spPr>
          <a:xfrm>
            <a:off x="5970630" y="1903140"/>
            <a:ext cx="1213866" cy="2080306"/>
          </a:xfrm>
          <a:custGeom>
            <a:avLst/>
            <a:gdLst>
              <a:gd name="connsiteX0" fmla="*/ 0 w 1618488"/>
              <a:gd name="connsiteY0" fmla="*/ 0 h 2773741"/>
              <a:gd name="connsiteX1" fmla="*/ 0 w 1618488"/>
              <a:gd name="connsiteY1" fmla="*/ 543621 h 2773741"/>
              <a:gd name="connsiteX2" fmla="*/ 0 w 1618488"/>
              <a:gd name="connsiteY2" fmla="*/ 2773741 h 2773741"/>
              <a:gd name="connsiteX3" fmla="*/ 1618488 w 1618488"/>
              <a:gd name="connsiteY3" fmla="*/ 2773741 h 2773741"/>
              <a:gd name="connsiteX4" fmla="*/ 1618488 w 1618488"/>
              <a:gd name="connsiteY4" fmla="*/ 543621 h 2773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8488" h="2773741">
                <a:moveTo>
                  <a:pt x="0" y="0"/>
                </a:moveTo>
                <a:lnTo>
                  <a:pt x="0" y="543621"/>
                </a:lnTo>
                <a:lnTo>
                  <a:pt x="0" y="2773741"/>
                </a:lnTo>
                <a:lnTo>
                  <a:pt x="1618488" y="2773741"/>
                </a:lnTo>
                <a:lnTo>
                  <a:pt x="1618488" y="543621"/>
                </a:lnTo>
                <a:close/>
              </a:path>
            </a:pathLst>
          </a:cu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 name="矩形 2"/>
          <p:cNvSpPr/>
          <p:nvPr/>
        </p:nvSpPr>
        <p:spPr>
          <a:xfrm>
            <a:off x="578031" y="2229120"/>
            <a:ext cx="3555819" cy="3385029"/>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a:t>
            </a:r>
            <a:r>
              <a:rPr lang="en-US" altLang="zh-CN" sz="2000" dirty="0">
                <a:solidFill>
                  <a:schemeClr val="tx1">
                    <a:lumMod val="75000"/>
                    <a:lumOff val="25000"/>
                  </a:schemeClr>
                </a:solidFill>
                <a:latin typeface="微软雅黑" pitchFamily="34" charset="-122"/>
                <a:ea typeface="微软雅黑" pitchFamily="34" charset="-122"/>
              </a:rPr>
              <a:t>1</a:t>
            </a:r>
            <a:r>
              <a:rPr lang="zh-CN" altLang="en-US" sz="2000" dirty="0">
                <a:solidFill>
                  <a:schemeClr val="tx1">
                    <a:lumMod val="75000"/>
                    <a:lumOff val="25000"/>
                  </a:schemeClr>
                </a:solidFill>
                <a:latin typeface="微软雅黑" pitchFamily="34" charset="-122"/>
                <a:ea typeface="微软雅黑" pitchFamily="34" charset="-122"/>
              </a:rPr>
              <a:t>）自主型创业。自主型创业指创业者个人或团队白手起家进行创业。</a:t>
            </a:r>
            <a:endParaRPr lang="en-US" altLang="zh-CN"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自主型创业大体上有两种方式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一是创新型创业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创业者通过提供有创造性的产品或服务来填补市场</a:t>
            </a:r>
            <a:r>
              <a:rPr lang="zh-CN" altLang="en-US" sz="2000" dirty="0" smtClean="0">
                <a:solidFill>
                  <a:schemeClr val="tx1">
                    <a:lumMod val="75000"/>
                    <a:lumOff val="25000"/>
                  </a:schemeClr>
                </a:solidFill>
                <a:latin typeface="微软雅黑" pitchFamily="34" charset="-122"/>
                <a:ea typeface="微软雅黑" pitchFamily="34" charset="-122"/>
              </a:rPr>
              <a:t>需求</a:t>
            </a:r>
            <a:r>
              <a:rPr lang="zh-CN" altLang="en-US" sz="2000" dirty="0">
                <a:solidFill>
                  <a:schemeClr val="tx1">
                    <a:lumMod val="75000"/>
                    <a:lumOff val="25000"/>
                  </a:schemeClr>
                </a:solidFill>
                <a:latin typeface="微软雅黑" pitchFamily="34" charset="-122"/>
                <a:ea typeface="微软雅黑" pitchFamily="34" charset="-122"/>
              </a:rPr>
              <a:t>的空白。 </a:t>
            </a:r>
            <a:r>
              <a:rPr lang="zh-CN" altLang="en-US" sz="2000" b="1" dirty="0">
                <a:solidFill>
                  <a:schemeClr val="accent1">
                    <a:lumMod val="75000"/>
                  </a:schemeClr>
                </a:solidFill>
                <a:latin typeface="微软雅黑" pitchFamily="34" charset="-122"/>
                <a:ea typeface="微软雅黑" pitchFamily="34" charset="-122"/>
              </a:rPr>
              <a:t>二是模仿型创业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创业者根据自身条件学着别人创业。 </a:t>
            </a:r>
          </a:p>
        </p:txBody>
      </p:sp>
      <p:sp>
        <p:nvSpPr>
          <p:cNvPr id="4" name="矩形 3"/>
          <p:cNvSpPr/>
          <p:nvPr/>
        </p:nvSpPr>
        <p:spPr>
          <a:xfrm>
            <a:off x="7721600" y="1753285"/>
            <a:ext cx="4000500" cy="4123693"/>
          </a:xfrm>
          <a:prstGeom prst="rect">
            <a:avLst/>
          </a:prstGeom>
        </p:spPr>
        <p:txBody>
          <a:bodyPr wrap="square">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从属型创业</a:t>
            </a:r>
            <a:r>
              <a:rPr lang="zh-CN" altLang="en-US" sz="2000" dirty="0" smtClean="0">
                <a:solidFill>
                  <a:schemeClr val="tx1">
                    <a:lumMod val="75000"/>
                    <a:lumOff val="25000"/>
                  </a:schemeClr>
                </a:solidFill>
                <a:latin typeface="微软雅黑" pitchFamily="34" charset="-122"/>
                <a:ea typeface="微软雅黑" pitchFamily="34" charset="-122"/>
              </a:rPr>
              <a:t>。从属</a:t>
            </a:r>
            <a:r>
              <a:rPr lang="zh-CN" altLang="en-US" sz="2000" dirty="0">
                <a:solidFill>
                  <a:schemeClr val="tx1">
                    <a:lumMod val="75000"/>
                    <a:lumOff val="25000"/>
                  </a:schemeClr>
                </a:solidFill>
                <a:latin typeface="微软雅黑" pitchFamily="34" charset="-122"/>
                <a:ea typeface="微软雅黑" pitchFamily="34" charset="-122"/>
              </a:rPr>
              <a:t>型创业指创业者依赖某个具有影响力的企业来创业</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从属</a:t>
            </a:r>
            <a:r>
              <a:rPr lang="zh-CN" altLang="en-US" sz="2000" dirty="0">
                <a:solidFill>
                  <a:schemeClr val="tx1">
                    <a:lumMod val="75000"/>
                    <a:lumOff val="25000"/>
                  </a:schemeClr>
                </a:solidFill>
                <a:latin typeface="微软雅黑" pitchFamily="34" charset="-122"/>
                <a:ea typeface="微软雅黑" pitchFamily="34" charset="-122"/>
              </a:rPr>
              <a:t>型创业有两种方式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一</a:t>
            </a:r>
            <a:r>
              <a:rPr lang="zh-CN" altLang="en-US" sz="2000" dirty="0">
                <a:solidFill>
                  <a:schemeClr val="tx1">
                    <a:lumMod val="75000"/>
                    <a:lumOff val="25000"/>
                  </a:schemeClr>
                </a:solidFill>
                <a:latin typeface="微软雅黑" pitchFamily="34" charset="-122"/>
                <a:ea typeface="微软雅黑" pitchFamily="34" charset="-122"/>
              </a:rPr>
              <a:t>是创办某个大企业的附属企业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附属企业做大企业的某个环节的业务</a:t>
            </a:r>
            <a:r>
              <a:rPr lang="zh-CN" altLang="en-US" sz="2000" dirty="0" smtClean="0">
                <a:solidFill>
                  <a:schemeClr val="tx1">
                    <a:lumMod val="75000"/>
                    <a:lumOff val="25000"/>
                  </a:schemeClr>
                </a:solidFill>
                <a:latin typeface="微软雅黑" pitchFamily="34" charset="-122"/>
                <a:ea typeface="微软雅黑" pitchFamily="34" charset="-122"/>
              </a:rPr>
              <a:t>或承揽</a:t>
            </a:r>
            <a:r>
              <a:rPr lang="zh-CN" altLang="en-US" sz="2000" dirty="0">
                <a:solidFill>
                  <a:schemeClr val="tx1">
                    <a:lumMod val="75000"/>
                    <a:lumOff val="25000"/>
                  </a:schemeClr>
                </a:solidFill>
                <a:latin typeface="微软雅黑" pitchFamily="34" charset="-122"/>
                <a:ea typeface="微软雅黑" pitchFamily="34" charset="-122"/>
              </a:rPr>
              <a:t>大企业的外包业务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二是</a:t>
            </a:r>
            <a:r>
              <a:rPr lang="zh-CN" altLang="en-US" sz="2000" dirty="0">
                <a:solidFill>
                  <a:schemeClr val="tx1">
                    <a:lumMod val="75000"/>
                    <a:lumOff val="25000"/>
                  </a:schemeClr>
                </a:solidFill>
                <a:latin typeface="微软雅黑" pitchFamily="34" charset="-122"/>
                <a:ea typeface="微软雅黑" pitchFamily="34" charset="-122"/>
              </a:rPr>
              <a:t>加盟连锁</a:t>
            </a:r>
            <a:r>
              <a:rPr lang="zh-CN" altLang="en-US" sz="2000" dirty="0" smtClean="0">
                <a:solidFill>
                  <a:schemeClr val="tx1">
                    <a:lumMod val="75000"/>
                    <a:lumOff val="25000"/>
                  </a:schemeClr>
                </a:solidFill>
                <a:latin typeface="微软雅黑" pitchFamily="34" charset="-122"/>
                <a:ea typeface="微软雅黑" pitchFamily="34" charset="-122"/>
              </a:rPr>
              <a:t>、特许经营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加盟某些高知名度的企业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利用该</a:t>
            </a:r>
            <a:r>
              <a:rPr lang="zh-CN" altLang="en-US" sz="2000" dirty="0" smtClean="0">
                <a:solidFill>
                  <a:schemeClr val="tx1">
                    <a:lumMod val="75000"/>
                    <a:lumOff val="25000"/>
                  </a:schemeClr>
                </a:solidFill>
                <a:latin typeface="微软雅黑" pitchFamily="34" charset="-122"/>
                <a:ea typeface="微软雅黑" pitchFamily="34" charset="-122"/>
              </a:rPr>
              <a:t>企业</a:t>
            </a:r>
            <a:r>
              <a:rPr lang="zh-CN" altLang="en-US" sz="2000" dirty="0">
                <a:solidFill>
                  <a:schemeClr val="tx1">
                    <a:lumMod val="75000"/>
                    <a:lumOff val="25000"/>
                  </a:schemeClr>
                </a:solidFill>
                <a:latin typeface="微软雅黑" pitchFamily="34" charset="-122"/>
                <a:ea typeface="微软雅黑" pitchFamily="34" charset="-122"/>
              </a:rPr>
              <a:t>的品牌影响力和成熟的经营管理模式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如乡村基等。</a:t>
            </a:r>
          </a:p>
        </p:txBody>
      </p:sp>
    </p:spTree>
    <p:extLst>
      <p:ext uri="{BB962C8B-B14F-4D97-AF65-F5344CB8AC3E}">
        <p14:creationId xmlns:p14="http://schemas.microsoft.com/office/powerpoint/2010/main" val="371230489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down)">
                                      <p:cBhvr>
                                        <p:cTn id="7" dur="500"/>
                                        <p:tgtEl>
                                          <p:spTgt spid="5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wipe(down)">
                                      <p:cBhvr>
                                        <p:cTn id="15" dur="580">
                                          <p:stCondLst>
                                            <p:cond delay="0"/>
                                          </p:stCondLst>
                                        </p:cTn>
                                        <p:tgtEl>
                                          <p:spTgt spid="51"/>
                                        </p:tgtEl>
                                      </p:cBhvr>
                                    </p:animEffect>
                                    <p:anim calcmode="lin" valueType="num">
                                      <p:cBhvr>
                                        <p:cTn id="16" dur="1822" tmFilter="0,0; 0.14,0.36; 0.43,0.73; 0.71,0.91; 1.0,1.0">
                                          <p:stCondLst>
                                            <p:cond delay="0"/>
                                          </p:stCondLst>
                                        </p:cTn>
                                        <p:tgtEl>
                                          <p:spTgt spid="51"/>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51"/>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51"/>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51"/>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51"/>
                                        </p:tgtEl>
                                        <p:attrNameLst>
                                          <p:attrName>ppt_y</p:attrName>
                                        </p:attrNameLst>
                                      </p:cBhvr>
                                      <p:tavLst>
                                        <p:tav tm="0" fmla="#ppt_y-sin(pi*$)/81">
                                          <p:val>
                                            <p:fltVal val="0"/>
                                          </p:val>
                                        </p:tav>
                                        <p:tav tm="100000">
                                          <p:val>
                                            <p:fltVal val="1"/>
                                          </p:val>
                                        </p:tav>
                                      </p:tavLst>
                                    </p:anim>
                                    <p:animScale>
                                      <p:cBhvr>
                                        <p:cTn id="21" dur="26">
                                          <p:stCondLst>
                                            <p:cond delay="650"/>
                                          </p:stCondLst>
                                        </p:cTn>
                                        <p:tgtEl>
                                          <p:spTgt spid="51"/>
                                        </p:tgtEl>
                                      </p:cBhvr>
                                      <p:to x="100000" y="60000"/>
                                    </p:animScale>
                                    <p:animScale>
                                      <p:cBhvr>
                                        <p:cTn id="22" dur="166" decel="50000">
                                          <p:stCondLst>
                                            <p:cond delay="676"/>
                                          </p:stCondLst>
                                        </p:cTn>
                                        <p:tgtEl>
                                          <p:spTgt spid="51"/>
                                        </p:tgtEl>
                                      </p:cBhvr>
                                      <p:to x="100000" y="100000"/>
                                    </p:animScale>
                                    <p:animScale>
                                      <p:cBhvr>
                                        <p:cTn id="23" dur="26">
                                          <p:stCondLst>
                                            <p:cond delay="1312"/>
                                          </p:stCondLst>
                                        </p:cTn>
                                        <p:tgtEl>
                                          <p:spTgt spid="51"/>
                                        </p:tgtEl>
                                      </p:cBhvr>
                                      <p:to x="100000" y="80000"/>
                                    </p:animScale>
                                    <p:animScale>
                                      <p:cBhvr>
                                        <p:cTn id="24" dur="166" decel="50000">
                                          <p:stCondLst>
                                            <p:cond delay="1338"/>
                                          </p:stCondLst>
                                        </p:cTn>
                                        <p:tgtEl>
                                          <p:spTgt spid="51"/>
                                        </p:tgtEl>
                                      </p:cBhvr>
                                      <p:to x="100000" y="100000"/>
                                    </p:animScale>
                                    <p:animScale>
                                      <p:cBhvr>
                                        <p:cTn id="25" dur="26">
                                          <p:stCondLst>
                                            <p:cond delay="1642"/>
                                          </p:stCondLst>
                                        </p:cTn>
                                        <p:tgtEl>
                                          <p:spTgt spid="51"/>
                                        </p:tgtEl>
                                      </p:cBhvr>
                                      <p:to x="100000" y="90000"/>
                                    </p:animScale>
                                    <p:animScale>
                                      <p:cBhvr>
                                        <p:cTn id="26" dur="166" decel="50000">
                                          <p:stCondLst>
                                            <p:cond delay="1668"/>
                                          </p:stCondLst>
                                        </p:cTn>
                                        <p:tgtEl>
                                          <p:spTgt spid="51"/>
                                        </p:tgtEl>
                                      </p:cBhvr>
                                      <p:to x="100000" y="100000"/>
                                    </p:animScale>
                                    <p:animScale>
                                      <p:cBhvr>
                                        <p:cTn id="27" dur="26">
                                          <p:stCondLst>
                                            <p:cond delay="1808"/>
                                          </p:stCondLst>
                                        </p:cTn>
                                        <p:tgtEl>
                                          <p:spTgt spid="51"/>
                                        </p:tgtEl>
                                      </p:cBhvr>
                                      <p:to x="100000" y="95000"/>
                                    </p:animScale>
                                    <p:animScale>
                                      <p:cBhvr>
                                        <p:cTn id="28" dur="166" decel="50000">
                                          <p:stCondLst>
                                            <p:cond delay="1834"/>
                                          </p:stCondLst>
                                        </p:cTn>
                                        <p:tgtEl>
                                          <p:spTgt spid="51"/>
                                        </p:tgtEl>
                                      </p:cBhvr>
                                      <p:to x="100000" y="100000"/>
                                    </p:animScale>
                                  </p:childTnLst>
                                </p:cTn>
                              </p:par>
                              <p:par>
                                <p:cTn id="29" presetID="26" presetClass="entr" presetSubtype="0"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down)">
                                      <p:cBhvr>
                                        <p:cTn id="31" dur="580">
                                          <p:stCondLst>
                                            <p:cond delay="0"/>
                                          </p:stCondLst>
                                        </p:cTn>
                                        <p:tgtEl>
                                          <p:spTgt spid="49"/>
                                        </p:tgtEl>
                                      </p:cBhvr>
                                    </p:animEffect>
                                    <p:anim calcmode="lin" valueType="num">
                                      <p:cBhvr>
                                        <p:cTn id="32"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37" dur="26">
                                          <p:stCondLst>
                                            <p:cond delay="650"/>
                                          </p:stCondLst>
                                        </p:cTn>
                                        <p:tgtEl>
                                          <p:spTgt spid="49"/>
                                        </p:tgtEl>
                                      </p:cBhvr>
                                      <p:to x="100000" y="60000"/>
                                    </p:animScale>
                                    <p:animScale>
                                      <p:cBhvr>
                                        <p:cTn id="38" dur="166" decel="50000">
                                          <p:stCondLst>
                                            <p:cond delay="676"/>
                                          </p:stCondLst>
                                        </p:cTn>
                                        <p:tgtEl>
                                          <p:spTgt spid="49"/>
                                        </p:tgtEl>
                                      </p:cBhvr>
                                      <p:to x="100000" y="100000"/>
                                    </p:animScale>
                                    <p:animScale>
                                      <p:cBhvr>
                                        <p:cTn id="39" dur="26">
                                          <p:stCondLst>
                                            <p:cond delay="1312"/>
                                          </p:stCondLst>
                                        </p:cTn>
                                        <p:tgtEl>
                                          <p:spTgt spid="49"/>
                                        </p:tgtEl>
                                      </p:cBhvr>
                                      <p:to x="100000" y="80000"/>
                                    </p:animScale>
                                    <p:animScale>
                                      <p:cBhvr>
                                        <p:cTn id="40" dur="166" decel="50000">
                                          <p:stCondLst>
                                            <p:cond delay="1338"/>
                                          </p:stCondLst>
                                        </p:cTn>
                                        <p:tgtEl>
                                          <p:spTgt spid="49"/>
                                        </p:tgtEl>
                                      </p:cBhvr>
                                      <p:to x="100000" y="100000"/>
                                    </p:animScale>
                                    <p:animScale>
                                      <p:cBhvr>
                                        <p:cTn id="41" dur="26">
                                          <p:stCondLst>
                                            <p:cond delay="1642"/>
                                          </p:stCondLst>
                                        </p:cTn>
                                        <p:tgtEl>
                                          <p:spTgt spid="49"/>
                                        </p:tgtEl>
                                      </p:cBhvr>
                                      <p:to x="100000" y="90000"/>
                                    </p:animScale>
                                    <p:animScale>
                                      <p:cBhvr>
                                        <p:cTn id="42" dur="166" decel="50000">
                                          <p:stCondLst>
                                            <p:cond delay="1668"/>
                                          </p:stCondLst>
                                        </p:cTn>
                                        <p:tgtEl>
                                          <p:spTgt spid="49"/>
                                        </p:tgtEl>
                                      </p:cBhvr>
                                      <p:to x="100000" y="100000"/>
                                    </p:animScale>
                                    <p:animScale>
                                      <p:cBhvr>
                                        <p:cTn id="43" dur="26">
                                          <p:stCondLst>
                                            <p:cond delay="1808"/>
                                          </p:stCondLst>
                                        </p:cTn>
                                        <p:tgtEl>
                                          <p:spTgt spid="49"/>
                                        </p:tgtEl>
                                      </p:cBhvr>
                                      <p:to x="100000" y="95000"/>
                                    </p:animScale>
                                    <p:animScale>
                                      <p:cBhvr>
                                        <p:cTn id="44" dur="166" decel="50000">
                                          <p:stCondLst>
                                            <p:cond delay="1834"/>
                                          </p:stCondLst>
                                        </p:cTn>
                                        <p:tgtEl>
                                          <p:spTgt spid="49"/>
                                        </p:tgtEl>
                                      </p:cBhvr>
                                      <p:to x="100000" y="100000"/>
                                    </p:animScale>
                                  </p:childTnLst>
                                </p:cTn>
                              </p:par>
                              <p:par>
                                <p:cTn id="45" presetID="26"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down)">
                                      <p:cBhvr>
                                        <p:cTn id="47" dur="580">
                                          <p:stCondLst>
                                            <p:cond delay="0"/>
                                          </p:stCondLst>
                                        </p:cTn>
                                        <p:tgtEl>
                                          <p:spTgt spid="4"/>
                                        </p:tgtEl>
                                      </p:cBhvr>
                                    </p:animEffect>
                                    <p:anim calcmode="lin" valueType="num">
                                      <p:cBhvr>
                                        <p:cTn id="4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3" dur="26">
                                          <p:stCondLst>
                                            <p:cond delay="650"/>
                                          </p:stCondLst>
                                        </p:cTn>
                                        <p:tgtEl>
                                          <p:spTgt spid="4"/>
                                        </p:tgtEl>
                                      </p:cBhvr>
                                      <p:to x="100000" y="60000"/>
                                    </p:animScale>
                                    <p:animScale>
                                      <p:cBhvr>
                                        <p:cTn id="54" dur="166" decel="50000">
                                          <p:stCondLst>
                                            <p:cond delay="676"/>
                                          </p:stCondLst>
                                        </p:cTn>
                                        <p:tgtEl>
                                          <p:spTgt spid="4"/>
                                        </p:tgtEl>
                                      </p:cBhvr>
                                      <p:to x="100000" y="100000"/>
                                    </p:animScale>
                                    <p:animScale>
                                      <p:cBhvr>
                                        <p:cTn id="55" dur="26">
                                          <p:stCondLst>
                                            <p:cond delay="1312"/>
                                          </p:stCondLst>
                                        </p:cTn>
                                        <p:tgtEl>
                                          <p:spTgt spid="4"/>
                                        </p:tgtEl>
                                      </p:cBhvr>
                                      <p:to x="100000" y="80000"/>
                                    </p:animScale>
                                    <p:animScale>
                                      <p:cBhvr>
                                        <p:cTn id="56" dur="166" decel="50000">
                                          <p:stCondLst>
                                            <p:cond delay="1338"/>
                                          </p:stCondLst>
                                        </p:cTn>
                                        <p:tgtEl>
                                          <p:spTgt spid="4"/>
                                        </p:tgtEl>
                                      </p:cBhvr>
                                      <p:to x="100000" y="100000"/>
                                    </p:animScale>
                                    <p:animScale>
                                      <p:cBhvr>
                                        <p:cTn id="57" dur="26">
                                          <p:stCondLst>
                                            <p:cond delay="1642"/>
                                          </p:stCondLst>
                                        </p:cTn>
                                        <p:tgtEl>
                                          <p:spTgt spid="4"/>
                                        </p:tgtEl>
                                      </p:cBhvr>
                                      <p:to x="100000" y="90000"/>
                                    </p:animScale>
                                    <p:animScale>
                                      <p:cBhvr>
                                        <p:cTn id="58" dur="166" decel="50000">
                                          <p:stCondLst>
                                            <p:cond delay="1668"/>
                                          </p:stCondLst>
                                        </p:cTn>
                                        <p:tgtEl>
                                          <p:spTgt spid="4"/>
                                        </p:tgtEl>
                                      </p:cBhvr>
                                      <p:to x="100000" y="100000"/>
                                    </p:animScale>
                                    <p:animScale>
                                      <p:cBhvr>
                                        <p:cTn id="59" dur="26">
                                          <p:stCondLst>
                                            <p:cond delay="1808"/>
                                          </p:stCondLst>
                                        </p:cTn>
                                        <p:tgtEl>
                                          <p:spTgt spid="4"/>
                                        </p:tgtEl>
                                      </p:cBhvr>
                                      <p:to x="100000" y="95000"/>
                                    </p:animScale>
                                    <p:animScale>
                                      <p:cBhvr>
                                        <p:cTn id="6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20893" y="894"/>
            <a:ext cx="4584225" cy="685621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 name="矩形 3"/>
          <p:cNvSpPr/>
          <p:nvPr/>
        </p:nvSpPr>
        <p:spPr>
          <a:xfrm>
            <a:off x="2" y="894"/>
            <a:ext cx="4584225" cy="68562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4" name="圆角矩形 33"/>
          <p:cNvSpPr/>
          <p:nvPr/>
        </p:nvSpPr>
        <p:spPr>
          <a:xfrm>
            <a:off x="840784" y="3141043"/>
            <a:ext cx="2951560" cy="575915"/>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35" name="TextBox 34"/>
          <p:cNvSpPr txBox="1"/>
          <p:nvPr/>
        </p:nvSpPr>
        <p:spPr>
          <a:xfrm>
            <a:off x="768797" y="3167459"/>
            <a:ext cx="3095537" cy="984543"/>
          </a:xfrm>
          <a:prstGeom prst="rect">
            <a:avLst/>
          </a:prstGeom>
          <a:noFill/>
        </p:spPr>
        <p:txBody>
          <a:bodyPr wrap="square" lIns="121917" tIns="60958" rIns="121917" bIns="60958" rtlCol="0">
            <a:spAutoFit/>
          </a:bodyPr>
          <a:lstStyle/>
          <a:p>
            <a:pPr algn="ctr"/>
            <a:r>
              <a:rPr lang="zh-CN" altLang="en-US" sz="2800" b="1" dirty="0">
                <a:solidFill>
                  <a:schemeClr val="bg1"/>
                </a:solidFill>
                <a:latin typeface="微软雅黑" pitchFamily="34" charset="-122"/>
                <a:ea typeface="微软雅黑" pitchFamily="34" charset="-122"/>
              </a:rPr>
              <a:t>目 录 </a:t>
            </a:r>
            <a:r>
              <a:rPr lang="en-US" altLang="zh-CN" sz="2800" b="1" dirty="0">
                <a:solidFill>
                  <a:schemeClr val="bg1"/>
                </a:solidFill>
                <a:latin typeface="微软雅黑" pitchFamily="34" charset="-122"/>
                <a:ea typeface="微软雅黑" pitchFamily="34" charset="-122"/>
              </a:rPr>
              <a:t>/ </a:t>
            </a:r>
            <a:r>
              <a:rPr lang="en-US" altLang="zh-CN" sz="2800" b="1" dirty="0">
                <a:solidFill>
                  <a:schemeClr val="bg1"/>
                </a:solidFill>
                <a:latin typeface="Impact MT Std" pitchFamily="34" charset="0"/>
                <a:ea typeface="微软雅黑" pitchFamily="34" charset="-122"/>
              </a:rPr>
              <a:t>CONTENTS</a:t>
            </a:r>
            <a:endParaRPr lang="zh-CN" altLang="en-US" sz="2800" b="1" dirty="0">
              <a:solidFill>
                <a:schemeClr val="bg1"/>
              </a:solidFill>
              <a:latin typeface="Impact MT Std" pitchFamily="34" charset="0"/>
              <a:ea typeface="微软雅黑" pitchFamily="34" charset="-122"/>
            </a:endParaRPr>
          </a:p>
        </p:txBody>
      </p:sp>
      <p:sp>
        <p:nvSpPr>
          <p:cNvPr id="41" name="圆角矩形 40"/>
          <p:cNvSpPr/>
          <p:nvPr/>
        </p:nvSpPr>
        <p:spPr>
          <a:xfrm>
            <a:off x="5592075" y="357632"/>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9" name="矩形 8"/>
          <p:cNvSpPr/>
          <p:nvPr/>
        </p:nvSpPr>
        <p:spPr>
          <a:xfrm>
            <a:off x="5592075" y="357632"/>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3" name="圆角矩形 42"/>
          <p:cNvSpPr/>
          <p:nvPr/>
        </p:nvSpPr>
        <p:spPr>
          <a:xfrm>
            <a:off x="5592075" y="1149515"/>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44" name="矩形 43"/>
          <p:cNvSpPr/>
          <p:nvPr/>
        </p:nvSpPr>
        <p:spPr>
          <a:xfrm>
            <a:off x="5592075" y="1149515"/>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6" name="圆角矩形 45"/>
          <p:cNvSpPr/>
          <p:nvPr/>
        </p:nvSpPr>
        <p:spPr>
          <a:xfrm>
            <a:off x="5592075" y="1941396"/>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47" name="矩形 46"/>
          <p:cNvSpPr/>
          <p:nvPr/>
        </p:nvSpPr>
        <p:spPr>
          <a:xfrm>
            <a:off x="5592075" y="1941396"/>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圆角矩形 48"/>
          <p:cNvSpPr/>
          <p:nvPr/>
        </p:nvSpPr>
        <p:spPr>
          <a:xfrm>
            <a:off x="5592075" y="2733277"/>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50" name="矩形 49"/>
          <p:cNvSpPr/>
          <p:nvPr/>
        </p:nvSpPr>
        <p:spPr>
          <a:xfrm>
            <a:off x="5592075" y="2733277"/>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52" name="圆角矩形 51"/>
          <p:cNvSpPr/>
          <p:nvPr/>
        </p:nvSpPr>
        <p:spPr>
          <a:xfrm>
            <a:off x="5592075" y="3525160"/>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53" name="矩形 52"/>
          <p:cNvSpPr/>
          <p:nvPr/>
        </p:nvSpPr>
        <p:spPr>
          <a:xfrm>
            <a:off x="5592075" y="3525160"/>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圆角矩形 20"/>
          <p:cNvSpPr/>
          <p:nvPr/>
        </p:nvSpPr>
        <p:spPr>
          <a:xfrm>
            <a:off x="5592075" y="4341663"/>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2" name="矩形 21"/>
          <p:cNvSpPr/>
          <p:nvPr/>
        </p:nvSpPr>
        <p:spPr>
          <a:xfrm>
            <a:off x="5592075" y="4341663"/>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4" name="圆角矩形 23"/>
          <p:cNvSpPr/>
          <p:nvPr/>
        </p:nvSpPr>
        <p:spPr>
          <a:xfrm>
            <a:off x="5592075" y="5133544"/>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5" name="矩形 24"/>
          <p:cNvSpPr/>
          <p:nvPr/>
        </p:nvSpPr>
        <p:spPr>
          <a:xfrm>
            <a:off x="5592075" y="5133544"/>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7" name="圆角矩形 26"/>
          <p:cNvSpPr/>
          <p:nvPr/>
        </p:nvSpPr>
        <p:spPr>
          <a:xfrm>
            <a:off x="5592075" y="5925427"/>
            <a:ext cx="4391344" cy="575915"/>
          </a:xfrm>
          <a:prstGeom prst="roundRect">
            <a:avLst>
              <a:gd name="adj" fmla="val 0"/>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28" name="矩形 27"/>
          <p:cNvSpPr/>
          <p:nvPr/>
        </p:nvSpPr>
        <p:spPr>
          <a:xfrm>
            <a:off x="5592075" y="5925427"/>
            <a:ext cx="575915" cy="5759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 name="矩形 1"/>
          <p:cNvSpPr/>
          <p:nvPr/>
        </p:nvSpPr>
        <p:spPr>
          <a:xfrm>
            <a:off x="5543971" y="1167328"/>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02</a:t>
            </a:r>
            <a:endParaRPr lang="zh-CN" altLang="en-US" sz="2400" dirty="0">
              <a:latin typeface="微软雅黑" pitchFamily="34" charset="-122"/>
              <a:ea typeface="微软雅黑" pitchFamily="34" charset="-122"/>
            </a:endParaRPr>
          </a:p>
        </p:txBody>
      </p:sp>
      <p:sp>
        <p:nvSpPr>
          <p:cNvPr id="3" name="矩形 2"/>
          <p:cNvSpPr/>
          <p:nvPr/>
        </p:nvSpPr>
        <p:spPr>
          <a:xfrm>
            <a:off x="6068658" y="1170732"/>
            <a:ext cx="1631210"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创新思维</a:t>
            </a:r>
          </a:p>
        </p:txBody>
      </p:sp>
      <p:sp>
        <p:nvSpPr>
          <p:cNvPr id="32" name="矩形 31"/>
          <p:cNvSpPr/>
          <p:nvPr/>
        </p:nvSpPr>
        <p:spPr>
          <a:xfrm>
            <a:off x="5519936" y="378849"/>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01</a:t>
            </a:r>
            <a:endParaRPr lang="zh-CN" altLang="en-US" sz="2400" dirty="0">
              <a:latin typeface="微软雅黑" pitchFamily="34" charset="-122"/>
              <a:ea typeface="微软雅黑" pitchFamily="34" charset="-122"/>
            </a:endParaRPr>
          </a:p>
        </p:txBody>
      </p:sp>
      <p:sp>
        <p:nvSpPr>
          <p:cNvPr id="36" name="矩形 35"/>
          <p:cNvSpPr/>
          <p:nvPr/>
        </p:nvSpPr>
        <p:spPr>
          <a:xfrm>
            <a:off x="6068659" y="382253"/>
            <a:ext cx="964361" cy="553994"/>
          </a:xfrm>
          <a:prstGeom prst="rect">
            <a:avLst/>
          </a:prstGeom>
        </p:spPr>
        <p:txBody>
          <a:bodyPr wrap="none" lIns="121917" tIns="60958" rIns="121917" bIns="60958">
            <a:spAutoFit/>
          </a:bodyPr>
          <a:lstStyle/>
          <a:p>
            <a:r>
              <a:rPr lang="zh-CN" altLang="en-US" sz="2800" b="1" dirty="0">
                <a:solidFill>
                  <a:schemeClr val="accent2"/>
                </a:solidFill>
                <a:latin typeface="微软雅黑" pitchFamily="34" charset="-122"/>
                <a:ea typeface="微软雅黑" pitchFamily="34" charset="-122"/>
              </a:rPr>
              <a:t>绪论</a:t>
            </a:r>
            <a:endParaRPr lang="zh-CN" altLang="en-US" sz="2800" dirty="0">
              <a:solidFill>
                <a:schemeClr val="accent2"/>
              </a:solidFill>
            </a:endParaRPr>
          </a:p>
        </p:txBody>
      </p:sp>
      <p:sp>
        <p:nvSpPr>
          <p:cNvPr id="39" name="矩形 38"/>
          <p:cNvSpPr/>
          <p:nvPr/>
        </p:nvSpPr>
        <p:spPr>
          <a:xfrm>
            <a:off x="5519936" y="1932009"/>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03</a:t>
            </a:r>
            <a:endParaRPr lang="zh-CN" altLang="en-US" sz="2400" dirty="0">
              <a:latin typeface="微软雅黑" pitchFamily="34" charset="-122"/>
              <a:ea typeface="微软雅黑" pitchFamily="34" charset="-122"/>
            </a:endParaRPr>
          </a:p>
        </p:txBody>
      </p:sp>
      <p:sp>
        <p:nvSpPr>
          <p:cNvPr id="40" name="矩形 39"/>
          <p:cNvSpPr/>
          <p:nvPr/>
        </p:nvSpPr>
        <p:spPr>
          <a:xfrm>
            <a:off x="6068658" y="1935413"/>
            <a:ext cx="2669956"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创业与创业意识</a:t>
            </a:r>
          </a:p>
        </p:txBody>
      </p:sp>
      <p:sp>
        <p:nvSpPr>
          <p:cNvPr id="55" name="矩形 54"/>
          <p:cNvSpPr/>
          <p:nvPr/>
        </p:nvSpPr>
        <p:spPr>
          <a:xfrm>
            <a:off x="5519936" y="2729873"/>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04</a:t>
            </a:r>
            <a:endParaRPr lang="zh-CN" altLang="en-US" sz="2400" dirty="0">
              <a:latin typeface="微软雅黑" pitchFamily="34" charset="-122"/>
              <a:ea typeface="微软雅黑" pitchFamily="34" charset="-122"/>
            </a:endParaRPr>
          </a:p>
        </p:txBody>
      </p:sp>
      <p:sp>
        <p:nvSpPr>
          <p:cNvPr id="56" name="矩形 55"/>
          <p:cNvSpPr/>
          <p:nvPr/>
        </p:nvSpPr>
        <p:spPr>
          <a:xfrm>
            <a:off x="6068659" y="2733277"/>
            <a:ext cx="2323707"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创业实务知识</a:t>
            </a:r>
          </a:p>
        </p:txBody>
      </p:sp>
      <p:sp>
        <p:nvSpPr>
          <p:cNvPr id="57" name="矩形 56"/>
          <p:cNvSpPr/>
          <p:nvPr/>
        </p:nvSpPr>
        <p:spPr>
          <a:xfrm>
            <a:off x="5543971" y="3521756"/>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05</a:t>
            </a:r>
            <a:endParaRPr lang="zh-CN" altLang="en-US" sz="2400" dirty="0">
              <a:latin typeface="微软雅黑" pitchFamily="34" charset="-122"/>
              <a:ea typeface="微软雅黑" pitchFamily="34" charset="-122"/>
            </a:endParaRPr>
          </a:p>
        </p:txBody>
      </p:sp>
      <p:sp>
        <p:nvSpPr>
          <p:cNvPr id="58" name="矩形 57"/>
          <p:cNvSpPr/>
          <p:nvPr/>
        </p:nvSpPr>
        <p:spPr>
          <a:xfrm>
            <a:off x="6068658" y="3525160"/>
            <a:ext cx="3362453"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创新创业的基本步骤</a:t>
            </a:r>
          </a:p>
        </p:txBody>
      </p:sp>
      <p:sp>
        <p:nvSpPr>
          <p:cNvPr id="59" name="矩形 58"/>
          <p:cNvSpPr/>
          <p:nvPr/>
        </p:nvSpPr>
        <p:spPr>
          <a:xfrm>
            <a:off x="5543971" y="4380693"/>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06</a:t>
            </a:r>
            <a:endParaRPr lang="zh-CN" altLang="en-US" sz="2400" dirty="0">
              <a:latin typeface="微软雅黑" pitchFamily="34" charset="-122"/>
              <a:ea typeface="微软雅黑" pitchFamily="34" charset="-122"/>
            </a:endParaRPr>
          </a:p>
        </p:txBody>
      </p:sp>
      <p:sp>
        <p:nvSpPr>
          <p:cNvPr id="60" name="矩形 59"/>
          <p:cNvSpPr/>
          <p:nvPr/>
        </p:nvSpPr>
        <p:spPr>
          <a:xfrm>
            <a:off x="6068659" y="4384097"/>
            <a:ext cx="3708702"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初创企业的管理与发展</a:t>
            </a:r>
          </a:p>
        </p:txBody>
      </p:sp>
      <p:sp>
        <p:nvSpPr>
          <p:cNvPr id="61" name="矩形 60"/>
          <p:cNvSpPr/>
          <p:nvPr/>
        </p:nvSpPr>
        <p:spPr>
          <a:xfrm>
            <a:off x="5543971" y="5151357"/>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07</a:t>
            </a:r>
            <a:endParaRPr lang="zh-CN" altLang="en-US" sz="2400" dirty="0">
              <a:latin typeface="微软雅黑" pitchFamily="34" charset="-122"/>
              <a:ea typeface="微软雅黑" pitchFamily="34" charset="-122"/>
            </a:endParaRPr>
          </a:p>
        </p:txBody>
      </p:sp>
      <p:sp>
        <p:nvSpPr>
          <p:cNvPr id="62" name="矩形 61"/>
          <p:cNvSpPr/>
          <p:nvPr/>
        </p:nvSpPr>
        <p:spPr>
          <a:xfrm>
            <a:off x="6068658" y="5154761"/>
            <a:ext cx="4054950"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创新思维在企业中的应用</a:t>
            </a:r>
          </a:p>
        </p:txBody>
      </p:sp>
      <p:sp>
        <p:nvSpPr>
          <p:cNvPr id="63" name="矩形 62"/>
          <p:cNvSpPr/>
          <p:nvPr/>
        </p:nvSpPr>
        <p:spPr>
          <a:xfrm>
            <a:off x="5543971" y="5943240"/>
            <a:ext cx="648040" cy="533480"/>
          </a:xfrm>
          <a:prstGeom prst="rect">
            <a:avLst/>
          </a:prstGeom>
        </p:spPr>
        <p:txBody>
          <a:bodyPr wrap="none" lIns="121917" tIns="60958" rIns="121917" bIns="60958">
            <a:spAutoFit/>
          </a:bodyPr>
          <a:lstStyle/>
          <a:p>
            <a:r>
              <a:rPr lang="en-US" altLang="zh-CN" sz="2700" dirty="0">
                <a:solidFill>
                  <a:schemeClr val="bg1"/>
                </a:solidFill>
                <a:latin typeface="微软雅黑" pitchFamily="34" charset="-122"/>
                <a:ea typeface="微软雅黑" pitchFamily="34" charset="-122"/>
              </a:rPr>
              <a:t>08</a:t>
            </a:r>
            <a:endParaRPr lang="zh-CN" altLang="en-US" sz="2400" dirty="0">
              <a:latin typeface="微软雅黑" pitchFamily="34" charset="-122"/>
              <a:ea typeface="微软雅黑" pitchFamily="34" charset="-122"/>
            </a:endParaRPr>
          </a:p>
        </p:txBody>
      </p:sp>
      <p:sp>
        <p:nvSpPr>
          <p:cNvPr id="64" name="矩形 63"/>
          <p:cNvSpPr/>
          <p:nvPr/>
        </p:nvSpPr>
        <p:spPr>
          <a:xfrm>
            <a:off x="6068659" y="5946644"/>
            <a:ext cx="3362453" cy="538605"/>
          </a:xfrm>
          <a:prstGeom prst="rect">
            <a:avLst/>
          </a:prstGeom>
        </p:spPr>
        <p:txBody>
          <a:bodyPr wrap="none" lIns="121917" tIns="60958" rIns="121917" bIns="60958">
            <a:spAutoFit/>
          </a:bodyPr>
          <a:lstStyle/>
          <a:p>
            <a:r>
              <a:rPr lang="zh-CN" altLang="en-US" sz="2700" b="1" dirty="0">
                <a:solidFill>
                  <a:schemeClr val="accent1"/>
                </a:solidFill>
                <a:latin typeface="微软雅黑" pitchFamily="34" charset="-122"/>
                <a:ea typeface="微软雅黑" pitchFamily="34" charset="-122"/>
              </a:rPr>
              <a:t>大学生创新创业实践</a:t>
            </a:r>
          </a:p>
        </p:txBody>
      </p:sp>
    </p:spTree>
    <p:extLst>
      <p:ext uri="{BB962C8B-B14F-4D97-AF65-F5344CB8AC3E}">
        <p14:creationId xmlns:p14="http://schemas.microsoft.com/office/powerpoint/2010/main" val="42011734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a:t>
            </a:r>
            <a:r>
              <a:rPr lang="zh-CN" altLang="en-US" sz="2400" b="1" dirty="0" smtClean="0">
                <a:solidFill>
                  <a:schemeClr val="tx1">
                    <a:lumMod val="75000"/>
                    <a:lumOff val="25000"/>
                  </a:schemeClr>
                </a:solidFill>
                <a:latin typeface="微软雅黑" pitchFamily="34" charset="-122"/>
                <a:ea typeface="微软雅黑" pitchFamily="34" charset="-122"/>
              </a:rPr>
              <a:t>创业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创业的类型</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706271" y="932934"/>
            <a:ext cx="3007555"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4. </a:t>
            </a:r>
            <a:r>
              <a:rPr lang="zh-CN" altLang="en-US" sz="2000" b="1" dirty="0">
                <a:solidFill>
                  <a:schemeClr val="accent2"/>
                </a:solidFill>
                <a:latin typeface="微软雅黑" pitchFamily="34" charset="-122"/>
                <a:ea typeface="微软雅黑" pitchFamily="34" charset="-122"/>
              </a:rPr>
              <a:t>根据创业的主体分</a:t>
            </a:r>
          </a:p>
        </p:txBody>
      </p:sp>
      <p:sp>
        <p:nvSpPr>
          <p:cNvPr id="14" name="矩形 13"/>
          <p:cNvSpPr/>
          <p:nvPr/>
        </p:nvSpPr>
        <p:spPr>
          <a:xfrm>
            <a:off x="566715" y="1977627"/>
            <a:ext cx="4793737" cy="3623595"/>
          </a:xfrm>
          <a:prstGeom prst="rect">
            <a:avLst/>
          </a:pr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latin typeface="微软雅黑"/>
              <a:ea typeface="微软雅黑"/>
              <a:cs typeface="+mn-ea"/>
              <a:sym typeface="微软雅黑"/>
            </a:endParaRPr>
          </a:p>
        </p:txBody>
      </p:sp>
      <p:pic>
        <p:nvPicPr>
          <p:cNvPr id="15" name="图片 14"/>
          <p:cNvPicPr>
            <a:picLocks noChangeAspect="1"/>
          </p:cNvPicPr>
          <p:nvPr/>
        </p:nvPicPr>
        <p:blipFill rotWithShape="1">
          <a:blip r:embed="rId3" cstate="print">
            <a:grayscl/>
            <a:extLst>
              <a:ext uri="{28A0092B-C50C-407E-A947-70E740481C1C}">
                <a14:useLocalDpi xmlns:a14="http://schemas.microsoft.com/office/drawing/2010/main" val="0"/>
              </a:ext>
            </a:extLst>
          </a:blip>
          <a:srcRect l="21907" t="8329" r="1914" b="6951"/>
          <a:stretch/>
        </p:blipFill>
        <p:spPr>
          <a:xfrm>
            <a:off x="646441" y="2075146"/>
            <a:ext cx="4589800" cy="3373154"/>
          </a:xfrm>
          <a:prstGeom prst="rect">
            <a:avLst/>
          </a:prstGeom>
          <a:ln>
            <a:solidFill>
              <a:srgbClr val="0070C0"/>
            </a:solidFill>
          </a:ln>
          <a:effectLst/>
        </p:spPr>
      </p:pic>
      <p:sp>
        <p:nvSpPr>
          <p:cNvPr id="5" name="矩形 4"/>
          <p:cNvSpPr/>
          <p:nvPr/>
        </p:nvSpPr>
        <p:spPr>
          <a:xfrm>
            <a:off x="5505450" y="1679486"/>
            <a:ext cx="6184900" cy="1569660"/>
          </a:xfrm>
          <a:prstGeom prst="rect">
            <a:avLst/>
          </a:prstGeom>
        </p:spPr>
        <p:txBody>
          <a:bodyPr wrap="square">
            <a:spAutoFit/>
          </a:bodyPr>
          <a:lstStyle/>
          <a:p>
            <a:pPr indent="457200" algn="just">
              <a:lnSpc>
                <a:spcPct val="120000"/>
              </a:lnSpc>
              <a:spcBef>
                <a:spcPct val="0"/>
              </a:spcBef>
            </a:pPr>
            <a:r>
              <a:rPr lang="zh-CN" altLang="en-US" sz="2000" b="1" dirty="0">
                <a:solidFill>
                  <a:schemeClr val="accent1">
                    <a:lumMod val="75000"/>
                  </a:schemeClr>
                </a:solidFill>
                <a:latin typeface="微软雅黑" pitchFamily="34" charset="-122"/>
                <a:ea typeface="微软雅黑" pitchFamily="34" charset="-122"/>
              </a:rPr>
              <a:t>（</a:t>
            </a:r>
            <a:r>
              <a:rPr lang="en-US" altLang="zh-CN" sz="2000" b="1" dirty="0">
                <a:solidFill>
                  <a:schemeClr val="accent1">
                    <a:lumMod val="75000"/>
                  </a:schemeClr>
                </a:solidFill>
                <a:latin typeface="微软雅黑" pitchFamily="34" charset="-122"/>
                <a:ea typeface="微软雅黑" pitchFamily="34" charset="-122"/>
              </a:rPr>
              <a:t>1</a:t>
            </a:r>
            <a:r>
              <a:rPr lang="zh-CN" altLang="en-US" sz="2000" b="1" dirty="0">
                <a:solidFill>
                  <a:schemeClr val="accent1">
                    <a:lumMod val="75000"/>
                  </a:schemeClr>
                </a:solidFill>
                <a:latin typeface="微软雅黑" pitchFamily="34" charset="-122"/>
                <a:ea typeface="微软雅黑" pitchFamily="34" charset="-122"/>
              </a:rPr>
              <a:t>）单独创业。</a:t>
            </a:r>
            <a:r>
              <a:rPr lang="zh-CN" altLang="en-US" sz="2000" dirty="0">
                <a:solidFill>
                  <a:schemeClr val="tx1">
                    <a:lumMod val="75000"/>
                    <a:lumOff val="25000"/>
                  </a:schemeClr>
                </a:solidFill>
                <a:latin typeface="微软雅黑" pitchFamily="34" charset="-122"/>
                <a:ea typeface="微软雅黑" pitchFamily="34" charset="-122"/>
              </a:rPr>
              <a:t>单独创业指创业者独立创办自己的企业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一般的个体户属于这种类型。单独创业的优势在于创业者个人拥有产权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企业利润归个人所有。</a:t>
            </a:r>
            <a:endParaRPr lang="en-US" altLang="zh-CN"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但是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单独创业也须承担更多的风险和压力。</a:t>
            </a:r>
          </a:p>
        </p:txBody>
      </p:sp>
      <p:sp>
        <p:nvSpPr>
          <p:cNvPr id="6" name="矩形 5"/>
          <p:cNvSpPr/>
          <p:nvPr/>
        </p:nvSpPr>
        <p:spPr>
          <a:xfrm>
            <a:off x="5695950" y="3416975"/>
            <a:ext cx="6096000" cy="2677656"/>
          </a:xfrm>
          <a:prstGeom prst="rect">
            <a:avLst/>
          </a:prstGeom>
        </p:spPr>
        <p:txBody>
          <a:bodyPr>
            <a:spAutoFit/>
          </a:bodyPr>
          <a:lstStyle/>
          <a:p>
            <a:pPr indent="457200" algn="just">
              <a:lnSpc>
                <a:spcPct val="120000"/>
              </a:lnSpc>
              <a:spcBef>
                <a:spcPct val="0"/>
              </a:spcBef>
            </a:pPr>
            <a:r>
              <a:rPr lang="en-US" altLang="zh-CN" sz="2000" b="1" dirty="0">
                <a:solidFill>
                  <a:schemeClr val="accent1">
                    <a:lumMod val="75000"/>
                  </a:schemeClr>
                </a:solidFill>
                <a:latin typeface="微软雅黑" pitchFamily="34" charset="-122"/>
                <a:ea typeface="微软雅黑" pitchFamily="34" charset="-122"/>
              </a:rPr>
              <a:t>(2) </a:t>
            </a:r>
            <a:r>
              <a:rPr lang="zh-CN" altLang="en-US" sz="2000" b="1" dirty="0">
                <a:solidFill>
                  <a:schemeClr val="accent1">
                    <a:lumMod val="75000"/>
                  </a:schemeClr>
                </a:solidFill>
                <a:latin typeface="微软雅黑" pitchFamily="34" charset="-122"/>
                <a:ea typeface="微软雅黑" pitchFamily="34" charset="-122"/>
              </a:rPr>
              <a:t>合伙创业</a:t>
            </a:r>
            <a:r>
              <a:rPr lang="zh-CN" altLang="en-US" sz="2000" b="1" dirty="0" smtClean="0">
                <a:solidFill>
                  <a:schemeClr val="accent1">
                    <a:lumMod val="7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合伙</a:t>
            </a:r>
            <a:r>
              <a:rPr lang="zh-CN" altLang="en-US" sz="2000" dirty="0">
                <a:solidFill>
                  <a:schemeClr val="tx1">
                    <a:lumMod val="75000"/>
                    <a:lumOff val="25000"/>
                  </a:schemeClr>
                </a:solidFill>
                <a:latin typeface="微软雅黑" pitchFamily="34" charset="-122"/>
                <a:ea typeface="微软雅黑" pitchFamily="34" charset="-122"/>
              </a:rPr>
              <a:t>创业是指与他人共同创办企业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合伙创业的关键是找对合伙人。</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合伙创业具有共担风险</a:t>
            </a:r>
            <a:r>
              <a:rPr lang="zh-CN" altLang="en-US" sz="2000" dirty="0" smtClean="0">
                <a:solidFill>
                  <a:schemeClr val="tx1">
                    <a:lumMod val="75000"/>
                    <a:lumOff val="25000"/>
                  </a:schemeClr>
                </a:solidFill>
                <a:latin typeface="微软雅黑" pitchFamily="34" charset="-122"/>
                <a:ea typeface="微软雅黑" pitchFamily="34" charset="-122"/>
              </a:rPr>
              <a:t>、优势互补</a:t>
            </a:r>
            <a:r>
              <a:rPr lang="zh-CN" altLang="en-US" sz="2000" dirty="0">
                <a:solidFill>
                  <a:schemeClr val="tx1">
                    <a:lumMod val="75000"/>
                    <a:lumOff val="25000"/>
                  </a:schemeClr>
                </a:solidFill>
                <a:latin typeface="微软雅黑" pitchFamily="34" charset="-122"/>
                <a:ea typeface="微软雅黑" pitchFamily="34" charset="-122"/>
              </a:rPr>
              <a:t>等优势</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且团队力量大于个人力量。</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但合伙创业也面临一些挑战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如合伙人中途退出、 合伙人之间产生利益冲突和在经营</a:t>
            </a:r>
            <a:r>
              <a:rPr lang="zh-CN" altLang="en-US" sz="2000" dirty="0" smtClean="0">
                <a:solidFill>
                  <a:schemeClr val="tx1">
                    <a:lumMod val="75000"/>
                    <a:lumOff val="25000"/>
                  </a:schemeClr>
                </a:solidFill>
                <a:latin typeface="微软雅黑" pitchFamily="34" charset="-122"/>
                <a:ea typeface="微软雅黑" pitchFamily="34" charset="-122"/>
              </a:rPr>
              <a:t>管理企业</a:t>
            </a:r>
            <a:r>
              <a:rPr lang="zh-CN" altLang="en-US" sz="2000" dirty="0">
                <a:solidFill>
                  <a:schemeClr val="tx1">
                    <a:lumMod val="75000"/>
                    <a:lumOff val="25000"/>
                  </a:schemeClr>
                </a:solidFill>
                <a:latin typeface="微软雅黑" pitchFamily="34" charset="-122"/>
                <a:ea typeface="微软雅黑" pitchFamily="34" charset="-122"/>
              </a:rPr>
              <a:t>方面存在争执等。</a:t>
            </a:r>
          </a:p>
        </p:txBody>
      </p:sp>
    </p:spTree>
    <p:extLst>
      <p:ext uri="{BB962C8B-B14F-4D97-AF65-F5344CB8AC3E}">
        <p14:creationId xmlns:p14="http://schemas.microsoft.com/office/powerpoint/2010/main" val="14076040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heel(1)">
                                      <p:cBhvr>
                                        <p:cTn id="10" dur="2000"/>
                                        <p:tgtEl>
                                          <p:spTgt spid="1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heel(1)">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0" name="组合 29"/>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a:t>
            </a:r>
            <a:r>
              <a:rPr lang="zh-CN" altLang="en-US" sz="2400" b="1" dirty="0" smtClean="0">
                <a:solidFill>
                  <a:schemeClr val="tx1">
                    <a:lumMod val="75000"/>
                    <a:lumOff val="25000"/>
                  </a:schemeClr>
                </a:solidFill>
                <a:latin typeface="微软雅黑" pitchFamily="34" charset="-122"/>
                <a:ea typeface="微软雅黑" pitchFamily="34" charset="-122"/>
              </a:rPr>
              <a:t>创业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创业的过程</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35302" y="3104100"/>
            <a:ext cx="4180448" cy="341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785153" y="1204558"/>
            <a:ext cx="10530547" cy="1200329"/>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第一阶段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首先是发现和评估市场机会。评估市场机会首先应了解创业环境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如政府的</a:t>
            </a:r>
            <a:r>
              <a:rPr lang="zh-CN" altLang="en-US" sz="2000" dirty="0" smtClean="0">
                <a:solidFill>
                  <a:schemeClr val="tx1">
                    <a:lumMod val="75000"/>
                    <a:lumOff val="25000"/>
                  </a:schemeClr>
                </a:solidFill>
                <a:latin typeface="微软雅黑" pitchFamily="34" charset="-122"/>
                <a:ea typeface="微软雅黑" pitchFamily="34" charset="-122"/>
              </a:rPr>
              <a:t>相关政策</a:t>
            </a:r>
            <a:r>
              <a:rPr lang="zh-CN" altLang="en-US" sz="2000" dirty="0">
                <a:solidFill>
                  <a:schemeClr val="tx1">
                    <a:lumMod val="75000"/>
                    <a:lumOff val="25000"/>
                  </a:schemeClr>
                </a:solidFill>
                <a:latin typeface="微软雅黑" pitchFamily="34" charset="-122"/>
                <a:ea typeface="微软雅黑" pitchFamily="34" charset="-122"/>
              </a:rPr>
              <a:t>和项目</a:t>
            </a:r>
            <a:r>
              <a:rPr lang="zh-CN" altLang="en-US" sz="2000" dirty="0" smtClean="0">
                <a:solidFill>
                  <a:schemeClr val="tx1">
                    <a:lumMod val="75000"/>
                    <a:lumOff val="25000"/>
                  </a:schemeClr>
                </a:solidFill>
                <a:latin typeface="微软雅黑" pitchFamily="34" charset="-122"/>
                <a:ea typeface="微软雅黑" pitchFamily="34" charset="-122"/>
              </a:rPr>
              <a:t>。其次</a:t>
            </a:r>
            <a:r>
              <a:rPr lang="zh-CN" altLang="en-US" sz="2000" dirty="0">
                <a:solidFill>
                  <a:schemeClr val="tx1">
                    <a:lumMod val="75000"/>
                    <a:lumOff val="25000"/>
                  </a:schemeClr>
                </a:solidFill>
                <a:latin typeface="微软雅黑" pitchFamily="34" charset="-122"/>
                <a:ea typeface="微软雅黑" pitchFamily="34" charset="-122"/>
              </a:rPr>
              <a:t>是要把握市场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包括市场定位</a:t>
            </a:r>
            <a:r>
              <a:rPr lang="zh-CN" altLang="en-US" sz="2000" dirty="0" smtClean="0">
                <a:solidFill>
                  <a:schemeClr val="tx1">
                    <a:lumMod val="75000"/>
                    <a:lumOff val="25000"/>
                  </a:schemeClr>
                </a:solidFill>
                <a:latin typeface="微软雅黑" pitchFamily="34" charset="-122"/>
                <a:ea typeface="微软雅黑" pitchFamily="34" charset="-122"/>
              </a:rPr>
              <a:t>、市场</a:t>
            </a:r>
            <a:r>
              <a:rPr lang="zh-CN" altLang="en-US" sz="2000" dirty="0">
                <a:solidFill>
                  <a:schemeClr val="tx1">
                    <a:lumMod val="75000"/>
                    <a:lumOff val="25000"/>
                  </a:schemeClr>
                </a:solidFill>
                <a:latin typeface="微软雅黑" pitchFamily="34" charset="-122"/>
                <a:ea typeface="微软雅黑" pitchFamily="34" charset="-122"/>
              </a:rPr>
              <a:t>结构</a:t>
            </a:r>
            <a:r>
              <a:rPr lang="zh-CN" altLang="en-US" sz="2000" dirty="0" smtClean="0">
                <a:solidFill>
                  <a:schemeClr val="tx1">
                    <a:lumMod val="75000"/>
                    <a:lumOff val="25000"/>
                  </a:schemeClr>
                </a:solidFill>
                <a:latin typeface="微软雅黑" pitchFamily="34" charset="-122"/>
                <a:ea typeface="微软雅黑" pitchFamily="34" charset="-122"/>
              </a:rPr>
              <a:t>、市场</a:t>
            </a:r>
            <a:r>
              <a:rPr lang="zh-CN" altLang="en-US" sz="2000" dirty="0">
                <a:solidFill>
                  <a:schemeClr val="tx1">
                    <a:lumMod val="75000"/>
                    <a:lumOff val="25000"/>
                  </a:schemeClr>
                </a:solidFill>
                <a:latin typeface="微软雅黑" pitchFamily="34" charset="-122"/>
                <a:ea typeface="微软雅黑" pitchFamily="34" charset="-122"/>
              </a:rPr>
              <a:t>规模</a:t>
            </a:r>
            <a:r>
              <a:rPr lang="zh-CN" altLang="en-US" sz="2000" dirty="0" smtClean="0">
                <a:solidFill>
                  <a:schemeClr val="tx1">
                    <a:lumMod val="75000"/>
                    <a:lumOff val="25000"/>
                  </a:schemeClr>
                </a:solidFill>
                <a:latin typeface="微软雅黑" pitchFamily="34" charset="-122"/>
                <a:ea typeface="微软雅黑" pitchFamily="34" charset="-122"/>
              </a:rPr>
              <a:t>、市场</a:t>
            </a:r>
            <a:r>
              <a:rPr lang="zh-CN" altLang="en-US" sz="2000" dirty="0">
                <a:solidFill>
                  <a:schemeClr val="tx1">
                    <a:lumMod val="75000"/>
                    <a:lumOff val="25000"/>
                  </a:schemeClr>
                </a:solidFill>
                <a:latin typeface="微软雅黑" pitchFamily="34" charset="-122"/>
                <a:ea typeface="微软雅黑" pitchFamily="34" charset="-122"/>
              </a:rPr>
              <a:t>渗透力</a:t>
            </a:r>
            <a:r>
              <a:rPr lang="zh-CN" altLang="en-US" sz="2000" dirty="0" smtClean="0">
                <a:solidFill>
                  <a:schemeClr val="tx1">
                    <a:lumMod val="75000"/>
                    <a:lumOff val="25000"/>
                  </a:schemeClr>
                </a:solidFill>
                <a:latin typeface="微软雅黑" pitchFamily="34" charset="-122"/>
                <a:ea typeface="微软雅黑" pitchFamily="34" charset="-122"/>
              </a:rPr>
              <a:t>、市场占有率和</a:t>
            </a:r>
            <a:r>
              <a:rPr lang="zh-CN" altLang="en-US" sz="2000" dirty="0">
                <a:solidFill>
                  <a:schemeClr val="tx1">
                    <a:lumMod val="75000"/>
                    <a:lumOff val="25000"/>
                  </a:schemeClr>
                </a:solidFill>
                <a:latin typeface="微软雅黑" pitchFamily="34" charset="-122"/>
                <a:ea typeface="微软雅黑" pitchFamily="34" charset="-122"/>
              </a:rPr>
              <a:t>产品的成本结构六个方面。 最后要了解和分析</a:t>
            </a:r>
            <a:r>
              <a:rPr lang="zh-CN" altLang="en-US" sz="2000" dirty="0" smtClean="0">
                <a:solidFill>
                  <a:schemeClr val="tx1">
                    <a:lumMod val="75000"/>
                    <a:lumOff val="25000"/>
                  </a:schemeClr>
                </a:solidFill>
                <a:latin typeface="微软雅黑" pitchFamily="34" charset="-122"/>
                <a:ea typeface="微软雅黑" pitchFamily="34" charset="-122"/>
              </a:rPr>
              <a:t>竞争者。</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4" name="矩形 3"/>
          <p:cNvSpPr/>
          <p:nvPr/>
        </p:nvSpPr>
        <p:spPr>
          <a:xfrm>
            <a:off x="657285" y="2767747"/>
            <a:ext cx="7280216" cy="79970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第二阶段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确定创业项目</a:t>
            </a:r>
            <a:r>
              <a:rPr lang="zh-CN" altLang="en-US" sz="2000" dirty="0" smtClean="0">
                <a:solidFill>
                  <a:schemeClr val="tx1">
                    <a:lumMod val="75000"/>
                    <a:lumOff val="25000"/>
                  </a:schemeClr>
                </a:solidFill>
                <a:latin typeface="微软雅黑" pitchFamily="34" charset="-122"/>
                <a:ea typeface="微软雅黑" pitchFamily="34" charset="-122"/>
              </a:rPr>
              <a:t>、配置</a:t>
            </a:r>
            <a:r>
              <a:rPr lang="zh-CN" altLang="en-US" sz="2000" dirty="0">
                <a:solidFill>
                  <a:schemeClr val="tx1">
                    <a:lumMod val="75000"/>
                    <a:lumOff val="25000"/>
                  </a:schemeClr>
                </a:solidFill>
                <a:latin typeface="微软雅黑" pitchFamily="34" charset="-122"/>
                <a:ea typeface="微软雅黑" pitchFamily="34" charset="-122"/>
              </a:rPr>
              <a:t>创业资源。判断创业机会是否适合自己的主要依据在于机会特征与个人特质是否</a:t>
            </a:r>
            <a:r>
              <a:rPr lang="zh-CN" altLang="en-US" sz="2000" dirty="0" smtClean="0">
                <a:solidFill>
                  <a:schemeClr val="tx1">
                    <a:lumMod val="75000"/>
                    <a:lumOff val="25000"/>
                  </a:schemeClr>
                </a:solidFill>
                <a:latin typeface="微软雅黑" pitchFamily="34" charset="-122"/>
                <a:ea typeface="微软雅黑" pitchFamily="34" charset="-122"/>
              </a:rPr>
              <a:t>匹配</a:t>
            </a:r>
            <a:r>
              <a:rPr lang="zh-CN" altLang="en-US" sz="2000" dirty="0">
                <a:solidFill>
                  <a:schemeClr val="tx1">
                    <a:lumMod val="75000"/>
                    <a:lumOff val="25000"/>
                  </a:schemeClr>
                </a:solidFill>
                <a:latin typeface="微软雅黑" pitchFamily="34" charset="-122"/>
                <a:ea typeface="微软雅黑" pitchFamily="34" charset="-122"/>
              </a:rPr>
              <a:t>。</a:t>
            </a:r>
          </a:p>
        </p:txBody>
      </p:sp>
      <p:sp>
        <p:nvSpPr>
          <p:cNvPr id="7" name="矩形 6"/>
          <p:cNvSpPr/>
          <p:nvPr/>
        </p:nvSpPr>
        <p:spPr>
          <a:xfrm>
            <a:off x="840784" y="3999637"/>
            <a:ext cx="6096000" cy="1938992"/>
          </a:xfrm>
          <a:prstGeom prst="rect">
            <a:avLst/>
          </a:prstGeom>
        </p:spPr>
        <p:txBody>
          <a:bodyPr>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第三阶段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注册成立新创企业</a:t>
            </a:r>
            <a:r>
              <a:rPr lang="zh-CN" altLang="en-US" sz="2000" dirty="0" smtClean="0">
                <a:solidFill>
                  <a:schemeClr val="tx1">
                    <a:lumMod val="75000"/>
                    <a:lumOff val="25000"/>
                  </a:schemeClr>
                </a:solidFill>
                <a:latin typeface="微软雅黑" pitchFamily="34" charset="-122"/>
                <a:ea typeface="微软雅黑" pitchFamily="34" charset="-122"/>
              </a:rPr>
              <a:t>。注册</a:t>
            </a:r>
            <a:r>
              <a:rPr lang="zh-CN" altLang="en-US" sz="2000" dirty="0">
                <a:solidFill>
                  <a:schemeClr val="tx1">
                    <a:lumMod val="75000"/>
                    <a:lumOff val="25000"/>
                  </a:schemeClr>
                </a:solidFill>
                <a:latin typeface="微软雅黑" pitchFamily="34" charset="-122"/>
                <a:ea typeface="微软雅黑" pitchFamily="34" charset="-122"/>
              </a:rPr>
              <a:t>成立新创企业应了解企业注册的流程和费用</a:t>
            </a:r>
            <a:r>
              <a:rPr lang="zh-CN" altLang="en-US" sz="2000" dirty="0" smtClean="0">
                <a:solidFill>
                  <a:schemeClr val="tx1">
                    <a:lumMod val="75000"/>
                    <a:lumOff val="25000"/>
                  </a:schemeClr>
                </a:solidFill>
                <a:latin typeface="微软雅黑" pitchFamily="34" charset="-122"/>
                <a:ea typeface="微软雅黑" pitchFamily="34" charset="-122"/>
              </a:rPr>
              <a:t>、公司</a:t>
            </a:r>
            <a:r>
              <a:rPr lang="zh-CN" altLang="en-US" sz="2000" dirty="0">
                <a:solidFill>
                  <a:schemeClr val="tx1">
                    <a:lumMod val="75000"/>
                    <a:lumOff val="25000"/>
                  </a:schemeClr>
                </a:solidFill>
                <a:latin typeface="微软雅黑" pitchFamily="34" charset="-122"/>
                <a:ea typeface="微软雅黑" pitchFamily="34" charset="-122"/>
              </a:rPr>
              <a:t>的形式</a:t>
            </a:r>
            <a:r>
              <a:rPr lang="zh-CN" altLang="en-US" sz="2000" dirty="0" smtClean="0">
                <a:solidFill>
                  <a:schemeClr val="tx1">
                    <a:lumMod val="75000"/>
                    <a:lumOff val="25000"/>
                  </a:schemeClr>
                </a:solidFill>
                <a:latin typeface="微软雅黑" pitchFamily="34" charset="-122"/>
                <a:ea typeface="微软雅黑" pitchFamily="34" charset="-122"/>
              </a:rPr>
              <a:t>、注册</a:t>
            </a:r>
            <a:r>
              <a:rPr lang="zh-CN" altLang="en-US" sz="2000" dirty="0">
                <a:solidFill>
                  <a:schemeClr val="tx1">
                    <a:lumMod val="75000"/>
                    <a:lumOff val="25000"/>
                  </a:schemeClr>
                </a:solidFill>
                <a:latin typeface="微软雅黑" pitchFamily="34" charset="-122"/>
                <a:ea typeface="微软雅黑" pitchFamily="34" charset="-122"/>
              </a:rPr>
              <a:t>公司所需的资料</a:t>
            </a:r>
            <a:r>
              <a:rPr lang="zh-CN" altLang="en-US" sz="2000" dirty="0" smtClean="0">
                <a:solidFill>
                  <a:schemeClr val="tx1">
                    <a:lumMod val="75000"/>
                    <a:lumOff val="25000"/>
                  </a:schemeClr>
                </a:solidFill>
                <a:latin typeface="微软雅黑" pitchFamily="34" charset="-122"/>
                <a:ea typeface="微软雅黑" pitchFamily="34" charset="-122"/>
              </a:rPr>
              <a:t>、注册</a:t>
            </a:r>
            <a:r>
              <a:rPr lang="zh-CN" altLang="en-US" sz="2000" dirty="0">
                <a:solidFill>
                  <a:schemeClr val="tx1">
                    <a:lumMod val="75000"/>
                    <a:lumOff val="25000"/>
                  </a:schemeClr>
                </a:solidFill>
                <a:latin typeface="微软雅黑" pitchFamily="34" charset="-122"/>
                <a:ea typeface="微软雅黑" pitchFamily="34" charset="-122"/>
              </a:rPr>
              <a:t>企业相关的法律问题和新企业选址的策略和</a:t>
            </a:r>
            <a:r>
              <a:rPr lang="zh-CN" altLang="en-US" sz="2000" dirty="0" smtClean="0">
                <a:solidFill>
                  <a:schemeClr val="tx1">
                    <a:lumMod val="75000"/>
                    <a:lumOff val="25000"/>
                  </a:schemeClr>
                </a:solidFill>
                <a:latin typeface="微软雅黑" pitchFamily="34" charset="-122"/>
                <a:ea typeface="微软雅黑" pitchFamily="34" charset="-122"/>
              </a:rPr>
              <a:t>技巧</a:t>
            </a:r>
            <a:r>
              <a:rPr lang="zh-CN" altLang="en-US" sz="2000" dirty="0">
                <a:solidFill>
                  <a:schemeClr val="tx1">
                    <a:lumMod val="75000"/>
                    <a:lumOff val="25000"/>
                  </a:schemeClr>
                </a:solidFill>
                <a:latin typeface="微软雅黑" pitchFamily="34" charset="-122"/>
                <a:ea typeface="微软雅黑" pitchFamily="34" charset="-122"/>
              </a:rPr>
              <a:t>等。</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第四阶段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管理新创企业。</a:t>
            </a:r>
          </a:p>
        </p:txBody>
      </p:sp>
    </p:spTree>
    <p:extLst>
      <p:ext uri="{BB962C8B-B14F-4D97-AF65-F5344CB8AC3E}">
        <p14:creationId xmlns:p14="http://schemas.microsoft.com/office/powerpoint/2010/main" val="425136495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ppt_w</p:attrName>
                                        </p:attrNameLst>
                                      </p:cBhvr>
                                      <p:tavLst>
                                        <p:tav tm="0">
                                          <p:val>
                                            <p:fltVal val="0"/>
                                          </p:val>
                                        </p:tav>
                                        <p:tav tm="100000">
                                          <p:val>
                                            <p:strVal val="#ppt_w"/>
                                          </p:val>
                                        </p:tav>
                                      </p:tavLst>
                                    </p:anim>
                                    <p:anim calcmode="lin" valueType="num">
                                      <p:cBhvr>
                                        <p:cTn id="8" dur="500" fill="hold"/>
                                        <p:tgtEl>
                                          <p:spTgt spid="6146"/>
                                        </p:tgtEl>
                                        <p:attrNameLst>
                                          <p:attrName>ppt_h</p:attrName>
                                        </p:attrNameLst>
                                      </p:cBhvr>
                                      <p:tavLst>
                                        <p:tav tm="0">
                                          <p:val>
                                            <p:fltVal val="0"/>
                                          </p:val>
                                        </p:tav>
                                        <p:tav tm="100000">
                                          <p:val>
                                            <p:strVal val="#ppt_h"/>
                                          </p:val>
                                        </p:tav>
                                      </p:tavLst>
                                    </p:anim>
                                    <p:animEffect transition="in" filter="fade">
                                      <p:cBhvr>
                                        <p:cTn id="9" dur="500"/>
                                        <p:tgtEl>
                                          <p:spTgt spid="614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000"/>
                                        <p:tgtEl>
                                          <p:spTgt spid="4"/>
                                        </p:tgtEl>
                                      </p:cBhvr>
                                    </p:animEffect>
                                    <p:anim calcmode="lin" valueType="num">
                                      <p:cBhvr>
                                        <p:cTn id="20" dur="2000" fill="hold"/>
                                        <p:tgtEl>
                                          <p:spTgt spid="4"/>
                                        </p:tgtEl>
                                        <p:attrNameLst>
                                          <p:attrName>ppt_w</p:attrName>
                                        </p:attrNameLst>
                                      </p:cBhvr>
                                      <p:tavLst>
                                        <p:tav tm="0" fmla="#ppt_w*sin(2.5*pi*$)">
                                          <p:val>
                                            <p:fltVal val="0"/>
                                          </p:val>
                                        </p:tav>
                                        <p:tav tm="100000">
                                          <p:val>
                                            <p:fltVal val="1"/>
                                          </p:val>
                                        </p:tav>
                                      </p:tavLst>
                                    </p:anim>
                                    <p:anim calcmode="lin" valueType="num">
                                      <p:cBhvr>
                                        <p:cTn id="21"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80">
                                          <p:stCondLst>
                                            <p:cond delay="0"/>
                                          </p:stCondLst>
                                        </p:cTn>
                                        <p:tgtEl>
                                          <p:spTgt spid="7"/>
                                        </p:tgtEl>
                                      </p:cBhvr>
                                    </p:animEffect>
                                    <p:anim calcmode="lin" valueType="num">
                                      <p:cBhvr>
                                        <p:cTn id="27"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2" dur="26">
                                          <p:stCondLst>
                                            <p:cond delay="650"/>
                                          </p:stCondLst>
                                        </p:cTn>
                                        <p:tgtEl>
                                          <p:spTgt spid="7"/>
                                        </p:tgtEl>
                                      </p:cBhvr>
                                      <p:to x="100000" y="60000"/>
                                    </p:animScale>
                                    <p:animScale>
                                      <p:cBhvr>
                                        <p:cTn id="33" dur="166" decel="50000">
                                          <p:stCondLst>
                                            <p:cond delay="676"/>
                                          </p:stCondLst>
                                        </p:cTn>
                                        <p:tgtEl>
                                          <p:spTgt spid="7"/>
                                        </p:tgtEl>
                                      </p:cBhvr>
                                      <p:to x="100000" y="100000"/>
                                    </p:animScale>
                                    <p:animScale>
                                      <p:cBhvr>
                                        <p:cTn id="34" dur="26">
                                          <p:stCondLst>
                                            <p:cond delay="1312"/>
                                          </p:stCondLst>
                                        </p:cTn>
                                        <p:tgtEl>
                                          <p:spTgt spid="7"/>
                                        </p:tgtEl>
                                      </p:cBhvr>
                                      <p:to x="100000" y="80000"/>
                                    </p:animScale>
                                    <p:animScale>
                                      <p:cBhvr>
                                        <p:cTn id="35" dur="166" decel="50000">
                                          <p:stCondLst>
                                            <p:cond delay="1338"/>
                                          </p:stCondLst>
                                        </p:cTn>
                                        <p:tgtEl>
                                          <p:spTgt spid="7"/>
                                        </p:tgtEl>
                                      </p:cBhvr>
                                      <p:to x="100000" y="100000"/>
                                    </p:animScale>
                                    <p:animScale>
                                      <p:cBhvr>
                                        <p:cTn id="36" dur="26">
                                          <p:stCondLst>
                                            <p:cond delay="1642"/>
                                          </p:stCondLst>
                                        </p:cTn>
                                        <p:tgtEl>
                                          <p:spTgt spid="7"/>
                                        </p:tgtEl>
                                      </p:cBhvr>
                                      <p:to x="100000" y="90000"/>
                                    </p:animScale>
                                    <p:animScale>
                                      <p:cBhvr>
                                        <p:cTn id="37" dur="166" decel="50000">
                                          <p:stCondLst>
                                            <p:cond delay="1668"/>
                                          </p:stCondLst>
                                        </p:cTn>
                                        <p:tgtEl>
                                          <p:spTgt spid="7"/>
                                        </p:tgtEl>
                                      </p:cBhvr>
                                      <p:to x="100000" y="100000"/>
                                    </p:animScale>
                                    <p:animScale>
                                      <p:cBhvr>
                                        <p:cTn id="38" dur="26">
                                          <p:stCondLst>
                                            <p:cond delay="1808"/>
                                          </p:stCondLst>
                                        </p:cTn>
                                        <p:tgtEl>
                                          <p:spTgt spid="7"/>
                                        </p:tgtEl>
                                      </p:cBhvr>
                                      <p:to x="100000" y="95000"/>
                                    </p:animScale>
                                    <p:animScale>
                                      <p:cBhvr>
                                        <p:cTn id="39"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原创设计师QQ598969553      _1"/>
          <p:cNvSpPr>
            <a:spLocks/>
          </p:cNvSpPr>
          <p:nvPr/>
        </p:nvSpPr>
        <p:spPr bwMode="auto">
          <a:xfrm>
            <a:off x="2044701" y="2016543"/>
            <a:ext cx="7574880" cy="2725248"/>
          </a:xfrm>
          <a:prstGeom prst="roundRect">
            <a:avLst>
              <a:gd name="adj" fmla="val 8963"/>
            </a:avLst>
          </a:prstGeom>
          <a:solidFill>
            <a:schemeClr val="bg1">
              <a:alpha val="90000"/>
            </a:schemeClr>
          </a:solidFill>
          <a:ln>
            <a:noFill/>
          </a:ln>
          <a:effectLst>
            <a:outerShdw blurRad="165100" dist="38100" dir="8100000" algn="tr"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350">
              <a:ea typeface="微软雅黑" panose="020B0503020204020204" pitchFamily="34" charset="-122"/>
              <a:sym typeface="宋体" pitchFamily="2" charset="-122"/>
            </a:endParaRPr>
          </a:p>
        </p:txBody>
      </p:sp>
      <p:sp>
        <p:nvSpPr>
          <p:cNvPr id="23" name="原创设计师QQ598969553      _2"/>
          <p:cNvSpPr>
            <a:spLocks/>
          </p:cNvSpPr>
          <p:nvPr/>
        </p:nvSpPr>
        <p:spPr bwMode="auto">
          <a:xfrm>
            <a:off x="3273091" y="2790212"/>
            <a:ext cx="51181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识别市场机会是创业的起点</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作为识别和评估市场机会工作的一部分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创业者必须</a:t>
            </a:r>
            <a:r>
              <a:rPr lang="zh-CN" altLang="en-US" sz="2000" dirty="0" smtClean="0">
                <a:solidFill>
                  <a:schemeClr val="tx1">
                    <a:lumMod val="75000"/>
                    <a:lumOff val="25000"/>
                  </a:schemeClr>
                </a:solidFill>
                <a:latin typeface="微软雅黑" pitchFamily="34" charset="-122"/>
                <a:ea typeface="微软雅黑" pitchFamily="34" charset="-122"/>
              </a:rPr>
              <a:t>思考</a:t>
            </a:r>
            <a:r>
              <a:rPr lang="zh-CN" altLang="en-US" sz="2000" dirty="0">
                <a:solidFill>
                  <a:schemeClr val="tx1">
                    <a:lumMod val="75000"/>
                    <a:lumOff val="25000"/>
                  </a:schemeClr>
                </a:solidFill>
                <a:latin typeface="微软雅黑" pitchFamily="34" charset="-122"/>
                <a:ea typeface="微软雅黑" pitchFamily="34" charset="-122"/>
              </a:rPr>
              <a:t>和设计出切实可行</a:t>
            </a:r>
            <a:r>
              <a:rPr lang="zh-CN" altLang="en-US" sz="2000" dirty="0" smtClean="0">
                <a:solidFill>
                  <a:schemeClr val="tx1">
                    <a:lumMod val="75000"/>
                    <a:lumOff val="25000"/>
                  </a:schemeClr>
                </a:solidFill>
                <a:latin typeface="微软雅黑" pitchFamily="34" charset="-122"/>
                <a:ea typeface="微软雅黑" pitchFamily="34" charset="-122"/>
              </a:rPr>
              <a:t>、完整</a:t>
            </a:r>
            <a:r>
              <a:rPr lang="zh-CN" altLang="en-US" sz="2000" dirty="0">
                <a:solidFill>
                  <a:schemeClr val="tx1">
                    <a:lumMod val="75000"/>
                    <a:lumOff val="25000"/>
                  </a:schemeClr>
                </a:solidFill>
                <a:latin typeface="微软雅黑" pitchFamily="34" charset="-122"/>
                <a:ea typeface="微软雅黑" pitchFamily="34" charset="-122"/>
              </a:rPr>
              <a:t>的商业模式</a:t>
            </a:r>
            <a:r>
              <a:rPr lang="zh-CN" altLang="en-US" sz="2000" dirty="0" smtClean="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5737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a:t>
            </a:r>
            <a:r>
              <a:rPr lang="zh-CN" altLang="en-US" sz="2400" b="1" dirty="0" smtClean="0">
                <a:solidFill>
                  <a:schemeClr val="tx1">
                    <a:lumMod val="75000"/>
                    <a:lumOff val="25000"/>
                  </a:schemeClr>
                </a:solidFill>
                <a:latin typeface="微软雅黑" pitchFamily="34" charset="-122"/>
                <a:ea typeface="微软雅黑" pitchFamily="34" charset="-122"/>
              </a:rPr>
              <a:t>创业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创业的四个关键环节</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17969" y="932934"/>
            <a:ext cx="4184159"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1. </a:t>
            </a:r>
            <a:r>
              <a:rPr lang="zh-CN" altLang="en-US" sz="2000" b="1" dirty="0">
                <a:solidFill>
                  <a:schemeClr val="accent2"/>
                </a:solidFill>
                <a:latin typeface="微软雅黑" pitchFamily="34" charset="-122"/>
                <a:ea typeface="微软雅黑" pitchFamily="34" charset="-122"/>
              </a:rPr>
              <a:t>识别市场机会</a:t>
            </a:r>
            <a:r>
              <a:rPr lang="en-US" altLang="zh-CN" sz="2000" b="1" dirty="0">
                <a:solidFill>
                  <a:schemeClr val="accent2"/>
                </a:solidFill>
                <a:latin typeface="微软雅黑" pitchFamily="34" charset="-122"/>
                <a:ea typeface="微软雅黑" pitchFamily="34" charset="-122"/>
              </a:rPr>
              <a:t>, </a:t>
            </a:r>
            <a:r>
              <a:rPr lang="zh-CN" altLang="en-US" sz="2000" b="1" dirty="0">
                <a:solidFill>
                  <a:schemeClr val="accent2"/>
                </a:solidFill>
                <a:latin typeface="微软雅黑" pitchFamily="34" charset="-122"/>
                <a:ea typeface="微软雅黑" pitchFamily="34" charset="-122"/>
              </a:rPr>
              <a:t>确定商业模式</a:t>
            </a:r>
          </a:p>
        </p:txBody>
      </p:sp>
    </p:spTree>
    <p:extLst>
      <p:ext uri="{BB962C8B-B14F-4D97-AF65-F5344CB8AC3E}">
        <p14:creationId xmlns:p14="http://schemas.microsoft.com/office/powerpoint/2010/main" val="399548420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5737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a:t>
            </a:r>
            <a:r>
              <a:rPr lang="zh-CN" altLang="en-US" sz="2400" b="1" dirty="0" smtClean="0">
                <a:solidFill>
                  <a:schemeClr val="tx1">
                    <a:lumMod val="75000"/>
                    <a:lumOff val="25000"/>
                  </a:schemeClr>
                </a:solidFill>
                <a:latin typeface="微软雅黑" pitchFamily="34" charset="-122"/>
                <a:ea typeface="微软雅黑" pitchFamily="34" charset="-122"/>
              </a:rPr>
              <a:t>创业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创业的四个关键环节</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219232" y="932934"/>
            <a:ext cx="1981633"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2. </a:t>
            </a:r>
            <a:r>
              <a:rPr lang="zh-CN" altLang="en-US" sz="2000" b="1" dirty="0">
                <a:solidFill>
                  <a:schemeClr val="accent2"/>
                </a:solidFill>
                <a:latin typeface="微软雅黑" pitchFamily="34" charset="-122"/>
                <a:ea typeface="微软雅黑" pitchFamily="34" charset="-122"/>
              </a:rPr>
              <a:t>资源配置</a:t>
            </a:r>
          </a:p>
        </p:txBody>
      </p:sp>
      <p:sp>
        <p:nvSpPr>
          <p:cNvPr id="13" name="矩形 12"/>
          <p:cNvSpPr/>
          <p:nvPr/>
        </p:nvSpPr>
        <p:spPr>
          <a:xfrm>
            <a:off x="1204316" y="1903933"/>
            <a:ext cx="4559813" cy="1493317"/>
          </a:xfrm>
          <a:prstGeom prst="rect">
            <a:avLst/>
          </a:prstGeom>
          <a:noFill/>
          <a:ln>
            <a:solidFill>
              <a:srgbClr val="0F914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83000">
                    <a:srgbClr val="C00000"/>
                  </a:gs>
                  <a:gs pos="100000">
                    <a:srgbClr val="C00000"/>
                  </a:gs>
                </a:gsLst>
                <a:lin ang="5400000" scaled="1"/>
              </a:gradFill>
              <a:latin typeface="印品黑体" panose="00000500000000000000" pitchFamily="2" charset="-122"/>
              <a:ea typeface="印品黑体" panose="00000500000000000000" pitchFamily="2" charset="-122"/>
            </a:endParaRPr>
          </a:p>
        </p:txBody>
      </p:sp>
      <p:grpSp>
        <p:nvGrpSpPr>
          <p:cNvPr id="14" name="组合 13"/>
          <p:cNvGrpSpPr/>
          <p:nvPr/>
        </p:nvGrpSpPr>
        <p:grpSpPr>
          <a:xfrm>
            <a:off x="2580890" y="1545811"/>
            <a:ext cx="1806665" cy="677945"/>
            <a:chOff x="3123788" y="1995506"/>
            <a:chExt cx="1806665" cy="677945"/>
          </a:xfrm>
        </p:grpSpPr>
        <p:sp>
          <p:nvSpPr>
            <p:cNvPr id="15" name="圆角矩形 14"/>
            <p:cNvSpPr/>
            <p:nvPr/>
          </p:nvSpPr>
          <p:spPr>
            <a:xfrm>
              <a:off x="3123788" y="1995506"/>
              <a:ext cx="1806665" cy="677945"/>
            </a:xfrm>
            <a:prstGeom prst="roundRect">
              <a:avLst>
                <a:gd name="adj" fmla="val 50000"/>
              </a:avLst>
            </a:prstGeom>
            <a:solidFill>
              <a:srgbClr val="0F91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latin typeface="印品黑体" panose="00000500000000000000" pitchFamily="2" charset="-122"/>
                <a:ea typeface="印品黑体" panose="00000500000000000000" pitchFamily="2" charset="-122"/>
              </a:endParaRPr>
            </a:p>
          </p:txBody>
        </p:sp>
        <p:sp>
          <p:nvSpPr>
            <p:cNvPr id="16" name="矩形 15"/>
            <p:cNvSpPr/>
            <p:nvPr/>
          </p:nvSpPr>
          <p:spPr>
            <a:xfrm>
              <a:off x="3307230" y="2136810"/>
              <a:ext cx="1534618" cy="400110"/>
            </a:xfrm>
            <a:prstGeom prst="rect">
              <a:avLst/>
            </a:prstGeom>
          </p:spPr>
          <p:txBody>
            <a:bodyPr wrap="square">
              <a:spAutoFit/>
            </a:bodyPr>
            <a:lstStyle/>
            <a:p>
              <a:pPr algn="ctr"/>
              <a:r>
                <a:rPr lang="zh-CN" altLang="en-US" sz="2000" b="1" dirty="0">
                  <a:gradFill>
                    <a:gsLst>
                      <a:gs pos="83000">
                        <a:prstClr val="white"/>
                      </a:gs>
                      <a:gs pos="100000">
                        <a:prstClr val="white"/>
                      </a:gs>
                    </a:gsLst>
                    <a:lin ang="5400000" scaled="1"/>
                  </a:gradFill>
                  <a:latin typeface="微软雅黑" pitchFamily="34" charset="-122"/>
                  <a:ea typeface="微软雅黑" pitchFamily="34" charset="-122"/>
                </a:rPr>
                <a:t>有形资源</a:t>
              </a:r>
            </a:p>
          </p:txBody>
        </p:sp>
      </p:grpSp>
      <p:sp>
        <p:nvSpPr>
          <p:cNvPr id="17" name="矩形 1"/>
          <p:cNvSpPr>
            <a:spLocks noChangeArrowheads="1"/>
          </p:cNvSpPr>
          <p:nvPr/>
        </p:nvSpPr>
        <p:spPr bwMode="auto">
          <a:xfrm>
            <a:off x="1438854" y="2332423"/>
            <a:ext cx="4090737" cy="79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457200" algn="just">
              <a:lnSpc>
                <a:spcPct val="120000"/>
              </a:lnSpc>
            </a:pPr>
            <a:r>
              <a:rPr lang="zh-CN" altLang="en-US" dirty="0">
                <a:solidFill>
                  <a:schemeClr val="tx1">
                    <a:lumMod val="75000"/>
                    <a:lumOff val="25000"/>
                  </a:schemeClr>
                </a:solidFill>
                <a:latin typeface="微软雅黑" pitchFamily="34" charset="-122"/>
              </a:rPr>
              <a:t>如人才、 资金和客户</a:t>
            </a:r>
            <a:r>
              <a:rPr lang="en-US" altLang="zh-CN" dirty="0" smtClean="0">
                <a:solidFill>
                  <a:schemeClr val="tx1">
                    <a:lumMod val="75000"/>
                    <a:lumOff val="25000"/>
                  </a:schemeClr>
                </a:solidFill>
                <a:latin typeface="微软雅黑" pitchFamily="34" charset="-122"/>
              </a:rPr>
              <a:t>,</a:t>
            </a:r>
            <a:r>
              <a:rPr lang="zh-CN" altLang="en-US" dirty="0">
                <a:solidFill>
                  <a:schemeClr val="tx1">
                    <a:lumMod val="75000"/>
                    <a:lumOff val="25000"/>
                  </a:schemeClr>
                </a:solidFill>
                <a:latin typeface="微软雅黑" pitchFamily="34" charset="-122"/>
              </a:rPr>
              <a:t>是企业的三大核心资源</a:t>
            </a:r>
          </a:p>
        </p:txBody>
      </p:sp>
      <p:sp>
        <p:nvSpPr>
          <p:cNvPr id="20" name="矩形 19"/>
          <p:cNvSpPr/>
          <p:nvPr/>
        </p:nvSpPr>
        <p:spPr>
          <a:xfrm>
            <a:off x="6514253" y="1903933"/>
            <a:ext cx="4559813" cy="1493318"/>
          </a:xfrm>
          <a:prstGeom prst="rect">
            <a:avLst/>
          </a:prstGeom>
          <a:noFill/>
          <a:ln w="19050">
            <a:solidFill>
              <a:srgbClr val="8CBF4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83000">
                    <a:srgbClr val="C00000"/>
                  </a:gs>
                  <a:gs pos="100000">
                    <a:srgbClr val="C00000"/>
                  </a:gs>
                </a:gsLst>
                <a:lin ang="5400000" scaled="1"/>
              </a:gradFill>
              <a:latin typeface="印品黑体" panose="00000500000000000000" pitchFamily="2" charset="-122"/>
              <a:ea typeface="印品黑体" panose="00000500000000000000" pitchFamily="2" charset="-122"/>
            </a:endParaRPr>
          </a:p>
        </p:txBody>
      </p:sp>
      <p:grpSp>
        <p:nvGrpSpPr>
          <p:cNvPr id="24" name="组合 23"/>
          <p:cNvGrpSpPr/>
          <p:nvPr/>
        </p:nvGrpSpPr>
        <p:grpSpPr>
          <a:xfrm>
            <a:off x="7914890" y="1545811"/>
            <a:ext cx="1758539" cy="677945"/>
            <a:chOff x="3123788" y="1995506"/>
            <a:chExt cx="1758539" cy="677945"/>
          </a:xfrm>
        </p:grpSpPr>
        <p:sp>
          <p:nvSpPr>
            <p:cNvPr id="25" name="圆角矩形 24"/>
            <p:cNvSpPr/>
            <p:nvPr/>
          </p:nvSpPr>
          <p:spPr>
            <a:xfrm>
              <a:off x="3123788" y="1995506"/>
              <a:ext cx="1758539" cy="677945"/>
            </a:xfrm>
            <a:prstGeom prst="roundRect">
              <a:avLst>
                <a:gd name="adj" fmla="val 50000"/>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latin typeface="印品黑体" panose="00000500000000000000" pitchFamily="2" charset="-122"/>
                <a:ea typeface="印品黑体" panose="00000500000000000000" pitchFamily="2" charset="-122"/>
              </a:endParaRPr>
            </a:p>
          </p:txBody>
        </p:sp>
        <p:sp>
          <p:nvSpPr>
            <p:cNvPr id="26" name="矩形 25"/>
            <p:cNvSpPr/>
            <p:nvPr/>
          </p:nvSpPr>
          <p:spPr>
            <a:xfrm>
              <a:off x="3228948" y="2127616"/>
              <a:ext cx="1481368" cy="400110"/>
            </a:xfrm>
            <a:prstGeom prst="rect">
              <a:avLst/>
            </a:prstGeom>
          </p:spPr>
          <p:txBody>
            <a:bodyPr wrap="square">
              <a:spAutoFit/>
            </a:bodyPr>
            <a:lstStyle/>
            <a:p>
              <a:pPr algn="ctr"/>
              <a:r>
                <a:rPr lang="zh-CN" altLang="en-US" sz="2000" b="1" dirty="0">
                  <a:gradFill>
                    <a:gsLst>
                      <a:gs pos="83000">
                        <a:prstClr val="white"/>
                      </a:gs>
                      <a:gs pos="100000">
                        <a:prstClr val="white"/>
                      </a:gs>
                    </a:gsLst>
                    <a:lin ang="5400000" scaled="1"/>
                  </a:gradFill>
                  <a:latin typeface="微软雅黑" pitchFamily="34" charset="-122"/>
                  <a:ea typeface="微软雅黑" pitchFamily="34" charset="-122"/>
                </a:rPr>
                <a:t>无形资源</a:t>
              </a:r>
            </a:p>
          </p:txBody>
        </p:sp>
      </p:grpSp>
      <p:sp>
        <p:nvSpPr>
          <p:cNvPr id="29" name="矩形 1"/>
          <p:cNvSpPr>
            <a:spLocks noChangeArrowheads="1"/>
          </p:cNvSpPr>
          <p:nvPr/>
        </p:nvSpPr>
        <p:spPr bwMode="auto">
          <a:xfrm>
            <a:off x="6648450" y="2332423"/>
            <a:ext cx="4317999"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indent="457200" algn="just">
              <a:lnSpc>
                <a:spcPct val="120000"/>
              </a:lnSpc>
            </a:pPr>
            <a:r>
              <a:rPr lang="zh-CN" altLang="en-US" dirty="0">
                <a:solidFill>
                  <a:schemeClr val="tx1">
                    <a:lumMod val="75000"/>
                    <a:lumOff val="25000"/>
                  </a:schemeClr>
                </a:solidFill>
                <a:latin typeface="微软雅黑" pitchFamily="34" charset="-122"/>
              </a:rPr>
              <a:t>如知识、 品牌和人脉。</a:t>
            </a:r>
          </a:p>
        </p:txBody>
      </p:sp>
      <p:sp>
        <p:nvSpPr>
          <p:cNvPr id="30" name="矩形 29"/>
          <p:cNvSpPr/>
          <p:nvPr/>
        </p:nvSpPr>
        <p:spPr>
          <a:xfrm>
            <a:off x="1204316" y="3545185"/>
            <a:ext cx="9869750" cy="2646365"/>
          </a:xfrm>
          <a:prstGeom prst="rect">
            <a:avLst/>
          </a:prstGeom>
        </p:spPr>
        <p:txBody>
          <a:bodyPr wrap="square">
            <a:spAutoFit/>
          </a:bodyPr>
          <a:lstStyle/>
          <a:p>
            <a:pPr indent="457200" algn="just">
              <a:lnSpc>
                <a:spcPct val="120000"/>
              </a:lnSpc>
              <a:buChar char="•"/>
            </a:pPr>
            <a:r>
              <a:rPr lang="zh-CN" altLang="en-US" sz="2000" dirty="0">
                <a:solidFill>
                  <a:schemeClr val="tx1">
                    <a:lumMod val="75000"/>
                    <a:lumOff val="25000"/>
                  </a:schemeClr>
                </a:solidFill>
                <a:latin typeface="微软雅黑" pitchFamily="34" charset="-122"/>
                <a:ea typeface="微软雅黑" panose="020B0503020204020204" pitchFamily="34" charset="-122"/>
              </a:rPr>
              <a:t>有了足够的资源后</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关键是对资源进行合理的配置</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smtClean="0">
                <a:solidFill>
                  <a:schemeClr val="tx1">
                    <a:lumMod val="75000"/>
                    <a:lumOff val="25000"/>
                  </a:schemeClr>
                </a:solidFill>
                <a:latin typeface="微软雅黑" pitchFamily="34" charset="-122"/>
                <a:ea typeface="微软雅黑" panose="020B0503020204020204" pitchFamily="34" charset="-122"/>
              </a:rPr>
              <a:t>在</a:t>
            </a:r>
            <a:r>
              <a:rPr lang="zh-CN" altLang="en-US" sz="2000" dirty="0">
                <a:solidFill>
                  <a:schemeClr val="tx1">
                    <a:lumMod val="75000"/>
                    <a:lumOff val="25000"/>
                  </a:schemeClr>
                </a:solidFill>
                <a:latin typeface="微软雅黑" pitchFamily="34" charset="-122"/>
                <a:ea typeface="微软雅黑" panose="020B0503020204020204" pitchFamily="34" charset="-122"/>
              </a:rPr>
              <a:t>人员安排上</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应根据经济效益</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、任人唯贤、因</a:t>
            </a:r>
            <a:r>
              <a:rPr lang="zh-CN" altLang="en-US" sz="2000" dirty="0">
                <a:solidFill>
                  <a:schemeClr val="tx1">
                    <a:lumMod val="75000"/>
                    <a:lumOff val="25000"/>
                  </a:schemeClr>
                </a:solidFill>
                <a:latin typeface="微软雅黑" pitchFamily="34" charset="-122"/>
                <a:ea typeface="微软雅黑" panose="020B0503020204020204" pitchFamily="34" charset="-122"/>
              </a:rPr>
              <a:t>事择人和量才使用的原则</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避免人浮于事和大材小用等现象出现</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smtClean="0">
                <a:solidFill>
                  <a:schemeClr val="tx1">
                    <a:lumMod val="75000"/>
                    <a:lumOff val="25000"/>
                  </a:schemeClr>
                </a:solidFill>
                <a:latin typeface="微软雅黑" pitchFamily="34" charset="-122"/>
                <a:ea typeface="微软雅黑" panose="020B0503020204020204" pitchFamily="34" charset="-122"/>
              </a:rPr>
              <a:t>在资金</a:t>
            </a:r>
            <a:r>
              <a:rPr lang="zh-CN" altLang="en-US" sz="2000" dirty="0">
                <a:solidFill>
                  <a:schemeClr val="tx1">
                    <a:lumMod val="75000"/>
                    <a:lumOff val="25000"/>
                  </a:schemeClr>
                </a:solidFill>
                <a:latin typeface="微软雅黑" pitchFamily="34" charset="-122"/>
                <a:ea typeface="微软雅黑" panose="020B0503020204020204" pitchFamily="34" charset="-122"/>
              </a:rPr>
              <a:t>分配上</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应把握 “六三一” 黄金比例</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即将 </a:t>
            </a:r>
            <a:r>
              <a:rPr lang="en-US" altLang="zh-CN" sz="2000" dirty="0">
                <a:solidFill>
                  <a:schemeClr val="tx1">
                    <a:lumMod val="75000"/>
                    <a:lumOff val="25000"/>
                  </a:schemeClr>
                </a:solidFill>
                <a:latin typeface="微软雅黑" pitchFamily="34" charset="-122"/>
                <a:ea typeface="微软雅黑" panose="020B0503020204020204" pitchFamily="34" charset="-122"/>
              </a:rPr>
              <a:t>60%</a:t>
            </a:r>
            <a:r>
              <a:rPr lang="zh-CN" altLang="en-US" sz="2000" dirty="0">
                <a:solidFill>
                  <a:schemeClr val="tx1">
                    <a:lumMod val="75000"/>
                    <a:lumOff val="25000"/>
                  </a:schemeClr>
                </a:solidFill>
                <a:latin typeface="微软雅黑" pitchFamily="34" charset="-122"/>
                <a:ea typeface="微软雅黑" panose="020B0503020204020204" pitchFamily="34" charset="-122"/>
              </a:rPr>
              <a:t>的资金用于成本投入</a:t>
            </a:r>
            <a:r>
              <a:rPr lang="en-US" altLang="zh-CN" sz="2000" dirty="0">
                <a:solidFill>
                  <a:schemeClr val="tx1">
                    <a:lumMod val="75000"/>
                    <a:lumOff val="25000"/>
                  </a:schemeClr>
                </a:solidFill>
                <a:latin typeface="微软雅黑" pitchFamily="34" charset="-122"/>
                <a:ea typeface="微软雅黑" panose="020B0503020204020204" pitchFamily="34" charset="-122"/>
              </a:rPr>
              <a:t>, 30%</a:t>
            </a:r>
            <a:r>
              <a:rPr lang="zh-CN" altLang="en-US" sz="2000" dirty="0">
                <a:solidFill>
                  <a:schemeClr val="tx1">
                    <a:lumMod val="75000"/>
                    <a:lumOff val="25000"/>
                  </a:schemeClr>
                </a:solidFill>
                <a:latin typeface="微软雅黑" pitchFamily="34" charset="-122"/>
                <a:ea typeface="微软雅黑" panose="020B0503020204020204" pitchFamily="34" charset="-122"/>
              </a:rPr>
              <a:t>的资金</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用于营运费用</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剩余的 </a:t>
            </a:r>
            <a:r>
              <a:rPr lang="en-US" altLang="zh-CN" sz="2000" dirty="0">
                <a:solidFill>
                  <a:schemeClr val="tx1">
                    <a:lumMod val="75000"/>
                    <a:lumOff val="25000"/>
                  </a:schemeClr>
                </a:solidFill>
                <a:latin typeface="微软雅黑" pitchFamily="34" charset="-122"/>
                <a:ea typeface="微软雅黑" panose="020B0503020204020204" pitchFamily="34" charset="-122"/>
              </a:rPr>
              <a:t>10%</a:t>
            </a:r>
            <a:r>
              <a:rPr lang="zh-CN" altLang="en-US" sz="2000" dirty="0">
                <a:solidFill>
                  <a:schemeClr val="tx1">
                    <a:lumMod val="75000"/>
                    <a:lumOff val="25000"/>
                  </a:schemeClr>
                </a:solidFill>
                <a:latin typeface="微软雅黑" pitchFamily="34" charset="-122"/>
                <a:ea typeface="微软雅黑" panose="020B0503020204020204" pitchFamily="34" charset="-122"/>
              </a:rPr>
              <a:t>作为紧急备用金</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itchFamily="34" charset="-122"/>
              <a:ea typeface="微软雅黑" panose="020B0503020204020204" pitchFamily="34" charset="-122"/>
            </a:endParaRPr>
          </a:p>
          <a:p>
            <a:pPr indent="457200" algn="just">
              <a:lnSpc>
                <a:spcPct val="120000"/>
              </a:lnSpc>
              <a:buChar char="•"/>
            </a:pPr>
            <a:r>
              <a:rPr lang="zh-CN" altLang="en-US" sz="2000" dirty="0" smtClean="0">
                <a:solidFill>
                  <a:schemeClr val="tx1">
                    <a:lumMod val="75000"/>
                    <a:lumOff val="25000"/>
                  </a:schemeClr>
                </a:solidFill>
                <a:latin typeface="微软雅黑" pitchFamily="34" charset="-122"/>
                <a:ea typeface="微软雅黑" panose="020B0503020204020204" pitchFamily="34" charset="-122"/>
              </a:rPr>
              <a:t>在</a:t>
            </a:r>
            <a:r>
              <a:rPr lang="zh-CN" altLang="en-US" sz="2000" dirty="0">
                <a:solidFill>
                  <a:schemeClr val="tx1">
                    <a:lumMod val="75000"/>
                    <a:lumOff val="25000"/>
                  </a:schemeClr>
                </a:solidFill>
                <a:latin typeface="微软雅黑" pitchFamily="34" charset="-122"/>
                <a:ea typeface="微软雅黑" panose="020B0503020204020204" pitchFamily="34" charset="-122"/>
              </a:rPr>
              <a:t>客户维护上</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要重视客户沟通和关怀</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同时</a:t>
            </a:r>
            <a:r>
              <a:rPr lang="zh-CN" altLang="en-US" sz="2000" dirty="0" smtClean="0">
                <a:solidFill>
                  <a:schemeClr val="tx1">
                    <a:lumMod val="75000"/>
                    <a:lumOff val="25000"/>
                  </a:schemeClr>
                </a:solidFill>
                <a:latin typeface="微软雅黑" pitchFamily="34" charset="-122"/>
                <a:ea typeface="微软雅黑" panose="020B0503020204020204" pitchFamily="34" charset="-122"/>
              </a:rPr>
              <a:t>提供</a:t>
            </a:r>
            <a:r>
              <a:rPr lang="zh-CN" altLang="en-US" sz="2000" dirty="0">
                <a:solidFill>
                  <a:schemeClr val="tx1">
                    <a:lumMod val="75000"/>
                    <a:lumOff val="25000"/>
                  </a:schemeClr>
                </a:solidFill>
                <a:latin typeface="微软雅黑" pitchFamily="34" charset="-122"/>
                <a:ea typeface="微软雅黑" panose="020B0503020204020204" pitchFamily="34" charset="-122"/>
              </a:rPr>
              <a:t>高质量的产品和服务并保证高效的执行力</a:t>
            </a:r>
            <a:r>
              <a:rPr lang="en-US" altLang="zh-CN" sz="2000" dirty="0">
                <a:solidFill>
                  <a:schemeClr val="tx1">
                    <a:lumMod val="75000"/>
                    <a:lumOff val="25000"/>
                  </a:schemeClr>
                </a:solidFill>
                <a:latin typeface="微软雅黑" pitchFamily="34" charset="-122"/>
                <a:ea typeface="微软雅黑" panose="020B0503020204020204" pitchFamily="34" charset="-122"/>
              </a:rPr>
              <a:t>, </a:t>
            </a:r>
            <a:r>
              <a:rPr lang="zh-CN" altLang="en-US" sz="2000" dirty="0">
                <a:solidFill>
                  <a:schemeClr val="tx1">
                    <a:lumMod val="75000"/>
                    <a:lumOff val="25000"/>
                  </a:schemeClr>
                </a:solidFill>
                <a:latin typeface="微软雅黑" pitchFamily="34" charset="-122"/>
                <a:ea typeface="微软雅黑" panose="020B0503020204020204" pitchFamily="34" charset="-122"/>
              </a:rPr>
              <a:t>以维护老客户发展新客户。</a:t>
            </a:r>
          </a:p>
        </p:txBody>
      </p:sp>
    </p:spTree>
    <p:extLst>
      <p:ext uri="{BB962C8B-B14F-4D97-AF65-F5344CB8AC3E}">
        <p14:creationId xmlns:p14="http://schemas.microsoft.com/office/powerpoint/2010/main" val="360123115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heel(1)">
                                      <p:cBhvr>
                                        <p:cTn id="21" dur="2000"/>
                                        <p:tgtEl>
                                          <p:spTgt spid="20"/>
                                        </p:tgtEl>
                                      </p:cBhvr>
                                    </p:animEffect>
                                  </p:childTnLst>
                                </p:cTn>
                              </p:par>
                              <p:par>
                                <p:cTn id="22" presetID="21" presetClass="entr" presetSubtype="1"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heel(1)">
                                      <p:cBhvr>
                                        <p:cTn id="24" dur="2000"/>
                                        <p:tgtEl>
                                          <p:spTgt spid="24"/>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heel(1)">
                                      <p:cBhvr>
                                        <p:cTn id="27" dur="20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P spid="20" grpId="0" animBg="1"/>
      <p:bldP spid="29"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5737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a:t>
            </a:r>
            <a:r>
              <a:rPr lang="zh-CN" altLang="en-US" sz="2400" b="1" dirty="0" smtClean="0">
                <a:solidFill>
                  <a:schemeClr val="tx1">
                    <a:lumMod val="75000"/>
                    <a:lumOff val="25000"/>
                  </a:schemeClr>
                </a:solidFill>
                <a:latin typeface="微软雅黑" pitchFamily="34" charset="-122"/>
                <a:ea typeface="微软雅黑" pitchFamily="34" charset="-122"/>
              </a:rPr>
              <a:t>创业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创业的四个关键环节</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219232" y="932934"/>
            <a:ext cx="1981633"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3. </a:t>
            </a:r>
            <a:r>
              <a:rPr lang="zh-CN" altLang="en-US" sz="2000" b="1" dirty="0">
                <a:solidFill>
                  <a:schemeClr val="accent2"/>
                </a:solidFill>
                <a:latin typeface="微软雅黑" pitchFamily="34" charset="-122"/>
                <a:ea typeface="微软雅黑" pitchFamily="34" charset="-122"/>
              </a:rPr>
              <a:t>市场竞争</a:t>
            </a:r>
          </a:p>
        </p:txBody>
      </p:sp>
      <p:sp>
        <p:nvSpPr>
          <p:cNvPr id="44" name="矩形 43"/>
          <p:cNvSpPr/>
          <p:nvPr/>
        </p:nvSpPr>
        <p:spPr>
          <a:xfrm>
            <a:off x="736101" y="1583914"/>
            <a:ext cx="2479580" cy="4802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45" name="TextBox 44"/>
          <p:cNvSpPr txBox="1"/>
          <p:nvPr/>
        </p:nvSpPr>
        <p:spPr>
          <a:xfrm>
            <a:off x="1307761" y="1593239"/>
            <a:ext cx="1400395" cy="400116"/>
          </a:xfrm>
          <a:prstGeom prst="rect">
            <a:avLst/>
          </a:prstGeom>
          <a:noFill/>
        </p:spPr>
        <p:txBody>
          <a:bodyPr wrap="none" lIns="121926" tIns="60963" rIns="121926" bIns="60963" rtlCol="0">
            <a:spAutoFit/>
          </a:bodyPr>
          <a:lstStyle/>
          <a:p>
            <a:r>
              <a:rPr lang="zh-CN" altLang="en-US" dirty="0">
                <a:solidFill>
                  <a:schemeClr val="bg1"/>
                </a:solidFill>
                <a:latin typeface="微软雅黑"/>
                <a:ea typeface="微软雅黑"/>
                <a:cs typeface="+mn-ea"/>
                <a:sym typeface="微软雅黑"/>
              </a:rPr>
              <a:t>市场领先者</a:t>
            </a:r>
          </a:p>
        </p:txBody>
      </p:sp>
      <p:sp>
        <p:nvSpPr>
          <p:cNvPr id="46" name="TextBox 45"/>
          <p:cNvSpPr txBox="1"/>
          <p:nvPr/>
        </p:nvSpPr>
        <p:spPr>
          <a:xfrm>
            <a:off x="623392" y="2245584"/>
            <a:ext cx="2688299" cy="2307817"/>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在市场竞争中</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市场领先者为保护自己在市场上的领先地位和利益</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通常会采取</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创新发展</a:t>
            </a:r>
            <a:r>
              <a:rPr lang="zh-CN" altLang="en-US" sz="2000" dirty="0">
                <a:solidFill>
                  <a:schemeClr val="tx1">
                    <a:lumMod val="75000"/>
                    <a:lumOff val="25000"/>
                  </a:schemeClr>
                </a:solidFill>
                <a:latin typeface="微软雅黑" pitchFamily="34" charset="-122"/>
                <a:ea typeface="微软雅黑" pitchFamily="34" charset="-122"/>
                <a:sym typeface="微软雅黑"/>
              </a:rPr>
              <a:t>、 筑垒防御和直接反击等策略。</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
        <p:nvSpPr>
          <p:cNvPr id="47" name="矩形 46"/>
          <p:cNvSpPr/>
          <p:nvPr/>
        </p:nvSpPr>
        <p:spPr>
          <a:xfrm>
            <a:off x="3537107" y="1573302"/>
            <a:ext cx="2479580" cy="4802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48" name="TextBox 47"/>
          <p:cNvSpPr txBox="1"/>
          <p:nvPr/>
        </p:nvSpPr>
        <p:spPr>
          <a:xfrm>
            <a:off x="4138448" y="1604691"/>
            <a:ext cx="1400395" cy="400116"/>
          </a:xfrm>
          <a:prstGeom prst="rect">
            <a:avLst/>
          </a:prstGeom>
          <a:noFill/>
        </p:spPr>
        <p:txBody>
          <a:bodyPr wrap="none" lIns="121926" tIns="60963" rIns="121926" bIns="60963" rtlCol="0">
            <a:spAutoFit/>
          </a:bodyPr>
          <a:lstStyle/>
          <a:p>
            <a:r>
              <a:rPr lang="zh-CN" altLang="en-US" dirty="0">
                <a:solidFill>
                  <a:schemeClr val="bg1"/>
                </a:solidFill>
                <a:latin typeface="微软雅黑"/>
                <a:ea typeface="微软雅黑"/>
                <a:cs typeface="+mn-ea"/>
                <a:sym typeface="微软雅黑"/>
              </a:rPr>
              <a:t>市场挑战者</a:t>
            </a:r>
          </a:p>
        </p:txBody>
      </p:sp>
      <p:sp>
        <p:nvSpPr>
          <p:cNvPr id="49" name="矩形 48"/>
          <p:cNvSpPr/>
          <p:nvPr/>
        </p:nvSpPr>
        <p:spPr>
          <a:xfrm>
            <a:off x="6304719" y="1566591"/>
            <a:ext cx="2479580" cy="4802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50" name="TextBox 49"/>
          <p:cNvSpPr txBox="1"/>
          <p:nvPr/>
        </p:nvSpPr>
        <p:spPr>
          <a:xfrm>
            <a:off x="6864847" y="1614177"/>
            <a:ext cx="1400395" cy="400116"/>
          </a:xfrm>
          <a:prstGeom prst="rect">
            <a:avLst/>
          </a:prstGeom>
          <a:noFill/>
        </p:spPr>
        <p:txBody>
          <a:bodyPr wrap="none" lIns="121926" tIns="60963" rIns="121926" bIns="60963" rtlCol="0">
            <a:spAutoFit/>
          </a:bodyPr>
          <a:lstStyle/>
          <a:p>
            <a:r>
              <a:rPr lang="zh-CN" altLang="en-US" dirty="0">
                <a:solidFill>
                  <a:schemeClr val="bg1"/>
                </a:solidFill>
                <a:latin typeface="微软雅黑"/>
                <a:ea typeface="微软雅黑"/>
                <a:cs typeface="+mn-ea"/>
                <a:sym typeface="微软雅黑"/>
              </a:rPr>
              <a:t>市场追随者</a:t>
            </a:r>
          </a:p>
        </p:txBody>
      </p:sp>
      <p:sp>
        <p:nvSpPr>
          <p:cNvPr id="51" name="矩形 50"/>
          <p:cNvSpPr/>
          <p:nvPr/>
        </p:nvSpPr>
        <p:spPr>
          <a:xfrm>
            <a:off x="9089027" y="1542992"/>
            <a:ext cx="2479580" cy="4802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6" tIns="60963" rIns="121926" bIns="60963" rtlCol="0" anchor="ctr"/>
          <a:lstStyle/>
          <a:p>
            <a:pPr algn="ctr"/>
            <a:endParaRPr lang="zh-CN" altLang="en-US">
              <a:solidFill>
                <a:schemeClr val="bg1"/>
              </a:solidFill>
              <a:latin typeface="微软雅黑"/>
              <a:ea typeface="微软雅黑"/>
              <a:cs typeface="+mn-ea"/>
              <a:sym typeface="微软雅黑"/>
            </a:endParaRPr>
          </a:p>
        </p:txBody>
      </p:sp>
      <p:sp>
        <p:nvSpPr>
          <p:cNvPr id="52" name="TextBox 51"/>
          <p:cNvSpPr txBox="1"/>
          <p:nvPr/>
        </p:nvSpPr>
        <p:spPr>
          <a:xfrm>
            <a:off x="9670594" y="1583521"/>
            <a:ext cx="1400395" cy="400116"/>
          </a:xfrm>
          <a:prstGeom prst="rect">
            <a:avLst/>
          </a:prstGeom>
          <a:noFill/>
        </p:spPr>
        <p:txBody>
          <a:bodyPr wrap="none" lIns="121926" tIns="60963" rIns="121926" bIns="60963" rtlCol="0">
            <a:spAutoFit/>
          </a:bodyPr>
          <a:lstStyle/>
          <a:p>
            <a:r>
              <a:rPr lang="zh-CN" altLang="en-US" dirty="0">
                <a:solidFill>
                  <a:schemeClr val="bg1"/>
                </a:solidFill>
                <a:latin typeface="微软雅黑"/>
                <a:ea typeface="微软雅黑"/>
                <a:cs typeface="+mn-ea"/>
                <a:sym typeface="微软雅黑"/>
              </a:rPr>
              <a:t>市场拾遗者</a:t>
            </a:r>
          </a:p>
        </p:txBody>
      </p:sp>
      <p:sp>
        <p:nvSpPr>
          <p:cNvPr id="53" name="TextBox 52"/>
          <p:cNvSpPr txBox="1"/>
          <p:nvPr/>
        </p:nvSpPr>
        <p:spPr>
          <a:xfrm>
            <a:off x="3407701" y="2254228"/>
            <a:ext cx="2688299" cy="2307817"/>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市场挑战者为提高自己的市场份额和竞争地位</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通常会</a:t>
            </a:r>
            <a:r>
              <a:rPr lang="zh-CN" altLang="en-US" sz="2000" dirty="0">
                <a:solidFill>
                  <a:schemeClr val="tx1">
                    <a:lumMod val="75000"/>
                    <a:lumOff val="25000"/>
                  </a:schemeClr>
                </a:solidFill>
                <a:latin typeface="微软雅黑" pitchFamily="34" charset="-122"/>
                <a:ea typeface="微软雅黑" pitchFamily="34" charset="-122"/>
                <a:sym typeface="微软雅黑"/>
              </a:rPr>
              <a:t>采取价格竞争、 产品竞争、 服务竞争和渠道竞争等策略。</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
        <p:nvSpPr>
          <p:cNvPr id="54" name="TextBox 53"/>
          <p:cNvSpPr txBox="1"/>
          <p:nvPr/>
        </p:nvSpPr>
        <p:spPr>
          <a:xfrm>
            <a:off x="6180460" y="2223433"/>
            <a:ext cx="2688299" cy="2339108"/>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市场追随者可以采用仿效</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跟随、差距</a:t>
            </a:r>
            <a:r>
              <a:rPr lang="zh-CN" altLang="en-US" sz="2000" dirty="0">
                <a:solidFill>
                  <a:schemeClr val="tx1">
                    <a:lumMod val="75000"/>
                    <a:lumOff val="25000"/>
                  </a:schemeClr>
                </a:solidFill>
                <a:latin typeface="微软雅黑" pitchFamily="34" charset="-122"/>
                <a:ea typeface="微软雅黑" pitchFamily="34" charset="-122"/>
                <a:sym typeface="微软雅黑"/>
              </a:rPr>
              <a:t>跟随和选择跟随等策略</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根据自身特点</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模仿其他企业</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来获得部分市场份额。</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
        <p:nvSpPr>
          <p:cNvPr id="55" name="TextBox 54"/>
          <p:cNvSpPr txBox="1"/>
          <p:nvPr/>
        </p:nvSpPr>
        <p:spPr>
          <a:xfrm>
            <a:off x="8976320" y="2245584"/>
            <a:ext cx="2688299" cy="3046481"/>
          </a:xfrm>
          <a:prstGeom prst="rect">
            <a:avLst/>
          </a:prstGeom>
          <a:noFill/>
        </p:spPr>
        <p:txBody>
          <a:bodyPr wrap="square" lIns="121926" tIns="60963" rIns="121926" bIns="60963"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a:rPr>
              <a:t>市场拾遗者则采取市场专门化</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、顾客</a:t>
            </a:r>
            <a:r>
              <a:rPr lang="zh-CN" altLang="en-US" sz="2000" dirty="0">
                <a:solidFill>
                  <a:schemeClr val="tx1">
                    <a:lumMod val="75000"/>
                    <a:lumOff val="25000"/>
                  </a:schemeClr>
                </a:solidFill>
                <a:latin typeface="微软雅黑" pitchFamily="34" charset="-122"/>
                <a:ea typeface="微软雅黑" pitchFamily="34" charset="-122"/>
                <a:sym typeface="微软雅黑"/>
              </a:rPr>
              <a:t>专门化和产品专门化等策略</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即以小众市场为市场</a:t>
            </a:r>
            <a:r>
              <a:rPr lang="en-US" altLang="zh-CN" sz="2000" dirty="0" smtClean="0">
                <a:solidFill>
                  <a:schemeClr val="tx1">
                    <a:lumMod val="75000"/>
                    <a:lumOff val="25000"/>
                  </a:schemeClr>
                </a:solidFill>
                <a:latin typeface="微软雅黑" pitchFamily="34" charset="-122"/>
                <a:ea typeface="微软雅黑" pitchFamily="34" charset="-122"/>
                <a:sym typeface="微软雅黑"/>
              </a:rPr>
              <a:t>,</a:t>
            </a:r>
            <a:r>
              <a:rPr lang="zh-CN" altLang="en-US" sz="2000" dirty="0" smtClean="0">
                <a:solidFill>
                  <a:schemeClr val="tx1">
                    <a:lumMod val="75000"/>
                    <a:lumOff val="25000"/>
                  </a:schemeClr>
                </a:solidFill>
                <a:latin typeface="微软雅黑" pitchFamily="34" charset="-122"/>
                <a:ea typeface="微软雅黑" pitchFamily="34" charset="-122"/>
                <a:sym typeface="微软雅黑"/>
              </a:rPr>
              <a:t>向</a:t>
            </a:r>
            <a:r>
              <a:rPr lang="zh-CN" altLang="en-US" sz="2000" dirty="0">
                <a:solidFill>
                  <a:schemeClr val="tx1">
                    <a:lumMod val="75000"/>
                    <a:lumOff val="25000"/>
                  </a:schemeClr>
                </a:solidFill>
                <a:latin typeface="微软雅黑" pitchFamily="34" charset="-122"/>
                <a:ea typeface="微软雅黑" pitchFamily="34" charset="-122"/>
                <a:sym typeface="微软雅黑"/>
              </a:rPr>
              <a:t>它们提供有别于其他企业的产品和服务</a:t>
            </a:r>
            <a:r>
              <a:rPr lang="en-US" altLang="zh-CN" sz="2000" dirty="0">
                <a:solidFill>
                  <a:schemeClr val="tx1">
                    <a:lumMod val="75000"/>
                    <a:lumOff val="25000"/>
                  </a:schemeClr>
                </a:solidFill>
                <a:latin typeface="微软雅黑" pitchFamily="34" charset="-122"/>
                <a:ea typeface="微软雅黑" pitchFamily="34" charset="-122"/>
                <a:sym typeface="微软雅黑"/>
              </a:rPr>
              <a:t>, </a:t>
            </a:r>
            <a:r>
              <a:rPr lang="zh-CN" altLang="en-US" sz="2000" dirty="0">
                <a:solidFill>
                  <a:schemeClr val="tx1">
                    <a:lumMod val="75000"/>
                    <a:lumOff val="25000"/>
                  </a:schemeClr>
                </a:solidFill>
                <a:latin typeface="微软雅黑" pitchFamily="34" charset="-122"/>
                <a:ea typeface="微软雅黑" pitchFamily="34" charset="-122"/>
                <a:sym typeface="微软雅黑"/>
              </a:rPr>
              <a:t>来满足小部分目标客户的需求。</a:t>
            </a:r>
            <a:endParaRPr lang="en-US" altLang="zh-CN" sz="2000" dirty="0">
              <a:solidFill>
                <a:schemeClr val="tx1">
                  <a:lumMod val="75000"/>
                  <a:lumOff val="25000"/>
                </a:schemeClr>
              </a:solidFill>
              <a:latin typeface="微软雅黑" pitchFamily="34" charset="-122"/>
              <a:ea typeface="微软雅黑" pitchFamily="34" charset="-122"/>
              <a:sym typeface="微软雅黑"/>
            </a:endParaRPr>
          </a:p>
        </p:txBody>
      </p:sp>
    </p:spTree>
    <p:extLst>
      <p:ext uri="{BB962C8B-B14F-4D97-AF65-F5344CB8AC3E}">
        <p14:creationId xmlns:p14="http://schemas.microsoft.com/office/powerpoint/2010/main" val="17880321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wipe(down)">
                                      <p:cBhvr>
                                        <p:cTn id="10" dur="500"/>
                                        <p:tgtEl>
                                          <p:spTgt spid="4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down)">
                                      <p:cBhvr>
                                        <p:cTn id="13" dur="500"/>
                                        <p:tgtEl>
                                          <p:spTgt spid="46"/>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cBhvr>
                                        <p:cTn id="18" dur="500" fill="hold"/>
                                        <p:tgtEl>
                                          <p:spTgt spid="47"/>
                                        </p:tgtEl>
                                        <p:attrNameLst>
                                          <p:attrName>ppt_w</p:attrName>
                                        </p:attrNameLst>
                                      </p:cBhvr>
                                      <p:tavLst>
                                        <p:tav tm="0">
                                          <p:val>
                                            <p:fltVal val="0"/>
                                          </p:val>
                                        </p:tav>
                                        <p:tav tm="100000">
                                          <p:val>
                                            <p:strVal val="#ppt_w"/>
                                          </p:val>
                                        </p:tav>
                                      </p:tavLst>
                                    </p:anim>
                                    <p:anim calcmode="lin" valueType="num">
                                      <p:cBhvr>
                                        <p:cTn id="19" dur="500" fill="hold"/>
                                        <p:tgtEl>
                                          <p:spTgt spid="47"/>
                                        </p:tgtEl>
                                        <p:attrNameLst>
                                          <p:attrName>ppt_h</p:attrName>
                                        </p:attrNameLst>
                                      </p:cBhvr>
                                      <p:tavLst>
                                        <p:tav tm="0">
                                          <p:val>
                                            <p:fltVal val="0"/>
                                          </p:val>
                                        </p:tav>
                                        <p:tav tm="100000">
                                          <p:val>
                                            <p:strVal val="#ppt_h"/>
                                          </p:val>
                                        </p:tav>
                                      </p:tavLst>
                                    </p:anim>
                                    <p:animEffect transition="in" filter="fade">
                                      <p:cBhvr>
                                        <p:cTn id="20" dur="500"/>
                                        <p:tgtEl>
                                          <p:spTgt spid="4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500" fill="hold"/>
                                        <p:tgtEl>
                                          <p:spTgt spid="48"/>
                                        </p:tgtEl>
                                        <p:attrNameLst>
                                          <p:attrName>ppt_w</p:attrName>
                                        </p:attrNameLst>
                                      </p:cBhvr>
                                      <p:tavLst>
                                        <p:tav tm="0">
                                          <p:val>
                                            <p:fltVal val="0"/>
                                          </p:val>
                                        </p:tav>
                                        <p:tav tm="100000">
                                          <p:val>
                                            <p:strVal val="#ppt_w"/>
                                          </p:val>
                                        </p:tav>
                                      </p:tavLst>
                                    </p:anim>
                                    <p:anim calcmode="lin" valueType="num">
                                      <p:cBhvr>
                                        <p:cTn id="24" dur="500" fill="hold"/>
                                        <p:tgtEl>
                                          <p:spTgt spid="48"/>
                                        </p:tgtEl>
                                        <p:attrNameLst>
                                          <p:attrName>ppt_h</p:attrName>
                                        </p:attrNameLst>
                                      </p:cBhvr>
                                      <p:tavLst>
                                        <p:tav tm="0">
                                          <p:val>
                                            <p:fltVal val="0"/>
                                          </p:val>
                                        </p:tav>
                                        <p:tav tm="100000">
                                          <p:val>
                                            <p:strVal val="#ppt_h"/>
                                          </p:val>
                                        </p:tav>
                                      </p:tavLst>
                                    </p:anim>
                                    <p:animEffect transition="in" filter="fade">
                                      <p:cBhvr>
                                        <p:cTn id="25" dur="500"/>
                                        <p:tgtEl>
                                          <p:spTgt spid="4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ppt_w</p:attrName>
                                        </p:attrNameLst>
                                      </p:cBhvr>
                                      <p:tavLst>
                                        <p:tav tm="0">
                                          <p:val>
                                            <p:fltVal val="0"/>
                                          </p:val>
                                        </p:tav>
                                        <p:tav tm="100000">
                                          <p:val>
                                            <p:strVal val="#ppt_w"/>
                                          </p:val>
                                        </p:tav>
                                      </p:tavLst>
                                    </p:anim>
                                    <p:anim calcmode="lin" valueType="num">
                                      <p:cBhvr>
                                        <p:cTn id="29" dur="500" fill="hold"/>
                                        <p:tgtEl>
                                          <p:spTgt spid="53"/>
                                        </p:tgtEl>
                                        <p:attrNameLst>
                                          <p:attrName>ppt_h</p:attrName>
                                        </p:attrNameLst>
                                      </p:cBhvr>
                                      <p:tavLst>
                                        <p:tav tm="0">
                                          <p:val>
                                            <p:fltVal val="0"/>
                                          </p:val>
                                        </p:tav>
                                        <p:tav tm="100000">
                                          <p:val>
                                            <p:strVal val="#ppt_h"/>
                                          </p:val>
                                        </p:tav>
                                      </p:tavLst>
                                    </p:anim>
                                    <p:animEffect transition="in" filter="fade">
                                      <p:cBhvr>
                                        <p:cTn id="30" dur="500"/>
                                        <p:tgtEl>
                                          <p:spTgt spid="53"/>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barn(inVertical)">
                                      <p:cBhvr>
                                        <p:cTn id="35" dur="500"/>
                                        <p:tgtEl>
                                          <p:spTgt spid="49"/>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barn(inVertical)">
                                      <p:cBhvr>
                                        <p:cTn id="38" dur="500"/>
                                        <p:tgtEl>
                                          <p:spTgt spid="50"/>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barn(inVertical)">
                                      <p:cBhvr>
                                        <p:cTn id="41" dur="500"/>
                                        <p:tgtEl>
                                          <p:spTgt spid="54"/>
                                        </p:tgtEl>
                                      </p:cBhvr>
                                    </p:animEffect>
                                  </p:childTnLst>
                                </p:cTn>
                              </p:par>
                            </p:childTnLst>
                          </p:cTn>
                        </p:par>
                      </p:childTnLst>
                    </p:cTn>
                  </p:par>
                  <p:par>
                    <p:cTn id="42" fill="hold">
                      <p:stCondLst>
                        <p:cond delay="indefinite"/>
                      </p:stCondLst>
                      <p:childTnLst>
                        <p:par>
                          <p:cTn id="43" fill="hold">
                            <p:stCondLst>
                              <p:cond delay="0"/>
                            </p:stCondLst>
                            <p:childTnLst>
                              <p:par>
                                <p:cTn id="44" presetID="26" presetClass="entr" presetSubtype="0" fill="hold" grpId="0" nodeType="click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down)">
                                      <p:cBhvr>
                                        <p:cTn id="46" dur="580">
                                          <p:stCondLst>
                                            <p:cond delay="0"/>
                                          </p:stCondLst>
                                        </p:cTn>
                                        <p:tgtEl>
                                          <p:spTgt spid="51"/>
                                        </p:tgtEl>
                                      </p:cBhvr>
                                    </p:animEffect>
                                    <p:anim calcmode="lin" valueType="num">
                                      <p:cBhvr>
                                        <p:cTn id="47" dur="1822" tmFilter="0,0; 0.14,0.36; 0.43,0.73; 0.71,0.91; 1.0,1.0">
                                          <p:stCondLst>
                                            <p:cond delay="0"/>
                                          </p:stCondLst>
                                        </p:cTn>
                                        <p:tgtEl>
                                          <p:spTgt spid="51"/>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51"/>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51"/>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51"/>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51"/>
                                        </p:tgtEl>
                                        <p:attrNameLst>
                                          <p:attrName>ppt_y</p:attrName>
                                        </p:attrNameLst>
                                      </p:cBhvr>
                                      <p:tavLst>
                                        <p:tav tm="0" fmla="#ppt_y-sin(pi*$)/81">
                                          <p:val>
                                            <p:fltVal val="0"/>
                                          </p:val>
                                        </p:tav>
                                        <p:tav tm="100000">
                                          <p:val>
                                            <p:fltVal val="1"/>
                                          </p:val>
                                        </p:tav>
                                      </p:tavLst>
                                    </p:anim>
                                    <p:animScale>
                                      <p:cBhvr>
                                        <p:cTn id="52" dur="26">
                                          <p:stCondLst>
                                            <p:cond delay="650"/>
                                          </p:stCondLst>
                                        </p:cTn>
                                        <p:tgtEl>
                                          <p:spTgt spid="51"/>
                                        </p:tgtEl>
                                      </p:cBhvr>
                                      <p:to x="100000" y="60000"/>
                                    </p:animScale>
                                    <p:animScale>
                                      <p:cBhvr>
                                        <p:cTn id="53" dur="166" decel="50000">
                                          <p:stCondLst>
                                            <p:cond delay="676"/>
                                          </p:stCondLst>
                                        </p:cTn>
                                        <p:tgtEl>
                                          <p:spTgt spid="51"/>
                                        </p:tgtEl>
                                      </p:cBhvr>
                                      <p:to x="100000" y="100000"/>
                                    </p:animScale>
                                    <p:animScale>
                                      <p:cBhvr>
                                        <p:cTn id="54" dur="26">
                                          <p:stCondLst>
                                            <p:cond delay="1312"/>
                                          </p:stCondLst>
                                        </p:cTn>
                                        <p:tgtEl>
                                          <p:spTgt spid="51"/>
                                        </p:tgtEl>
                                      </p:cBhvr>
                                      <p:to x="100000" y="80000"/>
                                    </p:animScale>
                                    <p:animScale>
                                      <p:cBhvr>
                                        <p:cTn id="55" dur="166" decel="50000">
                                          <p:stCondLst>
                                            <p:cond delay="1338"/>
                                          </p:stCondLst>
                                        </p:cTn>
                                        <p:tgtEl>
                                          <p:spTgt spid="51"/>
                                        </p:tgtEl>
                                      </p:cBhvr>
                                      <p:to x="100000" y="100000"/>
                                    </p:animScale>
                                    <p:animScale>
                                      <p:cBhvr>
                                        <p:cTn id="56" dur="26">
                                          <p:stCondLst>
                                            <p:cond delay="1642"/>
                                          </p:stCondLst>
                                        </p:cTn>
                                        <p:tgtEl>
                                          <p:spTgt spid="51"/>
                                        </p:tgtEl>
                                      </p:cBhvr>
                                      <p:to x="100000" y="90000"/>
                                    </p:animScale>
                                    <p:animScale>
                                      <p:cBhvr>
                                        <p:cTn id="57" dur="166" decel="50000">
                                          <p:stCondLst>
                                            <p:cond delay="1668"/>
                                          </p:stCondLst>
                                        </p:cTn>
                                        <p:tgtEl>
                                          <p:spTgt spid="51"/>
                                        </p:tgtEl>
                                      </p:cBhvr>
                                      <p:to x="100000" y="100000"/>
                                    </p:animScale>
                                    <p:animScale>
                                      <p:cBhvr>
                                        <p:cTn id="58" dur="26">
                                          <p:stCondLst>
                                            <p:cond delay="1808"/>
                                          </p:stCondLst>
                                        </p:cTn>
                                        <p:tgtEl>
                                          <p:spTgt spid="51"/>
                                        </p:tgtEl>
                                      </p:cBhvr>
                                      <p:to x="100000" y="95000"/>
                                    </p:animScale>
                                    <p:animScale>
                                      <p:cBhvr>
                                        <p:cTn id="59" dur="166" decel="50000">
                                          <p:stCondLst>
                                            <p:cond delay="1834"/>
                                          </p:stCondLst>
                                        </p:cTn>
                                        <p:tgtEl>
                                          <p:spTgt spid="51"/>
                                        </p:tgtEl>
                                      </p:cBhvr>
                                      <p:to x="100000" y="100000"/>
                                    </p:animScale>
                                  </p:childTnLst>
                                </p:cTn>
                              </p:par>
                              <p:par>
                                <p:cTn id="60" presetID="26"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down)">
                                      <p:cBhvr>
                                        <p:cTn id="62" dur="580">
                                          <p:stCondLst>
                                            <p:cond delay="0"/>
                                          </p:stCondLst>
                                        </p:cTn>
                                        <p:tgtEl>
                                          <p:spTgt spid="52"/>
                                        </p:tgtEl>
                                      </p:cBhvr>
                                    </p:animEffect>
                                    <p:anim calcmode="lin" valueType="num">
                                      <p:cBhvr>
                                        <p:cTn id="63"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68" dur="26">
                                          <p:stCondLst>
                                            <p:cond delay="650"/>
                                          </p:stCondLst>
                                        </p:cTn>
                                        <p:tgtEl>
                                          <p:spTgt spid="52"/>
                                        </p:tgtEl>
                                      </p:cBhvr>
                                      <p:to x="100000" y="60000"/>
                                    </p:animScale>
                                    <p:animScale>
                                      <p:cBhvr>
                                        <p:cTn id="69" dur="166" decel="50000">
                                          <p:stCondLst>
                                            <p:cond delay="676"/>
                                          </p:stCondLst>
                                        </p:cTn>
                                        <p:tgtEl>
                                          <p:spTgt spid="52"/>
                                        </p:tgtEl>
                                      </p:cBhvr>
                                      <p:to x="100000" y="100000"/>
                                    </p:animScale>
                                    <p:animScale>
                                      <p:cBhvr>
                                        <p:cTn id="70" dur="26">
                                          <p:stCondLst>
                                            <p:cond delay="1312"/>
                                          </p:stCondLst>
                                        </p:cTn>
                                        <p:tgtEl>
                                          <p:spTgt spid="52"/>
                                        </p:tgtEl>
                                      </p:cBhvr>
                                      <p:to x="100000" y="80000"/>
                                    </p:animScale>
                                    <p:animScale>
                                      <p:cBhvr>
                                        <p:cTn id="71" dur="166" decel="50000">
                                          <p:stCondLst>
                                            <p:cond delay="1338"/>
                                          </p:stCondLst>
                                        </p:cTn>
                                        <p:tgtEl>
                                          <p:spTgt spid="52"/>
                                        </p:tgtEl>
                                      </p:cBhvr>
                                      <p:to x="100000" y="100000"/>
                                    </p:animScale>
                                    <p:animScale>
                                      <p:cBhvr>
                                        <p:cTn id="72" dur="26">
                                          <p:stCondLst>
                                            <p:cond delay="1642"/>
                                          </p:stCondLst>
                                        </p:cTn>
                                        <p:tgtEl>
                                          <p:spTgt spid="52"/>
                                        </p:tgtEl>
                                      </p:cBhvr>
                                      <p:to x="100000" y="90000"/>
                                    </p:animScale>
                                    <p:animScale>
                                      <p:cBhvr>
                                        <p:cTn id="73" dur="166" decel="50000">
                                          <p:stCondLst>
                                            <p:cond delay="1668"/>
                                          </p:stCondLst>
                                        </p:cTn>
                                        <p:tgtEl>
                                          <p:spTgt spid="52"/>
                                        </p:tgtEl>
                                      </p:cBhvr>
                                      <p:to x="100000" y="100000"/>
                                    </p:animScale>
                                    <p:animScale>
                                      <p:cBhvr>
                                        <p:cTn id="74" dur="26">
                                          <p:stCondLst>
                                            <p:cond delay="1808"/>
                                          </p:stCondLst>
                                        </p:cTn>
                                        <p:tgtEl>
                                          <p:spTgt spid="52"/>
                                        </p:tgtEl>
                                      </p:cBhvr>
                                      <p:to x="100000" y="95000"/>
                                    </p:animScale>
                                    <p:animScale>
                                      <p:cBhvr>
                                        <p:cTn id="75" dur="166" decel="50000">
                                          <p:stCondLst>
                                            <p:cond delay="1834"/>
                                          </p:stCondLst>
                                        </p:cTn>
                                        <p:tgtEl>
                                          <p:spTgt spid="52"/>
                                        </p:tgtEl>
                                      </p:cBhvr>
                                      <p:to x="100000" y="100000"/>
                                    </p:animScale>
                                  </p:childTnLst>
                                </p:cTn>
                              </p:par>
                              <p:par>
                                <p:cTn id="76" presetID="26" presetClass="entr" presetSubtype="0"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down)">
                                      <p:cBhvr>
                                        <p:cTn id="78" dur="580">
                                          <p:stCondLst>
                                            <p:cond delay="0"/>
                                          </p:stCondLst>
                                        </p:cTn>
                                        <p:tgtEl>
                                          <p:spTgt spid="55"/>
                                        </p:tgtEl>
                                      </p:cBhvr>
                                    </p:animEffect>
                                    <p:anim calcmode="lin" valueType="num">
                                      <p:cBhvr>
                                        <p:cTn id="79"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80"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81"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82"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83"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84" dur="26">
                                          <p:stCondLst>
                                            <p:cond delay="650"/>
                                          </p:stCondLst>
                                        </p:cTn>
                                        <p:tgtEl>
                                          <p:spTgt spid="55"/>
                                        </p:tgtEl>
                                      </p:cBhvr>
                                      <p:to x="100000" y="60000"/>
                                    </p:animScale>
                                    <p:animScale>
                                      <p:cBhvr>
                                        <p:cTn id="85" dur="166" decel="50000">
                                          <p:stCondLst>
                                            <p:cond delay="676"/>
                                          </p:stCondLst>
                                        </p:cTn>
                                        <p:tgtEl>
                                          <p:spTgt spid="55"/>
                                        </p:tgtEl>
                                      </p:cBhvr>
                                      <p:to x="100000" y="100000"/>
                                    </p:animScale>
                                    <p:animScale>
                                      <p:cBhvr>
                                        <p:cTn id="86" dur="26">
                                          <p:stCondLst>
                                            <p:cond delay="1312"/>
                                          </p:stCondLst>
                                        </p:cTn>
                                        <p:tgtEl>
                                          <p:spTgt spid="55"/>
                                        </p:tgtEl>
                                      </p:cBhvr>
                                      <p:to x="100000" y="80000"/>
                                    </p:animScale>
                                    <p:animScale>
                                      <p:cBhvr>
                                        <p:cTn id="87" dur="166" decel="50000">
                                          <p:stCondLst>
                                            <p:cond delay="1338"/>
                                          </p:stCondLst>
                                        </p:cTn>
                                        <p:tgtEl>
                                          <p:spTgt spid="55"/>
                                        </p:tgtEl>
                                      </p:cBhvr>
                                      <p:to x="100000" y="100000"/>
                                    </p:animScale>
                                    <p:animScale>
                                      <p:cBhvr>
                                        <p:cTn id="88" dur="26">
                                          <p:stCondLst>
                                            <p:cond delay="1642"/>
                                          </p:stCondLst>
                                        </p:cTn>
                                        <p:tgtEl>
                                          <p:spTgt spid="55"/>
                                        </p:tgtEl>
                                      </p:cBhvr>
                                      <p:to x="100000" y="90000"/>
                                    </p:animScale>
                                    <p:animScale>
                                      <p:cBhvr>
                                        <p:cTn id="89" dur="166" decel="50000">
                                          <p:stCondLst>
                                            <p:cond delay="1668"/>
                                          </p:stCondLst>
                                        </p:cTn>
                                        <p:tgtEl>
                                          <p:spTgt spid="55"/>
                                        </p:tgtEl>
                                      </p:cBhvr>
                                      <p:to x="100000" y="100000"/>
                                    </p:animScale>
                                    <p:animScale>
                                      <p:cBhvr>
                                        <p:cTn id="90" dur="26">
                                          <p:stCondLst>
                                            <p:cond delay="1808"/>
                                          </p:stCondLst>
                                        </p:cTn>
                                        <p:tgtEl>
                                          <p:spTgt spid="55"/>
                                        </p:tgtEl>
                                      </p:cBhvr>
                                      <p:to x="100000" y="95000"/>
                                    </p:animScale>
                                    <p:animScale>
                                      <p:cBhvr>
                                        <p:cTn id="91" dur="166" decel="50000">
                                          <p:stCondLst>
                                            <p:cond delay="1834"/>
                                          </p:stCondLst>
                                        </p:cTn>
                                        <p:tgtEl>
                                          <p:spTgt spid="5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p:bldP spid="47" grpId="0" animBg="1"/>
      <p:bldP spid="48" grpId="0"/>
      <p:bldP spid="49" grpId="0" animBg="1"/>
      <p:bldP spid="50" grpId="0"/>
      <p:bldP spid="51" grpId="0" animBg="1"/>
      <p:bldP spid="52" grpId="0"/>
      <p:bldP spid="53" grpId="0"/>
      <p:bldP spid="54" grpId="0"/>
      <p:bldP spid="5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7" name="组合 26"/>
          <p:cNvGrpSpPr/>
          <p:nvPr/>
        </p:nvGrpSpPr>
        <p:grpSpPr>
          <a:xfrm>
            <a:off x="192881" y="893"/>
            <a:ext cx="575915" cy="836495"/>
            <a:chOff x="841003" y="360040"/>
            <a:chExt cx="504056" cy="836712"/>
          </a:xfrm>
          <a:solidFill>
            <a:schemeClr val="accent1"/>
          </a:solidFill>
        </p:grpSpPr>
        <p:sp>
          <p:nvSpPr>
            <p:cNvPr id="28" name="矩形 2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5737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a:t>
            </a:r>
            <a:r>
              <a:rPr lang="zh-CN" altLang="en-US" sz="2400" b="1" dirty="0" smtClean="0">
                <a:solidFill>
                  <a:schemeClr val="tx1">
                    <a:lumMod val="75000"/>
                    <a:lumOff val="25000"/>
                  </a:schemeClr>
                </a:solidFill>
                <a:latin typeface="微软雅黑" pitchFamily="34" charset="-122"/>
                <a:ea typeface="微软雅黑" pitchFamily="34" charset="-122"/>
              </a:rPr>
              <a:t>创业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创业的四个关键环节</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219232" y="932934"/>
            <a:ext cx="1981633" cy="430374"/>
          </a:xfrm>
          <a:prstGeom prst="rect">
            <a:avLst/>
          </a:prstGeom>
        </p:spPr>
        <p:txBody>
          <a:bodyPr wrap="none">
            <a:spAutoFit/>
          </a:bodyPr>
          <a:lstStyle/>
          <a:p>
            <a:pPr indent="457200" algn="just">
              <a:lnSpc>
                <a:spcPct val="120000"/>
              </a:lnSpc>
              <a:spcBef>
                <a:spcPct val="0"/>
              </a:spcBef>
            </a:pPr>
            <a:r>
              <a:rPr lang="en-US" altLang="zh-CN" sz="2000" b="1" dirty="0">
                <a:solidFill>
                  <a:schemeClr val="accent2"/>
                </a:solidFill>
                <a:latin typeface="微软雅黑" pitchFamily="34" charset="-122"/>
                <a:ea typeface="微软雅黑" pitchFamily="34" charset="-122"/>
              </a:rPr>
              <a:t>4. </a:t>
            </a:r>
            <a:r>
              <a:rPr lang="zh-CN" altLang="en-US" sz="2000" b="1" dirty="0">
                <a:solidFill>
                  <a:schemeClr val="accent2"/>
                </a:solidFill>
                <a:latin typeface="微软雅黑" pitchFamily="34" charset="-122"/>
                <a:ea typeface="微软雅黑" pitchFamily="34" charset="-122"/>
              </a:rPr>
              <a:t>企业发展</a:t>
            </a:r>
          </a:p>
        </p:txBody>
      </p:sp>
      <p:sp>
        <p:nvSpPr>
          <p:cNvPr id="24" name="任意多边形 4"/>
          <p:cNvSpPr>
            <a:spLocks/>
          </p:cNvSpPr>
          <p:nvPr/>
        </p:nvSpPr>
        <p:spPr bwMode="auto">
          <a:xfrm>
            <a:off x="1109207" y="2490045"/>
            <a:ext cx="9148760" cy="1587"/>
          </a:xfrm>
          <a:custGeom>
            <a:avLst/>
            <a:gdLst>
              <a:gd name="T0" fmla="*/ 0 w 8374743"/>
              <a:gd name="T1" fmla="*/ 0 h 1349828"/>
              <a:gd name="T2" fmla="*/ 0 w 8374743"/>
              <a:gd name="T3" fmla="*/ 2 h 1349828"/>
              <a:gd name="T4" fmla="*/ 10004727 w 8374743"/>
              <a:gd name="T5" fmla="*/ 2 h 1349828"/>
              <a:gd name="T6" fmla="*/ 0 60000 65536"/>
              <a:gd name="T7" fmla="*/ 0 60000 65536"/>
              <a:gd name="T8" fmla="*/ 0 60000 65536"/>
              <a:gd name="T9" fmla="*/ 0 w 8374743"/>
              <a:gd name="T10" fmla="*/ 0 h 1349828"/>
              <a:gd name="T11" fmla="*/ 8374743 w 8374743"/>
              <a:gd name="T12" fmla="*/ 1349828 h 1349828"/>
            </a:gdLst>
            <a:ahLst/>
            <a:cxnLst>
              <a:cxn ang="T6">
                <a:pos x="T0" y="T1"/>
              </a:cxn>
              <a:cxn ang="T7">
                <a:pos x="T2" y="T3"/>
              </a:cxn>
              <a:cxn ang="T8">
                <a:pos x="T4" y="T5"/>
              </a:cxn>
            </a:cxnLst>
            <a:rect l="T9" t="T10" r="T11" b="T12"/>
            <a:pathLst>
              <a:path w="8374743" h="1349828">
                <a:moveTo>
                  <a:pt x="0" y="0"/>
                </a:moveTo>
                <a:lnTo>
                  <a:pt x="0" y="1349828"/>
                </a:lnTo>
                <a:lnTo>
                  <a:pt x="8374743" y="1349828"/>
                </a:lnTo>
              </a:path>
            </a:pathLst>
          </a:custGeom>
          <a:solidFill>
            <a:srgbClr val="404585"/>
          </a:solidFill>
          <a:ln w="25400" cap="flat" cmpd="sng">
            <a:solidFill>
              <a:srgbClr val="404585"/>
            </a:solidFill>
            <a:bevel/>
            <a:headEnd type="oval" w="med" len="med"/>
            <a:tailEnd type="oval" w="med" len="med"/>
          </a:ln>
        </p:spPr>
        <p:txBody>
          <a:bodyPr lIns="121917" tIns="60958" rIns="121917" bIns="60958" anchor="ctr"/>
          <a:lstStyle/>
          <a:p>
            <a:endParaRPr lang="zh-CN" altLang="en-US" sz="1600"/>
          </a:p>
        </p:txBody>
      </p:sp>
      <p:grpSp>
        <p:nvGrpSpPr>
          <p:cNvPr id="25" name="组合 5"/>
          <p:cNvGrpSpPr>
            <a:grpSpLocks/>
          </p:cNvGrpSpPr>
          <p:nvPr/>
        </p:nvGrpSpPr>
        <p:grpSpPr bwMode="auto">
          <a:xfrm>
            <a:off x="1109208" y="2394844"/>
            <a:ext cx="2600484" cy="3732906"/>
            <a:chOff x="0" y="750888"/>
            <a:chExt cx="1984214" cy="3734850"/>
          </a:xfrm>
          <a:solidFill>
            <a:srgbClr val="404585"/>
          </a:solidFill>
        </p:grpSpPr>
        <p:sp>
          <p:nvSpPr>
            <p:cNvPr id="26" name="椭圆 6"/>
            <p:cNvSpPr>
              <a:spLocks noChangeArrowheads="1"/>
            </p:cNvSpPr>
            <p:nvPr/>
          </p:nvSpPr>
          <p:spPr bwMode="auto">
            <a:xfrm>
              <a:off x="1101409" y="750888"/>
              <a:ext cx="133665"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300">
                <a:solidFill>
                  <a:srgbClr val="FFFFFF"/>
                </a:solidFill>
                <a:latin typeface="Calibri" panose="020F0502020204030204" pitchFamily="34" charset="0"/>
                <a:sym typeface="Calibri" panose="020F0502020204030204" pitchFamily="34" charset="0"/>
              </a:endParaRPr>
            </a:p>
          </p:txBody>
        </p:sp>
        <p:sp>
          <p:nvSpPr>
            <p:cNvPr id="30" name="任意多边形 8"/>
            <p:cNvSpPr>
              <a:spLocks noChangeArrowheads="1"/>
            </p:cNvSpPr>
            <p:nvPr/>
          </p:nvSpPr>
          <p:spPr bwMode="auto">
            <a:xfrm>
              <a:off x="0" y="1006475"/>
              <a:ext cx="1984214" cy="34792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solidFill>
              <a:schemeClr val="accent5">
                <a:lumMod val="60000"/>
                <a:lumOff val="40000"/>
              </a:schemeClr>
            </a:solid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en-US" dirty="0"/>
            </a:p>
          </p:txBody>
        </p:sp>
      </p:grpSp>
      <p:grpSp>
        <p:nvGrpSpPr>
          <p:cNvPr id="31" name="组合 9"/>
          <p:cNvGrpSpPr>
            <a:grpSpLocks/>
          </p:cNvGrpSpPr>
          <p:nvPr/>
        </p:nvGrpSpPr>
        <p:grpSpPr bwMode="auto">
          <a:xfrm>
            <a:off x="4311650" y="2394844"/>
            <a:ext cx="2533649" cy="3650356"/>
            <a:chOff x="-484163" y="750888"/>
            <a:chExt cx="2534969" cy="3652257"/>
          </a:xfrm>
          <a:solidFill>
            <a:srgbClr val="404585"/>
          </a:solidFill>
        </p:grpSpPr>
        <p:sp>
          <p:nvSpPr>
            <p:cNvPr id="36" name="椭圆 10"/>
            <p:cNvSpPr>
              <a:spLocks noChangeArrowheads="1"/>
            </p:cNvSpPr>
            <p:nvPr/>
          </p:nvSpPr>
          <p:spPr bwMode="auto">
            <a:xfrm>
              <a:off x="1011238"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300">
                <a:solidFill>
                  <a:srgbClr val="FFFFFF"/>
                </a:solidFill>
                <a:latin typeface="Calibri" panose="020F0502020204030204" pitchFamily="34" charset="0"/>
                <a:sym typeface="Calibri" panose="020F0502020204030204" pitchFamily="34" charset="0"/>
              </a:endParaRPr>
            </a:p>
          </p:txBody>
        </p:sp>
        <p:sp>
          <p:nvSpPr>
            <p:cNvPr id="38" name="任意多边形 12"/>
            <p:cNvSpPr>
              <a:spLocks noChangeArrowheads="1"/>
            </p:cNvSpPr>
            <p:nvPr/>
          </p:nvSpPr>
          <p:spPr bwMode="auto">
            <a:xfrm>
              <a:off x="-484163" y="1006475"/>
              <a:ext cx="2534969" cy="3396670"/>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solidFill>
              <a:schemeClr val="accent5">
                <a:lumMod val="60000"/>
                <a:lumOff val="40000"/>
              </a:schemeClr>
            </a:solid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en-US" dirty="0"/>
            </a:p>
          </p:txBody>
        </p:sp>
      </p:grpSp>
      <p:grpSp>
        <p:nvGrpSpPr>
          <p:cNvPr id="39" name="组合 13"/>
          <p:cNvGrpSpPr>
            <a:grpSpLocks/>
          </p:cNvGrpSpPr>
          <p:nvPr/>
        </p:nvGrpSpPr>
        <p:grpSpPr bwMode="auto">
          <a:xfrm>
            <a:off x="7702550" y="2394844"/>
            <a:ext cx="2851150" cy="3650356"/>
            <a:chOff x="-549763" y="750888"/>
            <a:chExt cx="2852635" cy="3652257"/>
          </a:xfrm>
          <a:solidFill>
            <a:srgbClr val="404585"/>
          </a:solidFill>
        </p:grpSpPr>
        <p:sp>
          <p:nvSpPr>
            <p:cNvPr id="40" name="椭圆 14"/>
            <p:cNvSpPr>
              <a:spLocks noChangeArrowheads="1"/>
            </p:cNvSpPr>
            <p:nvPr/>
          </p:nvSpPr>
          <p:spPr bwMode="auto">
            <a:xfrm>
              <a:off x="1008063"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300">
                <a:solidFill>
                  <a:srgbClr val="FFFFFF"/>
                </a:solidFill>
                <a:latin typeface="Calibri" panose="020F0502020204030204" pitchFamily="34" charset="0"/>
                <a:sym typeface="Calibri" panose="020F0502020204030204" pitchFamily="34" charset="0"/>
              </a:endParaRPr>
            </a:p>
          </p:txBody>
        </p:sp>
        <p:sp>
          <p:nvSpPr>
            <p:cNvPr id="42" name="任意多边形 16"/>
            <p:cNvSpPr>
              <a:spLocks noChangeArrowheads="1"/>
            </p:cNvSpPr>
            <p:nvPr/>
          </p:nvSpPr>
          <p:spPr bwMode="auto">
            <a:xfrm>
              <a:off x="-549763" y="1006475"/>
              <a:ext cx="2852635" cy="3396670"/>
            </a:xfrm>
            <a:custGeom>
              <a:avLst/>
              <a:gdLst>
                <a:gd name="T0" fmla="*/ 1573508 w 1293018"/>
                <a:gd name="T1" fmla="*/ 0 h 2000700"/>
                <a:gd name="T2" fmla="*/ 1717126 w 1293018"/>
                <a:gd name="T3" fmla="*/ 247494 h 2000700"/>
                <a:gd name="T4" fmla="*/ 2193250 w 1293018"/>
                <a:gd name="T5" fmla="*/ 247494 h 2000700"/>
                <a:gd name="T6" fmla="*/ 2440525 w 1293018"/>
                <a:gd name="T7" fmla="*/ 494643 h 2000700"/>
                <a:gd name="T8" fmla="*/ 2440525 w 1293018"/>
                <a:gd name="T9" fmla="*/ 3527180 h 2000700"/>
                <a:gd name="T10" fmla="*/ 2193250 w 1293018"/>
                <a:gd name="T11" fmla="*/ 3774329 h 2000700"/>
                <a:gd name="T12" fmla="*/ 247275 w 1293018"/>
                <a:gd name="T13" fmla="*/ 3774329 h 2000700"/>
                <a:gd name="T14" fmla="*/ 0 w 1293018"/>
                <a:gd name="T15" fmla="*/ 3527180 h 2000700"/>
                <a:gd name="T16" fmla="*/ 0 w 1293018"/>
                <a:gd name="T17" fmla="*/ 494643 h 2000700"/>
                <a:gd name="T18" fmla="*/ 247275 w 1293018"/>
                <a:gd name="T19" fmla="*/ 247494 h 2000700"/>
                <a:gd name="T20" fmla="*/ 1429887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solidFill>
              <a:schemeClr val="accent5">
                <a:lumMod val="60000"/>
                <a:lumOff val="40000"/>
              </a:schemeClr>
            </a:solid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endParaRPr lang="zh-CN" altLang="en-US" dirty="0"/>
            </a:p>
          </p:txBody>
        </p:sp>
      </p:grpSp>
      <p:sp>
        <p:nvSpPr>
          <p:cNvPr id="3" name="矩形 2"/>
          <p:cNvSpPr/>
          <p:nvPr/>
        </p:nvSpPr>
        <p:spPr>
          <a:xfrm>
            <a:off x="1384299" y="1758950"/>
            <a:ext cx="2050969" cy="44450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itchFamily="34" charset="-122"/>
                <a:ea typeface="微软雅黑" pitchFamily="34" charset="-122"/>
              </a:rPr>
              <a:t>处于初创期的企业</a:t>
            </a:r>
          </a:p>
        </p:txBody>
      </p:sp>
      <p:sp>
        <p:nvSpPr>
          <p:cNvPr id="59" name="矩形 58"/>
          <p:cNvSpPr/>
          <p:nvPr/>
        </p:nvSpPr>
        <p:spPr>
          <a:xfrm>
            <a:off x="4445000" y="1758950"/>
            <a:ext cx="2124462" cy="44450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处于成长期的企业</a:t>
            </a:r>
          </a:p>
        </p:txBody>
      </p:sp>
      <p:sp>
        <p:nvSpPr>
          <p:cNvPr id="60" name="矩形 59"/>
          <p:cNvSpPr/>
          <p:nvPr/>
        </p:nvSpPr>
        <p:spPr>
          <a:xfrm>
            <a:off x="7702550" y="1758950"/>
            <a:ext cx="2120900" cy="444500"/>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处于成熟期的企业</a:t>
            </a:r>
          </a:p>
        </p:txBody>
      </p:sp>
      <p:sp>
        <p:nvSpPr>
          <p:cNvPr id="4" name="矩形 3"/>
          <p:cNvSpPr/>
          <p:nvPr/>
        </p:nvSpPr>
        <p:spPr>
          <a:xfrm>
            <a:off x="1174751" y="2950387"/>
            <a:ext cx="2470150" cy="304698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企业组织混乱</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流程不正规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人员较少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企业中某个核心人物</a:t>
            </a:r>
            <a:r>
              <a:rPr lang="zh-CN" altLang="en-US" sz="2000" dirty="0" smtClean="0">
                <a:solidFill>
                  <a:schemeClr val="tx1">
                    <a:lumMod val="75000"/>
                    <a:lumOff val="25000"/>
                  </a:schemeClr>
                </a:solidFill>
                <a:latin typeface="微软雅黑" pitchFamily="34" charset="-122"/>
                <a:ea typeface="微软雅黑" pitchFamily="34" charset="-122"/>
              </a:rPr>
              <a:t>起关键</a:t>
            </a:r>
            <a:r>
              <a:rPr lang="zh-CN" altLang="en-US" sz="2000" dirty="0">
                <a:solidFill>
                  <a:schemeClr val="tx1">
                    <a:lumMod val="75000"/>
                    <a:lumOff val="25000"/>
                  </a:schemeClr>
                </a:solidFill>
                <a:latin typeface="微软雅黑" pitchFamily="34" charset="-122"/>
                <a:ea typeface="微软雅黑" pitchFamily="34" charset="-122"/>
              </a:rPr>
              <a:t>作用。 这个阶段应实行 “人治”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通过 </a:t>
            </a:r>
            <a:r>
              <a:rPr lang="zh-CN" altLang="en-US" sz="2000" dirty="0" smtClean="0">
                <a:solidFill>
                  <a:schemeClr val="tx1">
                    <a:lumMod val="75000"/>
                    <a:lumOff val="25000"/>
                  </a:schemeClr>
                </a:solidFill>
                <a:latin typeface="微软雅黑" pitchFamily="34" charset="-122"/>
                <a:ea typeface="微软雅黑" pitchFamily="34" charset="-122"/>
              </a:rPr>
              <a:t>“人治”来</a:t>
            </a:r>
            <a:r>
              <a:rPr lang="zh-CN" altLang="en-US" sz="2000" dirty="0">
                <a:solidFill>
                  <a:schemeClr val="tx1">
                    <a:lumMod val="75000"/>
                    <a:lumOff val="25000"/>
                  </a:schemeClr>
                </a:solidFill>
                <a:latin typeface="微软雅黑" pitchFamily="34" charset="-122"/>
                <a:ea typeface="微软雅黑" pitchFamily="34" charset="-122"/>
              </a:rPr>
              <a:t>降低管理成本</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提高办事效率。</a:t>
            </a:r>
          </a:p>
        </p:txBody>
      </p:sp>
      <p:sp>
        <p:nvSpPr>
          <p:cNvPr id="5" name="矩形 4"/>
          <p:cNvSpPr/>
          <p:nvPr/>
        </p:nvSpPr>
        <p:spPr>
          <a:xfrm>
            <a:off x="4445000" y="3221335"/>
            <a:ext cx="2260600" cy="230832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这个阶段应</a:t>
            </a:r>
            <a:r>
              <a:rPr lang="zh-CN" altLang="en-US" sz="2000" dirty="0" smtClean="0">
                <a:solidFill>
                  <a:schemeClr val="tx1">
                    <a:lumMod val="75000"/>
                    <a:lumOff val="25000"/>
                  </a:schemeClr>
                </a:solidFill>
                <a:latin typeface="微软雅黑" pitchFamily="34" charset="-122"/>
                <a:ea typeface="微软雅黑" pitchFamily="34" charset="-122"/>
              </a:rPr>
              <a:t>实行“法治”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即建立健全</a:t>
            </a:r>
            <a:r>
              <a:rPr lang="zh-CN" altLang="en-US" sz="2000" dirty="0" smtClean="0">
                <a:solidFill>
                  <a:schemeClr val="tx1">
                    <a:lumMod val="75000"/>
                    <a:lumOff val="25000"/>
                  </a:schemeClr>
                </a:solidFill>
                <a:latin typeface="微软雅黑" pitchFamily="34" charset="-122"/>
                <a:ea typeface="微软雅黑" pitchFamily="34" charset="-122"/>
              </a:rPr>
              <a:t>各项规章制度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以法治人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同时加强部门的协调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促进组织均衡成长。</a:t>
            </a:r>
          </a:p>
        </p:txBody>
      </p:sp>
      <p:sp>
        <p:nvSpPr>
          <p:cNvPr id="6" name="矩形 5"/>
          <p:cNvSpPr/>
          <p:nvPr/>
        </p:nvSpPr>
        <p:spPr>
          <a:xfrm>
            <a:off x="7823200" y="3113385"/>
            <a:ext cx="2584450" cy="2646365"/>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企业会向三</a:t>
            </a:r>
            <a:r>
              <a:rPr lang="zh-CN" altLang="en-US" sz="2000" dirty="0" smtClean="0">
                <a:solidFill>
                  <a:schemeClr val="tx1">
                    <a:lumMod val="75000"/>
                    <a:lumOff val="25000"/>
                  </a:schemeClr>
                </a:solidFill>
                <a:latin typeface="微软雅黑" pitchFamily="34" charset="-122"/>
                <a:ea typeface="微软雅黑" pitchFamily="34" charset="-122"/>
              </a:rPr>
              <a:t>个方向</a:t>
            </a:r>
            <a:r>
              <a:rPr lang="zh-CN" altLang="en-US" sz="2000" dirty="0">
                <a:solidFill>
                  <a:schemeClr val="tx1">
                    <a:lumMod val="75000"/>
                    <a:lumOff val="25000"/>
                  </a:schemeClr>
                </a:solidFill>
                <a:latin typeface="微软雅黑" pitchFamily="34" charset="-122"/>
                <a:ea typeface="微软雅黑" pitchFamily="34" charset="-122"/>
              </a:rPr>
              <a:t>发展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一是经过短暂的繁荣后进入衰退期</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二是企业不断微调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尽量延长这一时期</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三</a:t>
            </a:r>
            <a:r>
              <a:rPr lang="zh-CN" altLang="en-US" sz="2000" dirty="0">
                <a:solidFill>
                  <a:schemeClr val="tx1">
                    <a:lumMod val="75000"/>
                    <a:lumOff val="25000"/>
                  </a:schemeClr>
                </a:solidFill>
                <a:latin typeface="微软雅黑" pitchFamily="34" charset="-122"/>
                <a:ea typeface="微软雅黑" pitchFamily="34" charset="-122"/>
              </a:rPr>
              <a:t>是进行企业改革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进入新一轮的增长期。</a:t>
            </a:r>
          </a:p>
        </p:txBody>
      </p:sp>
    </p:spTree>
    <p:extLst>
      <p:ext uri="{BB962C8B-B14F-4D97-AF65-F5344CB8AC3E}">
        <p14:creationId xmlns:p14="http://schemas.microsoft.com/office/powerpoint/2010/main" val="106537081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500"/>
                                        <p:tgtEl>
                                          <p:spTgt spid="2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1000" fill="hold"/>
                                        <p:tgtEl>
                                          <p:spTgt spid="59"/>
                                        </p:tgtEl>
                                        <p:attrNameLst>
                                          <p:attrName>ppt_w</p:attrName>
                                        </p:attrNameLst>
                                      </p:cBhvr>
                                      <p:tavLst>
                                        <p:tav tm="0">
                                          <p:val>
                                            <p:fltVal val="0"/>
                                          </p:val>
                                        </p:tav>
                                        <p:tav tm="100000">
                                          <p:val>
                                            <p:strVal val="#ppt_w"/>
                                          </p:val>
                                        </p:tav>
                                      </p:tavLst>
                                    </p:anim>
                                    <p:anim calcmode="lin" valueType="num">
                                      <p:cBhvr>
                                        <p:cTn id="22" dur="1000" fill="hold"/>
                                        <p:tgtEl>
                                          <p:spTgt spid="59"/>
                                        </p:tgtEl>
                                        <p:attrNameLst>
                                          <p:attrName>ppt_h</p:attrName>
                                        </p:attrNameLst>
                                      </p:cBhvr>
                                      <p:tavLst>
                                        <p:tav tm="0">
                                          <p:val>
                                            <p:fltVal val="0"/>
                                          </p:val>
                                        </p:tav>
                                        <p:tav tm="100000">
                                          <p:val>
                                            <p:strVal val="#ppt_h"/>
                                          </p:val>
                                        </p:tav>
                                      </p:tavLst>
                                    </p:anim>
                                    <p:anim calcmode="lin" valueType="num">
                                      <p:cBhvr>
                                        <p:cTn id="23" dur="1000" fill="hold"/>
                                        <p:tgtEl>
                                          <p:spTgt spid="59"/>
                                        </p:tgtEl>
                                        <p:attrNameLst>
                                          <p:attrName>style.rotation</p:attrName>
                                        </p:attrNameLst>
                                      </p:cBhvr>
                                      <p:tavLst>
                                        <p:tav tm="0">
                                          <p:val>
                                            <p:fltVal val="90"/>
                                          </p:val>
                                        </p:tav>
                                        <p:tav tm="100000">
                                          <p:val>
                                            <p:fltVal val="0"/>
                                          </p:val>
                                        </p:tav>
                                      </p:tavLst>
                                    </p:anim>
                                    <p:animEffect transition="in" filter="fade">
                                      <p:cBhvr>
                                        <p:cTn id="24" dur="1000"/>
                                        <p:tgtEl>
                                          <p:spTgt spid="59"/>
                                        </p:tgtEl>
                                      </p:cBhvr>
                                    </p:animEffect>
                                  </p:childTnLst>
                                </p:cTn>
                              </p:par>
                              <p:par>
                                <p:cTn id="25" presetID="31"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1000" fill="hold"/>
                                        <p:tgtEl>
                                          <p:spTgt spid="31"/>
                                        </p:tgtEl>
                                        <p:attrNameLst>
                                          <p:attrName>ppt_w</p:attrName>
                                        </p:attrNameLst>
                                      </p:cBhvr>
                                      <p:tavLst>
                                        <p:tav tm="0">
                                          <p:val>
                                            <p:fltVal val="0"/>
                                          </p:val>
                                        </p:tav>
                                        <p:tav tm="100000">
                                          <p:val>
                                            <p:strVal val="#ppt_w"/>
                                          </p:val>
                                        </p:tav>
                                      </p:tavLst>
                                    </p:anim>
                                    <p:anim calcmode="lin" valueType="num">
                                      <p:cBhvr>
                                        <p:cTn id="28" dur="1000" fill="hold"/>
                                        <p:tgtEl>
                                          <p:spTgt spid="31"/>
                                        </p:tgtEl>
                                        <p:attrNameLst>
                                          <p:attrName>ppt_h</p:attrName>
                                        </p:attrNameLst>
                                      </p:cBhvr>
                                      <p:tavLst>
                                        <p:tav tm="0">
                                          <p:val>
                                            <p:fltVal val="0"/>
                                          </p:val>
                                        </p:tav>
                                        <p:tav tm="100000">
                                          <p:val>
                                            <p:strVal val="#ppt_h"/>
                                          </p:val>
                                        </p:tav>
                                      </p:tavLst>
                                    </p:anim>
                                    <p:anim calcmode="lin" valueType="num">
                                      <p:cBhvr>
                                        <p:cTn id="29" dur="1000" fill="hold"/>
                                        <p:tgtEl>
                                          <p:spTgt spid="31"/>
                                        </p:tgtEl>
                                        <p:attrNameLst>
                                          <p:attrName>style.rotation</p:attrName>
                                        </p:attrNameLst>
                                      </p:cBhvr>
                                      <p:tavLst>
                                        <p:tav tm="0">
                                          <p:val>
                                            <p:fltVal val="90"/>
                                          </p:val>
                                        </p:tav>
                                        <p:tav tm="100000">
                                          <p:val>
                                            <p:fltVal val="0"/>
                                          </p:val>
                                        </p:tav>
                                      </p:tavLst>
                                    </p:anim>
                                    <p:animEffect transition="in" filter="fade">
                                      <p:cBhvr>
                                        <p:cTn id="30" dur="1000"/>
                                        <p:tgtEl>
                                          <p:spTgt spid="31"/>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 calcmode="lin" valueType="num">
                                      <p:cBhvr>
                                        <p:cTn id="35" dur="1000" fill="hold"/>
                                        <p:tgtEl>
                                          <p:spTgt spid="5"/>
                                        </p:tgtEl>
                                        <p:attrNameLst>
                                          <p:attrName>style.rotation</p:attrName>
                                        </p:attrNameLst>
                                      </p:cBhvr>
                                      <p:tavLst>
                                        <p:tav tm="0">
                                          <p:val>
                                            <p:fltVal val="90"/>
                                          </p:val>
                                        </p:tav>
                                        <p:tav tm="100000">
                                          <p:val>
                                            <p:fltVal val="0"/>
                                          </p:val>
                                        </p:tav>
                                      </p:tavLst>
                                    </p:anim>
                                    <p:animEffect transition="in" filter="fade">
                                      <p:cBhvr>
                                        <p:cTn id="36" dur="10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wipe(down)">
                                      <p:cBhvr>
                                        <p:cTn id="41" dur="580">
                                          <p:stCondLst>
                                            <p:cond delay="0"/>
                                          </p:stCondLst>
                                        </p:cTn>
                                        <p:tgtEl>
                                          <p:spTgt spid="60"/>
                                        </p:tgtEl>
                                      </p:cBhvr>
                                    </p:animEffect>
                                    <p:anim calcmode="lin" valueType="num">
                                      <p:cBhvr>
                                        <p:cTn id="42" dur="1822"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60"/>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60"/>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60"/>
                                        </p:tgtEl>
                                        <p:attrNameLst>
                                          <p:attrName>ppt_y</p:attrName>
                                        </p:attrNameLst>
                                      </p:cBhvr>
                                      <p:tavLst>
                                        <p:tav tm="0" fmla="#ppt_y-sin(pi*$)/81">
                                          <p:val>
                                            <p:fltVal val="0"/>
                                          </p:val>
                                        </p:tav>
                                        <p:tav tm="100000">
                                          <p:val>
                                            <p:fltVal val="1"/>
                                          </p:val>
                                        </p:tav>
                                      </p:tavLst>
                                    </p:anim>
                                    <p:animScale>
                                      <p:cBhvr>
                                        <p:cTn id="47" dur="26">
                                          <p:stCondLst>
                                            <p:cond delay="650"/>
                                          </p:stCondLst>
                                        </p:cTn>
                                        <p:tgtEl>
                                          <p:spTgt spid="60"/>
                                        </p:tgtEl>
                                      </p:cBhvr>
                                      <p:to x="100000" y="60000"/>
                                    </p:animScale>
                                    <p:animScale>
                                      <p:cBhvr>
                                        <p:cTn id="48" dur="166" decel="50000">
                                          <p:stCondLst>
                                            <p:cond delay="676"/>
                                          </p:stCondLst>
                                        </p:cTn>
                                        <p:tgtEl>
                                          <p:spTgt spid="60"/>
                                        </p:tgtEl>
                                      </p:cBhvr>
                                      <p:to x="100000" y="100000"/>
                                    </p:animScale>
                                    <p:animScale>
                                      <p:cBhvr>
                                        <p:cTn id="49" dur="26">
                                          <p:stCondLst>
                                            <p:cond delay="1312"/>
                                          </p:stCondLst>
                                        </p:cTn>
                                        <p:tgtEl>
                                          <p:spTgt spid="60"/>
                                        </p:tgtEl>
                                      </p:cBhvr>
                                      <p:to x="100000" y="80000"/>
                                    </p:animScale>
                                    <p:animScale>
                                      <p:cBhvr>
                                        <p:cTn id="50" dur="166" decel="50000">
                                          <p:stCondLst>
                                            <p:cond delay="1338"/>
                                          </p:stCondLst>
                                        </p:cTn>
                                        <p:tgtEl>
                                          <p:spTgt spid="60"/>
                                        </p:tgtEl>
                                      </p:cBhvr>
                                      <p:to x="100000" y="100000"/>
                                    </p:animScale>
                                    <p:animScale>
                                      <p:cBhvr>
                                        <p:cTn id="51" dur="26">
                                          <p:stCondLst>
                                            <p:cond delay="1642"/>
                                          </p:stCondLst>
                                        </p:cTn>
                                        <p:tgtEl>
                                          <p:spTgt spid="60"/>
                                        </p:tgtEl>
                                      </p:cBhvr>
                                      <p:to x="100000" y="90000"/>
                                    </p:animScale>
                                    <p:animScale>
                                      <p:cBhvr>
                                        <p:cTn id="52" dur="166" decel="50000">
                                          <p:stCondLst>
                                            <p:cond delay="1668"/>
                                          </p:stCondLst>
                                        </p:cTn>
                                        <p:tgtEl>
                                          <p:spTgt spid="60"/>
                                        </p:tgtEl>
                                      </p:cBhvr>
                                      <p:to x="100000" y="100000"/>
                                    </p:animScale>
                                    <p:animScale>
                                      <p:cBhvr>
                                        <p:cTn id="53" dur="26">
                                          <p:stCondLst>
                                            <p:cond delay="1808"/>
                                          </p:stCondLst>
                                        </p:cTn>
                                        <p:tgtEl>
                                          <p:spTgt spid="60"/>
                                        </p:tgtEl>
                                      </p:cBhvr>
                                      <p:to x="100000" y="95000"/>
                                    </p:animScale>
                                    <p:animScale>
                                      <p:cBhvr>
                                        <p:cTn id="54" dur="166" decel="50000">
                                          <p:stCondLst>
                                            <p:cond delay="1834"/>
                                          </p:stCondLst>
                                        </p:cTn>
                                        <p:tgtEl>
                                          <p:spTgt spid="60"/>
                                        </p:tgtEl>
                                      </p:cBhvr>
                                      <p:to x="100000" y="100000"/>
                                    </p:animScale>
                                  </p:childTnLst>
                                </p:cTn>
                              </p:par>
                              <p:par>
                                <p:cTn id="55" presetID="26" presetClass="entr" presetSubtype="0"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down)">
                                      <p:cBhvr>
                                        <p:cTn id="57" dur="580">
                                          <p:stCondLst>
                                            <p:cond delay="0"/>
                                          </p:stCondLst>
                                        </p:cTn>
                                        <p:tgtEl>
                                          <p:spTgt spid="6"/>
                                        </p:tgtEl>
                                      </p:cBhvr>
                                    </p:animEffect>
                                    <p:anim calcmode="lin" valueType="num">
                                      <p:cBhvr>
                                        <p:cTn id="5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3" dur="26">
                                          <p:stCondLst>
                                            <p:cond delay="650"/>
                                          </p:stCondLst>
                                        </p:cTn>
                                        <p:tgtEl>
                                          <p:spTgt spid="6"/>
                                        </p:tgtEl>
                                      </p:cBhvr>
                                      <p:to x="100000" y="60000"/>
                                    </p:animScale>
                                    <p:animScale>
                                      <p:cBhvr>
                                        <p:cTn id="64" dur="166" decel="50000">
                                          <p:stCondLst>
                                            <p:cond delay="676"/>
                                          </p:stCondLst>
                                        </p:cTn>
                                        <p:tgtEl>
                                          <p:spTgt spid="6"/>
                                        </p:tgtEl>
                                      </p:cBhvr>
                                      <p:to x="100000" y="100000"/>
                                    </p:animScale>
                                    <p:animScale>
                                      <p:cBhvr>
                                        <p:cTn id="65" dur="26">
                                          <p:stCondLst>
                                            <p:cond delay="1312"/>
                                          </p:stCondLst>
                                        </p:cTn>
                                        <p:tgtEl>
                                          <p:spTgt spid="6"/>
                                        </p:tgtEl>
                                      </p:cBhvr>
                                      <p:to x="100000" y="80000"/>
                                    </p:animScale>
                                    <p:animScale>
                                      <p:cBhvr>
                                        <p:cTn id="66" dur="166" decel="50000">
                                          <p:stCondLst>
                                            <p:cond delay="1338"/>
                                          </p:stCondLst>
                                        </p:cTn>
                                        <p:tgtEl>
                                          <p:spTgt spid="6"/>
                                        </p:tgtEl>
                                      </p:cBhvr>
                                      <p:to x="100000" y="100000"/>
                                    </p:animScale>
                                    <p:animScale>
                                      <p:cBhvr>
                                        <p:cTn id="67" dur="26">
                                          <p:stCondLst>
                                            <p:cond delay="1642"/>
                                          </p:stCondLst>
                                        </p:cTn>
                                        <p:tgtEl>
                                          <p:spTgt spid="6"/>
                                        </p:tgtEl>
                                      </p:cBhvr>
                                      <p:to x="100000" y="90000"/>
                                    </p:animScale>
                                    <p:animScale>
                                      <p:cBhvr>
                                        <p:cTn id="68" dur="166" decel="50000">
                                          <p:stCondLst>
                                            <p:cond delay="1668"/>
                                          </p:stCondLst>
                                        </p:cTn>
                                        <p:tgtEl>
                                          <p:spTgt spid="6"/>
                                        </p:tgtEl>
                                      </p:cBhvr>
                                      <p:to x="100000" y="100000"/>
                                    </p:animScale>
                                    <p:animScale>
                                      <p:cBhvr>
                                        <p:cTn id="69" dur="26">
                                          <p:stCondLst>
                                            <p:cond delay="1808"/>
                                          </p:stCondLst>
                                        </p:cTn>
                                        <p:tgtEl>
                                          <p:spTgt spid="6"/>
                                        </p:tgtEl>
                                      </p:cBhvr>
                                      <p:to x="100000" y="95000"/>
                                    </p:animScale>
                                    <p:animScale>
                                      <p:cBhvr>
                                        <p:cTn id="70" dur="166" decel="50000">
                                          <p:stCondLst>
                                            <p:cond delay="1834"/>
                                          </p:stCondLst>
                                        </p:cTn>
                                        <p:tgtEl>
                                          <p:spTgt spid="6"/>
                                        </p:tgtEl>
                                      </p:cBhvr>
                                      <p:to x="100000" y="100000"/>
                                    </p:animScale>
                                  </p:childTnLst>
                                </p:cTn>
                              </p:par>
                              <p:par>
                                <p:cTn id="71" presetID="26" presetClass="entr" presetSubtype="0"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wipe(down)">
                                      <p:cBhvr>
                                        <p:cTn id="73" dur="580">
                                          <p:stCondLst>
                                            <p:cond delay="0"/>
                                          </p:stCondLst>
                                        </p:cTn>
                                        <p:tgtEl>
                                          <p:spTgt spid="39"/>
                                        </p:tgtEl>
                                      </p:cBhvr>
                                    </p:animEffect>
                                    <p:anim calcmode="lin" valueType="num">
                                      <p:cBhvr>
                                        <p:cTn id="74"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79" dur="26">
                                          <p:stCondLst>
                                            <p:cond delay="650"/>
                                          </p:stCondLst>
                                        </p:cTn>
                                        <p:tgtEl>
                                          <p:spTgt spid="39"/>
                                        </p:tgtEl>
                                      </p:cBhvr>
                                      <p:to x="100000" y="60000"/>
                                    </p:animScale>
                                    <p:animScale>
                                      <p:cBhvr>
                                        <p:cTn id="80" dur="166" decel="50000">
                                          <p:stCondLst>
                                            <p:cond delay="676"/>
                                          </p:stCondLst>
                                        </p:cTn>
                                        <p:tgtEl>
                                          <p:spTgt spid="39"/>
                                        </p:tgtEl>
                                      </p:cBhvr>
                                      <p:to x="100000" y="100000"/>
                                    </p:animScale>
                                    <p:animScale>
                                      <p:cBhvr>
                                        <p:cTn id="81" dur="26">
                                          <p:stCondLst>
                                            <p:cond delay="1312"/>
                                          </p:stCondLst>
                                        </p:cTn>
                                        <p:tgtEl>
                                          <p:spTgt spid="39"/>
                                        </p:tgtEl>
                                      </p:cBhvr>
                                      <p:to x="100000" y="80000"/>
                                    </p:animScale>
                                    <p:animScale>
                                      <p:cBhvr>
                                        <p:cTn id="82" dur="166" decel="50000">
                                          <p:stCondLst>
                                            <p:cond delay="1338"/>
                                          </p:stCondLst>
                                        </p:cTn>
                                        <p:tgtEl>
                                          <p:spTgt spid="39"/>
                                        </p:tgtEl>
                                      </p:cBhvr>
                                      <p:to x="100000" y="100000"/>
                                    </p:animScale>
                                    <p:animScale>
                                      <p:cBhvr>
                                        <p:cTn id="83" dur="26">
                                          <p:stCondLst>
                                            <p:cond delay="1642"/>
                                          </p:stCondLst>
                                        </p:cTn>
                                        <p:tgtEl>
                                          <p:spTgt spid="39"/>
                                        </p:tgtEl>
                                      </p:cBhvr>
                                      <p:to x="100000" y="90000"/>
                                    </p:animScale>
                                    <p:animScale>
                                      <p:cBhvr>
                                        <p:cTn id="84" dur="166" decel="50000">
                                          <p:stCondLst>
                                            <p:cond delay="1668"/>
                                          </p:stCondLst>
                                        </p:cTn>
                                        <p:tgtEl>
                                          <p:spTgt spid="39"/>
                                        </p:tgtEl>
                                      </p:cBhvr>
                                      <p:to x="100000" y="100000"/>
                                    </p:animScale>
                                    <p:animScale>
                                      <p:cBhvr>
                                        <p:cTn id="85" dur="26">
                                          <p:stCondLst>
                                            <p:cond delay="1808"/>
                                          </p:stCondLst>
                                        </p:cTn>
                                        <p:tgtEl>
                                          <p:spTgt spid="39"/>
                                        </p:tgtEl>
                                      </p:cBhvr>
                                      <p:to x="100000" y="95000"/>
                                    </p:animScale>
                                    <p:animScale>
                                      <p:cBhvr>
                                        <p:cTn id="86" dur="166" decel="50000">
                                          <p:stCondLst>
                                            <p:cond delay="1834"/>
                                          </p:stCondLst>
                                        </p:cTn>
                                        <p:tgtEl>
                                          <p:spTgt spid="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 grpId="0" animBg="1"/>
      <p:bldP spid="59" grpId="0" animBg="1"/>
      <p:bldP spid="60" grpId="0" animBg="1"/>
      <p:bldP spid="4" grpId="0"/>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第二</a:t>
            </a:r>
            <a:r>
              <a:rPr lang="zh-CN" altLang="en-US" sz="3200" b="1" dirty="0" smtClean="0">
                <a:solidFill>
                  <a:schemeClr val="accent1"/>
                </a:solidFill>
                <a:latin typeface="微软雅黑" pitchFamily="34" charset="-122"/>
                <a:ea typeface="微软雅黑" pitchFamily="34" charset="-122"/>
              </a:rPr>
              <a:t>节  创新、创意、创业</a:t>
            </a:r>
            <a:r>
              <a:rPr lang="zh-CN" altLang="en-US" sz="3200" b="1" dirty="0">
                <a:solidFill>
                  <a:schemeClr val="accent1"/>
                </a:solidFill>
                <a:latin typeface="微软雅黑" pitchFamily="34" charset="-122"/>
                <a:ea typeface="微软雅黑" pitchFamily="34" charset="-122"/>
              </a:rPr>
              <a:t>的关系</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02</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1864812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975642" cy="3385029"/>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创意就是产生一个新且有用的想法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创新就是创造一种新的</a:t>
            </a:r>
            <a:r>
              <a:rPr lang="zh-CN" altLang="en-US" sz="2000" dirty="0" smtClean="0">
                <a:solidFill>
                  <a:schemeClr val="tx1">
                    <a:lumMod val="75000"/>
                    <a:lumOff val="25000"/>
                  </a:schemeClr>
                </a:solidFill>
                <a:latin typeface="微软雅黑" pitchFamily="34" charset="-122"/>
                <a:ea typeface="微软雅黑" pitchFamily="34" charset="-122"/>
              </a:rPr>
              <a:t>事物。</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创意</a:t>
            </a:r>
            <a:r>
              <a:rPr lang="zh-CN" altLang="en-US" sz="2000" dirty="0">
                <a:solidFill>
                  <a:schemeClr val="tx1">
                    <a:lumMod val="75000"/>
                    <a:lumOff val="25000"/>
                  </a:schemeClr>
                </a:solidFill>
                <a:latin typeface="微软雅黑" pitchFamily="34" charset="-122"/>
                <a:ea typeface="微软雅黑" pitchFamily="34" charset="-122"/>
              </a:rPr>
              <a:t>能指导创新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创意是创新的基础</a:t>
            </a:r>
            <a:r>
              <a:rPr lang="zh-CN" altLang="en-US" sz="2000" dirty="0" smtClean="0">
                <a:solidFill>
                  <a:schemeClr val="tx1">
                    <a:lumMod val="75000"/>
                    <a:lumOff val="25000"/>
                  </a:schemeClr>
                </a:solidFill>
                <a:latin typeface="微软雅黑" pitchFamily="34" charset="-122"/>
                <a:ea typeface="微软雅黑" pitchFamily="34" charset="-122"/>
              </a:rPr>
              <a:t>。有了创意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创新则成竹在胸</a:t>
            </a:r>
            <a:r>
              <a:rPr lang="zh-CN" altLang="en-US" sz="2000" dirty="0" smtClean="0">
                <a:solidFill>
                  <a:schemeClr val="tx1">
                    <a:lumMod val="75000"/>
                    <a:lumOff val="25000"/>
                  </a:schemeClr>
                </a:solidFill>
                <a:latin typeface="微软雅黑" pitchFamily="34" charset="-122"/>
                <a:ea typeface="微软雅黑" pitchFamily="34" charset="-122"/>
              </a:rPr>
              <a:t>。当</a:t>
            </a:r>
            <a:r>
              <a:rPr lang="zh-CN" altLang="en-US" sz="2000" dirty="0">
                <a:solidFill>
                  <a:schemeClr val="tx1">
                    <a:lumMod val="75000"/>
                    <a:lumOff val="25000"/>
                  </a:schemeClr>
                </a:solidFill>
                <a:latin typeface="微软雅黑" pitchFamily="34" charset="-122"/>
                <a:ea typeface="微软雅黑" pitchFamily="34" charset="-122"/>
              </a:rPr>
              <a:t>一个好的想法明确之后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必须按照一定的方法来分析以确定</a:t>
            </a:r>
            <a:r>
              <a:rPr lang="zh-CN" altLang="en-US" sz="2000" dirty="0" smtClean="0">
                <a:solidFill>
                  <a:schemeClr val="tx1">
                    <a:lumMod val="75000"/>
                    <a:lumOff val="25000"/>
                  </a:schemeClr>
                </a:solidFill>
                <a:latin typeface="微软雅黑" pitchFamily="34" charset="-122"/>
                <a:ea typeface="微软雅黑" pitchFamily="34" charset="-122"/>
              </a:rPr>
              <a:t>它是否</a:t>
            </a:r>
            <a:r>
              <a:rPr lang="zh-CN" altLang="en-US" sz="2000" dirty="0">
                <a:solidFill>
                  <a:schemeClr val="tx1">
                    <a:lumMod val="75000"/>
                    <a:lumOff val="25000"/>
                  </a:schemeClr>
                </a:solidFill>
                <a:latin typeface="微软雅黑" pitchFamily="34" charset="-122"/>
                <a:ea typeface="微软雅黑" pitchFamily="34" charset="-122"/>
              </a:rPr>
              <a:t>能成为一个新产品或一项新服务的基础</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创新</a:t>
            </a:r>
            <a:r>
              <a:rPr lang="zh-CN" altLang="en-US" sz="2000" dirty="0">
                <a:solidFill>
                  <a:schemeClr val="tx1">
                    <a:lumMod val="75000"/>
                    <a:lumOff val="25000"/>
                  </a:schemeClr>
                </a:solidFill>
                <a:latin typeface="微软雅黑" pitchFamily="34" charset="-122"/>
                <a:ea typeface="微软雅黑" pitchFamily="34" charset="-122"/>
              </a:rPr>
              <a:t>就是第一次将新想法具体化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评估</a:t>
            </a:r>
            <a:r>
              <a:rPr lang="zh-CN" altLang="en-US" sz="2000" dirty="0" smtClean="0">
                <a:solidFill>
                  <a:schemeClr val="tx1">
                    <a:lumMod val="75000"/>
                    <a:lumOff val="25000"/>
                  </a:schemeClr>
                </a:solidFill>
                <a:latin typeface="微软雅黑" pitchFamily="34" charset="-122"/>
                <a:ea typeface="微软雅黑" pitchFamily="34" charset="-122"/>
              </a:rPr>
              <a:t>想法是否</a:t>
            </a:r>
            <a:r>
              <a:rPr lang="zh-CN" altLang="en-US" sz="2000" dirty="0">
                <a:solidFill>
                  <a:schemeClr val="tx1">
                    <a:lumMod val="75000"/>
                    <a:lumOff val="25000"/>
                  </a:schemeClr>
                </a:solidFill>
                <a:latin typeface="微软雅黑" pitchFamily="34" charset="-122"/>
                <a:ea typeface="微软雅黑" pitchFamily="34" charset="-122"/>
              </a:rPr>
              <a:t>具有实施价值</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如有则产出原创模型</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简而言之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创新就是新想法的成功实施</a:t>
            </a:r>
            <a:r>
              <a:rPr lang="zh-CN" altLang="en-US" sz="2000" dirty="0" smtClean="0">
                <a:solidFill>
                  <a:schemeClr val="tx1">
                    <a:lumMod val="75000"/>
                    <a:lumOff val="25000"/>
                  </a:schemeClr>
                </a:solidFill>
                <a:latin typeface="微软雅黑" pitchFamily="34" charset="-122"/>
                <a:ea typeface="微软雅黑" pitchFamily="34" charset="-122"/>
              </a:rPr>
              <a:t>。离开了</a:t>
            </a:r>
            <a:r>
              <a:rPr lang="zh-CN" altLang="en-US" sz="2000" dirty="0">
                <a:solidFill>
                  <a:schemeClr val="tx1">
                    <a:lumMod val="75000"/>
                    <a:lumOff val="25000"/>
                  </a:schemeClr>
                </a:solidFill>
                <a:latin typeface="微软雅黑" pitchFamily="34" charset="-122"/>
                <a:ea typeface="微软雅黑" pitchFamily="34" charset="-122"/>
              </a:rPr>
              <a:t>创新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创意只能停留在纸上</a:t>
            </a:r>
            <a:r>
              <a:rPr lang="zh-CN" altLang="en-US" sz="2000" dirty="0" smtClean="0">
                <a:solidFill>
                  <a:schemeClr val="tx1">
                    <a:lumMod val="75000"/>
                    <a:lumOff val="25000"/>
                  </a:schemeClr>
                </a:solidFill>
                <a:latin typeface="微软雅黑" pitchFamily="34" charset="-122"/>
                <a:ea typeface="微软雅黑" pitchFamily="34" charset="-122"/>
              </a:rPr>
              <a:t>、嘴</a:t>
            </a:r>
            <a:r>
              <a:rPr lang="zh-CN" altLang="en-US" sz="2000" dirty="0">
                <a:solidFill>
                  <a:schemeClr val="tx1">
                    <a:lumMod val="75000"/>
                    <a:lumOff val="25000"/>
                  </a:schemeClr>
                </a:solidFill>
                <a:latin typeface="微软雅黑" pitchFamily="34" charset="-122"/>
                <a:ea typeface="微软雅黑" pitchFamily="34" charset="-122"/>
              </a:rPr>
              <a:t>上或大脑中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永远不能成为现实的东西。</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9" name="文本框 9"/>
          <p:cNvSpPr txBox="1"/>
          <p:nvPr/>
        </p:nvSpPr>
        <p:spPr>
          <a:xfrm>
            <a:off x="840784" y="203271"/>
            <a:ext cx="6595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创意是创新的前提</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创新是创意的成功实施</a:t>
            </a:r>
          </a:p>
        </p:txBody>
      </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3194276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975642" cy="3754361"/>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科学技术</a:t>
            </a:r>
            <a:r>
              <a:rPr lang="zh-CN" altLang="en-US" sz="2000" dirty="0" smtClean="0">
                <a:solidFill>
                  <a:schemeClr val="tx1">
                    <a:lumMod val="75000"/>
                    <a:lumOff val="25000"/>
                  </a:schemeClr>
                </a:solidFill>
                <a:latin typeface="微软雅黑" pitchFamily="34" charset="-122"/>
                <a:ea typeface="微软雅黑" pitchFamily="34" charset="-122"/>
              </a:rPr>
              <a:t>、思想</a:t>
            </a:r>
            <a:r>
              <a:rPr lang="zh-CN" altLang="en-US" sz="2000" dirty="0">
                <a:solidFill>
                  <a:schemeClr val="tx1">
                    <a:lumMod val="75000"/>
                    <a:lumOff val="25000"/>
                  </a:schemeClr>
                </a:solidFill>
                <a:latin typeface="微软雅黑" pitchFamily="34" charset="-122"/>
                <a:ea typeface="微软雅黑" pitchFamily="34" charset="-122"/>
              </a:rPr>
              <a:t>观念的创新能促进人们生产和生活方式发生变化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从而产生新的</a:t>
            </a:r>
            <a:r>
              <a:rPr lang="zh-CN" altLang="en-US" sz="2000" dirty="0" smtClean="0">
                <a:solidFill>
                  <a:schemeClr val="tx1">
                    <a:lumMod val="75000"/>
                    <a:lumOff val="25000"/>
                  </a:schemeClr>
                </a:solidFill>
                <a:latin typeface="微软雅黑" pitchFamily="34" charset="-122"/>
                <a:ea typeface="微软雅黑" pitchFamily="34" charset="-122"/>
              </a:rPr>
              <a:t>消费需求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有需求的地方就有市场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有市场的地方就有机会</a:t>
            </a:r>
            <a:r>
              <a:rPr lang="zh-CN" altLang="en-US" sz="2000" dirty="0" smtClean="0">
                <a:solidFill>
                  <a:schemeClr val="tx1">
                    <a:lumMod val="75000"/>
                    <a:lumOff val="25000"/>
                  </a:schemeClr>
                </a:solidFill>
                <a:latin typeface="微软雅黑" pitchFamily="34" charset="-122"/>
                <a:ea typeface="微软雅黑" pitchFamily="34" charset="-122"/>
              </a:rPr>
              <a:t>。所以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创新为创业者提供了</a:t>
            </a:r>
            <a:r>
              <a:rPr lang="zh-CN" altLang="en-US" sz="2000" dirty="0" smtClean="0">
                <a:solidFill>
                  <a:schemeClr val="tx1">
                    <a:lumMod val="75000"/>
                    <a:lumOff val="25000"/>
                  </a:schemeClr>
                </a:solidFill>
                <a:latin typeface="微软雅黑" pitchFamily="34" charset="-122"/>
                <a:ea typeface="微软雅黑" pitchFamily="34" charset="-122"/>
              </a:rPr>
              <a:t>创业机会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创新是创业的基础</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同时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创业是一种创新性的实践活动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无论是何种类型的</a:t>
            </a:r>
            <a:r>
              <a:rPr lang="zh-CN" altLang="en-US" sz="2000" dirty="0" smtClean="0">
                <a:solidFill>
                  <a:schemeClr val="tx1">
                    <a:lumMod val="75000"/>
                    <a:lumOff val="25000"/>
                  </a:schemeClr>
                </a:solidFill>
                <a:latin typeface="微软雅黑" pitchFamily="34" charset="-122"/>
                <a:ea typeface="微软雅黑" pitchFamily="34" charset="-122"/>
              </a:rPr>
              <a:t>创业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都体现了创业者的自主行为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都发挥了创业者的主观能动性和创新精神</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创新</a:t>
            </a:r>
            <a:r>
              <a:rPr lang="zh-CN" altLang="en-US" sz="2000" dirty="0">
                <a:solidFill>
                  <a:schemeClr val="tx1">
                    <a:lumMod val="75000"/>
                    <a:lumOff val="25000"/>
                  </a:schemeClr>
                </a:solidFill>
                <a:latin typeface="微软雅黑" pitchFamily="34" charset="-122"/>
                <a:ea typeface="微软雅黑" pitchFamily="34" charset="-122"/>
              </a:rPr>
              <a:t>是</a:t>
            </a:r>
            <a:r>
              <a:rPr lang="zh-CN" altLang="en-US" sz="2000" dirty="0" smtClean="0">
                <a:solidFill>
                  <a:schemeClr val="tx1">
                    <a:lumMod val="75000"/>
                    <a:lumOff val="25000"/>
                  </a:schemeClr>
                </a:solidFill>
                <a:latin typeface="微软雅黑" pitchFamily="34" charset="-122"/>
                <a:ea typeface="微软雅黑" pitchFamily="34" charset="-122"/>
              </a:rPr>
              <a:t>企业发展</a:t>
            </a:r>
            <a:r>
              <a:rPr lang="zh-CN" altLang="en-US" sz="2000" dirty="0">
                <a:solidFill>
                  <a:schemeClr val="tx1">
                    <a:lumMod val="75000"/>
                    <a:lumOff val="25000"/>
                  </a:schemeClr>
                </a:solidFill>
                <a:latin typeface="微软雅黑" pitchFamily="34" charset="-122"/>
                <a:ea typeface="微软雅黑" pitchFamily="34" charset="-122"/>
              </a:rPr>
              <a:t>的动力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为了使企业不断发展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占据更多的市场份额</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创业者必须不断创新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向</a:t>
            </a:r>
            <a:r>
              <a:rPr lang="zh-CN" altLang="en-US" sz="2000" dirty="0" smtClean="0">
                <a:solidFill>
                  <a:schemeClr val="tx1">
                    <a:lumMod val="75000"/>
                    <a:lumOff val="25000"/>
                  </a:schemeClr>
                </a:solidFill>
                <a:latin typeface="微软雅黑" pitchFamily="34" charset="-122"/>
                <a:ea typeface="微软雅黑" pitchFamily="34" charset="-122"/>
              </a:rPr>
              <a:t>市场推出</a:t>
            </a:r>
            <a:r>
              <a:rPr lang="zh-CN" altLang="en-US" sz="2000" dirty="0">
                <a:solidFill>
                  <a:schemeClr val="tx1">
                    <a:lumMod val="75000"/>
                    <a:lumOff val="25000"/>
                  </a:schemeClr>
                </a:solidFill>
                <a:latin typeface="微软雅黑" pitchFamily="34" charset="-122"/>
                <a:ea typeface="微软雅黑" pitchFamily="34" charset="-122"/>
              </a:rPr>
              <a:t>新产品或新服务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从而进一步推动和深化创新。</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9" name="文本框 9"/>
          <p:cNvSpPr txBox="1"/>
          <p:nvPr/>
        </p:nvSpPr>
        <p:spPr>
          <a:xfrm>
            <a:off x="840784" y="203271"/>
            <a:ext cx="6595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创新是创业的基础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创业推动创新</a:t>
            </a:r>
          </a:p>
        </p:txBody>
      </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365802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1" name="组合 2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660832" y="1510805"/>
            <a:ext cx="1924050" cy="4030663"/>
            <a:chOff x="1661530" y="2239405"/>
            <a:chExt cx="1924050" cy="4030663"/>
          </a:xfrm>
          <a:solidFill>
            <a:schemeClr val="accent2">
              <a:lumMod val="75000"/>
            </a:schemeClr>
          </a:solidFill>
        </p:grpSpPr>
        <p:sp>
          <p:nvSpPr>
            <p:cNvPr id="22"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3" name="Oval 48"/>
            <p:cNvSpPr>
              <a:spLocks noChangeArrowheads="1"/>
            </p:cNvSpPr>
            <p:nvPr/>
          </p:nvSpPr>
          <p:spPr bwMode="auto">
            <a:xfrm flipH="1">
              <a:off x="1909178" y="2239405"/>
              <a:ext cx="804863" cy="803275"/>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24"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nvGrpSpPr>
          <p:cNvPr id="47" name="组合 4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67639" y="1137808"/>
            <a:ext cx="594519" cy="372997"/>
            <a:chOff x="3768337" y="1881704"/>
            <a:chExt cx="1624013" cy="1181100"/>
          </a:xfrm>
          <a:solidFill>
            <a:srgbClr val="0F914C"/>
          </a:solidFill>
        </p:grpSpPr>
        <p:sp>
          <p:nvSpPr>
            <p:cNvPr id="48"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nvGrpSpPr>
            <p:cNvPr id="49" name="组合 48"/>
            <p:cNvGrpSpPr/>
            <p:nvPr/>
          </p:nvGrpSpPr>
          <p:grpSpPr>
            <a:xfrm>
              <a:off x="4008050" y="1881704"/>
              <a:ext cx="1384300" cy="903287"/>
              <a:chOff x="4008050" y="1881704"/>
              <a:chExt cx="1384300" cy="903287"/>
            </a:xfrm>
            <a:grpFill/>
          </p:grpSpPr>
          <p:sp>
            <p:nvSpPr>
              <p:cNvPr id="50"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1"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sp>
            <p:nvSpPr>
              <p:cNvPr id="52"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印品黑体" panose="00000500000000000000" pitchFamily="2" charset="-122"/>
                  <a:ea typeface="印品黑体" panose="00000500000000000000" pitchFamily="2" charset="-122"/>
                </a:endParaRPr>
              </a:p>
            </p:txBody>
          </p:sp>
        </p:grpSp>
      </p:grpSp>
      <p:sp>
        <p:nvSpPr>
          <p:cNvPr id="8" name="矩形 7"/>
          <p:cNvSpPr/>
          <p:nvPr/>
        </p:nvSpPr>
        <p:spPr>
          <a:xfrm>
            <a:off x="3368508" y="1646138"/>
            <a:ext cx="6975642" cy="3015697"/>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创新的价值在于将潜在的想法</a:t>
            </a:r>
            <a:r>
              <a:rPr lang="zh-CN" altLang="en-US" sz="2000" dirty="0" smtClean="0">
                <a:solidFill>
                  <a:schemeClr val="tx1">
                    <a:lumMod val="75000"/>
                    <a:lumOff val="25000"/>
                  </a:schemeClr>
                </a:solidFill>
                <a:latin typeface="微软雅黑" pitchFamily="34" charset="-122"/>
                <a:ea typeface="微软雅黑" pitchFamily="34" charset="-122"/>
              </a:rPr>
              <a:t>、知识、技术</a:t>
            </a:r>
            <a:r>
              <a:rPr lang="zh-CN" altLang="en-US" sz="2000" dirty="0">
                <a:solidFill>
                  <a:schemeClr val="tx1">
                    <a:lumMod val="75000"/>
                    <a:lumOff val="25000"/>
                  </a:schemeClr>
                </a:solidFill>
                <a:latin typeface="微软雅黑" pitchFamily="34" charset="-122"/>
                <a:ea typeface="微软雅黑" pitchFamily="34" charset="-122"/>
              </a:rPr>
              <a:t>和市场机会等转化为生产力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实现社会</a:t>
            </a:r>
            <a:r>
              <a:rPr lang="zh-CN" altLang="en-US" sz="2000" dirty="0" smtClean="0">
                <a:solidFill>
                  <a:schemeClr val="tx1">
                    <a:lumMod val="75000"/>
                    <a:lumOff val="25000"/>
                  </a:schemeClr>
                </a:solidFill>
                <a:latin typeface="微软雅黑" pitchFamily="34" charset="-122"/>
                <a:ea typeface="微软雅黑" pitchFamily="34" charset="-122"/>
              </a:rPr>
              <a:t>财富</a:t>
            </a:r>
            <a:r>
              <a:rPr lang="zh-CN" altLang="en-US" sz="2000" dirty="0">
                <a:solidFill>
                  <a:schemeClr val="tx1">
                    <a:lumMod val="75000"/>
                    <a:lumOff val="25000"/>
                  </a:schemeClr>
                </a:solidFill>
                <a:latin typeface="微软雅黑" pitchFamily="34" charset="-122"/>
                <a:ea typeface="微软雅黑" pitchFamily="34" charset="-122"/>
              </a:rPr>
              <a:t>增加</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而实现这种转化的途径是创业</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创新</a:t>
            </a:r>
            <a:r>
              <a:rPr lang="zh-CN" altLang="en-US" sz="2000" dirty="0">
                <a:solidFill>
                  <a:schemeClr val="tx1">
                    <a:lumMod val="75000"/>
                    <a:lumOff val="25000"/>
                  </a:schemeClr>
                </a:solidFill>
                <a:latin typeface="微软雅黑" pitchFamily="34" charset="-122"/>
                <a:ea typeface="微软雅黑" pitchFamily="34" charset="-122"/>
              </a:rPr>
              <a:t>者不一定是创业者</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但创新成果须由</a:t>
            </a:r>
            <a:r>
              <a:rPr lang="zh-CN" altLang="en-US" sz="2000" dirty="0" smtClean="0">
                <a:solidFill>
                  <a:schemeClr val="tx1">
                    <a:lumMod val="75000"/>
                    <a:lumOff val="25000"/>
                  </a:schemeClr>
                </a:solidFill>
                <a:latin typeface="微软雅黑" pitchFamily="34" charset="-122"/>
                <a:ea typeface="微软雅黑" pitchFamily="34" charset="-122"/>
              </a:rPr>
              <a:t>创业者推向</a:t>
            </a:r>
            <a:r>
              <a:rPr lang="zh-CN" altLang="en-US" sz="2000" dirty="0">
                <a:solidFill>
                  <a:schemeClr val="tx1">
                    <a:lumMod val="75000"/>
                    <a:lumOff val="25000"/>
                  </a:schemeClr>
                </a:solidFill>
                <a:latin typeface="微软雅黑" pitchFamily="34" charset="-122"/>
                <a:ea typeface="微软雅黑" pitchFamily="34" charset="-122"/>
              </a:rPr>
              <a:t>市场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创业者将创新成果转化为现实的产品推向市场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使其潜在价值市场化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进而</a:t>
            </a:r>
            <a:r>
              <a:rPr lang="zh-CN" altLang="en-US" sz="2000" dirty="0" smtClean="0">
                <a:solidFill>
                  <a:schemeClr val="tx1">
                    <a:lumMod val="75000"/>
                    <a:lumOff val="25000"/>
                  </a:schemeClr>
                </a:solidFill>
                <a:latin typeface="微软雅黑" pitchFamily="34" charset="-122"/>
                <a:ea typeface="微软雅黑" pitchFamily="34" charset="-122"/>
              </a:rPr>
              <a:t>在市场</a:t>
            </a:r>
            <a:r>
              <a:rPr lang="zh-CN" altLang="en-US" sz="2000" dirty="0">
                <a:solidFill>
                  <a:schemeClr val="tx1">
                    <a:lumMod val="75000"/>
                    <a:lumOff val="25000"/>
                  </a:schemeClr>
                </a:solidFill>
                <a:latin typeface="微软雅黑" pitchFamily="34" charset="-122"/>
                <a:ea typeface="微软雅黑" pitchFamily="34" charset="-122"/>
              </a:rPr>
              <a:t>上创造价值</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增加社会财富</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科技</a:t>
            </a:r>
            <a:r>
              <a:rPr lang="zh-CN" altLang="en-US" sz="2000" dirty="0">
                <a:solidFill>
                  <a:schemeClr val="tx1">
                    <a:lumMod val="75000"/>
                    <a:lumOff val="25000"/>
                  </a:schemeClr>
                </a:solidFill>
                <a:latin typeface="微软雅黑" pitchFamily="34" charset="-122"/>
                <a:ea typeface="微软雅黑" pitchFamily="34" charset="-122"/>
              </a:rPr>
              <a:t>创新成果也须由创业者推向市场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使科技创新</a:t>
            </a:r>
            <a:r>
              <a:rPr lang="zh-CN" altLang="en-US" sz="2000" dirty="0" smtClean="0">
                <a:solidFill>
                  <a:schemeClr val="tx1">
                    <a:lumMod val="75000"/>
                    <a:lumOff val="25000"/>
                  </a:schemeClr>
                </a:solidFill>
                <a:latin typeface="微软雅黑" pitchFamily="34" charset="-122"/>
                <a:ea typeface="微软雅黑" pitchFamily="34" charset="-122"/>
              </a:rPr>
              <a:t>成果转化</a:t>
            </a:r>
            <a:r>
              <a:rPr lang="zh-CN" altLang="en-US" sz="2000" dirty="0">
                <a:solidFill>
                  <a:schemeClr val="tx1">
                    <a:lumMod val="75000"/>
                    <a:lumOff val="25000"/>
                  </a:schemeClr>
                </a:solidFill>
                <a:latin typeface="微软雅黑" pitchFamily="34" charset="-122"/>
                <a:ea typeface="微软雅黑" pitchFamily="34" charset="-122"/>
              </a:rPr>
              <a:t>为现实的生产力。</a:t>
            </a: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9" name="文本框 9"/>
          <p:cNvSpPr txBox="1"/>
          <p:nvPr/>
        </p:nvSpPr>
        <p:spPr>
          <a:xfrm>
            <a:off x="840784" y="203271"/>
            <a:ext cx="6880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创新的价值在于创业</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创业使创新成果市场化</a:t>
            </a:r>
          </a:p>
        </p:txBody>
      </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619034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2" presetClass="entr" presetSubtype="4"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down)">
                                      <p:cBhvr>
                                        <p:cTn id="10" dur="500"/>
                                        <p:tgtEl>
                                          <p:spTgt spid="4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smtClean="0">
                <a:solidFill>
                  <a:schemeClr val="accent1"/>
                </a:solidFill>
                <a:latin typeface="微软雅黑" pitchFamily="34" charset="-122"/>
                <a:ea typeface="微软雅黑" pitchFamily="34" charset="-122"/>
              </a:rPr>
              <a:t>第一节  认识</a:t>
            </a:r>
            <a:r>
              <a:rPr lang="zh-CN" altLang="en-US" sz="3200" b="1" dirty="0">
                <a:solidFill>
                  <a:schemeClr val="accent1"/>
                </a:solidFill>
                <a:latin typeface="微软雅黑" pitchFamily="34" charset="-122"/>
                <a:ea typeface="微软雅黑" pitchFamily="34" charset="-122"/>
              </a:rPr>
              <a:t>创新</a:t>
            </a:r>
            <a:r>
              <a:rPr lang="zh-CN" altLang="en-US" sz="3200" b="1" dirty="0" smtClean="0">
                <a:solidFill>
                  <a:schemeClr val="accent1"/>
                </a:solidFill>
                <a:latin typeface="微软雅黑" pitchFamily="34" charset="-122"/>
                <a:ea typeface="微软雅黑" pitchFamily="34" charset="-122"/>
              </a:rPr>
              <a:t>、创意、创业</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01</a:t>
            </a:r>
          </a:p>
        </p:txBody>
      </p:sp>
    </p:spTree>
    <p:extLst>
      <p:ext uri="{BB962C8B-B14F-4D97-AF65-F5344CB8AC3E}">
        <p14:creationId xmlns:p14="http://schemas.microsoft.com/office/powerpoint/2010/main" val="329407134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8" name="矩形 7"/>
          <p:cNvSpPr/>
          <p:nvPr/>
        </p:nvSpPr>
        <p:spPr>
          <a:xfrm>
            <a:off x="2049378" y="1576288"/>
            <a:ext cx="8093242" cy="1938992"/>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创意产生新想法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创新则将新想法实施产生原创模型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创业将创新成果转化为产品</a:t>
            </a:r>
            <a:r>
              <a:rPr lang="zh-CN" altLang="en-US" sz="2000" dirty="0" smtClean="0">
                <a:solidFill>
                  <a:schemeClr val="tx1">
                    <a:lumMod val="75000"/>
                    <a:lumOff val="25000"/>
                  </a:schemeClr>
                </a:solidFill>
                <a:latin typeface="微软雅黑" pitchFamily="34" charset="-122"/>
                <a:ea typeface="微软雅黑" pitchFamily="34" charset="-122"/>
              </a:rPr>
              <a:t>推向</a:t>
            </a:r>
            <a:r>
              <a:rPr lang="zh-CN" altLang="en-US" sz="2000" dirty="0">
                <a:solidFill>
                  <a:schemeClr val="tx1">
                    <a:lumMod val="75000"/>
                    <a:lumOff val="25000"/>
                  </a:schemeClr>
                </a:solidFill>
                <a:latin typeface="微软雅黑" pitchFamily="34" charset="-122"/>
                <a:ea typeface="微软雅黑" pitchFamily="34" charset="-122"/>
              </a:rPr>
              <a:t>市场</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使创新成果市场化</a:t>
            </a:r>
            <a:r>
              <a:rPr lang="zh-CN" altLang="en-US" sz="2000" dirty="0" smtClean="0">
                <a:solidFill>
                  <a:schemeClr val="tx1">
                    <a:lumMod val="75000"/>
                    <a:lumOff val="25000"/>
                  </a:schemeClr>
                </a:solidFill>
                <a:latin typeface="微软雅黑" pitchFamily="34" charset="-122"/>
                <a:ea typeface="微软雅黑" pitchFamily="34" charset="-122"/>
              </a:rPr>
              <a:t>。因此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任何创新创业都离不开创意</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创新</a:t>
            </a:r>
            <a:r>
              <a:rPr lang="zh-CN" altLang="en-US" sz="2000" dirty="0">
                <a:solidFill>
                  <a:schemeClr val="tx1">
                    <a:lumMod val="75000"/>
                    <a:lumOff val="25000"/>
                  </a:schemeClr>
                </a:solidFill>
                <a:latin typeface="微软雅黑" pitchFamily="34" charset="-122"/>
                <a:ea typeface="微软雅黑" pitchFamily="34" charset="-122"/>
              </a:rPr>
              <a:t>创业者在创新</a:t>
            </a:r>
            <a:r>
              <a:rPr lang="zh-CN" altLang="en-US" sz="2000" dirty="0" smtClean="0">
                <a:solidFill>
                  <a:schemeClr val="tx1">
                    <a:lumMod val="75000"/>
                    <a:lumOff val="25000"/>
                  </a:schemeClr>
                </a:solidFill>
                <a:latin typeface="微软雅黑" pitchFamily="34" charset="-122"/>
                <a:ea typeface="微软雅黑" pitchFamily="34" charset="-122"/>
              </a:rPr>
              <a:t>创业过程</a:t>
            </a:r>
            <a:r>
              <a:rPr lang="zh-CN" altLang="en-US" sz="2000" dirty="0">
                <a:solidFill>
                  <a:schemeClr val="tx1">
                    <a:lumMod val="75000"/>
                    <a:lumOff val="25000"/>
                  </a:schemeClr>
                </a:solidFill>
                <a:latin typeface="微软雅黑" pitchFamily="34" charset="-122"/>
                <a:ea typeface="微软雅黑" pitchFamily="34" charset="-122"/>
              </a:rPr>
              <a:t>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需要不断地产生灵感和新想法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才可能产生新的方案和思路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思路决定出路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最终</a:t>
            </a:r>
            <a:r>
              <a:rPr lang="zh-CN" altLang="en-US" sz="2000" dirty="0">
                <a:solidFill>
                  <a:schemeClr val="tx1">
                    <a:lumMod val="75000"/>
                    <a:lumOff val="25000"/>
                  </a:schemeClr>
                </a:solidFill>
                <a:latin typeface="微软雅黑" pitchFamily="34" charset="-122"/>
                <a:ea typeface="微软雅黑" pitchFamily="34" charset="-122"/>
              </a:rPr>
              <a:t>获得创新和创业的</a:t>
            </a:r>
            <a:r>
              <a:rPr lang="zh-CN" altLang="en-US" sz="2000" dirty="0" smtClean="0">
                <a:solidFill>
                  <a:schemeClr val="tx1">
                    <a:lumMod val="75000"/>
                    <a:lumOff val="25000"/>
                  </a:schemeClr>
                </a:solidFill>
                <a:latin typeface="微软雅黑" pitchFamily="34" charset="-122"/>
                <a:ea typeface="微软雅黑" pitchFamily="34" charset="-122"/>
              </a:rPr>
              <a:t>成功。</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6" name="组合 25"/>
          <p:cNvGrpSpPr/>
          <p:nvPr/>
        </p:nvGrpSpPr>
        <p:grpSpPr>
          <a:xfrm>
            <a:off x="192881" y="893"/>
            <a:ext cx="575915" cy="836495"/>
            <a:chOff x="841003" y="360040"/>
            <a:chExt cx="504056" cy="836712"/>
          </a:xfrm>
          <a:solidFill>
            <a:schemeClr val="accent1"/>
          </a:solidFill>
        </p:grpSpPr>
        <p:sp>
          <p:nvSpPr>
            <p:cNvPr id="27" name="矩形 26"/>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等腰三角形 27"/>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9" name="文本框 9"/>
          <p:cNvSpPr txBox="1"/>
          <p:nvPr/>
        </p:nvSpPr>
        <p:spPr>
          <a:xfrm>
            <a:off x="840784" y="203271"/>
            <a:ext cx="68808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创新创业都离不开创意</a:t>
            </a:r>
          </a:p>
        </p:txBody>
      </p:sp>
      <p:sp>
        <p:nvSpPr>
          <p:cNvPr id="30" name="矩形 2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0784" y="4230035"/>
            <a:ext cx="10280650" cy="1319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45497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randombar(horizontal)">
                                      <p:cBhvr>
                                        <p:cTn id="7" dur="500"/>
                                        <p:tgtEl>
                                          <p:spTgt spid="717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615549"/>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第三</a:t>
            </a:r>
            <a:r>
              <a:rPr lang="zh-CN" altLang="en-US" sz="3200" b="1" dirty="0" smtClean="0">
                <a:solidFill>
                  <a:schemeClr val="accent1"/>
                </a:solidFill>
                <a:latin typeface="微软雅黑" pitchFamily="34" charset="-122"/>
                <a:ea typeface="微软雅黑" pitchFamily="34" charset="-122"/>
              </a:rPr>
              <a:t>节  创新</a:t>
            </a:r>
            <a:r>
              <a:rPr lang="zh-CN" altLang="en-US" sz="3200" b="1" dirty="0">
                <a:solidFill>
                  <a:schemeClr val="accent1"/>
                </a:solidFill>
                <a:latin typeface="微软雅黑" pitchFamily="34" charset="-122"/>
                <a:ea typeface="微软雅黑" pitchFamily="34" charset="-122"/>
              </a:rPr>
              <a:t>创业教育的重要性</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014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03</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6540649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47091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明确创新与创业之间的关系</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2" descr="C:\Users\Thinkpad\Desktop\e3e3.png"/>
          <p:cNvPicPr>
            <a:picLocks noChangeAspect="1" noChangeArrowheads="1"/>
          </p:cNvPicPr>
          <p:nvPr/>
        </p:nvPicPr>
        <p:blipFill>
          <a:blip r:embed="rId3" cstate="print"/>
          <a:srcRect/>
          <a:stretch>
            <a:fillRect/>
          </a:stretch>
        </p:blipFill>
        <p:spPr bwMode="auto">
          <a:xfrm>
            <a:off x="8442325" y="422551"/>
            <a:ext cx="3749675" cy="2767745"/>
          </a:xfrm>
          <a:prstGeom prst="rect">
            <a:avLst/>
          </a:prstGeom>
          <a:noFill/>
          <a:ln w="9525">
            <a:noFill/>
            <a:miter lim="800000"/>
            <a:headEnd/>
            <a:tailEnd/>
          </a:ln>
        </p:spPr>
      </p:pic>
      <p:sp>
        <p:nvSpPr>
          <p:cNvPr id="14" name="矩形 13"/>
          <p:cNvSpPr/>
          <p:nvPr/>
        </p:nvSpPr>
        <p:spPr>
          <a:xfrm>
            <a:off x="2495550" y="1868438"/>
            <a:ext cx="6216650" cy="304698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创新与创业两个范畴之间有着本质上的契合</a:t>
            </a:r>
            <a:r>
              <a:rPr lang="zh-CN" altLang="en-US" sz="2000" dirty="0" smtClean="0">
                <a:solidFill>
                  <a:schemeClr val="tx1">
                    <a:lumMod val="75000"/>
                    <a:lumOff val="25000"/>
                  </a:schemeClr>
                </a:solidFill>
                <a:latin typeface="微软雅黑" pitchFamily="34" charset="-122"/>
                <a:ea typeface="微软雅黑" pitchFamily="34" charset="-122"/>
              </a:rPr>
              <a:t>、内涵</a:t>
            </a:r>
            <a:r>
              <a:rPr lang="zh-CN" altLang="en-US" sz="2000" dirty="0">
                <a:solidFill>
                  <a:schemeClr val="tx1">
                    <a:lumMod val="75000"/>
                    <a:lumOff val="25000"/>
                  </a:schemeClr>
                </a:solidFill>
                <a:latin typeface="微软雅黑" pitchFamily="34" charset="-122"/>
                <a:ea typeface="微软雅黑" pitchFamily="34" charset="-122"/>
              </a:rPr>
              <a:t>上的相互包容和实践过程中的</a:t>
            </a:r>
            <a:r>
              <a:rPr lang="zh-CN" altLang="en-US" sz="2000" dirty="0" smtClean="0">
                <a:solidFill>
                  <a:schemeClr val="tx1">
                    <a:lumMod val="75000"/>
                    <a:lumOff val="25000"/>
                  </a:schemeClr>
                </a:solidFill>
                <a:latin typeface="微软雅黑" pitchFamily="34" charset="-122"/>
                <a:ea typeface="微软雅黑" pitchFamily="34" charset="-122"/>
              </a:rPr>
              <a:t>互动发展。创新</a:t>
            </a:r>
            <a:r>
              <a:rPr lang="zh-CN" altLang="en-US" sz="2000" dirty="0">
                <a:solidFill>
                  <a:schemeClr val="tx1">
                    <a:lumMod val="75000"/>
                    <a:lumOff val="25000"/>
                  </a:schemeClr>
                </a:solidFill>
                <a:latin typeface="微软雅黑" pitchFamily="34" charset="-122"/>
                <a:ea typeface="微软雅黑" pitchFamily="34" charset="-122"/>
              </a:rPr>
              <a:t>与创业并非相互独立甚至对立的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而是有着不可分割的内在联系</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创业</a:t>
            </a:r>
            <a:r>
              <a:rPr lang="zh-CN" altLang="en-US" sz="2000" dirty="0">
                <a:solidFill>
                  <a:schemeClr val="tx1">
                    <a:lumMod val="75000"/>
                    <a:lumOff val="25000"/>
                  </a:schemeClr>
                </a:solidFill>
                <a:latin typeface="微软雅黑" pitchFamily="34" charset="-122"/>
                <a:ea typeface="微软雅黑" pitchFamily="34" charset="-122"/>
              </a:rPr>
              <a:t>的</a:t>
            </a:r>
            <a:r>
              <a:rPr lang="zh-CN" altLang="en-US" sz="2000" dirty="0" smtClean="0">
                <a:solidFill>
                  <a:schemeClr val="tx1">
                    <a:lumMod val="75000"/>
                    <a:lumOff val="25000"/>
                  </a:schemeClr>
                </a:solidFill>
                <a:latin typeface="微软雅黑" pitchFamily="34" charset="-122"/>
                <a:ea typeface="微软雅黑" pitchFamily="34" charset="-122"/>
              </a:rPr>
              <a:t>关键在于</a:t>
            </a:r>
            <a:r>
              <a:rPr lang="zh-CN" altLang="en-US" sz="2000" dirty="0">
                <a:solidFill>
                  <a:schemeClr val="tx1">
                    <a:lumMod val="75000"/>
                    <a:lumOff val="25000"/>
                  </a:schemeClr>
                </a:solidFill>
                <a:latin typeface="微软雅黑" pitchFamily="34" charset="-122"/>
                <a:ea typeface="微软雅黑" pitchFamily="34" charset="-122"/>
              </a:rPr>
              <a:t>创新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创新是创业的源泉</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持续创新必然推动和成就创业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创新成果的商品化</a:t>
            </a:r>
            <a:r>
              <a:rPr lang="zh-CN" altLang="en-US" sz="2000" dirty="0" smtClean="0">
                <a:solidFill>
                  <a:schemeClr val="tx1">
                    <a:lumMod val="75000"/>
                    <a:lumOff val="25000"/>
                  </a:schemeClr>
                </a:solidFill>
                <a:latin typeface="微软雅黑" pitchFamily="34" charset="-122"/>
                <a:ea typeface="微软雅黑" pitchFamily="34" charset="-122"/>
              </a:rPr>
              <a:t>、市场化</a:t>
            </a:r>
            <a:r>
              <a:rPr lang="zh-CN" altLang="en-US" sz="2000" dirty="0">
                <a:solidFill>
                  <a:schemeClr val="tx1">
                    <a:lumMod val="75000"/>
                    <a:lumOff val="25000"/>
                  </a:schemeClr>
                </a:solidFill>
                <a:latin typeface="微软雅黑" pitchFamily="34" charset="-122"/>
                <a:ea typeface="微软雅黑" pitchFamily="34" charset="-122"/>
              </a:rPr>
              <a:t>依靠创业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因而创业使得创新的经济价值</a:t>
            </a:r>
            <a:r>
              <a:rPr lang="zh-CN" altLang="en-US" sz="2000" dirty="0" smtClean="0">
                <a:solidFill>
                  <a:schemeClr val="tx1">
                    <a:lumMod val="75000"/>
                    <a:lumOff val="25000"/>
                  </a:schemeClr>
                </a:solidFill>
                <a:latin typeface="微软雅黑" pitchFamily="34" charset="-122"/>
                <a:ea typeface="微软雅黑" pitchFamily="34" charset="-122"/>
              </a:rPr>
              <a:t>、社会价值</a:t>
            </a:r>
            <a:r>
              <a:rPr lang="zh-CN" altLang="en-US" sz="2000" dirty="0">
                <a:solidFill>
                  <a:schemeClr val="tx1">
                    <a:lumMod val="75000"/>
                    <a:lumOff val="25000"/>
                  </a:schemeClr>
                </a:solidFill>
                <a:latin typeface="微软雅黑" pitchFamily="34" charset="-122"/>
                <a:ea typeface="微软雅黑" pitchFamily="34" charset="-122"/>
              </a:rPr>
              <a:t>得以实现。</a:t>
            </a:r>
          </a:p>
        </p:txBody>
      </p:sp>
    </p:spTree>
    <p:extLst>
      <p:ext uri="{BB962C8B-B14F-4D97-AF65-F5344CB8AC3E}">
        <p14:creationId xmlns:p14="http://schemas.microsoft.com/office/powerpoint/2010/main" val="22459566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2000"/>
                                        <p:tgtEl>
                                          <p:spTgt spid="40"/>
                                        </p:tgtEl>
                                      </p:cBhvr>
                                    </p:animEffect>
                                    <p:anim calcmode="lin" valueType="num">
                                      <p:cBhvr>
                                        <p:cTn id="8" dur="2000" fill="hold"/>
                                        <p:tgtEl>
                                          <p:spTgt spid="40"/>
                                        </p:tgtEl>
                                        <p:attrNameLst>
                                          <p:attrName>ppt_w</p:attrName>
                                        </p:attrNameLst>
                                      </p:cBhvr>
                                      <p:tavLst>
                                        <p:tav tm="0" fmla="#ppt_w*sin(2.5*pi*$)">
                                          <p:val>
                                            <p:fltVal val="0"/>
                                          </p:val>
                                        </p:tav>
                                        <p:tav tm="100000">
                                          <p:val>
                                            <p:fltVal val="1"/>
                                          </p:val>
                                        </p:tav>
                                      </p:tavLst>
                                    </p:anim>
                                    <p:anim calcmode="lin" valueType="num">
                                      <p:cBhvr>
                                        <p:cTn id="9" dur="2000" fill="hold"/>
                                        <p:tgtEl>
                                          <p:spTgt spid="40"/>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anim calcmode="lin" valueType="num">
                                      <p:cBhvr>
                                        <p:cTn id="13" dur="2000" fill="hold"/>
                                        <p:tgtEl>
                                          <p:spTgt spid="14"/>
                                        </p:tgtEl>
                                        <p:attrNameLst>
                                          <p:attrName>ppt_w</p:attrName>
                                        </p:attrNameLst>
                                      </p:cBhvr>
                                      <p:tavLst>
                                        <p:tav tm="0" fmla="#ppt_w*sin(2.5*pi*$)">
                                          <p:val>
                                            <p:fltVal val="0"/>
                                          </p:val>
                                        </p:tav>
                                        <p:tav tm="100000">
                                          <p:val>
                                            <p:fltVal val="1"/>
                                          </p:val>
                                        </p:tav>
                                      </p:tavLst>
                                    </p:anim>
                                    <p:anim calcmode="lin" valueType="num">
                                      <p:cBhvr>
                                        <p:cTn id="14" dur="20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0" name="Freeform 5"/>
          <p:cNvSpPr>
            <a:spLocks noEditPoints="1"/>
          </p:cNvSpPr>
          <p:nvPr/>
        </p:nvSpPr>
        <p:spPr bwMode="auto">
          <a:xfrm>
            <a:off x="3808413" y="1216170"/>
            <a:ext cx="4554539" cy="4198939"/>
          </a:xfrm>
          <a:custGeom>
            <a:avLst/>
            <a:gdLst>
              <a:gd name="T0" fmla="*/ 3254 w 6460"/>
              <a:gd name="T1" fmla="*/ 2615 h 5945"/>
              <a:gd name="T2" fmla="*/ 3254 w 6460"/>
              <a:gd name="T3" fmla="*/ 2615 h 5945"/>
              <a:gd name="T4" fmla="*/ 3254 w 6460"/>
              <a:gd name="T5" fmla="*/ 2615 h 5945"/>
              <a:gd name="T6" fmla="*/ 3271 w 6460"/>
              <a:gd name="T7" fmla="*/ 2615 h 5945"/>
              <a:gd name="T8" fmla="*/ 4159 w 6460"/>
              <a:gd name="T9" fmla="*/ 3503 h 5945"/>
              <a:gd name="T10" fmla="*/ 4029 w 6460"/>
              <a:gd name="T11" fmla="*/ 3966 h 5945"/>
              <a:gd name="T12" fmla="*/ 4029 w 6460"/>
              <a:gd name="T13" fmla="*/ 3967 h 5945"/>
              <a:gd name="T14" fmla="*/ 4032 w 6460"/>
              <a:gd name="T15" fmla="*/ 3964 h 5945"/>
              <a:gd name="T16" fmla="*/ 3999 w 6460"/>
              <a:gd name="T17" fmla="*/ 4021 h 5945"/>
              <a:gd name="T18" fmla="*/ 3675 w 6460"/>
              <a:gd name="T19" fmla="*/ 4345 h 5945"/>
              <a:gd name="T20" fmla="*/ 2461 w 6460"/>
              <a:gd name="T21" fmla="*/ 4020 h 5945"/>
              <a:gd name="T22" fmla="*/ 2462 w 6460"/>
              <a:gd name="T23" fmla="*/ 4024 h 5945"/>
              <a:gd name="T24" fmla="*/ 2429 w 6460"/>
              <a:gd name="T25" fmla="*/ 3965 h 5945"/>
              <a:gd name="T26" fmla="*/ 2431 w 6460"/>
              <a:gd name="T27" fmla="*/ 3967 h 5945"/>
              <a:gd name="T28" fmla="*/ 2431 w 6460"/>
              <a:gd name="T29" fmla="*/ 3966 h 5945"/>
              <a:gd name="T30" fmla="*/ 2300 w 6460"/>
              <a:gd name="T31" fmla="*/ 3503 h 5945"/>
              <a:gd name="T32" fmla="*/ 3189 w 6460"/>
              <a:gd name="T33" fmla="*/ 2615 h 5945"/>
              <a:gd name="T34" fmla="*/ 3206 w 6460"/>
              <a:gd name="T35" fmla="*/ 2615 h 5945"/>
              <a:gd name="T36" fmla="*/ 3206 w 6460"/>
              <a:gd name="T37" fmla="*/ 2615 h 5945"/>
              <a:gd name="T38" fmla="*/ 3205 w 6460"/>
              <a:gd name="T39" fmla="*/ 2615 h 5945"/>
              <a:gd name="T40" fmla="*/ 3230 w 6460"/>
              <a:gd name="T41" fmla="*/ 2615 h 5945"/>
              <a:gd name="T42" fmla="*/ 3254 w 6460"/>
              <a:gd name="T43" fmla="*/ 2615 h 5945"/>
              <a:gd name="T44" fmla="*/ 5109 w 6460"/>
              <a:gd name="T45" fmla="*/ 3331 h 5945"/>
              <a:gd name="T46" fmla="*/ 5110 w 6460"/>
              <a:gd name="T47" fmla="*/ 3330 h 5945"/>
              <a:gd name="T48" fmla="*/ 4221 w 6460"/>
              <a:gd name="T49" fmla="*/ 2442 h 5945"/>
              <a:gd name="T50" fmla="*/ 4338 w 6460"/>
              <a:gd name="T51" fmla="*/ 2002 h 5945"/>
              <a:gd name="T52" fmla="*/ 4538 w 6460"/>
              <a:gd name="T53" fmla="*/ 1307 h 5945"/>
              <a:gd name="T54" fmla="*/ 3230 w 6460"/>
              <a:gd name="T55" fmla="*/ 0 h 5945"/>
              <a:gd name="T56" fmla="*/ 1923 w 6460"/>
              <a:gd name="T57" fmla="*/ 1307 h 5945"/>
              <a:gd name="T58" fmla="*/ 2119 w 6460"/>
              <a:gd name="T59" fmla="*/ 1997 h 5945"/>
              <a:gd name="T60" fmla="*/ 2118 w 6460"/>
              <a:gd name="T61" fmla="*/ 1996 h 5945"/>
              <a:gd name="T62" fmla="*/ 2118 w 6460"/>
              <a:gd name="T63" fmla="*/ 1996 h 5945"/>
              <a:gd name="T64" fmla="*/ 2238 w 6460"/>
              <a:gd name="T65" fmla="*/ 2442 h 5945"/>
              <a:gd name="T66" fmla="*/ 1350 w 6460"/>
              <a:gd name="T67" fmla="*/ 3330 h 5945"/>
              <a:gd name="T68" fmla="*/ 1351 w 6460"/>
              <a:gd name="T69" fmla="*/ 3331 h 5945"/>
              <a:gd name="T70" fmla="*/ 1307 w 6460"/>
              <a:gd name="T71" fmla="*/ 3330 h 5945"/>
              <a:gd name="T72" fmla="*/ 0 w 6460"/>
              <a:gd name="T73" fmla="*/ 4637 h 5945"/>
              <a:gd name="T74" fmla="*/ 1307 w 6460"/>
              <a:gd name="T75" fmla="*/ 5945 h 5945"/>
              <a:gd name="T76" fmla="*/ 2452 w 6460"/>
              <a:gd name="T77" fmla="*/ 5271 h 5945"/>
              <a:gd name="T78" fmla="*/ 2451 w 6460"/>
              <a:gd name="T79" fmla="*/ 5274 h 5945"/>
              <a:gd name="T80" fmla="*/ 2451 w 6460"/>
              <a:gd name="T81" fmla="*/ 5274 h 5945"/>
              <a:gd name="T82" fmla="*/ 2787 w 6460"/>
              <a:gd name="T83" fmla="*/ 4929 h 5945"/>
              <a:gd name="T84" fmla="*/ 3992 w 6460"/>
              <a:gd name="T85" fmla="*/ 5241 h 5945"/>
              <a:gd name="T86" fmla="*/ 5153 w 6460"/>
              <a:gd name="T87" fmla="*/ 5945 h 5945"/>
              <a:gd name="T88" fmla="*/ 6460 w 6460"/>
              <a:gd name="T89" fmla="*/ 4637 h 5945"/>
              <a:gd name="T90" fmla="*/ 5153 w 6460"/>
              <a:gd name="T91" fmla="*/ 3330 h 5945"/>
              <a:gd name="T92" fmla="*/ 5109 w 6460"/>
              <a:gd name="T93" fmla="*/ 3331 h 5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60" h="5945">
                <a:moveTo>
                  <a:pt x="3254" y="2615"/>
                </a:moveTo>
                <a:lnTo>
                  <a:pt x="3254" y="2615"/>
                </a:lnTo>
                <a:lnTo>
                  <a:pt x="3254" y="2615"/>
                </a:lnTo>
                <a:cubicBezTo>
                  <a:pt x="3259" y="2615"/>
                  <a:pt x="3265" y="2615"/>
                  <a:pt x="3271" y="2615"/>
                </a:cubicBezTo>
                <a:cubicBezTo>
                  <a:pt x="3761" y="2615"/>
                  <a:pt x="4159" y="3013"/>
                  <a:pt x="4159" y="3503"/>
                </a:cubicBezTo>
                <a:cubicBezTo>
                  <a:pt x="4159" y="3673"/>
                  <a:pt x="4111" y="3832"/>
                  <a:pt x="4029" y="3966"/>
                </a:cubicBezTo>
                <a:lnTo>
                  <a:pt x="4029" y="3967"/>
                </a:lnTo>
                <a:lnTo>
                  <a:pt x="4032" y="3964"/>
                </a:lnTo>
                <a:cubicBezTo>
                  <a:pt x="4021" y="3983"/>
                  <a:pt x="4010" y="4002"/>
                  <a:pt x="3999" y="4021"/>
                </a:cubicBezTo>
                <a:cubicBezTo>
                  <a:pt x="3924" y="4151"/>
                  <a:pt x="3815" y="4264"/>
                  <a:pt x="3675" y="4345"/>
                </a:cubicBezTo>
                <a:cubicBezTo>
                  <a:pt x="3250" y="4590"/>
                  <a:pt x="2707" y="4444"/>
                  <a:pt x="2461" y="4020"/>
                </a:cubicBezTo>
                <a:lnTo>
                  <a:pt x="2462" y="4024"/>
                </a:lnTo>
                <a:cubicBezTo>
                  <a:pt x="2451" y="4004"/>
                  <a:pt x="2440" y="3984"/>
                  <a:pt x="2429" y="3965"/>
                </a:cubicBezTo>
                <a:lnTo>
                  <a:pt x="2431" y="3967"/>
                </a:lnTo>
                <a:lnTo>
                  <a:pt x="2431" y="3966"/>
                </a:lnTo>
                <a:cubicBezTo>
                  <a:pt x="2348" y="3832"/>
                  <a:pt x="2300" y="3673"/>
                  <a:pt x="2300" y="3503"/>
                </a:cubicBezTo>
                <a:cubicBezTo>
                  <a:pt x="2300" y="3013"/>
                  <a:pt x="2698" y="2615"/>
                  <a:pt x="3189" y="2615"/>
                </a:cubicBezTo>
                <a:cubicBezTo>
                  <a:pt x="3194" y="2615"/>
                  <a:pt x="3200" y="2615"/>
                  <a:pt x="3206" y="2615"/>
                </a:cubicBezTo>
                <a:lnTo>
                  <a:pt x="3206" y="2615"/>
                </a:lnTo>
                <a:lnTo>
                  <a:pt x="3205" y="2615"/>
                </a:lnTo>
                <a:cubicBezTo>
                  <a:pt x="3213" y="2615"/>
                  <a:pt x="3222" y="2615"/>
                  <a:pt x="3230" y="2615"/>
                </a:cubicBezTo>
                <a:cubicBezTo>
                  <a:pt x="3238" y="2615"/>
                  <a:pt x="3246" y="2615"/>
                  <a:pt x="3254" y="2615"/>
                </a:cubicBezTo>
                <a:close/>
                <a:moveTo>
                  <a:pt x="5109" y="3331"/>
                </a:moveTo>
                <a:lnTo>
                  <a:pt x="5110" y="3330"/>
                </a:lnTo>
                <a:cubicBezTo>
                  <a:pt x="4619" y="3330"/>
                  <a:pt x="4221" y="2933"/>
                  <a:pt x="4221" y="2442"/>
                </a:cubicBezTo>
                <a:cubicBezTo>
                  <a:pt x="4221" y="2282"/>
                  <a:pt x="4264" y="2132"/>
                  <a:pt x="4338" y="2002"/>
                </a:cubicBezTo>
                <a:cubicBezTo>
                  <a:pt x="4464" y="1801"/>
                  <a:pt x="4538" y="1563"/>
                  <a:pt x="4538" y="1307"/>
                </a:cubicBezTo>
                <a:cubicBezTo>
                  <a:pt x="4538" y="585"/>
                  <a:pt x="3952" y="0"/>
                  <a:pt x="3230" y="0"/>
                </a:cubicBezTo>
                <a:cubicBezTo>
                  <a:pt x="2508" y="0"/>
                  <a:pt x="1923" y="585"/>
                  <a:pt x="1923" y="1307"/>
                </a:cubicBezTo>
                <a:cubicBezTo>
                  <a:pt x="1923" y="1560"/>
                  <a:pt x="1995" y="1797"/>
                  <a:pt x="2119" y="1997"/>
                </a:cubicBezTo>
                <a:lnTo>
                  <a:pt x="2118" y="1996"/>
                </a:lnTo>
                <a:lnTo>
                  <a:pt x="2118" y="1996"/>
                </a:lnTo>
                <a:cubicBezTo>
                  <a:pt x="2194" y="2127"/>
                  <a:pt x="2238" y="2279"/>
                  <a:pt x="2238" y="2442"/>
                </a:cubicBezTo>
                <a:cubicBezTo>
                  <a:pt x="2238" y="2933"/>
                  <a:pt x="1840" y="3330"/>
                  <a:pt x="1350" y="3330"/>
                </a:cubicBezTo>
                <a:lnTo>
                  <a:pt x="1351" y="3331"/>
                </a:lnTo>
                <a:cubicBezTo>
                  <a:pt x="1336" y="3330"/>
                  <a:pt x="1322" y="3330"/>
                  <a:pt x="1307" y="3330"/>
                </a:cubicBezTo>
                <a:cubicBezTo>
                  <a:pt x="585" y="3330"/>
                  <a:pt x="0" y="3915"/>
                  <a:pt x="0" y="4637"/>
                </a:cubicBezTo>
                <a:cubicBezTo>
                  <a:pt x="0" y="5359"/>
                  <a:pt x="585" y="5945"/>
                  <a:pt x="1307" y="5945"/>
                </a:cubicBezTo>
                <a:cubicBezTo>
                  <a:pt x="1800" y="5945"/>
                  <a:pt x="2228" y="5673"/>
                  <a:pt x="2452" y="5271"/>
                </a:cubicBezTo>
                <a:lnTo>
                  <a:pt x="2451" y="5274"/>
                </a:lnTo>
                <a:lnTo>
                  <a:pt x="2451" y="5274"/>
                </a:lnTo>
                <a:cubicBezTo>
                  <a:pt x="2527" y="5135"/>
                  <a:pt x="2640" y="5014"/>
                  <a:pt x="2787" y="4929"/>
                </a:cubicBezTo>
                <a:cubicBezTo>
                  <a:pt x="3207" y="4687"/>
                  <a:pt x="3743" y="4827"/>
                  <a:pt x="3992" y="5241"/>
                </a:cubicBezTo>
                <a:cubicBezTo>
                  <a:pt x="4210" y="5659"/>
                  <a:pt x="4648" y="5945"/>
                  <a:pt x="5153" y="5945"/>
                </a:cubicBezTo>
                <a:cubicBezTo>
                  <a:pt x="5875" y="5945"/>
                  <a:pt x="6460" y="5359"/>
                  <a:pt x="6460" y="4637"/>
                </a:cubicBezTo>
                <a:cubicBezTo>
                  <a:pt x="6460" y="3915"/>
                  <a:pt x="5875" y="3330"/>
                  <a:pt x="5153" y="3330"/>
                </a:cubicBezTo>
                <a:cubicBezTo>
                  <a:pt x="5138" y="3330"/>
                  <a:pt x="5123" y="3330"/>
                  <a:pt x="5109" y="3331"/>
                </a:cubicBezTo>
                <a:close/>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1" name="等腰三角形 40"/>
          <p:cNvSpPr/>
          <p:nvPr/>
        </p:nvSpPr>
        <p:spPr>
          <a:xfrm rot="18781070">
            <a:off x="3776150" y="3623703"/>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2" name="等腰三角形 41"/>
          <p:cNvSpPr/>
          <p:nvPr/>
        </p:nvSpPr>
        <p:spPr>
          <a:xfrm rot="4492239">
            <a:off x="7051524" y="1737355"/>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3" name="等腰三角形 42"/>
          <p:cNvSpPr/>
          <p:nvPr/>
        </p:nvSpPr>
        <p:spPr>
          <a:xfrm rot="5996743">
            <a:off x="8449654" y="4564175"/>
            <a:ext cx="239969" cy="206871"/>
          </a:xfrm>
          <a:prstGeom prst="triangle">
            <a:avLst/>
          </a:prstGeom>
          <a:solidFill>
            <a:srgbClr val="8CBF4A"/>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latin typeface="印品黑体" panose="00000500000000000000" pitchFamily="2" charset="-122"/>
              <a:ea typeface="印品黑体" panose="00000500000000000000" pitchFamily="2" charset="-122"/>
            </a:endParaRPr>
          </a:p>
        </p:txBody>
      </p:sp>
      <p:sp>
        <p:nvSpPr>
          <p:cNvPr id="44" name="Oval 6"/>
          <p:cNvSpPr>
            <a:spLocks noChangeArrowheads="1"/>
          </p:cNvSpPr>
          <p:nvPr/>
        </p:nvSpPr>
        <p:spPr bwMode="auto">
          <a:xfrm>
            <a:off x="5295901" y="1347933"/>
            <a:ext cx="1579563"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5" name="Oval 7"/>
          <p:cNvSpPr>
            <a:spLocks noChangeArrowheads="1"/>
          </p:cNvSpPr>
          <p:nvPr/>
        </p:nvSpPr>
        <p:spPr bwMode="auto">
          <a:xfrm>
            <a:off x="3940177" y="3700607"/>
            <a:ext cx="1579563"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6" name="Oval 8"/>
          <p:cNvSpPr>
            <a:spLocks noChangeArrowheads="1"/>
          </p:cNvSpPr>
          <p:nvPr/>
        </p:nvSpPr>
        <p:spPr bwMode="auto">
          <a:xfrm>
            <a:off x="6650038" y="3700607"/>
            <a:ext cx="1581151" cy="1582739"/>
          </a:xfrm>
          <a:prstGeom prst="ellipse">
            <a:avLst/>
          </a:prstGeom>
          <a:solidFill>
            <a:srgbClr val="8CBF4A"/>
          </a:solidFill>
          <a:ln>
            <a:noFill/>
          </a:ln>
        </p:spPr>
        <p:txBody>
          <a:bodyPr vert="horz" wrap="square" lIns="91440" tIns="45720" rIns="91440" bIns="45720" numCol="1" anchor="t" anchorCtr="0" compatLnSpc="1">
            <a:prstTxWarp prst="textNoShape">
              <a:avLst/>
            </a:prstTxWarp>
          </a:bodyPr>
          <a:lstStyle/>
          <a:p>
            <a:endParaRPr lang="zh-CN" altLang="en-US" sz="2400" dirty="0">
              <a:latin typeface="印品黑体" panose="00000500000000000000" pitchFamily="2" charset="-122"/>
              <a:ea typeface="印品黑体" panose="00000500000000000000" pitchFamily="2" charset="-122"/>
            </a:endParaRPr>
          </a:p>
        </p:txBody>
      </p:sp>
      <p:sp>
        <p:nvSpPr>
          <p:cNvPr id="47" name="TextBox 30"/>
          <p:cNvSpPr txBox="1"/>
          <p:nvPr/>
        </p:nvSpPr>
        <p:spPr>
          <a:xfrm>
            <a:off x="5653635" y="1860816"/>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2</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48" name="TextBox 30"/>
          <p:cNvSpPr txBox="1"/>
          <p:nvPr/>
        </p:nvSpPr>
        <p:spPr>
          <a:xfrm>
            <a:off x="7008565" y="4302391"/>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3</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49" name="TextBox 30"/>
          <p:cNvSpPr txBox="1"/>
          <p:nvPr/>
        </p:nvSpPr>
        <p:spPr>
          <a:xfrm>
            <a:off x="4297909" y="4264291"/>
            <a:ext cx="864096" cy="430887"/>
          </a:xfrm>
          <a:prstGeom prst="rect">
            <a:avLst/>
          </a:prstGeom>
          <a:noFill/>
        </p:spPr>
        <p:txBody>
          <a:bodyPr wrap="square" lIns="0" tIns="0" rIns="0" bIns="0" rtlCol="0">
            <a:spAutoFit/>
          </a:bodyPr>
          <a:lstStyle/>
          <a:p>
            <a:pPr algn="ctr"/>
            <a:r>
              <a:rPr lang="en-US" altLang="zh-CN" sz="2800" b="1" dirty="0" smtClean="0">
                <a:solidFill>
                  <a:schemeClr val="bg1"/>
                </a:solidFill>
                <a:latin typeface="印品黑体" panose="00000500000000000000" pitchFamily="2" charset="-122"/>
                <a:ea typeface="印品黑体" panose="00000500000000000000" pitchFamily="2" charset="-122"/>
              </a:rPr>
              <a:t>1</a:t>
            </a:r>
            <a:endParaRPr lang="zh-CN" altLang="en-US" sz="2800" b="1" dirty="0">
              <a:solidFill>
                <a:schemeClr val="bg1"/>
              </a:solidFill>
              <a:latin typeface="印品黑体" panose="00000500000000000000" pitchFamily="2" charset="-122"/>
              <a:ea typeface="印品黑体" panose="00000500000000000000" pitchFamily="2" charset="-122"/>
            </a:endParaRPr>
          </a:p>
        </p:txBody>
      </p:sp>
      <p:sp>
        <p:nvSpPr>
          <p:cNvPr id="9" name="矩形 8"/>
          <p:cNvSpPr/>
          <p:nvPr/>
        </p:nvSpPr>
        <p:spPr>
          <a:xfrm>
            <a:off x="292100" y="1860816"/>
            <a:ext cx="3516313" cy="3416320"/>
          </a:xfrm>
          <a:prstGeom prst="rect">
            <a:avLst/>
          </a:prstGeom>
        </p:spPr>
        <p:txBody>
          <a:bodyPr wrap="square">
            <a:spAutoFit/>
          </a:bodyPr>
          <a:lstStyle/>
          <a:p>
            <a:pPr indent="457200" algn="just">
              <a:lnSpc>
                <a:spcPct val="120000"/>
              </a:lnSpc>
            </a:pPr>
            <a:r>
              <a:rPr lang="zh-CN" altLang="en-US" dirty="0">
                <a:solidFill>
                  <a:schemeClr val="tx1">
                    <a:lumMod val="75000"/>
                    <a:lumOff val="25000"/>
                  </a:schemeClr>
                </a:solidFill>
                <a:latin typeface="微软雅黑" pitchFamily="34" charset="-122"/>
                <a:ea typeface="微软雅黑" pitchFamily="34" charset="-122"/>
              </a:rPr>
              <a:t>创新是创业的基础</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创业推动着创新</a:t>
            </a:r>
            <a:r>
              <a:rPr lang="zh-CN" altLang="en-US" dirty="0" smtClean="0">
                <a:solidFill>
                  <a:schemeClr val="tx1">
                    <a:lumMod val="75000"/>
                    <a:lumOff val="25000"/>
                  </a:schemeClr>
                </a:solidFill>
                <a:latin typeface="微软雅黑" pitchFamily="34" charset="-122"/>
                <a:ea typeface="微软雅黑" pitchFamily="34" charset="-122"/>
              </a:rPr>
              <a:t>。从</a:t>
            </a:r>
            <a:r>
              <a:rPr lang="zh-CN" altLang="en-US" dirty="0">
                <a:solidFill>
                  <a:schemeClr val="tx1">
                    <a:lumMod val="75000"/>
                    <a:lumOff val="25000"/>
                  </a:schemeClr>
                </a:solidFill>
                <a:latin typeface="微软雅黑" pitchFamily="34" charset="-122"/>
                <a:ea typeface="微软雅黑" pitchFamily="34" charset="-122"/>
              </a:rPr>
              <a:t>总体上说</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一方面</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科学技术</a:t>
            </a:r>
            <a:r>
              <a:rPr lang="zh-CN" altLang="en-US" dirty="0" smtClean="0">
                <a:solidFill>
                  <a:schemeClr val="tx1">
                    <a:lumMod val="75000"/>
                    <a:lumOff val="25000"/>
                  </a:schemeClr>
                </a:solidFill>
                <a:latin typeface="微软雅黑" pitchFamily="34" charset="-122"/>
                <a:ea typeface="微软雅黑" pitchFamily="34" charset="-122"/>
              </a:rPr>
              <a:t>、思想</a:t>
            </a:r>
            <a:r>
              <a:rPr lang="zh-CN" altLang="en-US" dirty="0">
                <a:solidFill>
                  <a:schemeClr val="tx1">
                    <a:lumMod val="75000"/>
                    <a:lumOff val="25000"/>
                  </a:schemeClr>
                </a:solidFill>
                <a:latin typeface="微软雅黑" pitchFamily="34" charset="-122"/>
                <a:ea typeface="微软雅黑" pitchFamily="34" charset="-122"/>
              </a:rPr>
              <a:t>观念</a:t>
            </a:r>
            <a:r>
              <a:rPr lang="zh-CN" altLang="en-US" dirty="0" smtClean="0">
                <a:solidFill>
                  <a:schemeClr val="tx1">
                    <a:lumMod val="75000"/>
                    <a:lumOff val="25000"/>
                  </a:schemeClr>
                </a:solidFill>
                <a:latin typeface="微软雅黑" pitchFamily="34" charset="-122"/>
                <a:ea typeface="微软雅黑" pitchFamily="34" charset="-122"/>
              </a:rPr>
              <a:t>的创新</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在促进人们物质生产和生活方式变革的同时</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引发新的生产</a:t>
            </a:r>
            <a:r>
              <a:rPr lang="zh-CN" altLang="en-US" dirty="0" smtClean="0">
                <a:solidFill>
                  <a:schemeClr val="tx1">
                    <a:lumMod val="75000"/>
                    <a:lumOff val="25000"/>
                  </a:schemeClr>
                </a:solidFill>
                <a:latin typeface="微软雅黑" pitchFamily="34" charset="-122"/>
                <a:ea typeface="微软雅黑" pitchFamily="34" charset="-122"/>
              </a:rPr>
              <a:t>、生活方式</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进而为</a:t>
            </a:r>
            <a:r>
              <a:rPr lang="zh-CN" altLang="en-US" dirty="0" smtClean="0">
                <a:solidFill>
                  <a:schemeClr val="tx1">
                    <a:lumMod val="75000"/>
                    <a:lumOff val="25000"/>
                  </a:schemeClr>
                </a:solidFill>
                <a:latin typeface="微软雅黑" pitchFamily="34" charset="-122"/>
                <a:ea typeface="微软雅黑" pitchFamily="34" charset="-122"/>
              </a:rPr>
              <a:t>整个</a:t>
            </a:r>
            <a:r>
              <a:rPr lang="zh-CN" altLang="en-US" dirty="0">
                <a:solidFill>
                  <a:schemeClr val="tx1">
                    <a:lumMod val="75000"/>
                    <a:lumOff val="25000"/>
                  </a:schemeClr>
                </a:solidFill>
                <a:latin typeface="微软雅黑" pitchFamily="34" charset="-122"/>
                <a:ea typeface="微软雅黑" pitchFamily="34" charset="-122"/>
              </a:rPr>
              <a:t>社会不断地提供新的消费</a:t>
            </a:r>
            <a:r>
              <a:rPr lang="zh-CN" altLang="en-US" dirty="0" smtClean="0">
                <a:solidFill>
                  <a:schemeClr val="tx1">
                    <a:lumMod val="75000"/>
                    <a:lumOff val="25000"/>
                  </a:schemeClr>
                </a:solidFill>
                <a:latin typeface="微软雅黑" pitchFamily="34" charset="-122"/>
                <a:ea typeface="微软雅黑" pitchFamily="34" charset="-122"/>
              </a:rPr>
              <a:t>需求</a:t>
            </a:r>
            <a:r>
              <a:rPr lang="en-US" altLang="zh-CN" dirty="0" smtClean="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另一方面</a:t>
            </a:r>
            <a:r>
              <a:rPr lang="en-US" altLang="zh-CN" dirty="0" smtClean="0">
                <a:solidFill>
                  <a:schemeClr val="tx1">
                    <a:lumMod val="75000"/>
                    <a:lumOff val="25000"/>
                  </a:schemeClr>
                </a:solidFill>
                <a:latin typeface="微软雅黑" pitchFamily="34" charset="-122"/>
                <a:ea typeface="微软雅黑" pitchFamily="34" charset="-122"/>
              </a:rPr>
              <a:t>,</a:t>
            </a:r>
            <a:r>
              <a:rPr lang="zh-CN" altLang="en-US" dirty="0" smtClean="0">
                <a:solidFill>
                  <a:schemeClr val="tx1">
                    <a:lumMod val="75000"/>
                    <a:lumOff val="25000"/>
                  </a:schemeClr>
                </a:solidFill>
                <a:latin typeface="微软雅黑" pitchFamily="34" charset="-122"/>
                <a:ea typeface="微软雅黑" pitchFamily="34" charset="-122"/>
              </a:rPr>
              <a:t>现代</a:t>
            </a:r>
            <a:r>
              <a:rPr lang="zh-CN" altLang="en-US" dirty="0">
                <a:solidFill>
                  <a:schemeClr val="tx1">
                    <a:lumMod val="75000"/>
                    <a:lumOff val="25000"/>
                  </a:schemeClr>
                </a:solidFill>
                <a:latin typeface="微软雅黑" pitchFamily="34" charset="-122"/>
                <a:ea typeface="微软雅黑" pitchFamily="34" charset="-122"/>
              </a:rPr>
              <a:t>创业活动依赖于科学技术、 生产流程和经营理念创新支持下的产品和服务创新</a:t>
            </a:r>
            <a:r>
              <a:rPr lang="en-US" altLang="zh-CN" dirty="0">
                <a:solidFill>
                  <a:schemeClr val="tx1">
                    <a:lumMod val="75000"/>
                    <a:lumOff val="25000"/>
                  </a:schemeClr>
                </a:solidFill>
                <a:latin typeface="微软雅黑" pitchFamily="34" charset="-122"/>
                <a:ea typeface="微软雅黑" pitchFamily="34" charset="-122"/>
              </a:rPr>
              <a:t>,</a:t>
            </a:r>
            <a:endParaRPr lang="zh-CN" altLang="zh-CN" dirty="0">
              <a:solidFill>
                <a:schemeClr val="tx1">
                  <a:lumMod val="75000"/>
                  <a:lumOff val="25000"/>
                </a:schemeClr>
              </a:solidFill>
              <a:latin typeface="微软雅黑" pitchFamily="34" charset="-122"/>
              <a:ea typeface="微软雅黑" pitchFamily="34" charset="-122"/>
            </a:endParaRPr>
          </a:p>
        </p:txBody>
      </p:sp>
      <p:sp>
        <p:nvSpPr>
          <p:cNvPr id="13" name="矩形 12"/>
          <p:cNvSpPr/>
          <p:nvPr/>
        </p:nvSpPr>
        <p:spPr>
          <a:xfrm>
            <a:off x="7556499" y="935709"/>
            <a:ext cx="4193135" cy="1726178"/>
          </a:xfrm>
          <a:prstGeom prst="rect">
            <a:avLst/>
          </a:prstGeom>
        </p:spPr>
        <p:txBody>
          <a:bodyPr wrap="square">
            <a:spAutoFit/>
          </a:bodyPr>
          <a:lstStyle/>
          <a:p>
            <a:pPr indent="457200" algn="just">
              <a:lnSpc>
                <a:spcPct val="120000"/>
              </a:lnSpc>
            </a:pPr>
            <a:r>
              <a:rPr lang="zh-CN" altLang="en-US" dirty="0">
                <a:solidFill>
                  <a:schemeClr val="tx1">
                    <a:lumMod val="75000"/>
                    <a:lumOff val="25000"/>
                  </a:schemeClr>
                </a:solidFill>
                <a:latin typeface="微软雅黑" pitchFamily="34" charset="-122"/>
                <a:ea typeface="微软雅黑" pitchFamily="34" charset="-122"/>
              </a:rPr>
              <a:t>创新和创业相辅相成</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两者的交集表现为相互交叉</a:t>
            </a:r>
            <a:r>
              <a:rPr lang="zh-CN" altLang="en-US" dirty="0" smtClean="0">
                <a:solidFill>
                  <a:schemeClr val="tx1">
                    <a:lumMod val="75000"/>
                    <a:lumOff val="25000"/>
                  </a:schemeClr>
                </a:solidFill>
                <a:latin typeface="微软雅黑" pitchFamily="34" charset="-122"/>
                <a:ea typeface="微软雅黑" pitchFamily="34" charset="-122"/>
              </a:rPr>
              <a:t>、渗透</a:t>
            </a:r>
            <a:r>
              <a:rPr lang="zh-CN" altLang="en-US" dirty="0">
                <a:solidFill>
                  <a:schemeClr val="tx1">
                    <a:lumMod val="75000"/>
                    <a:lumOff val="25000"/>
                  </a:schemeClr>
                </a:solidFill>
                <a:latin typeface="微软雅黑" pitchFamily="34" charset="-122"/>
                <a:ea typeface="微软雅黑" pitchFamily="34" charset="-122"/>
              </a:rPr>
              <a:t>与集成融合</a:t>
            </a:r>
            <a:r>
              <a:rPr lang="zh-CN" altLang="en-US" dirty="0" smtClean="0">
                <a:solidFill>
                  <a:schemeClr val="tx1">
                    <a:lumMod val="75000"/>
                    <a:lumOff val="25000"/>
                  </a:schemeClr>
                </a:solidFill>
                <a:latin typeface="微软雅黑" pitchFamily="34" charset="-122"/>
                <a:ea typeface="微软雅黑" pitchFamily="34" charset="-122"/>
              </a:rPr>
              <a:t>。在</a:t>
            </a:r>
            <a:r>
              <a:rPr lang="zh-CN" altLang="en-US" dirty="0">
                <a:solidFill>
                  <a:schemeClr val="tx1">
                    <a:lumMod val="75000"/>
                    <a:lumOff val="25000"/>
                  </a:schemeClr>
                </a:solidFill>
                <a:latin typeface="微软雅黑" pitchFamily="34" charset="-122"/>
                <a:ea typeface="微软雅黑" pitchFamily="34" charset="-122"/>
              </a:rPr>
              <a:t>信息化</a:t>
            </a:r>
            <a:r>
              <a:rPr lang="zh-CN" altLang="en-US" dirty="0" smtClean="0">
                <a:solidFill>
                  <a:schemeClr val="tx1">
                    <a:lumMod val="75000"/>
                    <a:lumOff val="25000"/>
                  </a:schemeClr>
                </a:solidFill>
                <a:latin typeface="微软雅黑" pitchFamily="34" charset="-122"/>
                <a:ea typeface="微软雅黑" pitchFamily="34" charset="-122"/>
              </a:rPr>
              <a:t>、经济</a:t>
            </a:r>
            <a:r>
              <a:rPr lang="zh-CN" altLang="en-US" dirty="0">
                <a:solidFill>
                  <a:schemeClr val="tx1">
                    <a:lumMod val="75000"/>
                    <a:lumOff val="25000"/>
                  </a:schemeClr>
                </a:solidFill>
                <a:latin typeface="微软雅黑" pitchFamily="34" charset="-122"/>
                <a:ea typeface="微软雅黑" pitchFamily="34" charset="-122"/>
              </a:rPr>
              <a:t>全球化大环境中</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两者正呈现出越来越显著的</a:t>
            </a:r>
            <a:r>
              <a:rPr lang="zh-CN" altLang="en-US" dirty="0" smtClean="0">
                <a:solidFill>
                  <a:schemeClr val="tx1">
                    <a:lumMod val="75000"/>
                    <a:lumOff val="25000"/>
                  </a:schemeClr>
                </a:solidFill>
                <a:latin typeface="微软雅黑" pitchFamily="34" charset="-122"/>
                <a:ea typeface="微软雅黑" pitchFamily="34" charset="-122"/>
              </a:rPr>
              <a:t>、动态</a:t>
            </a:r>
            <a:r>
              <a:rPr lang="zh-CN" altLang="en-US" dirty="0">
                <a:solidFill>
                  <a:schemeClr val="tx1">
                    <a:lumMod val="75000"/>
                    <a:lumOff val="25000"/>
                  </a:schemeClr>
                </a:solidFill>
                <a:latin typeface="微软雅黑" pitchFamily="34" charset="-122"/>
                <a:ea typeface="微软雅黑" pitchFamily="34" charset="-122"/>
              </a:rPr>
              <a:t>的集成与融合趋势</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并表现为</a:t>
            </a:r>
            <a:r>
              <a:rPr lang="zh-CN" altLang="en-US" dirty="0" smtClean="0">
                <a:solidFill>
                  <a:schemeClr val="tx1">
                    <a:lumMod val="75000"/>
                    <a:lumOff val="25000"/>
                  </a:schemeClr>
                </a:solidFill>
                <a:latin typeface="微软雅黑" pitchFamily="34" charset="-122"/>
                <a:ea typeface="微软雅黑" pitchFamily="34" charset="-122"/>
              </a:rPr>
              <a:t>正相关</a:t>
            </a:r>
            <a:r>
              <a:rPr lang="zh-CN" altLang="en-US" dirty="0">
                <a:solidFill>
                  <a:schemeClr val="tx1">
                    <a:lumMod val="75000"/>
                    <a:lumOff val="25000"/>
                  </a:schemeClr>
                </a:solidFill>
                <a:latin typeface="微软雅黑" pitchFamily="34" charset="-122"/>
                <a:ea typeface="微软雅黑" pitchFamily="34" charset="-122"/>
              </a:rPr>
              <a:t>关系。</a:t>
            </a:r>
            <a:endParaRPr lang="zh-CN" altLang="zh-CN"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8794750" y="3802626"/>
            <a:ext cx="3162300" cy="1726178"/>
          </a:xfrm>
          <a:prstGeom prst="rect">
            <a:avLst/>
          </a:prstGeom>
        </p:spPr>
        <p:txBody>
          <a:bodyPr wrap="square">
            <a:spAutoFit/>
          </a:bodyPr>
          <a:lstStyle/>
          <a:p>
            <a:pPr indent="457200" algn="just">
              <a:lnSpc>
                <a:spcPct val="120000"/>
              </a:lnSpc>
            </a:pPr>
            <a:r>
              <a:rPr lang="zh-CN" altLang="en-US" dirty="0">
                <a:solidFill>
                  <a:schemeClr val="tx1">
                    <a:lumMod val="75000"/>
                    <a:lumOff val="25000"/>
                  </a:schemeClr>
                </a:solidFill>
                <a:latin typeface="微软雅黑" pitchFamily="34" charset="-122"/>
                <a:ea typeface="微软雅黑" pitchFamily="34" charset="-122"/>
              </a:rPr>
              <a:t>创业和创新的融合是一个动态整合</a:t>
            </a:r>
            <a:r>
              <a:rPr lang="zh-CN" altLang="en-US" dirty="0" smtClean="0">
                <a:solidFill>
                  <a:schemeClr val="tx1">
                    <a:lumMod val="75000"/>
                    <a:lumOff val="25000"/>
                  </a:schemeClr>
                </a:solidFill>
                <a:latin typeface="微软雅黑" pitchFamily="34" charset="-122"/>
                <a:ea typeface="微软雅黑" pitchFamily="34" charset="-122"/>
              </a:rPr>
              <a:t>、集成</a:t>
            </a:r>
            <a:r>
              <a:rPr lang="zh-CN" altLang="en-US" dirty="0">
                <a:solidFill>
                  <a:schemeClr val="tx1">
                    <a:lumMod val="75000"/>
                    <a:lumOff val="25000"/>
                  </a:schemeClr>
                </a:solidFill>
                <a:latin typeface="微软雅黑" pitchFamily="34" charset="-122"/>
                <a:ea typeface="微软雅黑" pitchFamily="34" charset="-122"/>
              </a:rPr>
              <a:t>与优化的过程</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并非只发生在新企业启动</a:t>
            </a:r>
            <a:r>
              <a:rPr lang="zh-CN" altLang="en-US" dirty="0" smtClean="0">
                <a:solidFill>
                  <a:schemeClr val="tx1">
                    <a:lumMod val="75000"/>
                    <a:lumOff val="25000"/>
                  </a:schemeClr>
                </a:solidFill>
                <a:latin typeface="微软雅黑" pitchFamily="34" charset="-122"/>
                <a:ea typeface="微软雅黑" pitchFamily="34" charset="-122"/>
              </a:rPr>
              <a:t>或创建</a:t>
            </a:r>
            <a:r>
              <a:rPr lang="zh-CN" altLang="en-US" dirty="0">
                <a:solidFill>
                  <a:schemeClr val="tx1">
                    <a:lumMod val="75000"/>
                    <a:lumOff val="25000"/>
                  </a:schemeClr>
                </a:solidFill>
                <a:latin typeface="微软雅黑" pitchFamily="34" charset="-122"/>
                <a:ea typeface="微软雅黑" pitchFamily="34" charset="-122"/>
              </a:rPr>
              <a:t>阶段</a:t>
            </a:r>
            <a:r>
              <a:rPr lang="en-US" altLang="zh-CN" dirty="0">
                <a:solidFill>
                  <a:schemeClr val="tx1">
                    <a:lumMod val="75000"/>
                    <a:lumOff val="25000"/>
                  </a:schemeClr>
                </a:solidFill>
                <a:latin typeface="微软雅黑" pitchFamily="34" charset="-122"/>
                <a:ea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rPr>
              <a:t>而是伴随整个创业和企业成长的过程。</a:t>
            </a:r>
            <a:endParaRPr lang="zh-CN" altLang="zh-CN"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4" name="组合 23"/>
          <p:cNvGrpSpPr/>
          <p:nvPr/>
        </p:nvGrpSpPr>
        <p:grpSpPr>
          <a:xfrm>
            <a:off x="192881" y="893"/>
            <a:ext cx="575915" cy="836495"/>
            <a:chOff x="841003" y="360040"/>
            <a:chExt cx="504056" cy="836712"/>
          </a:xfrm>
          <a:solidFill>
            <a:schemeClr val="accent1"/>
          </a:solidFill>
        </p:grpSpPr>
        <p:sp>
          <p:nvSpPr>
            <p:cNvPr id="25" name="矩形 2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7" name="等腰三角形 2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8" name="文本框 9"/>
          <p:cNvSpPr txBox="1"/>
          <p:nvPr/>
        </p:nvSpPr>
        <p:spPr>
          <a:xfrm>
            <a:off x="840784" y="203271"/>
            <a:ext cx="47091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明确创新与创业之间的关系</a:t>
            </a:r>
          </a:p>
        </p:txBody>
      </p:sp>
      <p:sp>
        <p:nvSpPr>
          <p:cNvPr id="29" name="矩形 2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0803480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barn(inVertical)">
                                      <p:cBhvr>
                                        <p:cTn id="10" dur="500"/>
                                        <p:tgtEl>
                                          <p:spTgt spid="4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barn(inVertical)">
                                      <p:cBhvr>
                                        <p:cTn id="13" dur="500"/>
                                        <p:tgtEl>
                                          <p:spTgt spid="4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barn(inVertical)">
                                      <p:cBhvr>
                                        <p:cTn id="16" dur="500"/>
                                        <p:tgtEl>
                                          <p:spTgt spid="4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arn(inVertical)">
                                      <p:cBhvr>
                                        <p:cTn id="19" dur="500"/>
                                        <p:tgtEl>
                                          <p:spTgt spid="4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arn(inVertical)">
                                      <p:cBhvr>
                                        <p:cTn id="22" dur="500"/>
                                        <p:tgtEl>
                                          <p:spTgt spid="45"/>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barn(inVertical)">
                                      <p:cBhvr>
                                        <p:cTn id="25" dur="500"/>
                                        <p:tgtEl>
                                          <p:spTgt spid="4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barn(inVertical)">
                                      <p:cBhvr>
                                        <p:cTn id="28" dur="500"/>
                                        <p:tgtEl>
                                          <p:spTgt spid="49"/>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45"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2000"/>
                                        <p:tgtEl>
                                          <p:spTgt spid="13"/>
                                        </p:tgtEl>
                                      </p:cBhvr>
                                    </p:animEffect>
                                    <p:anim calcmode="lin" valueType="num">
                                      <p:cBhvr>
                                        <p:cTn id="37" dur="2000" fill="hold"/>
                                        <p:tgtEl>
                                          <p:spTgt spid="13"/>
                                        </p:tgtEl>
                                        <p:attrNameLst>
                                          <p:attrName>ppt_w</p:attrName>
                                        </p:attrNameLst>
                                      </p:cBhvr>
                                      <p:tavLst>
                                        <p:tav tm="0" fmla="#ppt_w*sin(2.5*pi*$)">
                                          <p:val>
                                            <p:fltVal val="0"/>
                                          </p:val>
                                        </p:tav>
                                        <p:tav tm="100000">
                                          <p:val>
                                            <p:fltVal val="1"/>
                                          </p:val>
                                        </p:tav>
                                      </p:tavLst>
                                    </p:anim>
                                    <p:anim calcmode="lin" valueType="num">
                                      <p:cBhvr>
                                        <p:cTn id="38" dur="20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heel(1)">
                                      <p:cBhvr>
                                        <p:cTn id="43"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9" grpId="0"/>
      <p:bldP spid="9" grpId="0"/>
      <p:bldP spid="13" grpId="0"/>
      <p:bldP spid="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47091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明确创新与创业之间的关系</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2" descr="C:\Users\Thinkpad\Desktop\e3e3.png"/>
          <p:cNvPicPr>
            <a:picLocks noChangeAspect="1" noChangeArrowheads="1"/>
          </p:cNvPicPr>
          <p:nvPr/>
        </p:nvPicPr>
        <p:blipFill>
          <a:blip r:embed="rId3" cstate="print"/>
          <a:srcRect/>
          <a:stretch>
            <a:fillRect/>
          </a:stretch>
        </p:blipFill>
        <p:spPr bwMode="auto">
          <a:xfrm>
            <a:off x="8442325" y="422551"/>
            <a:ext cx="3749675" cy="2767745"/>
          </a:xfrm>
          <a:prstGeom prst="rect">
            <a:avLst/>
          </a:prstGeom>
          <a:noFill/>
          <a:ln w="9525">
            <a:noFill/>
            <a:miter lim="800000"/>
            <a:headEnd/>
            <a:tailEnd/>
          </a:ln>
        </p:spPr>
      </p:pic>
      <p:sp>
        <p:nvSpPr>
          <p:cNvPr id="14" name="矩形 13"/>
          <p:cNvSpPr/>
          <p:nvPr/>
        </p:nvSpPr>
        <p:spPr>
          <a:xfrm>
            <a:off x="2495550" y="1868438"/>
            <a:ext cx="6216650" cy="267765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从某种程度上讲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创新的价值就在于将潜在的知识、 技术和市场机会转化为现实</a:t>
            </a:r>
            <a:r>
              <a:rPr lang="zh-CN" altLang="en-US" sz="2000" dirty="0" smtClean="0">
                <a:solidFill>
                  <a:schemeClr val="tx1">
                    <a:lumMod val="75000"/>
                    <a:lumOff val="25000"/>
                  </a:schemeClr>
                </a:solidFill>
                <a:latin typeface="微软雅黑" pitchFamily="34" charset="-122"/>
                <a:ea typeface="微软雅黑" pitchFamily="34" charset="-122"/>
              </a:rPr>
              <a:t>生产力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实现社会财富增长</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造福人类社会</a:t>
            </a:r>
            <a:r>
              <a:rPr lang="zh-CN" altLang="en-US" sz="2000" dirty="0" smtClean="0">
                <a:solidFill>
                  <a:schemeClr val="tx1">
                    <a:lumMod val="75000"/>
                    <a:lumOff val="25000"/>
                  </a:schemeClr>
                </a:solidFill>
                <a:latin typeface="微软雅黑" pitchFamily="34" charset="-122"/>
                <a:ea typeface="微软雅黑" pitchFamily="34" charset="-122"/>
              </a:rPr>
              <a:t>。而</a:t>
            </a:r>
            <a:r>
              <a:rPr lang="zh-CN" altLang="en-US" sz="2000" dirty="0">
                <a:solidFill>
                  <a:schemeClr val="tx1">
                    <a:lumMod val="75000"/>
                    <a:lumOff val="25000"/>
                  </a:schemeClr>
                </a:solidFill>
                <a:latin typeface="微软雅黑" pitchFamily="34" charset="-122"/>
                <a:ea typeface="微软雅黑" pitchFamily="34" charset="-122"/>
              </a:rPr>
              <a:t>实现这种转化的根本途径就是创业。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创业可以推动新发明、 新产品或新服务的不断涌现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创造出新的市场需求</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从而</a:t>
            </a:r>
            <a:r>
              <a:rPr lang="zh-CN" altLang="en-US" sz="2000" dirty="0" smtClean="0">
                <a:solidFill>
                  <a:schemeClr val="tx1">
                    <a:lumMod val="75000"/>
                    <a:lumOff val="25000"/>
                  </a:schemeClr>
                </a:solidFill>
                <a:latin typeface="微软雅黑" pitchFamily="34" charset="-122"/>
                <a:ea typeface="微软雅黑" pitchFamily="34" charset="-122"/>
              </a:rPr>
              <a:t>进一步</a:t>
            </a:r>
            <a:r>
              <a:rPr lang="zh-CN" altLang="en-US" sz="2000" dirty="0">
                <a:solidFill>
                  <a:schemeClr val="tx1">
                    <a:lumMod val="75000"/>
                    <a:lumOff val="25000"/>
                  </a:schemeClr>
                </a:solidFill>
                <a:latin typeface="微软雅黑" pitchFamily="34" charset="-122"/>
                <a:ea typeface="微软雅黑" pitchFamily="34" charset="-122"/>
              </a:rPr>
              <a:t>推动和深化科技创新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因而提高了企业或是整个国家的创新能力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推动经济增长。</a:t>
            </a:r>
          </a:p>
        </p:txBody>
      </p:sp>
    </p:spTree>
    <p:extLst>
      <p:ext uri="{BB962C8B-B14F-4D97-AF65-F5344CB8AC3E}">
        <p14:creationId xmlns:p14="http://schemas.microsoft.com/office/powerpoint/2010/main" val="367231011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47091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明确创新与创业之间的关系</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flipH="1">
            <a:off x="7971284" y="4203964"/>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13" name="椭圆 12"/>
          <p:cNvSpPr/>
          <p:nvPr/>
        </p:nvSpPr>
        <p:spPr>
          <a:xfrm>
            <a:off x="9461146" y="4602900"/>
            <a:ext cx="1750498" cy="175049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15" name="椭圆 14"/>
          <p:cNvSpPr/>
          <p:nvPr/>
        </p:nvSpPr>
        <p:spPr>
          <a:xfrm>
            <a:off x="10690676" y="4899316"/>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微软雅黑"/>
              <a:ea typeface="微软雅黑"/>
              <a:cs typeface="+mn-ea"/>
              <a:sym typeface="微软雅黑"/>
            </a:endParaRPr>
          </a:p>
        </p:txBody>
      </p:sp>
      <p:sp>
        <p:nvSpPr>
          <p:cNvPr id="6" name="矩形 5"/>
          <p:cNvSpPr/>
          <p:nvPr/>
        </p:nvSpPr>
        <p:spPr>
          <a:xfrm>
            <a:off x="1962150" y="1823321"/>
            <a:ext cx="6096000" cy="2308324"/>
          </a:xfrm>
          <a:prstGeom prst="rect">
            <a:avLst/>
          </a:prstGeom>
        </p:spPr>
        <p:txBody>
          <a:bodyPr>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创新与创业同样也有很大的不同</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首先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语言学定义可以帮助我们理解两者的区别</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其次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两者有着各自明确的研究边界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创新不等于创业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创业也不等同于创新。</a:t>
            </a:r>
            <a:endParaRPr lang="en-US" altLang="zh-CN" sz="2000" dirty="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再次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创新是从经济与技术相结合的角度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探讨技术创新在经济</a:t>
            </a:r>
            <a:r>
              <a:rPr lang="zh-CN" altLang="en-US" sz="2000" dirty="0" smtClean="0">
                <a:solidFill>
                  <a:schemeClr val="tx1">
                    <a:lumMod val="75000"/>
                    <a:lumOff val="25000"/>
                  </a:schemeClr>
                </a:solidFill>
                <a:latin typeface="微软雅黑" pitchFamily="34" charset="-122"/>
                <a:ea typeface="微软雅黑" pitchFamily="34" charset="-122"/>
              </a:rPr>
              <a:t>发展</a:t>
            </a:r>
            <a:r>
              <a:rPr lang="zh-CN" altLang="en-US" sz="2000" dirty="0">
                <a:solidFill>
                  <a:schemeClr val="tx1">
                    <a:lumMod val="75000"/>
                    <a:lumOff val="25000"/>
                  </a:schemeClr>
                </a:solidFill>
                <a:latin typeface="微软雅黑" pitchFamily="34" charset="-122"/>
                <a:ea typeface="微软雅黑" pitchFamily="34" charset="-122"/>
              </a:rPr>
              <a:t>过程中的作用。</a:t>
            </a:r>
          </a:p>
        </p:txBody>
      </p:sp>
    </p:spTree>
    <p:extLst>
      <p:ext uri="{BB962C8B-B14F-4D97-AF65-F5344CB8AC3E}">
        <p14:creationId xmlns:p14="http://schemas.microsoft.com/office/powerpoint/2010/main" val="22089868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47091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创新创业教育的内涵</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110"/>
          <p:cNvGrpSpPr/>
          <p:nvPr/>
        </p:nvGrpSpPr>
        <p:grpSpPr>
          <a:xfrm>
            <a:off x="7126087" y="3014213"/>
            <a:ext cx="404812" cy="855663"/>
            <a:chOff x="7097769" y="2557319"/>
            <a:chExt cx="404812" cy="855663"/>
          </a:xfrm>
        </p:grpSpPr>
        <p:sp>
          <p:nvSpPr>
            <p:cNvPr id="38" name="MH_Other_3"/>
            <p:cNvSpPr/>
            <p:nvPr>
              <p:custDataLst>
                <p:tags r:id="rId8"/>
              </p:custDataLst>
            </p:nvPr>
          </p:nvSpPr>
          <p:spPr>
            <a:xfrm>
              <a:off x="7097769" y="2557319"/>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2"/>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lumMod val="50000"/>
                  </a:schemeClr>
                </a:solidFill>
                <a:latin typeface="微软雅黑" pitchFamily="34" charset="-122"/>
                <a:ea typeface="微软雅黑" pitchFamily="34" charset="-122"/>
              </a:endParaRPr>
            </a:p>
          </p:txBody>
        </p:sp>
        <p:cxnSp>
          <p:nvCxnSpPr>
            <p:cNvPr id="39" name="MH_Other_4"/>
            <p:cNvCxnSpPr/>
            <p:nvPr>
              <p:custDataLst>
                <p:tags r:id="rId9"/>
              </p:custDataLst>
            </p:nvPr>
          </p:nvCxnSpPr>
          <p:spPr>
            <a:xfrm>
              <a:off x="7286681" y="2982769"/>
              <a:ext cx="215900" cy="0"/>
            </a:xfrm>
            <a:prstGeom prst="line">
              <a:avLst/>
            </a:prstGeom>
            <a:ln w="25400">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40" name="MH_Other_5"/>
            <p:cNvSpPr/>
            <p:nvPr>
              <p:custDataLst>
                <p:tags r:id="rId10"/>
              </p:custDataLst>
            </p:nvPr>
          </p:nvSpPr>
          <p:spPr>
            <a:xfrm>
              <a:off x="7227944" y="2924032"/>
              <a:ext cx="117475" cy="117475"/>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lumMod val="50000"/>
                  </a:schemeClr>
                </a:solidFill>
                <a:latin typeface="微软雅黑" pitchFamily="34" charset="-122"/>
                <a:ea typeface="微软雅黑" pitchFamily="34" charset="-122"/>
              </a:endParaRPr>
            </a:p>
          </p:txBody>
        </p:sp>
      </p:grpSp>
      <p:grpSp>
        <p:nvGrpSpPr>
          <p:cNvPr id="41" name="组合 114"/>
          <p:cNvGrpSpPr/>
          <p:nvPr/>
        </p:nvGrpSpPr>
        <p:grpSpPr>
          <a:xfrm>
            <a:off x="4427338" y="1965855"/>
            <a:ext cx="404812" cy="855663"/>
            <a:chOff x="4399020" y="1508961"/>
            <a:chExt cx="404812" cy="855663"/>
          </a:xfrm>
        </p:grpSpPr>
        <p:sp>
          <p:nvSpPr>
            <p:cNvPr id="42" name="MH_Other_9"/>
            <p:cNvSpPr/>
            <p:nvPr>
              <p:custDataLst>
                <p:tags r:id="rId5"/>
              </p:custDataLst>
            </p:nvPr>
          </p:nvSpPr>
          <p:spPr>
            <a:xfrm flipH="1">
              <a:off x="4611745" y="1508961"/>
              <a:ext cx="192087"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1"/>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cxnSp>
          <p:nvCxnSpPr>
            <p:cNvPr id="43" name="MH_Other_10"/>
            <p:cNvCxnSpPr/>
            <p:nvPr>
              <p:custDataLst>
                <p:tags r:id="rId6"/>
              </p:custDataLst>
            </p:nvPr>
          </p:nvCxnSpPr>
          <p:spPr>
            <a:xfrm flipH="1">
              <a:off x="4399020" y="1934411"/>
              <a:ext cx="215900" cy="0"/>
            </a:xfrm>
            <a:prstGeom prst="line">
              <a:avLst/>
            </a:prstGeom>
            <a:ln w="25400">
              <a:solidFill>
                <a:schemeClr val="accent1"/>
              </a:solidFill>
              <a:tailEnd type="oval" w="sm" len="sm"/>
            </a:ln>
          </p:spPr>
          <p:style>
            <a:lnRef idx="1">
              <a:schemeClr val="accent1"/>
            </a:lnRef>
            <a:fillRef idx="0">
              <a:schemeClr val="accent1"/>
            </a:fillRef>
            <a:effectRef idx="0">
              <a:schemeClr val="accent1"/>
            </a:effectRef>
            <a:fontRef idx="minor">
              <a:schemeClr val="tx1"/>
            </a:fontRef>
          </p:style>
        </p:cxnSp>
        <p:sp>
          <p:nvSpPr>
            <p:cNvPr id="44" name="MH_Other_11"/>
            <p:cNvSpPr/>
            <p:nvPr>
              <p:custDataLst>
                <p:tags r:id="rId7"/>
              </p:custDataLst>
            </p:nvPr>
          </p:nvSpPr>
          <p:spPr>
            <a:xfrm flipH="1">
              <a:off x="4556182" y="1875674"/>
              <a:ext cx="117475" cy="11747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grpSp>
      <p:grpSp>
        <p:nvGrpSpPr>
          <p:cNvPr id="45" name="组合 130"/>
          <p:cNvGrpSpPr/>
          <p:nvPr/>
        </p:nvGrpSpPr>
        <p:grpSpPr>
          <a:xfrm>
            <a:off x="4887712" y="1892830"/>
            <a:ext cx="1001712" cy="1001713"/>
            <a:chOff x="3737792" y="1347614"/>
            <a:chExt cx="751284" cy="751285"/>
          </a:xfrm>
        </p:grpSpPr>
        <p:grpSp>
          <p:nvGrpSpPr>
            <p:cNvPr id="46" name="组合 131"/>
            <p:cNvGrpSpPr/>
            <p:nvPr/>
          </p:nvGrpSpPr>
          <p:grpSpPr>
            <a:xfrm>
              <a:off x="3737792" y="1347614"/>
              <a:ext cx="751284" cy="751285"/>
              <a:chOff x="4964170" y="1531186"/>
              <a:chExt cx="1001712" cy="1001713"/>
            </a:xfrm>
          </p:grpSpPr>
          <p:sp>
            <p:nvSpPr>
              <p:cNvPr id="48" name="MH_Other_7"/>
              <p:cNvSpPr/>
              <p:nvPr>
                <p:custDataLst>
                  <p:tags r:id="rId3"/>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49" name="MH_Other_8"/>
              <p:cNvSpPr/>
              <p:nvPr>
                <p:custDataLst>
                  <p:tags r:id="rId4"/>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grpSp>
        <p:sp>
          <p:nvSpPr>
            <p:cNvPr id="47" name="TextBox 46"/>
            <p:cNvSpPr txBox="1"/>
            <p:nvPr/>
          </p:nvSpPr>
          <p:spPr>
            <a:xfrm>
              <a:off x="3855739" y="1447726"/>
              <a:ext cx="564430" cy="530915"/>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创新教育</a:t>
              </a:r>
              <a:endParaRPr lang="zh-CN" altLang="en-US" sz="2000" dirty="0">
                <a:solidFill>
                  <a:schemeClr val="bg1"/>
                </a:solidFill>
                <a:latin typeface="微软雅黑" pitchFamily="34" charset="-122"/>
                <a:ea typeface="微软雅黑" pitchFamily="34" charset="-122"/>
              </a:endParaRPr>
            </a:p>
          </p:txBody>
        </p:sp>
      </p:grpSp>
      <p:grpSp>
        <p:nvGrpSpPr>
          <p:cNvPr id="50" name="组合 135"/>
          <p:cNvGrpSpPr/>
          <p:nvPr/>
        </p:nvGrpSpPr>
        <p:grpSpPr>
          <a:xfrm>
            <a:off x="6012689" y="2891037"/>
            <a:ext cx="1001712" cy="1001713"/>
            <a:chOff x="3737792" y="1347614"/>
            <a:chExt cx="751284" cy="751285"/>
          </a:xfrm>
        </p:grpSpPr>
        <p:grpSp>
          <p:nvGrpSpPr>
            <p:cNvPr id="51" name="组合 136"/>
            <p:cNvGrpSpPr/>
            <p:nvPr/>
          </p:nvGrpSpPr>
          <p:grpSpPr>
            <a:xfrm>
              <a:off x="3737792" y="1347614"/>
              <a:ext cx="751284" cy="751285"/>
              <a:chOff x="4964170" y="1531186"/>
              <a:chExt cx="1001712" cy="1001713"/>
            </a:xfrm>
          </p:grpSpPr>
          <p:sp>
            <p:nvSpPr>
              <p:cNvPr id="53" name="MH_Other_7"/>
              <p:cNvSpPr/>
              <p:nvPr>
                <p:custDataLst>
                  <p:tags r:id="rId1"/>
                </p:custDataLst>
              </p:nvPr>
            </p:nvSpPr>
            <p:spPr>
              <a:xfrm flipH="1">
                <a:off x="4964170" y="1531186"/>
                <a:ext cx="1001712" cy="1001713"/>
              </a:xfrm>
              <a:prstGeom prst="ellipse">
                <a:avLst/>
              </a:prstGeom>
              <a:gradFill flip="none" rotWithShape="1">
                <a:gsLst>
                  <a:gs pos="100000">
                    <a:srgbClr val="FFFFFF"/>
                  </a:gs>
                  <a:gs pos="0">
                    <a:srgbClr val="B8BBBC"/>
                  </a:gs>
                </a:gsLst>
                <a:lin ang="6600000" scaled="0"/>
                <a:tileRect/>
              </a:gradFill>
              <a:ln w="12700">
                <a:gradFill>
                  <a:gsLst>
                    <a:gs pos="0">
                      <a:schemeClr val="bg1"/>
                    </a:gs>
                    <a:gs pos="100000">
                      <a:schemeClr val="bg1">
                        <a:lumMod val="75000"/>
                      </a:schemeClr>
                    </a:gs>
                  </a:gsLst>
                  <a:lin ang="5400000" scaled="1"/>
                </a:gradFill>
              </a:ln>
              <a:effectLst>
                <a:outerShdw blurRad="50800" dist="889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itchFamily="34" charset="-122"/>
                  <a:ea typeface="微软雅黑" pitchFamily="34" charset="-122"/>
                </a:endParaRPr>
              </a:p>
            </p:txBody>
          </p:sp>
          <p:sp>
            <p:nvSpPr>
              <p:cNvPr id="54" name="MH_Other_8"/>
              <p:cNvSpPr/>
              <p:nvPr>
                <p:custDataLst>
                  <p:tags r:id="rId2"/>
                </p:custDataLst>
              </p:nvPr>
            </p:nvSpPr>
            <p:spPr>
              <a:xfrm flipH="1">
                <a:off x="5076825" y="1643832"/>
                <a:ext cx="776280" cy="776280"/>
              </a:xfrm>
              <a:prstGeom prst="ellipse">
                <a:avLst/>
              </a:prstGeom>
              <a:solidFill>
                <a:schemeClr val="accent1"/>
              </a:solidFill>
              <a:ln>
                <a:noFill/>
              </a:ln>
              <a:effectLst>
                <a:innerShdw blurRad="1143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chemeClr val="bg1"/>
                  </a:solidFill>
                  <a:latin typeface="微软雅黑" pitchFamily="34" charset="-122"/>
                  <a:ea typeface="微软雅黑" pitchFamily="34" charset="-122"/>
                </a:endParaRPr>
              </a:p>
            </p:txBody>
          </p:sp>
        </p:grpSp>
        <p:sp>
          <p:nvSpPr>
            <p:cNvPr id="52" name="TextBox 51"/>
            <p:cNvSpPr txBox="1"/>
            <p:nvPr/>
          </p:nvSpPr>
          <p:spPr>
            <a:xfrm>
              <a:off x="3865263" y="1452489"/>
              <a:ext cx="614287" cy="530915"/>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创业教育</a:t>
              </a:r>
              <a:endParaRPr lang="zh-CN" altLang="en-US" sz="2000" dirty="0">
                <a:solidFill>
                  <a:schemeClr val="bg1"/>
                </a:solidFill>
                <a:latin typeface="微软雅黑" pitchFamily="34" charset="-122"/>
                <a:ea typeface="微软雅黑" pitchFamily="34" charset="-122"/>
              </a:endParaRPr>
            </a:p>
          </p:txBody>
        </p:sp>
      </p:grpSp>
      <p:sp>
        <p:nvSpPr>
          <p:cNvPr id="8" name="矩形 7"/>
          <p:cNvSpPr/>
          <p:nvPr/>
        </p:nvSpPr>
        <p:spPr>
          <a:xfrm>
            <a:off x="984764" y="2070762"/>
            <a:ext cx="3442574" cy="190770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创新</a:t>
            </a:r>
            <a:r>
              <a:rPr lang="zh-CN" altLang="en-US" sz="2000" dirty="0" smtClean="0">
                <a:solidFill>
                  <a:schemeClr val="tx1">
                    <a:lumMod val="75000"/>
                    <a:lumOff val="25000"/>
                  </a:schemeClr>
                </a:solidFill>
                <a:latin typeface="微软雅黑" pitchFamily="34" charset="-122"/>
                <a:ea typeface="微软雅黑" pitchFamily="34" charset="-122"/>
              </a:rPr>
              <a:t>教育</a:t>
            </a:r>
            <a:r>
              <a:rPr lang="zh-CN" altLang="en-US" sz="2000" dirty="0">
                <a:solidFill>
                  <a:schemeClr val="tx1">
                    <a:lumMod val="75000"/>
                    <a:lumOff val="25000"/>
                  </a:schemeClr>
                </a:solidFill>
                <a:latin typeface="微软雅黑" pitchFamily="34" charset="-122"/>
                <a:ea typeface="微软雅黑" pitchFamily="34" charset="-122"/>
              </a:rPr>
              <a:t>是有别于接受教育</a:t>
            </a:r>
            <a:r>
              <a:rPr lang="zh-CN" altLang="en-US" sz="2000" dirty="0" smtClean="0">
                <a:solidFill>
                  <a:schemeClr val="tx1">
                    <a:lumMod val="75000"/>
                    <a:lumOff val="25000"/>
                  </a:schemeClr>
                </a:solidFill>
                <a:latin typeface="微软雅黑" pitchFamily="34" charset="-122"/>
                <a:ea typeface="微软雅黑" pitchFamily="34" charset="-122"/>
              </a:rPr>
              <a:t>、守成</a:t>
            </a:r>
            <a:r>
              <a:rPr lang="zh-CN" altLang="en-US" sz="2000" dirty="0">
                <a:solidFill>
                  <a:schemeClr val="tx1">
                    <a:lumMod val="75000"/>
                    <a:lumOff val="25000"/>
                  </a:schemeClr>
                </a:solidFill>
                <a:latin typeface="微软雅黑" pitchFamily="34" charset="-122"/>
                <a:ea typeface="微软雅黑" pitchFamily="34" charset="-122"/>
              </a:rPr>
              <a:t>教育或传统教育的一种新型教育模式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其核心理念是培养</a:t>
            </a:r>
            <a:r>
              <a:rPr lang="zh-CN" altLang="en-US" sz="2000" b="1" dirty="0" smtClean="0">
                <a:solidFill>
                  <a:schemeClr val="accent1">
                    <a:lumMod val="75000"/>
                  </a:schemeClr>
                </a:solidFill>
                <a:latin typeface="微软雅黑" pitchFamily="34" charset="-122"/>
                <a:ea typeface="微软雅黑" pitchFamily="34" charset="-122"/>
              </a:rPr>
              <a:t>学生的</a:t>
            </a:r>
            <a:r>
              <a:rPr lang="zh-CN" altLang="en-US" sz="2000" b="1" dirty="0">
                <a:solidFill>
                  <a:schemeClr val="accent1">
                    <a:lumMod val="75000"/>
                  </a:schemeClr>
                </a:solidFill>
                <a:latin typeface="微软雅黑" pitchFamily="34" charset="-122"/>
                <a:ea typeface="微软雅黑" pitchFamily="34" charset="-122"/>
              </a:rPr>
              <a:t>创新精神和创新能力等创新素质</a:t>
            </a:r>
            <a:r>
              <a:rPr lang="zh-CN" altLang="en-US" sz="2000" dirty="0">
                <a:solidFill>
                  <a:schemeClr val="tx1">
                    <a:lumMod val="75000"/>
                    <a:lumOff val="25000"/>
                  </a:schemeClr>
                </a:solidFill>
                <a:latin typeface="微软雅黑" pitchFamily="34" charset="-122"/>
                <a:ea typeface="微软雅黑" pitchFamily="34" charset="-122"/>
              </a:rPr>
              <a:t>。</a:t>
            </a:r>
          </a:p>
        </p:txBody>
      </p:sp>
      <p:sp>
        <p:nvSpPr>
          <p:cNvPr id="9" name="矩形 8"/>
          <p:cNvSpPr/>
          <p:nvPr/>
        </p:nvSpPr>
        <p:spPr>
          <a:xfrm>
            <a:off x="7664450" y="1328821"/>
            <a:ext cx="3822700" cy="30156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创业</a:t>
            </a:r>
            <a:r>
              <a:rPr lang="zh-CN" altLang="en-US" sz="2000" dirty="0" smtClean="0">
                <a:solidFill>
                  <a:schemeClr val="tx1">
                    <a:lumMod val="75000"/>
                    <a:lumOff val="25000"/>
                  </a:schemeClr>
                </a:solidFill>
                <a:latin typeface="微软雅黑" pitchFamily="34" charset="-122"/>
                <a:ea typeface="微软雅黑" pitchFamily="34" charset="-122"/>
              </a:rPr>
              <a:t>教育又</a:t>
            </a:r>
            <a:r>
              <a:rPr lang="zh-CN" altLang="en-US" sz="2000" dirty="0">
                <a:solidFill>
                  <a:schemeClr val="tx1">
                    <a:lumMod val="75000"/>
                    <a:lumOff val="25000"/>
                  </a:schemeClr>
                </a:solidFill>
                <a:latin typeface="微软雅黑" pitchFamily="34" charset="-122"/>
                <a:ea typeface="微软雅黑" pitchFamily="34" charset="-122"/>
              </a:rPr>
              <a:t>称 “第三次教育通行证”</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用以</a:t>
            </a:r>
            <a:r>
              <a:rPr lang="zh-CN" altLang="en-US" sz="2000" dirty="0">
                <a:solidFill>
                  <a:schemeClr val="tx1">
                    <a:lumMod val="75000"/>
                    <a:lumOff val="25000"/>
                  </a:schemeClr>
                </a:solidFill>
                <a:latin typeface="微软雅黑" pitchFamily="34" charset="-122"/>
                <a:ea typeface="微软雅黑" pitchFamily="34" charset="-122"/>
              </a:rPr>
              <a:t>证明一个人的事业心和开拓能力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并和学术教育</a:t>
            </a:r>
            <a:r>
              <a:rPr lang="zh-CN" altLang="en-US" sz="2000" dirty="0" smtClean="0">
                <a:solidFill>
                  <a:schemeClr val="tx1">
                    <a:lumMod val="75000"/>
                    <a:lumOff val="25000"/>
                  </a:schemeClr>
                </a:solidFill>
                <a:latin typeface="微软雅黑" pitchFamily="34" charset="-122"/>
                <a:ea typeface="微软雅黑" pitchFamily="34" charset="-122"/>
              </a:rPr>
              <a:t>、职业教育</a:t>
            </a:r>
            <a:r>
              <a:rPr lang="zh-CN" altLang="en-US" sz="2000" dirty="0">
                <a:solidFill>
                  <a:schemeClr val="tx1">
                    <a:lumMod val="75000"/>
                    <a:lumOff val="25000"/>
                  </a:schemeClr>
                </a:solidFill>
                <a:latin typeface="微软雅黑" pitchFamily="34" charset="-122"/>
                <a:ea typeface="微软雅黑" pitchFamily="34" charset="-122"/>
              </a:rPr>
              <a:t>具有同等重要的地位</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因此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b="1" dirty="0">
                <a:solidFill>
                  <a:schemeClr val="accent1">
                    <a:lumMod val="75000"/>
                  </a:schemeClr>
                </a:solidFill>
                <a:latin typeface="微软雅黑" pitchFamily="34" charset="-122"/>
                <a:ea typeface="微软雅黑" pitchFamily="34" charset="-122"/>
              </a:rPr>
              <a:t>创业教育的核心价值观就是事业心与开拓技能的培养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就是一个人开创性技能形成</a:t>
            </a:r>
            <a:r>
              <a:rPr lang="zh-CN" altLang="en-US" sz="2000" dirty="0" smtClean="0">
                <a:solidFill>
                  <a:schemeClr val="tx1">
                    <a:lumMod val="75000"/>
                    <a:lumOff val="25000"/>
                  </a:schemeClr>
                </a:solidFill>
                <a:latin typeface="微软雅黑" pitchFamily="34" charset="-122"/>
                <a:ea typeface="微软雅黑" pitchFamily="34" charset="-122"/>
              </a:rPr>
              <a:t>的教育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这是创业教育的基本含义。 </a:t>
            </a:r>
          </a:p>
        </p:txBody>
      </p:sp>
    </p:spTree>
    <p:extLst>
      <p:ext uri="{BB962C8B-B14F-4D97-AF65-F5344CB8AC3E}">
        <p14:creationId xmlns:p14="http://schemas.microsoft.com/office/powerpoint/2010/main" val="88782405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par>
                                <p:cTn id="8" presetID="16" presetClass="entr" presetSubtype="21" fill="hold"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barn(inVertical)">
                                      <p:cBhvr>
                                        <p:cTn id="10" dur="500"/>
                                        <p:tgtEl>
                                          <p:spTgt spid="4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nodeType="click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2000"/>
                                        <p:tgtEl>
                                          <p:spTgt spid="37"/>
                                        </p:tgtEl>
                                      </p:cBhvr>
                                    </p:animEffect>
                                    <p:anim calcmode="lin" valueType="num">
                                      <p:cBhvr>
                                        <p:cTn id="19" dur="2000" fill="hold"/>
                                        <p:tgtEl>
                                          <p:spTgt spid="37"/>
                                        </p:tgtEl>
                                        <p:attrNameLst>
                                          <p:attrName>ppt_w</p:attrName>
                                        </p:attrNameLst>
                                      </p:cBhvr>
                                      <p:tavLst>
                                        <p:tav tm="0" fmla="#ppt_w*sin(2.5*pi*$)">
                                          <p:val>
                                            <p:fltVal val="0"/>
                                          </p:val>
                                        </p:tav>
                                        <p:tav tm="100000">
                                          <p:val>
                                            <p:fltVal val="1"/>
                                          </p:val>
                                        </p:tav>
                                      </p:tavLst>
                                    </p:anim>
                                    <p:anim calcmode="lin" valueType="num">
                                      <p:cBhvr>
                                        <p:cTn id="20" dur="2000" fill="hold"/>
                                        <p:tgtEl>
                                          <p:spTgt spid="37"/>
                                        </p:tgtEl>
                                        <p:attrNameLst>
                                          <p:attrName>ppt_h</p:attrName>
                                        </p:attrNameLst>
                                      </p:cBhvr>
                                      <p:tavLst>
                                        <p:tav tm="0">
                                          <p:val>
                                            <p:strVal val="#ppt_h"/>
                                          </p:val>
                                        </p:tav>
                                        <p:tav tm="100000">
                                          <p:val>
                                            <p:strVal val="#ppt_h"/>
                                          </p:val>
                                        </p:tav>
                                      </p:tavLst>
                                    </p:anim>
                                  </p:childTnLst>
                                </p:cTn>
                              </p:par>
                              <p:par>
                                <p:cTn id="21" presetID="45" presetClass="entr" presetSubtype="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2000"/>
                                        <p:tgtEl>
                                          <p:spTgt spid="50"/>
                                        </p:tgtEl>
                                      </p:cBhvr>
                                    </p:animEffect>
                                    <p:anim calcmode="lin" valueType="num">
                                      <p:cBhvr>
                                        <p:cTn id="24" dur="2000" fill="hold"/>
                                        <p:tgtEl>
                                          <p:spTgt spid="50"/>
                                        </p:tgtEl>
                                        <p:attrNameLst>
                                          <p:attrName>ppt_w</p:attrName>
                                        </p:attrNameLst>
                                      </p:cBhvr>
                                      <p:tavLst>
                                        <p:tav tm="0" fmla="#ppt_w*sin(2.5*pi*$)">
                                          <p:val>
                                            <p:fltVal val="0"/>
                                          </p:val>
                                        </p:tav>
                                        <p:tav tm="100000">
                                          <p:val>
                                            <p:fltVal val="1"/>
                                          </p:val>
                                        </p:tav>
                                      </p:tavLst>
                                    </p:anim>
                                    <p:anim calcmode="lin" valueType="num">
                                      <p:cBhvr>
                                        <p:cTn id="25" dur="2000" fill="hold"/>
                                        <p:tgtEl>
                                          <p:spTgt spid="50"/>
                                        </p:tgtEl>
                                        <p:attrNameLst>
                                          <p:attrName>ppt_h</p:attrName>
                                        </p:attrNameLst>
                                      </p:cBhvr>
                                      <p:tavLst>
                                        <p:tav tm="0">
                                          <p:val>
                                            <p:strVal val="#ppt_h"/>
                                          </p:val>
                                        </p:tav>
                                        <p:tav tm="100000">
                                          <p:val>
                                            <p:strVal val="#ppt_h"/>
                                          </p:val>
                                        </p:tav>
                                      </p:tavLst>
                                    </p:anim>
                                  </p:childTnLst>
                                </p:cTn>
                              </p:par>
                              <p:par>
                                <p:cTn id="26" presetID="45"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2000"/>
                                        <p:tgtEl>
                                          <p:spTgt spid="9"/>
                                        </p:tgtEl>
                                      </p:cBhvr>
                                    </p:animEffect>
                                    <p:anim calcmode="lin" valueType="num">
                                      <p:cBhvr>
                                        <p:cTn id="29" dur="2000" fill="hold"/>
                                        <p:tgtEl>
                                          <p:spTgt spid="9"/>
                                        </p:tgtEl>
                                        <p:attrNameLst>
                                          <p:attrName>ppt_w</p:attrName>
                                        </p:attrNameLst>
                                      </p:cBhvr>
                                      <p:tavLst>
                                        <p:tav tm="0" fmla="#ppt_w*sin(2.5*pi*$)">
                                          <p:val>
                                            <p:fltVal val="0"/>
                                          </p:val>
                                        </p:tav>
                                        <p:tav tm="100000">
                                          <p:val>
                                            <p:fltVal val="1"/>
                                          </p:val>
                                        </p:tav>
                                      </p:tavLst>
                                    </p:anim>
                                    <p:anim calcmode="lin" valueType="num">
                                      <p:cBhvr>
                                        <p:cTn id="30"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一</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能够缓解大学毕业生的就业压力</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368300" y="3639117"/>
            <a:ext cx="11391900" cy="22159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大学生的创业能力有利于解决大学生的就业问题</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创业</a:t>
            </a:r>
            <a:r>
              <a:rPr lang="zh-CN" altLang="en-US" sz="2000" dirty="0">
                <a:solidFill>
                  <a:schemeClr val="bg1"/>
                </a:solidFill>
                <a:latin typeface="微软雅黑" pitchFamily="34" charset="-122"/>
                <a:ea typeface="微软雅黑" pitchFamily="34" charset="-122"/>
                <a:sym typeface="微软雅黑" pitchFamily="34" charset="-122"/>
              </a:rPr>
              <a:t>能力是一个人在创业实践</a:t>
            </a:r>
            <a:r>
              <a:rPr lang="zh-CN" altLang="en-US" sz="2000" dirty="0" smtClean="0">
                <a:solidFill>
                  <a:schemeClr val="bg1"/>
                </a:solidFill>
                <a:latin typeface="微软雅黑" pitchFamily="34" charset="-122"/>
                <a:ea typeface="微软雅黑" pitchFamily="34" charset="-122"/>
                <a:sym typeface="微软雅黑" pitchFamily="34" charset="-122"/>
              </a:rPr>
              <a:t>活动中</a:t>
            </a:r>
            <a:r>
              <a:rPr lang="zh-CN" altLang="en-US" sz="2000" dirty="0">
                <a:solidFill>
                  <a:schemeClr val="bg1"/>
                </a:solidFill>
                <a:latin typeface="微软雅黑" pitchFamily="34" charset="-122"/>
                <a:ea typeface="微软雅黑" pitchFamily="34" charset="-122"/>
                <a:sym typeface="微软雅黑" pitchFamily="34" charset="-122"/>
              </a:rPr>
              <a:t>自我生存</a:t>
            </a:r>
            <a:r>
              <a:rPr lang="zh-CN" altLang="en-US" sz="2000" dirty="0" smtClean="0">
                <a:solidFill>
                  <a:schemeClr val="bg1"/>
                </a:solidFill>
                <a:latin typeface="微软雅黑" pitchFamily="34" charset="-122"/>
                <a:ea typeface="微软雅黑" pitchFamily="34" charset="-122"/>
                <a:sym typeface="微软雅黑" pitchFamily="34" charset="-122"/>
              </a:rPr>
              <a:t>、自我</a:t>
            </a:r>
            <a:r>
              <a:rPr lang="zh-CN" altLang="en-US" sz="2000" dirty="0">
                <a:solidFill>
                  <a:schemeClr val="bg1"/>
                </a:solidFill>
                <a:latin typeface="微软雅黑" pitchFamily="34" charset="-122"/>
                <a:ea typeface="微软雅黑" pitchFamily="34" charset="-122"/>
                <a:sym typeface="微软雅黑" pitchFamily="34" charset="-122"/>
              </a:rPr>
              <a:t>发展的能力</a:t>
            </a:r>
            <a:r>
              <a:rPr lang="zh-CN" altLang="en-US" sz="2000" dirty="0" smtClean="0">
                <a:solidFill>
                  <a:schemeClr val="bg1"/>
                </a:solidFill>
                <a:latin typeface="微软雅黑" pitchFamily="34" charset="-122"/>
                <a:ea typeface="微软雅黑" pitchFamily="34" charset="-122"/>
                <a:sym typeface="微软雅黑" pitchFamily="34" charset="-122"/>
              </a:rPr>
              <a:t>。一</a:t>
            </a:r>
            <a:r>
              <a:rPr lang="zh-CN" altLang="en-US" sz="2000" dirty="0">
                <a:solidFill>
                  <a:schemeClr val="bg1"/>
                </a:solidFill>
                <a:latin typeface="微软雅黑" pitchFamily="34" charset="-122"/>
                <a:ea typeface="微软雅黑" pitchFamily="34" charset="-122"/>
                <a:sym typeface="微软雅黑" pitchFamily="34" charset="-122"/>
              </a:rPr>
              <a:t>个创业能力很强的大学毕业生不但不会成为社会</a:t>
            </a:r>
            <a:r>
              <a:rPr lang="zh-CN" altLang="en-US" sz="2000" dirty="0" smtClean="0">
                <a:solidFill>
                  <a:schemeClr val="bg1"/>
                </a:solidFill>
                <a:latin typeface="微软雅黑" pitchFamily="34" charset="-122"/>
                <a:ea typeface="微软雅黑" pitchFamily="34" charset="-122"/>
                <a:sym typeface="微软雅黑" pitchFamily="34" charset="-122"/>
              </a:rPr>
              <a:t>日益增长</a:t>
            </a:r>
            <a:r>
              <a:rPr lang="zh-CN" altLang="en-US" sz="2000" dirty="0">
                <a:solidFill>
                  <a:schemeClr val="bg1"/>
                </a:solidFill>
                <a:latin typeface="微软雅黑" pitchFamily="34" charset="-122"/>
                <a:ea typeface="微软雅黑" pitchFamily="34" charset="-122"/>
                <a:sym typeface="微软雅黑" pitchFamily="34" charset="-122"/>
              </a:rPr>
              <a:t>的就业压力的负担</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相反还能通过自主创业活动来增加就业岗位</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以缓解社会的就业</a:t>
            </a:r>
            <a:r>
              <a:rPr lang="zh-CN" altLang="en-US" sz="2000" dirty="0" smtClean="0">
                <a:solidFill>
                  <a:schemeClr val="bg1"/>
                </a:solidFill>
                <a:latin typeface="微软雅黑" pitchFamily="34" charset="-122"/>
                <a:ea typeface="微软雅黑" pitchFamily="34" charset="-122"/>
                <a:sym typeface="微软雅黑" pitchFamily="34" charset="-122"/>
              </a:rPr>
              <a:t>压力。</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为此</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国家各级党政部门纷纷</a:t>
            </a:r>
            <a:r>
              <a:rPr lang="zh-CN" altLang="en-US" sz="2000" dirty="0" smtClean="0">
                <a:solidFill>
                  <a:schemeClr val="bg1"/>
                </a:solidFill>
                <a:latin typeface="微软雅黑" pitchFamily="34" charset="-122"/>
                <a:ea typeface="微软雅黑" pitchFamily="34" charset="-122"/>
                <a:sym typeface="微软雅黑" pitchFamily="34" charset="-122"/>
              </a:rPr>
              <a:t>把“</a:t>
            </a:r>
            <a:r>
              <a:rPr lang="zh-CN" altLang="en-US" sz="2000" dirty="0">
                <a:solidFill>
                  <a:schemeClr val="bg1"/>
                </a:solidFill>
                <a:latin typeface="微软雅黑" pitchFamily="34" charset="-122"/>
                <a:ea typeface="微软雅黑" pitchFamily="34" charset="-122"/>
                <a:sym typeface="微软雅黑" pitchFamily="34" charset="-122"/>
              </a:rPr>
              <a:t>鼓励和支持高校毕业生自主创业</a:t>
            </a:r>
            <a:r>
              <a:rPr lang="zh-CN" altLang="en-US" sz="2000" dirty="0" smtClean="0">
                <a:solidFill>
                  <a:schemeClr val="bg1"/>
                </a:solidFill>
                <a:latin typeface="微软雅黑" pitchFamily="34" charset="-122"/>
                <a:ea typeface="微软雅黑" pitchFamily="34" charset="-122"/>
                <a:sym typeface="微软雅黑" pitchFamily="34" charset="-122"/>
              </a:rPr>
              <a:t>”作为</a:t>
            </a:r>
            <a:r>
              <a:rPr lang="zh-CN" altLang="en-US" sz="2000" dirty="0">
                <a:solidFill>
                  <a:schemeClr val="bg1"/>
                </a:solidFill>
                <a:latin typeface="微软雅黑" pitchFamily="34" charset="-122"/>
                <a:ea typeface="微软雅黑" pitchFamily="34" charset="-122"/>
                <a:sym typeface="微软雅黑" pitchFamily="34" charset="-122"/>
              </a:rPr>
              <a:t>化解当前</a:t>
            </a:r>
            <a:r>
              <a:rPr lang="zh-CN" altLang="en-US" sz="2000" dirty="0" smtClean="0">
                <a:solidFill>
                  <a:schemeClr val="bg1"/>
                </a:solidFill>
                <a:latin typeface="微软雅黑" pitchFamily="34" charset="-122"/>
                <a:ea typeface="微软雅黑" pitchFamily="34" charset="-122"/>
                <a:sym typeface="微软雅黑" pitchFamily="34" charset="-122"/>
              </a:rPr>
              <a:t>社会</a:t>
            </a:r>
            <a:r>
              <a:rPr lang="zh-CN" altLang="en-US" sz="2000" dirty="0">
                <a:solidFill>
                  <a:schemeClr val="bg1"/>
                </a:solidFill>
                <a:latin typeface="微软雅黑" pitchFamily="34" charset="-122"/>
                <a:ea typeface="微软雅黑" pitchFamily="34" charset="-122"/>
                <a:sym typeface="微软雅黑" pitchFamily="34" charset="-122"/>
              </a:rPr>
              <a:t>就业难的重要政策之一。</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47091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大学生创新创业的重大意义</a:t>
            </a: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2263814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二</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能够助推社会生产力的发展</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704850" y="3950148"/>
            <a:ext cx="10572750" cy="14773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大学生自主创业是促进科技成果直接转化为生产力的过程</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根据</a:t>
            </a:r>
            <a:r>
              <a:rPr lang="en-US" altLang="zh-CN" sz="2000" dirty="0" smtClean="0">
                <a:solidFill>
                  <a:schemeClr val="bg1"/>
                </a:solidFill>
                <a:latin typeface="微软雅黑" pitchFamily="34" charset="-122"/>
                <a:ea typeface="微软雅黑" pitchFamily="34" charset="-122"/>
                <a:sym typeface="微软雅黑" pitchFamily="34" charset="-122"/>
              </a:rPr>
              <a:t>《</a:t>
            </a:r>
            <a:r>
              <a:rPr lang="zh-CN" altLang="en-US" sz="2000" dirty="0">
                <a:solidFill>
                  <a:schemeClr val="bg1"/>
                </a:solidFill>
                <a:latin typeface="微软雅黑" pitchFamily="34" charset="-122"/>
                <a:ea typeface="微软雅黑" pitchFamily="34" charset="-122"/>
                <a:sym typeface="微软雅黑" pitchFamily="34" charset="-122"/>
              </a:rPr>
              <a:t>战略性新兴产业</a:t>
            </a:r>
            <a:r>
              <a:rPr lang="zh-CN" altLang="en-US" sz="2000" dirty="0" smtClean="0">
                <a:solidFill>
                  <a:schemeClr val="bg1"/>
                </a:solidFill>
                <a:latin typeface="微软雅黑" pitchFamily="34" charset="-122"/>
                <a:ea typeface="微软雅黑" pitchFamily="34" charset="-122"/>
                <a:sym typeface="微软雅黑" pitchFamily="34" charset="-122"/>
              </a:rPr>
              <a:t>科技</a:t>
            </a:r>
            <a:r>
              <a:rPr lang="zh-CN" altLang="en-US" sz="2000" dirty="0">
                <a:solidFill>
                  <a:schemeClr val="bg1"/>
                </a:solidFill>
                <a:latin typeface="微软雅黑" pitchFamily="34" charset="-122"/>
                <a:ea typeface="微软雅黑" pitchFamily="34" charset="-122"/>
                <a:sym typeface="微软雅黑" pitchFamily="34" charset="-122"/>
              </a:rPr>
              <a:t>成果转化前景分析报告</a:t>
            </a:r>
            <a:r>
              <a:rPr lang="en-US" altLang="zh-CN" sz="2000" dirty="0" smtClean="0">
                <a:solidFill>
                  <a:schemeClr val="bg1"/>
                </a:solidFill>
                <a:latin typeface="微软雅黑" pitchFamily="34" charset="-122"/>
                <a:ea typeface="微软雅黑" pitchFamily="34" charset="-122"/>
                <a:sym typeface="微软雅黑" pitchFamily="34" charset="-122"/>
              </a:rPr>
              <a:t>》</a:t>
            </a:r>
            <a:r>
              <a:rPr lang="zh-CN" altLang="en-US" sz="2000" dirty="0" smtClean="0">
                <a:solidFill>
                  <a:schemeClr val="bg1"/>
                </a:solidFill>
                <a:latin typeface="微软雅黑" pitchFamily="34" charset="-122"/>
                <a:ea typeface="微软雅黑" pitchFamily="34" charset="-122"/>
                <a:sym typeface="微软雅黑" pitchFamily="34" charset="-122"/>
              </a:rPr>
              <a:t>统计</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目前我国科技创新成果非常多</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但产业转化率较低</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仅有</a:t>
            </a:r>
            <a:r>
              <a:rPr lang="zh-CN" altLang="en-US" sz="2000" dirty="0">
                <a:solidFill>
                  <a:schemeClr val="bg1"/>
                </a:solidFill>
                <a:latin typeface="微软雅黑" pitchFamily="34" charset="-122"/>
                <a:ea typeface="微软雅黑" pitchFamily="34" charset="-122"/>
                <a:sym typeface="微软雅黑" pitchFamily="34" charset="-122"/>
              </a:rPr>
              <a:t>不</a:t>
            </a:r>
            <a:r>
              <a:rPr lang="zh-CN" altLang="en-US" sz="2000" dirty="0" smtClean="0">
                <a:solidFill>
                  <a:schemeClr val="bg1"/>
                </a:solidFill>
                <a:latin typeface="微软雅黑" pitchFamily="34" charset="-122"/>
                <a:ea typeface="微软雅黑" pitchFamily="34" charset="-122"/>
                <a:sym typeface="微软雅黑" pitchFamily="34" charset="-122"/>
              </a:rPr>
              <a:t>到</a:t>
            </a:r>
            <a:r>
              <a:rPr lang="en-US" altLang="zh-CN" sz="2000" dirty="0" smtClean="0">
                <a:solidFill>
                  <a:schemeClr val="bg1"/>
                </a:solidFill>
                <a:latin typeface="微软雅黑" pitchFamily="34" charset="-122"/>
                <a:ea typeface="微软雅黑" pitchFamily="34" charset="-122"/>
                <a:sym typeface="微软雅黑" pitchFamily="34" charset="-122"/>
              </a:rPr>
              <a:t>30</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而</a:t>
            </a:r>
            <a:r>
              <a:rPr lang="zh-CN" altLang="en-US" sz="2000" dirty="0" smtClean="0">
                <a:solidFill>
                  <a:schemeClr val="bg1"/>
                </a:solidFill>
                <a:latin typeface="微软雅黑" pitchFamily="34" charset="-122"/>
                <a:ea typeface="微软雅黑" pitchFamily="34" charset="-122"/>
                <a:sym typeface="微软雅黑" pitchFamily="34" charset="-122"/>
              </a:rPr>
              <a:t>美国“硅谷”高达</a:t>
            </a:r>
            <a:r>
              <a:rPr lang="en-US" altLang="zh-CN" sz="2000" dirty="0" smtClean="0">
                <a:solidFill>
                  <a:schemeClr val="bg1"/>
                </a:solidFill>
                <a:latin typeface="微软雅黑" pitchFamily="34" charset="-122"/>
                <a:ea typeface="微软雅黑" pitchFamily="34" charset="-122"/>
                <a:sym typeface="微软雅黑" pitchFamily="34" charset="-122"/>
              </a:rPr>
              <a:t>90</a:t>
            </a:r>
            <a:r>
              <a:rPr lang="en-US" altLang="zh-CN" sz="2000" dirty="0">
                <a:solidFill>
                  <a:schemeClr val="bg1"/>
                </a:solidFill>
                <a:latin typeface="微软雅黑" pitchFamily="34" charset="-122"/>
                <a:ea typeface="微软雅黑" pitchFamily="34" charset="-122"/>
                <a:sym typeface="微软雅黑" pitchFamily="34" charset="-122"/>
              </a:rPr>
              <a:t>%</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因此</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大学生自主创业是实现科技成果转化</a:t>
            </a:r>
            <a:r>
              <a:rPr lang="zh-CN" altLang="en-US" sz="2000" dirty="0" smtClean="0">
                <a:solidFill>
                  <a:schemeClr val="bg1"/>
                </a:solidFill>
                <a:latin typeface="微软雅黑" pitchFamily="34" charset="-122"/>
                <a:ea typeface="微软雅黑" pitchFamily="34" charset="-122"/>
                <a:sym typeface="微软雅黑" pitchFamily="34" charset="-122"/>
              </a:rPr>
              <a:t>、促进</a:t>
            </a:r>
            <a:r>
              <a:rPr lang="zh-CN" altLang="en-US" sz="2000" dirty="0">
                <a:solidFill>
                  <a:schemeClr val="bg1"/>
                </a:solidFill>
                <a:latin typeface="微软雅黑" pitchFamily="34" charset="-122"/>
                <a:ea typeface="微软雅黑" pitchFamily="34" charset="-122"/>
                <a:sym typeface="微软雅黑" pitchFamily="34" charset="-122"/>
              </a:rPr>
              <a:t>社会生产力发展的有效方式。</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47091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大学生创新创业的重大意义</a:t>
            </a: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035440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三</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能够实现大学生的自我价值</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798082" y="4077148"/>
            <a:ext cx="10572750" cy="10767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大学毕业生通过自主创业</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可以把自己的兴趣与职业紧密结合</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做自己最感兴趣</a:t>
            </a:r>
            <a:r>
              <a:rPr lang="zh-CN" altLang="en-US" sz="2000" dirty="0" smtClean="0">
                <a:solidFill>
                  <a:schemeClr val="bg1"/>
                </a:solidFill>
                <a:latin typeface="微软雅黑" pitchFamily="34" charset="-122"/>
                <a:ea typeface="微软雅黑" pitchFamily="34" charset="-122"/>
                <a:sym typeface="微软雅黑" pitchFamily="34" charset="-122"/>
              </a:rPr>
              <a:t>、最愿意</a:t>
            </a:r>
            <a:r>
              <a:rPr lang="zh-CN" altLang="en-US" sz="2000" dirty="0">
                <a:solidFill>
                  <a:schemeClr val="bg1"/>
                </a:solidFill>
                <a:latin typeface="微软雅黑" pitchFamily="34" charset="-122"/>
                <a:ea typeface="微软雅黑" pitchFamily="34" charset="-122"/>
                <a:sym typeface="微软雅黑" pitchFamily="34" charset="-122"/>
              </a:rPr>
              <a:t>做和自己认为最值得做的事情。 </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其</a:t>
            </a:r>
            <a:r>
              <a:rPr lang="zh-CN" altLang="en-US" sz="2000" dirty="0">
                <a:solidFill>
                  <a:schemeClr val="bg1"/>
                </a:solidFill>
                <a:latin typeface="微软雅黑" pitchFamily="34" charset="-122"/>
                <a:ea typeface="微软雅黑" pitchFamily="34" charset="-122"/>
                <a:sym typeface="微软雅黑" pitchFamily="34" charset="-122"/>
              </a:rPr>
              <a:t>创业的主要动力在于谋求自我价值的实现。</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47091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大学生创新创业的重大意义</a:t>
            </a: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859626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3" name="Rectangle 4"/>
          <p:cNvSpPr txBox="1">
            <a:spLocks noChangeArrowheads="1"/>
          </p:cNvSpPr>
          <p:nvPr/>
        </p:nvSpPr>
        <p:spPr bwMode="auto">
          <a:xfrm>
            <a:off x="984764" y="1305317"/>
            <a:ext cx="5234173" cy="3780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4" tIns="45707" rIns="91414" bIns="45707"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800" dirty="0" smtClean="0">
                <a:solidFill>
                  <a:schemeClr val="accent1"/>
                </a:solidFill>
                <a:latin typeface="微软雅黑" panose="020B0503020204020204" pitchFamily="34" charset="-122"/>
                <a:ea typeface="微软雅黑" panose="020B0503020204020204" pitchFamily="34" charset="-122"/>
              </a:rPr>
              <a:t>学习目标</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
        <p:nvSpPr>
          <p:cNvPr id="14" name="弧形 13"/>
          <p:cNvSpPr/>
          <p:nvPr/>
        </p:nvSpPr>
        <p:spPr>
          <a:xfrm>
            <a:off x="2042018" y="1242356"/>
            <a:ext cx="503925" cy="503925"/>
          </a:xfrm>
          <a:prstGeom prst="arc">
            <a:avLst>
              <a:gd name="adj1" fmla="val 18916496"/>
              <a:gd name="adj2" fmla="val 2632855"/>
            </a:avLst>
          </a:prstGeom>
          <a:ln>
            <a:solidFill>
              <a:srgbClr val="2F5EB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sz="1300"/>
          </a:p>
        </p:txBody>
      </p:sp>
      <p:sp>
        <p:nvSpPr>
          <p:cNvPr id="15" name="Freeform 12"/>
          <p:cNvSpPr>
            <a:spLocks/>
          </p:cNvSpPr>
          <p:nvPr/>
        </p:nvSpPr>
        <p:spPr bwMode="auto">
          <a:xfrm>
            <a:off x="2908983" y="259535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6" name="Freeform 12"/>
          <p:cNvSpPr>
            <a:spLocks/>
          </p:cNvSpPr>
          <p:nvPr/>
        </p:nvSpPr>
        <p:spPr bwMode="auto">
          <a:xfrm flipH="1" flipV="1">
            <a:off x="8077630" y="3885259"/>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7" name="TextBox 16"/>
          <p:cNvSpPr txBox="1"/>
          <p:nvPr/>
        </p:nvSpPr>
        <p:spPr>
          <a:xfrm>
            <a:off x="3543300" y="2919201"/>
            <a:ext cx="5352629" cy="1231102"/>
          </a:xfrm>
          <a:prstGeom prst="rect">
            <a:avLst/>
          </a:prstGeom>
          <a:noFill/>
        </p:spPr>
        <p:txBody>
          <a:bodyPr wrap="square" lIns="121917" tIns="60958" rIns="121917" bIns="60958" rtlCol="0">
            <a:spAutoFit/>
          </a:bodyPr>
          <a:lstStyle/>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1.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什么是创新</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有哪些类型</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2.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什么是创业</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有哪些类型</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p>
          <a:p>
            <a:pPr>
              <a:lnSpc>
                <a:spcPct val="120000"/>
              </a:lnSpc>
              <a:spcBef>
                <a:spcPct val="0"/>
              </a:spcBef>
            </a:pP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3.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创意、 创新与创业之间的联系是什么</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717823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四</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能够实现经济的高速增长</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798082" y="3892998"/>
            <a:ext cx="10572750" cy="18466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创业活动能够营造出一种鼓励科技创新的氛围</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充分</a:t>
            </a:r>
            <a:r>
              <a:rPr lang="zh-CN" altLang="en-US" sz="2000" dirty="0" smtClean="0">
                <a:solidFill>
                  <a:schemeClr val="bg1"/>
                </a:solidFill>
                <a:latin typeface="微软雅黑" pitchFamily="34" charset="-122"/>
                <a:ea typeface="微软雅黑" pitchFamily="34" charset="-122"/>
                <a:sym typeface="微软雅黑" pitchFamily="34" charset="-122"/>
              </a:rPr>
              <a:t>体现“</a:t>
            </a:r>
            <a:r>
              <a:rPr lang="zh-CN" altLang="en-US" sz="2000" dirty="0">
                <a:solidFill>
                  <a:schemeClr val="bg1"/>
                </a:solidFill>
                <a:latin typeface="微软雅黑" pitchFamily="34" charset="-122"/>
                <a:ea typeface="微软雅黑" pitchFamily="34" charset="-122"/>
                <a:sym typeface="微软雅黑" pitchFamily="34" charset="-122"/>
              </a:rPr>
              <a:t>科学技术是第一</a:t>
            </a:r>
            <a:r>
              <a:rPr lang="zh-CN" altLang="en-US" sz="2000" dirty="0" smtClean="0">
                <a:solidFill>
                  <a:schemeClr val="bg1"/>
                </a:solidFill>
                <a:latin typeface="微软雅黑" pitchFamily="34" charset="-122"/>
                <a:ea typeface="微软雅黑" pitchFamily="34" charset="-122"/>
                <a:sym typeface="微软雅黑" pitchFamily="34" charset="-122"/>
              </a:rPr>
              <a:t>生产力”的</a:t>
            </a:r>
            <a:r>
              <a:rPr lang="zh-CN" altLang="en-US" sz="2000" dirty="0">
                <a:solidFill>
                  <a:schemeClr val="bg1"/>
                </a:solidFill>
                <a:latin typeface="微软雅黑" pitchFamily="34" charset="-122"/>
                <a:ea typeface="微软雅黑" pitchFamily="34" charset="-122"/>
                <a:sym typeface="微软雅黑" pitchFamily="34" charset="-122"/>
              </a:rPr>
              <a:t>思想</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并且能够直接推动我国科技成果的产业化发展</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增强我国企业的国际</a:t>
            </a:r>
            <a:r>
              <a:rPr lang="zh-CN" altLang="en-US" sz="2000" dirty="0" smtClean="0">
                <a:solidFill>
                  <a:schemeClr val="bg1"/>
                </a:solidFill>
                <a:latin typeface="微软雅黑" pitchFamily="34" charset="-122"/>
                <a:ea typeface="微软雅黑" pitchFamily="34" charset="-122"/>
                <a:sym typeface="微软雅黑" pitchFamily="34" charset="-122"/>
              </a:rPr>
              <a:t>竞争力</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为社会创造财富和价值</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虽然</a:t>
            </a:r>
            <a:r>
              <a:rPr lang="zh-CN" altLang="en-US" sz="2000" dirty="0">
                <a:solidFill>
                  <a:schemeClr val="bg1"/>
                </a:solidFill>
                <a:latin typeface="微软雅黑" pitchFamily="34" charset="-122"/>
                <a:ea typeface="微软雅黑" pitchFamily="34" charset="-122"/>
                <a:sym typeface="微软雅黑" pitchFamily="34" charset="-122"/>
              </a:rPr>
              <a:t>我国目前的大学生创业所</a:t>
            </a:r>
            <a:r>
              <a:rPr lang="zh-CN" altLang="en-US" sz="2000" dirty="0" smtClean="0">
                <a:solidFill>
                  <a:schemeClr val="bg1"/>
                </a:solidFill>
                <a:latin typeface="微软雅黑" pitchFamily="34" charset="-122"/>
                <a:ea typeface="微软雅黑" pitchFamily="34" charset="-122"/>
                <a:sym typeface="微软雅黑" pitchFamily="34" charset="-122"/>
              </a:rPr>
              <a:t>占</a:t>
            </a:r>
            <a:r>
              <a:rPr lang="en-US" altLang="zh-CN" sz="2000" dirty="0" smtClean="0">
                <a:solidFill>
                  <a:schemeClr val="bg1"/>
                </a:solidFill>
                <a:latin typeface="微软雅黑" pitchFamily="34" charset="-122"/>
                <a:ea typeface="微软雅黑" pitchFamily="34" charset="-122"/>
                <a:sym typeface="微软雅黑" pitchFamily="34" charset="-122"/>
              </a:rPr>
              <a:t>GDP</a:t>
            </a:r>
            <a:r>
              <a:rPr lang="zh-CN" altLang="en-US" sz="2000" dirty="0" smtClean="0">
                <a:solidFill>
                  <a:schemeClr val="bg1"/>
                </a:solidFill>
                <a:latin typeface="微软雅黑" pitchFamily="34" charset="-122"/>
                <a:ea typeface="微软雅黑" pitchFamily="34" charset="-122"/>
                <a:sym typeface="微软雅黑" pitchFamily="34" charset="-122"/>
              </a:rPr>
              <a:t>的</a:t>
            </a:r>
            <a:r>
              <a:rPr lang="zh-CN" altLang="en-US" sz="2000" dirty="0">
                <a:solidFill>
                  <a:schemeClr val="bg1"/>
                </a:solidFill>
                <a:latin typeface="微软雅黑" pitchFamily="34" charset="-122"/>
                <a:ea typeface="微软雅黑" pitchFamily="34" charset="-122"/>
                <a:sym typeface="微软雅黑" pitchFamily="34" charset="-122"/>
              </a:rPr>
              <a:t>份额不高</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但是随着</a:t>
            </a:r>
            <a:r>
              <a:rPr lang="zh-CN" altLang="en-US" sz="2000" dirty="0">
                <a:solidFill>
                  <a:schemeClr val="bg1"/>
                </a:solidFill>
                <a:latin typeface="微软雅黑" pitchFamily="34" charset="-122"/>
                <a:ea typeface="微软雅黑" pitchFamily="34" charset="-122"/>
                <a:sym typeface="微软雅黑" pitchFamily="34" charset="-122"/>
              </a:rPr>
              <a:t>大学生创业数量的增加和质量的提升</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相信大学生创业公司的总价值肯定会有极</a:t>
            </a:r>
            <a:r>
              <a:rPr lang="zh-CN" altLang="en-US" sz="2000" dirty="0" smtClean="0">
                <a:solidFill>
                  <a:schemeClr val="bg1"/>
                </a:solidFill>
                <a:latin typeface="微软雅黑" pitchFamily="34" charset="-122"/>
                <a:ea typeface="微软雅黑" pitchFamily="34" charset="-122"/>
                <a:sym typeface="微软雅黑" pitchFamily="34" charset="-122"/>
              </a:rPr>
              <a:t>大提高</a:t>
            </a:r>
            <a:r>
              <a:rPr lang="zh-CN" altLang="en-US" sz="2000" dirty="0">
                <a:solidFill>
                  <a:schemeClr val="bg1"/>
                </a:solidFill>
                <a:latin typeface="微软雅黑" pitchFamily="34" charset="-122"/>
                <a:ea typeface="微软雅黑" pitchFamily="34" charset="-122"/>
                <a:sym typeface="微软雅黑" pitchFamily="34" charset="-122"/>
              </a:rPr>
              <a:t>。</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47091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大学生创新创业的重大意义</a:t>
            </a: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491761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五</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能够提高大学生的自身素质</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798082" y="3658048"/>
            <a:ext cx="10572750" cy="21847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在提高大学教育管理水平与大学生素质的各类探索实践中</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资助大学生创业无疑是</a:t>
            </a:r>
            <a:r>
              <a:rPr lang="zh-CN" altLang="en-US" sz="2000" dirty="0" smtClean="0">
                <a:solidFill>
                  <a:schemeClr val="bg1"/>
                </a:solidFill>
                <a:latin typeface="微软雅黑" pitchFamily="34" charset="-122"/>
                <a:ea typeface="微软雅黑" pitchFamily="34" charset="-122"/>
                <a:sym typeface="微软雅黑" pitchFamily="34" charset="-122"/>
              </a:rPr>
              <a:t>最经济</a:t>
            </a:r>
            <a:r>
              <a:rPr lang="zh-CN" altLang="en-US" sz="2000" dirty="0">
                <a:solidFill>
                  <a:schemeClr val="bg1"/>
                </a:solidFill>
                <a:latin typeface="微软雅黑" pitchFamily="34" charset="-122"/>
                <a:ea typeface="微软雅黑" pitchFamily="34" charset="-122"/>
                <a:sym typeface="微软雅黑" pitchFamily="34" charset="-122"/>
              </a:rPr>
              <a:t>、 最有效的办法之一</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通过</a:t>
            </a:r>
            <a:r>
              <a:rPr lang="zh-CN" altLang="en-US" sz="2000" dirty="0">
                <a:solidFill>
                  <a:schemeClr val="bg1"/>
                </a:solidFill>
                <a:latin typeface="微软雅黑" pitchFamily="34" charset="-122"/>
                <a:ea typeface="微软雅黑" pitchFamily="34" charset="-122"/>
                <a:sym typeface="微软雅黑" pitchFamily="34" charset="-122"/>
              </a:rPr>
              <a:t>创业与创业实践</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大学生可以充分调动自己的</a:t>
            </a:r>
            <a:r>
              <a:rPr lang="zh-CN" altLang="en-US" sz="2000" dirty="0" smtClean="0">
                <a:solidFill>
                  <a:schemeClr val="bg1"/>
                </a:solidFill>
                <a:latin typeface="微软雅黑" pitchFamily="34" charset="-122"/>
                <a:ea typeface="微软雅黑" pitchFamily="34" charset="-122"/>
                <a:sym typeface="微软雅黑" pitchFamily="34" charset="-122"/>
              </a:rPr>
              <a:t>主观能动性</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改变自身的就业心态</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自主学习</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独立思考</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并学会自我调节与控制</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对于</a:t>
            </a:r>
            <a:r>
              <a:rPr lang="zh-CN" altLang="en-US" sz="2000" dirty="0">
                <a:solidFill>
                  <a:schemeClr val="bg1"/>
                </a:solidFill>
                <a:latin typeface="微软雅黑" pitchFamily="34" charset="-122"/>
                <a:ea typeface="微软雅黑" pitchFamily="34" charset="-122"/>
                <a:sym typeface="微软雅黑" pitchFamily="34" charset="-122"/>
              </a:rPr>
              <a:t>一个</a:t>
            </a:r>
            <a:r>
              <a:rPr lang="zh-CN" altLang="en-US" sz="2000" dirty="0" smtClean="0">
                <a:solidFill>
                  <a:schemeClr val="bg1"/>
                </a:solidFill>
                <a:latin typeface="微软雅黑" pitchFamily="34" charset="-122"/>
                <a:ea typeface="微软雅黑" pitchFamily="34" charset="-122"/>
                <a:sym typeface="微软雅黑" pitchFamily="34" charset="-122"/>
              </a:rPr>
              <a:t>懂得如何</a:t>
            </a:r>
            <a:r>
              <a:rPr lang="zh-CN" altLang="en-US" sz="2000" dirty="0">
                <a:solidFill>
                  <a:schemeClr val="bg1"/>
                </a:solidFill>
                <a:latin typeface="微软雅黑" pitchFamily="34" charset="-122"/>
                <a:ea typeface="微软雅黑" pitchFamily="34" charset="-122"/>
                <a:sym typeface="微软雅黑" pitchFamily="34" charset="-122"/>
              </a:rPr>
              <a:t>管理自己的时间与财务</a:t>
            </a:r>
            <a:r>
              <a:rPr lang="zh-CN" altLang="en-US" sz="2000" dirty="0" smtClean="0">
                <a:solidFill>
                  <a:schemeClr val="bg1"/>
                </a:solidFill>
                <a:latin typeface="微软雅黑" pitchFamily="34" charset="-122"/>
                <a:ea typeface="微软雅黑" pitchFamily="34" charset="-122"/>
                <a:sym typeface="微软雅黑" pitchFamily="34" charset="-122"/>
              </a:rPr>
              <a:t>、善于</a:t>
            </a:r>
            <a:r>
              <a:rPr lang="zh-CN" altLang="en-US" sz="2000" dirty="0">
                <a:solidFill>
                  <a:schemeClr val="bg1"/>
                </a:solidFill>
                <a:latin typeface="微软雅黑" pitchFamily="34" charset="-122"/>
                <a:ea typeface="微软雅黑" pitchFamily="34" charset="-122"/>
                <a:sym typeface="微软雅黑" pitchFamily="34" charset="-122"/>
              </a:rPr>
              <a:t>拓展人际关系、 能够主动调适工作心态、 积极适应</a:t>
            </a:r>
            <a:r>
              <a:rPr lang="zh-CN" altLang="en-US" sz="2000" dirty="0" smtClean="0">
                <a:solidFill>
                  <a:schemeClr val="bg1"/>
                </a:solidFill>
                <a:latin typeface="微软雅黑" pitchFamily="34" charset="-122"/>
                <a:ea typeface="微软雅黑" pitchFamily="34" charset="-122"/>
                <a:sym typeface="微软雅黑" pitchFamily="34" charset="-122"/>
              </a:rPr>
              <a:t>社会的</a:t>
            </a:r>
            <a:r>
              <a:rPr lang="zh-CN" altLang="en-US" sz="2000" dirty="0">
                <a:solidFill>
                  <a:schemeClr val="bg1"/>
                </a:solidFill>
                <a:latin typeface="微软雅黑" pitchFamily="34" charset="-122"/>
                <a:ea typeface="微软雅黑" pitchFamily="34" charset="-122"/>
                <a:sym typeface="微软雅黑" pitchFamily="34" charset="-122"/>
              </a:rPr>
              <a:t>大学生</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其就业将不存在任何问题。</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47091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大学生创新创业的重大意义</a:t>
            </a: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6220339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六</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能够培养大学生的创新精神</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798082" y="3829498"/>
            <a:ext cx="10572750" cy="18153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创新是一个民族的灵魂</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是一个国家兴旺发达的不竭动力</a:t>
            </a:r>
            <a:r>
              <a:rPr lang="zh-CN" altLang="en-US" sz="2000" dirty="0" smtClean="0">
                <a:solidFill>
                  <a:schemeClr val="bg1"/>
                </a:solidFill>
                <a:latin typeface="微软雅黑" pitchFamily="34" charset="-122"/>
                <a:ea typeface="微软雅黑" pitchFamily="34" charset="-122"/>
                <a:sym typeface="微软雅黑" pitchFamily="34" charset="-122"/>
              </a:rPr>
              <a:t>。青年</a:t>
            </a:r>
            <a:r>
              <a:rPr lang="zh-CN" altLang="en-US" sz="2000" dirty="0">
                <a:solidFill>
                  <a:schemeClr val="bg1"/>
                </a:solidFill>
                <a:latin typeface="微软雅黑" pitchFamily="34" charset="-122"/>
                <a:ea typeface="微软雅黑" pitchFamily="34" charset="-122"/>
                <a:sym typeface="微软雅黑" pitchFamily="34" charset="-122"/>
              </a:rPr>
              <a:t>大学生作为中国最</a:t>
            </a:r>
            <a:r>
              <a:rPr lang="zh-CN" altLang="en-US" sz="2000" dirty="0" smtClean="0">
                <a:solidFill>
                  <a:schemeClr val="bg1"/>
                </a:solidFill>
                <a:latin typeface="微软雅黑" pitchFamily="34" charset="-122"/>
                <a:ea typeface="微软雅黑" pitchFamily="34" charset="-122"/>
                <a:sym typeface="微软雅黑" pitchFamily="34" charset="-122"/>
              </a:rPr>
              <a:t>具活力</a:t>
            </a:r>
            <a:r>
              <a:rPr lang="zh-CN" altLang="en-US" sz="2000" dirty="0">
                <a:solidFill>
                  <a:schemeClr val="bg1"/>
                </a:solidFill>
                <a:latin typeface="微软雅黑" pitchFamily="34" charset="-122"/>
                <a:ea typeface="微软雅黑" pitchFamily="34" charset="-122"/>
                <a:sym typeface="微软雅黑" pitchFamily="34" charset="-122"/>
              </a:rPr>
              <a:t>的群体</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如果失去了创造的冲动和欲望</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那么中华民族最终将失去发展的不竭动力。</a:t>
            </a:r>
          </a:p>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创业活动</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能够培养大学生勇于开拓创新的精神</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把就业压力转化为创业动力</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培养出</a:t>
            </a:r>
            <a:r>
              <a:rPr lang="zh-CN" altLang="en-US" sz="2000" dirty="0" smtClean="0">
                <a:solidFill>
                  <a:schemeClr val="bg1"/>
                </a:solidFill>
                <a:latin typeface="微软雅黑" pitchFamily="34" charset="-122"/>
                <a:ea typeface="微软雅黑" pitchFamily="34" charset="-122"/>
                <a:sym typeface="微软雅黑" pitchFamily="34" charset="-122"/>
              </a:rPr>
              <a:t>越来越</a:t>
            </a:r>
            <a:r>
              <a:rPr lang="zh-CN" altLang="en-US" sz="2000" dirty="0">
                <a:solidFill>
                  <a:schemeClr val="bg1"/>
                </a:solidFill>
                <a:latin typeface="微软雅黑" pitchFamily="34" charset="-122"/>
                <a:ea typeface="微软雅黑" pitchFamily="34" charset="-122"/>
                <a:sym typeface="微软雅黑" pitchFamily="34" charset="-122"/>
              </a:rPr>
              <a:t>多的各行各业的创业者</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中国</a:t>
            </a:r>
            <a:r>
              <a:rPr lang="zh-CN" altLang="en-US" sz="2000" dirty="0">
                <a:solidFill>
                  <a:schemeClr val="bg1"/>
                </a:solidFill>
                <a:latin typeface="微软雅黑" pitchFamily="34" charset="-122"/>
                <a:ea typeface="微软雅黑" pitchFamily="34" charset="-122"/>
                <a:sym typeface="微软雅黑" pitchFamily="34" charset="-122"/>
              </a:rPr>
              <a:t>的未来在于大学生</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中华民族的精神永恒则在于</a:t>
            </a:r>
            <a:r>
              <a:rPr lang="zh-CN" altLang="en-US" sz="2000" dirty="0" smtClean="0">
                <a:solidFill>
                  <a:schemeClr val="bg1"/>
                </a:solidFill>
                <a:latin typeface="微软雅黑" pitchFamily="34" charset="-122"/>
                <a:ea typeface="微软雅黑" pitchFamily="34" charset="-122"/>
                <a:sym typeface="微软雅黑" pitchFamily="34" charset="-122"/>
              </a:rPr>
              <a:t>大学生旺盛</a:t>
            </a:r>
            <a:r>
              <a:rPr lang="zh-CN" altLang="en-US" sz="2000" dirty="0">
                <a:solidFill>
                  <a:schemeClr val="bg1"/>
                </a:solidFill>
                <a:latin typeface="微软雅黑" pitchFamily="34" charset="-122"/>
                <a:ea typeface="微软雅黑" pitchFamily="34" charset="-122"/>
                <a:sym typeface="微软雅黑" pitchFamily="34" charset="-122"/>
              </a:rPr>
              <a:t>的创造力与创新追求。</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47091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大学生创新创业的重大意义</a:t>
            </a: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550421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6" name="组合 35"/>
          <p:cNvGrpSpPr/>
          <p:nvPr/>
        </p:nvGrpSpPr>
        <p:grpSpPr>
          <a:xfrm>
            <a:off x="1275043" y="1895852"/>
            <a:ext cx="8059457" cy="594076"/>
            <a:chOff x="5073372" y="4972376"/>
            <a:chExt cx="8061544" cy="594216"/>
          </a:xfrm>
        </p:grpSpPr>
        <p:cxnSp>
          <p:nvCxnSpPr>
            <p:cNvPr id="37" name="直接连接符 36"/>
            <p:cNvCxnSpPr/>
            <p:nvPr/>
          </p:nvCxnSpPr>
          <p:spPr>
            <a:xfrm>
              <a:off x="5073372" y="5566592"/>
              <a:ext cx="787099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8" name="文本框 49"/>
            <p:cNvSpPr txBox="1"/>
            <p:nvPr/>
          </p:nvSpPr>
          <p:spPr>
            <a:xfrm>
              <a:off x="5723351" y="5054741"/>
              <a:ext cx="7411565" cy="400204"/>
            </a:xfrm>
            <a:prstGeom prst="rect">
              <a:avLst/>
            </a:prstGeom>
            <a:noFill/>
          </p:spPr>
          <p:txBody>
            <a:bodyPr wrap="squar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七</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能够促进教育改革</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提高大学生的综合素质</a:t>
              </a:r>
            </a:p>
          </p:txBody>
        </p:sp>
        <p:pic>
          <p:nvPicPr>
            <p:cNvPr id="39" name="图片 3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5092368" y="4972376"/>
              <a:ext cx="504000" cy="504000"/>
            </a:xfrm>
            <a:prstGeom prst="ellipse">
              <a:avLst/>
            </a:prstGeom>
            <a:solidFill>
              <a:schemeClr val="accent1"/>
            </a:solidFill>
          </p:spPr>
        </p:pic>
      </p:grpSp>
      <p:grpSp>
        <p:nvGrpSpPr>
          <p:cNvPr id="40" name="组合 39"/>
          <p:cNvGrpSpPr/>
          <p:nvPr/>
        </p:nvGrpSpPr>
        <p:grpSpPr>
          <a:xfrm>
            <a:off x="-23086" y="3285021"/>
            <a:ext cx="12215087" cy="2663603"/>
            <a:chOff x="-23093" y="3284984"/>
            <a:chExt cx="12218268" cy="2664296"/>
          </a:xfrm>
          <a:solidFill>
            <a:schemeClr val="accent1"/>
          </a:solidFill>
        </p:grpSpPr>
        <p:sp>
          <p:nvSpPr>
            <p:cNvPr id="41" name="矩形 40"/>
            <p:cNvSpPr/>
            <p:nvPr/>
          </p:nvSpPr>
          <p:spPr>
            <a:xfrm>
              <a:off x="-23093" y="3613954"/>
              <a:ext cx="12195173" cy="23353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nvGrpSpPr>
            <p:cNvPr id="42" name="组合 41"/>
            <p:cNvGrpSpPr/>
            <p:nvPr/>
          </p:nvGrpSpPr>
          <p:grpSpPr>
            <a:xfrm>
              <a:off x="-23093" y="3284984"/>
              <a:ext cx="12218268" cy="2592288"/>
              <a:chOff x="0" y="3284984"/>
              <a:chExt cx="12218268" cy="2592288"/>
            </a:xfrm>
            <a:grpFill/>
          </p:grpSpPr>
          <p:sp>
            <p:nvSpPr>
              <p:cNvPr id="43" name="矩形 42"/>
              <p:cNvSpPr/>
              <p:nvPr/>
            </p:nvSpPr>
            <p:spPr>
              <a:xfrm>
                <a:off x="0" y="3501008"/>
                <a:ext cx="12218268" cy="23762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44" name="等腰三角形 43"/>
              <p:cNvSpPr/>
              <p:nvPr/>
            </p:nvSpPr>
            <p:spPr>
              <a:xfrm>
                <a:off x="2497187" y="3284984"/>
                <a:ext cx="360040" cy="21530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grpSp>
      <p:sp>
        <p:nvSpPr>
          <p:cNvPr id="45" name="TextBox 7"/>
          <p:cNvSpPr>
            <a:spLocks noChangeArrowheads="1"/>
          </p:cNvSpPr>
          <p:nvPr/>
        </p:nvSpPr>
        <p:spPr bwMode="auto">
          <a:xfrm>
            <a:off x="798082" y="3829498"/>
            <a:ext cx="10572750" cy="18153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457200" algn="just">
              <a:lnSpc>
                <a:spcPct val="120000"/>
              </a:lnSpc>
              <a:defRPr/>
            </a:pPr>
            <a:r>
              <a:rPr lang="zh-CN" altLang="en-US" sz="2000" dirty="0">
                <a:solidFill>
                  <a:schemeClr val="bg1"/>
                </a:solidFill>
                <a:latin typeface="微软雅黑" pitchFamily="34" charset="-122"/>
                <a:ea typeface="微软雅黑" pitchFamily="34" charset="-122"/>
                <a:sym typeface="微软雅黑" pitchFamily="34" charset="-122"/>
              </a:rPr>
              <a:t>传统的</a:t>
            </a:r>
            <a:r>
              <a:rPr lang="zh-CN" altLang="en-US" sz="2000" dirty="0" smtClean="0">
                <a:solidFill>
                  <a:schemeClr val="bg1"/>
                </a:solidFill>
                <a:latin typeface="微软雅黑" pitchFamily="34" charset="-122"/>
                <a:ea typeface="微软雅黑" pitchFamily="34" charset="-122"/>
                <a:sym typeface="微软雅黑" pitchFamily="34" charset="-122"/>
              </a:rPr>
              <a:t>以“</a:t>
            </a:r>
            <a:r>
              <a:rPr lang="zh-CN" altLang="en-US" sz="2000" dirty="0">
                <a:solidFill>
                  <a:schemeClr val="bg1"/>
                </a:solidFill>
                <a:latin typeface="微软雅黑" pitchFamily="34" charset="-122"/>
                <a:ea typeface="微软雅黑" pitchFamily="34" charset="-122"/>
                <a:sym typeface="微软雅黑" pitchFamily="34" charset="-122"/>
              </a:rPr>
              <a:t>文化教育、 职业教育</a:t>
            </a:r>
            <a:r>
              <a:rPr lang="zh-CN" altLang="en-US" sz="2000" dirty="0" smtClean="0">
                <a:solidFill>
                  <a:schemeClr val="bg1"/>
                </a:solidFill>
                <a:latin typeface="微软雅黑" pitchFamily="34" charset="-122"/>
                <a:ea typeface="微软雅黑" pitchFamily="34" charset="-122"/>
                <a:sym typeface="微软雅黑" pitchFamily="34" charset="-122"/>
              </a:rPr>
              <a:t>”为</a:t>
            </a:r>
            <a:r>
              <a:rPr lang="zh-CN" altLang="en-US" sz="2000" dirty="0">
                <a:solidFill>
                  <a:schemeClr val="bg1"/>
                </a:solidFill>
                <a:latin typeface="微软雅黑" pitchFamily="34" charset="-122"/>
                <a:ea typeface="微软雅黑" pitchFamily="34" charset="-122"/>
                <a:sym typeface="微软雅黑" pitchFamily="34" charset="-122"/>
              </a:rPr>
              <a:t>内容的教育观已经有些落伍</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smtClean="0">
                <a:solidFill>
                  <a:schemeClr val="bg1"/>
                </a:solidFill>
                <a:latin typeface="微软雅黑" pitchFamily="34" charset="-122"/>
                <a:ea typeface="微软雅黑" pitchFamily="34" charset="-122"/>
                <a:sym typeface="微软雅黑" pitchFamily="34" charset="-122"/>
              </a:rPr>
              <a:t>实现“</a:t>
            </a:r>
            <a:r>
              <a:rPr lang="zh-CN" altLang="en-US" sz="2000" dirty="0">
                <a:solidFill>
                  <a:schemeClr val="bg1"/>
                </a:solidFill>
                <a:latin typeface="微软雅黑" pitchFamily="34" charset="-122"/>
                <a:ea typeface="微软雅黑" pitchFamily="34" charset="-122"/>
                <a:sym typeface="微软雅黑" pitchFamily="34" charset="-122"/>
              </a:rPr>
              <a:t>文化教育</a:t>
            </a:r>
            <a:r>
              <a:rPr lang="zh-CN" altLang="en-US" sz="2000" dirty="0" smtClean="0">
                <a:solidFill>
                  <a:schemeClr val="bg1"/>
                </a:solidFill>
                <a:latin typeface="微软雅黑" pitchFamily="34" charset="-122"/>
                <a:ea typeface="微软雅黑" pitchFamily="34" charset="-122"/>
                <a:sym typeface="微软雅黑" pitchFamily="34" charset="-122"/>
              </a:rPr>
              <a:t>、职业教育</a:t>
            </a:r>
            <a:r>
              <a:rPr lang="zh-CN" altLang="en-US" sz="2000" dirty="0">
                <a:solidFill>
                  <a:schemeClr val="bg1"/>
                </a:solidFill>
                <a:latin typeface="微软雅黑" pitchFamily="34" charset="-122"/>
                <a:ea typeface="微软雅黑" pitchFamily="34" charset="-122"/>
                <a:sym typeface="微软雅黑" pitchFamily="34" charset="-122"/>
              </a:rPr>
              <a:t>和创业教育</a:t>
            </a:r>
            <a:r>
              <a:rPr lang="zh-CN" altLang="en-US" sz="2000" dirty="0" smtClean="0">
                <a:solidFill>
                  <a:schemeClr val="bg1"/>
                </a:solidFill>
                <a:latin typeface="微软雅黑" pitchFamily="34" charset="-122"/>
                <a:ea typeface="微软雅黑" pitchFamily="34" charset="-122"/>
                <a:sym typeface="微软雅黑" pitchFamily="34" charset="-122"/>
              </a:rPr>
              <a:t>”并举</a:t>
            </a:r>
            <a:r>
              <a:rPr lang="zh-CN" altLang="en-US" sz="2000" dirty="0">
                <a:solidFill>
                  <a:schemeClr val="bg1"/>
                </a:solidFill>
                <a:latin typeface="微软雅黑" pitchFamily="34" charset="-122"/>
                <a:ea typeface="微软雅黑" pitchFamily="34" charset="-122"/>
                <a:sym typeface="微软雅黑" pitchFamily="34" charset="-122"/>
              </a:rPr>
              <a:t>的教育观已经成为学校改革的趋势</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自主</a:t>
            </a:r>
            <a:r>
              <a:rPr lang="zh-CN" altLang="en-US" sz="2000" dirty="0">
                <a:solidFill>
                  <a:schemeClr val="bg1"/>
                </a:solidFill>
                <a:latin typeface="微软雅黑" pitchFamily="34" charset="-122"/>
                <a:ea typeface="微软雅黑" pitchFamily="34" charset="-122"/>
                <a:sym typeface="微软雅黑" pitchFamily="34" charset="-122"/>
              </a:rPr>
              <a:t>创业是时代赋予</a:t>
            </a:r>
            <a:r>
              <a:rPr lang="zh-CN" altLang="en-US" sz="2000" dirty="0" smtClean="0">
                <a:solidFill>
                  <a:schemeClr val="bg1"/>
                </a:solidFill>
                <a:latin typeface="微软雅黑" pitchFamily="34" charset="-122"/>
                <a:ea typeface="微软雅黑" pitchFamily="34" charset="-122"/>
                <a:sym typeface="微软雅黑" pitchFamily="34" charset="-122"/>
              </a:rPr>
              <a:t>公民的</a:t>
            </a:r>
            <a:r>
              <a:rPr lang="zh-CN" altLang="en-US" sz="2000" dirty="0">
                <a:solidFill>
                  <a:schemeClr val="bg1"/>
                </a:solidFill>
                <a:latin typeface="微软雅黑" pitchFamily="34" charset="-122"/>
                <a:ea typeface="微软雅黑" pitchFamily="34" charset="-122"/>
                <a:sym typeface="微软雅黑" pitchFamily="34" charset="-122"/>
              </a:rPr>
              <a:t>历史责任和使命</a:t>
            </a:r>
            <a:r>
              <a:rPr lang="zh-CN" altLang="en-US" sz="2000" dirty="0" smtClean="0">
                <a:solidFill>
                  <a:schemeClr val="bg1"/>
                </a:solidFill>
                <a:latin typeface="微软雅黑" pitchFamily="34" charset="-122"/>
                <a:ea typeface="微软雅黑" pitchFamily="34" charset="-122"/>
                <a:sym typeface="微软雅黑" pitchFamily="34" charset="-122"/>
              </a:rPr>
              <a:t>。面对 </a:t>
            </a:r>
            <a:r>
              <a:rPr lang="en-US" altLang="zh-CN" sz="2000" dirty="0">
                <a:solidFill>
                  <a:schemeClr val="bg1"/>
                </a:solidFill>
                <a:latin typeface="微软雅黑" pitchFamily="34" charset="-122"/>
                <a:ea typeface="微软雅黑" pitchFamily="34" charset="-122"/>
                <a:sym typeface="微软雅黑" pitchFamily="34" charset="-122"/>
              </a:rPr>
              <a:t>21 </a:t>
            </a:r>
            <a:r>
              <a:rPr lang="zh-CN" altLang="en-US" sz="2000" dirty="0">
                <a:solidFill>
                  <a:schemeClr val="bg1"/>
                </a:solidFill>
                <a:latin typeface="微软雅黑" pitchFamily="34" charset="-122"/>
                <a:ea typeface="微软雅黑" pitchFamily="34" charset="-122"/>
                <a:sym typeface="微软雅黑" pitchFamily="34" charset="-122"/>
              </a:rPr>
              <a:t>世纪的机遇</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古老的中华民族渴望着伟大复兴</a:t>
            </a:r>
            <a:r>
              <a:rPr lang="zh-CN" altLang="en-US" sz="2000" dirty="0" smtClean="0">
                <a:solidFill>
                  <a:schemeClr val="bg1"/>
                </a:solidFill>
                <a:latin typeface="微软雅黑" pitchFamily="34" charset="-122"/>
                <a:ea typeface="微软雅黑" pitchFamily="34" charset="-122"/>
                <a:sym typeface="微软雅黑" pitchFamily="34" charset="-122"/>
              </a:rPr>
              <a:t>。</a:t>
            </a:r>
            <a:endParaRPr lang="en-US" altLang="zh-CN" sz="2000" dirty="0" smtClean="0">
              <a:solidFill>
                <a:schemeClr val="bg1"/>
              </a:solidFill>
              <a:latin typeface="微软雅黑" pitchFamily="34" charset="-122"/>
              <a:ea typeface="微软雅黑" pitchFamily="34" charset="-122"/>
              <a:sym typeface="微软雅黑" pitchFamily="34" charset="-122"/>
            </a:endParaRPr>
          </a:p>
          <a:p>
            <a:pPr indent="457200" algn="just">
              <a:lnSpc>
                <a:spcPct val="120000"/>
              </a:lnSpc>
              <a:defRPr/>
            </a:pPr>
            <a:r>
              <a:rPr lang="zh-CN" altLang="en-US" sz="2000" dirty="0" smtClean="0">
                <a:solidFill>
                  <a:schemeClr val="bg1"/>
                </a:solidFill>
                <a:latin typeface="微软雅黑" pitchFamily="34" charset="-122"/>
                <a:ea typeface="微软雅黑" pitchFamily="34" charset="-122"/>
                <a:sym typeface="微软雅黑" pitchFamily="34" charset="-122"/>
              </a:rPr>
              <a:t>民族</a:t>
            </a:r>
            <a:r>
              <a:rPr lang="zh-CN" altLang="en-US" sz="2000" dirty="0">
                <a:solidFill>
                  <a:schemeClr val="bg1"/>
                </a:solidFill>
                <a:latin typeface="微软雅黑" pitchFamily="34" charset="-122"/>
                <a:ea typeface="微软雅黑" pitchFamily="34" charset="-122"/>
                <a:sym typeface="微软雅黑" pitchFamily="34" charset="-122"/>
              </a:rPr>
              <a:t>的</a:t>
            </a:r>
            <a:r>
              <a:rPr lang="zh-CN" altLang="en-US" sz="2000" dirty="0" smtClean="0">
                <a:solidFill>
                  <a:schemeClr val="bg1"/>
                </a:solidFill>
                <a:latin typeface="微软雅黑" pitchFamily="34" charset="-122"/>
                <a:ea typeface="微软雅黑" pitchFamily="34" charset="-122"/>
                <a:sym typeface="微软雅黑" pitchFamily="34" charset="-122"/>
              </a:rPr>
              <a:t>复兴必定</a:t>
            </a:r>
            <a:r>
              <a:rPr lang="zh-CN" altLang="en-US" sz="2000" dirty="0">
                <a:solidFill>
                  <a:schemeClr val="bg1"/>
                </a:solidFill>
                <a:latin typeface="微软雅黑" pitchFamily="34" charset="-122"/>
                <a:ea typeface="微软雅黑" pitchFamily="34" charset="-122"/>
                <a:sym typeface="微软雅黑" pitchFamily="34" charset="-122"/>
              </a:rPr>
              <a:t>需要经济的腾飞</a:t>
            </a:r>
            <a:r>
              <a:rPr lang="en-US" altLang="zh-CN" sz="2000" dirty="0">
                <a:solidFill>
                  <a:schemeClr val="bg1"/>
                </a:solidFill>
                <a:latin typeface="微软雅黑" pitchFamily="34" charset="-122"/>
                <a:ea typeface="微软雅黑" pitchFamily="34" charset="-122"/>
                <a:sym typeface="微软雅黑" pitchFamily="34" charset="-122"/>
              </a:rPr>
              <a:t>, </a:t>
            </a:r>
            <a:r>
              <a:rPr lang="zh-CN" altLang="en-US" sz="2000" dirty="0">
                <a:solidFill>
                  <a:schemeClr val="bg1"/>
                </a:solidFill>
                <a:latin typeface="微软雅黑" pitchFamily="34" charset="-122"/>
                <a:ea typeface="微软雅黑" pitchFamily="34" charset="-122"/>
                <a:sym typeface="微软雅黑" pitchFamily="34" charset="-122"/>
              </a:rPr>
              <a:t>而创业者将是中国未来经济发展的重要力量。</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840784" y="203271"/>
            <a:ext cx="47091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大学生创新创业的重大意义</a:t>
            </a: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0456163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circle(in)">
                                      <p:cBhvr>
                                        <p:cTn id="7" dur="20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childTnLst>
                                </p:cTn>
                              </p:par>
                              <p:par>
                                <p:cTn id="13" presetID="10"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pic>
        <p:nvPicPr>
          <p:cNvPr id="12" name="图片占位符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 y="992651"/>
            <a:ext cx="5814969" cy="5531889"/>
          </a:xfrm>
          <a:prstGeom prst="rect">
            <a:avLst/>
          </a:prstGeom>
        </p:spPr>
      </p:pic>
      <p:sp>
        <p:nvSpPr>
          <p:cNvPr id="14" name="矩形 13"/>
          <p:cNvSpPr/>
          <p:nvPr/>
        </p:nvSpPr>
        <p:spPr>
          <a:xfrm>
            <a:off x="4000500" y="2451100"/>
            <a:ext cx="6934199" cy="3124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矩形 6"/>
          <p:cNvSpPr/>
          <p:nvPr/>
        </p:nvSpPr>
        <p:spPr>
          <a:xfrm>
            <a:off x="4298950" y="2668885"/>
            <a:ext cx="6375400" cy="2677656"/>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sym typeface="Calibri" pitchFamily="34" charset="0"/>
              </a:rPr>
              <a:t>大学生往往仅凭一腔热情开始创业</a:t>
            </a:r>
            <a:r>
              <a:rPr lang="en-US" altLang="zh-CN" sz="2000" dirty="0">
                <a:solidFill>
                  <a:schemeClr val="bg1"/>
                </a:solidFill>
                <a:latin typeface="微软雅黑" pitchFamily="34" charset="-122"/>
                <a:ea typeface="微软雅黑" pitchFamily="34" charset="-122"/>
                <a:sym typeface="Calibri" pitchFamily="34" charset="0"/>
              </a:rPr>
              <a:t>, </a:t>
            </a:r>
            <a:r>
              <a:rPr lang="zh-CN" altLang="en-US" sz="2000" dirty="0">
                <a:solidFill>
                  <a:schemeClr val="bg1"/>
                </a:solidFill>
                <a:latin typeface="微软雅黑" pitchFamily="34" charset="-122"/>
                <a:ea typeface="微软雅黑" pitchFamily="34" charset="-122"/>
                <a:sym typeface="Calibri" pitchFamily="34" charset="0"/>
              </a:rPr>
              <a:t>在企业市场化操作上存在着许多不规范的问题。</a:t>
            </a:r>
          </a:p>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sym typeface="Calibri" pitchFamily="34" charset="0"/>
              </a:rPr>
              <a:t>例如</a:t>
            </a:r>
            <a:r>
              <a:rPr lang="en-US" altLang="zh-CN" sz="2000" dirty="0">
                <a:solidFill>
                  <a:schemeClr val="bg1"/>
                </a:solidFill>
                <a:latin typeface="微软雅黑" pitchFamily="34" charset="-122"/>
                <a:ea typeface="微软雅黑" pitchFamily="34" charset="-122"/>
                <a:sym typeface="Calibri" pitchFamily="34" charset="0"/>
              </a:rPr>
              <a:t>, </a:t>
            </a:r>
            <a:r>
              <a:rPr lang="zh-CN" altLang="en-US" sz="2000" dirty="0">
                <a:solidFill>
                  <a:schemeClr val="bg1"/>
                </a:solidFill>
                <a:latin typeface="微软雅黑" pitchFamily="34" charset="-122"/>
                <a:ea typeface="微软雅黑" pitchFamily="34" charset="-122"/>
                <a:sym typeface="Calibri" pitchFamily="34" charset="0"/>
              </a:rPr>
              <a:t>在上海某科技园区</a:t>
            </a:r>
            <a:r>
              <a:rPr lang="en-US" altLang="zh-CN" sz="2000" dirty="0">
                <a:solidFill>
                  <a:schemeClr val="bg1"/>
                </a:solidFill>
                <a:latin typeface="微软雅黑" pitchFamily="34" charset="-122"/>
                <a:ea typeface="微软雅黑" pitchFamily="34" charset="-122"/>
                <a:sym typeface="Calibri" pitchFamily="34" charset="0"/>
              </a:rPr>
              <a:t>, </a:t>
            </a:r>
            <a:r>
              <a:rPr lang="zh-CN" altLang="en-US" sz="2000" dirty="0">
                <a:solidFill>
                  <a:schemeClr val="bg1"/>
                </a:solidFill>
                <a:latin typeface="微软雅黑" pitchFamily="34" charset="-122"/>
                <a:ea typeface="微软雅黑" pitchFamily="34" charset="-122"/>
                <a:sym typeface="Calibri" pitchFamily="34" charset="0"/>
              </a:rPr>
              <a:t>有一家大学生创业公司由 </a:t>
            </a:r>
            <a:r>
              <a:rPr lang="en-US" altLang="zh-CN" sz="2000" dirty="0" smtClean="0">
                <a:solidFill>
                  <a:schemeClr val="bg1"/>
                </a:solidFill>
                <a:latin typeface="微软雅黑" pitchFamily="34" charset="-122"/>
                <a:ea typeface="微软雅黑" pitchFamily="34" charset="-122"/>
                <a:sym typeface="Calibri" pitchFamily="34" charset="0"/>
              </a:rPr>
              <a:t>7</a:t>
            </a:r>
            <a:r>
              <a:rPr lang="zh-CN" altLang="en-US" sz="2000" dirty="0" smtClean="0">
                <a:solidFill>
                  <a:schemeClr val="bg1"/>
                </a:solidFill>
                <a:latin typeface="微软雅黑" pitchFamily="34" charset="-122"/>
                <a:ea typeface="微软雅黑" pitchFamily="34" charset="-122"/>
                <a:sym typeface="Calibri" pitchFamily="34" charset="0"/>
              </a:rPr>
              <a:t>名</a:t>
            </a:r>
            <a:r>
              <a:rPr lang="zh-CN" altLang="en-US" sz="2000" dirty="0">
                <a:solidFill>
                  <a:schemeClr val="bg1"/>
                </a:solidFill>
                <a:latin typeface="微软雅黑" pitchFamily="34" charset="-122"/>
                <a:ea typeface="微软雅黑" pitchFamily="34" charset="-122"/>
                <a:sym typeface="Calibri" pitchFamily="34" charset="0"/>
              </a:rPr>
              <a:t>学生担任股东</a:t>
            </a:r>
            <a:r>
              <a:rPr lang="zh-CN" altLang="en-US" sz="2000" dirty="0" smtClean="0">
                <a:solidFill>
                  <a:schemeClr val="bg1"/>
                </a:solidFill>
                <a:latin typeface="微软雅黑" pitchFamily="34" charset="-122"/>
                <a:ea typeface="微软雅黑" pitchFamily="34" charset="-122"/>
                <a:sym typeface="Calibri" pitchFamily="34" charset="0"/>
              </a:rPr>
              <a:t>。公司</a:t>
            </a:r>
            <a:r>
              <a:rPr lang="zh-CN" altLang="en-US" sz="2000" dirty="0">
                <a:solidFill>
                  <a:schemeClr val="bg1"/>
                </a:solidFill>
                <a:latin typeface="微软雅黑" pitchFamily="34" charset="-122"/>
                <a:ea typeface="微软雅黑" pitchFamily="34" charset="-122"/>
                <a:sym typeface="Calibri" pitchFamily="34" charset="0"/>
              </a:rPr>
              <a:t>财务操作</a:t>
            </a:r>
            <a:r>
              <a:rPr lang="zh-CN" altLang="en-US" sz="2000" dirty="0" smtClean="0">
                <a:solidFill>
                  <a:schemeClr val="bg1"/>
                </a:solidFill>
                <a:latin typeface="微软雅黑" pitchFamily="34" charset="-122"/>
                <a:ea typeface="微软雅黑" pitchFamily="34" charset="-122"/>
                <a:sym typeface="Calibri" pitchFamily="34" charset="0"/>
              </a:rPr>
              <a:t>混乱</a:t>
            </a:r>
            <a:r>
              <a:rPr lang="en-US" altLang="zh-CN" sz="2000" dirty="0">
                <a:solidFill>
                  <a:schemeClr val="bg1"/>
                </a:solidFill>
                <a:latin typeface="微软雅黑" pitchFamily="34" charset="-122"/>
                <a:ea typeface="微软雅黑" pitchFamily="34" charset="-122"/>
                <a:sym typeface="Calibri" pitchFamily="34" charset="0"/>
              </a:rPr>
              <a:t>, </a:t>
            </a:r>
            <a:r>
              <a:rPr lang="zh-CN" altLang="en-US" sz="2000" dirty="0">
                <a:solidFill>
                  <a:schemeClr val="bg1"/>
                </a:solidFill>
                <a:latin typeface="微软雅黑" pitchFamily="34" charset="-122"/>
                <a:ea typeface="微软雅黑" pitchFamily="34" charset="-122"/>
                <a:sym typeface="Calibri" pitchFamily="34" charset="0"/>
              </a:rPr>
              <a:t>却没有专设一个会计岗位</a:t>
            </a:r>
            <a:r>
              <a:rPr lang="en-US" altLang="zh-CN" sz="2000" dirty="0">
                <a:solidFill>
                  <a:schemeClr val="bg1"/>
                </a:solidFill>
                <a:latin typeface="微软雅黑" pitchFamily="34" charset="-122"/>
                <a:ea typeface="微软雅黑" pitchFamily="34" charset="-122"/>
                <a:sym typeface="Calibri" pitchFamily="34" charset="0"/>
              </a:rPr>
              <a:t>, </a:t>
            </a:r>
            <a:r>
              <a:rPr lang="zh-CN" altLang="en-US" sz="2000" dirty="0">
                <a:solidFill>
                  <a:schemeClr val="bg1"/>
                </a:solidFill>
                <a:latin typeface="微软雅黑" pitchFamily="34" charset="-122"/>
                <a:ea typeface="微软雅黑" pitchFamily="34" charset="-122"/>
                <a:sym typeface="Calibri" pitchFamily="34" charset="0"/>
              </a:rPr>
              <a:t>凡事由总经理说了算</a:t>
            </a:r>
            <a:r>
              <a:rPr lang="en-US" altLang="zh-CN" sz="2000" dirty="0">
                <a:solidFill>
                  <a:schemeClr val="bg1"/>
                </a:solidFill>
                <a:latin typeface="微软雅黑" pitchFamily="34" charset="-122"/>
                <a:ea typeface="微软雅黑" pitchFamily="34" charset="-122"/>
                <a:sym typeface="Calibri" pitchFamily="34" charset="0"/>
              </a:rPr>
              <a:t>, </a:t>
            </a:r>
            <a:r>
              <a:rPr lang="zh-CN" altLang="en-US" sz="2000" dirty="0">
                <a:solidFill>
                  <a:schemeClr val="bg1"/>
                </a:solidFill>
                <a:latin typeface="微软雅黑" pitchFamily="34" charset="-122"/>
                <a:ea typeface="微软雅黑" pitchFamily="34" charset="-122"/>
                <a:sym typeface="Calibri" pitchFamily="34" charset="0"/>
              </a:rPr>
              <a:t>业务往来也不开具发票</a:t>
            </a:r>
            <a:r>
              <a:rPr lang="en-US" altLang="zh-CN" sz="2000" dirty="0">
                <a:solidFill>
                  <a:schemeClr val="bg1"/>
                </a:solidFill>
                <a:latin typeface="微软雅黑" pitchFamily="34" charset="-122"/>
                <a:ea typeface="微软雅黑" pitchFamily="34" charset="-122"/>
                <a:sym typeface="Calibri" pitchFamily="34" charset="0"/>
              </a:rPr>
              <a:t>, </a:t>
            </a:r>
            <a:r>
              <a:rPr lang="zh-CN" altLang="en-US" sz="2000" dirty="0">
                <a:solidFill>
                  <a:schemeClr val="bg1"/>
                </a:solidFill>
                <a:latin typeface="微软雅黑" pitchFamily="34" charset="-122"/>
                <a:ea typeface="微软雅黑" pitchFamily="34" charset="-122"/>
                <a:sym typeface="Calibri" pitchFamily="34" charset="0"/>
              </a:rPr>
              <a:t>财务</a:t>
            </a:r>
            <a:r>
              <a:rPr lang="zh-CN" altLang="en-US" sz="2000" dirty="0" smtClean="0">
                <a:solidFill>
                  <a:schemeClr val="bg1"/>
                </a:solidFill>
                <a:latin typeface="微软雅黑" pitchFamily="34" charset="-122"/>
                <a:ea typeface="微软雅黑" pitchFamily="34" charset="-122"/>
                <a:sym typeface="Calibri" pitchFamily="34" charset="0"/>
              </a:rPr>
              <a:t>报表填写</a:t>
            </a:r>
            <a:r>
              <a:rPr lang="zh-CN" altLang="en-US" sz="2000" dirty="0">
                <a:solidFill>
                  <a:schemeClr val="bg1"/>
                </a:solidFill>
                <a:latin typeface="微软雅黑" pitchFamily="34" charset="-122"/>
                <a:ea typeface="微软雅黑" pitchFamily="34" charset="-122"/>
                <a:sym typeface="Calibri" pitchFamily="34" charset="0"/>
              </a:rPr>
              <a:t>也不规范</a:t>
            </a:r>
            <a:r>
              <a:rPr lang="zh-CN" altLang="en-US" sz="2000" dirty="0" smtClean="0">
                <a:solidFill>
                  <a:schemeClr val="bg1"/>
                </a:solidFill>
                <a:latin typeface="微软雅黑" pitchFamily="34" charset="-122"/>
                <a:ea typeface="微软雅黑" pitchFamily="34" charset="-122"/>
                <a:sym typeface="Calibri" pitchFamily="34" charset="0"/>
              </a:rPr>
              <a:t>。类似</a:t>
            </a:r>
            <a:r>
              <a:rPr lang="zh-CN" altLang="en-US" sz="2000" dirty="0">
                <a:solidFill>
                  <a:schemeClr val="bg1"/>
                </a:solidFill>
                <a:latin typeface="微软雅黑" pitchFamily="34" charset="-122"/>
                <a:ea typeface="微软雅黑" pitchFamily="34" charset="-122"/>
                <a:sym typeface="Calibri" pitchFamily="34" charset="0"/>
              </a:rPr>
              <a:t>这些财务上的粗放管理</a:t>
            </a:r>
            <a:r>
              <a:rPr lang="en-US" altLang="zh-CN" sz="2000" dirty="0">
                <a:solidFill>
                  <a:schemeClr val="bg1"/>
                </a:solidFill>
                <a:latin typeface="微软雅黑" pitchFamily="34" charset="-122"/>
                <a:ea typeface="微软雅黑" pitchFamily="34" charset="-122"/>
                <a:sym typeface="Calibri" pitchFamily="34" charset="0"/>
              </a:rPr>
              <a:t>, </a:t>
            </a:r>
            <a:r>
              <a:rPr lang="zh-CN" altLang="en-US" sz="2000" dirty="0">
                <a:solidFill>
                  <a:schemeClr val="bg1"/>
                </a:solidFill>
                <a:latin typeface="微软雅黑" pitchFamily="34" charset="-122"/>
                <a:ea typeface="微软雅黑" pitchFamily="34" charset="-122"/>
                <a:sym typeface="Calibri" pitchFamily="34" charset="0"/>
              </a:rPr>
              <a:t>在大学生初创企业中比较普遍。</a:t>
            </a:r>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大学生创新创业的</a:t>
            </a:r>
            <a:r>
              <a:rPr lang="zh-CN" altLang="en-US" sz="2400" b="1" dirty="0" smtClean="0">
                <a:solidFill>
                  <a:schemeClr val="tx1">
                    <a:lumMod val="75000"/>
                    <a:lumOff val="25000"/>
                  </a:schemeClr>
                </a:solidFill>
                <a:latin typeface="微软雅黑" pitchFamily="34" charset="-122"/>
                <a:ea typeface="微软雅黑" pitchFamily="34" charset="-122"/>
              </a:rPr>
              <a:t>障碍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不注重细节</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缺乏规范管理</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042191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大学生创新创业的</a:t>
            </a:r>
            <a:r>
              <a:rPr lang="zh-CN" altLang="en-US" sz="2400" b="1" dirty="0" smtClean="0">
                <a:solidFill>
                  <a:schemeClr val="tx1">
                    <a:lumMod val="75000"/>
                    <a:lumOff val="25000"/>
                  </a:schemeClr>
                </a:solidFill>
                <a:latin typeface="微软雅黑" pitchFamily="34" charset="-122"/>
                <a:ea typeface="微软雅黑" pitchFamily="34" charset="-122"/>
              </a:rPr>
              <a:t>障碍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经验不足导致失败</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35129" y="2635250"/>
            <a:ext cx="2435230" cy="641102"/>
            <a:chOff x="1691680" y="1923678"/>
            <a:chExt cx="1930423" cy="472464"/>
          </a:xfrm>
        </p:grpSpPr>
        <p:sp>
          <p:nvSpPr>
            <p:cNvPr id="21" name="五边形 20"/>
            <p:cNvSpPr/>
            <p:nvPr/>
          </p:nvSpPr>
          <p:spPr>
            <a:xfrm>
              <a:off x="1691680" y="1923678"/>
              <a:ext cx="1930423" cy="472464"/>
            </a:xfrm>
            <a:prstGeom prst="homePlate">
              <a:avLst/>
            </a:prstGeom>
            <a:solidFill>
              <a:srgbClr val="91D101"/>
            </a:solidFill>
            <a:ln>
              <a:solidFill>
                <a:srgbClr val="91D10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018547" y="2020059"/>
              <a:ext cx="992680" cy="249499"/>
            </a:xfrm>
            <a:prstGeom prst="rect">
              <a:avLst/>
            </a:prstGeom>
            <a:noFill/>
          </p:spPr>
          <p:txBody>
            <a:bodyPr wrap="none" rtlCol="0">
              <a:spAutoFit/>
            </a:bodyPr>
            <a:lstStyle/>
            <a:p>
              <a:r>
                <a:rPr lang="en-US" altLang="zh-CN" sz="1600" b="1" dirty="0">
                  <a:solidFill>
                    <a:schemeClr val="bg1"/>
                  </a:solidFill>
                  <a:latin typeface="微软雅黑" pitchFamily="34" charset="-122"/>
                  <a:ea typeface="微软雅黑" pitchFamily="34" charset="-122"/>
                </a:rPr>
                <a:t>1. </a:t>
              </a:r>
              <a:r>
                <a:rPr lang="zh-CN" altLang="en-US" sz="1600" b="1" dirty="0" smtClean="0">
                  <a:solidFill>
                    <a:schemeClr val="bg1"/>
                  </a:solidFill>
                  <a:latin typeface="微软雅黑" pitchFamily="34" charset="-122"/>
                  <a:ea typeface="微软雅黑" pitchFamily="34" charset="-122"/>
                </a:rPr>
                <a:t>眼高手低</a:t>
              </a:r>
              <a:endParaRPr lang="zh-CN" altLang="en-US" sz="1600" b="1" dirty="0">
                <a:solidFill>
                  <a:schemeClr val="bg1"/>
                </a:solidFill>
                <a:latin typeface="微软雅黑" pitchFamily="34" charset="-122"/>
                <a:ea typeface="微软雅黑" pitchFamily="34" charset="-122"/>
              </a:endParaRPr>
            </a:p>
          </p:txBody>
        </p:sp>
      </p:grpSp>
      <p:grpSp>
        <p:nvGrpSpPr>
          <p:cNvPr id="23" name="组合 22"/>
          <p:cNvGrpSpPr/>
          <p:nvPr/>
        </p:nvGrpSpPr>
        <p:grpSpPr>
          <a:xfrm>
            <a:off x="1473200" y="4800600"/>
            <a:ext cx="2464853" cy="648134"/>
            <a:chOff x="1691680" y="1923678"/>
            <a:chExt cx="1930423" cy="472464"/>
          </a:xfrm>
        </p:grpSpPr>
        <p:sp>
          <p:nvSpPr>
            <p:cNvPr id="24" name="五边形 23"/>
            <p:cNvSpPr/>
            <p:nvPr/>
          </p:nvSpPr>
          <p:spPr>
            <a:xfrm>
              <a:off x="1691680" y="1923678"/>
              <a:ext cx="1930423" cy="472464"/>
            </a:xfrm>
            <a:prstGeom prst="homePlate">
              <a:avLst/>
            </a:prstGeom>
            <a:solidFill>
              <a:srgbClr val="FFA013"/>
            </a:solidFill>
            <a:ln>
              <a:solidFill>
                <a:srgbClr val="FFA013"/>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980168" y="2029166"/>
              <a:ext cx="1084951" cy="269228"/>
            </a:xfrm>
            <a:prstGeom prst="rect">
              <a:avLst/>
            </a:prstGeom>
            <a:noFill/>
          </p:spPr>
          <p:txBody>
            <a:bodyPr wrap="none" rtlCol="0">
              <a:spAutoFit/>
            </a:bodyPr>
            <a:lstStyle/>
            <a:p>
              <a:r>
                <a:rPr lang="en-US" altLang="zh-CN" b="1" dirty="0">
                  <a:solidFill>
                    <a:schemeClr val="bg1"/>
                  </a:solidFill>
                  <a:latin typeface="微软雅黑" pitchFamily="34" charset="-122"/>
                  <a:ea typeface="微软雅黑" pitchFamily="34" charset="-122"/>
                </a:rPr>
                <a:t>2. </a:t>
              </a:r>
              <a:r>
                <a:rPr lang="zh-CN" altLang="en-US" b="1" dirty="0">
                  <a:solidFill>
                    <a:schemeClr val="bg1"/>
                  </a:solidFill>
                  <a:latin typeface="微软雅黑" pitchFamily="34" charset="-122"/>
                  <a:ea typeface="微软雅黑" pitchFamily="34" charset="-122"/>
                </a:rPr>
                <a:t>纸上谈兵</a:t>
              </a:r>
            </a:p>
          </p:txBody>
        </p:sp>
      </p:grpSp>
      <p:cxnSp>
        <p:nvCxnSpPr>
          <p:cNvPr id="26" name="直接连接符 25"/>
          <p:cNvCxnSpPr>
            <a:stCxn id="21" idx="3"/>
          </p:cNvCxnSpPr>
          <p:nvPr/>
        </p:nvCxnSpPr>
        <p:spPr>
          <a:xfrm flipV="1">
            <a:off x="3870344" y="2935309"/>
            <a:ext cx="6632556" cy="2049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938053" y="5101781"/>
            <a:ext cx="6660097" cy="2182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1" idx="3"/>
          </p:cNvCxnSpPr>
          <p:nvPr/>
        </p:nvCxnSpPr>
        <p:spPr>
          <a:xfrm>
            <a:off x="3870318" y="2955801"/>
            <a:ext cx="1147855" cy="0"/>
          </a:xfrm>
          <a:prstGeom prst="line">
            <a:avLst/>
          </a:prstGeom>
          <a:ln w="25400">
            <a:solidFill>
              <a:srgbClr val="91D10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3938053" y="5123600"/>
            <a:ext cx="2916324" cy="2"/>
          </a:xfrm>
          <a:prstGeom prst="line">
            <a:avLst/>
          </a:prstGeom>
          <a:ln w="25400">
            <a:solidFill>
              <a:srgbClr val="FFA013"/>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4013200" y="1246485"/>
            <a:ext cx="6337300" cy="1538370"/>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创业者必须在熟悉市场化经营运作</a:t>
            </a:r>
            <a:r>
              <a:rPr lang="zh-CN" altLang="en-US" sz="2000" dirty="0" smtClean="0">
                <a:solidFill>
                  <a:schemeClr val="tx1">
                    <a:lumMod val="75000"/>
                    <a:lumOff val="25000"/>
                  </a:schemeClr>
                </a:solidFill>
                <a:latin typeface="微软雅黑" pitchFamily="34" charset="-122"/>
                <a:ea typeface="微软雅黑" pitchFamily="34" charset="-122"/>
              </a:rPr>
              <a:t>以及各</a:t>
            </a:r>
            <a:r>
              <a:rPr lang="zh-CN" altLang="en-US" sz="2000" dirty="0">
                <a:solidFill>
                  <a:schemeClr val="tx1">
                    <a:lumMod val="75000"/>
                    <a:lumOff val="25000"/>
                  </a:schemeClr>
                </a:solidFill>
                <a:latin typeface="微软雅黑" pitchFamily="34" charset="-122"/>
                <a:ea typeface="微软雅黑" pitchFamily="34" charset="-122"/>
              </a:rPr>
              <a:t>行业商业模式后才能随时应对各种变化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特别是在市场经济体制暂时还不完善的</a:t>
            </a:r>
            <a:r>
              <a:rPr lang="zh-CN" altLang="en-US" sz="2000" dirty="0" smtClean="0">
                <a:solidFill>
                  <a:schemeClr val="tx1">
                    <a:lumMod val="75000"/>
                    <a:lumOff val="25000"/>
                  </a:schemeClr>
                </a:solidFill>
                <a:latin typeface="微软雅黑" pitchFamily="34" charset="-122"/>
                <a:ea typeface="微软雅黑" pitchFamily="34" charset="-122"/>
              </a:rPr>
              <a:t>条件下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可能面临的是没有规则或者面对潜规则的游戏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这使得学生无从把握。</a:t>
            </a:r>
          </a:p>
        </p:txBody>
      </p:sp>
      <p:sp>
        <p:nvSpPr>
          <p:cNvPr id="31" name="矩形 30"/>
          <p:cNvSpPr/>
          <p:nvPr/>
        </p:nvSpPr>
        <p:spPr>
          <a:xfrm>
            <a:off x="4013200" y="3159958"/>
            <a:ext cx="6534150" cy="1938992"/>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不少大学生创业者都不习惯对产品或项目做市场调查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而是进行理想化的推断</a:t>
            </a:r>
            <a:r>
              <a:rPr lang="zh-CN" altLang="en-US" sz="2000" dirty="0" smtClean="0">
                <a:solidFill>
                  <a:schemeClr val="tx1">
                    <a:lumMod val="75000"/>
                    <a:lumOff val="25000"/>
                  </a:schemeClr>
                </a:solidFill>
                <a:latin typeface="微软雅黑" pitchFamily="34" charset="-122"/>
                <a:ea typeface="微软雅黑" pitchFamily="34" charset="-122"/>
              </a:rPr>
              <a:t>。而这些</a:t>
            </a:r>
            <a:r>
              <a:rPr lang="zh-CN" altLang="en-US" sz="2000" dirty="0">
                <a:solidFill>
                  <a:schemeClr val="tx1">
                    <a:lumMod val="75000"/>
                    <a:lumOff val="25000"/>
                  </a:schemeClr>
                </a:solidFill>
                <a:latin typeface="微软雅黑" pitchFamily="34" charset="-122"/>
                <a:ea typeface="微软雅黑" pitchFamily="34" charset="-122"/>
              </a:rPr>
              <a:t>推断是明显缺乏实际根据的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而且常常伴随着误导的作用</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所以</a:t>
            </a:r>
            <a:r>
              <a:rPr lang="zh-CN" altLang="en-US" sz="2000" dirty="0">
                <a:solidFill>
                  <a:schemeClr val="tx1">
                    <a:lumMod val="75000"/>
                    <a:lumOff val="25000"/>
                  </a:schemeClr>
                </a:solidFill>
                <a:latin typeface="微软雅黑" pitchFamily="34" charset="-122"/>
                <a:ea typeface="微软雅黑" pitchFamily="34" charset="-122"/>
              </a:rPr>
              <a:t>大学生在初创期务必</a:t>
            </a:r>
            <a:r>
              <a:rPr lang="zh-CN" altLang="en-US" sz="2000" dirty="0" smtClean="0">
                <a:solidFill>
                  <a:schemeClr val="tx1">
                    <a:lumMod val="75000"/>
                    <a:lumOff val="25000"/>
                  </a:schemeClr>
                </a:solidFill>
                <a:latin typeface="微软雅黑" pitchFamily="34" charset="-122"/>
                <a:ea typeface="微软雅黑" pitchFamily="34" charset="-122"/>
              </a:rPr>
              <a:t>要做</a:t>
            </a:r>
            <a:r>
              <a:rPr lang="zh-CN" altLang="en-US" sz="2000" dirty="0">
                <a:solidFill>
                  <a:schemeClr val="tx1">
                    <a:lumMod val="75000"/>
                    <a:lumOff val="25000"/>
                  </a:schemeClr>
                </a:solidFill>
                <a:latin typeface="微软雅黑" pitchFamily="34" charset="-122"/>
                <a:ea typeface="微软雅黑" pitchFamily="34" charset="-122"/>
              </a:rPr>
              <a:t>市场调研</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只有在了解市场的基础上开始创业才有可能长久。</a:t>
            </a:r>
          </a:p>
        </p:txBody>
      </p:sp>
    </p:spTree>
    <p:extLst>
      <p:ext uri="{BB962C8B-B14F-4D97-AF65-F5344CB8AC3E}">
        <p14:creationId xmlns:p14="http://schemas.microsoft.com/office/powerpoint/2010/main" val="241202156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ppt_w</p:attrName>
                                        </p:attrNameLst>
                                      </p:cBhvr>
                                      <p:tavLst>
                                        <p:tav tm="0">
                                          <p:val>
                                            <p:fltVal val="0"/>
                                          </p:val>
                                        </p:tav>
                                        <p:tav tm="100000">
                                          <p:val>
                                            <p:strVal val="#ppt_w"/>
                                          </p:val>
                                        </p:tav>
                                      </p:tavLst>
                                    </p:anim>
                                    <p:anim calcmode="lin" valueType="num">
                                      <p:cBhvr>
                                        <p:cTn id="18" dur="500" fill="hold"/>
                                        <p:tgtEl>
                                          <p:spTgt spid="28"/>
                                        </p:tgtEl>
                                        <p:attrNameLst>
                                          <p:attrName>ppt_h</p:attrName>
                                        </p:attrNameLst>
                                      </p:cBhvr>
                                      <p:tavLst>
                                        <p:tav tm="0">
                                          <p:val>
                                            <p:fltVal val="0"/>
                                          </p:val>
                                        </p:tav>
                                        <p:tav tm="100000">
                                          <p:val>
                                            <p:strVal val="#ppt_h"/>
                                          </p:val>
                                        </p:tav>
                                      </p:tavLst>
                                    </p:anim>
                                    <p:animEffect transition="in" filter="fade">
                                      <p:cBhvr>
                                        <p:cTn id="19" dur="500"/>
                                        <p:tgtEl>
                                          <p:spTgt spid="2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500"/>
                                        <p:tgtEl>
                                          <p:spTgt spid="27"/>
                                        </p:tgtEl>
                                      </p:cBhvr>
                                    </p:animEffect>
                                  </p:childTnLst>
                                </p:cTn>
                              </p:par>
                              <p:par>
                                <p:cTn id="33" presetID="22" presetClass="entr" presetSubtype="4"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down)">
                                      <p:cBhvr>
                                        <p:cTn id="3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大学生创新创业的</a:t>
            </a:r>
            <a:r>
              <a:rPr lang="zh-CN" altLang="en-US" sz="2400" b="1" dirty="0" smtClean="0">
                <a:solidFill>
                  <a:schemeClr val="tx1">
                    <a:lumMod val="75000"/>
                    <a:lumOff val="25000"/>
                  </a:schemeClr>
                </a:solidFill>
                <a:latin typeface="微软雅黑" pitchFamily="34" charset="-122"/>
                <a:ea typeface="微软雅黑" pitchFamily="34" charset="-122"/>
              </a:rPr>
              <a:t>障碍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创业资金缺乏成为瓶颈</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94" name="Picture 2" descr="https://gimg2.baidu.com/image_search/src=http%3A%2F%2F5b0988e595225.cdn.sohucs.com%2Fimages%2F20200417%2F4022804bbbd642e4a28a8e06eaacf6fa.jpeg&amp;refer=http%3A%2F%2F5b0988e595225.cdn.sohucs.com&amp;app=2002&amp;size=f9999,10000&amp;q=a80&amp;n=0&amp;g=0n&amp;fmt=auto?sec=1666939138&amp;t=110385c02dfff2503640dc00a07cc63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63668" y="3302000"/>
            <a:ext cx="4272732" cy="269716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2" name="矩形 1"/>
          <p:cNvSpPr/>
          <p:nvPr/>
        </p:nvSpPr>
        <p:spPr>
          <a:xfrm>
            <a:off x="1409700" y="2090688"/>
            <a:ext cx="6096000" cy="3015697"/>
          </a:xfrm>
          <a:prstGeom prst="rect">
            <a:avLst/>
          </a:prstGeom>
        </p:spPr>
        <p:txBody>
          <a:bodyPr>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目前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解决</a:t>
            </a:r>
            <a:r>
              <a:rPr lang="zh-CN" altLang="en-US" sz="2000" dirty="0" smtClean="0">
                <a:solidFill>
                  <a:schemeClr val="tx1">
                    <a:lumMod val="75000"/>
                    <a:lumOff val="25000"/>
                  </a:schemeClr>
                </a:solidFill>
                <a:latin typeface="微软雅黑" pitchFamily="34" charset="-122"/>
                <a:ea typeface="微软雅黑" pitchFamily="34" charset="-122"/>
              </a:rPr>
              <a:t>大学生</a:t>
            </a:r>
            <a:r>
              <a:rPr lang="zh-CN" altLang="en-US" sz="2000" dirty="0">
                <a:solidFill>
                  <a:schemeClr val="tx1">
                    <a:lumMod val="75000"/>
                    <a:lumOff val="25000"/>
                  </a:schemeClr>
                </a:solidFill>
                <a:latin typeface="微软雅黑" pitchFamily="34" charset="-122"/>
                <a:ea typeface="微软雅黑" pitchFamily="34" charset="-122"/>
              </a:rPr>
              <a:t>创业实践的资金主要有政府设立的创业基金</a:t>
            </a:r>
            <a:r>
              <a:rPr lang="zh-CN" altLang="en-US" sz="2000" dirty="0" smtClean="0">
                <a:solidFill>
                  <a:schemeClr val="tx1">
                    <a:lumMod val="75000"/>
                    <a:lumOff val="25000"/>
                  </a:schemeClr>
                </a:solidFill>
                <a:latin typeface="微软雅黑" pitchFamily="34" charset="-122"/>
                <a:ea typeface="微软雅黑" pitchFamily="34" charset="-122"/>
              </a:rPr>
              <a:t>、民营</a:t>
            </a:r>
            <a:r>
              <a:rPr lang="zh-CN" altLang="en-US" sz="2000" dirty="0">
                <a:solidFill>
                  <a:schemeClr val="tx1">
                    <a:lumMod val="75000"/>
                    <a:lumOff val="25000"/>
                  </a:schemeClr>
                </a:solidFill>
                <a:latin typeface="微软雅黑" pitchFamily="34" charset="-122"/>
                <a:ea typeface="微软雅黑" pitchFamily="34" charset="-122"/>
              </a:rPr>
              <a:t>企业家设立的风险投资基金以及</a:t>
            </a:r>
            <a:r>
              <a:rPr lang="zh-CN" altLang="en-US" sz="2000" dirty="0" smtClean="0">
                <a:solidFill>
                  <a:schemeClr val="tx1">
                    <a:lumMod val="75000"/>
                    <a:lumOff val="25000"/>
                  </a:schemeClr>
                </a:solidFill>
                <a:latin typeface="微软雅黑" pitchFamily="34" charset="-122"/>
                <a:ea typeface="微软雅黑" pitchFamily="34" charset="-122"/>
              </a:rPr>
              <a:t>学校设立</a:t>
            </a:r>
            <a:r>
              <a:rPr lang="zh-CN" altLang="en-US" sz="2000" dirty="0">
                <a:solidFill>
                  <a:schemeClr val="tx1">
                    <a:lumMod val="75000"/>
                    <a:lumOff val="25000"/>
                  </a:schemeClr>
                </a:solidFill>
                <a:latin typeface="微软雅黑" pitchFamily="34" charset="-122"/>
                <a:ea typeface="微软雅黑" pitchFamily="34" charset="-122"/>
              </a:rPr>
              <a:t>的创业基金</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但</a:t>
            </a:r>
            <a:r>
              <a:rPr lang="zh-CN" altLang="en-US" sz="2000" dirty="0">
                <a:solidFill>
                  <a:schemeClr val="tx1">
                    <a:lumMod val="75000"/>
                    <a:lumOff val="25000"/>
                  </a:schemeClr>
                </a:solidFill>
                <a:latin typeface="微软雅黑" pitchFamily="34" charset="-122"/>
                <a:ea typeface="微软雅黑" pitchFamily="34" charset="-122"/>
              </a:rPr>
              <a:t>我国风险投资起步较晚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创业市场尚未建立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投资者非常谨慎</a:t>
            </a:r>
            <a:r>
              <a:rPr lang="zh-CN" altLang="en-US" sz="2000" dirty="0" smtClean="0">
                <a:solidFill>
                  <a:schemeClr val="tx1">
                    <a:lumMod val="75000"/>
                    <a:lumOff val="25000"/>
                  </a:schemeClr>
                </a:solidFill>
                <a:latin typeface="微软雅黑" pitchFamily="34" charset="-122"/>
                <a:ea typeface="微软雅黑" pitchFamily="34" charset="-122"/>
              </a:rPr>
              <a:t>。同时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许多大学生又不能向机构证明自己的赢利能力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导致融资困难</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而且</a:t>
            </a:r>
            <a:r>
              <a:rPr lang="zh-CN" altLang="en-US" sz="2000" dirty="0">
                <a:solidFill>
                  <a:schemeClr val="tx1">
                    <a:lumMod val="75000"/>
                    <a:lumOff val="25000"/>
                  </a:schemeClr>
                </a:solidFill>
                <a:latin typeface="微软雅黑" pitchFamily="34" charset="-122"/>
                <a:ea typeface="微软雅黑" pitchFamily="34" charset="-122"/>
              </a:rPr>
              <a:t>这类基金普遍</a:t>
            </a:r>
            <a:r>
              <a:rPr lang="zh-CN" altLang="en-US" sz="2000" dirty="0" smtClean="0">
                <a:solidFill>
                  <a:schemeClr val="tx1">
                    <a:lumMod val="75000"/>
                    <a:lumOff val="25000"/>
                  </a:schemeClr>
                </a:solidFill>
                <a:latin typeface="微软雅黑" pitchFamily="34" charset="-122"/>
                <a:ea typeface="微软雅黑" pitchFamily="34" charset="-122"/>
              </a:rPr>
              <a:t>设立</a:t>
            </a:r>
            <a:r>
              <a:rPr lang="zh-CN" altLang="en-US" sz="2000" dirty="0">
                <a:solidFill>
                  <a:schemeClr val="tx1">
                    <a:lumMod val="75000"/>
                    <a:lumOff val="25000"/>
                  </a:schemeClr>
                </a:solidFill>
                <a:latin typeface="微软雅黑" pitchFamily="34" charset="-122"/>
                <a:ea typeface="微软雅黑" pitchFamily="34" charset="-122"/>
              </a:rPr>
              <a:t>的门槛很高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学生获得资金的难度较高。</a:t>
            </a:r>
          </a:p>
        </p:txBody>
      </p:sp>
    </p:spTree>
    <p:extLst>
      <p:ext uri="{BB962C8B-B14F-4D97-AF65-F5344CB8AC3E}">
        <p14:creationId xmlns:p14="http://schemas.microsoft.com/office/powerpoint/2010/main" val="331761068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1000" fill="hold"/>
                                        <p:tgtEl>
                                          <p:spTgt spid="8194"/>
                                        </p:tgtEl>
                                        <p:attrNameLst>
                                          <p:attrName>ppt_w</p:attrName>
                                        </p:attrNameLst>
                                      </p:cBhvr>
                                      <p:tavLst>
                                        <p:tav tm="0">
                                          <p:val>
                                            <p:fltVal val="0"/>
                                          </p:val>
                                        </p:tav>
                                        <p:tav tm="100000">
                                          <p:val>
                                            <p:strVal val="#ppt_w"/>
                                          </p:val>
                                        </p:tav>
                                      </p:tavLst>
                                    </p:anim>
                                    <p:anim calcmode="lin" valueType="num">
                                      <p:cBhvr>
                                        <p:cTn id="8" dur="1000" fill="hold"/>
                                        <p:tgtEl>
                                          <p:spTgt spid="8194"/>
                                        </p:tgtEl>
                                        <p:attrNameLst>
                                          <p:attrName>ppt_h</p:attrName>
                                        </p:attrNameLst>
                                      </p:cBhvr>
                                      <p:tavLst>
                                        <p:tav tm="0">
                                          <p:val>
                                            <p:fltVal val="0"/>
                                          </p:val>
                                        </p:tav>
                                        <p:tav tm="100000">
                                          <p:val>
                                            <p:strVal val="#ppt_h"/>
                                          </p:val>
                                        </p:tav>
                                      </p:tavLst>
                                    </p:anim>
                                    <p:anim calcmode="lin" valueType="num">
                                      <p:cBhvr>
                                        <p:cTn id="9" dur="1000" fill="hold"/>
                                        <p:tgtEl>
                                          <p:spTgt spid="8194"/>
                                        </p:tgtEl>
                                        <p:attrNameLst>
                                          <p:attrName>style.rotation</p:attrName>
                                        </p:attrNameLst>
                                      </p:cBhvr>
                                      <p:tavLst>
                                        <p:tav tm="0">
                                          <p:val>
                                            <p:fltVal val="90"/>
                                          </p:val>
                                        </p:tav>
                                        <p:tav tm="100000">
                                          <p:val>
                                            <p:fltVal val="0"/>
                                          </p:val>
                                        </p:tav>
                                      </p:tavLst>
                                    </p:anim>
                                    <p:animEffect transition="in" filter="fade">
                                      <p:cBhvr>
                                        <p:cTn id="10" dur="1000"/>
                                        <p:tgtEl>
                                          <p:spTgt spid="819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大学生创新创业的</a:t>
            </a:r>
            <a:r>
              <a:rPr lang="zh-CN" altLang="en-US" sz="2400" b="1" dirty="0" smtClean="0">
                <a:solidFill>
                  <a:schemeClr val="tx1">
                    <a:lumMod val="75000"/>
                    <a:lumOff val="25000"/>
                  </a:schemeClr>
                </a:solidFill>
                <a:latin typeface="微软雅黑" pitchFamily="34" charset="-122"/>
                <a:ea typeface="微软雅黑" pitchFamily="34" charset="-122"/>
              </a:rPr>
              <a:t>障碍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四</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心理障碍</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984764" y="1544588"/>
            <a:ext cx="6096000" cy="3385029"/>
          </a:xfrm>
          <a:prstGeom prst="rect">
            <a:avLst/>
          </a:prstGeom>
        </p:spPr>
        <p:txBody>
          <a:bodyPr>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创业心理障碍主要是指面对创业时个体在认知</a:t>
            </a:r>
            <a:r>
              <a:rPr lang="zh-CN" altLang="en-US" sz="2000" dirty="0" smtClean="0">
                <a:solidFill>
                  <a:schemeClr val="tx1">
                    <a:lumMod val="75000"/>
                    <a:lumOff val="25000"/>
                  </a:schemeClr>
                </a:solidFill>
                <a:latin typeface="微软雅黑" pitchFamily="34" charset="-122"/>
                <a:ea typeface="微软雅黑" pitchFamily="34" charset="-122"/>
              </a:rPr>
              <a:t>、意志、情绪、动机、能力、人格</a:t>
            </a:r>
            <a:r>
              <a:rPr lang="zh-CN" altLang="en-US" sz="2000" dirty="0">
                <a:solidFill>
                  <a:schemeClr val="tx1">
                    <a:lumMod val="75000"/>
                    <a:lumOff val="25000"/>
                  </a:schemeClr>
                </a:solidFill>
                <a:latin typeface="微软雅黑" pitchFamily="34" charset="-122"/>
                <a:ea typeface="微软雅黑" pitchFamily="34" charset="-122"/>
              </a:rPr>
              <a:t>等</a:t>
            </a:r>
            <a:r>
              <a:rPr lang="zh-CN" altLang="en-US" sz="2000" dirty="0" smtClean="0">
                <a:solidFill>
                  <a:schemeClr val="tx1">
                    <a:lumMod val="75000"/>
                    <a:lumOff val="25000"/>
                  </a:schemeClr>
                </a:solidFill>
                <a:latin typeface="微软雅黑" pitchFamily="34" charset="-122"/>
                <a:ea typeface="微软雅黑" pitchFamily="34" charset="-122"/>
              </a:rPr>
              <a:t>方面</a:t>
            </a:r>
            <a:r>
              <a:rPr lang="zh-CN" altLang="en-US" sz="2000" dirty="0">
                <a:solidFill>
                  <a:schemeClr val="tx1">
                    <a:lumMod val="75000"/>
                    <a:lumOff val="25000"/>
                  </a:schemeClr>
                </a:solidFill>
                <a:latin typeface="微软雅黑" pitchFamily="34" charset="-122"/>
                <a:ea typeface="微软雅黑" pitchFamily="34" charset="-122"/>
              </a:rPr>
              <a:t>产生对创业不适应的心理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包括</a:t>
            </a:r>
            <a:r>
              <a:rPr lang="zh-CN" altLang="en-US" sz="2000" dirty="0">
                <a:solidFill>
                  <a:schemeClr val="tx1">
                    <a:lumMod val="75000"/>
                    <a:lumOff val="25000"/>
                  </a:schemeClr>
                </a:solidFill>
                <a:latin typeface="微软雅黑" pitchFamily="34" charset="-122"/>
                <a:ea typeface="微软雅黑" pitchFamily="34" charset="-122"/>
              </a:rPr>
              <a:t>以下方面</a:t>
            </a:r>
            <a:r>
              <a:rPr lang="en-US" altLang="zh-CN" sz="2000" dirty="0">
                <a:solidFill>
                  <a:schemeClr val="tx1">
                    <a:lumMod val="75000"/>
                    <a:lumOff val="25000"/>
                  </a:schemeClr>
                </a:solidFill>
                <a:latin typeface="微软雅黑" pitchFamily="34" charset="-122"/>
                <a:ea typeface="微软雅黑" pitchFamily="34" charset="-122"/>
              </a:rPr>
              <a:t>: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一</a:t>
            </a:r>
            <a:r>
              <a:rPr lang="zh-CN" altLang="en-US" sz="2000" dirty="0">
                <a:solidFill>
                  <a:schemeClr val="tx1">
                    <a:lumMod val="75000"/>
                    <a:lumOff val="25000"/>
                  </a:schemeClr>
                </a:solidFill>
                <a:latin typeface="微软雅黑" pitchFamily="34" charset="-122"/>
                <a:ea typeface="微软雅黑" pitchFamily="34" charset="-122"/>
              </a:rPr>
              <a:t>是尚有在创业方面的认知偏差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认为</a:t>
            </a:r>
            <a:r>
              <a:rPr lang="zh-CN" altLang="en-US" sz="2000" dirty="0" smtClean="0">
                <a:solidFill>
                  <a:schemeClr val="tx1">
                    <a:lumMod val="75000"/>
                    <a:lumOff val="25000"/>
                  </a:schemeClr>
                </a:solidFill>
                <a:latin typeface="微软雅黑" pitchFamily="34" charset="-122"/>
                <a:ea typeface="微软雅黑" pitchFamily="34" charset="-122"/>
              </a:rPr>
              <a:t>创业没</a:t>
            </a:r>
            <a:r>
              <a:rPr lang="zh-CN" altLang="en-US" sz="2000" dirty="0">
                <a:solidFill>
                  <a:schemeClr val="tx1">
                    <a:lumMod val="75000"/>
                    <a:lumOff val="25000"/>
                  </a:schemeClr>
                </a:solidFill>
                <a:latin typeface="微软雅黑" pitchFamily="34" charset="-122"/>
                <a:ea typeface="微软雅黑" pitchFamily="34" charset="-122"/>
              </a:rPr>
              <a:t>面子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无法学以致用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害怕创业风险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过于自卑</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怀疑自己的能力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导致无法正确</a:t>
            </a:r>
            <a:r>
              <a:rPr lang="zh-CN" altLang="en-US" sz="2000" dirty="0" smtClean="0">
                <a:solidFill>
                  <a:schemeClr val="tx1">
                    <a:lumMod val="75000"/>
                    <a:lumOff val="25000"/>
                  </a:schemeClr>
                </a:solidFill>
                <a:latin typeface="微软雅黑" pitchFamily="34" charset="-122"/>
                <a:ea typeface="微软雅黑" pitchFamily="34" charset="-122"/>
              </a:rPr>
              <a:t>对待自己</a:t>
            </a:r>
            <a:r>
              <a:rPr lang="en-US" altLang="zh-CN" sz="2000" dirty="0">
                <a:solidFill>
                  <a:schemeClr val="tx1">
                    <a:lumMod val="75000"/>
                    <a:lumOff val="25000"/>
                  </a:schemeClr>
                </a:solidFill>
                <a:latin typeface="微软雅黑" pitchFamily="34" charset="-122"/>
                <a:ea typeface="微软雅黑" pitchFamily="34" charset="-122"/>
              </a:rPr>
              <a:t>;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二</a:t>
            </a:r>
            <a:r>
              <a:rPr lang="zh-CN" altLang="en-US" sz="2000" dirty="0">
                <a:solidFill>
                  <a:schemeClr val="tx1">
                    <a:lumMod val="75000"/>
                    <a:lumOff val="25000"/>
                  </a:schemeClr>
                </a:solidFill>
                <a:latin typeface="微软雅黑" pitchFamily="34" charset="-122"/>
                <a:ea typeface="微软雅黑" pitchFamily="34" charset="-122"/>
              </a:rPr>
              <a:t>是心理适应能力差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担心失去自我</a:t>
            </a:r>
            <a:r>
              <a:rPr lang="en-US" altLang="zh-CN" sz="2000" dirty="0">
                <a:solidFill>
                  <a:schemeClr val="tx1">
                    <a:lumMod val="75000"/>
                    <a:lumOff val="25000"/>
                  </a:schemeClr>
                </a:solidFill>
                <a:latin typeface="微软雅黑" pitchFamily="34" charset="-122"/>
                <a:ea typeface="微软雅黑" pitchFamily="34" charset="-122"/>
              </a:rPr>
              <a:t>;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三</a:t>
            </a:r>
            <a:r>
              <a:rPr lang="zh-CN" altLang="en-US" sz="2000" dirty="0">
                <a:solidFill>
                  <a:schemeClr val="tx1">
                    <a:lumMod val="75000"/>
                    <a:lumOff val="25000"/>
                  </a:schemeClr>
                </a:solidFill>
                <a:latin typeface="微软雅黑" pitchFamily="34" charset="-122"/>
                <a:ea typeface="微软雅黑" pitchFamily="34" charset="-122"/>
              </a:rPr>
              <a:t>是创业意志缺乏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急于求成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半途而废</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四</a:t>
            </a:r>
            <a:r>
              <a:rPr lang="zh-CN" altLang="en-US" sz="2000" dirty="0">
                <a:solidFill>
                  <a:schemeClr val="tx1">
                    <a:lumMod val="75000"/>
                    <a:lumOff val="25000"/>
                  </a:schemeClr>
                </a:solidFill>
                <a:latin typeface="微软雅黑" pitchFamily="34" charset="-122"/>
                <a:ea typeface="微软雅黑" pitchFamily="34" charset="-122"/>
              </a:rPr>
              <a:t>是创业动机偏差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把好玩作为创业的理由等。</a:t>
            </a:r>
          </a:p>
        </p:txBody>
      </p:sp>
      <p:pic>
        <p:nvPicPr>
          <p:cNvPr id="41986" name="Picture 2" descr="https://gimg2.baidu.com/image_search/src=http%3A%2F%2Fp7.itc.cn%2Fimages01%2F20201204%2Fcfb8723cb4da455b9238ac5a965c7654.jpeg&amp;refer=http%3A%2F%2Fp7.itc.cn&amp;app=2002&amp;size=f9999,10000&amp;q=a80&amp;n=0&amp;g=0n&amp;fmt=auto?sec=1666939244&amp;t=c58f8974bd38bab8b36e5ca74bcc1b7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4074" y="3009900"/>
            <a:ext cx="4772025" cy="318135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97253681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circle(in)">
                                      <p:cBhvr>
                                        <p:cTn id="7" dur="2000"/>
                                        <p:tgtEl>
                                          <p:spTgt spid="4198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大学生创新创业的</a:t>
            </a:r>
            <a:r>
              <a:rPr lang="zh-CN" altLang="en-US" sz="2400" b="1" dirty="0" smtClean="0">
                <a:solidFill>
                  <a:schemeClr val="tx1">
                    <a:lumMod val="75000"/>
                    <a:lumOff val="25000"/>
                  </a:schemeClr>
                </a:solidFill>
                <a:latin typeface="微软雅黑" pitchFamily="34" charset="-122"/>
                <a:ea typeface="微软雅黑" pitchFamily="34" charset="-122"/>
              </a:rPr>
              <a:t>障碍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五</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社会创业环境有待强化</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104031" y="1335038"/>
            <a:ext cx="6096000" cy="3754361"/>
          </a:xfrm>
          <a:prstGeom prst="rect">
            <a:avLst/>
          </a:prstGeom>
        </p:spPr>
        <p:txBody>
          <a:bodyPr>
            <a:spAutoFit/>
          </a:bodyPr>
          <a:lstStyle/>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国家</a:t>
            </a:r>
            <a:r>
              <a:rPr lang="zh-CN" altLang="en-US" sz="2000" dirty="0">
                <a:solidFill>
                  <a:schemeClr val="tx1">
                    <a:lumMod val="75000"/>
                    <a:lumOff val="25000"/>
                  </a:schemeClr>
                </a:solidFill>
                <a:latin typeface="微软雅黑" pitchFamily="34" charset="-122"/>
                <a:ea typeface="微软雅黑" pitchFamily="34" charset="-122"/>
              </a:rPr>
              <a:t>虽然正在加强扶持鼓励</a:t>
            </a:r>
            <a:r>
              <a:rPr lang="zh-CN" altLang="en-US" sz="2000" dirty="0" smtClean="0">
                <a:solidFill>
                  <a:schemeClr val="tx1">
                    <a:lumMod val="75000"/>
                    <a:lumOff val="25000"/>
                  </a:schemeClr>
                </a:solidFill>
                <a:latin typeface="微软雅黑" pitchFamily="34" charset="-122"/>
                <a:ea typeface="微软雅黑" pitchFamily="34" charset="-122"/>
              </a:rPr>
              <a:t>大学生创业</a:t>
            </a:r>
            <a:r>
              <a:rPr lang="zh-CN" altLang="en-US" sz="2000" dirty="0">
                <a:solidFill>
                  <a:schemeClr val="tx1">
                    <a:lumMod val="75000"/>
                    <a:lumOff val="25000"/>
                  </a:schemeClr>
                </a:solidFill>
                <a:latin typeface="微软雅黑" pitchFamily="34" charset="-122"/>
                <a:ea typeface="微软雅黑" pitchFamily="34" charset="-122"/>
              </a:rPr>
              <a:t>的政策力度</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但是</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要培养整个社会和大学生群体对于创业的认可</a:t>
            </a:r>
            <a:r>
              <a:rPr lang="zh-CN" altLang="en-US" sz="2000" dirty="0" smtClean="0">
                <a:solidFill>
                  <a:schemeClr val="tx1">
                    <a:lumMod val="75000"/>
                    <a:lumOff val="25000"/>
                  </a:schemeClr>
                </a:solidFill>
                <a:latin typeface="微软雅黑" pitchFamily="34" charset="-122"/>
                <a:ea typeface="微软雅黑" pitchFamily="34" charset="-122"/>
              </a:rPr>
              <a:t>、接纳、支持、参与</a:t>
            </a:r>
            <a:r>
              <a:rPr lang="zh-CN" altLang="en-US" sz="2000" dirty="0">
                <a:solidFill>
                  <a:schemeClr val="tx1">
                    <a:lumMod val="75000"/>
                    <a:lumOff val="25000"/>
                  </a:schemeClr>
                </a:solidFill>
                <a:latin typeface="微软雅黑" pitchFamily="34" charset="-122"/>
                <a:ea typeface="微软雅黑" pitchFamily="34" charset="-122"/>
              </a:rPr>
              <a:t>的社会大环境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则需要长期的积累</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培养</a:t>
            </a:r>
            <a:r>
              <a:rPr lang="zh-CN" altLang="en-US" sz="2000" dirty="0">
                <a:solidFill>
                  <a:schemeClr val="tx1">
                    <a:lumMod val="75000"/>
                    <a:lumOff val="25000"/>
                  </a:schemeClr>
                </a:solidFill>
                <a:latin typeface="微软雅黑" pitchFamily="34" charset="-122"/>
                <a:ea typeface="微软雅黑" pitchFamily="34" charset="-122"/>
              </a:rPr>
              <a:t>富有创新精神的大学生是关系国家发展的</a:t>
            </a:r>
            <a:r>
              <a:rPr lang="zh-CN" altLang="en-US" sz="2000" dirty="0" smtClean="0">
                <a:solidFill>
                  <a:schemeClr val="tx1">
                    <a:lumMod val="75000"/>
                    <a:lumOff val="25000"/>
                  </a:schemeClr>
                </a:solidFill>
                <a:latin typeface="微软雅黑" pitchFamily="34" charset="-122"/>
                <a:ea typeface="微软雅黑" pitchFamily="34" charset="-122"/>
              </a:rPr>
              <a:t>大事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大学生敢于创业</a:t>
            </a:r>
            <a:r>
              <a:rPr lang="zh-CN" altLang="en-US" sz="2000" dirty="0" smtClean="0">
                <a:solidFill>
                  <a:schemeClr val="tx1">
                    <a:lumMod val="75000"/>
                    <a:lumOff val="25000"/>
                  </a:schemeClr>
                </a:solidFill>
                <a:latin typeface="微软雅黑" pitchFamily="34" charset="-122"/>
                <a:ea typeface="微软雅黑" pitchFamily="34" charset="-122"/>
              </a:rPr>
              <a:t>、勇于</a:t>
            </a:r>
            <a:r>
              <a:rPr lang="zh-CN" altLang="en-US" sz="2000" dirty="0">
                <a:solidFill>
                  <a:schemeClr val="tx1">
                    <a:lumMod val="75000"/>
                    <a:lumOff val="25000"/>
                  </a:schemeClr>
                </a:solidFill>
                <a:latin typeface="微软雅黑" pitchFamily="34" charset="-122"/>
                <a:ea typeface="微软雅黑" pitchFamily="34" charset="-122"/>
              </a:rPr>
              <a:t>创业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是富有冒险</a:t>
            </a:r>
            <a:r>
              <a:rPr lang="zh-CN" altLang="en-US" sz="2000" dirty="0" smtClean="0">
                <a:solidFill>
                  <a:schemeClr val="tx1">
                    <a:lumMod val="75000"/>
                    <a:lumOff val="25000"/>
                  </a:schemeClr>
                </a:solidFill>
                <a:latin typeface="微软雅黑" pitchFamily="34" charset="-122"/>
                <a:ea typeface="微软雅黑" pitchFamily="34" charset="-122"/>
              </a:rPr>
              <a:t>、创新</a:t>
            </a:r>
            <a:r>
              <a:rPr lang="zh-CN" altLang="en-US" sz="2000" dirty="0">
                <a:solidFill>
                  <a:schemeClr val="tx1">
                    <a:lumMod val="75000"/>
                    <a:lumOff val="25000"/>
                  </a:schemeClr>
                </a:solidFill>
                <a:latin typeface="微软雅黑" pitchFamily="34" charset="-122"/>
                <a:ea typeface="微软雅黑" pitchFamily="34" charset="-122"/>
              </a:rPr>
              <a:t>精神的体现</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只有当这种精神成为</a:t>
            </a:r>
            <a:r>
              <a:rPr lang="zh-CN" altLang="en-US" sz="2000" dirty="0" smtClean="0">
                <a:solidFill>
                  <a:schemeClr val="tx1">
                    <a:lumMod val="75000"/>
                    <a:lumOff val="25000"/>
                  </a:schemeClr>
                </a:solidFill>
                <a:latin typeface="微软雅黑" pitchFamily="34" charset="-122"/>
                <a:ea typeface="微软雅黑" pitchFamily="34" charset="-122"/>
              </a:rPr>
              <a:t>一个</a:t>
            </a:r>
            <a:r>
              <a:rPr lang="zh-CN" altLang="en-US" sz="2000" dirty="0">
                <a:solidFill>
                  <a:schemeClr val="tx1">
                    <a:lumMod val="75000"/>
                    <a:lumOff val="25000"/>
                  </a:schemeClr>
                </a:solidFill>
                <a:latin typeface="微软雅黑" pitchFamily="34" charset="-122"/>
                <a:ea typeface="微软雅黑" pitchFamily="34" charset="-122"/>
              </a:rPr>
              <a:t>群体的共同追求并深入人心时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大学生创业才会获得良好的社会环境支撑。</a:t>
            </a:r>
          </a:p>
          <a:p>
            <a:pPr indent="457200" algn="just">
              <a:lnSpc>
                <a:spcPct val="120000"/>
              </a:lnSpc>
            </a:pPr>
            <a:endParaRPr lang="zh-CN" altLang="en-US" sz="2000" dirty="0">
              <a:solidFill>
                <a:schemeClr val="tx1">
                  <a:lumMod val="75000"/>
                  <a:lumOff val="25000"/>
                </a:schemeClr>
              </a:solidFill>
              <a:latin typeface="微软雅黑" pitchFamily="34" charset="-122"/>
              <a:ea typeface="微软雅黑" pitchFamily="34" charset="-122"/>
            </a:endParaRPr>
          </a:p>
        </p:txBody>
      </p:sp>
      <p:pic>
        <p:nvPicPr>
          <p:cNvPr id="43010" name="Picture 2" descr="https://gimg2.baidu.com/image_search/src=http%3A%2F%2Fres.northnews.cn%2Fa%2F10001%2F202205%2F1668b0e1c6e323941e38ae1b3409aa91.png&amp;refer=http%3A%2F%2Fres.northnews.cn&amp;app=2002&amp;size=f9999,10000&amp;q=a80&amp;n=0&amp;g=0n&amp;fmt=auto?sec=1666939507&amp;t=71197e6a38442dc3b74caf50e16c7c3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880" y="2523996"/>
            <a:ext cx="4556920" cy="332594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568062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fade">
                                      <p:cBhvr>
                                        <p:cTn id="7" dur="2000"/>
                                        <p:tgtEl>
                                          <p:spTgt spid="43010"/>
                                        </p:tgtEl>
                                      </p:cBhvr>
                                    </p:animEffect>
                                    <p:anim calcmode="lin" valueType="num">
                                      <p:cBhvr>
                                        <p:cTn id="8" dur="2000" fill="hold"/>
                                        <p:tgtEl>
                                          <p:spTgt spid="43010"/>
                                        </p:tgtEl>
                                        <p:attrNameLst>
                                          <p:attrName>ppt_w</p:attrName>
                                        </p:attrNameLst>
                                      </p:cBhvr>
                                      <p:tavLst>
                                        <p:tav tm="0" fmla="#ppt_w*sin(2.5*pi*$)">
                                          <p:val>
                                            <p:fltVal val="0"/>
                                          </p:val>
                                        </p:tav>
                                        <p:tav tm="100000">
                                          <p:val>
                                            <p:fltVal val="1"/>
                                          </p:val>
                                        </p:tav>
                                      </p:tavLst>
                                    </p:anim>
                                    <p:anim calcmode="lin" valueType="num">
                                      <p:cBhvr>
                                        <p:cTn id="9" dur="2000" fill="hold"/>
                                        <p:tgtEl>
                                          <p:spTgt spid="43010"/>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大学生创新创业的</a:t>
            </a:r>
            <a:r>
              <a:rPr lang="zh-CN" altLang="en-US" sz="2400" b="1" dirty="0" smtClean="0">
                <a:solidFill>
                  <a:schemeClr val="tx1">
                    <a:lumMod val="75000"/>
                    <a:lumOff val="25000"/>
                  </a:schemeClr>
                </a:solidFill>
                <a:latin typeface="微软雅黑" pitchFamily="34" charset="-122"/>
                <a:ea typeface="微软雅黑" pitchFamily="34" charset="-122"/>
              </a:rPr>
              <a:t>障碍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六</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政府各类创业优惠政策</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262781" y="1639838"/>
            <a:ext cx="5671919" cy="2677656"/>
          </a:xfrm>
          <a:prstGeom prst="rect">
            <a:avLst/>
          </a:prstGeom>
        </p:spPr>
        <p:txBody>
          <a:bodyPr wrap="square">
            <a:spAutoFit/>
          </a:bodyPr>
          <a:lstStyle/>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创业所</a:t>
            </a:r>
            <a:r>
              <a:rPr lang="zh-CN" altLang="en-US" sz="2000" dirty="0">
                <a:solidFill>
                  <a:schemeClr val="tx1">
                    <a:lumMod val="75000"/>
                    <a:lumOff val="25000"/>
                  </a:schemeClr>
                </a:solidFill>
                <a:latin typeface="微软雅黑" pitchFamily="34" charset="-122"/>
                <a:ea typeface="微软雅黑" pitchFamily="34" charset="-122"/>
              </a:rPr>
              <a:t>需要的各种服务和政策还不够完善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主要表现在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一是政策本身不够完备</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二是具体</a:t>
            </a:r>
            <a:r>
              <a:rPr lang="zh-CN" altLang="en-US" sz="2000" dirty="0" smtClean="0">
                <a:solidFill>
                  <a:schemeClr val="tx1">
                    <a:lumMod val="75000"/>
                    <a:lumOff val="25000"/>
                  </a:schemeClr>
                </a:solidFill>
                <a:latin typeface="微软雅黑" pitchFamily="34" charset="-122"/>
                <a:ea typeface="微软雅黑" pitchFamily="34" charset="-122"/>
              </a:rPr>
              <a:t>实施</a:t>
            </a:r>
            <a:r>
              <a:rPr lang="zh-CN" altLang="en-US" sz="2000" dirty="0">
                <a:solidFill>
                  <a:schemeClr val="tx1">
                    <a:lumMod val="75000"/>
                    <a:lumOff val="25000"/>
                  </a:schemeClr>
                </a:solidFill>
                <a:latin typeface="微软雅黑" pitchFamily="34" charset="-122"/>
                <a:ea typeface="微软雅黑" pitchFamily="34" charset="-122"/>
              </a:rPr>
              <a:t>细则的制定相对滞后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可操作性存在地区差异</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当然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这些困难是包括大学生创业者</a:t>
            </a:r>
            <a:r>
              <a:rPr lang="zh-CN" altLang="en-US" sz="2000" dirty="0" smtClean="0">
                <a:solidFill>
                  <a:schemeClr val="tx1">
                    <a:lumMod val="75000"/>
                    <a:lumOff val="25000"/>
                  </a:schemeClr>
                </a:solidFill>
                <a:latin typeface="微软雅黑" pitchFamily="34" charset="-122"/>
                <a:ea typeface="微软雅黑" pitchFamily="34" charset="-122"/>
              </a:rPr>
              <a:t>在内</a:t>
            </a:r>
            <a:r>
              <a:rPr lang="zh-CN" altLang="en-US" sz="2000" dirty="0">
                <a:solidFill>
                  <a:schemeClr val="tx1">
                    <a:lumMod val="75000"/>
                    <a:lumOff val="25000"/>
                  </a:schemeClr>
                </a:solidFill>
                <a:latin typeface="微软雅黑" pitchFamily="34" charset="-122"/>
                <a:ea typeface="微软雅黑" pitchFamily="34" charset="-122"/>
              </a:rPr>
              <a:t>的所有创业者面临的问题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但是大学生硬实力较弱</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软实力不足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因此更容易在这些</a:t>
            </a:r>
            <a:r>
              <a:rPr lang="zh-CN" altLang="en-US" sz="2000" dirty="0" smtClean="0">
                <a:solidFill>
                  <a:schemeClr val="tx1">
                    <a:lumMod val="75000"/>
                    <a:lumOff val="25000"/>
                  </a:schemeClr>
                </a:solidFill>
                <a:latin typeface="微软雅黑" pitchFamily="34" charset="-122"/>
                <a:ea typeface="微软雅黑" pitchFamily="34" charset="-122"/>
              </a:rPr>
              <a:t>困难</a:t>
            </a:r>
            <a:r>
              <a:rPr lang="zh-CN" altLang="en-US" sz="2000" dirty="0">
                <a:solidFill>
                  <a:schemeClr val="tx1">
                    <a:lumMod val="75000"/>
                    <a:lumOff val="25000"/>
                  </a:schemeClr>
                </a:solidFill>
                <a:latin typeface="微软雅黑" pitchFamily="34" charset="-122"/>
                <a:ea typeface="微软雅黑" pitchFamily="34" charset="-122"/>
              </a:rPr>
              <a:t>面前成为市场的弱者。</a:t>
            </a:r>
          </a:p>
        </p:txBody>
      </p:sp>
      <p:pic>
        <p:nvPicPr>
          <p:cNvPr id="44034" name="Picture 2" descr="https://gimg2.baidu.com/image_search/src=http%3A%2F%2Fwww.qmbk.com%2Fjingyan%2FUploadFiles_2374%2F20210710%2F2021071015100691.jpg&amp;refer=http%3A%2F%2Fwww.qmbk.com&amp;app=2002&amp;size=f9999,10000&amp;q=a80&amp;n=0&amp;g=0n&amp;fmt=auto?sec=1666939614&amp;t=718241cb6a3870eec291759b88f384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881" y="3028950"/>
            <a:ext cx="4753523" cy="290353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07364662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wipe(down)">
                                      <p:cBhvr>
                                        <p:cTn id="7" dur="500"/>
                                        <p:tgtEl>
                                          <p:spTgt spid="4403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029" y="189483"/>
            <a:ext cx="12192000" cy="1727743"/>
          </a:xfrm>
          <a:prstGeom prst="rect">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 name="矩形 1"/>
          <p:cNvSpPr/>
          <p:nvPr/>
        </p:nvSpPr>
        <p:spPr>
          <a:xfrm>
            <a:off x="-6029" y="892"/>
            <a:ext cx="12221116" cy="184434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圆角矩形 8"/>
          <p:cNvSpPr/>
          <p:nvPr/>
        </p:nvSpPr>
        <p:spPr>
          <a:xfrm>
            <a:off x="1848635" y="909376"/>
            <a:ext cx="3671452" cy="575915"/>
          </a:xfrm>
          <a:prstGeom prst="roundRect">
            <a:avLst>
              <a:gd name="adj" fmla="val 0"/>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10" name="TextBox 9"/>
          <p:cNvSpPr txBox="1"/>
          <p:nvPr/>
        </p:nvSpPr>
        <p:spPr>
          <a:xfrm>
            <a:off x="1776646" y="962207"/>
            <a:ext cx="3743441" cy="553827"/>
          </a:xfrm>
          <a:prstGeom prst="rect">
            <a:avLst/>
          </a:prstGeom>
          <a:noFill/>
        </p:spPr>
        <p:txBody>
          <a:bodyPr wrap="square" lIns="121917" tIns="60958" rIns="121917" bIns="60958" rtlCol="0">
            <a:spAutoFit/>
          </a:bodyPr>
          <a:lstStyle/>
          <a:p>
            <a:pPr algn="ctr"/>
            <a:r>
              <a:rPr lang="zh-CN" altLang="en-US" sz="2800" b="1" dirty="0" smtClean="0">
                <a:solidFill>
                  <a:schemeClr val="bg1"/>
                </a:solidFill>
                <a:latin typeface="微软雅黑" pitchFamily="34" charset="-122"/>
                <a:ea typeface="微软雅黑" pitchFamily="34" charset="-122"/>
              </a:rPr>
              <a:t>故事引入</a:t>
            </a:r>
            <a:endParaRPr lang="zh-CN" altLang="en-US" sz="2800" b="1" dirty="0">
              <a:solidFill>
                <a:schemeClr val="bg1"/>
              </a:solidFill>
              <a:latin typeface="Impact MT Std" pitchFamily="34" charset="0"/>
              <a:ea typeface="微软雅黑" panose="020B0503020204020204" pitchFamily="34" charset="-122"/>
            </a:endParaRPr>
          </a:p>
        </p:txBody>
      </p:sp>
      <p:sp>
        <p:nvSpPr>
          <p:cNvPr id="18" name="矩形 17"/>
          <p:cNvSpPr/>
          <p:nvPr/>
        </p:nvSpPr>
        <p:spPr>
          <a:xfrm flipH="1">
            <a:off x="-1" y="6524540"/>
            <a:ext cx="12192001" cy="3604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5" name="矩形 14"/>
          <p:cNvSpPr/>
          <p:nvPr/>
        </p:nvSpPr>
        <p:spPr bwMode="auto">
          <a:xfrm>
            <a:off x="8126547" y="981366"/>
            <a:ext cx="2105372" cy="1527549"/>
          </a:xfrm>
          <a:prstGeom prst="rect">
            <a:avLst/>
          </a:prstGeom>
          <a:blipFill>
            <a:blip r:embed="rId3" cstate="print">
              <a:extLst>
                <a:ext uri="{28A0092B-C50C-407E-A947-70E740481C1C}">
                  <a14:useLocalDpi xmlns:a14="http://schemas.microsoft.com/office/drawing/2010/main"/>
                </a:ext>
              </a:extLst>
            </a:blip>
            <a:srcRect/>
            <a:stretch>
              <a:fillRect/>
            </a:stretch>
          </a:blipFill>
          <a:ln w="3175">
            <a:solidFill>
              <a:srgbClr val="5F5F5F"/>
            </a:solidFill>
            <a:miter lim="800000"/>
            <a:headEnd/>
            <a:tailEnd/>
          </a:ln>
          <a:extLst/>
        </p:spPr>
        <p:txBody>
          <a:bodyPr vert="horz" wrap="square" lIns="121877" tIns="60938" rIns="121877" bIns="60938" numCol="1" rtlCol="0" anchor="t" anchorCtr="0" compatLnSpc="1">
            <a:prstTxWarp prst="textNoShape">
              <a:avLst/>
            </a:prstTxWarp>
          </a:bodyPr>
          <a:lstStyle/>
          <a:p>
            <a:pPr defTabSz="1218735" fontAlgn="base">
              <a:spcBef>
                <a:spcPct val="0"/>
              </a:spcBef>
              <a:spcAft>
                <a:spcPct val="0"/>
              </a:spcAft>
            </a:pPr>
            <a:endParaRPr lang="zh-CN" altLang="en-US" sz="2400">
              <a:latin typeface="Arial" panose="020B0604020202020204" pitchFamily="34" charset="0"/>
              <a:ea typeface="宋体" panose="02010600030101010101" pitchFamily="2" charset="-122"/>
            </a:endParaRPr>
          </a:p>
        </p:txBody>
      </p:sp>
      <p:sp>
        <p:nvSpPr>
          <p:cNvPr id="16" name="TextBox 9"/>
          <p:cNvSpPr>
            <a:spLocks noChangeArrowheads="1"/>
          </p:cNvSpPr>
          <p:nvPr/>
        </p:nvSpPr>
        <p:spPr bwMode="auto">
          <a:xfrm>
            <a:off x="1103445" y="2086372"/>
            <a:ext cx="9889099" cy="360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77" tIns="60938" rIns="121877" bIns="6093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spcAft>
                <a:spcPts val="1200"/>
              </a:spcAft>
            </a:pPr>
            <a:r>
              <a:rPr lang="zh-CN" altLang="en-US" b="1" dirty="0">
                <a:solidFill>
                  <a:srgbClr val="FF0000"/>
                </a:solidFill>
                <a:latin typeface="微软雅黑" pitchFamily="34" charset="-122"/>
                <a:ea typeface="微软雅黑" pitchFamily="34" charset="-122"/>
                <a:sym typeface="微软雅黑" pitchFamily="34" charset="-122"/>
              </a:rPr>
              <a:t>新东方与东方</a:t>
            </a:r>
            <a:r>
              <a:rPr lang="zh-CN" altLang="en-US" b="1" dirty="0" smtClean="0">
                <a:solidFill>
                  <a:srgbClr val="FF0000"/>
                </a:solidFill>
                <a:latin typeface="微软雅黑" pitchFamily="34" charset="-122"/>
                <a:ea typeface="微软雅黑" pitchFamily="34" charset="-122"/>
                <a:sym typeface="微软雅黑" pitchFamily="34" charset="-122"/>
              </a:rPr>
              <a:t>甄选</a:t>
            </a:r>
            <a:endParaRPr lang="zh-CN" altLang="en-US" b="1" dirty="0">
              <a:solidFill>
                <a:srgbClr val="FF0000"/>
              </a:solidFill>
              <a:latin typeface="微软雅黑" pitchFamily="34" charset="-122"/>
              <a:ea typeface="微软雅黑" pitchFamily="34" charset="-122"/>
              <a:sym typeface="微软雅黑" pitchFamily="34" charset="-122"/>
            </a:endParaRPr>
          </a:p>
          <a:p>
            <a:pPr indent="457200" algn="just" eaLnBrk="1" hangingPunct="1">
              <a:lnSpc>
                <a:spcPct val="120000"/>
              </a:lnSpc>
            </a:pP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自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2021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年 “双减” 政策实施之后</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新东方转型之路一直备受外界关注</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就在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2021 </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年</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12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月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28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日</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新东方宣布成立东方甄选</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进军直播带货界。 东方甄选基于新东方多年来</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在家长</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群体和行业内积累的好口碑</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以及俞敏洪面对 “双减” 的体面退场</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让东方甄选</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受到各界</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关注</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也让新东方的转型变得颇具有故事性。 从宣布成立东方甄选直播带货</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到</a:t>
            </a:r>
            <a:r>
              <a:rPr lang="en-US" altLang="zh-CN" dirty="0" smtClean="0">
                <a:solidFill>
                  <a:schemeClr val="tx1">
                    <a:lumMod val="75000"/>
                    <a:lumOff val="25000"/>
                  </a:schemeClr>
                </a:solidFill>
                <a:latin typeface="微软雅黑" pitchFamily="34" charset="-122"/>
                <a:ea typeface="微软雅黑" pitchFamily="34" charset="-122"/>
                <a:sym typeface="微软雅黑" pitchFamily="34" charset="-122"/>
              </a:rPr>
              <a:t>2022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年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5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月底</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东方甄选已拥有 </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92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万粉丝量。 东方甄选是商业案例中一个 “反商业” </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的典型</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在东方甄选上线之初</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没有人看好他的模式</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究其原因在于东方甄选之前几乎</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所有的</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直播带货都是 “头部流量</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低价促销” 的模式</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大多都采用 “打鸡血” 的电视购物</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营销话</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术</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大家都会认为如果没有流量、 没有价格优势</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直播带货是不可持续的。 现在东方</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甄选</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突然火了</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我们回过头来思考才发现其实东方甄选突破了传统线上营销模式</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采用了</a:t>
            </a:r>
            <a:r>
              <a:rPr lang="zh-CN" altLang="en-US" dirty="0" smtClean="0">
                <a:solidFill>
                  <a:schemeClr val="tx1">
                    <a:lumMod val="75000"/>
                    <a:lumOff val="25000"/>
                  </a:schemeClr>
                </a:solidFill>
                <a:latin typeface="微软雅黑" pitchFamily="34" charset="-122"/>
                <a:ea typeface="微软雅黑" pitchFamily="34" charset="-122"/>
                <a:sym typeface="微软雅黑" pitchFamily="34" charset="-122"/>
              </a:rPr>
              <a:t>新的 </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“知识</a:t>
            </a:r>
            <a:r>
              <a:rPr lang="en-US" altLang="zh-CN"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dirty="0">
                <a:solidFill>
                  <a:schemeClr val="tx1">
                    <a:lumMod val="75000"/>
                    <a:lumOff val="25000"/>
                  </a:schemeClr>
                </a:solidFill>
                <a:latin typeface="微软雅黑" pitchFamily="34" charset="-122"/>
                <a:ea typeface="微软雅黑" pitchFamily="34" charset="-122"/>
                <a:sym typeface="微软雅黑" pitchFamily="34" charset="-122"/>
              </a:rPr>
              <a:t>精选” 的模式。</a:t>
            </a:r>
            <a:endParaRPr lang="en-US" altLang="zh-CN"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40456381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41" presetClass="entr" presetSubtype="0" fill="hold" grpId="0" nodeType="withEffect">
                                  <p:stCondLst>
                                    <p:cond delay="500"/>
                                  </p:stCondLst>
                                  <p:iterate type="lt">
                                    <p:tmPct val="10000"/>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childTnLst>
                          </p:cTn>
                        </p:par>
                        <p:par>
                          <p:cTn id="15" fill="hold">
                            <p:stCondLst>
                              <p:cond delay="2000"/>
                            </p:stCondLst>
                            <p:childTnLst>
                              <p:par>
                                <p:cTn id="16" presetID="14" presetClass="entr" presetSubtype="1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randombar(horizontal)">
                                      <p:cBhvr>
                                        <p:cTn id="18" dur="1000"/>
                                        <p:tgtEl>
                                          <p:spTgt spid="16"/>
                                        </p:tgtEl>
                                      </p:cBhvr>
                                    </p:animEffect>
                                  </p:childTnLst>
                                </p:cTn>
                              </p:par>
                            </p:childTnLst>
                          </p:cTn>
                        </p:par>
                        <p:par>
                          <p:cTn id="19" fill="hold">
                            <p:stCondLst>
                              <p:cond delay="3000"/>
                            </p:stCondLst>
                            <p:childTnLst>
                              <p:par>
                                <p:cTn id="20" presetID="52"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500" decel="50000" fill="hold">
                                          <p:stCondLst>
                                            <p:cond delay="0"/>
                                          </p:stCondLst>
                                        </p:cTn>
                                        <p:tgtEl>
                                          <p:spTgt spid="15"/>
                                        </p:tgtEl>
                                        <p:attrNameLst>
                                          <p:attrName>ppt_x,ppt_y</p:attrName>
                                        </p:attrNameLst>
                                      </p:cBhvr>
                                      <p:rCtr x="0" y="0"/>
                                    </p:animMotion>
                                    <p:animEffect>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5" grpId="0" animBg="1"/>
      <p:bldP spid="1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五、 实施大学生创新创业教育的重要意义</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479034"/>
            <a:ext cx="6391459" cy="646331"/>
          </a:xfrm>
          <a:prstGeom prst="rect">
            <a:avLst/>
          </a:prstGeom>
        </p:spPr>
        <p:txBody>
          <a:bodyPr wrap="square">
            <a:spAutoFit/>
          </a:bodyPr>
          <a:lstStyle/>
          <a:p>
            <a:r>
              <a:rPr lang="en-US" altLang="zh-CN" dirty="0">
                <a:solidFill>
                  <a:schemeClr val="bg1"/>
                </a:solidFill>
                <a:latin typeface="微软雅黑" pitchFamily="34" charset="-122"/>
                <a:ea typeface="微软雅黑" pitchFamily="34" charset="-122"/>
              </a:rPr>
              <a:t>1. </a:t>
            </a:r>
            <a:r>
              <a:rPr lang="zh-CN" altLang="en-US" dirty="0">
                <a:solidFill>
                  <a:schemeClr val="bg1"/>
                </a:solidFill>
                <a:latin typeface="微软雅黑" pitchFamily="34" charset="-122"/>
                <a:ea typeface="微软雅黑" pitchFamily="34" charset="-122"/>
              </a:rPr>
              <a:t>开展大学生创新创业教育对于落实科学发展观</a:t>
            </a:r>
            <a:r>
              <a:rPr lang="en-US" altLang="zh-CN" dirty="0">
                <a:solidFill>
                  <a:schemeClr val="bg1"/>
                </a:solidFill>
                <a:latin typeface="微软雅黑" pitchFamily="34" charset="-122"/>
                <a:ea typeface="微软雅黑" pitchFamily="34" charset="-122"/>
              </a:rPr>
              <a:t>, </a:t>
            </a:r>
            <a:r>
              <a:rPr lang="zh-CN" altLang="en-US" dirty="0">
                <a:solidFill>
                  <a:schemeClr val="bg1"/>
                </a:solidFill>
                <a:latin typeface="微软雅黑" pitchFamily="34" charset="-122"/>
                <a:ea typeface="微软雅黑" pitchFamily="34" charset="-122"/>
              </a:rPr>
              <a:t>加快国家创新体系建设具有</a:t>
            </a:r>
            <a:r>
              <a:rPr lang="zh-CN" altLang="en-US" dirty="0" smtClean="0">
                <a:solidFill>
                  <a:schemeClr val="bg1"/>
                </a:solidFill>
                <a:latin typeface="微软雅黑" pitchFamily="34" charset="-122"/>
                <a:ea typeface="微软雅黑" pitchFamily="34" charset="-122"/>
              </a:rPr>
              <a:t>重大的</a:t>
            </a:r>
            <a:r>
              <a:rPr lang="zh-CN" altLang="en-US" dirty="0">
                <a:solidFill>
                  <a:schemeClr val="bg1"/>
                </a:solidFill>
                <a:latin typeface="微软雅黑" pitchFamily="34" charset="-122"/>
                <a:ea typeface="微软雅黑" pitchFamily="34" charset="-122"/>
              </a:rPr>
              <a:t>战略意义</a:t>
            </a:r>
          </a:p>
        </p:txBody>
      </p:sp>
      <p:sp>
        <p:nvSpPr>
          <p:cNvPr id="25" name="矩形 24"/>
          <p:cNvSpPr/>
          <p:nvPr/>
        </p:nvSpPr>
        <p:spPr>
          <a:xfrm>
            <a:off x="1403350" y="2478089"/>
            <a:ext cx="8578850" cy="3015697"/>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我国要</a:t>
            </a:r>
            <a:r>
              <a:rPr lang="zh-CN" altLang="en-US" sz="2000" dirty="0" smtClean="0">
                <a:solidFill>
                  <a:schemeClr val="tx1">
                    <a:lumMod val="75000"/>
                    <a:lumOff val="25000"/>
                  </a:schemeClr>
                </a:solidFill>
                <a:latin typeface="微软雅黑" pitchFamily="34" charset="-122"/>
                <a:ea typeface="微软雅黑" pitchFamily="34" charset="-122"/>
              </a:rPr>
              <a:t>在</a:t>
            </a:r>
            <a:r>
              <a:rPr lang="en-US" altLang="zh-CN" sz="2000" dirty="0" smtClean="0">
                <a:solidFill>
                  <a:schemeClr val="tx1">
                    <a:lumMod val="75000"/>
                    <a:lumOff val="25000"/>
                  </a:schemeClr>
                </a:solidFill>
                <a:latin typeface="微软雅黑" pitchFamily="34" charset="-122"/>
                <a:ea typeface="微软雅黑" pitchFamily="34" charset="-122"/>
              </a:rPr>
              <a:t>21</a:t>
            </a:r>
            <a:r>
              <a:rPr lang="zh-CN" altLang="en-US" sz="2000" dirty="0" smtClean="0">
                <a:solidFill>
                  <a:schemeClr val="tx1">
                    <a:lumMod val="75000"/>
                    <a:lumOff val="25000"/>
                  </a:schemeClr>
                </a:solidFill>
                <a:latin typeface="微软雅黑" pitchFamily="34" charset="-122"/>
                <a:ea typeface="微软雅黑" pitchFamily="34" charset="-122"/>
              </a:rPr>
              <a:t>世纪</a:t>
            </a:r>
            <a:r>
              <a:rPr lang="zh-CN" altLang="en-US" sz="2000" dirty="0">
                <a:solidFill>
                  <a:schemeClr val="tx1">
                    <a:lumMod val="75000"/>
                    <a:lumOff val="25000"/>
                  </a:schemeClr>
                </a:solidFill>
                <a:latin typeface="微软雅黑" pitchFamily="34" charset="-122"/>
                <a:ea typeface="微软雅黑" pitchFamily="34" charset="-122"/>
              </a:rPr>
              <a:t>中叶达到中等发达国家水平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必须大力提高全民的创新意识和</a:t>
            </a:r>
            <a:r>
              <a:rPr lang="zh-CN" altLang="en-US" sz="2000" dirty="0" smtClean="0">
                <a:solidFill>
                  <a:schemeClr val="tx1">
                    <a:lumMod val="75000"/>
                    <a:lumOff val="25000"/>
                  </a:schemeClr>
                </a:solidFill>
                <a:latin typeface="微软雅黑" pitchFamily="34" charset="-122"/>
                <a:ea typeface="微软雅黑" pitchFamily="34" charset="-122"/>
              </a:rPr>
              <a:t>创新能力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这是国家和民族竞争力的核心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是决定一个民族立于不败之地的基础。 而大学生</a:t>
            </a:r>
            <a:r>
              <a:rPr lang="zh-CN" altLang="en-US" sz="2000" dirty="0" smtClean="0">
                <a:solidFill>
                  <a:schemeClr val="tx1">
                    <a:lumMod val="75000"/>
                    <a:lumOff val="25000"/>
                  </a:schemeClr>
                </a:solidFill>
                <a:latin typeface="微软雅黑" pitchFamily="34" charset="-122"/>
                <a:ea typeface="微软雅黑" pitchFamily="34" charset="-122"/>
              </a:rPr>
              <a:t>是最</a:t>
            </a:r>
            <a:r>
              <a:rPr lang="zh-CN" altLang="en-US" sz="2000" dirty="0">
                <a:solidFill>
                  <a:schemeClr val="tx1">
                    <a:lumMod val="75000"/>
                    <a:lumOff val="25000"/>
                  </a:schemeClr>
                </a:solidFill>
                <a:latin typeface="微软雅黑" pitchFamily="34" charset="-122"/>
                <a:ea typeface="微软雅黑" pitchFamily="34" charset="-122"/>
              </a:rPr>
              <a:t>具活力和潜质的社会发展生力军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他们肩负着提高全民创新意识</a:t>
            </a:r>
            <a:r>
              <a:rPr lang="zh-CN" altLang="en-US" sz="2000" dirty="0" smtClean="0">
                <a:solidFill>
                  <a:schemeClr val="tx1">
                    <a:lumMod val="75000"/>
                    <a:lumOff val="25000"/>
                  </a:schemeClr>
                </a:solidFill>
                <a:latin typeface="微软雅黑" pitchFamily="34" charset="-122"/>
                <a:ea typeface="微软雅黑" pitchFamily="34" charset="-122"/>
              </a:rPr>
              <a:t>、提升</a:t>
            </a:r>
            <a:r>
              <a:rPr lang="zh-CN" altLang="en-US" sz="2000" dirty="0">
                <a:solidFill>
                  <a:schemeClr val="tx1">
                    <a:lumMod val="75000"/>
                    <a:lumOff val="25000"/>
                  </a:schemeClr>
                </a:solidFill>
                <a:latin typeface="微软雅黑" pitchFamily="34" charset="-122"/>
                <a:ea typeface="微软雅黑" pitchFamily="34" charset="-122"/>
              </a:rPr>
              <a:t>国家创新能力</a:t>
            </a:r>
            <a:r>
              <a:rPr lang="zh-CN" altLang="en-US" sz="2000" dirty="0" smtClean="0">
                <a:solidFill>
                  <a:schemeClr val="tx1">
                    <a:lumMod val="75000"/>
                    <a:lumOff val="25000"/>
                  </a:schemeClr>
                </a:solidFill>
                <a:latin typeface="微软雅黑" pitchFamily="34" charset="-122"/>
                <a:ea typeface="微软雅黑" pitchFamily="34" charset="-122"/>
              </a:rPr>
              <a:t>的重任。</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因此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开展大学生创新创业教育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形成创新创业文化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就是要在大学生中培养</a:t>
            </a:r>
            <a:r>
              <a:rPr lang="zh-CN" altLang="en-US" sz="2000" dirty="0" smtClean="0">
                <a:solidFill>
                  <a:schemeClr val="tx1">
                    <a:lumMod val="75000"/>
                    <a:lumOff val="25000"/>
                  </a:schemeClr>
                </a:solidFill>
                <a:latin typeface="微软雅黑" pitchFamily="34" charset="-122"/>
                <a:ea typeface="微软雅黑" pitchFamily="34" charset="-122"/>
              </a:rPr>
              <a:t>造就一大批</a:t>
            </a:r>
            <a:r>
              <a:rPr lang="zh-CN" altLang="en-US" sz="2000" dirty="0">
                <a:solidFill>
                  <a:schemeClr val="tx1">
                    <a:lumMod val="75000"/>
                    <a:lumOff val="25000"/>
                  </a:schemeClr>
                </a:solidFill>
                <a:latin typeface="微软雅黑" pitchFamily="34" charset="-122"/>
                <a:ea typeface="微软雅黑" pitchFamily="34" charset="-122"/>
              </a:rPr>
              <a:t>具有创业精神与创业能力的带头人</a:t>
            </a:r>
            <a:r>
              <a:rPr lang="zh-CN" altLang="en-US" sz="2000" dirty="0" smtClean="0">
                <a:solidFill>
                  <a:schemeClr val="tx1">
                    <a:lumMod val="75000"/>
                    <a:lumOff val="25000"/>
                  </a:schemeClr>
                </a:solidFill>
                <a:latin typeface="微软雅黑" pitchFamily="34" charset="-122"/>
                <a:ea typeface="微软雅黑" pitchFamily="34" charset="-122"/>
              </a:rPr>
              <a:t>、高</a:t>
            </a:r>
            <a:r>
              <a:rPr lang="zh-CN" altLang="en-US" sz="2000" dirty="0">
                <a:solidFill>
                  <a:schemeClr val="tx1">
                    <a:lumMod val="75000"/>
                    <a:lumOff val="25000"/>
                  </a:schemeClr>
                </a:solidFill>
                <a:latin typeface="微软雅黑" pitchFamily="34" charset="-122"/>
                <a:ea typeface="微软雅黑" pitchFamily="34" charset="-122"/>
              </a:rPr>
              <a:t>素质企业家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使其成为创造社会财富和</a:t>
            </a:r>
            <a:r>
              <a:rPr lang="zh-CN" altLang="en-US" sz="2000" dirty="0" smtClean="0">
                <a:solidFill>
                  <a:schemeClr val="tx1">
                    <a:lumMod val="75000"/>
                    <a:lumOff val="25000"/>
                  </a:schemeClr>
                </a:solidFill>
                <a:latin typeface="微软雅黑" pitchFamily="34" charset="-122"/>
                <a:ea typeface="微软雅黑" pitchFamily="34" charset="-122"/>
              </a:rPr>
              <a:t>促进经济</a:t>
            </a:r>
            <a:r>
              <a:rPr lang="zh-CN" altLang="en-US" sz="2000" dirty="0">
                <a:solidFill>
                  <a:schemeClr val="tx1">
                    <a:lumMod val="75000"/>
                    <a:lumOff val="25000"/>
                  </a:schemeClr>
                </a:solidFill>
                <a:latin typeface="微软雅黑" pitchFamily="34" charset="-122"/>
                <a:ea typeface="微软雅黑" pitchFamily="34" charset="-122"/>
              </a:rPr>
              <a:t>持续发展的生力军</a:t>
            </a:r>
            <a:r>
              <a:rPr lang="zh-CN" altLang="en-US" sz="2000" dirty="0" smtClean="0">
                <a:solidFill>
                  <a:schemeClr val="tx1">
                    <a:lumMod val="75000"/>
                    <a:lumOff val="25000"/>
                  </a:schemeClr>
                </a:solidFill>
                <a:latin typeface="微软雅黑" pitchFamily="34" charset="-122"/>
                <a:ea typeface="微软雅黑" pitchFamily="34" charset="-122"/>
              </a:rPr>
              <a:t>。这</a:t>
            </a:r>
            <a:r>
              <a:rPr lang="zh-CN" altLang="en-US" sz="2000" dirty="0">
                <a:solidFill>
                  <a:schemeClr val="tx1">
                    <a:lumMod val="75000"/>
                    <a:lumOff val="25000"/>
                  </a:schemeClr>
                </a:solidFill>
                <a:latin typeface="微软雅黑" pitchFamily="34" charset="-122"/>
                <a:ea typeface="微软雅黑" pitchFamily="34" charset="-122"/>
              </a:rPr>
              <a:t>是国家和民族发展的大问题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必须高度重视。</a:t>
            </a:r>
          </a:p>
        </p:txBody>
      </p:sp>
    </p:spTree>
    <p:extLst>
      <p:ext uri="{BB962C8B-B14F-4D97-AF65-F5344CB8AC3E}">
        <p14:creationId xmlns:p14="http://schemas.microsoft.com/office/powerpoint/2010/main" val="400621085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五、 实施大学生创新创业教育的重要意义</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479034"/>
            <a:ext cx="6391459" cy="646331"/>
          </a:xfrm>
          <a:prstGeom prst="rect">
            <a:avLst/>
          </a:prstGeom>
        </p:spPr>
        <p:txBody>
          <a:bodyPr wrap="square">
            <a:spAutoFit/>
          </a:bodyPr>
          <a:lstStyle/>
          <a:p>
            <a:r>
              <a:rPr lang="en-US" altLang="zh-CN" dirty="0">
                <a:solidFill>
                  <a:schemeClr val="bg1"/>
                </a:solidFill>
                <a:latin typeface="微软雅黑" pitchFamily="34" charset="-122"/>
                <a:ea typeface="微软雅黑" pitchFamily="34" charset="-122"/>
              </a:rPr>
              <a:t>2. </a:t>
            </a:r>
            <a:r>
              <a:rPr lang="zh-CN" altLang="en-US" dirty="0">
                <a:solidFill>
                  <a:schemeClr val="bg1"/>
                </a:solidFill>
                <a:latin typeface="微软雅黑" pitchFamily="34" charset="-122"/>
                <a:ea typeface="微软雅黑" pitchFamily="34" charset="-122"/>
              </a:rPr>
              <a:t>开展大学生创新创业教育有利于促进产业结构升级和科技成果转化</a:t>
            </a:r>
          </a:p>
        </p:txBody>
      </p:sp>
      <p:sp>
        <p:nvSpPr>
          <p:cNvPr id="25" name="矩形 24"/>
          <p:cNvSpPr/>
          <p:nvPr/>
        </p:nvSpPr>
        <p:spPr>
          <a:xfrm>
            <a:off x="1403350" y="2624139"/>
            <a:ext cx="8578850" cy="2677656"/>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党中央</a:t>
            </a:r>
            <a:r>
              <a:rPr lang="zh-CN" altLang="en-US" sz="2000" dirty="0" smtClean="0">
                <a:solidFill>
                  <a:schemeClr val="tx1">
                    <a:lumMod val="75000"/>
                    <a:lumOff val="25000"/>
                  </a:schemeClr>
                </a:solidFill>
                <a:latin typeface="微软雅黑" pitchFamily="34" charset="-122"/>
                <a:ea typeface="微软雅黑" pitchFamily="34" charset="-122"/>
              </a:rPr>
              <a:t>、国务院</a:t>
            </a:r>
            <a:r>
              <a:rPr lang="zh-CN" altLang="en-US" sz="2000" dirty="0">
                <a:solidFill>
                  <a:schemeClr val="tx1">
                    <a:lumMod val="75000"/>
                    <a:lumOff val="25000"/>
                  </a:schemeClr>
                </a:solidFill>
                <a:latin typeface="微软雅黑" pitchFamily="34" charset="-122"/>
                <a:ea typeface="微软雅黑" pitchFamily="34" charset="-122"/>
              </a:rPr>
              <a:t>把引导和鼓励毕业生到基层就业作为当前和今后一段时期毕业生</a:t>
            </a:r>
            <a:r>
              <a:rPr lang="zh-CN" altLang="en-US" sz="2000" dirty="0" smtClean="0">
                <a:solidFill>
                  <a:schemeClr val="tx1">
                    <a:lumMod val="75000"/>
                    <a:lumOff val="25000"/>
                  </a:schemeClr>
                </a:solidFill>
                <a:latin typeface="微软雅黑" pitchFamily="34" charset="-122"/>
                <a:ea typeface="微软雅黑" pitchFamily="34" charset="-122"/>
              </a:rPr>
              <a:t>就业工作</a:t>
            </a:r>
            <a:r>
              <a:rPr lang="zh-CN" altLang="en-US" sz="2000" dirty="0">
                <a:solidFill>
                  <a:schemeClr val="tx1">
                    <a:lumMod val="75000"/>
                    <a:lumOff val="25000"/>
                  </a:schemeClr>
                </a:solidFill>
                <a:latin typeface="微软雅黑" pitchFamily="34" charset="-122"/>
                <a:ea typeface="微软雅黑" pitchFamily="34" charset="-122"/>
              </a:rPr>
              <a:t>的重中之重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同时积极支持和鼓励毕业生创业</a:t>
            </a:r>
            <a:r>
              <a:rPr lang="zh-CN" altLang="en-US" sz="2000" dirty="0" smtClean="0">
                <a:solidFill>
                  <a:schemeClr val="tx1">
                    <a:lumMod val="75000"/>
                    <a:lumOff val="25000"/>
                  </a:schemeClr>
                </a:solidFill>
                <a:latin typeface="微软雅黑" pitchFamily="34" charset="-122"/>
                <a:ea typeface="微软雅黑" pitchFamily="34" charset="-122"/>
              </a:rPr>
              <a:t>。这</a:t>
            </a:r>
            <a:r>
              <a:rPr lang="zh-CN" altLang="en-US" sz="2000" dirty="0">
                <a:solidFill>
                  <a:schemeClr val="tx1">
                    <a:lumMod val="75000"/>
                    <a:lumOff val="25000"/>
                  </a:schemeClr>
                </a:solidFill>
                <a:latin typeface="微软雅黑" pitchFamily="34" charset="-122"/>
                <a:ea typeface="微软雅黑" pitchFamily="34" charset="-122"/>
              </a:rPr>
              <a:t>既是党中央、 国务院的重大战略</a:t>
            </a:r>
            <a:r>
              <a:rPr lang="zh-CN" altLang="en-US" sz="2000" dirty="0" smtClean="0">
                <a:solidFill>
                  <a:schemeClr val="tx1">
                    <a:lumMod val="75000"/>
                    <a:lumOff val="25000"/>
                  </a:schemeClr>
                </a:solidFill>
                <a:latin typeface="微软雅黑" pitchFamily="34" charset="-122"/>
                <a:ea typeface="微软雅黑" pitchFamily="34" charset="-122"/>
              </a:rPr>
              <a:t>决策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也是毕业生就业的重要渠道</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大学生</a:t>
            </a:r>
            <a:r>
              <a:rPr lang="zh-CN" altLang="en-US" sz="2000" dirty="0">
                <a:solidFill>
                  <a:schemeClr val="tx1">
                    <a:lumMod val="75000"/>
                    <a:lumOff val="25000"/>
                  </a:schemeClr>
                </a:solidFill>
                <a:latin typeface="微软雅黑" pitchFamily="34" charset="-122"/>
                <a:ea typeface="微软雅黑" pitchFamily="34" charset="-122"/>
              </a:rPr>
              <a:t>创办中小企业不仅能解决自身的就业问题</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还</a:t>
            </a:r>
            <a:r>
              <a:rPr lang="zh-CN" altLang="en-US" sz="2000" dirty="0" smtClean="0">
                <a:solidFill>
                  <a:schemeClr val="tx1">
                    <a:lumMod val="75000"/>
                    <a:lumOff val="25000"/>
                  </a:schemeClr>
                </a:solidFill>
                <a:latin typeface="微软雅黑" pitchFamily="34" charset="-122"/>
                <a:ea typeface="微软雅黑" pitchFamily="34" charset="-122"/>
              </a:rPr>
              <a:t>会创造</a:t>
            </a:r>
            <a:r>
              <a:rPr lang="zh-CN" altLang="en-US" sz="2000" dirty="0">
                <a:solidFill>
                  <a:schemeClr val="tx1">
                    <a:lumMod val="75000"/>
                    <a:lumOff val="25000"/>
                  </a:schemeClr>
                </a:solidFill>
                <a:latin typeface="微软雅黑" pitchFamily="34" charset="-122"/>
                <a:ea typeface="微软雅黑" pitchFamily="34" charset="-122"/>
              </a:rPr>
              <a:t>更多的就业机会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从而减轻整个社会的就业压力。</a:t>
            </a:r>
          </a:p>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因此</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现阶段以大学生创业的方式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通过创办中小企业和研发新产品途径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将</a:t>
            </a:r>
            <a:r>
              <a:rPr lang="zh-CN" altLang="en-US" sz="2000" dirty="0" smtClean="0">
                <a:solidFill>
                  <a:schemeClr val="tx1">
                    <a:lumMod val="75000"/>
                    <a:lumOff val="25000"/>
                  </a:schemeClr>
                </a:solidFill>
                <a:latin typeface="微软雅黑" pitchFamily="34" charset="-122"/>
                <a:ea typeface="微软雅黑" pitchFamily="34" charset="-122"/>
              </a:rPr>
              <a:t>有利于促进</a:t>
            </a:r>
            <a:r>
              <a:rPr lang="zh-CN" altLang="en-US" sz="2000" dirty="0">
                <a:solidFill>
                  <a:schemeClr val="tx1">
                    <a:lumMod val="75000"/>
                    <a:lumOff val="25000"/>
                  </a:schemeClr>
                </a:solidFill>
                <a:latin typeface="微软雅黑" pitchFamily="34" charset="-122"/>
                <a:ea typeface="微软雅黑" pitchFamily="34" charset="-122"/>
              </a:rPr>
              <a:t>科技成果的直接转化。</a:t>
            </a:r>
          </a:p>
        </p:txBody>
      </p:sp>
    </p:spTree>
    <p:extLst>
      <p:ext uri="{BB962C8B-B14F-4D97-AF65-F5344CB8AC3E}">
        <p14:creationId xmlns:p14="http://schemas.microsoft.com/office/powerpoint/2010/main" val="398703739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12"/>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5" name="组合 14"/>
          <p:cNvGrpSpPr/>
          <p:nvPr/>
        </p:nvGrpSpPr>
        <p:grpSpPr>
          <a:xfrm>
            <a:off x="192881" y="893"/>
            <a:ext cx="575915" cy="836495"/>
            <a:chOff x="841003" y="360040"/>
            <a:chExt cx="504056" cy="836712"/>
          </a:xfrm>
          <a:solidFill>
            <a:schemeClr val="accent1"/>
          </a:solidFill>
        </p:grpSpPr>
        <p:sp>
          <p:nvSpPr>
            <p:cNvPr id="16" name="矩形 15"/>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7" name="等腰三角形 16"/>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18" name="文本框 9"/>
          <p:cNvSpPr txBox="1"/>
          <p:nvPr/>
        </p:nvSpPr>
        <p:spPr>
          <a:xfrm>
            <a:off x="840784" y="203271"/>
            <a:ext cx="85000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五、 实施大学生创新创业教育的重要意义</a:t>
            </a:r>
          </a:p>
        </p:txBody>
      </p:sp>
      <p:sp>
        <p:nvSpPr>
          <p:cNvPr id="19" name="矩形 18"/>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36650" y="2082800"/>
            <a:ext cx="9137650" cy="3759200"/>
          </a:xfrm>
          <a:prstGeom prst="rect">
            <a:avLst/>
          </a:prstGeom>
          <a:solidFill>
            <a:schemeClr val="accent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4"/>
          <p:cNvGrpSpPr>
            <a:grpSpLocks/>
          </p:cNvGrpSpPr>
          <p:nvPr/>
        </p:nvGrpSpPr>
        <p:grpSpPr bwMode="auto">
          <a:xfrm>
            <a:off x="1403350" y="1404938"/>
            <a:ext cx="6911975" cy="1092200"/>
            <a:chOff x="0" y="0"/>
            <a:chExt cx="4354" cy="688"/>
          </a:xfrm>
        </p:grpSpPr>
        <p:sp>
          <p:nvSpPr>
            <p:cNvPr id="20" name="Rectangle 5"/>
            <p:cNvSpPr>
              <a:spLocks noChangeArrowheads="1"/>
            </p:cNvSpPr>
            <p:nvPr/>
          </p:nvSpPr>
          <p:spPr bwMode="auto">
            <a:xfrm>
              <a:off x="0" y="54"/>
              <a:ext cx="4354" cy="453"/>
            </a:xfrm>
            <a:prstGeom prst="rect">
              <a:avLst/>
            </a:prstGeom>
            <a:gradFill rotWithShape="1">
              <a:gsLst>
                <a:gs pos="0">
                  <a:srgbClr val="DDDDDD"/>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Rectangle 6"/>
            <p:cNvSpPr>
              <a:spLocks noChangeArrowheads="1"/>
            </p:cNvSpPr>
            <p:nvPr/>
          </p:nvSpPr>
          <p:spPr bwMode="auto">
            <a:xfrm>
              <a:off x="181" y="0"/>
              <a:ext cx="4055" cy="454"/>
            </a:xfrm>
            <a:prstGeom prst="rect">
              <a:avLst/>
            </a:prstGeom>
            <a:gradFill rotWithShape="1">
              <a:gsLst>
                <a:gs pos="0">
                  <a:schemeClr val="accent2"/>
                </a:gs>
                <a:gs pos="100000">
                  <a:schemeClr val="accent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2" name="AutoShape 9"/>
            <p:cNvSpPr>
              <a:spLocks noChangeArrowheads="1"/>
            </p:cNvSpPr>
            <p:nvPr/>
          </p:nvSpPr>
          <p:spPr bwMode="auto">
            <a:xfrm>
              <a:off x="0" y="507"/>
              <a:ext cx="4354" cy="181"/>
            </a:xfrm>
            <a:custGeom>
              <a:avLst/>
              <a:gdLst>
                <a:gd name="T0" fmla="*/ 173 w 21600"/>
                <a:gd name="T1" fmla="*/ 0 h 21600"/>
                <a:gd name="T2" fmla="*/ 88 w 21600"/>
                <a:gd name="T3" fmla="*/ 0 h 21600"/>
                <a:gd name="T4" fmla="*/ 4 w 21600"/>
                <a:gd name="T5" fmla="*/ 0 h 21600"/>
                <a:gd name="T6" fmla="*/ 88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rgbClr val="DDDDDD"/>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10"/>
            <p:cNvSpPr>
              <a:spLocks noChangeArrowheads="1"/>
            </p:cNvSpPr>
            <p:nvPr/>
          </p:nvSpPr>
          <p:spPr bwMode="auto">
            <a:xfrm>
              <a:off x="181" y="320"/>
              <a:ext cx="1497" cy="181"/>
            </a:xfrm>
            <a:custGeom>
              <a:avLst/>
              <a:gdLst>
                <a:gd name="T0" fmla="*/ 7 w 21600"/>
                <a:gd name="T1" fmla="*/ 0 h 21600"/>
                <a:gd name="T2" fmla="*/ 4 w 21600"/>
                <a:gd name="T3" fmla="*/ 0 h 21600"/>
                <a:gd name="T4" fmla="*/ 0 w 21600"/>
                <a:gd name="T5" fmla="*/ 0 h 21600"/>
                <a:gd name="T6" fmla="*/ 4 w 21600"/>
                <a:gd name="T7" fmla="*/ 0 h 21600"/>
                <a:gd name="T8" fmla="*/ 0 60000 65536"/>
                <a:gd name="T9" fmla="*/ 0 60000 65536"/>
                <a:gd name="T10" fmla="*/ 0 60000 65536"/>
                <a:gd name="T11" fmla="*/ 0 60000 65536"/>
                <a:gd name="T12" fmla="*/ 2337 w 21600"/>
                <a:gd name="T13" fmla="*/ 2387 h 21600"/>
                <a:gd name="T14" fmla="*/ 19263 w 21600"/>
                <a:gd name="T15" fmla="*/ 19213 h 21600"/>
              </a:gdLst>
              <a:ahLst/>
              <a:cxnLst>
                <a:cxn ang="T8">
                  <a:pos x="T0" y="T1"/>
                </a:cxn>
                <a:cxn ang="T9">
                  <a:pos x="T2" y="T3"/>
                </a:cxn>
                <a:cxn ang="T10">
                  <a:pos x="T4" y="T5"/>
                </a:cxn>
                <a:cxn ang="T11">
                  <a:pos x="T6" y="T7"/>
                </a:cxn>
              </a:cxnLst>
              <a:rect l="T12" t="T13" r="T14" b="T15"/>
              <a:pathLst>
                <a:path w="21600" h="21600">
                  <a:moveTo>
                    <a:pt x="0" y="0"/>
                  </a:moveTo>
                  <a:lnTo>
                    <a:pt x="1072" y="21600"/>
                  </a:lnTo>
                  <a:lnTo>
                    <a:pt x="20528" y="21600"/>
                  </a:lnTo>
                  <a:lnTo>
                    <a:pt x="21600" y="0"/>
                  </a:lnTo>
                  <a:lnTo>
                    <a:pt x="0" y="0"/>
                  </a:lnTo>
                  <a:close/>
                </a:path>
              </a:pathLst>
            </a:custGeom>
            <a:gradFill rotWithShape="1">
              <a:gsLst>
                <a:gs pos="0">
                  <a:schemeClr val="accent1">
                    <a:alpha val="50000"/>
                  </a:scheme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4" name="矩形 23"/>
          <p:cNvSpPr/>
          <p:nvPr/>
        </p:nvSpPr>
        <p:spPr>
          <a:xfrm>
            <a:off x="1736541" y="1586984"/>
            <a:ext cx="6391459" cy="369332"/>
          </a:xfrm>
          <a:prstGeom prst="rect">
            <a:avLst/>
          </a:prstGeom>
        </p:spPr>
        <p:txBody>
          <a:bodyPr wrap="square">
            <a:spAutoFit/>
          </a:bodyPr>
          <a:lstStyle/>
          <a:p>
            <a:r>
              <a:rPr lang="en-US" altLang="zh-CN" dirty="0">
                <a:solidFill>
                  <a:schemeClr val="bg1"/>
                </a:solidFill>
                <a:latin typeface="微软雅黑" pitchFamily="34" charset="-122"/>
                <a:ea typeface="微软雅黑" pitchFamily="34" charset="-122"/>
              </a:rPr>
              <a:t>3. </a:t>
            </a:r>
            <a:r>
              <a:rPr lang="zh-CN" altLang="en-US" dirty="0">
                <a:solidFill>
                  <a:schemeClr val="bg1"/>
                </a:solidFill>
                <a:latin typeface="微软雅黑" pitchFamily="34" charset="-122"/>
                <a:ea typeface="微软雅黑" pitchFamily="34" charset="-122"/>
              </a:rPr>
              <a:t>开展创新创业教育是高等教育改革的必然趋势</a:t>
            </a:r>
          </a:p>
        </p:txBody>
      </p:sp>
      <p:sp>
        <p:nvSpPr>
          <p:cNvPr id="25" name="矩形 24"/>
          <p:cNvSpPr/>
          <p:nvPr/>
        </p:nvSpPr>
        <p:spPr>
          <a:xfrm>
            <a:off x="1403350" y="2770189"/>
            <a:ext cx="8578850" cy="2308324"/>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有效实施创业教育</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可以培养和造就数以百万计有</a:t>
            </a:r>
            <a:r>
              <a:rPr lang="zh-CN" altLang="en-US" sz="2000" dirty="0" smtClean="0">
                <a:solidFill>
                  <a:schemeClr val="tx1">
                    <a:lumMod val="75000"/>
                    <a:lumOff val="25000"/>
                  </a:schemeClr>
                </a:solidFill>
                <a:latin typeface="微软雅黑" pitchFamily="34" charset="-122"/>
                <a:ea typeface="微软雅黑" pitchFamily="34" charset="-122"/>
              </a:rPr>
              <a:t>创业精神</a:t>
            </a:r>
            <a:r>
              <a:rPr lang="zh-CN" altLang="en-US" sz="2000" dirty="0">
                <a:solidFill>
                  <a:schemeClr val="tx1">
                    <a:lumMod val="75000"/>
                    <a:lumOff val="25000"/>
                  </a:schemeClr>
                </a:solidFill>
                <a:latin typeface="微软雅黑" pitchFamily="34" charset="-122"/>
                <a:ea typeface="微软雅黑" pitchFamily="34" charset="-122"/>
              </a:rPr>
              <a:t>和创业能力的小型企业家</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这既可增强国家经济活力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促进社会经济发展</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又可</a:t>
            </a:r>
            <a:r>
              <a:rPr lang="zh-CN" altLang="en-US" sz="2000" dirty="0" smtClean="0">
                <a:solidFill>
                  <a:schemeClr val="tx1">
                    <a:lumMod val="75000"/>
                    <a:lumOff val="25000"/>
                  </a:schemeClr>
                </a:solidFill>
                <a:latin typeface="微软雅黑" pitchFamily="34" charset="-122"/>
                <a:ea typeface="微软雅黑" pitchFamily="34" charset="-122"/>
              </a:rPr>
              <a:t>优化人力资源</a:t>
            </a:r>
            <a:r>
              <a:rPr lang="zh-CN" altLang="en-US" sz="2000" dirty="0">
                <a:solidFill>
                  <a:schemeClr val="tx1">
                    <a:lumMod val="75000"/>
                    <a:lumOff val="25000"/>
                  </a:schemeClr>
                </a:solidFill>
                <a:latin typeface="微软雅黑" pitchFamily="34" charset="-122"/>
                <a:ea typeface="微软雅黑" pitchFamily="34" charset="-122"/>
              </a:rPr>
              <a:t>配置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缓解社会就业压力</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en-US" altLang="zh-CN" sz="2000" dirty="0" smtClean="0">
                <a:solidFill>
                  <a:schemeClr val="tx1">
                    <a:lumMod val="75000"/>
                    <a:lumOff val="25000"/>
                  </a:schemeClr>
                </a:solidFill>
                <a:latin typeface="微软雅黑" pitchFamily="34" charset="-122"/>
                <a:ea typeface="微软雅黑" pitchFamily="34" charset="-122"/>
              </a:rPr>
              <a:t>21</a:t>
            </a:r>
            <a:r>
              <a:rPr lang="zh-CN" altLang="en-US" sz="2000" dirty="0" smtClean="0">
                <a:solidFill>
                  <a:schemeClr val="tx1">
                    <a:lumMod val="75000"/>
                    <a:lumOff val="25000"/>
                  </a:schemeClr>
                </a:solidFill>
                <a:latin typeface="微软雅黑" pitchFamily="34" charset="-122"/>
                <a:ea typeface="微软雅黑" pitchFamily="34" charset="-122"/>
              </a:rPr>
              <a:t>世纪是“创业世纪”</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国与国之间的竞争聚焦在</a:t>
            </a:r>
            <a:r>
              <a:rPr lang="zh-CN" altLang="en-US" sz="2000" dirty="0" smtClean="0">
                <a:solidFill>
                  <a:schemeClr val="tx1">
                    <a:lumMod val="75000"/>
                    <a:lumOff val="25000"/>
                  </a:schemeClr>
                </a:solidFill>
                <a:latin typeface="微软雅黑" pitchFamily="34" charset="-122"/>
                <a:ea typeface="微软雅黑" pitchFamily="34" charset="-122"/>
              </a:rPr>
              <a:t>创新</a:t>
            </a:r>
            <a:r>
              <a:rPr lang="zh-CN" altLang="en-US" sz="2000" dirty="0">
                <a:solidFill>
                  <a:schemeClr val="tx1">
                    <a:lumMod val="75000"/>
                    <a:lumOff val="25000"/>
                  </a:schemeClr>
                </a:solidFill>
                <a:latin typeface="微软雅黑" pitchFamily="34" charset="-122"/>
                <a:ea typeface="微软雅黑" pitchFamily="34" charset="-122"/>
              </a:rPr>
              <a:t>与创业水平上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创业活动已经成为中国经济发展的重要引擎和推动力量</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鼓励创业和</a:t>
            </a:r>
            <a:r>
              <a:rPr lang="zh-CN" altLang="en-US" sz="2000" dirty="0" smtClean="0">
                <a:solidFill>
                  <a:schemeClr val="tx1">
                    <a:lumMod val="75000"/>
                    <a:lumOff val="25000"/>
                  </a:schemeClr>
                </a:solidFill>
                <a:latin typeface="微软雅黑" pitchFamily="34" charset="-122"/>
                <a:ea typeface="微软雅黑" pitchFamily="34" charset="-122"/>
              </a:rPr>
              <a:t>创新</a:t>
            </a:r>
            <a:r>
              <a:rPr lang="zh-CN" altLang="en-US" sz="2000" dirty="0">
                <a:solidFill>
                  <a:schemeClr val="tx1">
                    <a:lumMod val="75000"/>
                    <a:lumOff val="25000"/>
                  </a:schemeClr>
                </a:solidFill>
                <a:latin typeface="微软雅黑" pitchFamily="34" charset="-122"/>
                <a:ea typeface="微软雅黑" pitchFamily="34" charset="-122"/>
              </a:rPr>
              <a:t>活动成为包括我国在内的许多国家的政策取向。</a:t>
            </a:r>
          </a:p>
        </p:txBody>
      </p:sp>
    </p:spTree>
    <p:extLst>
      <p:ext uri="{BB962C8B-B14F-4D97-AF65-F5344CB8AC3E}">
        <p14:creationId xmlns:p14="http://schemas.microsoft.com/office/powerpoint/2010/main" val="421010751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barn(inVertical)">
                                      <p:cBhvr>
                                        <p:cTn id="13" dur="500"/>
                                        <p:tgtEl>
                                          <p:spTgt spid="2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4" grpId="0"/>
      <p:bldP spid="2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 y="4521903"/>
            <a:ext cx="4031399" cy="2197900"/>
            <a:chOff x="5917425" y="3435846"/>
            <a:chExt cx="3226575" cy="1707654"/>
          </a:xfrm>
        </p:grpSpPr>
        <p:pic>
          <p:nvPicPr>
            <p:cNvPr id="4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7914767" y="4482889"/>
            <a:ext cx="4300320" cy="2275929"/>
            <a:chOff x="5917425" y="3435846"/>
            <a:chExt cx="3226575" cy="1707654"/>
          </a:xfrm>
        </p:grpSpPr>
        <p:pic>
          <p:nvPicPr>
            <p:cNvPr id="4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3" name="椭圆 32"/>
          <p:cNvSpPr/>
          <p:nvPr/>
        </p:nvSpPr>
        <p:spPr>
          <a:xfrm>
            <a:off x="5376109" y="1629269"/>
            <a:ext cx="1367796" cy="1367796"/>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dirty="0"/>
          </a:p>
        </p:txBody>
      </p:sp>
      <p:sp>
        <p:nvSpPr>
          <p:cNvPr id="36" name="Rectangle 49"/>
          <p:cNvSpPr/>
          <p:nvPr/>
        </p:nvSpPr>
        <p:spPr>
          <a:xfrm>
            <a:off x="2425700" y="3388942"/>
            <a:ext cx="7054850" cy="1107992"/>
          </a:xfrm>
          <a:prstGeom prst="rect">
            <a:avLst/>
          </a:prstGeom>
          <a:effectLst/>
        </p:spPr>
        <p:txBody>
          <a:bodyPr wrap="square" lIns="121917" tIns="60958" rIns="121917" bIns="60958">
            <a:spAutoFit/>
          </a:bodyPr>
          <a:lstStyle/>
          <a:p>
            <a:pPr marL="0" lvl="1" algn="ctr"/>
            <a:r>
              <a:rPr lang="zh-CN" altLang="en-US" sz="3200" b="1" dirty="0">
                <a:solidFill>
                  <a:schemeClr val="accent1"/>
                </a:solidFill>
                <a:latin typeface="微软雅黑" pitchFamily="34" charset="-122"/>
                <a:ea typeface="微软雅黑" pitchFamily="34" charset="-122"/>
              </a:rPr>
              <a:t>第四节 </a:t>
            </a:r>
            <a:r>
              <a:rPr lang="zh-CN" altLang="en-US" sz="3200" b="1" dirty="0" smtClean="0">
                <a:solidFill>
                  <a:schemeClr val="accent1"/>
                </a:solidFill>
                <a:latin typeface="微软雅黑" pitchFamily="34" charset="-122"/>
                <a:ea typeface="微软雅黑" pitchFamily="34" charset="-122"/>
              </a:rPr>
              <a:t> 国内外</a:t>
            </a:r>
            <a:r>
              <a:rPr lang="zh-CN" altLang="en-US" sz="3200" b="1" dirty="0">
                <a:solidFill>
                  <a:schemeClr val="accent1"/>
                </a:solidFill>
                <a:latin typeface="微软雅黑" pitchFamily="34" charset="-122"/>
                <a:ea typeface="微软雅黑" pitchFamily="34" charset="-122"/>
              </a:rPr>
              <a:t>高校创新</a:t>
            </a:r>
            <a:r>
              <a:rPr lang="zh-CN" altLang="en-US" sz="3200" b="1" dirty="0" smtClean="0">
                <a:solidFill>
                  <a:schemeClr val="accent1"/>
                </a:solidFill>
                <a:latin typeface="微软雅黑" pitchFamily="34" charset="-122"/>
                <a:ea typeface="微软雅黑" pitchFamily="34" charset="-122"/>
              </a:rPr>
              <a:t>、 </a:t>
            </a:r>
            <a:r>
              <a:rPr lang="zh-CN" altLang="en-US" sz="3200" b="1" dirty="0">
                <a:solidFill>
                  <a:schemeClr val="accent1"/>
                </a:solidFill>
                <a:latin typeface="微软雅黑" pitchFamily="34" charset="-122"/>
                <a:ea typeface="微软雅黑" pitchFamily="34" charset="-122"/>
              </a:rPr>
              <a:t>创意</a:t>
            </a:r>
            <a:r>
              <a:rPr lang="zh-CN" altLang="en-US" sz="3200" b="1" dirty="0" smtClean="0">
                <a:solidFill>
                  <a:schemeClr val="accent1"/>
                </a:solidFill>
                <a:latin typeface="微软雅黑" pitchFamily="34" charset="-122"/>
                <a:ea typeface="微软雅黑" pitchFamily="34" charset="-122"/>
              </a:rPr>
              <a:t>、</a:t>
            </a:r>
            <a:r>
              <a:rPr lang="en-US" altLang="zh-CN" sz="3200" b="1" dirty="0" smtClean="0">
                <a:solidFill>
                  <a:schemeClr val="accent1"/>
                </a:solidFill>
                <a:latin typeface="微软雅黑" pitchFamily="34" charset="-122"/>
                <a:ea typeface="微软雅黑" pitchFamily="34" charset="-122"/>
              </a:rPr>
              <a:t/>
            </a:r>
            <a:br>
              <a:rPr lang="en-US" altLang="zh-CN" sz="3200" b="1" dirty="0" smtClean="0">
                <a:solidFill>
                  <a:schemeClr val="accent1"/>
                </a:solidFill>
                <a:latin typeface="微软雅黑" pitchFamily="34" charset="-122"/>
                <a:ea typeface="微软雅黑" pitchFamily="34" charset="-122"/>
              </a:rPr>
            </a:br>
            <a:r>
              <a:rPr lang="zh-CN" altLang="en-US" sz="3200" b="1" dirty="0" smtClean="0">
                <a:solidFill>
                  <a:schemeClr val="accent1"/>
                </a:solidFill>
                <a:latin typeface="微软雅黑" pitchFamily="34" charset="-122"/>
                <a:ea typeface="微软雅黑" pitchFamily="34" charset="-122"/>
              </a:rPr>
              <a:t>创业</a:t>
            </a:r>
            <a:r>
              <a:rPr lang="zh-CN" altLang="en-US" sz="3200" b="1" dirty="0">
                <a:solidFill>
                  <a:schemeClr val="accent1"/>
                </a:solidFill>
                <a:latin typeface="微软雅黑" pitchFamily="34" charset="-122"/>
                <a:ea typeface="微软雅黑" pitchFamily="34" charset="-122"/>
              </a:rPr>
              <a:t>教育的现状</a:t>
            </a:r>
            <a:endParaRPr lang="en-US" altLang="zh-CN" sz="3200" b="1" dirty="0">
              <a:solidFill>
                <a:schemeClr val="accent1"/>
              </a:solidFill>
              <a:latin typeface="微软雅黑" pitchFamily="34" charset="-122"/>
              <a:ea typeface="微软雅黑" pitchFamily="34" charset="-122"/>
            </a:endParaRPr>
          </a:p>
        </p:txBody>
      </p:sp>
      <p:cxnSp>
        <p:nvCxnSpPr>
          <p:cNvPr id="38" name="Straight Connector 2"/>
          <p:cNvCxnSpPr/>
          <p:nvPr/>
        </p:nvCxnSpPr>
        <p:spPr>
          <a:xfrm>
            <a:off x="2667000" y="4522097"/>
            <a:ext cx="6813550" cy="0"/>
          </a:xfrm>
          <a:prstGeom prst="line">
            <a:avLst/>
          </a:prstGeom>
          <a:ln w="9525">
            <a:solidFill>
              <a:schemeClr val="accent1"/>
            </a:solidFill>
            <a:headEnd type="none" w="med" len="med"/>
            <a:tailEnd type="none" w="med" len="med"/>
          </a:ln>
          <a:effectLst/>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49" name="矩形 4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6" name="TextBox 45"/>
          <p:cNvSpPr txBox="1"/>
          <p:nvPr/>
        </p:nvSpPr>
        <p:spPr>
          <a:xfrm>
            <a:off x="5409004" y="2097723"/>
            <a:ext cx="1318496" cy="430883"/>
          </a:xfrm>
          <a:prstGeom prst="rect">
            <a:avLst/>
          </a:prstGeom>
          <a:noFill/>
          <a:effectLst/>
        </p:spPr>
        <p:txBody>
          <a:bodyPr wrap="none" lIns="121917" tIns="60958" rIns="121917" bIns="60958" rtlCol="0">
            <a:spAutoFit/>
          </a:bodyPr>
          <a:lstStyle/>
          <a:p>
            <a:pPr algn="ctr"/>
            <a:r>
              <a:rPr lang="en-US" altLang="zh-CN" sz="2000" b="1" dirty="0">
                <a:solidFill>
                  <a:schemeClr val="bg1"/>
                </a:solidFill>
                <a:latin typeface="微软雅黑" pitchFamily="34" charset="-122"/>
                <a:ea typeface="微软雅黑" pitchFamily="34" charset="-122"/>
              </a:rPr>
              <a:t>PART </a:t>
            </a:r>
            <a:r>
              <a:rPr lang="en-US" altLang="zh-CN" sz="2000" b="1" dirty="0" smtClean="0">
                <a:solidFill>
                  <a:schemeClr val="bg1"/>
                </a:solidFill>
                <a:latin typeface="微软雅黑" pitchFamily="34" charset="-122"/>
                <a:ea typeface="微软雅黑" pitchFamily="34" charset="-122"/>
              </a:rPr>
              <a:t>04</a:t>
            </a:r>
            <a:endParaRPr lang="en-US" altLang="zh-CN"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9680915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721101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国外高校创新创业教育的</a:t>
            </a:r>
            <a:r>
              <a:rPr lang="zh-CN" altLang="en-US" sz="2400" b="1" dirty="0" smtClean="0">
                <a:solidFill>
                  <a:schemeClr val="tx1">
                    <a:lumMod val="75000"/>
                    <a:lumOff val="25000"/>
                  </a:schemeClr>
                </a:solidFill>
                <a:latin typeface="微软雅黑" pitchFamily="34" charset="-122"/>
                <a:ea typeface="微软雅黑" pitchFamily="34" charset="-122"/>
              </a:rPr>
              <a:t>现状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教育理念</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530" name="Picture 2" descr="https://img1.baidu.com/it/u=4149290591,4078911861&amp;fm=253&amp;fmt=auto&amp;app=138&amp;f=JPEG?w=610&amp;h=4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350" y="2207561"/>
            <a:ext cx="4730750" cy="314866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10" name="矩形 9"/>
          <p:cNvSpPr/>
          <p:nvPr/>
        </p:nvSpPr>
        <p:spPr>
          <a:xfrm>
            <a:off x="5499100" y="2207561"/>
            <a:ext cx="4870450" cy="1908215"/>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西方发达国家高校的创新创业教育目标明确</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注重培养学生的创业意识和能力。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如美国</a:t>
            </a:r>
            <a:r>
              <a:rPr lang="zh-CN" altLang="en-US" sz="2000" dirty="0">
                <a:solidFill>
                  <a:schemeClr val="tx1">
                    <a:lumMod val="75000"/>
                    <a:lumOff val="25000"/>
                  </a:schemeClr>
                </a:solidFill>
                <a:latin typeface="微软雅黑" pitchFamily="34" charset="-122"/>
                <a:ea typeface="微软雅黑" pitchFamily="34" charset="-122"/>
              </a:rPr>
              <a:t>更加注重培养学生的创业能力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日本高校注重学生创业意识的培养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注重培养 </a:t>
            </a:r>
            <a:r>
              <a:rPr lang="zh-CN" altLang="en-US" sz="2000" dirty="0" smtClean="0">
                <a:solidFill>
                  <a:schemeClr val="tx1">
                    <a:lumMod val="75000"/>
                    <a:lumOff val="25000"/>
                  </a:schemeClr>
                </a:solidFill>
                <a:latin typeface="微软雅黑" pitchFamily="34" charset="-122"/>
                <a:ea typeface="微软雅黑" pitchFamily="34" charset="-122"/>
              </a:rPr>
              <a:t>“企业家</a:t>
            </a:r>
            <a:r>
              <a:rPr lang="zh-CN" altLang="en-US" dirty="0" smtClean="0"/>
              <a:t>精神”</a:t>
            </a:r>
            <a:r>
              <a:rPr lang="zh-CN" altLang="en-US" dirty="0"/>
              <a:t>。</a:t>
            </a:r>
          </a:p>
        </p:txBody>
      </p:sp>
    </p:spTree>
    <p:extLst>
      <p:ext uri="{BB962C8B-B14F-4D97-AF65-F5344CB8AC3E}">
        <p14:creationId xmlns:p14="http://schemas.microsoft.com/office/powerpoint/2010/main" val="340931292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down)">
                                      <p:cBhvr>
                                        <p:cTn id="7" dur="580">
                                          <p:stCondLst>
                                            <p:cond delay="0"/>
                                          </p:stCondLst>
                                        </p:cTn>
                                        <p:tgtEl>
                                          <p:spTgt spid="22530"/>
                                        </p:tgtEl>
                                      </p:cBhvr>
                                    </p:animEffect>
                                    <p:anim calcmode="lin" valueType="num">
                                      <p:cBhvr>
                                        <p:cTn id="8" dur="1822" tmFilter="0,0; 0.14,0.36; 0.43,0.73; 0.71,0.91; 1.0,1.0">
                                          <p:stCondLst>
                                            <p:cond delay="0"/>
                                          </p:stCondLst>
                                        </p:cTn>
                                        <p:tgtEl>
                                          <p:spTgt spid="2253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53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53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53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530"/>
                                        </p:tgtEl>
                                        <p:attrNameLst>
                                          <p:attrName>ppt_y</p:attrName>
                                        </p:attrNameLst>
                                      </p:cBhvr>
                                      <p:tavLst>
                                        <p:tav tm="0" fmla="#ppt_y-sin(pi*$)/81">
                                          <p:val>
                                            <p:fltVal val="0"/>
                                          </p:val>
                                        </p:tav>
                                        <p:tav tm="100000">
                                          <p:val>
                                            <p:fltVal val="1"/>
                                          </p:val>
                                        </p:tav>
                                      </p:tavLst>
                                    </p:anim>
                                    <p:animScale>
                                      <p:cBhvr>
                                        <p:cTn id="13" dur="26">
                                          <p:stCondLst>
                                            <p:cond delay="650"/>
                                          </p:stCondLst>
                                        </p:cTn>
                                        <p:tgtEl>
                                          <p:spTgt spid="22530"/>
                                        </p:tgtEl>
                                      </p:cBhvr>
                                      <p:to x="100000" y="60000"/>
                                    </p:animScale>
                                    <p:animScale>
                                      <p:cBhvr>
                                        <p:cTn id="14" dur="166" decel="50000">
                                          <p:stCondLst>
                                            <p:cond delay="676"/>
                                          </p:stCondLst>
                                        </p:cTn>
                                        <p:tgtEl>
                                          <p:spTgt spid="22530"/>
                                        </p:tgtEl>
                                      </p:cBhvr>
                                      <p:to x="100000" y="100000"/>
                                    </p:animScale>
                                    <p:animScale>
                                      <p:cBhvr>
                                        <p:cTn id="15" dur="26">
                                          <p:stCondLst>
                                            <p:cond delay="1312"/>
                                          </p:stCondLst>
                                        </p:cTn>
                                        <p:tgtEl>
                                          <p:spTgt spid="22530"/>
                                        </p:tgtEl>
                                      </p:cBhvr>
                                      <p:to x="100000" y="80000"/>
                                    </p:animScale>
                                    <p:animScale>
                                      <p:cBhvr>
                                        <p:cTn id="16" dur="166" decel="50000">
                                          <p:stCondLst>
                                            <p:cond delay="1338"/>
                                          </p:stCondLst>
                                        </p:cTn>
                                        <p:tgtEl>
                                          <p:spTgt spid="22530"/>
                                        </p:tgtEl>
                                      </p:cBhvr>
                                      <p:to x="100000" y="100000"/>
                                    </p:animScale>
                                    <p:animScale>
                                      <p:cBhvr>
                                        <p:cTn id="17" dur="26">
                                          <p:stCondLst>
                                            <p:cond delay="1642"/>
                                          </p:stCondLst>
                                        </p:cTn>
                                        <p:tgtEl>
                                          <p:spTgt spid="22530"/>
                                        </p:tgtEl>
                                      </p:cBhvr>
                                      <p:to x="100000" y="90000"/>
                                    </p:animScale>
                                    <p:animScale>
                                      <p:cBhvr>
                                        <p:cTn id="18" dur="166" decel="50000">
                                          <p:stCondLst>
                                            <p:cond delay="1668"/>
                                          </p:stCondLst>
                                        </p:cTn>
                                        <p:tgtEl>
                                          <p:spTgt spid="22530"/>
                                        </p:tgtEl>
                                      </p:cBhvr>
                                      <p:to x="100000" y="100000"/>
                                    </p:animScale>
                                    <p:animScale>
                                      <p:cBhvr>
                                        <p:cTn id="19" dur="26">
                                          <p:stCondLst>
                                            <p:cond delay="1808"/>
                                          </p:stCondLst>
                                        </p:cTn>
                                        <p:tgtEl>
                                          <p:spTgt spid="22530"/>
                                        </p:tgtEl>
                                      </p:cBhvr>
                                      <p:to x="100000" y="95000"/>
                                    </p:animScale>
                                    <p:animScale>
                                      <p:cBhvr>
                                        <p:cTn id="20" dur="166" decel="50000">
                                          <p:stCondLst>
                                            <p:cond delay="1834"/>
                                          </p:stCondLst>
                                        </p:cTn>
                                        <p:tgtEl>
                                          <p:spTgt spid="22530"/>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80">
                                          <p:stCondLst>
                                            <p:cond delay="0"/>
                                          </p:stCondLst>
                                        </p:cTn>
                                        <p:tgtEl>
                                          <p:spTgt spid="10"/>
                                        </p:tgtEl>
                                      </p:cBhvr>
                                    </p:animEffect>
                                    <p:anim calcmode="lin" valueType="num">
                                      <p:cBhvr>
                                        <p:cTn id="2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9" dur="26">
                                          <p:stCondLst>
                                            <p:cond delay="650"/>
                                          </p:stCondLst>
                                        </p:cTn>
                                        <p:tgtEl>
                                          <p:spTgt spid="10"/>
                                        </p:tgtEl>
                                      </p:cBhvr>
                                      <p:to x="100000" y="60000"/>
                                    </p:animScale>
                                    <p:animScale>
                                      <p:cBhvr>
                                        <p:cTn id="30" dur="166" decel="50000">
                                          <p:stCondLst>
                                            <p:cond delay="676"/>
                                          </p:stCondLst>
                                        </p:cTn>
                                        <p:tgtEl>
                                          <p:spTgt spid="10"/>
                                        </p:tgtEl>
                                      </p:cBhvr>
                                      <p:to x="100000" y="100000"/>
                                    </p:animScale>
                                    <p:animScale>
                                      <p:cBhvr>
                                        <p:cTn id="31" dur="26">
                                          <p:stCondLst>
                                            <p:cond delay="1312"/>
                                          </p:stCondLst>
                                        </p:cTn>
                                        <p:tgtEl>
                                          <p:spTgt spid="10"/>
                                        </p:tgtEl>
                                      </p:cBhvr>
                                      <p:to x="100000" y="80000"/>
                                    </p:animScale>
                                    <p:animScale>
                                      <p:cBhvr>
                                        <p:cTn id="32" dur="166" decel="50000">
                                          <p:stCondLst>
                                            <p:cond delay="1338"/>
                                          </p:stCondLst>
                                        </p:cTn>
                                        <p:tgtEl>
                                          <p:spTgt spid="10"/>
                                        </p:tgtEl>
                                      </p:cBhvr>
                                      <p:to x="100000" y="100000"/>
                                    </p:animScale>
                                    <p:animScale>
                                      <p:cBhvr>
                                        <p:cTn id="33" dur="26">
                                          <p:stCondLst>
                                            <p:cond delay="1642"/>
                                          </p:stCondLst>
                                        </p:cTn>
                                        <p:tgtEl>
                                          <p:spTgt spid="10"/>
                                        </p:tgtEl>
                                      </p:cBhvr>
                                      <p:to x="100000" y="90000"/>
                                    </p:animScale>
                                    <p:animScale>
                                      <p:cBhvr>
                                        <p:cTn id="34" dur="166" decel="50000">
                                          <p:stCondLst>
                                            <p:cond delay="1668"/>
                                          </p:stCondLst>
                                        </p:cTn>
                                        <p:tgtEl>
                                          <p:spTgt spid="10"/>
                                        </p:tgtEl>
                                      </p:cBhvr>
                                      <p:to x="100000" y="100000"/>
                                    </p:animScale>
                                    <p:animScale>
                                      <p:cBhvr>
                                        <p:cTn id="35" dur="26">
                                          <p:stCondLst>
                                            <p:cond delay="1808"/>
                                          </p:stCondLst>
                                        </p:cTn>
                                        <p:tgtEl>
                                          <p:spTgt spid="10"/>
                                        </p:tgtEl>
                                      </p:cBhvr>
                                      <p:to x="100000" y="95000"/>
                                    </p:animScale>
                                    <p:animScale>
                                      <p:cBhvr>
                                        <p:cTn id="36"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矩形 8"/>
          <p:cNvSpPr/>
          <p:nvPr/>
        </p:nvSpPr>
        <p:spPr>
          <a:xfrm>
            <a:off x="292100" y="1860816"/>
            <a:ext cx="3516313" cy="799706"/>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首先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课程</a:t>
            </a:r>
            <a:r>
              <a:rPr lang="zh-CN" altLang="en-US" sz="2000" dirty="0" smtClean="0">
                <a:solidFill>
                  <a:schemeClr val="tx1">
                    <a:lumMod val="75000"/>
                    <a:lumOff val="25000"/>
                  </a:schemeClr>
                </a:solidFill>
                <a:latin typeface="微软雅黑" pitchFamily="34" charset="-122"/>
                <a:ea typeface="微软雅黑" pitchFamily="34" charset="-122"/>
              </a:rPr>
              <a:t>内容丰富</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针对不同阶段的学生安排课程。</a:t>
            </a:r>
          </a:p>
        </p:txBody>
      </p:sp>
      <p:sp>
        <p:nvSpPr>
          <p:cNvPr id="13" name="矩形 12"/>
          <p:cNvSpPr/>
          <p:nvPr/>
        </p:nvSpPr>
        <p:spPr>
          <a:xfrm>
            <a:off x="7694253" y="1439989"/>
            <a:ext cx="4193135" cy="1538370"/>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其次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课程设置以创业为目的</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包括以专业的</a:t>
            </a:r>
            <a:r>
              <a:rPr lang="zh-CN" altLang="en-US" sz="2000" dirty="0" smtClean="0">
                <a:solidFill>
                  <a:schemeClr val="tx1">
                    <a:lumMod val="75000"/>
                    <a:lumOff val="25000"/>
                  </a:schemeClr>
                </a:solidFill>
                <a:latin typeface="微软雅黑" pitchFamily="34" charset="-122"/>
                <a:ea typeface="微软雅黑" pitchFamily="34" charset="-122"/>
              </a:rPr>
              <a:t>创业教育</a:t>
            </a:r>
            <a:r>
              <a:rPr lang="zh-CN" altLang="en-US" sz="2000" dirty="0">
                <a:solidFill>
                  <a:schemeClr val="tx1">
                    <a:lumMod val="75000"/>
                    <a:lumOff val="25000"/>
                  </a:schemeClr>
                </a:solidFill>
                <a:latin typeface="微软雅黑" pitchFamily="34" charset="-122"/>
                <a:ea typeface="微软雅黑" pitchFamily="34" charset="-122"/>
              </a:rPr>
              <a:t>课程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并在其他相关学科中融入创业知识以及一些与创业相关的实用技巧。 </a:t>
            </a:r>
          </a:p>
        </p:txBody>
      </p:sp>
      <p:sp>
        <p:nvSpPr>
          <p:cNvPr id="26" name="矩形 25"/>
          <p:cNvSpPr/>
          <p:nvPr/>
        </p:nvSpPr>
        <p:spPr>
          <a:xfrm>
            <a:off x="2190749" y="4600506"/>
            <a:ext cx="8172449" cy="1569660"/>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另外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国外</a:t>
            </a:r>
            <a:r>
              <a:rPr lang="zh-CN" altLang="en-US" sz="2000" dirty="0">
                <a:solidFill>
                  <a:schemeClr val="tx1">
                    <a:lumMod val="75000"/>
                    <a:lumOff val="25000"/>
                  </a:schemeClr>
                </a:solidFill>
                <a:latin typeface="微软雅黑" pitchFamily="34" charset="-122"/>
                <a:ea typeface="微软雅黑" pitchFamily="34" charset="-122"/>
              </a:rPr>
              <a:t>高校坚持理论和实践相结合</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学生掌握理论知识后</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通过举办创业大赛</a:t>
            </a:r>
            <a:r>
              <a:rPr lang="zh-CN" altLang="en-US" sz="2000" dirty="0" smtClean="0">
                <a:solidFill>
                  <a:schemeClr val="tx1">
                    <a:lumMod val="75000"/>
                    <a:lumOff val="25000"/>
                  </a:schemeClr>
                </a:solidFill>
                <a:latin typeface="微软雅黑" pitchFamily="34" charset="-122"/>
                <a:ea typeface="微软雅黑" pitchFamily="34" charset="-122"/>
              </a:rPr>
              <a:t>、创业</a:t>
            </a:r>
            <a:r>
              <a:rPr lang="zh-CN" altLang="en-US" sz="2000" dirty="0">
                <a:solidFill>
                  <a:schemeClr val="tx1">
                    <a:lumMod val="75000"/>
                    <a:lumOff val="25000"/>
                  </a:schemeClr>
                </a:solidFill>
                <a:latin typeface="微软雅黑" pitchFamily="34" charset="-122"/>
                <a:ea typeface="微软雅黑" pitchFamily="34" charset="-122"/>
              </a:rPr>
              <a:t>论坛</a:t>
            </a:r>
            <a:r>
              <a:rPr lang="zh-CN" altLang="en-US" sz="2000" dirty="0" smtClean="0">
                <a:solidFill>
                  <a:schemeClr val="tx1">
                    <a:lumMod val="75000"/>
                    <a:lumOff val="25000"/>
                  </a:schemeClr>
                </a:solidFill>
                <a:latin typeface="微软雅黑" pitchFamily="34" charset="-122"/>
                <a:ea typeface="微软雅黑" pitchFamily="34" charset="-122"/>
              </a:rPr>
              <a:t>、创业</a:t>
            </a:r>
            <a:r>
              <a:rPr lang="zh-CN" altLang="en-US" sz="2000" dirty="0">
                <a:solidFill>
                  <a:schemeClr val="tx1">
                    <a:lumMod val="75000"/>
                    <a:lumOff val="25000"/>
                  </a:schemeClr>
                </a:solidFill>
                <a:latin typeface="微软雅黑" pitchFamily="34" charset="-122"/>
                <a:ea typeface="微软雅黑" pitchFamily="34" charset="-122"/>
              </a:rPr>
              <a:t>项目实训等多种活动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模拟企业生产经营的真实情况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提高创业项目实践的可能性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同时</a:t>
            </a:r>
            <a:r>
              <a:rPr lang="zh-CN" altLang="en-US" sz="2000" dirty="0">
                <a:solidFill>
                  <a:schemeClr val="tx1">
                    <a:lumMod val="75000"/>
                    <a:lumOff val="25000"/>
                  </a:schemeClr>
                </a:solidFill>
                <a:latin typeface="微软雅黑" pitchFamily="34" charset="-122"/>
                <a:ea typeface="微软雅黑" pitchFamily="34" charset="-122"/>
              </a:rPr>
              <a:t>实现与企业实际活动的完美对接。</a:t>
            </a:r>
          </a:p>
        </p:txBody>
      </p:sp>
      <p:sp>
        <p:nvSpPr>
          <p:cNvPr id="23" name="Freeform 5"/>
          <p:cNvSpPr>
            <a:spLocks noEditPoints="1"/>
          </p:cNvSpPr>
          <p:nvPr/>
        </p:nvSpPr>
        <p:spPr bwMode="auto">
          <a:xfrm>
            <a:off x="5513197" y="2303078"/>
            <a:ext cx="858502" cy="1147315"/>
          </a:xfrm>
          <a:custGeom>
            <a:avLst/>
            <a:gdLst>
              <a:gd name="T0" fmla="*/ 143 w 708"/>
              <a:gd name="T1" fmla="*/ 358 h 965"/>
              <a:gd name="T2" fmla="*/ 218 w 708"/>
              <a:gd name="T3" fmla="*/ 534 h 965"/>
              <a:gd name="T4" fmla="*/ 278 w 708"/>
              <a:gd name="T5" fmla="*/ 675 h 965"/>
              <a:gd name="T6" fmla="*/ 415 w 708"/>
              <a:gd name="T7" fmla="*/ 679 h 965"/>
              <a:gd name="T8" fmla="*/ 445 w 708"/>
              <a:gd name="T9" fmla="*/ 623 h 965"/>
              <a:gd name="T10" fmla="*/ 521 w 708"/>
              <a:gd name="T11" fmla="*/ 482 h 965"/>
              <a:gd name="T12" fmla="*/ 354 w 708"/>
              <a:gd name="T13" fmla="*/ 147 h 965"/>
              <a:gd name="T14" fmla="*/ 293 w 708"/>
              <a:gd name="T15" fmla="*/ 723 h 965"/>
              <a:gd name="T16" fmla="*/ 224 w 708"/>
              <a:gd name="T17" fmla="*/ 643 h 965"/>
              <a:gd name="T18" fmla="*/ 150 w 708"/>
              <a:gd name="T19" fmla="*/ 506 h 965"/>
              <a:gd name="T20" fmla="*/ 354 w 708"/>
              <a:gd name="T21" fmla="*/ 103 h 965"/>
              <a:gd name="T22" fmla="*/ 558 w 708"/>
              <a:gd name="T23" fmla="*/ 506 h 965"/>
              <a:gd name="T24" fmla="*/ 485 w 708"/>
              <a:gd name="T25" fmla="*/ 643 h 965"/>
              <a:gd name="T26" fmla="*/ 415 w 708"/>
              <a:gd name="T27" fmla="*/ 723 h 965"/>
              <a:gd name="T28" fmla="*/ 253 w 708"/>
              <a:gd name="T29" fmla="*/ 865 h 965"/>
              <a:gd name="T30" fmla="*/ 425 w 708"/>
              <a:gd name="T31" fmla="*/ 898 h 965"/>
              <a:gd name="T32" fmla="*/ 425 w 708"/>
              <a:gd name="T33" fmla="*/ 832 h 965"/>
              <a:gd name="T34" fmla="*/ 274 w 708"/>
              <a:gd name="T35" fmla="*/ 885 h 965"/>
              <a:gd name="T36" fmla="*/ 438 w 708"/>
              <a:gd name="T37" fmla="*/ 885 h 965"/>
              <a:gd name="T38" fmla="*/ 459 w 708"/>
              <a:gd name="T39" fmla="*/ 865 h 965"/>
              <a:gd name="T40" fmla="*/ 253 w 708"/>
              <a:gd name="T41" fmla="*/ 762 h 965"/>
              <a:gd name="T42" fmla="*/ 459 w 708"/>
              <a:gd name="T43" fmla="*/ 865 h 965"/>
              <a:gd name="T44" fmla="*/ 457 w 708"/>
              <a:gd name="T45" fmla="*/ 403 h 965"/>
              <a:gd name="T46" fmla="*/ 388 w 708"/>
              <a:gd name="T47" fmla="*/ 472 h 965"/>
              <a:gd name="T48" fmla="*/ 321 w 708"/>
              <a:gd name="T49" fmla="*/ 472 h 965"/>
              <a:gd name="T50" fmla="*/ 251 w 708"/>
              <a:gd name="T51" fmla="*/ 403 h 965"/>
              <a:gd name="T52" fmla="*/ 251 w 708"/>
              <a:gd name="T53" fmla="*/ 336 h 965"/>
              <a:gd name="T54" fmla="*/ 321 w 708"/>
              <a:gd name="T55" fmla="*/ 267 h 965"/>
              <a:gd name="T56" fmla="*/ 388 w 708"/>
              <a:gd name="T57" fmla="*/ 267 h 965"/>
              <a:gd name="T58" fmla="*/ 457 w 708"/>
              <a:gd name="T59" fmla="*/ 336 h 965"/>
              <a:gd name="T60" fmla="*/ 681 w 708"/>
              <a:gd name="T61" fmla="*/ 326 h 965"/>
              <a:gd name="T62" fmla="*/ 644 w 708"/>
              <a:gd name="T63" fmla="*/ 358 h 965"/>
              <a:gd name="T64" fmla="*/ 681 w 708"/>
              <a:gd name="T65" fmla="*/ 379 h 965"/>
              <a:gd name="T66" fmla="*/ 681 w 708"/>
              <a:gd name="T67" fmla="*/ 326 h 965"/>
              <a:gd name="T68" fmla="*/ 603 w 708"/>
              <a:gd name="T69" fmla="*/ 142 h 965"/>
              <a:gd name="T70" fmla="*/ 565 w 708"/>
              <a:gd name="T71" fmla="*/ 105 h 965"/>
              <a:gd name="T72" fmla="*/ 576 w 708"/>
              <a:gd name="T73" fmla="*/ 170 h 965"/>
              <a:gd name="T74" fmla="*/ 380 w 708"/>
              <a:gd name="T75" fmla="*/ 69 h 965"/>
              <a:gd name="T76" fmla="*/ 354 w 708"/>
              <a:gd name="T77" fmla="*/ 0 h 965"/>
              <a:gd name="T78" fmla="*/ 327 w 708"/>
              <a:gd name="T79" fmla="*/ 69 h 965"/>
              <a:gd name="T80" fmla="*/ 130 w 708"/>
              <a:gd name="T81" fmla="*/ 173 h 965"/>
              <a:gd name="T82" fmla="*/ 142 w 708"/>
              <a:gd name="T83" fmla="*/ 110 h 965"/>
              <a:gd name="T84" fmla="*/ 104 w 708"/>
              <a:gd name="T85" fmla="*/ 147 h 965"/>
              <a:gd name="T86" fmla="*/ 63 w 708"/>
              <a:gd name="T87" fmla="*/ 358 h 965"/>
              <a:gd name="T88" fmla="*/ 28 w 708"/>
              <a:gd name="T89" fmla="*/ 326 h 965"/>
              <a:gd name="T90" fmla="*/ 28 w 708"/>
              <a:gd name="T91" fmla="*/ 379 h 965"/>
              <a:gd name="T92" fmla="*/ 63 w 708"/>
              <a:gd name="T93" fmla="*/ 358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08" h="965">
                <a:moveTo>
                  <a:pt x="354" y="147"/>
                </a:moveTo>
                <a:cubicBezTo>
                  <a:pt x="238" y="147"/>
                  <a:pt x="143" y="242"/>
                  <a:pt x="143" y="358"/>
                </a:cubicBezTo>
                <a:cubicBezTo>
                  <a:pt x="143" y="414"/>
                  <a:pt x="187" y="481"/>
                  <a:pt x="187" y="482"/>
                </a:cubicBezTo>
                <a:cubicBezTo>
                  <a:pt x="196" y="496"/>
                  <a:pt x="210" y="519"/>
                  <a:pt x="218" y="534"/>
                </a:cubicBezTo>
                <a:lnTo>
                  <a:pt x="263" y="623"/>
                </a:lnTo>
                <a:cubicBezTo>
                  <a:pt x="272" y="640"/>
                  <a:pt x="278" y="662"/>
                  <a:pt x="278" y="675"/>
                </a:cubicBezTo>
                <a:cubicBezTo>
                  <a:pt x="279" y="675"/>
                  <a:pt x="284" y="679"/>
                  <a:pt x="293" y="679"/>
                </a:cubicBezTo>
                <a:lnTo>
                  <a:pt x="415" y="679"/>
                </a:lnTo>
                <a:cubicBezTo>
                  <a:pt x="425" y="679"/>
                  <a:pt x="430" y="675"/>
                  <a:pt x="430" y="674"/>
                </a:cubicBezTo>
                <a:cubicBezTo>
                  <a:pt x="430" y="662"/>
                  <a:pt x="437" y="640"/>
                  <a:pt x="445" y="623"/>
                </a:cubicBezTo>
                <a:lnTo>
                  <a:pt x="491" y="534"/>
                </a:lnTo>
                <a:cubicBezTo>
                  <a:pt x="498" y="519"/>
                  <a:pt x="512" y="496"/>
                  <a:pt x="521" y="482"/>
                </a:cubicBezTo>
                <a:cubicBezTo>
                  <a:pt x="537" y="458"/>
                  <a:pt x="565" y="403"/>
                  <a:pt x="565" y="358"/>
                </a:cubicBezTo>
                <a:cubicBezTo>
                  <a:pt x="565" y="242"/>
                  <a:pt x="471" y="147"/>
                  <a:pt x="354" y="147"/>
                </a:cubicBezTo>
                <a:close/>
                <a:moveTo>
                  <a:pt x="415" y="723"/>
                </a:moveTo>
                <a:lnTo>
                  <a:pt x="293" y="723"/>
                </a:lnTo>
                <a:cubicBezTo>
                  <a:pt x="260" y="723"/>
                  <a:pt x="234" y="702"/>
                  <a:pt x="234" y="675"/>
                </a:cubicBezTo>
                <a:cubicBezTo>
                  <a:pt x="234" y="671"/>
                  <a:pt x="231" y="656"/>
                  <a:pt x="224" y="643"/>
                </a:cubicBezTo>
                <a:lnTo>
                  <a:pt x="178" y="554"/>
                </a:lnTo>
                <a:cubicBezTo>
                  <a:pt x="171" y="540"/>
                  <a:pt x="159" y="519"/>
                  <a:pt x="150" y="506"/>
                </a:cubicBezTo>
                <a:cubicBezTo>
                  <a:pt x="145" y="498"/>
                  <a:pt x="99" y="426"/>
                  <a:pt x="99" y="358"/>
                </a:cubicBezTo>
                <a:cubicBezTo>
                  <a:pt x="99" y="217"/>
                  <a:pt x="213" y="103"/>
                  <a:pt x="354" y="103"/>
                </a:cubicBezTo>
                <a:cubicBezTo>
                  <a:pt x="495" y="103"/>
                  <a:pt x="610" y="217"/>
                  <a:pt x="610" y="358"/>
                </a:cubicBezTo>
                <a:cubicBezTo>
                  <a:pt x="610" y="426"/>
                  <a:pt x="564" y="498"/>
                  <a:pt x="558" y="506"/>
                </a:cubicBezTo>
                <a:cubicBezTo>
                  <a:pt x="550" y="519"/>
                  <a:pt x="537" y="541"/>
                  <a:pt x="530" y="554"/>
                </a:cubicBezTo>
                <a:lnTo>
                  <a:pt x="485" y="643"/>
                </a:lnTo>
                <a:cubicBezTo>
                  <a:pt x="478" y="656"/>
                  <a:pt x="474" y="671"/>
                  <a:pt x="474" y="675"/>
                </a:cubicBezTo>
                <a:cubicBezTo>
                  <a:pt x="474" y="702"/>
                  <a:pt x="448" y="723"/>
                  <a:pt x="415" y="723"/>
                </a:cubicBezTo>
                <a:close/>
                <a:moveTo>
                  <a:pt x="287" y="832"/>
                </a:moveTo>
                <a:cubicBezTo>
                  <a:pt x="268" y="832"/>
                  <a:pt x="253" y="847"/>
                  <a:pt x="253" y="865"/>
                </a:cubicBezTo>
                <a:cubicBezTo>
                  <a:pt x="253" y="883"/>
                  <a:pt x="268" y="898"/>
                  <a:pt x="287" y="898"/>
                </a:cubicBezTo>
                <a:lnTo>
                  <a:pt x="425" y="898"/>
                </a:lnTo>
                <a:cubicBezTo>
                  <a:pt x="444" y="898"/>
                  <a:pt x="459" y="883"/>
                  <a:pt x="459" y="865"/>
                </a:cubicBezTo>
                <a:cubicBezTo>
                  <a:pt x="459" y="847"/>
                  <a:pt x="444" y="832"/>
                  <a:pt x="425" y="832"/>
                </a:cubicBezTo>
                <a:lnTo>
                  <a:pt x="287" y="832"/>
                </a:lnTo>
                <a:close/>
                <a:moveTo>
                  <a:pt x="274" y="885"/>
                </a:moveTo>
                <a:cubicBezTo>
                  <a:pt x="275" y="929"/>
                  <a:pt x="312" y="965"/>
                  <a:pt x="356" y="965"/>
                </a:cubicBezTo>
                <a:cubicBezTo>
                  <a:pt x="401" y="965"/>
                  <a:pt x="437" y="929"/>
                  <a:pt x="438" y="885"/>
                </a:cubicBezTo>
                <a:lnTo>
                  <a:pt x="274" y="885"/>
                </a:lnTo>
                <a:close/>
                <a:moveTo>
                  <a:pt x="459" y="865"/>
                </a:moveTo>
                <a:lnTo>
                  <a:pt x="253" y="865"/>
                </a:lnTo>
                <a:lnTo>
                  <a:pt x="253" y="762"/>
                </a:lnTo>
                <a:lnTo>
                  <a:pt x="459" y="762"/>
                </a:lnTo>
                <a:lnTo>
                  <a:pt x="459" y="865"/>
                </a:lnTo>
                <a:close/>
                <a:moveTo>
                  <a:pt x="491" y="369"/>
                </a:moveTo>
                <a:cubicBezTo>
                  <a:pt x="491" y="388"/>
                  <a:pt x="476" y="403"/>
                  <a:pt x="457" y="403"/>
                </a:cubicBezTo>
                <a:lnTo>
                  <a:pt x="388" y="403"/>
                </a:lnTo>
                <a:lnTo>
                  <a:pt x="388" y="472"/>
                </a:lnTo>
                <a:cubicBezTo>
                  <a:pt x="388" y="491"/>
                  <a:pt x="373" y="506"/>
                  <a:pt x="354" y="506"/>
                </a:cubicBezTo>
                <a:cubicBezTo>
                  <a:pt x="336" y="506"/>
                  <a:pt x="321" y="491"/>
                  <a:pt x="321" y="472"/>
                </a:cubicBezTo>
                <a:lnTo>
                  <a:pt x="321" y="403"/>
                </a:lnTo>
                <a:lnTo>
                  <a:pt x="251" y="403"/>
                </a:lnTo>
                <a:cubicBezTo>
                  <a:pt x="233" y="403"/>
                  <a:pt x="218" y="388"/>
                  <a:pt x="218" y="369"/>
                </a:cubicBezTo>
                <a:cubicBezTo>
                  <a:pt x="218" y="351"/>
                  <a:pt x="233" y="336"/>
                  <a:pt x="251" y="336"/>
                </a:cubicBezTo>
                <a:lnTo>
                  <a:pt x="321" y="336"/>
                </a:lnTo>
                <a:lnTo>
                  <a:pt x="321" y="267"/>
                </a:lnTo>
                <a:cubicBezTo>
                  <a:pt x="321" y="248"/>
                  <a:pt x="336" y="233"/>
                  <a:pt x="354" y="233"/>
                </a:cubicBezTo>
                <a:cubicBezTo>
                  <a:pt x="373" y="233"/>
                  <a:pt x="388" y="248"/>
                  <a:pt x="388" y="267"/>
                </a:cubicBezTo>
                <a:lnTo>
                  <a:pt x="388" y="336"/>
                </a:lnTo>
                <a:lnTo>
                  <a:pt x="457" y="336"/>
                </a:lnTo>
                <a:cubicBezTo>
                  <a:pt x="476" y="336"/>
                  <a:pt x="491" y="351"/>
                  <a:pt x="491" y="369"/>
                </a:cubicBezTo>
                <a:close/>
                <a:moveTo>
                  <a:pt x="681" y="326"/>
                </a:moveTo>
                <a:lnTo>
                  <a:pt x="643" y="326"/>
                </a:lnTo>
                <a:cubicBezTo>
                  <a:pt x="644" y="337"/>
                  <a:pt x="644" y="347"/>
                  <a:pt x="644" y="358"/>
                </a:cubicBezTo>
                <a:cubicBezTo>
                  <a:pt x="644" y="365"/>
                  <a:pt x="644" y="372"/>
                  <a:pt x="643" y="379"/>
                </a:cubicBezTo>
                <a:lnTo>
                  <a:pt x="681" y="379"/>
                </a:lnTo>
                <a:cubicBezTo>
                  <a:pt x="696" y="379"/>
                  <a:pt x="708" y="367"/>
                  <a:pt x="708" y="353"/>
                </a:cubicBezTo>
                <a:cubicBezTo>
                  <a:pt x="708" y="338"/>
                  <a:pt x="696" y="326"/>
                  <a:pt x="681" y="326"/>
                </a:cubicBezTo>
                <a:close/>
                <a:moveTo>
                  <a:pt x="576" y="170"/>
                </a:moveTo>
                <a:lnTo>
                  <a:pt x="603" y="142"/>
                </a:lnTo>
                <a:cubicBezTo>
                  <a:pt x="614" y="132"/>
                  <a:pt x="614" y="114"/>
                  <a:pt x="604" y="104"/>
                </a:cubicBezTo>
                <a:cubicBezTo>
                  <a:pt x="593" y="94"/>
                  <a:pt x="576" y="94"/>
                  <a:pt x="565" y="105"/>
                </a:cubicBezTo>
                <a:lnTo>
                  <a:pt x="538" y="133"/>
                </a:lnTo>
                <a:cubicBezTo>
                  <a:pt x="551" y="144"/>
                  <a:pt x="564" y="156"/>
                  <a:pt x="576" y="170"/>
                </a:cubicBezTo>
                <a:close/>
                <a:moveTo>
                  <a:pt x="354" y="67"/>
                </a:moveTo>
                <a:cubicBezTo>
                  <a:pt x="362" y="67"/>
                  <a:pt x="371" y="68"/>
                  <a:pt x="380" y="69"/>
                </a:cubicBezTo>
                <a:lnTo>
                  <a:pt x="380" y="28"/>
                </a:lnTo>
                <a:cubicBezTo>
                  <a:pt x="380" y="12"/>
                  <a:pt x="368" y="0"/>
                  <a:pt x="354" y="0"/>
                </a:cubicBezTo>
                <a:cubicBezTo>
                  <a:pt x="339" y="0"/>
                  <a:pt x="327" y="12"/>
                  <a:pt x="327" y="28"/>
                </a:cubicBezTo>
                <a:lnTo>
                  <a:pt x="327" y="69"/>
                </a:lnTo>
                <a:cubicBezTo>
                  <a:pt x="336" y="68"/>
                  <a:pt x="345" y="67"/>
                  <a:pt x="354" y="67"/>
                </a:cubicBezTo>
                <a:close/>
                <a:moveTo>
                  <a:pt x="130" y="173"/>
                </a:moveTo>
                <a:cubicBezTo>
                  <a:pt x="141" y="159"/>
                  <a:pt x="154" y="147"/>
                  <a:pt x="167" y="136"/>
                </a:cubicBezTo>
                <a:lnTo>
                  <a:pt x="142" y="110"/>
                </a:lnTo>
                <a:cubicBezTo>
                  <a:pt x="131" y="99"/>
                  <a:pt x="114" y="99"/>
                  <a:pt x="103" y="109"/>
                </a:cubicBezTo>
                <a:cubicBezTo>
                  <a:pt x="93" y="119"/>
                  <a:pt x="93" y="136"/>
                  <a:pt x="104" y="147"/>
                </a:cubicBezTo>
                <a:lnTo>
                  <a:pt x="130" y="173"/>
                </a:lnTo>
                <a:close/>
                <a:moveTo>
                  <a:pt x="63" y="358"/>
                </a:moveTo>
                <a:cubicBezTo>
                  <a:pt x="63" y="347"/>
                  <a:pt x="64" y="337"/>
                  <a:pt x="65" y="326"/>
                </a:cubicBezTo>
                <a:lnTo>
                  <a:pt x="28" y="326"/>
                </a:lnTo>
                <a:cubicBezTo>
                  <a:pt x="12" y="326"/>
                  <a:pt x="0" y="338"/>
                  <a:pt x="0" y="353"/>
                </a:cubicBezTo>
                <a:cubicBezTo>
                  <a:pt x="0" y="367"/>
                  <a:pt x="12" y="379"/>
                  <a:pt x="28" y="379"/>
                </a:cubicBezTo>
                <a:lnTo>
                  <a:pt x="65" y="379"/>
                </a:lnTo>
                <a:cubicBezTo>
                  <a:pt x="64" y="372"/>
                  <a:pt x="63" y="365"/>
                  <a:pt x="63" y="358"/>
                </a:cubicBezTo>
                <a:close/>
              </a:path>
            </a:pathLst>
          </a:custGeom>
          <a:solidFill>
            <a:srgbClr val="2421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zh-CN" altLang="en-US" sz="1799" dirty="0">
              <a:latin typeface="印品黑体" panose="00000500000000000000" pitchFamily="2" charset="-122"/>
              <a:ea typeface="印品黑体" panose="00000500000000000000" pitchFamily="2" charset="-122"/>
            </a:endParaRPr>
          </a:p>
        </p:txBody>
      </p:sp>
      <p:sp>
        <p:nvSpPr>
          <p:cNvPr id="24" name="Freeform 5"/>
          <p:cNvSpPr>
            <a:spLocks/>
          </p:cNvSpPr>
          <p:nvPr/>
        </p:nvSpPr>
        <p:spPr bwMode="auto">
          <a:xfrm>
            <a:off x="4332107" y="1291100"/>
            <a:ext cx="1515471" cy="2321606"/>
          </a:xfrm>
          <a:custGeom>
            <a:avLst/>
            <a:gdLst>
              <a:gd name="T0" fmla="*/ 207 w 1797"/>
              <a:gd name="T1" fmla="*/ 2754 h 2754"/>
              <a:gd name="T2" fmla="*/ 0 w 1797"/>
              <a:gd name="T3" fmla="*/ 1892 h 2754"/>
              <a:gd name="T4" fmla="*/ 1797 w 1797"/>
              <a:gd name="T5" fmla="*/ 0 h 2754"/>
              <a:gd name="T6" fmla="*/ 1797 w 1797"/>
              <a:gd name="T7" fmla="*/ 592 h 2754"/>
              <a:gd name="T8" fmla="*/ 591 w 1797"/>
              <a:gd name="T9" fmla="*/ 1892 h 2754"/>
              <a:gd name="T10" fmla="*/ 720 w 1797"/>
              <a:gd name="T11" fmla="*/ 2458 h 2754"/>
              <a:gd name="T12" fmla="*/ 207 w 1797"/>
              <a:gd name="T13" fmla="*/ 2754 h 2754"/>
            </a:gdLst>
            <a:ahLst/>
            <a:cxnLst>
              <a:cxn ang="0">
                <a:pos x="T0" y="T1"/>
              </a:cxn>
              <a:cxn ang="0">
                <a:pos x="T2" y="T3"/>
              </a:cxn>
              <a:cxn ang="0">
                <a:pos x="T4" y="T5"/>
              </a:cxn>
              <a:cxn ang="0">
                <a:pos x="T6" y="T7"/>
              </a:cxn>
              <a:cxn ang="0">
                <a:pos x="T8" y="T9"/>
              </a:cxn>
              <a:cxn ang="0">
                <a:pos x="T10" y="T11"/>
              </a:cxn>
              <a:cxn ang="0">
                <a:pos x="T12" y="T13"/>
              </a:cxn>
            </a:cxnLst>
            <a:rect l="0" t="0" r="r" b="b"/>
            <a:pathLst>
              <a:path w="1797" h="2754">
                <a:moveTo>
                  <a:pt x="207" y="2754"/>
                </a:moveTo>
                <a:cubicBezTo>
                  <a:pt x="75" y="2495"/>
                  <a:pt x="0" y="2202"/>
                  <a:pt x="0" y="1892"/>
                </a:cubicBezTo>
                <a:cubicBezTo>
                  <a:pt x="0" y="878"/>
                  <a:pt x="796" y="50"/>
                  <a:pt x="1797" y="0"/>
                </a:cubicBezTo>
                <a:lnTo>
                  <a:pt x="1797" y="592"/>
                </a:lnTo>
                <a:cubicBezTo>
                  <a:pt x="1123" y="642"/>
                  <a:pt x="591" y="1205"/>
                  <a:pt x="591" y="1892"/>
                </a:cubicBezTo>
                <a:cubicBezTo>
                  <a:pt x="591" y="2094"/>
                  <a:pt x="637" y="2286"/>
                  <a:pt x="720" y="2458"/>
                </a:cubicBezTo>
                <a:lnTo>
                  <a:pt x="207" y="2754"/>
                </a:lnTo>
                <a:close/>
              </a:path>
            </a:pathLst>
          </a:custGeom>
          <a:solidFill>
            <a:srgbClr val="0F914C"/>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5" name="Freeform 6"/>
          <p:cNvSpPr>
            <a:spLocks/>
          </p:cNvSpPr>
          <p:nvPr/>
        </p:nvSpPr>
        <p:spPr bwMode="auto">
          <a:xfrm>
            <a:off x="4587595" y="3504798"/>
            <a:ext cx="2681827" cy="977518"/>
          </a:xfrm>
          <a:custGeom>
            <a:avLst/>
            <a:gdLst>
              <a:gd name="T0" fmla="*/ 3180 w 3180"/>
              <a:gd name="T1" fmla="*/ 296 h 1160"/>
              <a:gd name="T2" fmla="*/ 1590 w 3180"/>
              <a:gd name="T3" fmla="*/ 1160 h 1160"/>
              <a:gd name="T4" fmla="*/ 0 w 3180"/>
              <a:gd name="T5" fmla="*/ 296 h 1160"/>
              <a:gd name="T6" fmla="*/ 513 w 3180"/>
              <a:gd name="T7" fmla="*/ 0 h 1160"/>
              <a:gd name="T8" fmla="*/ 1590 w 3180"/>
              <a:gd name="T9" fmla="*/ 570 h 1160"/>
              <a:gd name="T10" fmla="*/ 2667 w 3180"/>
              <a:gd name="T11" fmla="*/ 0 h 1160"/>
              <a:gd name="T12" fmla="*/ 3180 w 3180"/>
              <a:gd name="T13" fmla="*/ 296 h 1160"/>
            </a:gdLst>
            <a:ahLst/>
            <a:cxnLst>
              <a:cxn ang="0">
                <a:pos x="T0" y="T1"/>
              </a:cxn>
              <a:cxn ang="0">
                <a:pos x="T2" y="T3"/>
              </a:cxn>
              <a:cxn ang="0">
                <a:pos x="T4" y="T5"/>
              </a:cxn>
              <a:cxn ang="0">
                <a:pos x="T6" y="T7"/>
              </a:cxn>
              <a:cxn ang="0">
                <a:pos x="T8" y="T9"/>
              </a:cxn>
              <a:cxn ang="0">
                <a:pos x="T10" y="T11"/>
              </a:cxn>
              <a:cxn ang="0">
                <a:pos x="T12" y="T13"/>
              </a:cxn>
            </a:cxnLst>
            <a:rect l="0" t="0" r="r" b="b"/>
            <a:pathLst>
              <a:path w="3180" h="1160">
                <a:moveTo>
                  <a:pt x="3180" y="296"/>
                </a:moveTo>
                <a:cubicBezTo>
                  <a:pt x="2842" y="816"/>
                  <a:pt x="2256" y="1160"/>
                  <a:pt x="1590" y="1160"/>
                </a:cubicBezTo>
                <a:cubicBezTo>
                  <a:pt x="924" y="1160"/>
                  <a:pt x="338" y="816"/>
                  <a:pt x="0" y="296"/>
                </a:cubicBezTo>
                <a:lnTo>
                  <a:pt x="513" y="0"/>
                </a:lnTo>
                <a:cubicBezTo>
                  <a:pt x="748" y="344"/>
                  <a:pt x="1143" y="570"/>
                  <a:pt x="1590" y="570"/>
                </a:cubicBezTo>
                <a:cubicBezTo>
                  <a:pt x="2038" y="570"/>
                  <a:pt x="2432" y="344"/>
                  <a:pt x="2667" y="0"/>
                </a:cubicBezTo>
                <a:lnTo>
                  <a:pt x="3180" y="296"/>
                </a:lnTo>
                <a:close/>
              </a:path>
            </a:pathLst>
          </a:custGeom>
          <a:solidFill>
            <a:srgbClr val="26B375"/>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7" name="Freeform 7"/>
          <p:cNvSpPr>
            <a:spLocks/>
          </p:cNvSpPr>
          <p:nvPr/>
        </p:nvSpPr>
        <p:spPr bwMode="auto">
          <a:xfrm>
            <a:off x="6011026" y="1269723"/>
            <a:ext cx="1513884" cy="2321606"/>
          </a:xfrm>
          <a:custGeom>
            <a:avLst/>
            <a:gdLst>
              <a:gd name="T0" fmla="*/ 0 w 1797"/>
              <a:gd name="T1" fmla="*/ 0 h 2754"/>
              <a:gd name="T2" fmla="*/ 1797 w 1797"/>
              <a:gd name="T3" fmla="*/ 1892 h 2754"/>
              <a:gd name="T4" fmla="*/ 1590 w 1797"/>
              <a:gd name="T5" fmla="*/ 2754 h 2754"/>
              <a:gd name="T6" fmla="*/ 1077 w 1797"/>
              <a:gd name="T7" fmla="*/ 2458 h 2754"/>
              <a:gd name="T8" fmla="*/ 1206 w 1797"/>
              <a:gd name="T9" fmla="*/ 1892 h 2754"/>
              <a:gd name="T10" fmla="*/ 0 w 1797"/>
              <a:gd name="T11" fmla="*/ 592 h 2754"/>
              <a:gd name="T12" fmla="*/ 0 w 1797"/>
              <a:gd name="T13" fmla="*/ 0 h 2754"/>
            </a:gdLst>
            <a:ahLst/>
            <a:cxnLst>
              <a:cxn ang="0">
                <a:pos x="T0" y="T1"/>
              </a:cxn>
              <a:cxn ang="0">
                <a:pos x="T2" y="T3"/>
              </a:cxn>
              <a:cxn ang="0">
                <a:pos x="T4" y="T5"/>
              </a:cxn>
              <a:cxn ang="0">
                <a:pos x="T6" y="T7"/>
              </a:cxn>
              <a:cxn ang="0">
                <a:pos x="T8" y="T9"/>
              </a:cxn>
              <a:cxn ang="0">
                <a:pos x="T10" y="T11"/>
              </a:cxn>
              <a:cxn ang="0">
                <a:pos x="T12" y="T13"/>
              </a:cxn>
            </a:cxnLst>
            <a:rect l="0" t="0" r="r" b="b"/>
            <a:pathLst>
              <a:path w="1797" h="2754">
                <a:moveTo>
                  <a:pt x="0" y="0"/>
                </a:moveTo>
                <a:cubicBezTo>
                  <a:pt x="1001" y="50"/>
                  <a:pt x="1797" y="878"/>
                  <a:pt x="1797" y="1892"/>
                </a:cubicBezTo>
                <a:cubicBezTo>
                  <a:pt x="1797" y="2202"/>
                  <a:pt x="1722" y="2495"/>
                  <a:pt x="1590" y="2754"/>
                </a:cubicBezTo>
                <a:lnTo>
                  <a:pt x="1077" y="2458"/>
                </a:lnTo>
                <a:cubicBezTo>
                  <a:pt x="1160" y="2286"/>
                  <a:pt x="1206" y="2094"/>
                  <a:pt x="1206" y="1892"/>
                </a:cubicBezTo>
                <a:cubicBezTo>
                  <a:pt x="1206" y="1205"/>
                  <a:pt x="674" y="642"/>
                  <a:pt x="0" y="592"/>
                </a:cubicBezTo>
                <a:lnTo>
                  <a:pt x="0" y="0"/>
                </a:lnTo>
                <a:close/>
              </a:path>
            </a:pathLst>
          </a:custGeom>
          <a:solidFill>
            <a:srgbClr val="8CBF4A"/>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8" name="Freeform 8"/>
          <p:cNvSpPr>
            <a:spLocks/>
          </p:cNvSpPr>
          <p:nvPr/>
        </p:nvSpPr>
        <p:spPr bwMode="auto">
          <a:xfrm>
            <a:off x="5772993" y="4548965"/>
            <a:ext cx="311029" cy="268183"/>
          </a:xfrm>
          <a:custGeom>
            <a:avLst/>
            <a:gdLst>
              <a:gd name="T0" fmla="*/ 216 w 368"/>
              <a:gd name="T1" fmla="*/ 280 h 318"/>
              <a:gd name="T2" fmla="*/ 281 w 368"/>
              <a:gd name="T3" fmla="*/ 168 h 318"/>
              <a:gd name="T4" fmla="*/ 347 w 368"/>
              <a:gd name="T5" fmla="*/ 55 h 318"/>
              <a:gd name="T6" fmla="*/ 314 w 368"/>
              <a:gd name="T7" fmla="*/ 0 h 318"/>
              <a:gd name="T8" fmla="*/ 184 w 368"/>
              <a:gd name="T9" fmla="*/ 0 h 318"/>
              <a:gd name="T10" fmla="*/ 53 w 368"/>
              <a:gd name="T11" fmla="*/ 0 h 318"/>
              <a:gd name="T12" fmla="*/ 22 w 368"/>
              <a:gd name="T13" fmla="*/ 55 h 318"/>
              <a:gd name="T14" fmla="*/ 87 w 368"/>
              <a:gd name="T15" fmla="*/ 168 h 318"/>
              <a:gd name="T16" fmla="*/ 153 w 368"/>
              <a:gd name="T17" fmla="*/ 281 h 318"/>
              <a:gd name="T18" fmla="*/ 216 w 368"/>
              <a:gd name="T19" fmla="*/ 28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8" h="318">
                <a:moveTo>
                  <a:pt x="216" y="280"/>
                </a:moveTo>
                <a:lnTo>
                  <a:pt x="281" y="168"/>
                </a:lnTo>
                <a:cubicBezTo>
                  <a:pt x="303" y="130"/>
                  <a:pt x="325" y="92"/>
                  <a:pt x="347" y="55"/>
                </a:cubicBezTo>
                <a:cubicBezTo>
                  <a:pt x="368" y="18"/>
                  <a:pt x="357" y="0"/>
                  <a:pt x="314" y="0"/>
                </a:cubicBezTo>
                <a:lnTo>
                  <a:pt x="184" y="0"/>
                </a:lnTo>
                <a:cubicBezTo>
                  <a:pt x="140" y="0"/>
                  <a:pt x="97" y="0"/>
                  <a:pt x="53" y="0"/>
                </a:cubicBezTo>
                <a:cubicBezTo>
                  <a:pt x="11" y="0"/>
                  <a:pt x="0" y="18"/>
                  <a:pt x="22" y="55"/>
                </a:cubicBezTo>
                <a:lnTo>
                  <a:pt x="87" y="168"/>
                </a:lnTo>
                <a:cubicBezTo>
                  <a:pt x="109" y="206"/>
                  <a:pt x="131" y="244"/>
                  <a:pt x="153" y="281"/>
                </a:cubicBezTo>
                <a:cubicBezTo>
                  <a:pt x="174" y="318"/>
                  <a:pt x="195" y="318"/>
                  <a:pt x="216" y="280"/>
                </a:cubicBezTo>
                <a:close/>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9" name="Freeform 9"/>
          <p:cNvSpPr>
            <a:spLocks/>
          </p:cNvSpPr>
          <p:nvPr/>
        </p:nvSpPr>
        <p:spPr bwMode="auto">
          <a:xfrm>
            <a:off x="4151012" y="1896146"/>
            <a:ext cx="299921" cy="298333"/>
          </a:xfrm>
          <a:custGeom>
            <a:avLst/>
            <a:gdLst>
              <a:gd name="T0" fmla="*/ 31 w 355"/>
              <a:gd name="T1" fmla="*/ 140 h 355"/>
              <a:gd name="T2" fmla="*/ 122 w 355"/>
              <a:gd name="T3" fmla="*/ 232 h 355"/>
              <a:gd name="T4" fmla="*/ 215 w 355"/>
              <a:gd name="T5" fmla="*/ 325 h 355"/>
              <a:gd name="T6" fmla="*/ 276 w 355"/>
              <a:gd name="T7" fmla="*/ 307 h 355"/>
              <a:gd name="T8" fmla="*/ 310 w 355"/>
              <a:gd name="T9" fmla="*/ 182 h 355"/>
              <a:gd name="T10" fmla="*/ 344 w 355"/>
              <a:gd name="T11" fmla="*/ 55 h 355"/>
              <a:gd name="T12" fmla="*/ 298 w 355"/>
              <a:gd name="T13" fmla="*/ 11 h 355"/>
              <a:gd name="T14" fmla="*/ 173 w 355"/>
              <a:gd name="T15" fmla="*/ 45 h 355"/>
              <a:gd name="T16" fmla="*/ 46 w 355"/>
              <a:gd name="T17" fmla="*/ 79 h 355"/>
              <a:gd name="T18" fmla="*/ 31 w 355"/>
              <a:gd name="T19" fmla="*/ 14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31" y="140"/>
                </a:moveTo>
                <a:lnTo>
                  <a:pt x="122" y="232"/>
                </a:lnTo>
                <a:cubicBezTo>
                  <a:pt x="153" y="263"/>
                  <a:pt x="184" y="294"/>
                  <a:pt x="215" y="325"/>
                </a:cubicBezTo>
                <a:cubicBezTo>
                  <a:pt x="245" y="355"/>
                  <a:pt x="265" y="349"/>
                  <a:pt x="276" y="307"/>
                </a:cubicBezTo>
                <a:lnTo>
                  <a:pt x="310" y="182"/>
                </a:lnTo>
                <a:cubicBezTo>
                  <a:pt x="321" y="140"/>
                  <a:pt x="332" y="97"/>
                  <a:pt x="344" y="55"/>
                </a:cubicBezTo>
                <a:cubicBezTo>
                  <a:pt x="355" y="14"/>
                  <a:pt x="340" y="0"/>
                  <a:pt x="298" y="11"/>
                </a:cubicBezTo>
                <a:lnTo>
                  <a:pt x="173" y="45"/>
                </a:lnTo>
                <a:cubicBezTo>
                  <a:pt x="130" y="56"/>
                  <a:pt x="88" y="67"/>
                  <a:pt x="46" y="79"/>
                </a:cubicBezTo>
                <a:cubicBezTo>
                  <a:pt x="5" y="89"/>
                  <a:pt x="0" y="110"/>
                  <a:pt x="31" y="140"/>
                </a:cubicBezTo>
                <a:close/>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30" name="Freeform 10"/>
          <p:cNvSpPr>
            <a:spLocks/>
          </p:cNvSpPr>
          <p:nvPr/>
        </p:nvSpPr>
        <p:spPr bwMode="auto">
          <a:xfrm>
            <a:off x="7395920" y="1896146"/>
            <a:ext cx="298333" cy="298333"/>
          </a:xfrm>
          <a:custGeom>
            <a:avLst/>
            <a:gdLst>
              <a:gd name="T0" fmla="*/ 324 w 355"/>
              <a:gd name="T1" fmla="*/ 140 h 355"/>
              <a:gd name="T2" fmla="*/ 233 w 355"/>
              <a:gd name="T3" fmla="*/ 232 h 355"/>
              <a:gd name="T4" fmla="*/ 140 w 355"/>
              <a:gd name="T5" fmla="*/ 325 h 355"/>
              <a:gd name="T6" fmla="*/ 79 w 355"/>
              <a:gd name="T7" fmla="*/ 307 h 355"/>
              <a:gd name="T8" fmla="*/ 45 w 355"/>
              <a:gd name="T9" fmla="*/ 182 h 355"/>
              <a:gd name="T10" fmla="*/ 11 w 355"/>
              <a:gd name="T11" fmla="*/ 55 h 355"/>
              <a:gd name="T12" fmla="*/ 57 w 355"/>
              <a:gd name="T13" fmla="*/ 11 h 355"/>
              <a:gd name="T14" fmla="*/ 182 w 355"/>
              <a:gd name="T15" fmla="*/ 45 h 355"/>
              <a:gd name="T16" fmla="*/ 309 w 355"/>
              <a:gd name="T17" fmla="*/ 79 h 355"/>
              <a:gd name="T18" fmla="*/ 324 w 355"/>
              <a:gd name="T19" fmla="*/ 14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5" h="355">
                <a:moveTo>
                  <a:pt x="324" y="140"/>
                </a:moveTo>
                <a:lnTo>
                  <a:pt x="233" y="232"/>
                </a:lnTo>
                <a:cubicBezTo>
                  <a:pt x="202" y="263"/>
                  <a:pt x="171" y="294"/>
                  <a:pt x="140" y="325"/>
                </a:cubicBezTo>
                <a:cubicBezTo>
                  <a:pt x="110" y="355"/>
                  <a:pt x="90" y="349"/>
                  <a:pt x="79" y="307"/>
                </a:cubicBezTo>
                <a:lnTo>
                  <a:pt x="45" y="182"/>
                </a:lnTo>
                <a:cubicBezTo>
                  <a:pt x="34" y="140"/>
                  <a:pt x="23" y="97"/>
                  <a:pt x="11" y="55"/>
                </a:cubicBezTo>
                <a:cubicBezTo>
                  <a:pt x="0" y="14"/>
                  <a:pt x="15" y="0"/>
                  <a:pt x="57" y="11"/>
                </a:cubicBezTo>
                <a:lnTo>
                  <a:pt x="182" y="45"/>
                </a:lnTo>
                <a:cubicBezTo>
                  <a:pt x="224" y="56"/>
                  <a:pt x="267" y="67"/>
                  <a:pt x="309" y="79"/>
                </a:cubicBezTo>
                <a:cubicBezTo>
                  <a:pt x="350" y="89"/>
                  <a:pt x="355" y="110"/>
                  <a:pt x="324" y="140"/>
                </a:cubicBezTo>
                <a:close/>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dirty="0">
              <a:solidFill>
                <a:schemeClr val="accent3"/>
              </a:solidFill>
              <a:latin typeface="印品黑体" panose="00000500000000000000" pitchFamily="2" charset="-122"/>
              <a:ea typeface="印品黑体" panose="00000500000000000000" pitchFamily="2"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885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国外高校创新创业教育的</a:t>
            </a:r>
            <a:r>
              <a:rPr lang="zh-CN" altLang="en-US" sz="2400" b="1" dirty="0" smtClean="0">
                <a:solidFill>
                  <a:schemeClr val="tx1">
                    <a:lumMod val="75000"/>
                    <a:lumOff val="25000"/>
                  </a:schemeClr>
                </a:solidFill>
                <a:latin typeface="微软雅黑" pitchFamily="34" charset="-122"/>
                <a:ea typeface="微软雅黑" pitchFamily="34" charset="-122"/>
              </a:rPr>
              <a:t>现状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课程设计与教学实践</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612033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inVertical)">
                                      <p:cBhvr>
                                        <p:cTn id="10" dur="500"/>
                                        <p:tgtEl>
                                          <p:spTgt spid="2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Effect transition="in" filter="fade">
                                      <p:cBhvr>
                                        <p:cTn id="20" dur="500"/>
                                        <p:tgtEl>
                                          <p:spTgt spid="2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animEffect transition="in" filter="fade">
                                      <p:cBhvr>
                                        <p:cTn id="25" dur="500"/>
                                        <p:tgtEl>
                                          <p:spTgt spid="2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45" presetClass="entr" presetSubtype="0" fill="hold" grpId="0"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2000"/>
                                        <p:tgtEl>
                                          <p:spTgt spid="25"/>
                                        </p:tgtEl>
                                      </p:cBhvr>
                                    </p:animEffect>
                                    <p:anim calcmode="lin" valueType="num">
                                      <p:cBhvr>
                                        <p:cTn id="41" dur="2000" fill="hold"/>
                                        <p:tgtEl>
                                          <p:spTgt spid="25"/>
                                        </p:tgtEl>
                                        <p:attrNameLst>
                                          <p:attrName>ppt_w</p:attrName>
                                        </p:attrNameLst>
                                      </p:cBhvr>
                                      <p:tavLst>
                                        <p:tav tm="0" fmla="#ppt_w*sin(2.5*pi*$)">
                                          <p:val>
                                            <p:fltVal val="0"/>
                                          </p:val>
                                        </p:tav>
                                        <p:tav tm="100000">
                                          <p:val>
                                            <p:fltVal val="1"/>
                                          </p:val>
                                        </p:tav>
                                      </p:tavLst>
                                    </p:anim>
                                    <p:anim calcmode="lin" valueType="num">
                                      <p:cBhvr>
                                        <p:cTn id="42" dur="2000" fill="hold"/>
                                        <p:tgtEl>
                                          <p:spTgt spid="25"/>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2000"/>
                                        <p:tgtEl>
                                          <p:spTgt spid="28"/>
                                        </p:tgtEl>
                                      </p:cBhvr>
                                    </p:animEffect>
                                    <p:anim calcmode="lin" valueType="num">
                                      <p:cBhvr>
                                        <p:cTn id="46" dur="2000" fill="hold"/>
                                        <p:tgtEl>
                                          <p:spTgt spid="28"/>
                                        </p:tgtEl>
                                        <p:attrNameLst>
                                          <p:attrName>ppt_w</p:attrName>
                                        </p:attrNameLst>
                                      </p:cBhvr>
                                      <p:tavLst>
                                        <p:tav tm="0" fmla="#ppt_w*sin(2.5*pi*$)">
                                          <p:val>
                                            <p:fltVal val="0"/>
                                          </p:val>
                                        </p:tav>
                                        <p:tav tm="100000">
                                          <p:val>
                                            <p:fltVal val="1"/>
                                          </p:val>
                                        </p:tav>
                                      </p:tavLst>
                                    </p:anim>
                                    <p:anim calcmode="lin" valueType="num">
                                      <p:cBhvr>
                                        <p:cTn id="47" dur="2000" fill="hold"/>
                                        <p:tgtEl>
                                          <p:spTgt spid="28"/>
                                        </p:tgtEl>
                                        <p:attrNameLst>
                                          <p:attrName>ppt_h</p:attrName>
                                        </p:attrNameLst>
                                      </p:cBhvr>
                                      <p:tavLst>
                                        <p:tav tm="0">
                                          <p:val>
                                            <p:strVal val="#ppt_h"/>
                                          </p:val>
                                        </p:tav>
                                        <p:tav tm="100000">
                                          <p:val>
                                            <p:strVal val="#ppt_h"/>
                                          </p:val>
                                        </p:tav>
                                      </p:tavLst>
                                    </p:anim>
                                  </p:childTnLst>
                                </p:cTn>
                              </p:par>
                              <p:par>
                                <p:cTn id="48" presetID="45"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2000"/>
                                        <p:tgtEl>
                                          <p:spTgt spid="26"/>
                                        </p:tgtEl>
                                      </p:cBhvr>
                                    </p:animEffect>
                                    <p:anim calcmode="lin" valueType="num">
                                      <p:cBhvr>
                                        <p:cTn id="51" dur="2000" fill="hold"/>
                                        <p:tgtEl>
                                          <p:spTgt spid="26"/>
                                        </p:tgtEl>
                                        <p:attrNameLst>
                                          <p:attrName>ppt_w</p:attrName>
                                        </p:attrNameLst>
                                      </p:cBhvr>
                                      <p:tavLst>
                                        <p:tav tm="0" fmla="#ppt_w*sin(2.5*pi*$)">
                                          <p:val>
                                            <p:fltVal val="0"/>
                                          </p:val>
                                        </p:tav>
                                        <p:tav tm="100000">
                                          <p:val>
                                            <p:fltVal val="1"/>
                                          </p:val>
                                        </p:tav>
                                      </p:tavLst>
                                    </p:anim>
                                    <p:anim calcmode="lin" valueType="num">
                                      <p:cBhvr>
                                        <p:cTn id="52" dur="2000" fill="hold"/>
                                        <p:tgtEl>
                                          <p:spTgt spid="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26" grpId="0"/>
      <p:bldP spid="23" grpId="0" animBg="1"/>
      <p:bldP spid="24" grpId="0" animBg="1"/>
      <p:bldP spid="25" grpId="0" animBg="1"/>
      <p:bldP spid="27" grpId="0" animBg="1"/>
      <p:bldP spid="28" grpId="0" animBg="1"/>
      <p:bldP spid="29" grpId="0" animBg="1"/>
      <p:bldP spid="3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矩形 8"/>
          <p:cNvSpPr/>
          <p:nvPr/>
        </p:nvSpPr>
        <p:spPr>
          <a:xfrm>
            <a:off x="1727200" y="1911615"/>
            <a:ext cx="5321300" cy="2825389"/>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国外高校创新创业教育师资队伍主要包括专职教师和兼职教师。 </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400" b="1" dirty="0" smtClean="0">
                <a:solidFill>
                  <a:schemeClr val="accent1">
                    <a:lumMod val="75000"/>
                  </a:schemeClr>
                </a:solidFill>
                <a:latin typeface="微软雅黑" pitchFamily="34" charset="-122"/>
                <a:ea typeface="微软雅黑" pitchFamily="34" charset="-122"/>
              </a:rPr>
              <a:t>专职</a:t>
            </a:r>
            <a:r>
              <a:rPr lang="zh-CN" altLang="en-US" sz="2400" b="1" dirty="0">
                <a:solidFill>
                  <a:schemeClr val="accent1">
                    <a:lumMod val="75000"/>
                  </a:schemeClr>
                </a:solidFill>
                <a:latin typeface="微软雅黑" pitchFamily="34" charset="-122"/>
                <a:ea typeface="微软雅黑" pitchFamily="34" charset="-122"/>
              </a:rPr>
              <a:t>教师</a:t>
            </a:r>
            <a:r>
              <a:rPr lang="zh-CN" altLang="en-US" sz="2000" dirty="0">
                <a:solidFill>
                  <a:schemeClr val="tx1">
                    <a:lumMod val="75000"/>
                    <a:lumOff val="25000"/>
                  </a:schemeClr>
                </a:solidFill>
                <a:latin typeface="微软雅黑" pitchFamily="34" charset="-122"/>
                <a:ea typeface="微软雅黑" pitchFamily="34" charset="-122"/>
              </a:rPr>
              <a:t>一般都</a:t>
            </a:r>
            <a:r>
              <a:rPr lang="zh-CN" altLang="en-US" sz="2000" dirty="0" smtClean="0">
                <a:solidFill>
                  <a:schemeClr val="tx1">
                    <a:lumMod val="75000"/>
                    <a:lumOff val="25000"/>
                  </a:schemeClr>
                </a:solidFill>
                <a:latin typeface="微软雅黑" pitchFamily="34" charset="-122"/>
                <a:ea typeface="微软雅黑" pitchFamily="34" charset="-122"/>
              </a:rPr>
              <a:t>获得了</a:t>
            </a:r>
            <a:r>
              <a:rPr lang="zh-CN" altLang="en-US" sz="2000" dirty="0">
                <a:solidFill>
                  <a:schemeClr val="tx1">
                    <a:lumMod val="75000"/>
                    <a:lumOff val="25000"/>
                  </a:schemeClr>
                </a:solidFill>
                <a:latin typeface="微软雅黑" pitchFamily="34" charset="-122"/>
                <a:ea typeface="微软雅黑" pitchFamily="34" charset="-122"/>
              </a:rPr>
              <a:t>创造学的博士学位或者经过专门的训练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并且学校经常对他们进行培训来提升创新</a:t>
            </a:r>
            <a:r>
              <a:rPr lang="zh-CN" altLang="en-US" sz="2000" dirty="0" smtClean="0">
                <a:solidFill>
                  <a:schemeClr val="tx1">
                    <a:lumMod val="75000"/>
                    <a:lumOff val="25000"/>
                  </a:schemeClr>
                </a:solidFill>
                <a:latin typeface="微软雅黑" pitchFamily="34" charset="-122"/>
                <a:ea typeface="微软雅黑" pitchFamily="34" charset="-122"/>
              </a:rPr>
              <a:t>创业方面</a:t>
            </a:r>
            <a:r>
              <a:rPr lang="zh-CN" altLang="en-US" sz="2000" dirty="0">
                <a:solidFill>
                  <a:schemeClr val="tx1">
                    <a:lumMod val="75000"/>
                    <a:lumOff val="25000"/>
                  </a:schemeClr>
                </a:solidFill>
                <a:latin typeface="微软雅黑" pitchFamily="34" charset="-122"/>
                <a:ea typeface="微软雅黑" pitchFamily="34" charset="-122"/>
              </a:rPr>
              <a:t>的教学能力</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400" b="1" dirty="0" smtClean="0">
                <a:solidFill>
                  <a:schemeClr val="accent1">
                    <a:lumMod val="75000"/>
                  </a:schemeClr>
                </a:solidFill>
                <a:latin typeface="微软雅黑" pitchFamily="34" charset="-122"/>
                <a:ea typeface="微软雅黑" pitchFamily="34" charset="-122"/>
              </a:rPr>
              <a:t>兼职</a:t>
            </a:r>
            <a:r>
              <a:rPr lang="zh-CN" altLang="en-US" sz="2400" b="1" dirty="0">
                <a:solidFill>
                  <a:schemeClr val="accent1">
                    <a:lumMod val="75000"/>
                  </a:schemeClr>
                </a:solidFill>
                <a:latin typeface="微软雅黑" pitchFamily="34" charset="-122"/>
                <a:ea typeface="微软雅黑" pitchFamily="34" charset="-122"/>
              </a:rPr>
              <a:t>教师</a:t>
            </a:r>
            <a:r>
              <a:rPr lang="zh-CN" altLang="en-US" sz="2000" dirty="0">
                <a:solidFill>
                  <a:schemeClr val="tx1">
                    <a:lumMod val="75000"/>
                    <a:lumOff val="25000"/>
                  </a:schemeClr>
                </a:solidFill>
                <a:latin typeface="微软雅黑" pitchFamily="34" charset="-122"/>
                <a:ea typeface="微软雅黑" pitchFamily="34" charset="-122"/>
              </a:rPr>
              <a:t>一般由社会上具有丰富经验的成功企业家或创业者担任。</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885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一、 国外高校创新创业教育的</a:t>
            </a:r>
            <a:r>
              <a:rPr lang="zh-CN" altLang="en-US" sz="2400" b="1" dirty="0" smtClean="0">
                <a:solidFill>
                  <a:schemeClr val="tx1">
                    <a:lumMod val="75000"/>
                    <a:lumOff val="25000"/>
                  </a:schemeClr>
                </a:solidFill>
                <a:latin typeface="微软雅黑" pitchFamily="34" charset="-122"/>
                <a:ea typeface="微软雅黑" pitchFamily="34" charset="-122"/>
              </a:rPr>
              <a:t>现状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教育管理与师资队伍</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154" name="Picture 2" descr="https://gimg2.baidu.com/image_search/src=http%3A%2F%2Fwap.hnwtqx.com%2Fteacher%2Fimages%2Fms1_01.jpg&amp;refer=http%3A%2F%2Fwap.hnwtqx.com&amp;app=2002&amp;size=f9999,10000&amp;q=a80&amp;n=0&amp;g=0n&amp;fmt=auto?sec=1666941739&amp;t=5439255ab857401701831dda43e3203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8500" y="3190875"/>
            <a:ext cx="4762500" cy="322897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622875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fade">
                                      <p:cBhvr>
                                        <p:cTn id="7" dur="1000"/>
                                        <p:tgtEl>
                                          <p:spTgt spid="49154"/>
                                        </p:tgtEl>
                                      </p:cBhvr>
                                    </p:animEffect>
                                    <p:anim calcmode="lin" valueType="num">
                                      <p:cBhvr>
                                        <p:cTn id="8" dur="1000" fill="hold"/>
                                        <p:tgtEl>
                                          <p:spTgt spid="49154"/>
                                        </p:tgtEl>
                                        <p:attrNameLst>
                                          <p:attrName>ppt_x</p:attrName>
                                        </p:attrNameLst>
                                      </p:cBhvr>
                                      <p:tavLst>
                                        <p:tav tm="0">
                                          <p:val>
                                            <p:strVal val="#ppt_x"/>
                                          </p:val>
                                        </p:tav>
                                        <p:tav tm="100000">
                                          <p:val>
                                            <p:strVal val="#ppt_x"/>
                                          </p:val>
                                        </p:tav>
                                      </p:tavLst>
                                    </p:anim>
                                    <p:anim calcmode="lin" valueType="num">
                                      <p:cBhvr>
                                        <p:cTn id="9" dur="1000" fill="hold"/>
                                        <p:tgtEl>
                                          <p:spTgt spid="4915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 name="矩形 8"/>
          <p:cNvSpPr/>
          <p:nvPr/>
        </p:nvSpPr>
        <p:spPr>
          <a:xfrm>
            <a:off x="4622800" y="1911615"/>
            <a:ext cx="5321300" cy="2308324"/>
          </a:xfrm>
          <a:prstGeom prst="rect">
            <a:avLst/>
          </a:prstGeom>
        </p:spPr>
        <p:txBody>
          <a:bodyPr wrap="square">
            <a:spAutoFit/>
          </a:bodyPr>
          <a:lstStyle/>
          <a:p>
            <a:pPr indent="457200" algn="just">
              <a:lnSpc>
                <a:spcPct val="120000"/>
              </a:lnSpc>
            </a:pPr>
            <a:r>
              <a:rPr lang="zh-CN" altLang="en-US" sz="2000" dirty="0">
                <a:solidFill>
                  <a:schemeClr val="tx1">
                    <a:lumMod val="75000"/>
                    <a:lumOff val="25000"/>
                  </a:schemeClr>
                </a:solidFill>
                <a:latin typeface="微软雅黑" pitchFamily="34" charset="-122"/>
                <a:ea typeface="微软雅黑" pitchFamily="34" charset="-122"/>
              </a:rPr>
              <a:t>我国部分高校认为创新创业教育不是高等教育的主导</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而是大学生毕业前增强</a:t>
            </a:r>
            <a:r>
              <a:rPr lang="zh-CN" altLang="en-US" sz="2000" dirty="0" smtClean="0">
                <a:solidFill>
                  <a:schemeClr val="tx1">
                    <a:lumMod val="75000"/>
                    <a:lumOff val="25000"/>
                  </a:schemeClr>
                </a:solidFill>
                <a:latin typeface="微软雅黑" pitchFamily="34" charset="-122"/>
                <a:ea typeface="微软雅黑" pitchFamily="34" charset="-122"/>
              </a:rPr>
              <a:t>就业率的</a:t>
            </a:r>
            <a:r>
              <a:rPr lang="zh-CN" altLang="en-US" sz="2000" dirty="0">
                <a:solidFill>
                  <a:schemeClr val="tx1">
                    <a:lumMod val="75000"/>
                    <a:lumOff val="25000"/>
                  </a:schemeClr>
                </a:solidFill>
                <a:latin typeface="微软雅黑" pitchFamily="34" charset="-122"/>
                <a:ea typeface="微软雅黑" pitchFamily="34" charset="-122"/>
              </a:rPr>
              <a:t>技能培训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所以在课时</a:t>
            </a:r>
            <a:r>
              <a:rPr lang="zh-CN" altLang="en-US" sz="2000" dirty="0" smtClean="0">
                <a:solidFill>
                  <a:schemeClr val="tx1">
                    <a:lumMod val="75000"/>
                    <a:lumOff val="25000"/>
                  </a:schemeClr>
                </a:solidFill>
                <a:latin typeface="微软雅黑" pitchFamily="34" charset="-122"/>
                <a:ea typeface="微软雅黑" pitchFamily="34" charset="-122"/>
              </a:rPr>
              <a:t>、师资、课程</a:t>
            </a:r>
            <a:r>
              <a:rPr lang="zh-CN" altLang="en-US" sz="2000" dirty="0">
                <a:solidFill>
                  <a:schemeClr val="tx1">
                    <a:lumMod val="75000"/>
                    <a:lumOff val="25000"/>
                  </a:schemeClr>
                </a:solidFill>
                <a:latin typeface="微软雅黑" pitchFamily="34" charset="-122"/>
                <a:ea typeface="微软雅黑" pitchFamily="34" charset="-122"/>
              </a:rPr>
              <a:t>内容的研究设计等方面投入不足</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pPr>
            <a:r>
              <a:rPr lang="zh-CN" altLang="en-US" sz="2000" dirty="0" smtClean="0">
                <a:solidFill>
                  <a:schemeClr val="tx1">
                    <a:lumMod val="75000"/>
                    <a:lumOff val="25000"/>
                  </a:schemeClr>
                </a:solidFill>
                <a:latin typeface="微软雅黑" pitchFamily="34" charset="-122"/>
                <a:ea typeface="微软雅黑" pitchFamily="34" charset="-122"/>
              </a:rPr>
              <a:t>在</a:t>
            </a:r>
            <a:r>
              <a:rPr lang="zh-CN" altLang="en-US" sz="2000" dirty="0">
                <a:solidFill>
                  <a:schemeClr val="tx1">
                    <a:lumMod val="75000"/>
                    <a:lumOff val="25000"/>
                  </a:schemeClr>
                </a:solidFill>
                <a:latin typeface="微软雅黑" pitchFamily="34" charset="-122"/>
                <a:ea typeface="微软雅黑" pitchFamily="34" charset="-122"/>
              </a:rPr>
              <a:t>实际教学</a:t>
            </a:r>
            <a:r>
              <a:rPr lang="zh-CN" altLang="en-US" sz="2000" dirty="0" smtClean="0">
                <a:solidFill>
                  <a:schemeClr val="tx1">
                    <a:lumMod val="75000"/>
                    <a:lumOff val="25000"/>
                  </a:schemeClr>
                </a:solidFill>
                <a:latin typeface="微软雅黑" pitchFamily="34" charset="-122"/>
                <a:ea typeface="微软雅黑" pitchFamily="34" charset="-122"/>
              </a:rPr>
              <a:t>过程中</a:t>
            </a:r>
            <a:r>
              <a:rPr lang="zh-CN" altLang="en-US" sz="2000" dirty="0">
                <a:solidFill>
                  <a:schemeClr val="tx1">
                    <a:lumMod val="75000"/>
                    <a:lumOff val="25000"/>
                  </a:schemeClr>
                </a:solidFill>
                <a:latin typeface="微软雅黑" pitchFamily="34" charset="-122"/>
                <a:ea typeface="微软雅黑" pitchFamily="34" charset="-122"/>
              </a:rPr>
              <a:t>未将创新与创业看作一个整体</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呈现“创新”与“创业”的</a:t>
            </a:r>
            <a:r>
              <a:rPr lang="zh-CN" altLang="en-US" sz="2000" dirty="0">
                <a:solidFill>
                  <a:schemeClr val="tx1">
                    <a:lumMod val="75000"/>
                    <a:lumOff val="25000"/>
                  </a:schemeClr>
                </a:solidFill>
                <a:latin typeface="微软雅黑" pitchFamily="34" charset="-122"/>
                <a:ea typeface="微软雅黑" pitchFamily="34" charset="-122"/>
              </a:rPr>
              <a:t>分离教学。</a:t>
            </a: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31" name="矩形 3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32" name="等腰三角形 3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33" name="文本框 9"/>
          <p:cNvSpPr txBox="1"/>
          <p:nvPr/>
        </p:nvSpPr>
        <p:spPr>
          <a:xfrm>
            <a:off x="840784" y="203271"/>
            <a:ext cx="885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国内高校创新创业教育</a:t>
            </a:r>
            <a:r>
              <a:rPr lang="zh-CN" altLang="en-US" sz="2400" b="1" dirty="0" smtClean="0">
                <a:solidFill>
                  <a:schemeClr val="tx1">
                    <a:lumMod val="75000"/>
                    <a:lumOff val="25000"/>
                  </a:schemeClr>
                </a:solidFill>
                <a:latin typeface="微软雅黑" pitchFamily="34" charset="-122"/>
                <a:ea typeface="微软雅黑" pitchFamily="34" charset="-122"/>
              </a:rPr>
              <a:t>现状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教育理念</a:t>
            </a:r>
          </a:p>
        </p:txBody>
      </p:sp>
      <p:sp>
        <p:nvSpPr>
          <p:cNvPr id="34" name="矩形 3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22" descr="InstructionalTechnology"/>
          <p:cNvSpPr>
            <a:spLocks noChangeArrowheads="1"/>
          </p:cNvSpPr>
          <p:nvPr/>
        </p:nvSpPr>
        <p:spPr bwMode="auto">
          <a:xfrm>
            <a:off x="1376362" y="1522412"/>
            <a:ext cx="3121442" cy="368072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extLst/>
        </p:spPr>
        <p:txBody>
          <a:bodyPr wrap="none" anchor="ctr"/>
          <a:lstStyle/>
          <a:p>
            <a:endParaRPr lang="zh-CN" altLang="en-US"/>
          </a:p>
        </p:txBody>
      </p:sp>
    </p:spTree>
    <p:extLst>
      <p:ext uri="{BB962C8B-B14F-4D97-AF65-F5344CB8AC3E}">
        <p14:creationId xmlns:p14="http://schemas.microsoft.com/office/powerpoint/2010/main" val="358577803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5"/>
          <p:cNvSpPr>
            <a:spLocks/>
          </p:cNvSpPr>
          <p:nvPr/>
        </p:nvSpPr>
        <p:spPr bwMode="auto">
          <a:xfrm rot="5400000">
            <a:off x="5072090" y="617534"/>
            <a:ext cx="2171852" cy="5923065"/>
          </a:xfrm>
          <a:custGeom>
            <a:avLst/>
            <a:gdLst/>
            <a:ahLst/>
            <a:cxnLst/>
            <a:rect l="l" t="t" r="r" b="b"/>
            <a:pathLst>
              <a:path w="1536700" h="3668713">
                <a:moveTo>
                  <a:pt x="196789" y="0"/>
                </a:moveTo>
                <a:lnTo>
                  <a:pt x="978699" y="0"/>
                </a:lnTo>
                <a:lnTo>
                  <a:pt x="982663" y="0"/>
                </a:lnTo>
                <a:lnTo>
                  <a:pt x="982663" y="401"/>
                </a:lnTo>
                <a:cubicBezTo>
                  <a:pt x="1135160" y="1079"/>
                  <a:pt x="1273070" y="63504"/>
                  <a:pt x="1373318" y="163655"/>
                </a:cubicBezTo>
                <a:cubicBezTo>
                  <a:pt x="1474168" y="264940"/>
                  <a:pt x="1536700" y="404607"/>
                  <a:pt x="1536700" y="558933"/>
                </a:cubicBezTo>
                <a:cubicBezTo>
                  <a:pt x="1536700" y="712993"/>
                  <a:pt x="1474168" y="852926"/>
                  <a:pt x="1373318" y="953945"/>
                </a:cubicBezTo>
                <a:cubicBezTo>
                  <a:pt x="1272202" y="1054963"/>
                  <a:pt x="1132768" y="1117600"/>
                  <a:pt x="978699" y="1117600"/>
                </a:cubicBezTo>
                <a:lnTo>
                  <a:pt x="977900" y="1117600"/>
                </a:lnTo>
                <a:lnTo>
                  <a:pt x="556679" y="1117600"/>
                </a:lnTo>
                <a:cubicBezTo>
                  <a:pt x="476645" y="1117871"/>
                  <a:pt x="404309" y="1150571"/>
                  <a:pt x="351679" y="1202999"/>
                </a:cubicBezTo>
                <a:cubicBezTo>
                  <a:pt x="298967" y="1256040"/>
                  <a:pt x="266222" y="1329072"/>
                  <a:pt x="266222" y="1409833"/>
                </a:cubicBezTo>
                <a:cubicBezTo>
                  <a:pt x="266222" y="1490595"/>
                  <a:pt x="298967" y="1563627"/>
                  <a:pt x="351679" y="1616401"/>
                </a:cubicBezTo>
                <a:cubicBezTo>
                  <a:pt x="404427" y="1669212"/>
                  <a:pt x="476967" y="1701677"/>
                  <a:pt x="557213" y="1701855"/>
                </a:cubicBezTo>
                <a:lnTo>
                  <a:pt x="557213" y="1701800"/>
                </a:lnTo>
                <a:lnTo>
                  <a:pt x="978699" y="1701800"/>
                </a:lnTo>
                <a:lnTo>
                  <a:pt x="982663" y="1701800"/>
                </a:lnTo>
                <a:lnTo>
                  <a:pt x="982663" y="1702201"/>
                </a:lnTo>
                <a:cubicBezTo>
                  <a:pt x="1135160" y="1702879"/>
                  <a:pt x="1273070" y="1765289"/>
                  <a:pt x="1373318" y="1865416"/>
                </a:cubicBezTo>
                <a:cubicBezTo>
                  <a:pt x="1474168" y="1966677"/>
                  <a:pt x="1536700" y="2106311"/>
                  <a:pt x="1536700" y="2260600"/>
                </a:cubicBezTo>
                <a:cubicBezTo>
                  <a:pt x="1536700" y="2414890"/>
                  <a:pt x="1474168" y="2554523"/>
                  <a:pt x="1373318" y="2655517"/>
                </a:cubicBezTo>
                <a:cubicBezTo>
                  <a:pt x="1272202" y="2756778"/>
                  <a:pt x="1132768" y="2819400"/>
                  <a:pt x="978699" y="2819400"/>
                </a:cubicBezTo>
                <a:lnTo>
                  <a:pt x="977900" y="2819400"/>
                </a:lnTo>
                <a:lnTo>
                  <a:pt x="552450" y="2819400"/>
                </a:lnTo>
                <a:lnTo>
                  <a:pt x="552450" y="2819385"/>
                </a:lnTo>
                <a:cubicBezTo>
                  <a:pt x="474092" y="2820390"/>
                  <a:pt x="403379" y="2852806"/>
                  <a:pt x="351679" y="2904481"/>
                </a:cubicBezTo>
                <a:cubicBezTo>
                  <a:pt x="298967" y="2957168"/>
                  <a:pt x="266222" y="3030079"/>
                  <a:pt x="266222" y="3110707"/>
                </a:cubicBezTo>
                <a:cubicBezTo>
                  <a:pt x="266222" y="3191334"/>
                  <a:pt x="298967" y="3264245"/>
                  <a:pt x="351679" y="3316932"/>
                </a:cubicBezTo>
                <a:cubicBezTo>
                  <a:pt x="404658" y="3369886"/>
                  <a:pt x="477602" y="3402616"/>
                  <a:pt x="558268" y="3402616"/>
                </a:cubicBezTo>
                <a:lnTo>
                  <a:pt x="558800" y="3402616"/>
                </a:lnTo>
                <a:lnTo>
                  <a:pt x="558800" y="3403600"/>
                </a:lnTo>
                <a:lnTo>
                  <a:pt x="1343112" y="3403600"/>
                </a:lnTo>
                <a:lnTo>
                  <a:pt x="1428750" y="3536157"/>
                </a:lnTo>
                <a:lnTo>
                  <a:pt x="1343112" y="3668713"/>
                </a:lnTo>
                <a:lnTo>
                  <a:pt x="558800" y="3668713"/>
                </a:lnTo>
                <a:lnTo>
                  <a:pt x="558268" y="3668713"/>
                </a:lnTo>
                <a:lnTo>
                  <a:pt x="557212" y="3668713"/>
                </a:lnTo>
                <a:lnTo>
                  <a:pt x="557212" y="3668607"/>
                </a:lnTo>
                <a:cubicBezTo>
                  <a:pt x="403488" y="3668427"/>
                  <a:pt x="264394" y="3605950"/>
                  <a:pt x="163460" y="3505329"/>
                </a:cubicBezTo>
                <a:cubicBezTo>
                  <a:pt x="62562" y="3404212"/>
                  <a:pt x="0" y="3264777"/>
                  <a:pt x="0" y="3110707"/>
                </a:cubicBezTo>
                <a:cubicBezTo>
                  <a:pt x="0" y="2956636"/>
                  <a:pt x="62562" y="2817201"/>
                  <a:pt x="163460" y="2716350"/>
                </a:cubicBezTo>
                <a:cubicBezTo>
                  <a:pt x="263349" y="2616508"/>
                  <a:pt x="400614" y="2554283"/>
                  <a:pt x="552450" y="2553287"/>
                </a:cubicBezTo>
                <a:lnTo>
                  <a:pt x="552450" y="2552700"/>
                </a:lnTo>
                <a:lnTo>
                  <a:pt x="558268" y="2552700"/>
                </a:lnTo>
                <a:lnTo>
                  <a:pt x="977900" y="2552700"/>
                </a:lnTo>
                <a:lnTo>
                  <a:pt x="977900" y="2552924"/>
                </a:lnTo>
                <a:lnTo>
                  <a:pt x="978699" y="2552924"/>
                </a:lnTo>
                <a:cubicBezTo>
                  <a:pt x="1059325" y="2552924"/>
                  <a:pt x="1132235" y="2520148"/>
                  <a:pt x="1185188" y="2467119"/>
                </a:cubicBezTo>
                <a:cubicBezTo>
                  <a:pt x="1237875" y="2414357"/>
                  <a:pt x="1270605" y="2341342"/>
                  <a:pt x="1270605" y="2260600"/>
                </a:cubicBezTo>
                <a:cubicBezTo>
                  <a:pt x="1270605" y="2179858"/>
                  <a:pt x="1237875" y="2106844"/>
                  <a:pt x="1185188" y="2054081"/>
                </a:cubicBezTo>
                <a:cubicBezTo>
                  <a:pt x="1132721" y="2001539"/>
                  <a:pt x="1060661" y="1968879"/>
                  <a:pt x="980914" y="1968500"/>
                </a:cubicBezTo>
                <a:lnTo>
                  <a:pt x="558800" y="1968500"/>
                </a:lnTo>
                <a:lnTo>
                  <a:pt x="558268" y="1968500"/>
                </a:lnTo>
                <a:lnTo>
                  <a:pt x="557213" y="1968500"/>
                </a:lnTo>
                <a:lnTo>
                  <a:pt x="557213" y="1968394"/>
                </a:lnTo>
                <a:cubicBezTo>
                  <a:pt x="403489" y="1968215"/>
                  <a:pt x="264394" y="1905899"/>
                  <a:pt x="163460" y="1804845"/>
                </a:cubicBezTo>
                <a:cubicBezTo>
                  <a:pt x="62562" y="1703826"/>
                  <a:pt x="0" y="1564160"/>
                  <a:pt x="0" y="1409833"/>
                </a:cubicBezTo>
                <a:cubicBezTo>
                  <a:pt x="0" y="1255507"/>
                  <a:pt x="62562" y="1115840"/>
                  <a:pt x="163460" y="1014555"/>
                </a:cubicBezTo>
                <a:cubicBezTo>
                  <a:pt x="263349" y="914810"/>
                  <a:pt x="400614" y="852486"/>
                  <a:pt x="552450" y="851488"/>
                </a:cubicBezTo>
                <a:lnTo>
                  <a:pt x="552450" y="850900"/>
                </a:lnTo>
                <a:lnTo>
                  <a:pt x="558268" y="850900"/>
                </a:lnTo>
                <a:lnTo>
                  <a:pt x="977900" y="850900"/>
                </a:lnTo>
                <a:lnTo>
                  <a:pt x="977900" y="851061"/>
                </a:lnTo>
                <a:lnTo>
                  <a:pt x="978699" y="851061"/>
                </a:lnTo>
                <a:cubicBezTo>
                  <a:pt x="1059325" y="851061"/>
                  <a:pt x="1132235" y="818276"/>
                  <a:pt x="1185188" y="765501"/>
                </a:cubicBezTo>
                <a:cubicBezTo>
                  <a:pt x="1237875" y="712726"/>
                  <a:pt x="1270605" y="639428"/>
                  <a:pt x="1270605" y="558933"/>
                </a:cubicBezTo>
                <a:cubicBezTo>
                  <a:pt x="1270605" y="478172"/>
                  <a:pt x="1237875" y="405140"/>
                  <a:pt x="1185188" y="352099"/>
                </a:cubicBezTo>
                <a:cubicBezTo>
                  <a:pt x="1132583" y="299671"/>
                  <a:pt x="1060283" y="266971"/>
                  <a:pt x="980287" y="266700"/>
                </a:cubicBezTo>
                <a:lnTo>
                  <a:pt x="196789" y="266700"/>
                </a:lnTo>
                <a:lnTo>
                  <a:pt x="111125" y="133350"/>
                </a:lnTo>
                <a:close/>
              </a:path>
            </a:pathLst>
          </a:custGeom>
          <a:solidFill>
            <a:schemeClr val="bg1">
              <a:lumMod val="75000"/>
            </a:schemeClr>
          </a:solidFill>
          <a:ln>
            <a:noFill/>
          </a:ln>
        </p:spPr>
        <p:txBody>
          <a:bodyPr vert="horz" wrap="square" lIns="91414" tIns="45707" rIns="91414" bIns="45707" numCol="1" anchor="t" anchorCtr="0" compatLnSpc="1">
            <a:prstTxWarp prst="textNoShape">
              <a:avLst/>
            </a:prstTxWarp>
          </a:bodyPr>
          <a:lstStyle/>
          <a:p>
            <a:endParaRPr lang="zh-CN" altLang="en-US" sz="1300"/>
          </a:p>
        </p:txBody>
      </p:sp>
      <p:sp>
        <p:nvSpPr>
          <p:cNvPr id="74" name="Oval 13"/>
          <p:cNvSpPr>
            <a:spLocks noChangeArrowheads="1"/>
          </p:cNvSpPr>
          <p:nvPr/>
        </p:nvSpPr>
        <p:spPr bwMode="auto">
          <a:xfrm>
            <a:off x="3628419" y="2296696"/>
            <a:ext cx="784764" cy="784761"/>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78" name="Oval 13"/>
          <p:cNvSpPr>
            <a:spLocks noChangeArrowheads="1"/>
          </p:cNvSpPr>
          <p:nvPr/>
        </p:nvSpPr>
        <p:spPr bwMode="auto">
          <a:xfrm>
            <a:off x="4871015" y="4023695"/>
            <a:ext cx="773103" cy="773101"/>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82" name="Oval 13"/>
          <p:cNvSpPr>
            <a:spLocks noChangeArrowheads="1"/>
          </p:cNvSpPr>
          <p:nvPr/>
        </p:nvSpPr>
        <p:spPr bwMode="auto">
          <a:xfrm>
            <a:off x="6507988" y="2286662"/>
            <a:ext cx="762624" cy="762623"/>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86" name="Oval 13"/>
          <p:cNvSpPr>
            <a:spLocks noChangeArrowheads="1"/>
          </p:cNvSpPr>
          <p:nvPr/>
        </p:nvSpPr>
        <p:spPr bwMode="auto">
          <a:xfrm>
            <a:off x="8019763" y="4038288"/>
            <a:ext cx="762259" cy="762256"/>
          </a:xfrm>
          <a:prstGeom prst="ellipse">
            <a:avLst/>
          </a:prstGeom>
          <a:gradFill>
            <a:gsLst>
              <a:gs pos="0">
                <a:srgbClr val="0E1A40"/>
              </a:gs>
              <a:gs pos="100000">
                <a:srgbClr val="2F5EB0"/>
              </a:gs>
            </a:gsLst>
            <a:lin ang="13800000" scaled="0"/>
          </a:gra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300" b="1" dirty="0">
              <a:solidFill>
                <a:schemeClr val="bg1"/>
              </a:solidFill>
              <a:latin typeface="微软雅黑" pitchFamily="34" charset="-122"/>
              <a:ea typeface="微软雅黑" pitchFamily="34" charset="-122"/>
            </a:endParaRPr>
          </a:p>
        </p:txBody>
      </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8" name="矩形 7"/>
          <p:cNvSpPr/>
          <p:nvPr/>
        </p:nvSpPr>
        <p:spPr>
          <a:xfrm>
            <a:off x="240304" y="933716"/>
            <a:ext cx="4242796" cy="1907702"/>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国内高校创新创业课程设置多数以选修课为主</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只有少数被设置成必修课</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主要</a:t>
            </a:r>
            <a:r>
              <a:rPr lang="zh-CN" altLang="en-US" sz="2000" dirty="0" smtClean="0">
                <a:solidFill>
                  <a:schemeClr val="tx1">
                    <a:lumMod val="75000"/>
                    <a:lumOff val="25000"/>
                  </a:schemeClr>
                </a:solidFill>
                <a:latin typeface="微软雅黑" pitchFamily="34" charset="-122"/>
                <a:ea typeface="微软雅黑" pitchFamily="34" charset="-122"/>
              </a:rPr>
              <a:t>针对本科生</a:t>
            </a:r>
            <a:r>
              <a:rPr lang="zh-CN" altLang="en-US" sz="2000" dirty="0">
                <a:solidFill>
                  <a:schemeClr val="tx1">
                    <a:lumMod val="75000"/>
                    <a:lumOff val="25000"/>
                  </a:schemeClr>
                </a:solidFill>
                <a:latin typeface="微软雅黑" pitchFamily="34" charset="-122"/>
                <a:ea typeface="微软雅黑" pitchFamily="34" charset="-122"/>
              </a:rPr>
              <a:t>开展相关创新课程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少数高校针对研究生开设选修类课程。 </a:t>
            </a:r>
          </a:p>
        </p:txBody>
      </p:sp>
      <p:sp>
        <p:nvSpPr>
          <p:cNvPr id="10" name="矩形 9"/>
          <p:cNvSpPr/>
          <p:nvPr/>
        </p:nvSpPr>
        <p:spPr>
          <a:xfrm>
            <a:off x="840784" y="4919569"/>
            <a:ext cx="5344132" cy="8309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其次</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创新创业课程</a:t>
            </a:r>
            <a:r>
              <a:rPr lang="zh-CN" altLang="en-US" sz="2000" dirty="0" smtClean="0">
                <a:solidFill>
                  <a:schemeClr val="tx1">
                    <a:lumMod val="75000"/>
                    <a:lumOff val="25000"/>
                  </a:schemeClr>
                </a:solidFill>
                <a:latin typeface="微软雅黑" pitchFamily="34" charset="-122"/>
                <a:ea typeface="微软雅黑" pitchFamily="34" charset="-122"/>
              </a:rPr>
              <a:t>很少</a:t>
            </a:r>
            <a:r>
              <a:rPr lang="zh-CN" altLang="en-US" sz="2000" dirty="0">
                <a:solidFill>
                  <a:schemeClr val="tx1">
                    <a:lumMod val="75000"/>
                    <a:lumOff val="25000"/>
                  </a:schemeClr>
                </a:solidFill>
                <a:latin typeface="微软雅黑" pitchFamily="34" charset="-122"/>
                <a:ea typeface="微软雅黑" pitchFamily="34" charset="-122"/>
              </a:rPr>
              <a:t>与其他相关专业课程融合。</a:t>
            </a:r>
          </a:p>
        </p:txBody>
      </p:sp>
      <p:sp>
        <p:nvSpPr>
          <p:cNvPr id="12" name="矩形 11"/>
          <p:cNvSpPr/>
          <p:nvPr/>
        </p:nvSpPr>
        <p:spPr>
          <a:xfrm>
            <a:off x="5644118" y="933716"/>
            <a:ext cx="4357132" cy="1569660"/>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另外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国内高校通过讲授创业理论知识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组织创业大赛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邀请</a:t>
            </a:r>
            <a:r>
              <a:rPr lang="zh-CN" altLang="en-US" sz="2000" dirty="0">
                <a:solidFill>
                  <a:schemeClr val="tx1">
                    <a:lumMod val="75000"/>
                    <a:lumOff val="25000"/>
                  </a:schemeClr>
                </a:solidFill>
                <a:latin typeface="微软雅黑" pitchFamily="34" charset="-122"/>
                <a:ea typeface="微软雅黑" pitchFamily="34" charset="-122"/>
              </a:rPr>
              <a:t>成功创业者</a:t>
            </a:r>
            <a:r>
              <a:rPr lang="zh-CN" altLang="en-US" sz="2000" dirty="0" smtClean="0">
                <a:solidFill>
                  <a:schemeClr val="tx1">
                    <a:lumMod val="75000"/>
                    <a:lumOff val="25000"/>
                  </a:schemeClr>
                </a:solidFill>
                <a:latin typeface="微软雅黑" pitchFamily="34" charset="-122"/>
                <a:ea typeface="微软雅黑" pitchFamily="34" charset="-122"/>
              </a:rPr>
              <a:t>、企业家</a:t>
            </a:r>
            <a:r>
              <a:rPr lang="zh-CN" altLang="en-US" sz="2000" dirty="0">
                <a:solidFill>
                  <a:schemeClr val="tx1">
                    <a:lumMod val="75000"/>
                    <a:lumOff val="25000"/>
                  </a:schemeClr>
                </a:solidFill>
                <a:latin typeface="微软雅黑" pitchFamily="34" charset="-122"/>
                <a:ea typeface="微软雅黑" pitchFamily="34" charset="-122"/>
              </a:rPr>
              <a:t>开展讲座等形式来开展创新创业课程。</a:t>
            </a:r>
          </a:p>
        </p:txBody>
      </p:sp>
      <p:sp>
        <p:nvSpPr>
          <p:cNvPr id="14" name="矩形 13"/>
          <p:cNvSpPr/>
          <p:nvPr/>
        </p:nvSpPr>
        <p:spPr>
          <a:xfrm>
            <a:off x="7645400" y="4840069"/>
            <a:ext cx="4279900" cy="116903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部分高校也通过创建创业</a:t>
            </a:r>
            <a:r>
              <a:rPr lang="zh-CN" altLang="en-US" sz="2000" dirty="0" smtClean="0">
                <a:solidFill>
                  <a:schemeClr val="tx1">
                    <a:lumMod val="75000"/>
                    <a:lumOff val="25000"/>
                  </a:schemeClr>
                </a:solidFill>
                <a:latin typeface="微软雅黑" pitchFamily="34" charset="-122"/>
                <a:ea typeface="微软雅黑" pitchFamily="34" charset="-122"/>
              </a:rPr>
              <a:t>孵化</a:t>
            </a:r>
            <a:r>
              <a:rPr lang="zh-CN" altLang="en-US" sz="2000" dirty="0">
                <a:solidFill>
                  <a:schemeClr val="tx1">
                    <a:lumMod val="75000"/>
                    <a:lumOff val="25000"/>
                  </a:schemeClr>
                </a:solidFill>
                <a:latin typeface="微软雅黑" pitchFamily="34" charset="-122"/>
                <a:ea typeface="微软雅黑" pitchFamily="34" charset="-122"/>
              </a:rPr>
              <a:t>中心</a:t>
            </a:r>
            <a:r>
              <a:rPr lang="zh-CN" altLang="en-US" sz="2000" dirty="0" smtClean="0">
                <a:solidFill>
                  <a:schemeClr val="tx1">
                    <a:lumMod val="75000"/>
                    <a:lumOff val="25000"/>
                  </a:schemeClr>
                </a:solidFill>
                <a:latin typeface="微软雅黑" pitchFamily="34" charset="-122"/>
                <a:ea typeface="微软雅黑" pitchFamily="34" charset="-122"/>
              </a:rPr>
              <a:t>、实践</a:t>
            </a:r>
            <a:r>
              <a:rPr lang="zh-CN" altLang="en-US" sz="2000" dirty="0">
                <a:solidFill>
                  <a:schemeClr val="tx1">
                    <a:lumMod val="75000"/>
                    <a:lumOff val="25000"/>
                  </a:schemeClr>
                </a:solidFill>
                <a:latin typeface="微软雅黑" pitchFamily="34" charset="-122"/>
                <a:ea typeface="微软雅黑" pitchFamily="34" charset="-122"/>
              </a:rPr>
              <a:t>基地等为学生提供创业实践的机会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提升其实践能力。</a:t>
            </a:r>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3" name="文本框 9"/>
          <p:cNvSpPr txBox="1"/>
          <p:nvPr/>
        </p:nvSpPr>
        <p:spPr>
          <a:xfrm>
            <a:off x="840784" y="203271"/>
            <a:ext cx="885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国内高校创新创业教育</a:t>
            </a:r>
            <a:r>
              <a:rPr lang="zh-CN" altLang="en-US" sz="2400" b="1" dirty="0" smtClean="0">
                <a:solidFill>
                  <a:schemeClr val="tx1">
                    <a:lumMod val="75000"/>
                    <a:lumOff val="25000"/>
                  </a:schemeClr>
                </a:solidFill>
                <a:latin typeface="微软雅黑" pitchFamily="34" charset="-122"/>
                <a:ea typeface="微软雅黑" pitchFamily="34" charset="-122"/>
              </a:rPr>
              <a:t>现状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课程设计与教学实践</a:t>
            </a:r>
          </a:p>
        </p:txBody>
      </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505389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ppt_x"/>
                                          </p:val>
                                        </p:tav>
                                        <p:tav tm="100000">
                                          <p:val>
                                            <p:strVal val="#ppt_x"/>
                                          </p:val>
                                        </p:tav>
                                      </p:tavLst>
                                    </p:anim>
                                    <p:anim calcmode="lin" valueType="num">
                                      <p:cBhvr additive="base">
                                        <p:cTn id="8" dur="500" fill="hold"/>
                                        <p:tgtEl>
                                          <p:spTgt spid="7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fill="hold"/>
                                        <p:tgtEl>
                                          <p:spTgt spid="74"/>
                                        </p:tgtEl>
                                        <p:attrNameLst>
                                          <p:attrName>ppt_x</p:attrName>
                                        </p:attrNameLst>
                                      </p:cBhvr>
                                      <p:tavLst>
                                        <p:tav tm="0">
                                          <p:val>
                                            <p:strVal val="#ppt_x"/>
                                          </p:val>
                                        </p:tav>
                                        <p:tav tm="100000">
                                          <p:val>
                                            <p:strVal val="#ppt_x"/>
                                          </p:val>
                                        </p:tav>
                                      </p:tavLst>
                                    </p:anim>
                                    <p:anim calcmode="lin" valueType="num">
                                      <p:cBhvr additive="base">
                                        <p:cTn id="12" dur="500" fill="hold"/>
                                        <p:tgtEl>
                                          <p:spTgt spid="7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 fill="hold"/>
                                        <p:tgtEl>
                                          <p:spTgt spid="78"/>
                                        </p:tgtEl>
                                        <p:attrNameLst>
                                          <p:attrName>ppt_x</p:attrName>
                                        </p:attrNameLst>
                                      </p:cBhvr>
                                      <p:tavLst>
                                        <p:tav tm="0">
                                          <p:val>
                                            <p:strVal val="#ppt_x"/>
                                          </p:val>
                                        </p:tav>
                                        <p:tav tm="100000">
                                          <p:val>
                                            <p:strVal val="#ppt_x"/>
                                          </p:val>
                                        </p:tav>
                                      </p:tavLst>
                                    </p:anim>
                                    <p:anim calcmode="lin" valueType="num">
                                      <p:cBhvr additive="base">
                                        <p:cTn id="16" dur="500" fill="hold"/>
                                        <p:tgtEl>
                                          <p:spTgt spid="7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500" fill="hold"/>
                                        <p:tgtEl>
                                          <p:spTgt spid="82"/>
                                        </p:tgtEl>
                                        <p:attrNameLst>
                                          <p:attrName>ppt_x</p:attrName>
                                        </p:attrNameLst>
                                      </p:cBhvr>
                                      <p:tavLst>
                                        <p:tav tm="0">
                                          <p:val>
                                            <p:strVal val="#ppt_x"/>
                                          </p:val>
                                        </p:tav>
                                        <p:tav tm="100000">
                                          <p:val>
                                            <p:strVal val="#ppt_x"/>
                                          </p:val>
                                        </p:tav>
                                      </p:tavLst>
                                    </p:anim>
                                    <p:anim calcmode="lin" valueType="num">
                                      <p:cBhvr additive="base">
                                        <p:cTn id="20" dur="500" fill="hold"/>
                                        <p:tgtEl>
                                          <p:spTgt spid="8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6"/>
                                        </p:tgtEl>
                                        <p:attrNameLst>
                                          <p:attrName>style.visibility</p:attrName>
                                        </p:attrNameLst>
                                      </p:cBhvr>
                                      <p:to>
                                        <p:strVal val="visible"/>
                                      </p:to>
                                    </p:set>
                                    <p:anim calcmode="lin" valueType="num">
                                      <p:cBhvr additive="base">
                                        <p:cTn id="23" dur="500" fill="hold"/>
                                        <p:tgtEl>
                                          <p:spTgt spid="86"/>
                                        </p:tgtEl>
                                        <p:attrNameLst>
                                          <p:attrName>ppt_x</p:attrName>
                                        </p:attrNameLst>
                                      </p:cBhvr>
                                      <p:tavLst>
                                        <p:tav tm="0">
                                          <p:val>
                                            <p:strVal val="#ppt_x"/>
                                          </p:val>
                                        </p:tav>
                                        <p:tav tm="100000">
                                          <p:val>
                                            <p:strVal val="#ppt_x"/>
                                          </p:val>
                                        </p:tav>
                                      </p:tavLst>
                                    </p:anim>
                                    <p:anim calcmode="lin" valueType="num">
                                      <p:cBhvr additive="base">
                                        <p:cTn id="24" dur="500" fill="hold"/>
                                        <p:tgtEl>
                                          <p:spTgt spid="8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circle(in)">
                                      <p:cBhvr>
                                        <p:cTn id="33" dur="20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heel(1)">
                                      <p:cBhvr>
                                        <p:cTn id="38" dur="20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heel(1)">
                                      <p:cBhvr>
                                        <p:cTn id="4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8" grpId="0" animBg="1"/>
      <p:bldP spid="82" grpId="0" animBg="1"/>
      <p:bldP spid="86" grpId="0" animBg="1"/>
      <p:bldP spid="8" grpId="0"/>
      <p:bldP spid="10" grpId="0"/>
      <p:bldP spid="12" grpId="0"/>
      <p:bldP spid="1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8" name="矩形 7"/>
          <p:cNvSpPr/>
          <p:nvPr/>
        </p:nvSpPr>
        <p:spPr>
          <a:xfrm>
            <a:off x="1194314" y="1257566"/>
            <a:ext cx="7428986" cy="2677656"/>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我国高校创新创业教育课程主要是由学校教务处负责安排</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招生就业处组织教师</a:t>
            </a:r>
            <a:r>
              <a:rPr lang="zh-CN" altLang="en-US" sz="2000" dirty="0" smtClean="0">
                <a:solidFill>
                  <a:schemeClr val="tx1">
                    <a:lumMod val="75000"/>
                    <a:lumOff val="25000"/>
                  </a:schemeClr>
                </a:solidFill>
                <a:latin typeface="微软雅黑" pitchFamily="34" charset="-122"/>
                <a:ea typeface="微软雅黑" pitchFamily="34" charset="-122"/>
              </a:rPr>
              <a:t>讲授。而</a:t>
            </a:r>
            <a:r>
              <a:rPr lang="zh-CN" altLang="en-US" sz="2000" dirty="0">
                <a:solidFill>
                  <a:schemeClr val="tx1">
                    <a:lumMod val="75000"/>
                    <a:lumOff val="25000"/>
                  </a:schemeClr>
                </a:solidFill>
                <a:latin typeface="微软雅黑" pitchFamily="34" charset="-122"/>
                <a:ea typeface="微软雅黑" pitchFamily="34" charset="-122"/>
              </a:rPr>
              <a:t>相关的实践活动主要由学校的团委和学生处负责组织。</a:t>
            </a:r>
          </a:p>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创新创业课程师资主要由年级辅导员</a:t>
            </a:r>
            <a:r>
              <a:rPr lang="zh-CN" altLang="en-US" sz="2000" dirty="0" smtClean="0">
                <a:solidFill>
                  <a:schemeClr val="tx1">
                    <a:lumMod val="75000"/>
                    <a:lumOff val="25000"/>
                  </a:schemeClr>
                </a:solidFill>
                <a:latin typeface="微软雅黑" pitchFamily="34" charset="-122"/>
                <a:ea typeface="微软雅黑" pitchFamily="34" charset="-122"/>
              </a:rPr>
              <a:t>、职业</a:t>
            </a:r>
            <a:r>
              <a:rPr lang="zh-CN" altLang="en-US" sz="2000" dirty="0">
                <a:solidFill>
                  <a:schemeClr val="tx1">
                    <a:lumMod val="75000"/>
                    <a:lumOff val="25000"/>
                  </a:schemeClr>
                </a:solidFill>
                <a:latin typeface="微软雅黑" pitchFamily="34" charset="-122"/>
                <a:ea typeface="微软雅黑" pitchFamily="34" charset="-122"/>
              </a:rPr>
              <a:t>生涯规划教师组成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他们虽然具备一定</a:t>
            </a:r>
            <a:r>
              <a:rPr lang="zh-CN" altLang="en-US" sz="2000" dirty="0" smtClean="0">
                <a:solidFill>
                  <a:schemeClr val="tx1">
                    <a:lumMod val="75000"/>
                    <a:lumOff val="25000"/>
                  </a:schemeClr>
                </a:solidFill>
                <a:latin typeface="微软雅黑" pitchFamily="34" charset="-122"/>
                <a:ea typeface="微软雅黑" pitchFamily="34" charset="-122"/>
              </a:rPr>
              <a:t>的理论</a:t>
            </a:r>
            <a:r>
              <a:rPr lang="zh-CN" altLang="en-US" sz="2000" dirty="0">
                <a:solidFill>
                  <a:schemeClr val="tx1">
                    <a:lumMod val="75000"/>
                    <a:lumOff val="25000"/>
                  </a:schemeClr>
                </a:solidFill>
                <a:latin typeface="微软雅黑" pitchFamily="34" charset="-122"/>
                <a:ea typeface="微软雅黑" pitchFamily="34" charset="-122"/>
              </a:rPr>
              <a:t>知识</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但缺乏创业经验</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部分</a:t>
            </a:r>
            <a:r>
              <a:rPr lang="zh-CN" altLang="en-US" sz="2000" dirty="0">
                <a:solidFill>
                  <a:schemeClr val="tx1">
                    <a:lumMod val="75000"/>
                    <a:lumOff val="25000"/>
                  </a:schemeClr>
                </a:solidFill>
                <a:latin typeface="微软雅黑" pitchFamily="34" charset="-122"/>
                <a:ea typeface="微软雅黑" pitchFamily="34" charset="-122"/>
              </a:rPr>
              <a:t>高校也尝试引入有实践经验的企业家或行业专家承担</a:t>
            </a:r>
            <a:r>
              <a:rPr lang="zh-CN" altLang="en-US" sz="2000" dirty="0" smtClean="0">
                <a:solidFill>
                  <a:schemeClr val="tx1">
                    <a:lumMod val="75000"/>
                    <a:lumOff val="25000"/>
                  </a:schemeClr>
                </a:solidFill>
                <a:latin typeface="微软雅黑" pitchFamily="34" charset="-122"/>
                <a:ea typeface="微软雅黑" pitchFamily="34" charset="-122"/>
              </a:rPr>
              <a:t>教学</a:t>
            </a:r>
            <a:r>
              <a:rPr lang="zh-CN" altLang="en-US" sz="2000" dirty="0">
                <a:solidFill>
                  <a:schemeClr val="tx1">
                    <a:lumMod val="75000"/>
                    <a:lumOff val="25000"/>
                  </a:schemeClr>
                </a:solidFill>
                <a:latin typeface="微软雅黑" pitchFamily="34" charset="-122"/>
                <a:ea typeface="微软雅黑" pitchFamily="34" charset="-122"/>
              </a:rPr>
              <a:t>任务。</a:t>
            </a:r>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3" name="文本框 9"/>
          <p:cNvSpPr txBox="1"/>
          <p:nvPr/>
        </p:nvSpPr>
        <p:spPr>
          <a:xfrm>
            <a:off x="840784" y="203271"/>
            <a:ext cx="885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二、 国内高校创新创业教育</a:t>
            </a:r>
            <a:r>
              <a:rPr lang="zh-CN" altLang="en-US" sz="2400" b="1" dirty="0" smtClean="0">
                <a:solidFill>
                  <a:schemeClr val="tx1">
                    <a:lumMod val="75000"/>
                    <a:lumOff val="25000"/>
                  </a:schemeClr>
                </a:solidFill>
                <a:latin typeface="微软雅黑" pitchFamily="34" charset="-122"/>
                <a:ea typeface="微软雅黑" pitchFamily="34" charset="-122"/>
              </a:rPr>
              <a:t>现状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教育管理与师资队伍</a:t>
            </a:r>
          </a:p>
        </p:txBody>
      </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02" name="Picture 2" descr="https://img0.baidu.com/it/u=3278969043,4023114741&amp;fm=253&amp;fmt=auto&amp;app=138&amp;f=JPEG?w=400&amp;h=1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0220" y="4222750"/>
            <a:ext cx="5510580" cy="2011363"/>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48708299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barn(inVertical)">
                                      <p:cBhvr>
                                        <p:cTn id="7" dur="500"/>
                                        <p:tgtEl>
                                          <p:spTgt spid="5120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smtClean="0">
                <a:solidFill>
                  <a:schemeClr val="tx1">
                    <a:lumMod val="75000"/>
                    <a:lumOff val="25000"/>
                  </a:schemeClr>
                </a:solidFill>
                <a:latin typeface="微软雅黑" pitchFamily="34" charset="-122"/>
                <a:ea typeface="微软雅黑" pitchFamily="34" charset="-122"/>
              </a:rPr>
              <a:t>一、 创意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相关概念</a:t>
            </a:r>
          </a:p>
        </p:txBody>
      </p:sp>
      <p:sp>
        <p:nvSpPr>
          <p:cNvPr id="15" name="Freeform 12"/>
          <p:cNvSpPr>
            <a:spLocks/>
          </p:cNvSpPr>
          <p:nvPr/>
        </p:nvSpPr>
        <p:spPr bwMode="auto">
          <a:xfrm>
            <a:off x="1488689" y="3693901"/>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6" name="Freeform 12"/>
          <p:cNvSpPr>
            <a:spLocks/>
          </p:cNvSpPr>
          <p:nvPr/>
        </p:nvSpPr>
        <p:spPr bwMode="auto">
          <a:xfrm flipH="1" flipV="1">
            <a:off x="10295886" y="4373517"/>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17" name="TextBox 16"/>
          <p:cNvSpPr txBox="1"/>
          <p:nvPr/>
        </p:nvSpPr>
        <p:spPr>
          <a:xfrm>
            <a:off x="1902379" y="3878051"/>
            <a:ext cx="8543015" cy="830480"/>
          </a:xfrm>
          <a:prstGeom prst="rect">
            <a:avLst/>
          </a:prstGeom>
          <a:noFill/>
        </p:spPr>
        <p:txBody>
          <a:bodyPr wrap="square" lIns="121917" tIns="60958" rIns="121917" bIns="60958" rtlCol="0">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创意分为</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功能整合型、 环境协调型、 极限深入型、 分化投射型、 </a:t>
            </a:r>
            <a:r>
              <a:rPr lang="zh-CN" altLang="en-US" sz="2000" dirty="0" smtClean="0">
                <a:solidFill>
                  <a:schemeClr val="tx1">
                    <a:lumMod val="75000"/>
                    <a:lumOff val="25000"/>
                  </a:schemeClr>
                </a:solidFill>
                <a:latin typeface="微软雅黑" pitchFamily="34" charset="-122"/>
                <a:ea typeface="微软雅黑" pitchFamily="34" charset="-122"/>
                <a:sym typeface="微软雅黑" pitchFamily="34" charset="-122"/>
              </a:rPr>
              <a:t>外围扩展型 </a:t>
            </a:r>
            <a:r>
              <a:rPr lang="en-US" altLang="zh-CN" sz="2000" dirty="0">
                <a:solidFill>
                  <a:schemeClr val="tx1">
                    <a:lumMod val="75000"/>
                    <a:lumOff val="25000"/>
                  </a:schemeClr>
                </a:solidFill>
                <a:latin typeface="微软雅黑" pitchFamily="34" charset="-122"/>
                <a:ea typeface="微软雅黑" pitchFamily="34" charset="-122"/>
                <a:sym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sym typeface="微软雅黑" pitchFamily="34" charset="-122"/>
              </a:rPr>
              <a:t>种。</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ectangle 19"/>
          <p:cNvSpPr/>
          <p:nvPr/>
        </p:nvSpPr>
        <p:spPr>
          <a:xfrm>
            <a:off x="5530850" y="1187450"/>
            <a:ext cx="5293536" cy="2182311"/>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a:p>
        </p:txBody>
      </p:sp>
      <p:sp>
        <p:nvSpPr>
          <p:cNvPr id="22" name="Rectangle 19"/>
          <p:cNvSpPr/>
          <p:nvPr/>
        </p:nvSpPr>
        <p:spPr>
          <a:xfrm>
            <a:off x="1393405" y="1187450"/>
            <a:ext cx="4137445" cy="2182311"/>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en-US"/>
          </a:p>
        </p:txBody>
      </p:sp>
      <p:sp>
        <p:nvSpPr>
          <p:cNvPr id="6" name="矩形 5"/>
          <p:cNvSpPr/>
          <p:nvPr/>
        </p:nvSpPr>
        <p:spPr>
          <a:xfrm>
            <a:off x="1555750" y="1494135"/>
            <a:ext cx="3759200" cy="1569660"/>
          </a:xfrm>
          <a:prstGeom prst="rect">
            <a:avLst/>
          </a:prstGeom>
        </p:spPr>
        <p:txBody>
          <a:bodyPr wrap="square">
            <a:spAutoFit/>
          </a:bodyPr>
          <a:lstStyle/>
          <a:p>
            <a:pPr indent="457200" algn="just">
              <a:lnSpc>
                <a:spcPct val="120000"/>
              </a:lnSpc>
              <a:spcBef>
                <a:spcPct val="0"/>
              </a:spcBef>
            </a:pPr>
            <a:r>
              <a:rPr lang="zh-CN" altLang="en-US" sz="2000" dirty="0">
                <a:solidFill>
                  <a:schemeClr val="bg1"/>
                </a:solidFill>
                <a:latin typeface="微软雅黑" pitchFamily="34" charset="-122"/>
                <a:ea typeface="微软雅黑" pitchFamily="34" charset="-122"/>
              </a:rPr>
              <a:t>“创” 指创作、 创造</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意” 指意识、 观念和思维。 </a:t>
            </a:r>
            <a:endParaRPr lang="en-US" altLang="zh-CN" sz="2000" dirty="0" smtClean="0">
              <a:solidFill>
                <a:schemeClr val="bg1"/>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bg1"/>
                </a:solidFill>
                <a:latin typeface="微软雅黑" pitchFamily="34" charset="-122"/>
                <a:ea typeface="微软雅黑" pitchFamily="34" charset="-122"/>
              </a:rPr>
              <a:t>简而言之</a:t>
            </a:r>
            <a:r>
              <a:rPr lang="en-US" altLang="zh-CN" sz="2000" dirty="0">
                <a:solidFill>
                  <a:schemeClr val="bg1"/>
                </a:solidFill>
                <a:latin typeface="微软雅黑" pitchFamily="34" charset="-122"/>
                <a:ea typeface="微软雅黑" pitchFamily="34" charset="-122"/>
              </a:rPr>
              <a:t>, </a:t>
            </a:r>
            <a:r>
              <a:rPr lang="zh-CN" altLang="en-US" sz="2000" dirty="0">
                <a:solidFill>
                  <a:schemeClr val="bg1"/>
                </a:solidFill>
                <a:latin typeface="微软雅黑" pitchFamily="34" charset="-122"/>
                <a:ea typeface="微软雅黑" pitchFamily="34" charset="-122"/>
              </a:rPr>
              <a:t>创意就是产生一种</a:t>
            </a:r>
            <a:r>
              <a:rPr lang="zh-CN" altLang="en-US" sz="2000" dirty="0" smtClean="0">
                <a:solidFill>
                  <a:schemeClr val="bg1"/>
                </a:solidFill>
                <a:latin typeface="微软雅黑" pitchFamily="34" charset="-122"/>
                <a:ea typeface="微软雅黑" pitchFamily="34" charset="-122"/>
              </a:rPr>
              <a:t>新颖</a:t>
            </a:r>
            <a:r>
              <a:rPr lang="zh-CN" altLang="en-US" sz="2000" dirty="0">
                <a:solidFill>
                  <a:schemeClr val="bg1"/>
                </a:solidFill>
                <a:latin typeface="微软雅黑" pitchFamily="34" charset="-122"/>
                <a:ea typeface="微软雅黑" pitchFamily="34" charset="-122"/>
              </a:rPr>
              <a:t>且有用的想法。</a:t>
            </a:r>
          </a:p>
        </p:txBody>
      </p:sp>
    </p:spTree>
    <p:extLst>
      <p:ext uri="{BB962C8B-B14F-4D97-AF65-F5344CB8AC3E}">
        <p14:creationId xmlns:p14="http://schemas.microsoft.com/office/powerpoint/2010/main" val="306063399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circle(in)">
                                      <p:cBhvr>
                                        <p:cTn id="10" dur="2000"/>
                                        <p:tgtEl>
                                          <p:spTgt spid="2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down)">
                                      <p:cBhvr>
                                        <p:cTn id="18" dur="580">
                                          <p:stCondLst>
                                            <p:cond delay="0"/>
                                          </p:stCondLst>
                                        </p:cTn>
                                        <p:tgtEl>
                                          <p:spTgt spid="15"/>
                                        </p:tgtEl>
                                      </p:cBhvr>
                                    </p:animEffect>
                                    <p:anim calcmode="lin" valueType="num">
                                      <p:cBhvr>
                                        <p:cTn id="1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24" dur="26">
                                          <p:stCondLst>
                                            <p:cond delay="650"/>
                                          </p:stCondLst>
                                        </p:cTn>
                                        <p:tgtEl>
                                          <p:spTgt spid="15"/>
                                        </p:tgtEl>
                                      </p:cBhvr>
                                      <p:to x="100000" y="60000"/>
                                    </p:animScale>
                                    <p:animScale>
                                      <p:cBhvr>
                                        <p:cTn id="25" dur="166" decel="50000">
                                          <p:stCondLst>
                                            <p:cond delay="676"/>
                                          </p:stCondLst>
                                        </p:cTn>
                                        <p:tgtEl>
                                          <p:spTgt spid="15"/>
                                        </p:tgtEl>
                                      </p:cBhvr>
                                      <p:to x="100000" y="100000"/>
                                    </p:animScale>
                                    <p:animScale>
                                      <p:cBhvr>
                                        <p:cTn id="26" dur="26">
                                          <p:stCondLst>
                                            <p:cond delay="1312"/>
                                          </p:stCondLst>
                                        </p:cTn>
                                        <p:tgtEl>
                                          <p:spTgt spid="15"/>
                                        </p:tgtEl>
                                      </p:cBhvr>
                                      <p:to x="100000" y="80000"/>
                                    </p:animScale>
                                    <p:animScale>
                                      <p:cBhvr>
                                        <p:cTn id="27" dur="166" decel="50000">
                                          <p:stCondLst>
                                            <p:cond delay="1338"/>
                                          </p:stCondLst>
                                        </p:cTn>
                                        <p:tgtEl>
                                          <p:spTgt spid="15"/>
                                        </p:tgtEl>
                                      </p:cBhvr>
                                      <p:to x="100000" y="100000"/>
                                    </p:animScale>
                                    <p:animScale>
                                      <p:cBhvr>
                                        <p:cTn id="28" dur="26">
                                          <p:stCondLst>
                                            <p:cond delay="1642"/>
                                          </p:stCondLst>
                                        </p:cTn>
                                        <p:tgtEl>
                                          <p:spTgt spid="15"/>
                                        </p:tgtEl>
                                      </p:cBhvr>
                                      <p:to x="100000" y="90000"/>
                                    </p:animScale>
                                    <p:animScale>
                                      <p:cBhvr>
                                        <p:cTn id="29" dur="166" decel="50000">
                                          <p:stCondLst>
                                            <p:cond delay="1668"/>
                                          </p:stCondLst>
                                        </p:cTn>
                                        <p:tgtEl>
                                          <p:spTgt spid="15"/>
                                        </p:tgtEl>
                                      </p:cBhvr>
                                      <p:to x="100000" y="100000"/>
                                    </p:animScale>
                                    <p:animScale>
                                      <p:cBhvr>
                                        <p:cTn id="30" dur="26">
                                          <p:stCondLst>
                                            <p:cond delay="1808"/>
                                          </p:stCondLst>
                                        </p:cTn>
                                        <p:tgtEl>
                                          <p:spTgt spid="15"/>
                                        </p:tgtEl>
                                      </p:cBhvr>
                                      <p:to x="100000" y="95000"/>
                                    </p:animScale>
                                    <p:animScale>
                                      <p:cBhvr>
                                        <p:cTn id="31" dur="166" decel="50000">
                                          <p:stCondLst>
                                            <p:cond delay="1834"/>
                                          </p:stCondLst>
                                        </p:cTn>
                                        <p:tgtEl>
                                          <p:spTgt spid="15"/>
                                        </p:tgtEl>
                                      </p:cBhvr>
                                      <p:to x="100000" y="100000"/>
                                    </p:animScale>
                                  </p:childTnLst>
                                </p:cTn>
                              </p:par>
                              <p:par>
                                <p:cTn id="32" presetID="26"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80">
                                          <p:stCondLst>
                                            <p:cond delay="0"/>
                                          </p:stCondLst>
                                        </p:cTn>
                                        <p:tgtEl>
                                          <p:spTgt spid="16"/>
                                        </p:tgtEl>
                                      </p:cBhvr>
                                    </p:animEffect>
                                    <p:anim calcmode="lin" valueType="num">
                                      <p:cBhvr>
                                        <p:cTn id="35"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0" dur="26">
                                          <p:stCondLst>
                                            <p:cond delay="650"/>
                                          </p:stCondLst>
                                        </p:cTn>
                                        <p:tgtEl>
                                          <p:spTgt spid="16"/>
                                        </p:tgtEl>
                                      </p:cBhvr>
                                      <p:to x="100000" y="60000"/>
                                    </p:animScale>
                                    <p:animScale>
                                      <p:cBhvr>
                                        <p:cTn id="41" dur="166" decel="50000">
                                          <p:stCondLst>
                                            <p:cond delay="676"/>
                                          </p:stCondLst>
                                        </p:cTn>
                                        <p:tgtEl>
                                          <p:spTgt spid="16"/>
                                        </p:tgtEl>
                                      </p:cBhvr>
                                      <p:to x="100000" y="100000"/>
                                    </p:animScale>
                                    <p:animScale>
                                      <p:cBhvr>
                                        <p:cTn id="42" dur="26">
                                          <p:stCondLst>
                                            <p:cond delay="1312"/>
                                          </p:stCondLst>
                                        </p:cTn>
                                        <p:tgtEl>
                                          <p:spTgt spid="16"/>
                                        </p:tgtEl>
                                      </p:cBhvr>
                                      <p:to x="100000" y="80000"/>
                                    </p:animScale>
                                    <p:animScale>
                                      <p:cBhvr>
                                        <p:cTn id="43" dur="166" decel="50000">
                                          <p:stCondLst>
                                            <p:cond delay="1338"/>
                                          </p:stCondLst>
                                        </p:cTn>
                                        <p:tgtEl>
                                          <p:spTgt spid="16"/>
                                        </p:tgtEl>
                                      </p:cBhvr>
                                      <p:to x="100000" y="100000"/>
                                    </p:animScale>
                                    <p:animScale>
                                      <p:cBhvr>
                                        <p:cTn id="44" dur="26">
                                          <p:stCondLst>
                                            <p:cond delay="1642"/>
                                          </p:stCondLst>
                                        </p:cTn>
                                        <p:tgtEl>
                                          <p:spTgt spid="16"/>
                                        </p:tgtEl>
                                      </p:cBhvr>
                                      <p:to x="100000" y="90000"/>
                                    </p:animScale>
                                    <p:animScale>
                                      <p:cBhvr>
                                        <p:cTn id="45" dur="166" decel="50000">
                                          <p:stCondLst>
                                            <p:cond delay="1668"/>
                                          </p:stCondLst>
                                        </p:cTn>
                                        <p:tgtEl>
                                          <p:spTgt spid="16"/>
                                        </p:tgtEl>
                                      </p:cBhvr>
                                      <p:to x="100000" y="100000"/>
                                    </p:animScale>
                                    <p:animScale>
                                      <p:cBhvr>
                                        <p:cTn id="46" dur="26">
                                          <p:stCondLst>
                                            <p:cond delay="1808"/>
                                          </p:stCondLst>
                                        </p:cTn>
                                        <p:tgtEl>
                                          <p:spTgt spid="16"/>
                                        </p:tgtEl>
                                      </p:cBhvr>
                                      <p:to x="100000" y="95000"/>
                                    </p:animScale>
                                    <p:animScale>
                                      <p:cBhvr>
                                        <p:cTn id="47" dur="166" decel="50000">
                                          <p:stCondLst>
                                            <p:cond delay="1834"/>
                                          </p:stCondLst>
                                        </p:cTn>
                                        <p:tgtEl>
                                          <p:spTgt spid="16"/>
                                        </p:tgtEl>
                                      </p:cBhvr>
                                      <p:to x="100000" y="100000"/>
                                    </p:animScale>
                                  </p:childTnLst>
                                </p:cTn>
                              </p:par>
                              <p:par>
                                <p:cTn id="48" presetID="26"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580">
                                          <p:stCondLst>
                                            <p:cond delay="0"/>
                                          </p:stCondLst>
                                        </p:cTn>
                                        <p:tgtEl>
                                          <p:spTgt spid="17"/>
                                        </p:tgtEl>
                                      </p:cBhvr>
                                    </p:animEffect>
                                    <p:anim calcmode="lin" valueType="num">
                                      <p:cBhvr>
                                        <p:cTn id="51"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56" dur="26">
                                          <p:stCondLst>
                                            <p:cond delay="650"/>
                                          </p:stCondLst>
                                        </p:cTn>
                                        <p:tgtEl>
                                          <p:spTgt spid="17"/>
                                        </p:tgtEl>
                                      </p:cBhvr>
                                      <p:to x="100000" y="60000"/>
                                    </p:animScale>
                                    <p:animScale>
                                      <p:cBhvr>
                                        <p:cTn id="57" dur="166" decel="50000">
                                          <p:stCondLst>
                                            <p:cond delay="676"/>
                                          </p:stCondLst>
                                        </p:cTn>
                                        <p:tgtEl>
                                          <p:spTgt spid="17"/>
                                        </p:tgtEl>
                                      </p:cBhvr>
                                      <p:to x="100000" y="100000"/>
                                    </p:animScale>
                                    <p:animScale>
                                      <p:cBhvr>
                                        <p:cTn id="58" dur="26">
                                          <p:stCondLst>
                                            <p:cond delay="1312"/>
                                          </p:stCondLst>
                                        </p:cTn>
                                        <p:tgtEl>
                                          <p:spTgt spid="17"/>
                                        </p:tgtEl>
                                      </p:cBhvr>
                                      <p:to x="100000" y="80000"/>
                                    </p:animScale>
                                    <p:animScale>
                                      <p:cBhvr>
                                        <p:cTn id="59" dur="166" decel="50000">
                                          <p:stCondLst>
                                            <p:cond delay="1338"/>
                                          </p:stCondLst>
                                        </p:cTn>
                                        <p:tgtEl>
                                          <p:spTgt spid="17"/>
                                        </p:tgtEl>
                                      </p:cBhvr>
                                      <p:to x="100000" y="100000"/>
                                    </p:animScale>
                                    <p:animScale>
                                      <p:cBhvr>
                                        <p:cTn id="60" dur="26">
                                          <p:stCondLst>
                                            <p:cond delay="1642"/>
                                          </p:stCondLst>
                                        </p:cTn>
                                        <p:tgtEl>
                                          <p:spTgt spid="17"/>
                                        </p:tgtEl>
                                      </p:cBhvr>
                                      <p:to x="100000" y="90000"/>
                                    </p:animScale>
                                    <p:animScale>
                                      <p:cBhvr>
                                        <p:cTn id="61" dur="166" decel="50000">
                                          <p:stCondLst>
                                            <p:cond delay="1668"/>
                                          </p:stCondLst>
                                        </p:cTn>
                                        <p:tgtEl>
                                          <p:spTgt spid="17"/>
                                        </p:tgtEl>
                                      </p:cBhvr>
                                      <p:to x="100000" y="100000"/>
                                    </p:animScale>
                                    <p:animScale>
                                      <p:cBhvr>
                                        <p:cTn id="62" dur="26">
                                          <p:stCondLst>
                                            <p:cond delay="1808"/>
                                          </p:stCondLst>
                                        </p:cTn>
                                        <p:tgtEl>
                                          <p:spTgt spid="17"/>
                                        </p:tgtEl>
                                      </p:cBhvr>
                                      <p:to x="100000" y="95000"/>
                                    </p:animScale>
                                    <p:animScale>
                                      <p:cBhvr>
                                        <p:cTn id="63"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21" grpId="0" animBg="1"/>
      <p:bldP spid="22" grpId="0" animBg="1"/>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5"/>
          <p:cNvSpPr/>
          <p:nvPr/>
        </p:nvSpPr>
        <p:spPr>
          <a:xfrm rot="2919292">
            <a:off x="6194767" y="2854462"/>
            <a:ext cx="796679" cy="731892"/>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3" name="矩形 5"/>
          <p:cNvSpPr/>
          <p:nvPr/>
        </p:nvSpPr>
        <p:spPr>
          <a:xfrm rot="18719445">
            <a:off x="5061742" y="2788325"/>
            <a:ext cx="796679" cy="731892"/>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14" name="组合 13"/>
          <p:cNvGrpSpPr/>
          <p:nvPr/>
        </p:nvGrpSpPr>
        <p:grpSpPr>
          <a:xfrm>
            <a:off x="4514952" y="2247681"/>
            <a:ext cx="1007849" cy="1007849"/>
            <a:chOff x="4416945" y="2276872"/>
            <a:chExt cx="1008112" cy="1008112"/>
          </a:xfrm>
        </p:grpSpPr>
        <p:sp>
          <p:nvSpPr>
            <p:cNvPr id="15" name="椭圆 14"/>
            <p:cNvSpPr/>
            <p:nvPr/>
          </p:nvSpPr>
          <p:spPr>
            <a:xfrm>
              <a:off x="4416945" y="2276872"/>
              <a:ext cx="1008112" cy="1008112"/>
            </a:xfrm>
            <a:prstGeom prst="ellipse">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6"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300"/>
            </a:p>
          </p:txBody>
        </p:sp>
      </p:grpSp>
      <p:grpSp>
        <p:nvGrpSpPr>
          <p:cNvPr id="17" name="组合 16"/>
          <p:cNvGrpSpPr/>
          <p:nvPr/>
        </p:nvGrpSpPr>
        <p:grpSpPr>
          <a:xfrm>
            <a:off x="5388275" y="3039561"/>
            <a:ext cx="1285483" cy="1285483"/>
            <a:chOff x="5290496" y="3068960"/>
            <a:chExt cx="1285817" cy="1285817"/>
          </a:xfrm>
        </p:grpSpPr>
        <p:sp>
          <p:nvSpPr>
            <p:cNvPr id="18" name="椭圆 17"/>
            <p:cNvSpPr/>
            <p:nvPr/>
          </p:nvSpPr>
          <p:spPr>
            <a:xfrm>
              <a:off x="5290496" y="3068960"/>
              <a:ext cx="1285817" cy="1285817"/>
            </a:xfrm>
            <a:prstGeom prst="ellipse">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5"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300"/>
            </a:p>
          </p:txBody>
        </p:sp>
      </p:grpSp>
      <p:grpSp>
        <p:nvGrpSpPr>
          <p:cNvPr id="26" name="组合 25"/>
          <p:cNvGrpSpPr/>
          <p:nvPr/>
        </p:nvGrpSpPr>
        <p:grpSpPr>
          <a:xfrm>
            <a:off x="6555102" y="1848698"/>
            <a:ext cx="1511775" cy="1511775"/>
            <a:chOff x="6457627" y="1877786"/>
            <a:chExt cx="1512168" cy="1512168"/>
          </a:xfrm>
        </p:grpSpPr>
        <p:sp>
          <p:nvSpPr>
            <p:cNvPr id="27" name="椭圆 26"/>
            <p:cNvSpPr/>
            <p:nvPr/>
          </p:nvSpPr>
          <p:spPr>
            <a:xfrm>
              <a:off x="6457627" y="1877786"/>
              <a:ext cx="1512168" cy="1512168"/>
            </a:xfrm>
            <a:prstGeom prst="ellipse">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8"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sz="1300"/>
            </a:p>
          </p:txBody>
        </p:sp>
      </p:grpSp>
      <p:sp>
        <p:nvSpPr>
          <p:cNvPr id="29" name="弧形 28"/>
          <p:cNvSpPr/>
          <p:nvPr/>
        </p:nvSpPr>
        <p:spPr>
          <a:xfrm rot="15231781">
            <a:off x="4274602" y="2113270"/>
            <a:ext cx="1328329" cy="1328329"/>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sz="1300"/>
          </a:p>
        </p:txBody>
      </p:sp>
      <p:sp>
        <p:nvSpPr>
          <p:cNvPr id="30" name="弧形 29"/>
          <p:cNvSpPr/>
          <p:nvPr/>
        </p:nvSpPr>
        <p:spPr>
          <a:xfrm rot="8176387">
            <a:off x="5316992" y="3020245"/>
            <a:ext cx="1546283" cy="1546283"/>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sz="1300"/>
          </a:p>
        </p:txBody>
      </p:sp>
      <p:sp>
        <p:nvSpPr>
          <p:cNvPr id="31" name="椭圆 30"/>
          <p:cNvSpPr/>
          <p:nvPr/>
        </p:nvSpPr>
        <p:spPr>
          <a:xfrm>
            <a:off x="4758791" y="1980031"/>
            <a:ext cx="359947" cy="359947"/>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标题 4"/>
          <p:cNvSpPr txBox="1">
            <a:spLocks/>
          </p:cNvSpPr>
          <p:nvPr/>
        </p:nvSpPr>
        <p:spPr>
          <a:xfrm>
            <a:off x="4715925" y="1990732"/>
            <a:ext cx="445681" cy="359947"/>
          </a:xfrm>
          <a:prstGeom prst="rect">
            <a:avLst/>
          </a:prstGeom>
        </p:spPr>
        <p:txBody>
          <a:bodyPr vert="horz" lIns="91414" tIns="45707" rIns="91414" bIns="45707"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Impact MT Std" pitchFamily="34" charset="0"/>
                <a:ea typeface="微软雅黑" panose="020B0503020204020204" pitchFamily="34" charset="-122"/>
              </a:rPr>
              <a:t>01</a:t>
            </a:r>
          </a:p>
        </p:txBody>
      </p:sp>
      <p:sp>
        <p:nvSpPr>
          <p:cNvPr id="33" name="椭圆 32"/>
          <p:cNvSpPr/>
          <p:nvPr/>
        </p:nvSpPr>
        <p:spPr>
          <a:xfrm>
            <a:off x="5288416" y="3964721"/>
            <a:ext cx="359947" cy="359947"/>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4" name="标题 4"/>
          <p:cNvSpPr txBox="1">
            <a:spLocks/>
          </p:cNvSpPr>
          <p:nvPr/>
        </p:nvSpPr>
        <p:spPr>
          <a:xfrm>
            <a:off x="5245550" y="3975421"/>
            <a:ext cx="445681" cy="359947"/>
          </a:xfrm>
          <a:prstGeom prst="rect">
            <a:avLst/>
          </a:prstGeom>
        </p:spPr>
        <p:txBody>
          <a:bodyPr vert="horz" lIns="91414" tIns="45707" rIns="91414" bIns="45707"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Impact MT Std" pitchFamily="34" charset="0"/>
                <a:ea typeface="微软雅黑" panose="020B0503020204020204" pitchFamily="34" charset="-122"/>
              </a:rPr>
              <a:t>02</a:t>
            </a:r>
          </a:p>
        </p:txBody>
      </p:sp>
      <p:sp>
        <p:nvSpPr>
          <p:cNvPr id="35" name="椭圆 34"/>
          <p:cNvSpPr/>
          <p:nvPr/>
        </p:nvSpPr>
        <p:spPr>
          <a:xfrm>
            <a:off x="7376104" y="1599776"/>
            <a:ext cx="359947" cy="359947"/>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6" name="标题 4"/>
          <p:cNvSpPr txBox="1">
            <a:spLocks/>
          </p:cNvSpPr>
          <p:nvPr/>
        </p:nvSpPr>
        <p:spPr>
          <a:xfrm>
            <a:off x="7333238" y="1610476"/>
            <a:ext cx="445681" cy="359947"/>
          </a:xfrm>
          <a:prstGeom prst="rect">
            <a:avLst/>
          </a:prstGeom>
        </p:spPr>
        <p:txBody>
          <a:bodyPr vert="horz" lIns="91414" tIns="45707" rIns="91414" bIns="45707"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Impact MT Std" pitchFamily="34" charset="0"/>
                <a:ea typeface="微软雅黑" panose="020B0503020204020204" pitchFamily="34" charset="-122"/>
              </a:rPr>
              <a:t>03</a:t>
            </a:r>
          </a:p>
        </p:txBody>
      </p:sp>
      <p:sp>
        <p:nvSpPr>
          <p:cNvPr id="37" name="矩形 36"/>
          <p:cNvSpPr/>
          <p:nvPr/>
        </p:nvSpPr>
        <p:spPr>
          <a:xfrm>
            <a:off x="480838" y="1377086"/>
            <a:ext cx="3668925" cy="3015697"/>
          </a:xfrm>
          <a:prstGeom prst="rect">
            <a:avLst/>
          </a:prstGeom>
        </p:spPr>
        <p:txBody>
          <a:bodyPr wrap="square">
            <a:spAutoFit/>
          </a:bodyPr>
          <a:lstStyle/>
          <a:p>
            <a:pPr indent="457200" algn="just">
              <a:lnSpc>
                <a:spcPct val="120000"/>
              </a:lnSpc>
              <a:spcBef>
                <a:spcPts val="600"/>
              </a:spcBef>
              <a:spcAft>
                <a:spcPts val="600"/>
              </a:spcAft>
              <a:defRPr/>
            </a:pPr>
            <a:r>
              <a:rPr lang="zh-CN" altLang="en-US" sz="2000" dirty="0">
                <a:solidFill>
                  <a:schemeClr val="tx1">
                    <a:lumMod val="75000"/>
                    <a:lumOff val="25000"/>
                  </a:schemeClr>
                </a:solidFill>
                <a:latin typeface="微软雅黑" pitchFamily="34" charset="-122"/>
                <a:ea typeface="微软雅黑" pitchFamily="34" charset="-122"/>
              </a:rPr>
              <a:t>我国高校的创新创业教育起步较晚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目前还处于发展的初步阶段</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对创新创业教育</a:t>
            </a:r>
            <a:r>
              <a:rPr lang="zh-CN" altLang="en-US" sz="2000" dirty="0" smtClean="0">
                <a:solidFill>
                  <a:schemeClr val="tx1">
                    <a:lumMod val="75000"/>
                    <a:lumOff val="25000"/>
                  </a:schemeClr>
                </a:solidFill>
                <a:latin typeface="微软雅黑" pitchFamily="34" charset="-122"/>
                <a:ea typeface="微软雅黑" pitchFamily="34" charset="-122"/>
              </a:rPr>
              <a:t>的认识</a:t>
            </a:r>
            <a:r>
              <a:rPr lang="zh-CN" altLang="en-US" sz="2000" dirty="0">
                <a:solidFill>
                  <a:schemeClr val="tx1">
                    <a:lumMod val="75000"/>
                    <a:lumOff val="25000"/>
                  </a:schemeClr>
                </a:solidFill>
                <a:latin typeface="微软雅黑" pitchFamily="34" charset="-122"/>
                <a:ea typeface="微软雅黑" pitchFamily="34" charset="-122"/>
              </a:rPr>
              <a:t>不到位</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培养目标不清楚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单纯认为其是缓解大学生就业困境的一种举措或者是</a:t>
            </a:r>
            <a:r>
              <a:rPr lang="zh-CN" altLang="en-US" sz="2000" dirty="0" smtClean="0">
                <a:solidFill>
                  <a:schemeClr val="tx1">
                    <a:lumMod val="75000"/>
                    <a:lumOff val="25000"/>
                  </a:schemeClr>
                </a:solidFill>
                <a:latin typeface="微软雅黑" pitchFamily="34" charset="-122"/>
                <a:ea typeface="微软雅黑" pitchFamily="34" charset="-122"/>
              </a:rPr>
              <a:t>毕业生</a:t>
            </a:r>
            <a:r>
              <a:rPr lang="zh-CN" altLang="en-US" sz="2000" dirty="0">
                <a:solidFill>
                  <a:schemeClr val="tx1">
                    <a:lumMod val="75000"/>
                    <a:lumOff val="25000"/>
                  </a:schemeClr>
                </a:solidFill>
                <a:latin typeface="微软雅黑" pitchFamily="34" charset="-122"/>
                <a:ea typeface="微软雅黑" pitchFamily="34" charset="-122"/>
              </a:rPr>
              <a:t>的技能或就业培训</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具有较强的功利性。</a:t>
            </a:r>
          </a:p>
        </p:txBody>
      </p:sp>
      <p:sp>
        <p:nvSpPr>
          <p:cNvPr id="38" name="矩形 37"/>
          <p:cNvSpPr/>
          <p:nvPr/>
        </p:nvSpPr>
        <p:spPr>
          <a:xfrm>
            <a:off x="2503603" y="4886504"/>
            <a:ext cx="6038395" cy="830997"/>
          </a:xfrm>
          <a:prstGeom prst="rect">
            <a:avLst/>
          </a:prstGeom>
        </p:spPr>
        <p:txBody>
          <a:bodyPr wrap="square">
            <a:spAutoFit/>
          </a:bodyPr>
          <a:lstStyle/>
          <a:p>
            <a:pPr indent="457200" algn="just">
              <a:lnSpc>
                <a:spcPct val="120000"/>
              </a:lnSpc>
              <a:defRPr/>
            </a:pPr>
            <a:r>
              <a:rPr lang="zh-CN" altLang="en-US" sz="2000" dirty="0">
                <a:solidFill>
                  <a:schemeClr val="tx1">
                    <a:lumMod val="75000"/>
                    <a:lumOff val="25000"/>
                  </a:schemeClr>
                </a:solidFill>
                <a:latin typeface="微软雅黑" pitchFamily="34" charset="-122"/>
                <a:ea typeface="微软雅黑" pitchFamily="34" charset="-122"/>
              </a:rPr>
              <a:t>而且在很多高校将创新的范畴局限于技术的</a:t>
            </a:r>
            <a:r>
              <a:rPr lang="zh-CN" altLang="en-US" sz="2000" dirty="0" smtClean="0">
                <a:solidFill>
                  <a:schemeClr val="tx1">
                    <a:lumMod val="75000"/>
                    <a:lumOff val="25000"/>
                  </a:schemeClr>
                </a:solidFill>
                <a:latin typeface="微软雅黑" pitchFamily="34" charset="-122"/>
                <a:ea typeface="微软雅黑" pitchFamily="34" charset="-122"/>
              </a:rPr>
              <a:t>创新</a:t>
            </a:r>
            <a:r>
              <a:rPr lang="zh-CN" altLang="en-US" sz="2000" dirty="0">
                <a:solidFill>
                  <a:schemeClr val="tx1">
                    <a:lumMod val="75000"/>
                    <a:lumOff val="25000"/>
                  </a:schemeClr>
                </a:solidFill>
                <a:latin typeface="微软雅黑" pitchFamily="34" charset="-122"/>
                <a:ea typeface="微软雅黑" pitchFamily="34" charset="-122"/>
              </a:rPr>
              <a:t>而忽略了思维和理念的创新。</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39" name="矩形 38"/>
          <p:cNvSpPr/>
          <p:nvPr/>
        </p:nvSpPr>
        <p:spPr>
          <a:xfrm>
            <a:off x="8174827" y="1685870"/>
            <a:ext cx="3464724" cy="1569660"/>
          </a:xfrm>
          <a:prstGeom prst="rect">
            <a:avLst/>
          </a:prstGeom>
        </p:spPr>
        <p:txBody>
          <a:bodyPr wrap="square">
            <a:spAutoFit/>
          </a:bodyPr>
          <a:lstStyle/>
          <a:p>
            <a:pPr indent="457200" algn="just">
              <a:lnSpc>
                <a:spcPct val="120000"/>
              </a:lnSpc>
              <a:defRPr/>
            </a:pPr>
            <a:r>
              <a:rPr lang="zh-CN" altLang="en-US" sz="2000" dirty="0">
                <a:solidFill>
                  <a:schemeClr val="tx1">
                    <a:lumMod val="75000"/>
                    <a:lumOff val="25000"/>
                  </a:schemeClr>
                </a:solidFill>
                <a:latin typeface="微软雅黑" pitchFamily="34" charset="-122"/>
                <a:ea typeface="微软雅黑" pitchFamily="34" charset="-122"/>
              </a:rPr>
              <a:t>另外</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学生家长由于受传统思想的影响认为创业具有</a:t>
            </a:r>
            <a:r>
              <a:rPr lang="zh-CN" altLang="en-US" sz="2000" dirty="0" smtClean="0">
                <a:solidFill>
                  <a:schemeClr val="tx1">
                    <a:lumMod val="75000"/>
                    <a:lumOff val="25000"/>
                  </a:schemeClr>
                </a:solidFill>
                <a:latin typeface="微软雅黑" pitchFamily="34" charset="-122"/>
                <a:ea typeface="微软雅黑" pitchFamily="34" charset="-122"/>
              </a:rPr>
              <a:t>冒险性</a:t>
            </a:r>
            <a:r>
              <a:rPr lang="zh-CN" altLang="en-US" sz="2000" dirty="0">
                <a:solidFill>
                  <a:schemeClr val="tx1">
                    <a:lumMod val="75000"/>
                    <a:lumOff val="25000"/>
                  </a:schemeClr>
                </a:solidFill>
                <a:latin typeface="微软雅黑" pitchFamily="34" charset="-122"/>
                <a:ea typeface="微软雅黑" pitchFamily="34" charset="-122"/>
              </a:rPr>
              <a:t>或不务正业</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表现出不支持的态度。</a:t>
            </a:r>
            <a:endParaRPr lang="zh-CN" altLang="zh-CN" sz="2000" dirty="0">
              <a:solidFill>
                <a:schemeClr val="tx1">
                  <a:lumMod val="75000"/>
                  <a:lumOff val="25000"/>
                </a:schemeClr>
              </a:solidFill>
              <a:latin typeface="微软雅黑" pitchFamily="34" charset="-122"/>
              <a:ea typeface="微软雅黑" pitchFamily="34" charset="-122"/>
            </a:endParaRPr>
          </a:p>
        </p:txBody>
      </p:sp>
      <p:sp>
        <p:nvSpPr>
          <p:cNvPr id="40" name="文本框 9"/>
          <p:cNvSpPr txBox="1"/>
          <p:nvPr/>
        </p:nvSpPr>
        <p:spPr>
          <a:xfrm>
            <a:off x="840784" y="203271"/>
            <a:ext cx="885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国内外高校创新创业教育对比</a:t>
            </a:r>
            <a:r>
              <a:rPr lang="zh-CN" altLang="en-US" sz="2400" b="1" dirty="0" smtClean="0">
                <a:solidFill>
                  <a:schemeClr val="tx1">
                    <a:lumMod val="75000"/>
                    <a:lumOff val="25000"/>
                  </a:schemeClr>
                </a:solidFill>
                <a:latin typeface="微软雅黑" pitchFamily="34" charset="-122"/>
                <a:ea typeface="微软雅黑" pitchFamily="34" charset="-122"/>
              </a:rPr>
              <a:t>总结  </a:t>
            </a:r>
            <a:r>
              <a:rPr lang="en-US" altLang="zh-TW" sz="2400" b="1" dirty="0" smtClean="0">
                <a:solidFill>
                  <a:schemeClr val="tx1">
                    <a:lumMod val="75000"/>
                    <a:lumOff val="25000"/>
                  </a:schemeClr>
                </a:solidFill>
                <a:latin typeface="微软雅黑" pitchFamily="34" charset="-122"/>
                <a:ea typeface="微软雅黑" pitchFamily="34" charset="-122"/>
              </a:rPr>
              <a:t>(</a:t>
            </a:r>
            <a:r>
              <a:rPr lang="zh-TW" altLang="en-US" sz="2400" b="1" dirty="0">
                <a:solidFill>
                  <a:schemeClr val="tx1">
                    <a:lumMod val="75000"/>
                    <a:lumOff val="25000"/>
                  </a:schemeClr>
                </a:solidFill>
                <a:latin typeface="微软雅黑" pitchFamily="34" charset="-122"/>
                <a:ea typeface="微软雅黑" pitchFamily="34" charset="-122"/>
              </a:rPr>
              <a:t>一</a:t>
            </a:r>
            <a:r>
              <a:rPr lang="en-US" altLang="zh-TW" sz="2400" b="1" dirty="0">
                <a:solidFill>
                  <a:schemeClr val="tx1">
                    <a:lumMod val="75000"/>
                    <a:lumOff val="25000"/>
                  </a:schemeClr>
                </a:solidFill>
                <a:latin typeface="微软雅黑" pitchFamily="34" charset="-122"/>
                <a:ea typeface="微软雅黑" pitchFamily="34" charset="-122"/>
              </a:rPr>
              <a:t>) </a:t>
            </a:r>
            <a:r>
              <a:rPr lang="zh-TW" altLang="en-US" sz="2400" b="1" dirty="0">
                <a:solidFill>
                  <a:schemeClr val="tx1">
                    <a:lumMod val="75000"/>
                    <a:lumOff val="25000"/>
                  </a:schemeClr>
                </a:solidFill>
                <a:latin typeface="微软雅黑" pitchFamily="34" charset="-122"/>
                <a:ea typeface="微软雅黑" pitchFamily="34" charset="-122"/>
              </a:rPr>
              <a:t>教育</a:t>
            </a:r>
            <a:r>
              <a:rPr lang="zh-TW" altLang="en-US" sz="2400" b="1" dirty="0" smtClean="0">
                <a:solidFill>
                  <a:schemeClr val="tx1">
                    <a:lumMod val="75000"/>
                    <a:lumOff val="25000"/>
                  </a:schemeClr>
                </a:solidFill>
                <a:latin typeface="微软雅黑" pitchFamily="34" charset="-122"/>
                <a:ea typeface="微软雅黑" pitchFamily="34" charset="-122"/>
              </a:rPr>
              <a:t>理念</a:t>
            </a:r>
            <a:r>
              <a:rPr lang="zh-CN" altLang="en-US" sz="2400" b="1" dirty="0" smtClean="0">
                <a:solidFill>
                  <a:schemeClr val="tx1">
                    <a:lumMod val="75000"/>
                    <a:lumOff val="25000"/>
                  </a:schemeClr>
                </a:solidFill>
                <a:latin typeface="微软雅黑" pitchFamily="34" charset="-122"/>
                <a:ea typeface="微软雅黑" pitchFamily="34" charset="-122"/>
              </a:rPr>
              <a:t>滞</a:t>
            </a:r>
            <a:r>
              <a:rPr lang="zh-TW" altLang="en-US" sz="2400" b="1" dirty="0" smtClean="0">
                <a:solidFill>
                  <a:schemeClr val="tx1">
                    <a:lumMod val="75000"/>
                    <a:lumOff val="25000"/>
                  </a:schemeClr>
                </a:solidFill>
                <a:latin typeface="微软雅黑" pitchFamily="34" charset="-122"/>
                <a:ea typeface="微软雅黑" pitchFamily="34" charset="-122"/>
              </a:rPr>
              <a:t>后</a:t>
            </a:r>
            <a:endParaRPr lang="zh-CN" altLang="en-US" sz="24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8965230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circle(in)">
                                      <p:cBhvr>
                                        <p:cTn id="24" dur="2000"/>
                                        <p:tgtEl>
                                          <p:spTgt spid="17"/>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circle(in)">
                                      <p:cBhvr>
                                        <p:cTn id="27" dur="2000"/>
                                        <p:tgtEl>
                                          <p:spTgt spid="33"/>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circle(in)">
                                      <p:cBhvr>
                                        <p:cTn id="30" dur="2000"/>
                                        <p:tgtEl>
                                          <p:spTgt spid="30"/>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circle(in)">
                                      <p:cBhvr>
                                        <p:cTn id="33" dur="2000"/>
                                        <p:tgtEl>
                                          <p:spTgt spid="3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down)">
                                      <p:cBhvr>
                                        <p:cTn id="38" dur="500"/>
                                        <p:tgtEl>
                                          <p:spTgt spid="26"/>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down)">
                                      <p:cBhvr>
                                        <p:cTn id="44" dur="500"/>
                                        <p:tgtEl>
                                          <p:spTgt spid="36"/>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down)">
                                      <p:cBhvr>
                                        <p:cTn id="47" dur="500"/>
                                        <p:tgtEl>
                                          <p:spTgt spid="39"/>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down)">
                                      <p:cBhvr>
                                        <p:cTn id="5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9" grpId="0" animBg="1"/>
      <p:bldP spid="30" grpId="0" animBg="1"/>
      <p:bldP spid="31" grpId="0" animBg="1"/>
      <p:bldP spid="33" grpId="0" animBg="1"/>
      <p:bldP spid="35" grpId="0" animBg="1"/>
      <p:bldP spid="36" grpId="0"/>
      <p:bldP spid="37" grpId="0"/>
      <p:bldP spid="38" grpId="0"/>
      <p:bldP spid="3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3" name="文本框 9"/>
          <p:cNvSpPr txBox="1"/>
          <p:nvPr/>
        </p:nvSpPr>
        <p:spPr>
          <a:xfrm>
            <a:off x="840784" y="203271"/>
            <a:ext cx="885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国内外高校创新创业教育对比</a:t>
            </a:r>
            <a:r>
              <a:rPr lang="zh-CN" altLang="en-US" sz="2400" b="1" dirty="0" smtClean="0">
                <a:solidFill>
                  <a:schemeClr val="tx1">
                    <a:lumMod val="75000"/>
                    <a:lumOff val="25000"/>
                  </a:schemeClr>
                </a:solidFill>
                <a:latin typeface="微软雅黑" pitchFamily="34" charset="-122"/>
                <a:ea typeface="微软雅黑" pitchFamily="34" charset="-122"/>
              </a:rPr>
              <a:t>总结</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2" y="1566577"/>
            <a:ext cx="9124637" cy="379917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801560" y="1967025"/>
            <a:ext cx="8634386"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我国创新创业教育课程设计的科学性和合理性有待提高</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课程内容跨度大</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重理论</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实践</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没有将两者看作一个有机整体</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。大部分</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学校将创新创业课程设置为选修课或</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公共课</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缺乏专业性</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。另外</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创业课程与专业课程缺少协同性</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并未实现与专业课程的结合</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导致</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专业知识和创新创业教育</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出现“两张皮”现象。</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a:lnSpc>
                <a:spcPct val="130000"/>
              </a:lnSpc>
              <a:spcBef>
                <a:spcPts val="0"/>
              </a:spcBef>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在实际环节上却表现</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出“</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重</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理论、轻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实践</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”的</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特点</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导致理论与实践不能有效衔接。知识创业项目转化率</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低。另外</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有部分高校虽然与企业合作</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但大多属于技术方面的实践</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对学生创新思维和</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能力的</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培养没有太大的作用。</a:t>
            </a:r>
          </a:p>
        </p:txBody>
      </p:sp>
      <p:sp>
        <p:nvSpPr>
          <p:cNvPr id="17" name="Rectangle 28"/>
          <p:cNvSpPr>
            <a:spLocks noChangeArrowheads="1"/>
          </p:cNvSpPr>
          <p:nvPr/>
        </p:nvSpPr>
        <p:spPr bwMode="black">
          <a:xfrm>
            <a:off x="1362457" y="1338673"/>
            <a:ext cx="517641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a:t>
            </a:r>
            <a:r>
              <a:rPr lang="zh-CN" altLang="en-US" sz="2000" b="1" dirty="0">
                <a:solidFill>
                  <a:srgbClr val="7030A0"/>
                </a:solidFill>
                <a:latin typeface="微软雅黑" panose="020B0503020204020204" pitchFamily="34" charset="-122"/>
                <a:ea typeface="微软雅黑" panose="020B0503020204020204" pitchFamily="34" charset="-122"/>
              </a:rPr>
              <a:t>二</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课程设计不够科学</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教学模式较</a:t>
            </a:r>
            <a:r>
              <a:rPr lang="zh-CN" altLang="en-US" sz="2000" b="1" dirty="0" smtClean="0">
                <a:solidFill>
                  <a:srgbClr val="7030A0"/>
                </a:solidFill>
                <a:latin typeface="微软雅黑" panose="020B0503020204020204" pitchFamily="34" charset="-122"/>
                <a:ea typeface="微软雅黑" panose="020B0503020204020204" pitchFamily="34" charset="-122"/>
              </a:rPr>
              <a:t>传统</a:t>
            </a:r>
            <a:endParaRPr lang="zh-TW" altLang="en-US" sz="2000" b="1" dirty="0">
              <a:solidFill>
                <a:srgbClr val="7030A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313510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3" name="文本框 9"/>
          <p:cNvSpPr txBox="1"/>
          <p:nvPr/>
        </p:nvSpPr>
        <p:spPr>
          <a:xfrm>
            <a:off x="840784" y="203271"/>
            <a:ext cx="88556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三、 国内外高校创新创业教育对比</a:t>
            </a:r>
            <a:r>
              <a:rPr lang="zh-CN" altLang="en-US" sz="2400" b="1" dirty="0" smtClean="0">
                <a:solidFill>
                  <a:schemeClr val="tx1">
                    <a:lumMod val="75000"/>
                    <a:lumOff val="25000"/>
                  </a:schemeClr>
                </a:solidFill>
                <a:latin typeface="微软雅黑" pitchFamily="34" charset="-122"/>
                <a:ea typeface="微软雅黑" pitchFamily="34" charset="-122"/>
              </a:rPr>
              <a:t>总结</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AutoShape 3"/>
          <p:cNvSpPr>
            <a:spLocks noChangeArrowheads="1"/>
          </p:cNvSpPr>
          <p:nvPr/>
        </p:nvSpPr>
        <p:spPr bwMode="gray">
          <a:xfrm>
            <a:off x="1533682" y="1566577"/>
            <a:ext cx="9124637" cy="3475323"/>
          </a:xfrm>
          <a:prstGeom prst="roundRect">
            <a:avLst>
              <a:gd name="adj" fmla="val 9481"/>
            </a:avLst>
          </a:prstGeom>
          <a:noFill/>
          <a:ln w="19050">
            <a:solidFill>
              <a:schemeClr val="tx1"/>
            </a:solidFill>
            <a:round/>
          </a:ln>
          <a:effectLst/>
          <a:extLst>
            <a:ext uri="{909E8E84-426E-40DD-AFC4-6F175D3DCCD1}">
              <a14:hiddenFill xmlns:a14="http://schemas.microsoft.com/office/drawing/2010/main">
                <a:gradFill rotWithShape="1">
                  <a:gsLst>
                    <a:gs pos="0">
                      <a:schemeClr val="bg1"/>
                    </a:gs>
                    <a:gs pos="50000">
                      <a:srgbClr val="EAEAEA"/>
                    </a:gs>
                    <a:gs pos="100000">
                      <a:schemeClr val="bg1"/>
                    </a:gs>
                  </a:gsLst>
                  <a:lin ang="2700000" scaled="1"/>
                </a:gra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nvGrpSpPr>
          <p:cNvPr id="13" name="Group 4"/>
          <p:cNvGrpSpPr/>
          <p:nvPr/>
        </p:nvGrpSpPr>
        <p:grpSpPr bwMode="auto">
          <a:xfrm>
            <a:off x="1838444" y="1366552"/>
            <a:ext cx="4848106" cy="444500"/>
            <a:chOff x="624" y="672"/>
            <a:chExt cx="1773" cy="240"/>
          </a:xfrm>
        </p:grpSpPr>
        <p:sp>
          <p:nvSpPr>
            <p:cNvPr id="14" name="AutoShape 5"/>
            <p:cNvSpPr>
              <a:spLocks noChangeArrowheads="1"/>
            </p:cNvSpPr>
            <p:nvPr/>
          </p:nvSpPr>
          <p:spPr bwMode="gray">
            <a:xfrm>
              <a:off x="624" y="672"/>
              <a:ext cx="1773" cy="240"/>
            </a:xfrm>
            <a:prstGeom prst="roundRect">
              <a:avLst>
                <a:gd name="adj" fmla="val 27917"/>
              </a:avLst>
            </a:prstGeom>
            <a:solidFill>
              <a:srgbClr val="7BB11B"/>
            </a:solidFill>
            <a:ln>
              <a:noFill/>
            </a:ln>
            <a:effectLst>
              <a:outerShdw dist="25400" dir="5400000" algn="ctr" rotWithShape="0">
                <a:srgbClr val="1C1C1C">
                  <a:alpha val="50000"/>
                </a:srgbClr>
              </a:outerShdw>
            </a:effectLst>
            <a:extLst>
              <a:ext uri="{91240B29-F687-4F45-9708-019B960494DF}">
                <a14:hiddenLine xmlns:a14="http://schemas.microsoft.com/office/drawing/2010/main" w="9525">
                  <a:solidFill>
                    <a:schemeClr val="tx1"/>
                  </a:solidFill>
                  <a:rou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sp>
          <p:nvSpPr>
            <p:cNvPr id="15" name="AutoShape 6"/>
            <p:cNvSpPr>
              <a:spLocks noChangeArrowheads="1"/>
            </p:cNvSpPr>
            <p:nvPr/>
          </p:nvSpPr>
          <p:spPr bwMode="gray">
            <a:xfrm>
              <a:off x="636" y="674"/>
              <a:ext cx="1748" cy="108"/>
            </a:xfrm>
            <a:prstGeom prst="roundRect">
              <a:avLst>
                <a:gd name="adj" fmla="val 50000"/>
              </a:avLst>
            </a:prstGeom>
            <a:gradFill rotWithShape="1">
              <a:gsLst>
                <a:gs pos="0">
                  <a:srgbClr val="7BB11B">
                    <a:gamma/>
                    <a:tint val="0"/>
                    <a:invGamma/>
                    <a:alpha val="30000"/>
                  </a:srgbClr>
                </a:gs>
                <a:gs pos="100000">
                  <a:srgbClr val="7BB11B">
                    <a:alpha val="30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endParaRPr lang="zh-CN" altLang="en-US"/>
            </a:p>
          </p:txBody>
        </p:sp>
      </p:grpSp>
      <p:sp>
        <p:nvSpPr>
          <p:cNvPr id="16" name="Rectangle 30"/>
          <p:cNvSpPr>
            <a:spLocks noChangeArrowheads="1"/>
          </p:cNvSpPr>
          <p:nvPr/>
        </p:nvSpPr>
        <p:spPr bwMode="black">
          <a:xfrm>
            <a:off x="1778807" y="2176575"/>
            <a:ext cx="8634386" cy="2454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我国创新创业教育的专职教师人数缺乏</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部分教师缺乏系统的理论知识</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授课比较</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空洞</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只停留于表层</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不能让学生准确领悟创新创业的内涵</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a:lnSpc>
                <a:spcPct val="130000"/>
              </a:lnSpc>
              <a:spcBef>
                <a:spcPts val="0"/>
              </a:spcBef>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很多</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教师没有企业实践或</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创业经历</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授课时基本以理论教学为主</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不能有效指导学生的创业实践</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a:lnSpc>
                <a:spcPct val="130000"/>
              </a:lnSpc>
              <a:spcBef>
                <a:spcPts val="0"/>
              </a:spcBef>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有些</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高校虽然聘请</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了企业家</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或创业者做兼职教师</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但其缺乏授课经验</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授课效果也不太理想。</a:t>
            </a:r>
          </a:p>
        </p:txBody>
      </p:sp>
      <p:sp>
        <p:nvSpPr>
          <p:cNvPr id="17" name="Rectangle 28"/>
          <p:cNvSpPr>
            <a:spLocks noChangeArrowheads="1"/>
          </p:cNvSpPr>
          <p:nvPr/>
        </p:nvSpPr>
        <p:spPr bwMode="black">
          <a:xfrm>
            <a:off x="2591960" y="1338673"/>
            <a:ext cx="2717411" cy="453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indent="457200" algn="just">
              <a:lnSpc>
                <a:spcPct val="130000"/>
              </a:lnSpc>
              <a:spcBef>
                <a:spcPts val="0"/>
              </a:spcBef>
              <a:defRPr/>
            </a:pPr>
            <a:r>
              <a:rPr lang="en-US" altLang="zh-CN" sz="2000" b="1" dirty="0">
                <a:solidFill>
                  <a:srgbClr val="7030A0"/>
                </a:solidFill>
                <a:latin typeface="微软雅黑" panose="020B0503020204020204" pitchFamily="34" charset="-122"/>
                <a:ea typeface="微软雅黑" panose="020B0503020204020204" pitchFamily="34" charset="-122"/>
              </a:rPr>
              <a:t>(</a:t>
            </a:r>
            <a:r>
              <a:rPr lang="zh-CN" altLang="en-US" sz="2000" b="1" dirty="0">
                <a:solidFill>
                  <a:srgbClr val="7030A0"/>
                </a:solidFill>
                <a:latin typeface="微软雅黑" panose="020B0503020204020204" pitchFamily="34" charset="-122"/>
                <a:ea typeface="微软雅黑" panose="020B0503020204020204" pitchFamily="34" charset="-122"/>
              </a:rPr>
              <a:t>三</a:t>
            </a:r>
            <a:r>
              <a:rPr lang="en-US" altLang="zh-CN" sz="2000" b="1" dirty="0">
                <a:solidFill>
                  <a:srgbClr val="7030A0"/>
                </a:solidFill>
                <a:latin typeface="微软雅黑" panose="020B0503020204020204" pitchFamily="34" charset="-122"/>
                <a:ea typeface="微软雅黑" panose="020B0503020204020204" pitchFamily="34" charset="-122"/>
              </a:rPr>
              <a:t>) </a:t>
            </a:r>
            <a:r>
              <a:rPr lang="zh-CN" altLang="en-US" sz="2000" b="1" dirty="0">
                <a:solidFill>
                  <a:srgbClr val="7030A0"/>
                </a:solidFill>
                <a:latin typeface="微软雅黑" panose="020B0503020204020204" pitchFamily="34" charset="-122"/>
                <a:ea typeface="微软雅黑" panose="020B0503020204020204" pitchFamily="34" charset="-122"/>
              </a:rPr>
              <a:t>师资力量匮乏</a:t>
            </a:r>
            <a:endParaRPr lang="zh-TW" altLang="en-US" sz="2000" b="1" dirty="0">
              <a:solidFill>
                <a:srgbClr val="7030A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9335824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80">
                                          <p:stCondLst>
                                            <p:cond delay="0"/>
                                          </p:stCondLst>
                                        </p:cTn>
                                        <p:tgtEl>
                                          <p:spTgt spid="13"/>
                                        </p:tgtEl>
                                      </p:cBhvr>
                                    </p:animEffect>
                                    <p:anim calcmode="lin" valueType="num">
                                      <p:cBhvr>
                                        <p:cTn id="2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9" dur="26">
                                          <p:stCondLst>
                                            <p:cond delay="650"/>
                                          </p:stCondLst>
                                        </p:cTn>
                                        <p:tgtEl>
                                          <p:spTgt spid="13"/>
                                        </p:tgtEl>
                                      </p:cBhvr>
                                      <p:to x="100000" y="60000"/>
                                    </p:animScale>
                                    <p:animScale>
                                      <p:cBhvr>
                                        <p:cTn id="30" dur="166" decel="50000">
                                          <p:stCondLst>
                                            <p:cond delay="676"/>
                                          </p:stCondLst>
                                        </p:cTn>
                                        <p:tgtEl>
                                          <p:spTgt spid="13"/>
                                        </p:tgtEl>
                                      </p:cBhvr>
                                      <p:to x="100000" y="100000"/>
                                    </p:animScale>
                                    <p:animScale>
                                      <p:cBhvr>
                                        <p:cTn id="31" dur="26">
                                          <p:stCondLst>
                                            <p:cond delay="1312"/>
                                          </p:stCondLst>
                                        </p:cTn>
                                        <p:tgtEl>
                                          <p:spTgt spid="13"/>
                                        </p:tgtEl>
                                      </p:cBhvr>
                                      <p:to x="100000" y="80000"/>
                                    </p:animScale>
                                    <p:animScale>
                                      <p:cBhvr>
                                        <p:cTn id="32" dur="166" decel="50000">
                                          <p:stCondLst>
                                            <p:cond delay="1338"/>
                                          </p:stCondLst>
                                        </p:cTn>
                                        <p:tgtEl>
                                          <p:spTgt spid="13"/>
                                        </p:tgtEl>
                                      </p:cBhvr>
                                      <p:to x="100000" y="100000"/>
                                    </p:animScale>
                                    <p:animScale>
                                      <p:cBhvr>
                                        <p:cTn id="33" dur="26">
                                          <p:stCondLst>
                                            <p:cond delay="1642"/>
                                          </p:stCondLst>
                                        </p:cTn>
                                        <p:tgtEl>
                                          <p:spTgt spid="13"/>
                                        </p:tgtEl>
                                      </p:cBhvr>
                                      <p:to x="100000" y="90000"/>
                                    </p:animScale>
                                    <p:animScale>
                                      <p:cBhvr>
                                        <p:cTn id="34" dur="166" decel="50000">
                                          <p:stCondLst>
                                            <p:cond delay="1668"/>
                                          </p:stCondLst>
                                        </p:cTn>
                                        <p:tgtEl>
                                          <p:spTgt spid="13"/>
                                        </p:tgtEl>
                                      </p:cBhvr>
                                      <p:to x="100000" y="100000"/>
                                    </p:animScale>
                                    <p:animScale>
                                      <p:cBhvr>
                                        <p:cTn id="35" dur="26">
                                          <p:stCondLst>
                                            <p:cond delay="1808"/>
                                          </p:stCondLst>
                                        </p:cTn>
                                        <p:tgtEl>
                                          <p:spTgt spid="13"/>
                                        </p:tgtEl>
                                      </p:cBhvr>
                                      <p:to x="100000" y="95000"/>
                                    </p:animScale>
                                    <p:animScale>
                                      <p:cBhvr>
                                        <p:cTn id="36" dur="166" decel="50000">
                                          <p:stCondLst>
                                            <p:cond delay="1834"/>
                                          </p:stCondLst>
                                        </p:cTn>
                                        <p:tgtEl>
                                          <p:spTgt spid="1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80">
                                          <p:stCondLst>
                                            <p:cond delay="0"/>
                                          </p:stCondLst>
                                        </p:cTn>
                                        <p:tgtEl>
                                          <p:spTgt spid="16"/>
                                        </p:tgtEl>
                                      </p:cBhvr>
                                    </p:animEffect>
                                    <p:anim calcmode="lin" valueType="num">
                                      <p:cBhvr>
                                        <p:cTn id="4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5" dur="26">
                                          <p:stCondLst>
                                            <p:cond delay="650"/>
                                          </p:stCondLst>
                                        </p:cTn>
                                        <p:tgtEl>
                                          <p:spTgt spid="16"/>
                                        </p:tgtEl>
                                      </p:cBhvr>
                                      <p:to x="100000" y="60000"/>
                                    </p:animScale>
                                    <p:animScale>
                                      <p:cBhvr>
                                        <p:cTn id="46" dur="166" decel="50000">
                                          <p:stCondLst>
                                            <p:cond delay="676"/>
                                          </p:stCondLst>
                                        </p:cTn>
                                        <p:tgtEl>
                                          <p:spTgt spid="16"/>
                                        </p:tgtEl>
                                      </p:cBhvr>
                                      <p:to x="100000" y="100000"/>
                                    </p:animScale>
                                    <p:animScale>
                                      <p:cBhvr>
                                        <p:cTn id="47" dur="26">
                                          <p:stCondLst>
                                            <p:cond delay="1312"/>
                                          </p:stCondLst>
                                        </p:cTn>
                                        <p:tgtEl>
                                          <p:spTgt spid="16"/>
                                        </p:tgtEl>
                                      </p:cBhvr>
                                      <p:to x="100000" y="80000"/>
                                    </p:animScale>
                                    <p:animScale>
                                      <p:cBhvr>
                                        <p:cTn id="48" dur="166" decel="50000">
                                          <p:stCondLst>
                                            <p:cond delay="1338"/>
                                          </p:stCondLst>
                                        </p:cTn>
                                        <p:tgtEl>
                                          <p:spTgt spid="16"/>
                                        </p:tgtEl>
                                      </p:cBhvr>
                                      <p:to x="100000" y="100000"/>
                                    </p:animScale>
                                    <p:animScale>
                                      <p:cBhvr>
                                        <p:cTn id="49" dur="26">
                                          <p:stCondLst>
                                            <p:cond delay="1642"/>
                                          </p:stCondLst>
                                        </p:cTn>
                                        <p:tgtEl>
                                          <p:spTgt spid="16"/>
                                        </p:tgtEl>
                                      </p:cBhvr>
                                      <p:to x="100000" y="90000"/>
                                    </p:animScale>
                                    <p:animScale>
                                      <p:cBhvr>
                                        <p:cTn id="50" dur="166" decel="50000">
                                          <p:stCondLst>
                                            <p:cond delay="1668"/>
                                          </p:stCondLst>
                                        </p:cTn>
                                        <p:tgtEl>
                                          <p:spTgt spid="16"/>
                                        </p:tgtEl>
                                      </p:cBhvr>
                                      <p:to x="100000" y="100000"/>
                                    </p:animScale>
                                    <p:animScale>
                                      <p:cBhvr>
                                        <p:cTn id="51" dur="26">
                                          <p:stCondLst>
                                            <p:cond delay="1808"/>
                                          </p:stCondLst>
                                        </p:cTn>
                                        <p:tgtEl>
                                          <p:spTgt spid="16"/>
                                        </p:tgtEl>
                                      </p:cBhvr>
                                      <p:to x="100000" y="95000"/>
                                    </p:animScale>
                                    <p:animScale>
                                      <p:cBhvr>
                                        <p:cTn id="52" dur="166" decel="50000">
                                          <p:stCondLst>
                                            <p:cond delay="1834"/>
                                          </p:stCondLst>
                                        </p:cTn>
                                        <p:tgtEl>
                                          <p:spTgt spid="16"/>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down)">
                                      <p:cBhvr>
                                        <p:cTn id="55" dur="580">
                                          <p:stCondLst>
                                            <p:cond delay="0"/>
                                          </p:stCondLst>
                                        </p:cTn>
                                        <p:tgtEl>
                                          <p:spTgt spid="17"/>
                                        </p:tgtEl>
                                      </p:cBhvr>
                                    </p:animEffect>
                                    <p:anim calcmode="lin" valueType="num">
                                      <p:cBhvr>
                                        <p:cTn id="56"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61" dur="26">
                                          <p:stCondLst>
                                            <p:cond delay="650"/>
                                          </p:stCondLst>
                                        </p:cTn>
                                        <p:tgtEl>
                                          <p:spTgt spid="17"/>
                                        </p:tgtEl>
                                      </p:cBhvr>
                                      <p:to x="100000" y="60000"/>
                                    </p:animScale>
                                    <p:animScale>
                                      <p:cBhvr>
                                        <p:cTn id="62" dur="166" decel="50000">
                                          <p:stCondLst>
                                            <p:cond delay="676"/>
                                          </p:stCondLst>
                                        </p:cTn>
                                        <p:tgtEl>
                                          <p:spTgt spid="17"/>
                                        </p:tgtEl>
                                      </p:cBhvr>
                                      <p:to x="100000" y="100000"/>
                                    </p:animScale>
                                    <p:animScale>
                                      <p:cBhvr>
                                        <p:cTn id="63" dur="26">
                                          <p:stCondLst>
                                            <p:cond delay="1312"/>
                                          </p:stCondLst>
                                        </p:cTn>
                                        <p:tgtEl>
                                          <p:spTgt spid="17"/>
                                        </p:tgtEl>
                                      </p:cBhvr>
                                      <p:to x="100000" y="80000"/>
                                    </p:animScale>
                                    <p:animScale>
                                      <p:cBhvr>
                                        <p:cTn id="64" dur="166" decel="50000">
                                          <p:stCondLst>
                                            <p:cond delay="1338"/>
                                          </p:stCondLst>
                                        </p:cTn>
                                        <p:tgtEl>
                                          <p:spTgt spid="17"/>
                                        </p:tgtEl>
                                      </p:cBhvr>
                                      <p:to x="100000" y="100000"/>
                                    </p:animScale>
                                    <p:animScale>
                                      <p:cBhvr>
                                        <p:cTn id="65" dur="26">
                                          <p:stCondLst>
                                            <p:cond delay="1642"/>
                                          </p:stCondLst>
                                        </p:cTn>
                                        <p:tgtEl>
                                          <p:spTgt spid="17"/>
                                        </p:tgtEl>
                                      </p:cBhvr>
                                      <p:to x="100000" y="90000"/>
                                    </p:animScale>
                                    <p:animScale>
                                      <p:cBhvr>
                                        <p:cTn id="66" dur="166" decel="50000">
                                          <p:stCondLst>
                                            <p:cond delay="1668"/>
                                          </p:stCondLst>
                                        </p:cTn>
                                        <p:tgtEl>
                                          <p:spTgt spid="17"/>
                                        </p:tgtEl>
                                      </p:cBhvr>
                                      <p:to x="100000" y="100000"/>
                                    </p:animScale>
                                    <p:animScale>
                                      <p:cBhvr>
                                        <p:cTn id="67" dur="26">
                                          <p:stCondLst>
                                            <p:cond delay="1808"/>
                                          </p:stCondLst>
                                        </p:cTn>
                                        <p:tgtEl>
                                          <p:spTgt spid="17"/>
                                        </p:tgtEl>
                                      </p:cBhvr>
                                      <p:to x="100000" y="95000"/>
                                    </p:animScale>
                                    <p:animScale>
                                      <p:cBhvr>
                                        <p:cTn id="68"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p:bldP spid="1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3" name="文本框 9"/>
          <p:cNvSpPr txBox="1"/>
          <p:nvPr/>
        </p:nvSpPr>
        <p:spPr>
          <a:xfrm>
            <a:off x="840784" y="203271"/>
            <a:ext cx="100367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加强我国高校创新创业教育的对策</a:t>
            </a:r>
            <a:r>
              <a:rPr lang="zh-CN" altLang="en-US" sz="2400" b="1" dirty="0" smtClean="0">
                <a:solidFill>
                  <a:schemeClr val="tx1">
                    <a:lumMod val="75000"/>
                    <a:lumOff val="25000"/>
                  </a:schemeClr>
                </a:solidFill>
                <a:latin typeface="微软雅黑" pitchFamily="34" charset="-122"/>
                <a:ea typeface="微软雅黑" pitchFamily="34" charset="-122"/>
              </a:rPr>
              <a:t>建议  </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树立先进的教育理念</a:t>
            </a:r>
          </a:p>
        </p:txBody>
      </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4274" name="Picture 2" descr="https://img2.baidu.com/it/u=1315291311,302542040&amp;fm=253&amp;fmt=auto&amp;app=138&amp;f=JPEG?w=500&amp;h=4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78700" y="1753237"/>
            <a:ext cx="4192292" cy="408763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2" name="矩形 1"/>
          <p:cNvSpPr/>
          <p:nvPr/>
        </p:nvSpPr>
        <p:spPr>
          <a:xfrm>
            <a:off x="1181100" y="1478687"/>
            <a:ext cx="6096000" cy="3293209"/>
          </a:xfrm>
          <a:prstGeom prst="rect">
            <a:avLst/>
          </a:prstGeom>
        </p:spPr>
        <p:txBody>
          <a:bodyPr>
            <a:spAutoFit/>
          </a:bodyPr>
          <a:lstStyle/>
          <a:p>
            <a:pPr indent="457200" algn="just" fontAlgn="base">
              <a:lnSpc>
                <a:spcPct val="130000"/>
              </a:lnSpc>
              <a:spcAft>
                <a:spcPct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我们应该转变教育理念</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从单纯的就业教育转向</a:t>
            </a:r>
            <a:r>
              <a:rPr lang="zh-CN" altLang="en-US" sz="2000" b="1" dirty="0">
                <a:solidFill>
                  <a:schemeClr val="accent1">
                    <a:lumMod val="75000"/>
                  </a:schemeClr>
                </a:solidFill>
                <a:latin typeface="微软雅黑" panose="020B0503020204020204" pitchFamily="34" charset="-122"/>
                <a:ea typeface="微软雅黑" panose="020B0503020204020204" pitchFamily="34" charset="-122"/>
              </a:rPr>
              <a:t>全面的创新创业教育</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认识到创新</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创业两者</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是相互联系</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密不可分的</a:t>
            </a:r>
            <a:r>
              <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创新是本质</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创业是核心”</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fontAlgn="base">
              <a:lnSpc>
                <a:spcPct val="130000"/>
              </a:lnSpc>
              <a:spcAft>
                <a:spcPct val="0"/>
              </a:spcAft>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所以</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在创新创业教育中不仅</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要培养</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学生的创新创业意识</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还应加强创新精神</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、创新</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思维</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、创业</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能力的培养</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indent="457200" algn="just" fontAlgn="base">
              <a:lnSpc>
                <a:spcPct val="130000"/>
              </a:lnSpc>
              <a:spcAft>
                <a:spcPct val="0"/>
              </a:spcAft>
              <a:defRPr/>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学生</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家长也应转变传统的就业理念</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鼓励学生进行创业</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在创业关键或困难时刻进行支持和谅解。</a:t>
            </a:r>
          </a:p>
        </p:txBody>
      </p:sp>
    </p:spTree>
    <p:extLst>
      <p:ext uri="{BB962C8B-B14F-4D97-AF65-F5344CB8AC3E}">
        <p14:creationId xmlns:p14="http://schemas.microsoft.com/office/powerpoint/2010/main" val="383327537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4274"/>
                                        </p:tgtEl>
                                        <p:attrNameLst>
                                          <p:attrName>style.visibility</p:attrName>
                                        </p:attrNameLst>
                                      </p:cBhvr>
                                      <p:to>
                                        <p:strVal val="visible"/>
                                      </p:to>
                                    </p:set>
                                    <p:animEffect transition="in" filter="fade">
                                      <p:cBhvr>
                                        <p:cTn id="7" dur="2000"/>
                                        <p:tgtEl>
                                          <p:spTgt spid="54274"/>
                                        </p:tgtEl>
                                      </p:cBhvr>
                                    </p:animEffect>
                                    <p:anim calcmode="lin" valueType="num">
                                      <p:cBhvr>
                                        <p:cTn id="8" dur="2000" fill="hold"/>
                                        <p:tgtEl>
                                          <p:spTgt spid="54274"/>
                                        </p:tgtEl>
                                        <p:attrNameLst>
                                          <p:attrName>ppt_w</p:attrName>
                                        </p:attrNameLst>
                                      </p:cBhvr>
                                      <p:tavLst>
                                        <p:tav tm="0" fmla="#ppt_w*sin(2.5*pi*$)">
                                          <p:val>
                                            <p:fltVal val="0"/>
                                          </p:val>
                                        </p:tav>
                                        <p:tav tm="100000">
                                          <p:val>
                                            <p:fltVal val="1"/>
                                          </p:val>
                                        </p:tav>
                                      </p:tavLst>
                                    </p:anim>
                                    <p:anim calcmode="lin" valueType="num">
                                      <p:cBhvr>
                                        <p:cTn id="9" dur="2000" fill="hold"/>
                                        <p:tgtEl>
                                          <p:spTgt spid="54274"/>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anim calcmode="lin" valueType="num">
                                      <p:cBhvr>
                                        <p:cTn id="13" dur="2000" fill="hold"/>
                                        <p:tgtEl>
                                          <p:spTgt spid="2"/>
                                        </p:tgtEl>
                                        <p:attrNameLst>
                                          <p:attrName>ppt_w</p:attrName>
                                        </p:attrNameLst>
                                      </p:cBhvr>
                                      <p:tavLst>
                                        <p:tav tm="0" fmla="#ppt_w*sin(2.5*pi*$)">
                                          <p:val>
                                            <p:fltVal val="0"/>
                                          </p:val>
                                        </p:tav>
                                        <p:tav tm="100000">
                                          <p:val>
                                            <p:fltVal val="1"/>
                                          </p:val>
                                        </p:tav>
                                      </p:tavLst>
                                    </p:anim>
                                    <p:anim calcmode="lin" valueType="num">
                                      <p:cBhvr>
                                        <p:cTn id="14"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0" name="组合 19"/>
          <p:cNvGrpSpPr/>
          <p:nvPr/>
        </p:nvGrpSpPr>
        <p:grpSpPr>
          <a:xfrm>
            <a:off x="192881" y="893"/>
            <a:ext cx="575915" cy="836495"/>
            <a:chOff x="841003" y="360040"/>
            <a:chExt cx="504056" cy="836712"/>
          </a:xfrm>
          <a:solidFill>
            <a:schemeClr val="accent1"/>
          </a:solidFill>
        </p:grpSpPr>
        <p:sp>
          <p:nvSpPr>
            <p:cNvPr id="21" name="矩形 2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等腰三角形 2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3" name="文本框 9"/>
          <p:cNvSpPr txBox="1"/>
          <p:nvPr/>
        </p:nvSpPr>
        <p:spPr>
          <a:xfrm>
            <a:off x="840784" y="203271"/>
            <a:ext cx="10798766"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 加强我国高校创新创业教育的对策</a:t>
            </a:r>
            <a:r>
              <a:rPr lang="zh-CN" altLang="en-US" sz="2400" b="1" dirty="0" smtClean="0">
                <a:solidFill>
                  <a:schemeClr val="tx1">
                    <a:lumMod val="75000"/>
                    <a:lumOff val="25000"/>
                  </a:schemeClr>
                </a:solidFill>
                <a:latin typeface="微软雅黑" pitchFamily="34" charset="-122"/>
                <a:ea typeface="微软雅黑" pitchFamily="34" charset="-122"/>
              </a:rPr>
              <a:t>建议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完善课程体系</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改进教学模式</a:t>
            </a:r>
          </a:p>
        </p:txBody>
      </p:sp>
      <p:sp>
        <p:nvSpPr>
          <p:cNvPr id="24" name="矩形 23"/>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938956" y="2695709"/>
            <a:ext cx="3264363" cy="3167591"/>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lumMod val="50000"/>
                </a:schemeClr>
              </a:solidFill>
            </a:endParaRPr>
          </a:p>
        </p:txBody>
      </p:sp>
      <p:grpSp>
        <p:nvGrpSpPr>
          <p:cNvPr id="13" name="组合 12"/>
          <p:cNvGrpSpPr/>
          <p:nvPr/>
        </p:nvGrpSpPr>
        <p:grpSpPr>
          <a:xfrm>
            <a:off x="1578644" y="1186529"/>
            <a:ext cx="1929923" cy="192992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17" name="矩形 16"/>
          <p:cNvSpPr/>
          <p:nvPr/>
        </p:nvSpPr>
        <p:spPr>
          <a:xfrm>
            <a:off x="2176245" y="1914472"/>
            <a:ext cx="707880" cy="400105"/>
          </a:xfrm>
          <a:prstGeom prst="rect">
            <a:avLst/>
          </a:prstGeom>
        </p:spPr>
        <p:txBody>
          <a:bodyPr wrap="none" lIns="121917" tIns="60958" rIns="121917" bIns="60958">
            <a:spAutoFit/>
          </a:bodyPr>
          <a:lstStyle/>
          <a:p>
            <a:r>
              <a:rPr lang="zh-CN" altLang="en-US" dirty="0">
                <a:solidFill>
                  <a:schemeClr val="bg1">
                    <a:lumMod val="50000"/>
                  </a:schemeClr>
                </a:solidFill>
                <a:latin typeface="微软雅黑"/>
                <a:ea typeface="微软雅黑"/>
              </a:rPr>
              <a:t>首先</a:t>
            </a:r>
          </a:p>
        </p:txBody>
      </p:sp>
      <p:sp>
        <p:nvSpPr>
          <p:cNvPr id="18" name="圆角矩形 17"/>
          <p:cNvSpPr/>
          <p:nvPr/>
        </p:nvSpPr>
        <p:spPr>
          <a:xfrm>
            <a:off x="4562716" y="2695707"/>
            <a:ext cx="3264363" cy="3167591"/>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lumMod val="50000"/>
                </a:schemeClr>
              </a:solidFill>
            </a:endParaRPr>
          </a:p>
        </p:txBody>
      </p:sp>
      <p:sp>
        <p:nvSpPr>
          <p:cNvPr id="25" name="圆角矩形 24"/>
          <p:cNvSpPr/>
          <p:nvPr/>
        </p:nvSpPr>
        <p:spPr>
          <a:xfrm>
            <a:off x="8208235" y="2695706"/>
            <a:ext cx="3264363" cy="3167591"/>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solidFill>
                <a:schemeClr val="bg1">
                  <a:lumMod val="50000"/>
                </a:schemeClr>
              </a:solidFill>
            </a:endParaRPr>
          </a:p>
        </p:txBody>
      </p:sp>
      <p:grpSp>
        <p:nvGrpSpPr>
          <p:cNvPr id="26" name="组合 25"/>
          <p:cNvGrpSpPr/>
          <p:nvPr/>
        </p:nvGrpSpPr>
        <p:grpSpPr>
          <a:xfrm>
            <a:off x="5229936" y="1245077"/>
            <a:ext cx="1929923" cy="1929923"/>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29" name="组合 28"/>
          <p:cNvGrpSpPr/>
          <p:nvPr/>
        </p:nvGrpSpPr>
        <p:grpSpPr>
          <a:xfrm>
            <a:off x="8875455" y="1186529"/>
            <a:ext cx="1929923" cy="1929923"/>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34" name="矩形 33"/>
          <p:cNvSpPr/>
          <p:nvPr/>
        </p:nvSpPr>
        <p:spPr>
          <a:xfrm>
            <a:off x="5810173" y="2009985"/>
            <a:ext cx="707880" cy="400105"/>
          </a:xfrm>
          <a:prstGeom prst="rect">
            <a:avLst/>
          </a:prstGeom>
        </p:spPr>
        <p:txBody>
          <a:bodyPr wrap="none" lIns="121917" tIns="60958" rIns="121917" bIns="60958">
            <a:spAutoFit/>
          </a:bodyPr>
          <a:lstStyle/>
          <a:p>
            <a:r>
              <a:rPr lang="zh-CN" altLang="en-US" dirty="0" smtClean="0">
                <a:solidFill>
                  <a:schemeClr val="bg1">
                    <a:lumMod val="50000"/>
                  </a:schemeClr>
                </a:solidFill>
                <a:latin typeface="微软雅黑"/>
                <a:ea typeface="微软雅黑"/>
              </a:rPr>
              <a:t>其次</a:t>
            </a:r>
            <a:endParaRPr lang="zh-CN" altLang="en-US" dirty="0">
              <a:solidFill>
                <a:schemeClr val="bg1">
                  <a:lumMod val="50000"/>
                </a:schemeClr>
              </a:solidFill>
              <a:latin typeface="微软雅黑"/>
              <a:ea typeface="微软雅黑"/>
            </a:endParaRPr>
          </a:p>
        </p:txBody>
      </p:sp>
      <p:sp>
        <p:nvSpPr>
          <p:cNvPr id="35" name="矩形 34"/>
          <p:cNvSpPr/>
          <p:nvPr/>
        </p:nvSpPr>
        <p:spPr>
          <a:xfrm>
            <a:off x="9486476" y="1951437"/>
            <a:ext cx="707880" cy="400105"/>
          </a:xfrm>
          <a:prstGeom prst="rect">
            <a:avLst/>
          </a:prstGeom>
        </p:spPr>
        <p:txBody>
          <a:bodyPr wrap="none" lIns="121917" tIns="60958" rIns="121917" bIns="60958">
            <a:spAutoFit/>
          </a:bodyPr>
          <a:lstStyle/>
          <a:p>
            <a:r>
              <a:rPr lang="zh-CN" altLang="en-US" dirty="0" smtClean="0">
                <a:solidFill>
                  <a:schemeClr val="bg1">
                    <a:lumMod val="50000"/>
                  </a:schemeClr>
                </a:solidFill>
                <a:latin typeface="微软雅黑"/>
                <a:ea typeface="微软雅黑"/>
              </a:rPr>
              <a:t>另外</a:t>
            </a:r>
            <a:endParaRPr lang="zh-CN" altLang="en-US" dirty="0">
              <a:solidFill>
                <a:schemeClr val="bg1">
                  <a:lumMod val="50000"/>
                </a:schemeClr>
              </a:solidFill>
              <a:latin typeface="微软雅黑"/>
              <a:ea typeface="微软雅黑"/>
            </a:endParaRPr>
          </a:p>
        </p:txBody>
      </p:sp>
      <p:sp>
        <p:nvSpPr>
          <p:cNvPr id="36" name="TextBox 35"/>
          <p:cNvSpPr txBox="1"/>
          <p:nvPr/>
        </p:nvSpPr>
        <p:spPr>
          <a:xfrm>
            <a:off x="1291155" y="3423014"/>
            <a:ext cx="2592288" cy="1961563"/>
          </a:xfrm>
          <a:prstGeom prst="rect">
            <a:avLst/>
          </a:prstGeom>
          <a:noFill/>
        </p:spPr>
        <p:txBody>
          <a:bodyPr wrap="square" lIns="0" tIns="0" rIns="0" bIns="0" rtlCol="0">
            <a:spAutoFit/>
          </a:bodyPr>
          <a:lstStyle/>
          <a:p>
            <a:pPr indent="457200" algn="just" fontAlgn="base">
              <a:lnSpc>
                <a:spcPct val="130000"/>
              </a:lnSpc>
              <a:spcAft>
                <a:spcPct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加强理论知识讲授的同时</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注重实践课程</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有</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针对性</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地对学生的创业项目进行专业指导</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提高学生的创业能力。</a:t>
            </a:r>
          </a:p>
        </p:txBody>
      </p:sp>
      <p:sp>
        <p:nvSpPr>
          <p:cNvPr id="37" name="TextBox 36"/>
          <p:cNvSpPr txBox="1"/>
          <p:nvPr/>
        </p:nvSpPr>
        <p:spPr>
          <a:xfrm>
            <a:off x="4898753" y="3415488"/>
            <a:ext cx="2592288" cy="2000548"/>
          </a:xfrm>
          <a:prstGeom prst="rect">
            <a:avLst/>
          </a:prstGeom>
          <a:noFill/>
        </p:spPr>
        <p:txBody>
          <a:bodyPr wrap="square" lIns="0" tIns="0" rIns="0" bIns="0" rtlCol="0">
            <a:spAutoFit/>
          </a:bodyPr>
          <a:lstStyle/>
          <a:p>
            <a:pPr indent="457200" algn="just" fontAlgn="base">
              <a:lnSpc>
                <a:spcPct val="130000"/>
              </a:lnSpc>
              <a:spcAft>
                <a:spcPct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加强创业课程与</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相关专业</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的融合</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以专业课程为基础</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围绕创新创业教育的要求</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在相关课程中进行</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实践。</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8366472" y="3272256"/>
            <a:ext cx="2993678" cy="2520690"/>
          </a:xfrm>
          <a:prstGeom prst="rect">
            <a:avLst/>
          </a:prstGeom>
          <a:noFill/>
        </p:spPr>
        <p:txBody>
          <a:bodyPr wrap="square" lIns="0" tIns="0" rIns="0" bIns="0" rtlCol="0">
            <a:spAutoFit/>
          </a:bodyPr>
          <a:lstStyle/>
          <a:p>
            <a:pPr indent="457200" algn="just" fontAlgn="base">
              <a:lnSpc>
                <a:spcPct val="130000"/>
              </a:lnSpc>
              <a:spcAft>
                <a:spcPct val="0"/>
              </a:spcAft>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学校应通过各种形式让学生关注社会的需求和变化</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增强创新与</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社会需求</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相吻合</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还可以与所在地区知名企业合作为学生提供真实的实践场景</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让学生</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利用假期</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或在实习期间深入</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企业。</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0245060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par>
                                <p:cTn id="8" presetID="6" presetClass="entr" presetSubtype="16"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circle(in)">
                                      <p:cBhvr>
                                        <p:cTn id="10" dur="2000"/>
                                        <p:tgtEl>
                                          <p:spTgt spid="13"/>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circle(in)">
                                      <p:cBhvr>
                                        <p:cTn id="13" dur="2000"/>
                                        <p:tgtEl>
                                          <p:spTgt spid="17"/>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circle(in)">
                                      <p:cBhvr>
                                        <p:cTn id="16" dur="20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heel(1)">
                                      <p:cBhvr>
                                        <p:cTn id="21" dur="2000"/>
                                        <p:tgtEl>
                                          <p:spTgt spid="18"/>
                                        </p:tgtEl>
                                      </p:cBhvr>
                                    </p:animEffect>
                                  </p:childTnLst>
                                </p:cTn>
                              </p:par>
                              <p:par>
                                <p:cTn id="22" presetID="21" presetClass="entr" presetSubtype="1"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heel(1)">
                                      <p:cBhvr>
                                        <p:cTn id="24" dur="2000"/>
                                        <p:tgtEl>
                                          <p:spTgt spid="26"/>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heel(1)">
                                      <p:cBhvr>
                                        <p:cTn id="27" dur="2000"/>
                                        <p:tgtEl>
                                          <p:spTgt spid="34"/>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heel(1)">
                                      <p:cBhvr>
                                        <p:cTn id="30" dur="2000"/>
                                        <p:tgtEl>
                                          <p:spTgt spid="3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ppt_x"/>
                                          </p:val>
                                        </p:tav>
                                        <p:tav tm="100000">
                                          <p:val>
                                            <p:strVal val="#ppt_x"/>
                                          </p:val>
                                        </p:tav>
                                      </p:tavLst>
                                    </p:anim>
                                    <p:anim calcmode="lin" valueType="num">
                                      <p:cBhvr additive="base">
                                        <p:cTn id="40" dur="500" fill="hold"/>
                                        <p:tgtEl>
                                          <p:spTgt spid="2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fill="hold"/>
                                        <p:tgtEl>
                                          <p:spTgt spid="35"/>
                                        </p:tgtEl>
                                        <p:attrNameLst>
                                          <p:attrName>ppt_x</p:attrName>
                                        </p:attrNameLst>
                                      </p:cBhvr>
                                      <p:tavLst>
                                        <p:tav tm="0">
                                          <p:val>
                                            <p:strVal val="#ppt_x"/>
                                          </p:val>
                                        </p:tav>
                                        <p:tav tm="100000">
                                          <p:val>
                                            <p:strVal val="#ppt_x"/>
                                          </p:val>
                                        </p:tav>
                                      </p:tavLst>
                                    </p:anim>
                                    <p:anim calcmode="lin" valueType="num">
                                      <p:cBhvr additive="base">
                                        <p:cTn id="44" dur="500" fill="hold"/>
                                        <p:tgtEl>
                                          <p:spTgt spid="3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ppt_x"/>
                                          </p:val>
                                        </p:tav>
                                        <p:tav tm="100000">
                                          <p:val>
                                            <p:strVal val="#ppt_x"/>
                                          </p:val>
                                        </p:tav>
                                      </p:tavLst>
                                    </p:anim>
                                    <p:anim calcmode="lin" valueType="num">
                                      <p:cBhvr additive="base">
                                        <p:cTn id="4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p:bldP spid="18" grpId="0" animBg="1"/>
      <p:bldP spid="25" grpId="0" animBg="1"/>
      <p:bldP spid="34" grpId="0"/>
      <p:bldP spid="35" grpId="0"/>
      <p:bldP spid="36" grpId="0"/>
      <p:bldP spid="37" grpId="0"/>
      <p:bldP spid="3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cxnSp>
        <p:nvCxnSpPr>
          <p:cNvPr id="45" name="原创设计师QQ598969553      _1"/>
          <p:cNvCxnSpPr/>
          <p:nvPr/>
        </p:nvCxnSpPr>
        <p:spPr bwMode="auto">
          <a:xfrm>
            <a:off x="5908371" y="1959914"/>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原创设计师QQ598969553      _2"/>
          <p:cNvCxnSpPr/>
          <p:nvPr/>
        </p:nvCxnSpPr>
        <p:spPr bwMode="auto">
          <a:xfrm>
            <a:off x="5908371" y="4043125"/>
            <a:ext cx="0" cy="14173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原创设计师QQ598969553      _3"/>
          <p:cNvSpPr/>
          <p:nvPr/>
        </p:nvSpPr>
        <p:spPr bwMode="auto">
          <a:xfrm>
            <a:off x="5499034" y="3355316"/>
            <a:ext cx="818676" cy="659327"/>
          </a:xfrm>
          <a:prstGeom prst="hexagon">
            <a:avLst/>
          </a:prstGeom>
          <a:gradFill>
            <a:gsLst>
              <a:gs pos="100000">
                <a:srgbClr val="0090F2"/>
              </a:gs>
              <a:gs pos="0">
                <a:schemeClr val="accent1"/>
              </a:gs>
            </a:gsLst>
            <a:lin ang="5400000" scaled="1"/>
          </a:gradFill>
          <a:ln w="28575" cap="flat">
            <a:gradFill>
              <a:gsLst>
                <a:gs pos="0">
                  <a:srgbClr val="0090F2"/>
                </a:gs>
                <a:gs pos="100000">
                  <a:schemeClr val="accent1"/>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a:extLst/>
        </p:spPr>
        <p:txBody>
          <a:bodyPr vert="horz" wrap="square" lIns="68564" tIns="34282" rIns="68564" bIns="34282" numCol="1" anchor="t" anchorCtr="0" compatLnSpc="1">
            <a:prstTxWarp prst="textNoShape">
              <a:avLst/>
            </a:prstTxWarp>
          </a:bodyPr>
          <a:lstStyle/>
          <a:p>
            <a:endParaRPr lang="zh-CN" altLang="en-US" sz="1350">
              <a:solidFill>
                <a:prstClr val="black"/>
              </a:solidFill>
              <a:ea typeface="微软雅黑" panose="020B0503020204020204" pitchFamily="34" charset="-122"/>
            </a:endParaRPr>
          </a:p>
        </p:txBody>
      </p:sp>
      <p:sp>
        <p:nvSpPr>
          <p:cNvPr id="48" name="原创设计师QQ598969553      _4"/>
          <p:cNvSpPr txBox="1"/>
          <p:nvPr/>
        </p:nvSpPr>
        <p:spPr>
          <a:xfrm>
            <a:off x="8490834" y="1351073"/>
            <a:ext cx="1721584" cy="399126"/>
          </a:xfrm>
          <a:prstGeom prst="rect">
            <a:avLst/>
          </a:prstGeom>
          <a:noFill/>
          <a:ln w="28575" cap="flat">
            <a:noFill/>
            <a:prstDash val="solid"/>
            <a:miter lim="800000"/>
            <a:headEnd/>
            <a:tailEnd/>
          </a:ln>
          <a:effectLst>
            <a:outerShdw blurRad="228600" dist="228600" algn="t" rotWithShape="0">
              <a:schemeClr val="tx1">
                <a:lumMod val="85000"/>
                <a:lumOff val="15000"/>
                <a:alpha val="6000"/>
              </a:schemeClr>
            </a:outerShdw>
          </a:effectLst>
        </p:spPr>
        <p:txBody>
          <a:bodyPr wrap="none" lIns="90467" tIns="45233" rIns="90467" bIns="45233" rtlCol="0">
            <a:spAutoFit/>
          </a:bodyPr>
          <a:lstStyle>
            <a:defPPr>
              <a:defRPr lang="zh-CN"/>
            </a:defPPr>
            <a:lvl1pPr algn="r">
              <a:defRPr b="1">
                <a:solidFill>
                  <a:schemeClr val="bg1"/>
                </a:solidFill>
                <a:latin typeface="+mn-ea"/>
              </a:defRPr>
            </a:lvl1pPr>
          </a:lstStyle>
          <a:p>
            <a:r>
              <a:rPr lang="zh-CN" altLang="en-US" sz="2000" b="0" kern="0" dirty="0">
                <a:solidFill>
                  <a:schemeClr val="accent1"/>
                </a:solidFill>
                <a:latin typeface="微软雅黑" pitchFamily="34" charset="-122"/>
                <a:ea typeface="微软雅黑" pitchFamily="34" charset="-122"/>
              </a:rPr>
              <a:t>师资队伍方面</a:t>
            </a:r>
          </a:p>
        </p:txBody>
      </p:sp>
      <p:sp>
        <p:nvSpPr>
          <p:cNvPr id="49" name="原创设计师QQ598969553      _15"/>
          <p:cNvSpPr txBox="1"/>
          <p:nvPr/>
        </p:nvSpPr>
        <p:spPr>
          <a:xfrm>
            <a:off x="5659875" y="3441676"/>
            <a:ext cx="496698" cy="460553"/>
          </a:xfrm>
          <a:prstGeom prst="rect">
            <a:avLst/>
          </a:prstGeom>
          <a:noFill/>
        </p:spPr>
        <p:txBody>
          <a:bodyPr wrap="none" lIns="90467" tIns="45233" rIns="90467" bIns="45233" rtlCol="0">
            <a:spAutoFit/>
          </a:bodyPr>
          <a:lstStyle/>
          <a:p>
            <a:r>
              <a:rPr lang="en-US" altLang="zh-CN" sz="2399" dirty="0">
                <a:solidFill>
                  <a:srgbClr val="F8F8F8"/>
                </a:solidFill>
                <a:ea typeface="微软雅黑" panose="020B0503020204020204" pitchFamily="34" charset="-122"/>
              </a:rPr>
              <a:t>VS</a:t>
            </a:r>
            <a:endParaRPr lang="zh-CN" altLang="en-US" sz="2399" dirty="0">
              <a:solidFill>
                <a:srgbClr val="F8F8F8"/>
              </a:solidFill>
              <a:ea typeface="微软雅黑" panose="020B0503020204020204" pitchFamily="34" charset="-122"/>
            </a:endParaRPr>
          </a:p>
        </p:txBody>
      </p:sp>
      <p:sp>
        <p:nvSpPr>
          <p:cNvPr id="50" name="原创设计师QQ598969553      _16"/>
          <p:cNvSpPr txBox="1"/>
          <p:nvPr/>
        </p:nvSpPr>
        <p:spPr>
          <a:xfrm>
            <a:off x="1192304" y="1417286"/>
            <a:ext cx="4029908" cy="399126"/>
          </a:xfrm>
          <a:prstGeom prst="rect">
            <a:avLst/>
          </a:prstGeom>
          <a:noFill/>
          <a:ln w="28575" cap="flat">
            <a:noFill/>
            <a:prstDash val="solid"/>
            <a:miter lim="800000"/>
            <a:headEnd/>
            <a:tailEnd/>
          </a:ln>
          <a:effectLst>
            <a:outerShdw blurRad="228600" dist="228600" algn="t" rotWithShape="0">
              <a:schemeClr val="tx1">
                <a:lumMod val="85000"/>
                <a:lumOff val="15000"/>
                <a:alpha val="6000"/>
              </a:schemeClr>
            </a:outerShdw>
          </a:effectLst>
        </p:spPr>
        <p:txBody>
          <a:bodyPr wrap="none" lIns="90467" tIns="45233" rIns="90467" bIns="45233" rtlCol="0">
            <a:spAutoFit/>
          </a:bodyPr>
          <a:lstStyle/>
          <a:p>
            <a:pPr algn="r"/>
            <a:r>
              <a:rPr lang="zh-CN" altLang="en-US" sz="2000" kern="0" dirty="0">
                <a:solidFill>
                  <a:schemeClr val="accent1"/>
                </a:solidFill>
                <a:latin typeface="微软雅黑" pitchFamily="34" charset="-122"/>
                <a:ea typeface="微软雅黑" pitchFamily="34" charset="-122"/>
              </a:rPr>
              <a:t>设置专门的创新创业教育管理部门</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8" name="矩形 7"/>
          <p:cNvSpPr/>
          <p:nvPr/>
        </p:nvSpPr>
        <p:spPr>
          <a:xfrm>
            <a:off x="984764" y="1937866"/>
            <a:ext cx="4108775" cy="230832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首先结合本</a:t>
            </a:r>
            <a:r>
              <a:rPr lang="zh-CN" altLang="en-US" sz="2000" dirty="0" smtClean="0">
                <a:solidFill>
                  <a:schemeClr val="tx1">
                    <a:lumMod val="75000"/>
                    <a:lumOff val="25000"/>
                  </a:schemeClr>
                </a:solidFill>
                <a:latin typeface="微软雅黑" pitchFamily="34" charset="-122"/>
                <a:ea typeface="微软雅黑" pitchFamily="34" charset="-122"/>
              </a:rPr>
              <a:t>学校</a:t>
            </a:r>
            <a:r>
              <a:rPr lang="zh-CN" altLang="en-US" sz="2000" dirty="0">
                <a:solidFill>
                  <a:schemeClr val="tx1">
                    <a:lumMod val="75000"/>
                    <a:lumOff val="25000"/>
                  </a:schemeClr>
                </a:solidFill>
                <a:latin typeface="微软雅黑" pitchFamily="34" charset="-122"/>
                <a:ea typeface="微软雅黑" pitchFamily="34" charset="-122"/>
              </a:rPr>
              <a:t>的类别</a:t>
            </a:r>
            <a:r>
              <a:rPr lang="zh-CN" altLang="en-US" sz="2000" dirty="0" smtClean="0">
                <a:solidFill>
                  <a:schemeClr val="tx1">
                    <a:lumMod val="75000"/>
                    <a:lumOff val="25000"/>
                  </a:schemeClr>
                </a:solidFill>
                <a:latin typeface="微软雅黑" pitchFamily="34" charset="-122"/>
                <a:ea typeface="微软雅黑" pitchFamily="34" charset="-122"/>
              </a:rPr>
              <a:t>、学科</a:t>
            </a:r>
            <a:r>
              <a:rPr lang="zh-CN" altLang="en-US" sz="2000" dirty="0">
                <a:solidFill>
                  <a:schemeClr val="tx1">
                    <a:lumMod val="75000"/>
                    <a:lumOff val="25000"/>
                  </a:schemeClr>
                </a:solidFill>
                <a:latin typeface="微软雅黑" pitchFamily="34" charset="-122"/>
                <a:ea typeface="微软雅黑" pitchFamily="34" charset="-122"/>
              </a:rPr>
              <a:t>特点以及培养目标设置合理的创业课程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形成完善的课程体系</a:t>
            </a:r>
            <a:r>
              <a:rPr lang="zh-CN" altLang="en-US" sz="2000" dirty="0" smtClean="0">
                <a:solidFill>
                  <a:schemeClr val="tx1">
                    <a:lumMod val="75000"/>
                    <a:lumOff val="25000"/>
                  </a:schemeClr>
                </a:solidFill>
                <a:latin typeface="微软雅黑" pitchFamily="34" charset="-122"/>
                <a:ea typeface="微软雅黑" pitchFamily="34" charset="-122"/>
              </a:rPr>
              <a:t>。</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其次</a:t>
            </a:r>
            <a:r>
              <a:rPr lang="zh-CN" altLang="en-US" sz="2000" dirty="0">
                <a:solidFill>
                  <a:schemeClr val="tx1">
                    <a:lumMod val="75000"/>
                    <a:lumOff val="25000"/>
                  </a:schemeClr>
                </a:solidFill>
                <a:latin typeface="微软雅黑" pitchFamily="34" charset="-122"/>
                <a:ea typeface="微软雅黑" pitchFamily="34" charset="-122"/>
              </a:rPr>
              <a:t>有</a:t>
            </a:r>
            <a:r>
              <a:rPr lang="zh-CN" altLang="en-US" sz="2000" dirty="0" smtClean="0">
                <a:solidFill>
                  <a:schemeClr val="tx1">
                    <a:lumMod val="75000"/>
                    <a:lumOff val="25000"/>
                  </a:schemeClr>
                </a:solidFill>
                <a:latin typeface="微软雅黑" pitchFamily="34" charset="-122"/>
                <a:ea typeface="微软雅黑" pitchFamily="34" charset="-122"/>
              </a:rPr>
              <a:t>针对性</a:t>
            </a:r>
            <a:r>
              <a:rPr lang="zh-CN" altLang="en-US" sz="2000" dirty="0">
                <a:solidFill>
                  <a:schemeClr val="tx1">
                    <a:lumMod val="75000"/>
                    <a:lumOff val="25000"/>
                  </a:schemeClr>
                </a:solidFill>
                <a:latin typeface="微软雅黑" pitchFamily="34" charset="-122"/>
                <a:ea typeface="微软雅黑" pitchFamily="34" charset="-122"/>
              </a:rPr>
              <a:t>地开展创新创业的实践活动</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提高学生创业项目落地的可能性。</a:t>
            </a:r>
          </a:p>
        </p:txBody>
      </p:sp>
      <p:sp>
        <p:nvSpPr>
          <p:cNvPr id="10" name="矩形 9"/>
          <p:cNvSpPr/>
          <p:nvPr/>
        </p:nvSpPr>
        <p:spPr>
          <a:xfrm>
            <a:off x="6762750" y="1980337"/>
            <a:ext cx="4667250" cy="304698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首先根据现有的师资进行专业的培训提高他们的專业能力和</a:t>
            </a:r>
            <a:r>
              <a:rPr lang="zh-CN" altLang="en-US" sz="2000" dirty="0" smtClean="0">
                <a:solidFill>
                  <a:schemeClr val="tx1">
                    <a:lumMod val="75000"/>
                    <a:lumOff val="25000"/>
                  </a:schemeClr>
                </a:solidFill>
                <a:latin typeface="微软雅黑" pitchFamily="34" charset="-122"/>
                <a:ea typeface="微软雅黑" pitchFamily="34" charset="-122"/>
              </a:rPr>
              <a:t>素养</a:t>
            </a:r>
            <a:r>
              <a:rPr lang="zh-CN" altLang="en-US" sz="2000" dirty="0">
                <a:solidFill>
                  <a:schemeClr val="tx1">
                    <a:lumMod val="75000"/>
                    <a:lumOff val="25000"/>
                  </a:schemeClr>
                </a:solidFill>
                <a:latin typeface="微软雅黑" pitchFamily="34" charset="-122"/>
                <a:ea typeface="微软雅黑" pitchFamily="34" charset="-122"/>
              </a:rPr>
              <a:t>、 增强创新创业教育的理论知识和授课水平</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并且鼓励教师到企业进行挂职锻炼增强</a:t>
            </a:r>
            <a:r>
              <a:rPr lang="zh-CN" altLang="en-US" sz="2000" dirty="0" smtClean="0">
                <a:solidFill>
                  <a:schemeClr val="tx1">
                    <a:lumMod val="75000"/>
                    <a:lumOff val="25000"/>
                  </a:schemeClr>
                </a:solidFill>
                <a:latin typeface="微软雅黑" pitchFamily="34" charset="-122"/>
                <a:ea typeface="微软雅黑" pitchFamily="34" charset="-122"/>
              </a:rPr>
              <a:t>实践</a:t>
            </a:r>
            <a:r>
              <a:rPr lang="zh-CN" altLang="en-US" sz="2000" dirty="0">
                <a:solidFill>
                  <a:schemeClr val="tx1">
                    <a:lumMod val="75000"/>
                    <a:lumOff val="25000"/>
                  </a:schemeClr>
                </a:solidFill>
                <a:latin typeface="微软雅黑" pitchFamily="34" charset="-122"/>
                <a:ea typeface="微软雅黑" pitchFamily="34" charset="-122"/>
              </a:rPr>
              <a:t>操作示范能力</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培养“双师型”教师。</a:t>
            </a:r>
            <a:endParaRPr lang="en-US" altLang="zh-CN" sz="2000" dirty="0" smtClean="0">
              <a:solidFill>
                <a:schemeClr val="tx1">
                  <a:lumMod val="75000"/>
                  <a:lumOff val="25000"/>
                </a:schemeClr>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聘请</a:t>
            </a:r>
            <a:r>
              <a:rPr lang="zh-CN" altLang="en-US" sz="2000" dirty="0">
                <a:solidFill>
                  <a:schemeClr val="tx1">
                    <a:lumMod val="75000"/>
                    <a:lumOff val="25000"/>
                  </a:schemeClr>
                </a:solidFill>
                <a:latin typeface="微软雅黑" pitchFamily="34" charset="-122"/>
                <a:ea typeface="微软雅黑" pitchFamily="34" charset="-122"/>
              </a:rPr>
              <a:t>社会上有成功创业经历的企业家</a:t>
            </a:r>
            <a:r>
              <a:rPr lang="zh-CN" altLang="en-US" sz="2000" dirty="0" smtClean="0">
                <a:solidFill>
                  <a:schemeClr val="tx1">
                    <a:lumMod val="75000"/>
                    <a:lumOff val="25000"/>
                  </a:schemeClr>
                </a:solidFill>
                <a:latin typeface="微软雅黑" pitchFamily="34" charset="-122"/>
                <a:ea typeface="微软雅黑" pitchFamily="34" charset="-122"/>
              </a:rPr>
              <a:t>、创业者作为</a:t>
            </a:r>
            <a:r>
              <a:rPr lang="zh-CN" altLang="en-US" sz="2000" dirty="0">
                <a:solidFill>
                  <a:schemeClr val="tx1">
                    <a:lumMod val="75000"/>
                    <a:lumOff val="25000"/>
                  </a:schemeClr>
                </a:solidFill>
                <a:latin typeface="微软雅黑" pitchFamily="34" charset="-122"/>
                <a:ea typeface="微软雅黑" pitchFamily="34" charset="-122"/>
              </a:rPr>
              <a:t>兼职教师负责指导学生的创新创业</a:t>
            </a:r>
            <a:r>
              <a:rPr lang="zh-CN" altLang="en-US" sz="2000" dirty="0" smtClean="0">
                <a:solidFill>
                  <a:schemeClr val="tx1">
                    <a:lumMod val="75000"/>
                    <a:lumOff val="25000"/>
                  </a:schemeClr>
                </a:solidFill>
                <a:latin typeface="微软雅黑" pitchFamily="34" charset="-122"/>
                <a:ea typeface="微软雅黑" pitchFamily="34" charset="-122"/>
              </a:rPr>
              <a:t>实践。</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22" name="组合 21"/>
          <p:cNvGrpSpPr/>
          <p:nvPr/>
        </p:nvGrpSpPr>
        <p:grpSpPr>
          <a:xfrm>
            <a:off x="192881" y="893"/>
            <a:ext cx="575915" cy="836495"/>
            <a:chOff x="841003" y="360040"/>
            <a:chExt cx="504056" cy="836712"/>
          </a:xfrm>
          <a:solidFill>
            <a:schemeClr val="accent1"/>
          </a:solidFill>
        </p:grpSpPr>
        <p:sp>
          <p:nvSpPr>
            <p:cNvPr id="23" name="矩形 22"/>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4" name="等腰三角形 23"/>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25" name="文本框 9"/>
          <p:cNvSpPr txBox="1"/>
          <p:nvPr/>
        </p:nvSpPr>
        <p:spPr>
          <a:xfrm>
            <a:off x="622300" y="203271"/>
            <a:ext cx="11633200"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四</a:t>
            </a:r>
            <a:r>
              <a:rPr lang="zh-CN" altLang="en-US" sz="2400" b="1" dirty="0" smtClean="0">
                <a:solidFill>
                  <a:schemeClr val="tx1">
                    <a:lumMod val="75000"/>
                    <a:lumOff val="25000"/>
                  </a:schemeClr>
                </a:solidFill>
                <a:latin typeface="微软雅黑" pitchFamily="34" charset="-122"/>
                <a:ea typeface="微软雅黑" pitchFamily="34" charset="-122"/>
              </a:rPr>
              <a:t>、加强</a:t>
            </a:r>
            <a:r>
              <a:rPr lang="zh-CN" altLang="en-US" sz="2400" b="1" dirty="0">
                <a:solidFill>
                  <a:schemeClr val="tx1">
                    <a:lumMod val="75000"/>
                    <a:lumOff val="25000"/>
                  </a:schemeClr>
                </a:solidFill>
                <a:latin typeface="微软雅黑" pitchFamily="34" charset="-122"/>
                <a:ea typeface="微软雅黑" pitchFamily="34" charset="-122"/>
              </a:rPr>
              <a:t>我国高校创新创业教育的对策</a:t>
            </a:r>
            <a:r>
              <a:rPr lang="zh-CN" altLang="en-US" sz="2400" b="1" dirty="0" smtClean="0">
                <a:solidFill>
                  <a:schemeClr val="tx1">
                    <a:lumMod val="75000"/>
                    <a:lumOff val="25000"/>
                  </a:schemeClr>
                </a:solidFill>
                <a:latin typeface="微软雅黑" pitchFamily="34" charset="-122"/>
                <a:ea typeface="微软雅黑" pitchFamily="34" charset="-122"/>
              </a:rPr>
              <a:t>建议</a:t>
            </a:r>
            <a:r>
              <a:rPr lang="en-US" altLang="zh-CN" sz="2400" b="1" dirty="0" smtClean="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建立健全组织机构</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加强师资队伍建设</a:t>
            </a:r>
          </a:p>
        </p:txBody>
      </p:sp>
      <p:sp>
        <p:nvSpPr>
          <p:cNvPr id="26" name="矩形 25"/>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5378154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000" fill="hold"/>
                                        <p:tgtEl>
                                          <p:spTgt spid="45"/>
                                        </p:tgtEl>
                                        <p:attrNameLst>
                                          <p:attrName>ppt_w</p:attrName>
                                        </p:attrNameLst>
                                      </p:cBhvr>
                                      <p:tavLst>
                                        <p:tav tm="0">
                                          <p:val>
                                            <p:fltVal val="0"/>
                                          </p:val>
                                        </p:tav>
                                        <p:tav tm="100000">
                                          <p:val>
                                            <p:strVal val="#ppt_w"/>
                                          </p:val>
                                        </p:tav>
                                      </p:tavLst>
                                    </p:anim>
                                    <p:anim calcmode="lin" valueType="num">
                                      <p:cBhvr>
                                        <p:cTn id="18" dur="1000" fill="hold"/>
                                        <p:tgtEl>
                                          <p:spTgt spid="45"/>
                                        </p:tgtEl>
                                        <p:attrNameLst>
                                          <p:attrName>ppt_h</p:attrName>
                                        </p:attrNameLst>
                                      </p:cBhvr>
                                      <p:tavLst>
                                        <p:tav tm="0">
                                          <p:val>
                                            <p:fltVal val="0"/>
                                          </p:val>
                                        </p:tav>
                                        <p:tav tm="100000">
                                          <p:val>
                                            <p:strVal val="#ppt_h"/>
                                          </p:val>
                                        </p:tav>
                                      </p:tavLst>
                                    </p:anim>
                                    <p:anim calcmode="lin" valueType="num">
                                      <p:cBhvr>
                                        <p:cTn id="19" dur="1000" fill="hold"/>
                                        <p:tgtEl>
                                          <p:spTgt spid="45"/>
                                        </p:tgtEl>
                                        <p:attrNameLst>
                                          <p:attrName>style.rotation</p:attrName>
                                        </p:attrNameLst>
                                      </p:cBhvr>
                                      <p:tavLst>
                                        <p:tav tm="0">
                                          <p:val>
                                            <p:fltVal val="90"/>
                                          </p:val>
                                        </p:tav>
                                        <p:tav tm="100000">
                                          <p:val>
                                            <p:fltVal val="0"/>
                                          </p:val>
                                        </p:tav>
                                      </p:tavLst>
                                    </p:anim>
                                    <p:animEffect transition="in" filter="fade">
                                      <p:cBhvr>
                                        <p:cTn id="20" dur="1000"/>
                                        <p:tgtEl>
                                          <p:spTgt spid="45"/>
                                        </p:tgtEl>
                                      </p:cBhvr>
                                    </p:animEffect>
                                  </p:childTnLst>
                                </p:cTn>
                              </p:par>
                              <p:par>
                                <p:cTn id="21" presetID="31" presetClass="entr" presetSubtype="0"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1000" fill="hold"/>
                                        <p:tgtEl>
                                          <p:spTgt spid="46"/>
                                        </p:tgtEl>
                                        <p:attrNameLst>
                                          <p:attrName>ppt_w</p:attrName>
                                        </p:attrNameLst>
                                      </p:cBhvr>
                                      <p:tavLst>
                                        <p:tav tm="0">
                                          <p:val>
                                            <p:fltVal val="0"/>
                                          </p:val>
                                        </p:tav>
                                        <p:tav tm="100000">
                                          <p:val>
                                            <p:strVal val="#ppt_w"/>
                                          </p:val>
                                        </p:tav>
                                      </p:tavLst>
                                    </p:anim>
                                    <p:anim calcmode="lin" valueType="num">
                                      <p:cBhvr>
                                        <p:cTn id="24" dur="1000" fill="hold"/>
                                        <p:tgtEl>
                                          <p:spTgt spid="46"/>
                                        </p:tgtEl>
                                        <p:attrNameLst>
                                          <p:attrName>ppt_h</p:attrName>
                                        </p:attrNameLst>
                                      </p:cBhvr>
                                      <p:tavLst>
                                        <p:tav tm="0">
                                          <p:val>
                                            <p:fltVal val="0"/>
                                          </p:val>
                                        </p:tav>
                                        <p:tav tm="100000">
                                          <p:val>
                                            <p:strVal val="#ppt_h"/>
                                          </p:val>
                                        </p:tav>
                                      </p:tavLst>
                                    </p:anim>
                                    <p:anim calcmode="lin" valueType="num">
                                      <p:cBhvr>
                                        <p:cTn id="25" dur="1000" fill="hold"/>
                                        <p:tgtEl>
                                          <p:spTgt spid="46"/>
                                        </p:tgtEl>
                                        <p:attrNameLst>
                                          <p:attrName>style.rotation</p:attrName>
                                        </p:attrNameLst>
                                      </p:cBhvr>
                                      <p:tavLst>
                                        <p:tav tm="0">
                                          <p:val>
                                            <p:fltVal val="90"/>
                                          </p:val>
                                        </p:tav>
                                        <p:tav tm="100000">
                                          <p:val>
                                            <p:fltVal val="0"/>
                                          </p:val>
                                        </p:tav>
                                      </p:tavLst>
                                    </p:anim>
                                    <p:animEffect transition="in" filter="fade">
                                      <p:cBhvr>
                                        <p:cTn id="26" dur="1000"/>
                                        <p:tgtEl>
                                          <p:spTgt spid="46"/>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1000" fill="hold"/>
                                        <p:tgtEl>
                                          <p:spTgt spid="47"/>
                                        </p:tgtEl>
                                        <p:attrNameLst>
                                          <p:attrName>ppt_w</p:attrName>
                                        </p:attrNameLst>
                                      </p:cBhvr>
                                      <p:tavLst>
                                        <p:tav tm="0">
                                          <p:val>
                                            <p:fltVal val="0"/>
                                          </p:val>
                                        </p:tav>
                                        <p:tav tm="100000">
                                          <p:val>
                                            <p:strVal val="#ppt_w"/>
                                          </p:val>
                                        </p:tav>
                                      </p:tavLst>
                                    </p:anim>
                                    <p:anim calcmode="lin" valueType="num">
                                      <p:cBhvr>
                                        <p:cTn id="30" dur="1000" fill="hold"/>
                                        <p:tgtEl>
                                          <p:spTgt spid="47"/>
                                        </p:tgtEl>
                                        <p:attrNameLst>
                                          <p:attrName>ppt_h</p:attrName>
                                        </p:attrNameLst>
                                      </p:cBhvr>
                                      <p:tavLst>
                                        <p:tav tm="0">
                                          <p:val>
                                            <p:fltVal val="0"/>
                                          </p:val>
                                        </p:tav>
                                        <p:tav tm="100000">
                                          <p:val>
                                            <p:strVal val="#ppt_h"/>
                                          </p:val>
                                        </p:tav>
                                      </p:tavLst>
                                    </p:anim>
                                    <p:anim calcmode="lin" valueType="num">
                                      <p:cBhvr>
                                        <p:cTn id="31" dur="1000" fill="hold"/>
                                        <p:tgtEl>
                                          <p:spTgt spid="47"/>
                                        </p:tgtEl>
                                        <p:attrNameLst>
                                          <p:attrName>style.rotation</p:attrName>
                                        </p:attrNameLst>
                                      </p:cBhvr>
                                      <p:tavLst>
                                        <p:tav tm="0">
                                          <p:val>
                                            <p:fltVal val="90"/>
                                          </p:val>
                                        </p:tav>
                                        <p:tav tm="100000">
                                          <p:val>
                                            <p:fltVal val="0"/>
                                          </p:val>
                                        </p:tav>
                                      </p:tavLst>
                                    </p:anim>
                                    <p:animEffect transition="in" filter="fade">
                                      <p:cBhvr>
                                        <p:cTn id="32" dur="1000"/>
                                        <p:tgtEl>
                                          <p:spTgt spid="47"/>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1000" fill="hold"/>
                                        <p:tgtEl>
                                          <p:spTgt spid="48"/>
                                        </p:tgtEl>
                                        <p:attrNameLst>
                                          <p:attrName>ppt_w</p:attrName>
                                        </p:attrNameLst>
                                      </p:cBhvr>
                                      <p:tavLst>
                                        <p:tav tm="0">
                                          <p:val>
                                            <p:fltVal val="0"/>
                                          </p:val>
                                        </p:tav>
                                        <p:tav tm="100000">
                                          <p:val>
                                            <p:strVal val="#ppt_w"/>
                                          </p:val>
                                        </p:tav>
                                      </p:tavLst>
                                    </p:anim>
                                    <p:anim calcmode="lin" valueType="num">
                                      <p:cBhvr>
                                        <p:cTn id="36" dur="1000" fill="hold"/>
                                        <p:tgtEl>
                                          <p:spTgt spid="48"/>
                                        </p:tgtEl>
                                        <p:attrNameLst>
                                          <p:attrName>ppt_h</p:attrName>
                                        </p:attrNameLst>
                                      </p:cBhvr>
                                      <p:tavLst>
                                        <p:tav tm="0">
                                          <p:val>
                                            <p:fltVal val="0"/>
                                          </p:val>
                                        </p:tav>
                                        <p:tav tm="100000">
                                          <p:val>
                                            <p:strVal val="#ppt_h"/>
                                          </p:val>
                                        </p:tav>
                                      </p:tavLst>
                                    </p:anim>
                                    <p:anim calcmode="lin" valueType="num">
                                      <p:cBhvr>
                                        <p:cTn id="37" dur="1000" fill="hold"/>
                                        <p:tgtEl>
                                          <p:spTgt spid="48"/>
                                        </p:tgtEl>
                                        <p:attrNameLst>
                                          <p:attrName>style.rotation</p:attrName>
                                        </p:attrNameLst>
                                      </p:cBhvr>
                                      <p:tavLst>
                                        <p:tav tm="0">
                                          <p:val>
                                            <p:fltVal val="90"/>
                                          </p:val>
                                        </p:tav>
                                        <p:tav tm="100000">
                                          <p:val>
                                            <p:fltVal val="0"/>
                                          </p:val>
                                        </p:tav>
                                      </p:tavLst>
                                    </p:anim>
                                    <p:animEffect transition="in" filter="fade">
                                      <p:cBhvr>
                                        <p:cTn id="38" dur="1000"/>
                                        <p:tgtEl>
                                          <p:spTgt spid="48"/>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1000" fill="hold"/>
                                        <p:tgtEl>
                                          <p:spTgt spid="49"/>
                                        </p:tgtEl>
                                        <p:attrNameLst>
                                          <p:attrName>ppt_w</p:attrName>
                                        </p:attrNameLst>
                                      </p:cBhvr>
                                      <p:tavLst>
                                        <p:tav tm="0">
                                          <p:val>
                                            <p:fltVal val="0"/>
                                          </p:val>
                                        </p:tav>
                                        <p:tav tm="100000">
                                          <p:val>
                                            <p:strVal val="#ppt_w"/>
                                          </p:val>
                                        </p:tav>
                                      </p:tavLst>
                                    </p:anim>
                                    <p:anim calcmode="lin" valueType="num">
                                      <p:cBhvr>
                                        <p:cTn id="42" dur="1000" fill="hold"/>
                                        <p:tgtEl>
                                          <p:spTgt spid="49"/>
                                        </p:tgtEl>
                                        <p:attrNameLst>
                                          <p:attrName>ppt_h</p:attrName>
                                        </p:attrNameLst>
                                      </p:cBhvr>
                                      <p:tavLst>
                                        <p:tav tm="0">
                                          <p:val>
                                            <p:fltVal val="0"/>
                                          </p:val>
                                        </p:tav>
                                        <p:tav tm="100000">
                                          <p:val>
                                            <p:strVal val="#ppt_h"/>
                                          </p:val>
                                        </p:tav>
                                      </p:tavLst>
                                    </p:anim>
                                    <p:anim calcmode="lin" valueType="num">
                                      <p:cBhvr>
                                        <p:cTn id="43" dur="1000" fill="hold"/>
                                        <p:tgtEl>
                                          <p:spTgt spid="49"/>
                                        </p:tgtEl>
                                        <p:attrNameLst>
                                          <p:attrName>style.rotation</p:attrName>
                                        </p:attrNameLst>
                                      </p:cBhvr>
                                      <p:tavLst>
                                        <p:tav tm="0">
                                          <p:val>
                                            <p:fltVal val="90"/>
                                          </p:val>
                                        </p:tav>
                                        <p:tav tm="100000">
                                          <p:val>
                                            <p:fltVal val="0"/>
                                          </p:val>
                                        </p:tav>
                                      </p:tavLst>
                                    </p:anim>
                                    <p:animEffect transition="in" filter="fade">
                                      <p:cBhvr>
                                        <p:cTn id="44" dur="1000"/>
                                        <p:tgtEl>
                                          <p:spTgt spid="49"/>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1000" fill="hold"/>
                                        <p:tgtEl>
                                          <p:spTgt spid="10"/>
                                        </p:tgtEl>
                                        <p:attrNameLst>
                                          <p:attrName>ppt_w</p:attrName>
                                        </p:attrNameLst>
                                      </p:cBhvr>
                                      <p:tavLst>
                                        <p:tav tm="0">
                                          <p:val>
                                            <p:fltVal val="0"/>
                                          </p:val>
                                        </p:tav>
                                        <p:tav tm="100000">
                                          <p:val>
                                            <p:strVal val="#ppt_w"/>
                                          </p:val>
                                        </p:tav>
                                      </p:tavLst>
                                    </p:anim>
                                    <p:anim calcmode="lin" valueType="num">
                                      <p:cBhvr>
                                        <p:cTn id="48" dur="1000" fill="hold"/>
                                        <p:tgtEl>
                                          <p:spTgt spid="10"/>
                                        </p:tgtEl>
                                        <p:attrNameLst>
                                          <p:attrName>ppt_h</p:attrName>
                                        </p:attrNameLst>
                                      </p:cBhvr>
                                      <p:tavLst>
                                        <p:tav tm="0">
                                          <p:val>
                                            <p:fltVal val="0"/>
                                          </p:val>
                                        </p:tav>
                                        <p:tav tm="100000">
                                          <p:val>
                                            <p:strVal val="#ppt_h"/>
                                          </p:val>
                                        </p:tav>
                                      </p:tavLst>
                                    </p:anim>
                                    <p:anim calcmode="lin" valueType="num">
                                      <p:cBhvr>
                                        <p:cTn id="49" dur="1000" fill="hold"/>
                                        <p:tgtEl>
                                          <p:spTgt spid="10"/>
                                        </p:tgtEl>
                                        <p:attrNameLst>
                                          <p:attrName>style.rotation</p:attrName>
                                        </p:attrNameLst>
                                      </p:cBhvr>
                                      <p:tavLst>
                                        <p:tav tm="0">
                                          <p:val>
                                            <p:fltVal val="90"/>
                                          </p:val>
                                        </p:tav>
                                        <p:tav tm="100000">
                                          <p:val>
                                            <p:fltVal val="0"/>
                                          </p:val>
                                        </p:tav>
                                      </p:tavLst>
                                    </p:anim>
                                    <p:animEffect transition="in" filter="fade">
                                      <p:cBhvr>
                                        <p:cTn id="5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49" grpId="0"/>
      <p:bldP spid="50" grpId="0"/>
      <p:bldP spid="8" grpId="0"/>
      <p:bldP spid="1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rgbClr val="2F5EB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矩形 31"/>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9"/>
          <p:cNvSpPr txBox="1"/>
          <p:nvPr/>
        </p:nvSpPr>
        <p:spPr>
          <a:xfrm>
            <a:off x="840783" y="203271"/>
            <a:ext cx="8123099" cy="438561"/>
          </a:xfrm>
          <a:prstGeom prst="rect">
            <a:avLst/>
          </a:prstGeom>
          <a:noFill/>
        </p:spPr>
        <p:txBody>
          <a:bodyPr wrap="square" lIns="68561" tIns="34280" rIns="68561" bIns="34280" rtlCol="0">
            <a:spAutoFit/>
          </a:bodyPr>
          <a:lstStyle/>
          <a:p>
            <a:pPr marL="0" lvl="1"/>
            <a:r>
              <a:rPr lang="zh-CN" altLang="en-US" sz="2400" b="1" dirty="0">
                <a:solidFill>
                  <a:schemeClr val="tx1">
                    <a:lumMod val="75000"/>
                    <a:lumOff val="25000"/>
                  </a:schemeClr>
                </a:solidFill>
                <a:latin typeface="微软雅黑" pitchFamily="34" charset="-122"/>
                <a:ea typeface="微软雅黑" pitchFamily="34" charset="-122"/>
              </a:rPr>
              <a:t>本章小结</a:t>
            </a:r>
          </a:p>
        </p:txBody>
      </p:sp>
      <p:sp>
        <p:nvSpPr>
          <p:cNvPr id="15" name="圆角矩形 14"/>
          <p:cNvSpPr/>
          <p:nvPr/>
        </p:nvSpPr>
        <p:spPr>
          <a:xfrm>
            <a:off x="840783" y="837389"/>
            <a:ext cx="10424117" cy="5322111"/>
          </a:xfrm>
          <a:prstGeom prst="roundRect">
            <a:avLst>
              <a:gd name="adj" fmla="val 19048"/>
            </a:avLst>
          </a:prstGeom>
          <a:noFill/>
          <a:ln w="9525">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8" name="矩形 17"/>
          <p:cNvSpPr>
            <a:spLocks noChangeArrowheads="1"/>
          </p:cNvSpPr>
          <p:nvPr/>
        </p:nvSpPr>
        <p:spPr bwMode="auto">
          <a:xfrm>
            <a:off x="984764" y="845367"/>
            <a:ext cx="10115036" cy="5262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4" tIns="45703" rIns="91404" bIns="457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1. </a:t>
            </a:r>
            <a:r>
              <a:rPr lang="zh-CN" altLang="en-US" sz="2000" dirty="0">
                <a:solidFill>
                  <a:schemeClr val="tx1">
                    <a:lumMod val="75000"/>
                    <a:lumOff val="25000"/>
                  </a:schemeClr>
                </a:solidFill>
                <a:sym typeface="微软雅黑" pitchFamily="34" charset="-122"/>
              </a:rPr>
              <a:t>创新即创造新的事物</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其核心是突破</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本质</a:t>
            </a:r>
            <a:r>
              <a:rPr lang="zh-CN" altLang="en-US" sz="2000" dirty="0" smtClean="0">
                <a:solidFill>
                  <a:schemeClr val="tx1">
                    <a:lumMod val="75000"/>
                    <a:lumOff val="25000"/>
                  </a:schemeClr>
                </a:solidFill>
                <a:sym typeface="微软雅黑" pitchFamily="34" charset="-122"/>
              </a:rPr>
              <a:t>是“新”。根据</a:t>
            </a:r>
            <a:r>
              <a:rPr lang="zh-CN" altLang="en-US" sz="2000" dirty="0">
                <a:solidFill>
                  <a:schemeClr val="tx1">
                    <a:lumMod val="75000"/>
                    <a:lumOff val="25000"/>
                  </a:schemeClr>
                </a:solidFill>
                <a:sym typeface="微软雅黑" pitchFamily="34" charset="-122"/>
              </a:rPr>
              <a:t>创新的内容</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可将</a:t>
            </a:r>
            <a:r>
              <a:rPr lang="zh-CN" altLang="en-US" sz="2000" dirty="0" smtClean="0">
                <a:solidFill>
                  <a:schemeClr val="tx1">
                    <a:lumMod val="75000"/>
                    <a:lumOff val="25000"/>
                  </a:schemeClr>
                </a:solidFill>
                <a:sym typeface="微软雅黑" pitchFamily="34" charset="-122"/>
              </a:rPr>
              <a:t>创新分为</a:t>
            </a:r>
            <a:r>
              <a:rPr lang="zh-CN" altLang="en-US" sz="2000" dirty="0">
                <a:solidFill>
                  <a:schemeClr val="tx1">
                    <a:lumMod val="75000"/>
                    <a:lumOff val="25000"/>
                  </a:schemeClr>
                </a:solidFill>
                <a:sym typeface="微软雅黑" pitchFamily="34" charset="-122"/>
              </a:rPr>
              <a:t>理论创新</a:t>
            </a:r>
            <a:r>
              <a:rPr lang="zh-CN" altLang="en-US" sz="2000" dirty="0" smtClean="0">
                <a:solidFill>
                  <a:schemeClr val="tx1">
                    <a:lumMod val="75000"/>
                    <a:lumOff val="25000"/>
                  </a:schemeClr>
                </a:solidFill>
                <a:sym typeface="微软雅黑" pitchFamily="34" charset="-122"/>
              </a:rPr>
              <a:t>、技术</a:t>
            </a:r>
            <a:r>
              <a:rPr lang="zh-CN" altLang="en-US" sz="2000" dirty="0">
                <a:solidFill>
                  <a:schemeClr val="tx1">
                    <a:lumMod val="75000"/>
                    <a:lumOff val="25000"/>
                  </a:schemeClr>
                </a:solidFill>
                <a:sym typeface="微软雅黑" pitchFamily="34" charset="-122"/>
              </a:rPr>
              <a:t>创新</a:t>
            </a:r>
            <a:r>
              <a:rPr lang="zh-CN" altLang="en-US" sz="2000" dirty="0" smtClean="0">
                <a:solidFill>
                  <a:schemeClr val="tx1">
                    <a:lumMod val="75000"/>
                    <a:lumOff val="25000"/>
                  </a:schemeClr>
                </a:solidFill>
                <a:sym typeface="微软雅黑" pitchFamily="34" charset="-122"/>
              </a:rPr>
              <a:t>、制度</a:t>
            </a:r>
            <a:r>
              <a:rPr lang="zh-CN" altLang="en-US" sz="2000" dirty="0">
                <a:solidFill>
                  <a:schemeClr val="tx1">
                    <a:lumMod val="75000"/>
                    <a:lumOff val="25000"/>
                  </a:schemeClr>
                </a:solidFill>
                <a:sym typeface="微软雅黑" pitchFamily="34" charset="-122"/>
              </a:rPr>
              <a:t>创新</a:t>
            </a:r>
            <a:r>
              <a:rPr lang="zh-CN" altLang="en-US" sz="2000" dirty="0" smtClean="0">
                <a:solidFill>
                  <a:schemeClr val="tx1">
                    <a:lumMod val="75000"/>
                    <a:lumOff val="25000"/>
                  </a:schemeClr>
                </a:solidFill>
                <a:sym typeface="微软雅黑" pitchFamily="34" charset="-122"/>
              </a:rPr>
              <a:t>、文化</a:t>
            </a:r>
            <a:r>
              <a:rPr lang="zh-CN" altLang="en-US" sz="2000" dirty="0">
                <a:solidFill>
                  <a:schemeClr val="tx1">
                    <a:lumMod val="75000"/>
                    <a:lumOff val="25000"/>
                  </a:schemeClr>
                </a:solidFill>
                <a:sym typeface="微软雅黑" pitchFamily="34" charset="-122"/>
              </a:rPr>
              <a:t>创新和商业模式创新</a:t>
            </a:r>
            <a:r>
              <a:rPr lang="zh-CN" altLang="en-US" sz="2000" dirty="0" smtClean="0">
                <a:solidFill>
                  <a:schemeClr val="tx1">
                    <a:lumMod val="75000"/>
                    <a:lumOff val="25000"/>
                  </a:schemeClr>
                </a:solidFill>
                <a:sym typeface="微软雅黑" pitchFamily="34" charset="-122"/>
              </a:rPr>
              <a:t>。根据</a:t>
            </a:r>
            <a:r>
              <a:rPr lang="zh-CN" altLang="en-US" sz="2000" dirty="0">
                <a:solidFill>
                  <a:schemeClr val="tx1">
                    <a:lumMod val="75000"/>
                    <a:lumOff val="25000"/>
                  </a:schemeClr>
                </a:solidFill>
                <a:sym typeface="微软雅黑" pitchFamily="34" charset="-122"/>
              </a:rPr>
              <a:t>创新的程度</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可</a:t>
            </a:r>
            <a:r>
              <a:rPr lang="zh-CN" altLang="en-US" sz="2000" dirty="0" smtClean="0">
                <a:solidFill>
                  <a:schemeClr val="tx1">
                    <a:lumMod val="75000"/>
                    <a:lumOff val="25000"/>
                  </a:schemeClr>
                </a:solidFill>
                <a:sym typeface="微软雅黑" pitchFamily="34" charset="-122"/>
              </a:rPr>
              <a:t>将创新</a:t>
            </a:r>
            <a:r>
              <a:rPr lang="zh-CN" altLang="en-US" sz="2000" dirty="0">
                <a:solidFill>
                  <a:schemeClr val="tx1">
                    <a:lumMod val="75000"/>
                    <a:lumOff val="25000"/>
                  </a:schemeClr>
                </a:solidFill>
                <a:sym typeface="微软雅黑" pitchFamily="34" charset="-122"/>
              </a:rPr>
              <a:t>分为渐进式创新和突破式创新。 根据创新的原创性</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可将创新分为原创性创新和</a:t>
            </a:r>
            <a:r>
              <a:rPr lang="zh-CN" altLang="en-US" sz="2000" dirty="0" smtClean="0">
                <a:solidFill>
                  <a:schemeClr val="tx1">
                    <a:lumMod val="75000"/>
                    <a:lumOff val="25000"/>
                  </a:schemeClr>
                </a:solidFill>
                <a:sym typeface="微软雅黑" pitchFamily="34" charset="-122"/>
              </a:rPr>
              <a:t>模仿性</a:t>
            </a:r>
            <a:r>
              <a:rPr lang="zh-CN" altLang="en-US" sz="2000" dirty="0">
                <a:solidFill>
                  <a:schemeClr val="tx1">
                    <a:lumMod val="75000"/>
                    <a:lumOff val="25000"/>
                  </a:schemeClr>
                </a:solidFill>
                <a:sym typeface="微软雅黑" pitchFamily="34" charset="-122"/>
              </a:rPr>
              <a:t>创新。</a:t>
            </a:r>
          </a:p>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2. </a:t>
            </a:r>
            <a:r>
              <a:rPr lang="zh-CN" altLang="en-US" sz="2000" dirty="0">
                <a:solidFill>
                  <a:schemeClr val="tx1">
                    <a:lumMod val="75000"/>
                    <a:lumOff val="25000"/>
                  </a:schemeClr>
                </a:solidFill>
                <a:sym typeface="微软雅黑" pitchFamily="34" charset="-122"/>
              </a:rPr>
              <a:t>创业即创业者通过捕捉和识别商机</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利用已有的资源来提供一定的服务或产品</a:t>
            </a:r>
            <a:r>
              <a:rPr lang="en-US" altLang="zh-CN" sz="2000" dirty="0" smtClean="0">
                <a:solidFill>
                  <a:schemeClr val="tx1">
                    <a:lumMod val="75000"/>
                    <a:lumOff val="25000"/>
                  </a:schemeClr>
                </a:solidFill>
                <a:sym typeface="微软雅黑" pitchFamily="34" charset="-122"/>
              </a:rPr>
              <a:t>,</a:t>
            </a:r>
            <a:r>
              <a:rPr lang="zh-CN" altLang="en-US" sz="2000" dirty="0" smtClean="0">
                <a:solidFill>
                  <a:schemeClr val="tx1">
                    <a:lumMod val="75000"/>
                    <a:lumOff val="25000"/>
                  </a:schemeClr>
                </a:solidFill>
                <a:sym typeface="微软雅黑" pitchFamily="34" charset="-122"/>
              </a:rPr>
              <a:t>以</a:t>
            </a:r>
            <a:r>
              <a:rPr lang="zh-CN" altLang="en-US" sz="2000" dirty="0">
                <a:solidFill>
                  <a:schemeClr val="tx1">
                    <a:lumMod val="75000"/>
                    <a:lumOff val="25000"/>
                  </a:schemeClr>
                </a:solidFill>
                <a:sym typeface="微软雅黑" pitchFamily="34" charset="-122"/>
              </a:rPr>
              <a:t>创造并增加价值的过程</a:t>
            </a:r>
            <a:r>
              <a:rPr lang="zh-CN" altLang="en-US" sz="2000" dirty="0" smtClean="0">
                <a:solidFill>
                  <a:schemeClr val="tx1">
                    <a:lumMod val="75000"/>
                    <a:lumOff val="25000"/>
                  </a:schemeClr>
                </a:solidFill>
                <a:sym typeface="微软雅黑" pitchFamily="34" charset="-122"/>
              </a:rPr>
              <a:t>。根据</a:t>
            </a:r>
            <a:r>
              <a:rPr lang="zh-CN" altLang="en-US" sz="2000" dirty="0">
                <a:solidFill>
                  <a:schemeClr val="tx1">
                    <a:lumMod val="75000"/>
                    <a:lumOff val="25000"/>
                  </a:schemeClr>
                </a:solidFill>
                <a:sym typeface="微软雅黑" pitchFamily="34" charset="-122"/>
              </a:rPr>
              <a:t>创业的动机</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创业分为生存型创业和机会型创业</a:t>
            </a:r>
            <a:r>
              <a:rPr lang="zh-CN" altLang="en-US" sz="2000" dirty="0" smtClean="0">
                <a:solidFill>
                  <a:schemeClr val="tx1">
                    <a:lumMod val="75000"/>
                    <a:lumOff val="25000"/>
                  </a:schemeClr>
                </a:solidFill>
                <a:sym typeface="微软雅黑" pitchFamily="34" charset="-122"/>
              </a:rPr>
              <a:t>。根据创业</a:t>
            </a:r>
            <a:r>
              <a:rPr lang="zh-CN" altLang="en-US" sz="2000" dirty="0">
                <a:solidFill>
                  <a:schemeClr val="tx1">
                    <a:lumMod val="75000"/>
                    <a:lumOff val="25000"/>
                  </a:schemeClr>
                </a:solidFill>
                <a:sym typeface="微软雅黑" pitchFamily="34" charset="-122"/>
              </a:rPr>
              <a:t>的项目</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创业分为传统型创业和高新技术型创业</a:t>
            </a:r>
            <a:r>
              <a:rPr lang="zh-CN" altLang="en-US" sz="2000" dirty="0" smtClean="0">
                <a:solidFill>
                  <a:schemeClr val="tx1">
                    <a:lumMod val="75000"/>
                    <a:lumOff val="25000"/>
                  </a:schemeClr>
                </a:solidFill>
                <a:sym typeface="微软雅黑" pitchFamily="34" charset="-122"/>
              </a:rPr>
              <a:t>。根据</a:t>
            </a:r>
            <a:r>
              <a:rPr lang="zh-CN" altLang="en-US" sz="2000" dirty="0">
                <a:solidFill>
                  <a:schemeClr val="tx1">
                    <a:lumMod val="75000"/>
                    <a:lumOff val="25000"/>
                  </a:schemeClr>
                </a:solidFill>
                <a:sym typeface="微软雅黑" pitchFamily="34" charset="-122"/>
              </a:rPr>
              <a:t>创业的独立性</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创业分为自主</a:t>
            </a:r>
            <a:r>
              <a:rPr lang="zh-CN" altLang="en-US" sz="2000" dirty="0" smtClean="0">
                <a:solidFill>
                  <a:schemeClr val="tx1">
                    <a:lumMod val="75000"/>
                    <a:lumOff val="25000"/>
                  </a:schemeClr>
                </a:solidFill>
                <a:sym typeface="微软雅黑" pitchFamily="34" charset="-122"/>
              </a:rPr>
              <a:t>型创业</a:t>
            </a:r>
            <a:r>
              <a:rPr lang="zh-CN" altLang="en-US" sz="2000" dirty="0">
                <a:solidFill>
                  <a:schemeClr val="tx1">
                    <a:lumMod val="75000"/>
                    <a:lumOff val="25000"/>
                  </a:schemeClr>
                </a:solidFill>
                <a:sym typeface="微软雅黑" pitchFamily="34" charset="-122"/>
              </a:rPr>
              <a:t>和从属型创业。 根据创业的主体</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创业分为单独创业和合伙创业。</a:t>
            </a:r>
          </a:p>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3. </a:t>
            </a:r>
            <a:r>
              <a:rPr lang="zh-CN" altLang="en-US" sz="2000" dirty="0">
                <a:solidFill>
                  <a:schemeClr val="tx1">
                    <a:lumMod val="75000"/>
                    <a:lumOff val="25000"/>
                  </a:schemeClr>
                </a:solidFill>
                <a:sym typeface="微软雅黑" pitchFamily="34" charset="-122"/>
              </a:rPr>
              <a:t>发现和评估市场机会</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确定创业项目</a:t>
            </a:r>
            <a:r>
              <a:rPr lang="zh-CN" altLang="en-US" sz="2000" dirty="0" smtClean="0">
                <a:solidFill>
                  <a:schemeClr val="tx1">
                    <a:lumMod val="75000"/>
                    <a:lumOff val="25000"/>
                  </a:schemeClr>
                </a:solidFill>
                <a:sym typeface="微软雅黑" pitchFamily="34" charset="-122"/>
              </a:rPr>
              <a:t>、配置</a:t>
            </a:r>
            <a:r>
              <a:rPr lang="zh-CN" altLang="en-US" sz="2000" dirty="0">
                <a:solidFill>
                  <a:schemeClr val="tx1">
                    <a:lumMod val="75000"/>
                    <a:lumOff val="25000"/>
                  </a:schemeClr>
                </a:solidFill>
                <a:sym typeface="微软雅黑" pitchFamily="34" charset="-122"/>
              </a:rPr>
              <a:t>创业资源</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注册成立新创企业和</a:t>
            </a:r>
            <a:r>
              <a:rPr lang="zh-CN" altLang="en-US" sz="2000" dirty="0" smtClean="0">
                <a:solidFill>
                  <a:schemeClr val="tx1">
                    <a:lumMod val="75000"/>
                    <a:lumOff val="25000"/>
                  </a:schemeClr>
                </a:solidFill>
                <a:sym typeface="微软雅黑" pitchFamily="34" charset="-122"/>
              </a:rPr>
              <a:t>管理新</a:t>
            </a:r>
            <a:r>
              <a:rPr lang="zh-CN" altLang="en-US" sz="2000" dirty="0">
                <a:solidFill>
                  <a:schemeClr val="tx1">
                    <a:lumMod val="75000"/>
                    <a:lumOff val="25000"/>
                  </a:schemeClr>
                </a:solidFill>
                <a:sym typeface="微软雅黑" pitchFamily="34" charset="-122"/>
              </a:rPr>
              <a:t>创企业是创业的四个阶段</a:t>
            </a:r>
            <a:r>
              <a:rPr lang="zh-CN" altLang="en-US" sz="2000" dirty="0" smtClean="0">
                <a:solidFill>
                  <a:schemeClr val="tx1">
                    <a:lumMod val="75000"/>
                    <a:lumOff val="25000"/>
                  </a:schemeClr>
                </a:solidFill>
                <a:sym typeface="微软雅黑" pitchFamily="34" charset="-122"/>
              </a:rPr>
              <a:t>。识别</a:t>
            </a:r>
            <a:r>
              <a:rPr lang="zh-CN" altLang="en-US" sz="2000" dirty="0">
                <a:solidFill>
                  <a:schemeClr val="tx1">
                    <a:lumMod val="75000"/>
                    <a:lumOff val="25000"/>
                  </a:schemeClr>
                </a:solidFill>
                <a:sym typeface="微软雅黑" pitchFamily="34" charset="-122"/>
              </a:rPr>
              <a:t>市场机会</a:t>
            </a:r>
            <a:r>
              <a:rPr lang="zh-CN" altLang="en-US" sz="2000" dirty="0" smtClean="0">
                <a:solidFill>
                  <a:schemeClr val="tx1">
                    <a:lumMod val="75000"/>
                    <a:lumOff val="25000"/>
                  </a:schemeClr>
                </a:solidFill>
                <a:sym typeface="微软雅黑" pitchFamily="34" charset="-122"/>
              </a:rPr>
              <a:t>、确定</a:t>
            </a:r>
            <a:r>
              <a:rPr lang="zh-CN" altLang="en-US" sz="2000" dirty="0">
                <a:solidFill>
                  <a:schemeClr val="tx1">
                    <a:lumMod val="75000"/>
                    <a:lumOff val="25000"/>
                  </a:schemeClr>
                </a:solidFill>
                <a:sym typeface="微软雅黑" pitchFamily="34" charset="-122"/>
              </a:rPr>
              <a:t>商业模式</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资源配置</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市场竞争和</a:t>
            </a:r>
            <a:r>
              <a:rPr lang="zh-CN" altLang="en-US" sz="2000" dirty="0" smtClean="0">
                <a:solidFill>
                  <a:schemeClr val="tx1">
                    <a:lumMod val="75000"/>
                    <a:lumOff val="25000"/>
                  </a:schemeClr>
                </a:solidFill>
                <a:sym typeface="微软雅黑" pitchFamily="34" charset="-122"/>
              </a:rPr>
              <a:t>企业发展</a:t>
            </a:r>
            <a:r>
              <a:rPr lang="zh-CN" altLang="en-US" sz="2000" dirty="0">
                <a:solidFill>
                  <a:schemeClr val="tx1">
                    <a:lumMod val="75000"/>
                    <a:lumOff val="25000"/>
                  </a:schemeClr>
                </a:solidFill>
                <a:sym typeface="微软雅黑" pitchFamily="34" charset="-122"/>
              </a:rPr>
              <a:t>是创业的四个关键环节</a:t>
            </a:r>
            <a:r>
              <a:rPr lang="zh-CN" altLang="en-US" sz="2000" dirty="0" smtClean="0">
                <a:solidFill>
                  <a:schemeClr val="tx1">
                    <a:lumMod val="75000"/>
                    <a:lumOff val="25000"/>
                  </a:schemeClr>
                </a:solidFill>
                <a:sym typeface="微软雅黑" pitchFamily="34" charset="-122"/>
              </a:rPr>
              <a:t>。</a:t>
            </a:r>
            <a:endParaRPr lang="en-US" altLang="zh-CN" sz="2000" dirty="0" smtClean="0">
              <a:solidFill>
                <a:schemeClr val="tx1">
                  <a:lumMod val="75000"/>
                  <a:lumOff val="25000"/>
                </a:schemeClr>
              </a:solidFill>
              <a:sym typeface="微软雅黑" pitchFamily="34" charset="-122"/>
            </a:endParaRPr>
          </a:p>
          <a:p>
            <a:pPr indent="457200" algn="just">
              <a:lnSpc>
                <a:spcPct val="120000"/>
              </a:lnSpc>
              <a:spcBef>
                <a:spcPct val="0"/>
              </a:spcBef>
              <a:buNone/>
            </a:pPr>
            <a:r>
              <a:rPr lang="en-US" altLang="zh-CN" sz="2000" dirty="0">
                <a:solidFill>
                  <a:schemeClr val="tx1">
                    <a:lumMod val="75000"/>
                    <a:lumOff val="25000"/>
                  </a:schemeClr>
                </a:solidFill>
                <a:sym typeface="微软雅黑" pitchFamily="34" charset="-122"/>
              </a:rPr>
              <a:t>4. </a:t>
            </a:r>
            <a:r>
              <a:rPr lang="zh-CN" altLang="en-US" sz="2000" dirty="0">
                <a:solidFill>
                  <a:schemeClr val="tx1">
                    <a:lumMod val="75000"/>
                    <a:lumOff val="25000"/>
                  </a:schemeClr>
                </a:solidFill>
                <a:sym typeface="微软雅黑" pitchFamily="34" charset="-122"/>
              </a:rPr>
              <a:t>创意</a:t>
            </a:r>
            <a:r>
              <a:rPr lang="zh-CN" altLang="en-US" sz="2000" dirty="0" smtClean="0">
                <a:solidFill>
                  <a:schemeClr val="tx1">
                    <a:lumMod val="75000"/>
                    <a:lumOff val="25000"/>
                  </a:schemeClr>
                </a:solidFill>
                <a:sym typeface="微软雅黑" pitchFamily="34" charset="-122"/>
              </a:rPr>
              <a:t>、创新</a:t>
            </a:r>
            <a:r>
              <a:rPr lang="zh-CN" altLang="en-US" sz="2000" dirty="0">
                <a:solidFill>
                  <a:schemeClr val="tx1">
                    <a:lumMod val="75000"/>
                    <a:lumOff val="25000"/>
                  </a:schemeClr>
                </a:solidFill>
                <a:sym typeface="微软雅黑" pitchFamily="34" charset="-122"/>
              </a:rPr>
              <a:t>和创业三者的关系</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创意是创新的前提</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创新是创意的成功实施</a:t>
            </a:r>
            <a:r>
              <a:rPr lang="en-US" altLang="zh-CN" sz="2000" dirty="0">
                <a:solidFill>
                  <a:schemeClr val="tx1">
                    <a:lumMod val="75000"/>
                    <a:lumOff val="25000"/>
                  </a:schemeClr>
                </a:solidFill>
                <a:sym typeface="微软雅黑" pitchFamily="34" charset="-122"/>
              </a:rPr>
              <a:t>; </a:t>
            </a:r>
            <a:r>
              <a:rPr lang="zh-CN" altLang="en-US" sz="2000" dirty="0" smtClean="0">
                <a:solidFill>
                  <a:schemeClr val="tx1">
                    <a:lumMod val="75000"/>
                    <a:lumOff val="25000"/>
                  </a:schemeClr>
                </a:solidFill>
                <a:sym typeface="微软雅黑" pitchFamily="34" charset="-122"/>
              </a:rPr>
              <a:t>创新</a:t>
            </a:r>
            <a:r>
              <a:rPr lang="zh-CN" altLang="en-US" sz="2000" dirty="0">
                <a:solidFill>
                  <a:schemeClr val="tx1">
                    <a:lumMod val="75000"/>
                    <a:lumOff val="25000"/>
                  </a:schemeClr>
                </a:solidFill>
                <a:sym typeface="微软雅黑" pitchFamily="34" charset="-122"/>
              </a:rPr>
              <a:t>是创业的基础</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创业推动创新</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创新的价值在于创业</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创业使创新成果市场化</a:t>
            </a:r>
            <a:r>
              <a:rPr lang="en-US" altLang="zh-CN" sz="2000" dirty="0">
                <a:solidFill>
                  <a:schemeClr val="tx1">
                    <a:lumMod val="75000"/>
                    <a:lumOff val="25000"/>
                  </a:schemeClr>
                </a:solidFill>
                <a:sym typeface="微软雅黑" pitchFamily="34" charset="-122"/>
              </a:rPr>
              <a:t>; </a:t>
            </a:r>
            <a:r>
              <a:rPr lang="zh-CN" altLang="en-US" sz="2000" dirty="0">
                <a:solidFill>
                  <a:schemeClr val="tx1">
                    <a:lumMod val="75000"/>
                    <a:lumOff val="25000"/>
                  </a:schemeClr>
                </a:solidFill>
                <a:sym typeface="微软雅黑" pitchFamily="34" charset="-122"/>
              </a:rPr>
              <a:t>创新</a:t>
            </a:r>
            <a:r>
              <a:rPr lang="zh-CN" altLang="en-US" sz="2000" dirty="0" smtClean="0">
                <a:solidFill>
                  <a:schemeClr val="tx1">
                    <a:lumMod val="75000"/>
                    <a:lumOff val="25000"/>
                  </a:schemeClr>
                </a:solidFill>
                <a:sym typeface="微软雅黑" pitchFamily="34" charset="-122"/>
              </a:rPr>
              <a:t>创业</a:t>
            </a:r>
            <a:r>
              <a:rPr lang="zh-CN" altLang="en-US" sz="2000" dirty="0">
                <a:solidFill>
                  <a:schemeClr val="tx1">
                    <a:lumMod val="75000"/>
                    <a:lumOff val="25000"/>
                  </a:schemeClr>
                </a:solidFill>
                <a:sym typeface="微软雅黑" pitchFamily="34" charset="-122"/>
              </a:rPr>
              <a:t>都离不开创意。</a:t>
            </a:r>
          </a:p>
        </p:txBody>
      </p:sp>
    </p:spTree>
    <p:extLst>
      <p:ext uri="{BB962C8B-B14F-4D97-AF65-F5344CB8AC3E}">
        <p14:creationId xmlns:p14="http://schemas.microsoft.com/office/powerpoint/2010/main" val="143430435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rgbClr val="2F5EB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92" name="矩形 91"/>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93" name="矩形 92"/>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32" name="矩形 31"/>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571511" y="1108604"/>
            <a:ext cx="1873489" cy="1118737"/>
          </a:xfrm>
          <a:prstGeom prst="ellipse">
            <a:avLst/>
          </a:prstGeom>
          <a:gradFill>
            <a:gsLst>
              <a:gs pos="0">
                <a:srgbClr val="0E1A40"/>
              </a:gs>
              <a:gs pos="100000">
                <a:srgbClr val="2F5EB0"/>
              </a:gs>
            </a:gsLst>
            <a:lin ang="13800000" scaled="0"/>
          </a:gradFill>
          <a:ln w="5715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solidFill>
                <a:schemeClr val="bg1"/>
              </a:solidFill>
            </a:endParaRPr>
          </a:p>
        </p:txBody>
      </p:sp>
      <p:sp>
        <p:nvSpPr>
          <p:cNvPr id="17" name="TextBox 16"/>
          <p:cNvSpPr txBox="1"/>
          <p:nvPr/>
        </p:nvSpPr>
        <p:spPr>
          <a:xfrm>
            <a:off x="2874925" y="1400450"/>
            <a:ext cx="1169545" cy="492438"/>
          </a:xfrm>
          <a:prstGeom prst="rect">
            <a:avLst/>
          </a:prstGeom>
          <a:noFill/>
        </p:spPr>
        <p:txBody>
          <a:bodyPr wrap="none" lIns="121917" tIns="60958" rIns="121917" bIns="60958"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思考题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374899" y="2694922"/>
            <a:ext cx="6629401" cy="2339098"/>
          </a:xfrm>
          <a:prstGeom prst="rect">
            <a:avLst/>
          </a:prstGeom>
          <a:noFill/>
        </p:spPr>
        <p:txBody>
          <a:bodyPr wrap="square" lIns="121917" tIns="60958" rIns="121917" bIns="60958" rtlCol="0">
            <a:spAutoFit/>
          </a:bodyPr>
          <a:lstStyle/>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1. </a:t>
            </a:r>
            <a:r>
              <a:rPr lang="zh-CN" altLang="en-US" sz="2000" dirty="0">
                <a:solidFill>
                  <a:schemeClr val="tx1">
                    <a:lumMod val="75000"/>
                    <a:lumOff val="25000"/>
                  </a:schemeClr>
                </a:solidFill>
                <a:latin typeface="微软雅黑" pitchFamily="34" charset="-122"/>
                <a:ea typeface="微软雅黑" pitchFamily="34" charset="-122"/>
              </a:rPr>
              <a:t>打工和创业的优势和劣势分别是什么</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2. </a:t>
            </a:r>
            <a:r>
              <a:rPr lang="zh-CN" altLang="en-US" sz="2000" dirty="0">
                <a:solidFill>
                  <a:schemeClr val="tx1">
                    <a:lumMod val="75000"/>
                    <a:lumOff val="25000"/>
                  </a:schemeClr>
                </a:solidFill>
                <a:latin typeface="微软雅黑" pitchFamily="34" charset="-122"/>
                <a:ea typeface="微软雅黑" pitchFamily="34" charset="-122"/>
              </a:rPr>
              <a:t>创业前应做好哪些准备</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3. </a:t>
            </a:r>
            <a:r>
              <a:rPr lang="zh-CN" altLang="en-US" sz="2000" dirty="0">
                <a:solidFill>
                  <a:schemeClr val="tx1">
                    <a:lumMod val="75000"/>
                    <a:lumOff val="25000"/>
                  </a:schemeClr>
                </a:solidFill>
                <a:latin typeface="微软雅黑" pitchFamily="34" charset="-122"/>
                <a:ea typeface="微软雅黑" pitchFamily="34" charset="-122"/>
              </a:rPr>
              <a:t>创新创业教育课程对当代大学生的发展有哪些重要影响</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4. </a:t>
            </a:r>
            <a:r>
              <a:rPr lang="zh-CN" altLang="en-US" sz="2000" dirty="0">
                <a:solidFill>
                  <a:schemeClr val="tx1">
                    <a:lumMod val="75000"/>
                    <a:lumOff val="25000"/>
                  </a:schemeClr>
                </a:solidFill>
                <a:latin typeface="微软雅黑" pitchFamily="34" charset="-122"/>
                <a:ea typeface="微软雅黑" pitchFamily="34" charset="-122"/>
              </a:rPr>
              <a:t>你觉得大学生应该如何利用自身优势开展创业活动</a:t>
            </a:r>
            <a:r>
              <a:rPr lang="en-US" altLang="zh-CN" sz="2000" dirty="0">
                <a:solidFill>
                  <a:schemeClr val="tx1">
                    <a:lumMod val="75000"/>
                    <a:lumOff val="25000"/>
                  </a:schemeClr>
                </a:solidFill>
                <a:latin typeface="微软雅黑" pitchFamily="34" charset="-122"/>
                <a:ea typeface="微软雅黑" pitchFamily="34" charset="-122"/>
              </a:rPr>
              <a:t>?</a:t>
            </a:r>
          </a:p>
          <a:p>
            <a:pPr indent="457200" algn="just">
              <a:lnSpc>
                <a:spcPct val="120000"/>
              </a:lnSpc>
              <a:spcBef>
                <a:spcPct val="0"/>
              </a:spcBef>
            </a:pPr>
            <a:r>
              <a:rPr lang="en-US" altLang="zh-CN" sz="2000" dirty="0">
                <a:solidFill>
                  <a:schemeClr val="tx1">
                    <a:lumMod val="75000"/>
                    <a:lumOff val="25000"/>
                  </a:schemeClr>
                </a:solidFill>
                <a:latin typeface="微软雅黑" pitchFamily="34" charset="-122"/>
                <a:ea typeface="微软雅黑" pitchFamily="34" charset="-122"/>
              </a:rPr>
              <a:t>5. </a:t>
            </a:r>
            <a:r>
              <a:rPr lang="zh-CN" altLang="en-US" sz="2000" dirty="0">
                <a:solidFill>
                  <a:schemeClr val="tx1">
                    <a:lumMod val="75000"/>
                    <a:lumOff val="25000"/>
                  </a:schemeClr>
                </a:solidFill>
                <a:latin typeface="微软雅黑" pitchFamily="34" charset="-122"/>
                <a:ea typeface="微软雅黑" pitchFamily="34" charset="-122"/>
              </a:rPr>
              <a:t>我国大学生创新创业教育工作中存在哪些问题</a:t>
            </a:r>
            <a:r>
              <a:rPr lang="en-US" altLang="zh-CN" sz="2000" dirty="0">
                <a:solidFill>
                  <a:schemeClr val="tx1">
                    <a:lumMod val="75000"/>
                    <a:lumOff val="25000"/>
                  </a:schemeClr>
                </a:solidFill>
                <a:latin typeface="微软雅黑" pitchFamily="34" charset="-122"/>
                <a:ea typeface="微软雅黑" pitchFamily="34" charset="-122"/>
              </a:rPr>
              <a:t>?</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23" name="Freeform 12"/>
          <p:cNvSpPr>
            <a:spLocks/>
          </p:cNvSpPr>
          <p:nvPr/>
        </p:nvSpPr>
        <p:spPr bwMode="auto">
          <a:xfrm>
            <a:off x="2043011" y="2429879"/>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
        <p:nvSpPr>
          <p:cNvPr id="24" name="Freeform 12"/>
          <p:cNvSpPr>
            <a:spLocks/>
          </p:cNvSpPr>
          <p:nvPr/>
        </p:nvSpPr>
        <p:spPr bwMode="auto">
          <a:xfrm flipH="1" flipV="1">
            <a:off x="8905150" y="4503933"/>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a:extLst/>
        </p:spPr>
        <p:txBody>
          <a:bodyPr lIns="121917" tIns="60958" rIns="121917" bIns="60958"/>
          <a:lstStyle/>
          <a:p>
            <a:endParaRPr lang="zh-CN" altLang="en-US" sz="1300">
              <a:solidFill>
                <a:schemeClr val="tx1">
                  <a:lumMod val="50000"/>
                  <a:lumOff val="50000"/>
                </a:schemeClr>
              </a:solidFill>
            </a:endParaRPr>
          </a:p>
        </p:txBody>
      </p:sp>
    </p:spTree>
    <p:extLst>
      <p:ext uri="{BB962C8B-B14F-4D97-AF65-F5344CB8AC3E}">
        <p14:creationId xmlns:p14="http://schemas.microsoft.com/office/powerpoint/2010/main" val="287905678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flipH="1">
            <a:off x="1" y="4521903"/>
            <a:ext cx="4031399" cy="2197900"/>
            <a:chOff x="5917425" y="3435846"/>
            <a:chExt cx="3226575" cy="1707654"/>
          </a:xfrm>
        </p:grpSpPr>
        <p:pic>
          <p:nvPicPr>
            <p:cNvPr id="1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组合 14"/>
          <p:cNvGrpSpPr/>
          <p:nvPr/>
        </p:nvGrpSpPr>
        <p:grpSpPr>
          <a:xfrm>
            <a:off x="7914767" y="4482889"/>
            <a:ext cx="4300320" cy="2275929"/>
            <a:chOff x="5917425" y="3435846"/>
            <a:chExt cx="3226575" cy="1707654"/>
          </a:xfrm>
        </p:grpSpPr>
        <p:pic>
          <p:nvPicPr>
            <p:cNvPr id="1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8" name="矩形 17"/>
          <p:cNvSpPr/>
          <p:nvPr/>
        </p:nvSpPr>
        <p:spPr>
          <a:xfrm>
            <a:off x="2280646" y="2061205"/>
            <a:ext cx="9934441" cy="2421684"/>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1" name="矩形 20"/>
          <p:cNvSpPr/>
          <p:nvPr/>
        </p:nvSpPr>
        <p:spPr>
          <a:xfrm flipH="1">
            <a:off x="-4" y="2061204"/>
            <a:ext cx="12190416" cy="2591613"/>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2" name="矩形 21"/>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TextBox 7"/>
          <p:cNvSpPr>
            <a:spLocks noChangeArrowheads="1"/>
          </p:cNvSpPr>
          <p:nvPr/>
        </p:nvSpPr>
        <p:spPr bwMode="auto">
          <a:xfrm>
            <a:off x="3288419" y="2928305"/>
            <a:ext cx="5470552" cy="1015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6600" b="1" dirty="0" smtClean="0">
                <a:solidFill>
                  <a:schemeClr val="bg1"/>
                </a:solidFill>
                <a:latin typeface="微软雅黑" pitchFamily="34" charset="-122"/>
                <a:ea typeface="微软雅黑" pitchFamily="34" charset="-122"/>
                <a:sym typeface="微软雅黑" pitchFamily="34" charset="-122"/>
              </a:rPr>
              <a:t>谢谢</a:t>
            </a:r>
            <a:r>
              <a:rPr lang="zh-CN" altLang="en-US" sz="6600" b="1" dirty="0">
                <a:solidFill>
                  <a:schemeClr val="bg1"/>
                </a:solidFill>
                <a:latin typeface="微软雅黑" pitchFamily="34" charset="-122"/>
                <a:ea typeface="微软雅黑" pitchFamily="34" charset="-122"/>
                <a:sym typeface="微软雅黑" pitchFamily="34" charset="-122"/>
              </a:rPr>
              <a:t>观看</a:t>
            </a:r>
          </a:p>
        </p:txBody>
      </p:sp>
    </p:spTree>
    <p:extLst>
      <p:ext uri="{BB962C8B-B14F-4D97-AF65-F5344CB8AC3E}">
        <p14:creationId xmlns:p14="http://schemas.microsoft.com/office/powerpoint/2010/main" val="2269665817"/>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smtClean="0">
                <a:solidFill>
                  <a:schemeClr val="tx1">
                    <a:lumMod val="75000"/>
                    <a:lumOff val="25000"/>
                  </a:schemeClr>
                </a:solidFill>
                <a:latin typeface="微软雅黑" pitchFamily="34" charset="-122"/>
                <a:ea typeface="微软雅黑" pitchFamily="34" charset="-122"/>
              </a:rPr>
              <a:t>一、 创意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二</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创意的产生</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Shape 8"/>
          <p:cNvSpPr>
            <a:spLocks/>
          </p:cNvSpPr>
          <p:nvPr/>
        </p:nvSpPr>
        <p:spPr bwMode="auto">
          <a:xfrm rot="5400000">
            <a:off x="6601394" y="2021275"/>
            <a:ext cx="512112" cy="2865082"/>
          </a:xfrm>
          <a:custGeom>
            <a:avLst/>
            <a:gdLst>
              <a:gd name="T0" fmla="*/ 0 w 462"/>
              <a:gd name="T1" fmla="*/ 0 h 2068"/>
              <a:gd name="T2" fmla="*/ 0 w 462"/>
              <a:gd name="T3" fmla="*/ 2068 h 2068"/>
              <a:gd name="T4" fmla="*/ 462 w 462"/>
              <a:gd name="T5" fmla="*/ 1702 h 2068"/>
              <a:gd name="T6" fmla="*/ 462 w 462"/>
              <a:gd name="T7" fmla="*/ 0 h 2068"/>
              <a:gd name="T8" fmla="*/ 0 w 462"/>
              <a:gd name="T9" fmla="*/ 0 h 2068"/>
            </a:gdLst>
            <a:ahLst/>
            <a:cxnLst>
              <a:cxn ang="0">
                <a:pos x="T0" y="T1"/>
              </a:cxn>
              <a:cxn ang="0">
                <a:pos x="T2" y="T3"/>
              </a:cxn>
              <a:cxn ang="0">
                <a:pos x="T4" y="T5"/>
              </a:cxn>
              <a:cxn ang="0">
                <a:pos x="T6" y="T7"/>
              </a:cxn>
              <a:cxn ang="0">
                <a:pos x="T8" y="T9"/>
              </a:cxn>
            </a:cxnLst>
            <a:rect l="0" t="0" r="r" b="b"/>
            <a:pathLst>
              <a:path w="462" h="2068">
                <a:moveTo>
                  <a:pt x="0" y="0"/>
                </a:moveTo>
                <a:lnTo>
                  <a:pt x="0" y="2068"/>
                </a:lnTo>
                <a:lnTo>
                  <a:pt x="462" y="1702"/>
                </a:lnTo>
                <a:lnTo>
                  <a:pt x="46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24" name="Freeform: Shape 10"/>
          <p:cNvSpPr>
            <a:spLocks/>
          </p:cNvSpPr>
          <p:nvPr/>
        </p:nvSpPr>
        <p:spPr bwMode="auto">
          <a:xfrm rot="5400000">
            <a:off x="8235960" y="3282819"/>
            <a:ext cx="1015357" cy="547247"/>
          </a:xfrm>
          <a:custGeom>
            <a:avLst/>
            <a:gdLst>
              <a:gd name="T0" fmla="*/ 458 w 916"/>
              <a:gd name="T1" fmla="*/ 0 h 395"/>
              <a:gd name="T2" fmla="*/ 916 w 916"/>
              <a:gd name="T3" fmla="*/ 395 h 395"/>
              <a:gd name="T4" fmla="*/ 458 w 916"/>
              <a:gd name="T5" fmla="*/ 395 h 395"/>
              <a:gd name="T6" fmla="*/ 0 w 916"/>
              <a:gd name="T7" fmla="*/ 395 h 395"/>
              <a:gd name="T8" fmla="*/ 458 w 916"/>
              <a:gd name="T9" fmla="*/ 0 h 395"/>
            </a:gdLst>
            <a:ahLst/>
            <a:cxnLst>
              <a:cxn ang="0">
                <a:pos x="T0" y="T1"/>
              </a:cxn>
              <a:cxn ang="0">
                <a:pos x="T2" y="T3"/>
              </a:cxn>
              <a:cxn ang="0">
                <a:pos x="T4" y="T5"/>
              </a:cxn>
              <a:cxn ang="0">
                <a:pos x="T6" y="T7"/>
              </a:cxn>
              <a:cxn ang="0">
                <a:pos x="T8" y="T9"/>
              </a:cxn>
            </a:cxnLst>
            <a:rect l="0" t="0" r="r" b="b"/>
            <a:pathLst>
              <a:path w="916" h="395">
                <a:moveTo>
                  <a:pt x="458" y="0"/>
                </a:moveTo>
                <a:lnTo>
                  <a:pt x="916" y="395"/>
                </a:lnTo>
                <a:lnTo>
                  <a:pt x="458" y="395"/>
                </a:lnTo>
                <a:lnTo>
                  <a:pt x="0"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5" name="Freeform: Shape 11"/>
          <p:cNvSpPr>
            <a:spLocks/>
          </p:cNvSpPr>
          <p:nvPr/>
        </p:nvSpPr>
        <p:spPr bwMode="auto">
          <a:xfrm rot="5400000">
            <a:off x="8489799" y="3028979"/>
            <a:ext cx="507678" cy="547247"/>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6" name="Freeform: Shape 12"/>
          <p:cNvSpPr>
            <a:spLocks/>
          </p:cNvSpPr>
          <p:nvPr/>
        </p:nvSpPr>
        <p:spPr bwMode="auto">
          <a:xfrm rot="5400000">
            <a:off x="8489799" y="3028979"/>
            <a:ext cx="507678" cy="547247"/>
          </a:xfrm>
          <a:custGeom>
            <a:avLst/>
            <a:gdLst>
              <a:gd name="T0" fmla="*/ 458 w 458"/>
              <a:gd name="T1" fmla="*/ 0 h 395"/>
              <a:gd name="T2" fmla="*/ 0 w 458"/>
              <a:gd name="T3" fmla="*/ 395 h 395"/>
              <a:gd name="T4" fmla="*/ 227 w 458"/>
              <a:gd name="T5" fmla="*/ 395 h 395"/>
              <a:gd name="T6" fmla="*/ 0 w 458"/>
              <a:gd name="T7" fmla="*/ 395 h 395"/>
              <a:gd name="T8" fmla="*/ 210 w 458"/>
              <a:gd name="T9" fmla="*/ 214 h 395"/>
              <a:gd name="T10" fmla="*/ 458 w 458"/>
              <a:gd name="T11" fmla="*/ 0 h 395"/>
            </a:gdLst>
            <a:ahLst/>
            <a:cxnLst>
              <a:cxn ang="0">
                <a:pos x="T0" y="T1"/>
              </a:cxn>
              <a:cxn ang="0">
                <a:pos x="T2" y="T3"/>
              </a:cxn>
              <a:cxn ang="0">
                <a:pos x="T4" y="T5"/>
              </a:cxn>
              <a:cxn ang="0">
                <a:pos x="T6" y="T7"/>
              </a:cxn>
              <a:cxn ang="0">
                <a:pos x="T8" y="T9"/>
              </a:cxn>
              <a:cxn ang="0">
                <a:pos x="T10" y="T11"/>
              </a:cxn>
            </a:cxnLst>
            <a:rect l="0" t="0" r="r" b="b"/>
            <a:pathLst>
              <a:path w="458" h="395">
                <a:moveTo>
                  <a:pt x="458" y="0"/>
                </a:moveTo>
                <a:lnTo>
                  <a:pt x="0" y="395"/>
                </a:lnTo>
                <a:lnTo>
                  <a:pt x="227" y="395"/>
                </a:lnTo>
                <a:lnTo>
                  <a:pt x="0" y="395"/>
                </a:lnTo>
                <a:lnTo>
                  <a:pt x="210" y="214"/>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7" name="Freeform: Shape 13"/>
          <p:cNvSpPr>
            <a:spLocks/>
          </p:cNvSpPr>
          <p:nvPr/>
        </p:nvSpPr>
        <p:spPr bwMode="auto">
          <a:xfrm rot="5400000">
            <a:off x="8489799" y="3536659"/>
            <a:ext cx="507678" cy="547247"/>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close/>
              </a:path>
            </a:pathLst>
          </a:custGeom>
          <a:solidFill>
            <a:srgbClr val="AEADCC"/>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8" name="Freeform: Shape 14"/>
          <p:cNvSpPr>
            <a:spLocks/>
          </p:cNvSpPr>
          <p:nvPr/>
        </p:nvSpPr>
        <p:spPr bwMode="auto">
          <a:xfrm rot="5400000">
            <a:off x="8489799" y="3536659"/>
            <a:ext cx="507678" cy="547247"/>
          </a:xfrm>
          <a:custGeom>
            <a:avLst/>
            <a:gdLst>
              <a:gd name="T0" fmla="*/ 0 w 458"/>
              <a:gd name="T1" fmla="*/ 0 h 395"/>
              <a:gd name="T2" fmla="*/ 0 w 458"/>
              <a:gd name="T3" fmla="*/ 0 h 395"/>
              <a:gd name="T4" fmla="*/ 458 w 458"/>
              <a:gd name="T5" fmla="*/ 395 h 395"/>
              <a:gd name="T6" fmla="*/ 458 w 458"/>
              <a:gd name="T7" fmla="*/ 395 h 395"/>
              <a:gd name="T8" fmla="*/ 0 w 458"/>
              <a:gd name="T9" fmla="*/ 0 h 395"/>
            </a:gdLst>
            <a:ahLst/>
            <a:cxnLst>
              <a:cxn ang="0">
                <a:pos x="T0" y="T1"/>
              </a:cxn>
              <a:cxn ang="0">
                <a:pos x="T2" y="T3"/>
              </a:cxn>
              <a:cxn ang="0">
                <a:pos x="T4" y="T5"/>
              </a:cxn>
              <a:cxn ang="0">
                <a:pos x="T6" y="T7"/>
              </a:cxn>
              <a:cxn ang="0">
                <a:pos x="T8" y="T9"/>
              </a:cxn>
            </a:cxnLst>
            <a:rect l="0" t="0" r="r" b="b"/>
            <a:pathLst>
              <a:path w="458" h="395">
                <a:moveTo>
                  <a:pt x="0" y="0"/>
                </a:moveTo>
                <a:lnTo>
                  <a:pt x="0" y="0"/>
                </a:lnTo>
                <a:lnTo>
                  <a:pt x="458" y="395"/>
                </a:lnTo>
                <a:lnTo>
                  <a:pt x="458" y="3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29" name="Freeform: Shape 16"/>
          <p:cNvSpPr>
            <a:spLocks/>
          </p:cNvSpPr>
          <p:nvPr/>
        </p:nvSpPr>
        <p:spPr bwMode="auto">
          <a:xfrm rot="5400000">
            <a:off x="6572993" y="2049677"/>
            <a:ext cx="512112" cy="2808279"/>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0" name="Freeform: Shape 18"/>
          <p:cNvSpPr>
            <a:spLocks/>
          </p:cNvSpPr>
          <p:nvPr/>
        </p:nvSpPr>
        <p:spPr bwMode="auto">
          <a:xfrm rot="5400000">
            <a:off x="8235960" y="3282819"/>
            <a:ext cx="1015357" cy="547247"/>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sz="1000" dirty="0">
              <a:solidFill>
                <a:schemeClr val="bg1">
                  <a:lumMod val="50000"/>
                </a:schemeClr>
              </a:solidFill>
              <a:latin typeface="微软雅黑" pitchFamily="34" charset="-122"/>
              <a:ea typeface="微软雅黑" pitchFamily="34" charset="-122"/>
            </a:endParaRPr>
          </a:p>
        </p:txBody>
      </p:sp>
      <p:sp>
        <p:nvSpPr>
          <p:cNvPr id="31" name="Freeform: Shape 20"/>
          <p:cNvSpPr>
            <a:spLocks/>
          </p:cNvSpPr>
          <p:nvPr/>
        </p:nvSpPr>
        <p:spPr bwMode="auto">
          <a:xfrm rot="5400000">
            <a:off x="5901749" y="1877689"/>
            <a:ext cx="517655" cy="2122488"/>
          </a:xfrm>
          <a:custGeom>
            <a:avLst/>
            <a:gdLst>
              <a:gd name="T0" fmla="*/ 0 w 467"/>
              <a:gd name="T1" fmla="*/ 1532 h 1532"/>
              <a:gd name="T2" fmla="*/ 0 w 467"/>
              <a:gd name="T3" fmla="*/ 0 h 1532"/>
              <a:gd name="T4" fmla="*/ 467 w 467"/>
              <a:gd name="T5" fmla="*/ 366 h 1532"/>
              <a:gd name="T6" fmla="*/ 467 w 467"/>
              <a:gd name="T7" fmla="*/ 1532 h 1532"/>
              <a:gd name="T8" fmla="*/ 0 w 467"/>
              <a:gd name="T9" fmla="*/ 1532 h 1532"/>
            </a:gdLst>
            <a:ahLst/>
            <a:cxnLst>
              <a:cxn ang="0">
                <a:pos x="T0" y="T1"/>
              </a:cxn>
              <a:cxn ang="0">
                <a:pos x="T2" y="T3"/>
              </a:cxn>
              <a:cxn ang="0">
                <a:pos x="T4" y="T5"/>
              </a:cxn>
              <a:cxn ang="0">
                <a:pos x="T6" y="T7"/>
              </a:cxn>
              <a:cxn ang="0">
                <a:pos x="T8" y="T9"/>
              </a:cxn>
            </a:cxnLst>
            <a:rect l="0" t="0" r="r" b="b"/>
            <a:pathLst>
              <a:path w="467" h="1532">
                <a:moveTo>
                  <a:pt x="0" y="1532"/>
                </a:moveTo>
                <a:lnTo>
                  <a:pt x="0" y="0"/>
                </a:lnTo>
                <a:lnTo>
                  <a:pt x="467" y="366"/>
                </a:lnTo>
                <a:lnTo>
                  <a:pt x="467" y="1532"/>
                </a:lnTo>
                <a:lnTo>
                  <a:pt x="0" y="15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2" name="Freeform: Shape 22"/>
          <p:cNvSpPr>
            <a:spLocks/>
          </p:cNvSpPr>
          <p:nvPr/>
        </p:nvSpPr>
        <p:spPr bwMode="auto">
          <a:xfrm rot="5400000">
            <a:off x="4373587" y="2662400"/>
            <a:ext cx="1016465" cy="548633"/>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3" name="Freeform: Shape 23"/>
          <p:cNvSpPr>
            <a:spLocks/>
          </p:cNvSpPr>
          <p:nvPr/>
        </p:nvSpPr>
        <p:spPr bwMode="auto">
          <a:xfrm rot="5400000">
            <a:off x="4373587" y="2662400"/>
            <a:ext cx="1016465" cy="548633"/>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4" name="Freeform: Shape 24"/>
          <p:cNvSpPr>
            <a:spLocks/>
          </p:cNvSpPr>
          <p:nvPr/>
        </p:nvSpPr>
        <p:spPr bwMode="auto">
          <a:xfrm rot="5400000">
            <a:off x="4373587" y="2662400"/>
            <a:ext cx="1016465" cy="548633"/>
          </a:xfrm>
          <a:custGeom>
            <a:avLst/>
            <a:gdLst>
              <a:gd name="T0" fmla="*/ 917 w 917"/>
              <a:gd name="T1" fmla="*/ 0 h 396"/>
              <a:gd name="T2" fmla="*/ 917 w 917"/>
              <a:gd name="T3" fmla="*/ 0 h 396"/>
              <a:gd name="T4" fmla="*/ 458 w 917"/>
              <a:gd name="T5" fmla="*/ 396 h 396"/>
              <a:gd name="T6" fmla="*/ 0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917" y="0"/>
                </a:lnTo>
                <a:lnTo>
                  <a:pt x="458" y="396"/>
                </a:lnTo>
                <a:lnTo>
                  <a:pt x="0"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5" name="Freeform: Shape 25"/>
          <p:cNvSpPr>
            <a:spLocks/>
          </p:cNvSpPr>
          <p:nvPr/>
        </p:nvSpPr>
        <p:spPr bwMode="auto">
          <a:xfrm rot="5400000">
            <a:off x="5680746" y="1903874"/>
            <a:ext cx="1016465" cy="2065685"/>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close/>
                <a:moveTo>
                  <a:pt x="227" y="0"/>
                </a:moveTo>
                <a:lnTo>
                  <a:pt x="227" y="0"/>
                </a:lnTo>
                <a:lnTo>
                  <a:pt x="694" y="366"/>
                </a:lnTo>
                <a:lnTo>
                  <a:pt x="694" y="1491"/>
                </a:lnTo>
                <a:lnTo>
                  <a:pt x="917" y="1491"/>
                </a:lnTo>
                <a:lnTo>
                  <a:pt x="917" y="1491"/>
                </a:lnTo>
                <a:lnTo>
                  <a:pt x="694" y="1491"/>
                </a:lnTo>
                <a:lnTo>
                  <a:pt x="694" y="366"/>
                </a:lnTo>
                <a:lnTo>
                  <a:pt x="227" y="0"/>
                </a:lnTo>
                <a:close/>
              </a:path>
            </a:pathLst>
          </a:custGeom>
          <a:solidFill>
            <a:srgbClr val="A6A5C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6" name="Freeform: Shape 26"/>
          <p:cNvSpPr>
            <a:spLocks/>
          </p:cNvSpPr>
          <p:nvPr/>
        </p:nvSpPr>
        <p:spPr bwMode="auto">
          <a:xfrm rot="5400000">
            <a:off x="5680746" y="1903874"/>
            <a:ext cx="1016465" cy="2065685"/>
          </a:xfrm>
          <a:custGeom>
            <a:avLst/>
            <a:gdLst>
              <a:gd name="T0" fmla="*/ 227 w 917"/>
              <a:gd name="T1" fmla="*/ 1491 h 1491"/>
              <a:gd name="T2" fmla="*/ 0 w 917"/>
              <a:gd name="T3" fmla="*/ 1491 h 1491"/>
              <a:gd name="T4" fmla="*/ 227 w 917"/>
              <a:gd name="T5" fmla="*/ 1491 h 1491"/>
              <a:gd name="T6" fmla="*/ 227 w 917"/>
              <a:gd name="T7" fmla="*/ 1491 h 1491"/>
              <a:gd name="T8" fmla="*/ 227 w 917"/>
              <a:gd name="T9" fmla="*/ 0 h 1491"/>
              <a:gd name="T10" fmla="*/ 227 w 917"/>
              <a:gd name="T11" fmla="*/ 0 h 1491"/>
              <a:gd name="T12" fmla="*/ 694 w 917"/>
              <a:gd name="T13" fmla="*/ 366 h 1491"/>
              <a:gd name="T14" fmla="*/ 694 w 917"/>
              <a:gd name="T15" fmla="*/ 1491 h 1491"/>
              <a:gd name="T16" fmla="*/ 917 w 917"/>
              <a:gd name="T17" fmla="*/ 1491 h 1491"/>
              <a:gd name="T18" fmla="*/ 917 w 917"/>
              <a:gd name="T19" fmla="*/ 1491 h 1491"/>
              <a:gd name="T20" fmla="*/ 694 w 917"/>
              <a:gd name="T21" fmla="*/ 1491 h 1491"/>
              <a:gd name="T22" fmla="*/ 694 w 917"/>
              <a:gd name="T23" fmla="*/ 366 h 1491"/>
              <a:gd name="T24" fmla="*/ 227 w 917"/>
              <a:gd name="T25" fmla="*/ 0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7" h="1491">
                <a:moveTo>
                  <a:pt x="227" y="1491"/>
                </a:moveTo>
                <a:lnTo>
                  <a:pt x="0" y="1491"/>
                </a:lnTo>
                <a:lnTo>
                  <a:pt x="227" y="1491"/>
                </a:lnTo>
                <a:lnTo>
                  <a:pt x="227" y="1491"/>
                </a:lnTo>
                <a:moveTo>
                  <a:pt x="227" y="0"/>
                </a:moveTo>
                <a:lnTo>
                  <a:pt x="227" y="0"/>
                </a:lnTo>
                <a:lnTo>
                  <a:pt x="694" y="366"/>
                </a:lnTo>
                <a:lnTo>
                  <a:pt x="694" y="1491"/>
                </a:lnTo>
                <a:lnTo>
                  <a:pt x="917" y="1491"/>
                </a:lnTo>
                <a:lnTo>
                  <a:pt x="917" y="1491"/>
                </a:lnTo>
                <a:lnTo>
                  <a:pt x="694" y="1491"/>
                </a:lnTo>
                <a:lnTo>
                  <a:pt x="694" y="366"/>
                </a:lnTo>
                <a:lnTo>
                  <a:pt x="2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7" name="Freeform: Shape 29"/>
          <p:cNvSpPr>
            <a:spLocks/>
          </p:cNvSpPr>
          <p:nvPr/>
        </p:nvSpPr>
        <p:spPr bwMode="auto">
          <a:xfrm rot="5400000">
            <a:off x="4373587" y="2662400"/>
            <a:ext cx="1016465" cy="548633"/>
          </a:xfrm>
          <a:custGeom>
            <a:avLst/>
            <a:gdLst>
              <a:gd name="T0" fmla="*/ 917 w 917"/>
              <a:gd name="T1" fmla="*/ 0 h 396"/>
              <a:gd name="T2" fmla="*/ 694 w 917"/>
              <a:gd name="T3" fmla="*/ 0 h 396"/>
              <a:gd name="T4" fmla="*/ 458 w 917"/>
              <a:gd name="T5" fmla="*/ 0 h 396"/>
              <a:gd name="T6" fmla="*/ 227 w 917"/>
              <a:gd name="T7" fmla="*/ 0 h 396"/>
              <a:gd name="T8" fmla="*/ 0 w 917"/>
              <a:gd name="T9" fmla="*/ 0 h 396"/>
              <a:gd name="T10" fmla="*/ 458 w 917"/>
              <a:gd name="T11" fmla="*/ 396 h 396"/>
              <a:gd name="T12" fmla="*/ 917 w 917"/>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7" h="396">
                <a:moveTo>
                  <a:pt x="917" y="0"/>
                </a:moveTo>
                <a:lnTo>
                  <a:pt x="694" y="0"/>
                </a:lnTo>
                <a:lnTo>
                  <a:pt x="458" y="0"/>
                </a:lnTo>
                <a:lnTo>
                  <a:pt x="227" y="0"/>
                </a:lnTo>
                <a:lnTo>
                  <a:pt x="0" y="0"/>
                </a:lnTo>
                <a:lnTo>
                  <a:pt x="458" y="396"/>
                </a:lnTo>
                <a:lnTo>
                  <a:pt x="9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8" name="Freeform: Shape 31"/>
          <p:cNvSpPr>
            <a:spLocks/>
          </p:cNvSpPr>
          <p:nvPr/>
        </p:nvSpPr>
        <p:spPr bwMode="auto">
          <a:xfrm rot="5400000">
            <a:off x="6587402" y="1319719"/>
            <a:ext cx="516546" cy="2204229"/>
          </a:xfrm>
          <a:custGeom>
            <a:avLst/>
            <a:gdLst>
              <a:gd name="T0" fmla="*/ 466 w 466"/>
              <a:gd name="T1" fmla="*/ 0 h 1591"/>
              <a:gd name="T2" fmla="*/ 466 w 466"/>
              <a:gd name="T3" fmla="*/ 1591 h 1591"/>
              <a:gd name="T4" fmla="*/ 0 w 466"/>
              <a:gd name="T5" fmla="*/ 1224 h 1591"/>
              <a:gd name="T6" fmla="*/ 0 w 466"/>
              <a:gd name="T7" fmla="*/ 0 h 1591"/>
              <a:gd name="T8" fmla="*/ 466 w 466"/>
              <a:gd name="T9" fmla="*/ 0 h 1591"/>
            </a:gdLst>
            <a:ahLst/>
            <a:cxnLst>
              <a:cxn ang="0">
                <a:pos x="T0" y="T1"/>
              </a:cxn>
              <a:cxn ang="0">
                <a:pos x="T2" y="T3"/>
              </a:cxn>
              <a:cxn ang="0">
                <a:pos x="T4" y="T5"/>
              </a:cxn>
              <a:cxn ang="0">
                <a:pos x="T6" y="T7"/>
              </a:cxn>
              <a:cxn ang="0">
                <a:pos x="T8" y="T9"/>
              </a:cxn>
            </a:cxnLst>
            <a:rect l="0" t="0" r="r" b="b"/>
            <a:pathLst>
              <a:path w="466" h="1591">
                <a:moveTo>
                  <a:pt x="466" y="0"/>
                </a:moveTo>
                <a:lnTo>
                  <a:pt x="466" y="1591"/>
                </a:lnTo>
                <a:lnTo>
                  <a:pt x="0" y="1224"/>
                </a:lnTo>
                <a:lnTo>
                  <a:pt x="0" y="0"/>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39" name="Freeform: Shape 33"/>
          <p:cNvSpPr>
            <a:spLocks/>
          </p:cNvSpPr>
          <p:nvPr/>
        </p:nvSpPr>
        <p:spPr bwMode="auto">
          <a:xfrm rot="5400000">
            <a:off x="7654021" y="2147517"/>
            <a:ext cx="1019791" cy="548633"/>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0" name="Freeform: Shape 35"/>
          <p:cNvSpPr>
            <a:spLocks/>
          </p:cNvSpPr>
          <p:nvPr/>
        </p:nvSpPr>
        <p:spPr bwMode="auto">
          <a:xfrm rot="5400000">
            <a:off x="6558307" y="1348813"/>
            <a:ext cx="516546" cy="2146040"/>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1" name="Freeform: Shape 36"/>
          <p:cNvSpPr>
            <a:spLocks/>
          </p:cNvSpPr>
          <p:nvPr/>
        </p:nvSpPr>
        <p:spPr bwMode="auto">
          <a:xfrm rot="5400000">
            <a:off x="7654021" y="2147517"/>
            <a:ext cx="1019791" cy="548633"/>
          </a:xfrm>
          <a:custGeom>
            <a:avLst/>
            <a:gdLst>
              <a:gd name="T0" fmla="*/ 462 w 920"/>
              <a:gd name="T1" fmla="*/ 0 h 396"/>
              <a:gd name="T2" fmla="*/ 0 w 920"/>
              <a:gd name="T3" fmla="*/ 396 h 396"/>
              <a:gd name="T4" fmla="*/ 227 w 920"/>
              <a:gd name="T5" fmla="*/ 396 h 396"/>
              <a:gd name="T6" fmla="*/ 462 w 920"/>
              <a:gd name="T7" fmla="*/ 396 h 396"/>
              <a:gd name="T8" fmla="*/ 693 w 920"/>
              <a:gd name="T9" fmla="*/ 396 h 396"/>
              <a:gd name="T10" fmla="*/ 920 w 920"/>
              <a:gd name="T11" fmla="*/ 396 h 396"/>
              <a:gd name="T12" fmla="*/ 462 w 920"/>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20" h="396">
                <a:moveTo>
                  <a:pt x="462" y="0"/>
                </a:moveTo>
                <a:lnTo>
                  <a:pt x="0" y="396"/>
                </a:lnTo>
                <a:lnTo>
                  <a:pt x="227" y="396"/>
                </a:lnTo>
                <a:lnTo>
                  <a:pt x="462" y="396"/>
                </a:lnTo>
                <a:lnTo>
                  <a:pt x="693" y="396"/>
                </a:lnTo>
                <a:lnTo>
                  <a:pt x="920" y="396"/>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2" name="Freeform: Shape 38"/>
          <p:cNvSpPr>
            <a:spLocks/>
          </p:cNvSpPr>
          <p:nvPr/>
        </p:nvSpPr>
        <p:spPr bwMode="auto">
          <a:xfrm rot="5400000">
            <a:off x="5662068" y="682778"/>
            <a:ext cx="512112" cy="2449451"/>
          </a:xfrm>
          <a:custGeom>
            <a:avLst/>
            <a:gdLst>
              <a:gd name="T0" fmla="*/ 462 w 462"/>
              <a:gd name="T1" fmla="*/ 1768 h 1768"/>
              <a:gd name="T2" fmla="*/ 462 w 462"/>
              <a:gd name="T3" fmla="*/ 0 h 1768"/>
              <a:gd name="T4" fmla="*/ 0 w 462"/>
              <a:gd name="T5" fmla="*/ 367 h 1768"/>
              <a:gd name="T6" fmla="*/ 0 w 462"/>
              <a:gd name="T7" fmla="*/ 1768 h 1768"/>
              <a:gd name="T8" fmla="*/ 462 w 462"/>
              <a:gd name="T9" fmla="*/ 1768 h 1768"/>
            </a:gdLst>
            <a:ahLst/>
            <a:cxnLst>
              <a:cxn ang="0">
                <a:pos x="T0" y="T1"/>
              </a:cxn>
              <a:cxn ang="0">
                <a:pos x="T2" y="T3"/>
              </a:cxn>
              <a:cxn ang="0">
                <a:pos x="T4" y="T5"/>
              </a:cxn>
              <a:cxn ang="0">
                <a:pos x="T6" y="T7"/>
              </a:cxn>
              <a:cxn ang="0">
                <a:pos x="T8" y="T9"/>
              </a:cxn>
            </a:cxnLst>
            <a:rect l="0" t="0" r="r" b="b"/>
            <a:pathLst>
              <a:path w="462" h="1768">
                <a:moveTo>
                  <a:pt x="462" y="1768"/>
                </a:moveTo>
                <a:lnTo>
                  <a:pt x="462" y="0"/>
                </a:lnTo>
                <a:lnTo>
                  <a:pt x="0" y="367"/>
                </a:lnTo>
                <a:lnTo>
                  <a:pt x="0" y="1768"/>
                </a:lnTo>
                <a:lnTo>
                  <a:pt x="462" y="17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sp>
        <p:nvSpPr>
          <p:cNvPr id="43" name="Freeform: Shape 44"/>
          <p:cNvSpPr>
            <a:spLocks/>
          </p:cNvSpPr>
          <p:nvPr/>
        </p:nvSpPr>
        <p:spPr bwMode="auto">
          <a:xfrm rot="5400000">
            <a:off x="5693933" y="714643"/>
            <a:ext cx="512112" cy="2385721"/>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1435" tIns="45717" rIns="91435" bIns="45717" anchor="ctr"/>
          <a:lstStyle/>
          <a:p>
            <a:pPr algn="ctr"/>
            <a:endParaRPr/>
          </a:p>
        </p:txBody>
      </p:sp>
      <p:grpSp>
        <p:nvGrpSpPr>
          <p:cNvPr id="44" name="组合 72"/>
          <p:cNvGrpSpPr/>
          <p:nvPr/>
        </p:nvGrpSpPr>
        <p:grpSpPr>
          <a:xfrm>
            <a:off x="4208496" y="1431665"/>
            <a:ext cx="2934353" cy="1015357"/>
            <a:chOff x="2338165" y="1456384"/>
            <a:chExt cx="2934353" cy="1015357"/>
          </a:xfrm>
        </p:grpSpPr>
        <p:grpSp>
          <p:nvGrpSpPr>
            <p:cNvPr id="45" name="组合 71"/>
            <p:cNvGrpSpPr/>
            <p:nvPr/>
          </p:nvGrpSpPr>
          <p:grpSpPr>
            <a:xfrm>
              <a:off x="2338165" y="1456384"/>
              <a:ext cx="2934353" cy="1015357"/>
              <a:chOff x="2338165" y="1424545"/>
              <a:chExt cx="2934353" cy="1015357"/>
            </a:xfrm>
          </p:grpSpPr>
          <p:sp>
            <p:nvSpPr>
              <p:cNvPr id="47" name="Freeform: Shape 43"/>
              <p:cNvSpPr>
                <a:spLocks/>
              </p:cNvSpPr>
              <p:nvPr/>
            </p:nvSpPr>
            <p:spPr bwMode="auto">
              <a:xfrm rot="5400000">
                <a:off x="3823602" y="739362"/>
                <a:ext cx="512112" cy="2385721"/>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Freeform: Shape 45"/>
              <p:cNvSpPr>
                <a:spLocks/>
              </p:cNvSpPr>
              <p:nvPr/>
            </p:nvSpPr>
            <p:spPr bwMode="auto">
              <a:xfrm rot="5400000">
                <a:off x="2104803" y="1657907"/>
                <a:ext cx="1015357" cy="548633"/>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46" name="TextBox 3"/>
            <p:cNvSpPr txBox="1"/>
            <p:nvPr/>
          </p:nvSpPr>
          <p:spPr>
            <a:xfrm>
              <a:off x="3140848" y="1775923"/>
              <a:ext cx="1061829" cy="253916"/>
            </a:xfrm>
            <a:prstGeom prst="rect">
              <a:avLst/>
            </a:prstGeom>
            <a:noFill/>
            <a:effectLst/>
          </p:spPr>
          <p:txBody>
            <a:bodyPr wrap="none">
              <a:noAutofit/>
            </a:bodyPr>
            <a:lstStyle/>
            <a:p>
              <a:pPr algn="ctr"/>
              <a:r>
                <a:rPr lang="zh-CN" altLang="en-US" sz="2000" b="1" dirty="0" smtClean="0">
                  <a:solidFill>
                    <a:schemeClr val="bg1"/>
                  </a:solidFill>
                  <a:latin typeface="微软雅黑" pitchFamily="34" charset="-122"/>
                  <a:ea typeface="微软雅黑" pitchFamily="34" charset="-122"/>
                </a:rPr>
                <a:t>第一步</a:t>
              </a:r>
              <a:endParaRPr lang="zh-CN" altLang="en-US" sz="2000" b="1" dirty="0">
                <a:solidFill>
                  <a:schemeClr val="bg1"/>
                </a:solidFill>
                <a:latin typeface="微软雅黑" pitchFamily="34" charset="-122"/>
                <a:ea typeface="微软雅黑" pitchFamily="34" charset="-122"/>
              </a:endParaRPr>
            </a:p>
          </p:txBody>
        </p:sp>
      </p:grpSp>
      <p:grpSp>
        <p:nvGrpSpPr>
          <p:cNvPr id="49" name="组合 73"/>
          <p:cNvGrpSpPr/>
          <p:nvPr/>
        </p:nvGrpSpPr>
        <p:grpSpPr>
          <a:xfrm>
            <a:off x="5743561" y="1943777"/>
            <a:ext cx="2694673" cy="1019791"/>
            <a:chOff x="3873229" y="1968496"/>
            <a:chExt cx="2694673" cy="1019791"/>
          </a:xfrm>
        </p:grpSpPr>
        <p:grpSp>
          <p:nvGrpSpPr>
            <p:cNvPr id="50" name="组合 70"/>
            <p:cNvGrpSpPr/>
            <p:nvPr/>
          </p:nvGrpSpPr>
          <p:grpSpPr>
            <a:xfrm>
              <a:off x="3873229" y="1968496"/>
              <a:ext cx="2694673" cy="1019791"/>
              <a:chOff x="3873229" y="1936657"/>
              <a:chExt cx="2694673" cy="1019791"/>
            </a:xfrm>
          </p:grpSpPr>
          <p:sp>
            <p:nvSpPr>
              <p:cNvPr id="52" name="Freeform: Shape 32"/>
              <p:cNvSpPr>
                <a:spLocks/>
              </p:cNvSpPr>
              <p:nvPr/>
            </p:nvSpPr>
            <p:spPr bwMode="auto">
              <a:xfrm rot="5400000">
                <a:off x="5783690" y="2172236"/>
                <a:ext cx="1019791" cy="548633"/>
              </a:xfrm>
              <a:custGeom>
                <a:avLst/>
                <a:gdLst>
                  <a:gd name="T0" fmla="*/ 462 w 920"/>
                  <a:gd name="T1" fmla="*/ 0 h 396"/>
                  <a:gd name="T2" fmla="*/ 0 w 920"/>
                  <a:gd name="T3" fmla="*/ 396 h 396"/>
                  <a:gd name="T4" fmla="*/ 462 w 920"/>
                  <a:gd name="T5" fmla="*/ 396 h 396"/>
                  <a:gd name="T6" fmla="*/ 920 w 920"/>
                  <a:gd name="T7" fmla="*/ 396 h 396"/>
                  <a:gd name="T8" fmla="*/ 462 w 920"/>
                  <a:gd name="T9" fmla="*/ 0 h 396"/>
                </a:gdLst>
                <a:ahLst/>
                <a:cxnLst>
                  <a:cxn ang="0">
                    <a:pos x="T0" y="T1"/>
                  </a:cxn>
                  <a:cxn ang="0">
                    <a:pos x="T2" y="T3"/>
                  </a:cxn>
                  <a:cxn ang="0">
                    <a:pos x="T4" y="T5"/>
                  </a:cxn>
                  <a:cxn ang="0">
                    <a:pos x="T6" y="T7"/>
                  </a:cxn>
                  <a:cxn ang="0">
                    <a:pos x="T8" y="T9"/>
                  </a:cxn>
                </a:cxnLst>
                <a:rect l="0" t="0" r="r" b="b"/>
                <a:pathLst>
                  <a:path w="920" h="396">
                    <a:moveTo>
                      <a:pt x="462" y="0"/>
                    </a:moveTo>
                    <a:lnTo>
                      <a:pt x="0" y="396"/>
                    </a:lnTo>
                    <a:lnTo>
                      <a:pt x="462" y="396"/>
                    </a:lnTo>
                    <a:lnTo>
                      <a:pt x="920" y="396"/>
                    </a:lnTo>
                    <a:lnTo>
                      <a:pt x="46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Freeform: Shape 34"/>
              <p:cNvSpPr>
                <a:spLocks/>
              </p:cNvSpPr>
              <p:nvPr/>
            </p:nvSpPr>
            <p:spPr bwMode="auto">
              <a:xfrm rot="5400000">
                <a:off x="4687976" y="1373532"/>
                <a:ext cx="516546" cy="2146040"/>
              </a:xfrm>
              <a:custGeom>
                <a:avLst/>
                <a:gdLst>
                  <a:gd name="T0" fmla="*/ 466 w 466"/>
                  <a:gd name="T1" fmla="*/ 0 h 1549"/>
                  <a:gd name="T2" fmla="*/ 235 w 466"/>
                  <a:gd name="T3" fmla="*/ 0 h 1549"/>
                  <a:gd name="T4" fmla="*/ 0 w 466"/>
                  <a:gd name="T5" fmla="*/ 0 h 1549"/>
                  <a:gd name="T6" fmla="*/ 0 w 466"/>
                  <a:gd name="T7" fmla="*/ 539 h 1549"/>
                  <a:gd name="T8" fmla="*/ 0 w 466"/>
                  <a:gd name="T9" fmla="*/ 539 h 1549"/>
                  <a:gd name="T10" fmla="*/ 0 w 466"/>
                  <a:gd name="T11" fmla="*/ 1182 h 1549"/>
                  <a:gd name="T12" fmla="*/ 466 w 466"/>
                  <a:gd name="T13" fmla="*/ 1549 h 1549"/>
                  <a:gd name="T14" fmla="*/ 466 w 466"/>
                  <a:gd name="T15" fmla="*/ 0 h 15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1549">
                    <a:moveTo>
                      <a:pt x="466" y="0"/>
                    </a:moveTo>
                    <a:lnTo>
                      <a:pt x="235" y="0"/>
                    </a:lnTo>
                    <a:lnTo>
                      <a:pt x="0" y="0"/>
                    </a:lnTo>
                    <a:lnTo>
                      <a:pt x="0" y="539"/>
                    </a:lnTo>
                    <a:lnTo>
                      <a:pt x="0" y="539"/>
                    </a:lnTo>
                    <a:lnTo>
                      <a:pt x="0" y="1182"/>
                    </a:lnTo>
                    <a:lnTo>
                      <a:pt x="466" y="1549"/>
                    </a:lnTo>
                    <a:lnTo>
                      <a:pt x="46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51" name="TextBox 4"/>
            <p:cNvSpPr txBox="1"/>
            <p:nvPr/>
          </p:nvSpPr>
          <p:spPr>
            <a:xfrm>
              <a:off x="4784173" y="2296152"/>
              <a:ext cx="1061829" cy="253916"/>
            </a:xfrm>
            <a:prstGeom prst="rect">
              <a:avLst/>
            </a:prstGeom>
            <a:noFill/>
            <a:effectLst/>
          </p:spPr>
          <p:txBody>
            <a:bodyPr wrap="none">
              <a:noAutofit/>
            </a:bodyPr>
            <a:lstStyle/>
            <a:p>
              <a:pPr algn="ctr"/>
              <a:r>
                <a:rPr lang="zh-CN" altLang="en-US" sz="2000" b="1" dirty="0" smtClean="0">
                  <a:solidFill>
                    <a:schemeClr val="bg1"/>
                  </a:solidFill>
                  <a:latin typeface="微软雅黑" pitchFamily="34" charset="-122"/>
                  <a:ea typeface="微软雅黑" pitchFamily="34" charset="-122"/>
                </a:rPr>
                <a:t>第二步</a:t>
              </a:r>
              <a:endParaRPr lang="zh-CN" altLang="en-US" sz="2000" b="1" dirty="0">
                <a:solidFill>
                  <a:schemeClr val="bg1"/>
                </a:solidFill>
                <a:latin typeface="微软雅黑" pitchFamily="34" charset="-122"/>
                <a:ea typeface="微软雅黑" pitchFamily="34" charset="-122"/>
              </a:endParaRPr>
            </a:p>
          </p:txBody>
        </p:sp>
      </p:grpSp>
      <p:grpSp>
        <p:nvGrpSpPr>
          <p:cNvPr id="54" name="组合 74"/>
          <p:cNvGrpSpPr/>
          <p:nvPr/>
        </p:nvGrpSpPr>
        <p:grpSpPr>
          <a:xfrm>
            <a:off x="4607503" y="2460323"/>
            <a:ext cx="2614318" cy="1016465"/>
            <a:chOff x="2737171" y="2485042"/>
            <a:chExt cx="2614318" cy="1016465"/>
          </a:xfrm>
        </p:grpSpPr>
        <p:grpSp>
          <p:nvGrpSpPr>
            <p:cNvPr id="55" name="组合 68"/>
            <p:cNvGrpSpPr/>
            <p:nvPr/>
          </p:nvGrpSpPr>
          <p:grpSpPr>
            <a:xfrm>
              <a:off x="2737171" y="2485042"/>
              <a:ext cx="2614318" cy="1016465"/>
              <a:chOff x="2737171" y="2453203"/>
              <a:chExt cx="2614318" cy="1016465"/>
            </a:xfrm>
          </p:grpSpPr>
          <p:sp>
            <p:nvSpPr>
              <p:cNvPr id="57" name="Freeform: Shape 21"/>
              <p:cNvSpPr>
                <a:spLocks/>
              </p:cNvSpPr>
              <p:nvPr/>
            </p:nvSpPr>
            <p:spPr bwMode="auto">
              <a:xfrm rot="5400000">
                <a:off x="2503255" y="2687119"/>
                <a:ext cx="1016465" cy="548633"/>
              </a:xfrm>
              <a:custGeom>
                <a:avLst/>
                <a:gdLst>
                  <a:gd name="T0" fmla="*/ 458 w 917"/>
                  <a:gd name="T1" fmla="*/ 396 h 396"/>
                  <a:gd name="T2" fmla="*/ 917 w 917"/>
                  <a:gd name="T3" fmla="*/ 0 h 396"/>
                  <a:gd name="T4" fmla="*/ 458 w 917"/>
                  <a:gd name="T5" fmla="*/ 0 h 396"/>
                  <a:gd name="T6" fmla="*/ 0 w 917"/>
                  <a:gd name="T7" fmla="*/ 0 h 396"/>
                  <a:gd name="T8" fmla="*/ 458 w 917"/>
                  <a:gd name="T9" fmla="*/ 396 h 396"/>
                </a:gdLst>
                <a:ahLst/>
                <a:cxnLst>
                  <a:cxn ang="0">
                    <a:pos x="T0" y="T1"/>
                  </a:cxn>
                  <a:cxn ang="0">
                    <a:pos x="T2" y="T3"/>
                  </a:cxn>
                  <a:cxn ang="0">
                    <a:pos x="T4" y="T5"/>
                  </a:cxn>
                  <a:cxn ang="0">
                    <a:pos x="T6" y="T7"/>
                  </a:cxn>
                  <a:cxn ang="0">
                    <a:pos x="T8" y="T9"/>
                  </a:cxn>
                </a:cxnLst>
                <a:rect l="0" t="0" r="r" b="b"/>
                <a:pathLst>
                  <a:path w="917" h="396">
                    <a:moveTo>
                      <a:pt x="458" y="396"/>
                    </a:moveTo>
                    <a:lnTo>
                      <a:pt x="917" y="0"/>
                    </a:lnTo>
                    <a:lnTo>
                      <a:pt x="458" y="0"/>
                    </a:lnTo>
                    <a:lnTo>
                      <a:pt x="0" y="0"/>
                    </a:lnTo>
                    <a:lnTo>
                      <a:pt x="458" y="39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Freeform: Shape 27"/>
              <p:cNvSpPr>
                <a:spLocks/>
              </p:cNvSpPr>
              <p:nvPr/>
            </p:nvSpPr>
            <p:spPr bwMode="auto">
              <a:xfrm rot="5400000">
                <a:off x="4059819" y="1930810"/>
                <a:ext cx="517655" cy="2065685"/>
              </a:xfrm>
              <a:custGeom>
                <a:avLst/>
                <a:gdLst>
                  <a:gd name="T0" fmla="*/ 0 w 467"/>
                  <a:gd name="T1" fmla="*/ 0 h 1491"/>
                  <a:gd name="T2" fmla="*/ 0 w 467"/>
                  <a:gd name="T3" fmla="*/ 1491 h 1491"/>
                  <a:gd name="T4" fmla="*/ 0 w 467"/>
                  <a:gd name="T5" fmla="*/ 1491 h 1491"/>
                  <a:gd name="T6" fmla="*/ 231 w 467"/>
                  <a:gd name="T7" fmla="*/ 1491 h 1491"/>
                  <a:gd name="T8" fmla="*/ 467 w 467"/>
                  <a:gd name="T9" fmla="*/ 1491 h 1491"/>
                  <a:gd name="T10" fmla="*/ 467 w 467"/>
                  <a:gd name="T11" fmla="*/ 366 h 1491"/>
                  <a:gd name="T12" fmla="*/ 0 w 467"/>
                  <a:gd name="T13" fmla="*/ 0 h 1491"/>
                </a:gdLst>
                <a:ahLst/>
                <a:cxnLst>
                  <a:cxn ang="0">
                    <a:pos x="T0" y="T1"/>
                  </a:cxn>
                  <a:cxn ang="0">
                    <a:pos x="T2" y="T3"/>
                  </a:cxn>
                  <a:cxn ang="0">
                    <a:pos x="T4" y="T5"/>
                  </a:cxn>
                  <a:cxn ang="0">
                    <a:pos x="T6" y="T7"/>
                  </a:cxn>
                  <a:cxn ang="0">
                    <a:pos x="T8" y="T9"/>
                  </a:cxn>
                  <a:cxn ang="0">
                    <a:pos x="T10" y="T11"/>
                  </a:cxn>
                  <a:cxn ang="0">
                    <a:pos x="T12" y="T13"/>
                  </a:cxn>
                </a:cxnLst>
                <a:rect l="0" t="0" r="r" b="b"/>
                <a:pathLst>
                  <a:path w="467" h="1491">
                    <a:moveTo>
                      <a:pt x="0" y="0"/>
                    </a:moveTo>
                    <a:lnTo>
                      <a:pt x="0" y="1491"/>
                    </a:lnTo>
                    <a:lnTo>
                      <a:pt x="0" y="1491"/>
                    </a:lnTo>
                    <a:lnTo>
                      <a:pt x="231" y="1491"/>
                    </a:lnTo>
                    <a:lnTo>
                      <a:pt x="467" y="1491"/>
                    </a:lnTo>
                    <a:lnTo>
                      <a:pt x="467" y="366"/>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56" name="TextBox 5"/>
            <p:cNvSpPr txBox="1"/>
            <p:nvPr/>
          </p:nvSpPr>
          <p:spPr>
            <a:xfrm>
              <a:off x="3422669" y="2812630"/>
              <a:ext cx="1061829" cy="253916"/>
            </a:xfrm>
            <a:prstGeom prst="rect">
              <a:avLst/>
            </a:prstGeom>
            <a:noFill/>
            <a:effectLst/>
          </p:spPr>
          <p:txBody>
            <a:bodyPr wrap="none">
              <a:noAutofit/>
            </a:bodyPr>
            <a:lstStyle/>
            <a:p>
              <a:pPr algn="ctr"/>
              <a:r>
                <a:rPr lang="zh-CN" altLang="en-US" sz="2000" b="1" dirty="0" smtClean="0">
                  <a:solidFill>
                    <a:schemeClr val="bg1"/>
                  </a:solidFill>
                  <a:latin typeface="微软雅黑" pitchFamily="34" charset="-122"/>
                  <a:ea typeface="微软雅黑" pitchFamily="34" charset="-122"/>
                </a:rPr>
                <a:t>第三步</a:t>
              </a:r>
              <a:endParaRPr lang="zh-CN" altLang="en-US" sz="2000" b="1" dirty="0">
                <a:solidFill>
                  <a:schemeClr val="bg1"/>
                </a:solidFill>
                <a:latin typeface="微软雅黑" pitchFamily="34" charset="-122"/>
                <a:ea typeface="微软雅黑" pitchFamily="34" charset="-122"/>
              </a:endParaRPr>
            </a:p>
          </p:txBody>
        </p:sp>
      </p:grpSp>
      <p:grpSp>
        <p:nvGrpSpPr>
          <p:cNvPr id="59" name="组合 75"/>
          <p:cNvGrpSpPr/>
          <p:nvPr/>
        </p:nvGrpSpPr>
        <p:grpSpPr>
          <a:xfrm>
            <a:off x="5424909" y="2977977"/>
            <a:ext cx="3355526" cy="1015357"/>
            <a:chOff x="3554578" y="3002696"/>
            <a:chExt cx="3355526" cy="1015357"/>
          </a:xfrm>
        </p:grpSpPr>
        <p:grpSp>
          <p:nvGrpSpPr>
            <p:cNvPr id="60" name="组合 69"/>
            <p:cNvGrpSpPr/>
            <p:nvPr/>
          </p:nvGrpSpPr>
          <p:grpSpPr>
            <a:xfrm>
              <a:off x="3554578" y="3002696"/>
              <a:ext cx="3355526" cy="1015357"/>
              <a:chOff x="3554578" y="2970857"/>
              <a:chExt cx="3355526" cy="1015357"/>
            </a:xfrm>
          </p:grpSpPr>
          <p:sp>
            <p:nvSpPr>
              <p:cNvPr id="62" name="Freeform: Shape 15"/>
              <p:cNvSpPr>
                <a:spLocks/>
              </p:cNvSpPr>
              <p:nvPr/>
            </p:nvSpPr>
            <p:spPr bwMode="auto">
              <a:xfrm rot="5400000">
                <a:off x="4702662" y="2074397"/>
                <a:ext cx="512112" cy="2808279"/>
              </a:xfrm>
              <a:custGeom>
                <a:avLst/>
                <a:gdLst>
                  <a:gd name="T0" fmla="*/ 462 w 462"/>
                  <a:gd name="T1" fmla="*/ 0 h 2027"/>
                  <a:gd name="T2" fmla="*/ 231 w 462"/>
                  <a:gd name="T3" fmla="*/ 0 h 2027"/>
                  <a:gd name="T4" fmla="*/ 0 w 462"/>
                  <a:gd name="T5" fmla="*/ 0 h 2027"/>
                  <a:gd name="T6" fmla="*/ 0 w 462"/>
                  <a:gd name="T7" fmla="*/ 2027 h 2027"/>
                  <a:gd name="T8" fmla="*/ 462 w 462"/>
                  <a:gd name="T9" fmla="*/ 1661 h 2027"/>
                  <a:gd name="T10" fmla="*/ 462 w 462"/>
                  <a:gd name="T11" fmla="*/ 0 h 2027"/>
                </a:gdLst>
                <a:ahLst/>
                <a:cxnLst>
                  <a:cxn ang="0">
                    <a:pos x="T0" y="T1"/>
                  </a:cxn>
                  <a:cxn ang="0">
                    <a:pos x="T2" y="T3"/>
                  </a:cxn>
                  <a:cxn ang="0">
                    <a:pos x="T4" y="T5"/>
                  </a:cxn>
                  <a:cxn ang="0">
                    <a:pos x="T6" y="T7"/>
                  </a:cxn>
                  <a:cxn ang="0">
                    <a:pos x="T8" y="T9"/>
                  </a:cxn>
                  <a:cxn ang="0">
                    <a:pos x="T10" y="T11"/>
                  </a:cxn>
                </a:cxnLst>
                <a:rect l="0" t="0" r="r" b="b"/>
                <a:pathLst>
                  <a:path w="462" h="2027">
                    <a:moveTo>
                      <a:pt x="462" y="0"/>
                    </a:moveTo>
                    <a:lnTo>
                      <a:pt x="231" y="0"/>
                    </a:lnTo>
                    <a:lnTo>
                      <a:pt x="0" y="0"/>
                    </a:lnTo>
                    <a:lnTo>
                      <a:pt x="0" y="2027"/>
                    </a:lnTo>
                    <a:lnTo>
                      <a:pt x="462" y="1661"/>
                    </a:lnTo>
                    <a:lnTo>
                      <a:pt x="462"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Freeform: Shape 17"/>
              <p:cNvSpPr>
                <a:spLocks/>
              </p:cNvSpPr>
              <p:nvPr/>
            </p:nvSpPr>
            <p:spPr bwMode="auto">
              <a:xfrm rot="5400000">
                <a:off x="6128802" y="3204912"/>
                <a:ext cx="1015357" cy="547247"/>
              </a:xfrm>
              <a:custGeom>
                <a:avLst/>
                <a:gdLst>
                  <a:gd name="T0" fmla="*/ 458 w 916"/>
                  <a:gd name="T1" fmla="*/ 0 h 395"/>
                  <a:gd name="T2" fmla="*/ 458 w 916"/>
                  <a:gd name="T3" fmla="*/ 0 h 395"/>
                  <a:gd name="T4" fmla="*/ 210 w 916"/>
                  <a:gd name="T5" fmla="*/ 214 h 395"/>
                  <a:gd name="T6" fmla="*/ 0 w 916"/>
                  <a:gd name="T7" fmla="*/ 395 h 395"/>
                  <a:gd name="T8" fmla="*/ 227 w 916"/>
                  <a:gd name="T9" fmla="*/ 395 h 395"/>
                  <a:gd name="T10" fmla="*/ 458 w 916"/>
                  <a:gd name="T11" fmla="*/ 395 h 395"/>
                  <a:gd name="T12" fmla="*/ 689 w 916"/>
                  <a:gd name="T13" fmla="*/ 395 h 395"/>
                  <a:gd name="T14" fmla="*/ 916 w 916"/>
                  <a:gd name="T15" fmla="*/ 395 h 395"/>
                  <a:gd name="T16" fmla="*/ 458 w 916"/>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6" h="395">
                    <a:moveTo>
                      <a:pt x="458" y="0"/>
                    </a:moveTo>
                    <a:lnTo>
                      <a:pt x="458" y="0"/>
                    </a:lnTo>
                    <a:lnTo>
                      <a:pt x="210" y="214"/>
                    </a:lnTo>
                    <a:lnTo>
                      <a:pt x="0" y="395"/>
                    </a:lnTo>
                    <a:lnTo>
                      <a:pt x="227" y="395"/>
                    </a:lnTo>
                    <a:lnTo>
                      <a:pt x="458" y="395"/>
                    </a:lnTo>
                    <a:lnTo>
                      <a:pt x="689" y="395"/>
                    </a:lnTo>
                    <a:lnTo>
                      <a:pt x="916" y="395"/>
                    </a:lnTo>
                    <a:lnTo>
                      <a:pt x="458"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61" name="TextBox 6"/>
            <p:cNvSpPr txBox="1"/>
            <p:nvPr/>
          </p:nvSpPr>
          <p:spPr>
            <a:xfrm>
              <a:off x="4651380" y="3338568"/>
              <a:ext cx="1061829" cy="253916"/>
            </a:xfrm>
            <a:prstGeom prst="rect">
              <a:avLst/>
            </a:prstGeom>
            <a:noFill/>
            <a:effectLst/>
          </p:spPr>
          <p:txBody>
            <a:bodyPr wrap="none">
              <a:noAutofit/>
            </a:bodyPr>
            <a:lstStyle/>
            <a:p>
              <a:pPr algn="ctr"/>
              <a:r>
                <a:rPr lang="zh-CN" altLang="en-US" sz="2000" b="1" dirty="0" smtClean="0">
                  <a:solidFill>
                    <a:schemeClr val="bg1"/>
                  </a:solidFill>
                  <a:latin typeface="微软雅黑" pitchFamily="34" charset="-122"/>
                  <a:ea typeface="微软雅黑" pitchFamily="34" charset="-122"/>
                </a:rPr>
                <a:t>第四步</a:t>
              </a:r>
              <a:endParaRPr lang="zh-CN" altLang="en-US" sz="2000" b="1" dirty="0">
                <a:solidFill>
                  <a:schemeClr val="bg1"/>
                </a:solidFill>
                <a:latin typeface="微软雅黑" pitchFamily="34" charset="-122"/>
                <a:ea typeface="微软雅黑" pitchFamily="34" charset="-122"/>
              </a:endParaRPr>
            </a:p>
          </p:txBody>
        </p:sp>
      </p:grpSp>
      <p:grpSp>
        <p:nvGrpSpPr>
          <p:cNvPr id="64" name="组合 76"/>
          <p:cNvGrpSpPr/>
          <p:nvPr/>
        </p:nvGrpSpPr>
        <p:grpSpPr>
          <a:xfrm>
            <a:off x="4208496" y="3497897"/>
            <a:ext cx="2934353" cy="1015357"/>
            <a:chOff x="2338165" y="1456384"/>
            <a:chExt cx="2934353" cy="1015357"/>
          </a:xfrm>
          <a:solidFill>
            <a:schemeClr val="accent3"/>
          </a:solidFill>
        </p:grpSpPr>
        <p:grpSp>
          <p:nvGrpSpPr>
            <p:cNvPr id="65" name="组合 77"/>
            <p:cNvGrpSpPr/>
            <p:nvPr/>
          </p:nvGrpSpPr>
          <p:grpSpPr>
            <a:xfrm>
              <a:off x="2338165" y="1456384"/>
              <a:ext cx="2934353" cy="1015357"/>
              <a:chOff x="2338165" y="1424545"/>
              <a:chExt cx="2934353" cy="1015357"/>
            </a:xfrm>
            <a:grpFill/>
          </p:grpSpPr>
          <p:sp>
            <p:nvSpPr>
              <p:cNvPr id="67" name="Freeform: Shape 43"/>
              <p:cNvSpPr>
                <a:spLocks/>
              </p:cNvSpPr>
              <p:nvPr/>
            </p:nvSpPr>
            <p:spPr bwMode="auto">
              <a:xfrm rot="5400000">
                <a:off x="3823602" y="739362"/>
                <a:ext cx="512112" cy="2385721"/>
              </a:xfrm>
              <a:custGeom>
                <a:avLst/>
                <a:gdLst>
                  <a:gd name="T0" fmla="*/ 462 w 462"/>
                  <a:gd name="T1" fmla="*/ 0 h 1722"/>
                  <a:gd name="T2" fmla="*/ 0 w 462"/>
                  <a:gd name="T3" fmla="*/ 367 h 1722"/>
                  <a:gd name="T4" fmla="*/ 0 w 462"/>
                  <a:gd name="T5" fmla="*/ 1722 h 1722"/>
                  <a:gd name="T6" fmla="*/ 231 w 462"/>
                  <a:gd name="T7" fmla="*/ 1722 h 1722"/>
                  <a:gd name="T8" fmla="*/ 462 w 462"/>
                  <a:gd name="T9" fmla="*/ 1722 h 1722"/>
                  <a:gd name="T10" fmla="*/ 462 w 462"/>
                  <a:gd name="T11" fmla="*/ 0 h 1722"/>
                </a:gdLst>
                <a:ahLst/>
                <a:cxnLst>
                  <a:cxn ang="0">
                    <a:pos x="T0" y="T1"/>
                  </a:cxn>
                  <a:cxn ang="0">
                    <a:pos x="T2" y="T3"/>
                  </a:cxn>
                  <a:cxn ang="0">
                    <a:pos x="T4" y="T5"/>
                  </a:cxn>
                  <a:cxn ang="0">
                    <a:pos x="T6" y="T7"/>
                  </a:cxn>
                  <a:cxn ang="0">
                    <a:pos x="T8" y="T9"/>
                  </a:cxn>
                  <a:cxn ang="0">
                    <a:pos x="T10" y="T11"/>
                  </a:cxn>
                </a:cxnLst>
                <a:rect l="0" t="0" r="r" b="b"/>
                <a:pathLst>
                  <a:path w="462" h="1722">
                    <a:moveTo>
                      <a:pt x="462" y="0"/>
                    </a:moveTo>
                    <a:lnTo>
                      <a:pt x="0" y="367"/>
                    </a:lnTo>
                    <a:lnTo>
                      <a:pt x="0" y="1722"/>
                    </a:lnTo>
                    <a:lnTo>
                      <a:pt x="231" y="1722"/>
                    </a:lnTo>
                    <a:lnTo>
                      <a:pt x="462" y="1722"/>
                    </a:lnTo>
                    <a:lnTo>
                      <a:pt x="4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Freeform: Shape 45"/>
              <p:cNvSpPr>
                <a:spLocks/>
              </p:cNvSpPr>
              <p:nvPr/>
            </p:nvSpPr>
            <p:spPr bwMode="auto">
              <a:xfrm rot="5400000">
                <a:off x="2104803" y="1657907"/>
                <a:ext cx="1015357" cy="548633"/>
              </a:xfrm>
              <a:custGeom>
                <a:avLst/>
                <a:gdLst>
                  <a:gd name="T0" fmla="*/ 916 w 916"/>
                  <a:gd name="T1" fmla="*/ 0 h 396"/>
                  <a:gd name="T2" fmla="*/ 689 w 916"/>
                  <a:gd name="T3" fmla="*/ 0 h 396"/>
                  <a:gd name="T4" fmla="*/ 458 w 916"/>
                  <a:gd name="T5" fmla="*/ 0 h 396"/>
                  <a:gd name="T6" fmla="*/ 227 w 916"/>
                  <a:gd name="T7" fmla="*/ 0 h 396"/>
                  <a:gd name="T8" fmla="*/ 0 w 916"/>
                  <a:gd name="T9" fmla="*/ 0 h 396"/>
                  <a:gd name="T10" fmla="*/ 458 w 916"/>
                  <a:gd name="T11" fmla="*/ 396 h 396"/>
                  <a:gd name="T12" fmla="*/ 916 w 916"/>
                  <a:gd name="T13" fmla="*/ 0 h 396"/>
                </a:gdLst>
                <a:ahLst/>
                <a:cxnLst>
                  <a:cxn ang="0">
                    <a:pos x="T0" y="T1"/>
                  </a:cxn>
                  <a:cxn ang="0">
                    <a:pos x="T2" y="T3"/>
                  </a:cxn>
                  <a:cxn ang="0">
                    <a:pos x="T4" y="T5"/>
                  </a:cxn>
                  <a:cxn ang="0">
                    <a:pos x="T6" y="T7"/>
                  </a:cxn>
                  <a:cxn ang="0">
                    <a:pos x="T8" y="T9"/>
                  </a:cxn>
                  <a:cxn ang="0">
                    <a:pos x="T10" y="T11"/>
                  </a:cxn>
                  <a:cxn ang="0">
                    <a:pos x="T12" y="T13"/>
                  </a:cxn>
                </a:cxnLst>
                <a:rect l="0" t="0" r="r" b="b"/>
                <a:pathLst>
                  <a:path w="916" h="396">
                    <a:moveTo>
                      <a:pt x="916" y="0"/>
                    </a:moveTo>
                    <a:lnTo>
                      <a:pt x="689" y="0"/>
                    </a:lnTo>
                    <a:lnTo>
                      <a:pt x="458" y="0"/>
                    </a:lnTo>
                    <a:lnTo>
                      <a:pt x="227" y="0"/>
                    </a:lnTo>
                    <a:lnTo>
                      <a:pt x="0" y="0"/>
                    </a:lnTo>
                    <a:lnTo>
                      <a:pt x="458" y="396"/>
                    </a:lnTo>
                    <a:lnTo>
                      <a:pt x="9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66" name="TextBox 3"/>
            <p:cNvSpPr txBox="1"/>
            <p:nvPr/>
          </p:nvSpPr>
          <p:spPr>
            <a:xfrm>
              <a:off x="3140848" y="1814023"/>
              <a:ext cx="1061829" cy="253916"/>
            </a:xfrm>
            <a:prstGeom prst="rect">
              <a:avLst/>
            </a:prstGeom>
            <a:grpFill/>
            <a:effectLst/>
          </p:spPr>
          <p:txBody>
            <a:bodyPr wrap="none">
              <a:noAutofit/>
            </a:bodyPr>
            <a:lstStyle/>
            <a:p>
              <a:pPr algn="ctr"/>
              <a:r>
                <a:rPr lang="zh-CN" altLang="en-US" sz="2000" b="1" dirty="0" smtClean="0">
                  <a:solidFill>
                    <a:schemeClr val="bg1"/>
                  </a:solidFill>
                  <a:latin typeface="微软雅黑" pitchFamily="34" charset="-122"/>
                  <a:ea typeface="微软雅黑" pitchFamily="34" charset="-122"/>
                </a:rPr>
                <a:t>第五步</a:t>
              </a:r>
              <a:endParaRPr lang="zh-CN" altLang="en-US" sz="2000" b="1" dirty="0">
                <a:solidFill>
                  <a:schemeClr val="bg1"/>
                </a:solidFill>
                <a:latin typeface="微软雅黑" pitchFamily="34" charset="-122"/>
                <a:ea typeface="微软雅黑" pitchFamily="34" charset="-122"/>
              </a:endParaRPr>
            </a:p>
          </p:txBody>
        </p:sp>
      </p:grpSp>
      <p:sp>
        <p:nvSpPr>
          <p:cNvPr id="8" name="矩形 7"/>
          <p:cNvSpPr/>
          <p:nvPr/>
        </p:nvSpPr>
        <p:spPr>
          <a:xfrm>
            <a:off x="1049902" y="1604638"/>
            <a:ext cx="3348994" cy="461665"/>
          </a:xfrm>
          <a:prstGeom prst="rect">
            <a:avLst/>
          </a:prstGeom>
        </p:spPr>
        <p:txBody>
          <a:bodyPr wrap="non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第一步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收集相关信息。</a:t>
            </a:r>
          </a:p>
        </p:txBody>
      </p:sp>
      <p:sp>
        <p:nvSpPr>
          <p:cNvPr id="9" name="矩形 8"/>
          <p:cNvSpPr/>
          <p:nvPr/>
        </p:nvSpPr>
        <p:spPr>
          <a:xfrm>
            <a:off x="8426666" y="606545"/>
            <a:ext cx="3544110" cy="2308324"/>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第二步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将信息当成食物</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让思维咀嚼一番。 这一步你必须开动脑筋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用思维</a:t>
            </a:r>
            <a:r>
              <a:rPr lang="zh-CN" altLang="en-US" sz="2000" dirty="0" smtClean="0">
                <a:solidFill>
                  <a:schemeClr val="tx1">
                    <a:lumMod val="75000"/>
                    <a:lumOff val="25000"/>
                  </a:schemeClr>
                </a:solidFill>
                <a:latin typeface="微软雅黑" pitchFamily="34" charset="-122"/>
                <a:ea typeface="微软雅黑" pitchFamily="34" charset="-122"/>
              </a:rPr>
              <a:t>咀嚼相关</a:t>
            </a:r>
            <a:r>
              <a:rPr lang="zh-CN" altLang="en-US" sz="2000" dirty="0">
                <a:solidFill>
                  <a:schemeClr val="tx1">
                    <a:lumMod val="75000"/>
                    <a:lumOff val="25000"/>
                  </a:schemeClr>
                </a:solidFill>
                <a:latin typeface="微软雅黑" pitchFamily="34" charset="-122"/>
                <a:ea typeface="微软雅黑" pitchFamily="34" charset="-122"/>
              </a:rPr>
              <a:t>素材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寻找事物之间的关联性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为创意的产生做进一步的准备。</a:t>
            </a:r>
          </a:p>
        </p:txBody>
      </p:sp>
      <p:sp>
        <p:nvSpPr>
          <p:cNvPr id="10" name="矩形 9"/>
          <p:cNvSpPr/>
          <p:nvPr/>
        </p:nvSpPr>
        <p:spPr>
          <a:xfrm>
            <a:off x="374651" y="2334954"/>
            <a:ext cx="4024246" cy="1200329"/>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第三步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把问题交给你的潜意识。 这一步你要想办法充分刺激自己的想象力和感知力。</a:t>
            </a:r>
          </a:p>
        </p:txBody>
      </p:sp>
      <p:sp>
        <p:nvSpPr>
          <p:cNvPr id="11" name="矩形 10"/>
          <p:cNvSpPr/>
          <p:nvPr/>
        </p:nvSpPr>
        <p:spPr>
          <a:xfrm>
            <a:off x="8655050" y="3197760"/>
            <a:ext cx="3315726" cy="1169038"/>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第四步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静候创意出现。 这一步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创意会在不经意间出现</a:t>
            </a:r>
            <a:r>
              <a:rPr lang="en-US" altLang="zh-CN" sz="2000" dirty="0">
                <a:solidFill>
                  <a:schemeClr val="tx1">
                    <a:lumMod val="75000"/>
                    <a:lumOff val="25000"/>
                  </a:schemeClr>
                </a:solidFill>
                <a:latin typeface="微软雅黑" pitchFamily="34" charset="-122"/>
                <a:ea typeface="微软雅黑" pitchFamily="34" charset="-122"/>
              </a:rPr>
              <a:t>, </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383839" y="3862667"/>
            <a:ext cx="3836531" cy="1569660"/>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第五步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将创意带到现实世界检验或纠正。 这一步</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你需要将诞生的小小创意放在</a:t>
            </a:r>
            <a:r>
              <a:rPr lang="zh-CN" altLang="en-US" sz="2000" dirty="0" smtClean="0">
                <a:solidFill>
                  <a:schemeClr val="tx1">
                    <a:lumMod val="75000"/>
                    <a:lumOff val="25000"/>
                  </a:schemeClr>
                </a:solidFill>
                <a:latin typeface="微软雅黑" pitchFamily="34" charset="-122"/>
                <a:ea typeface="微软雅黑" pitchFamily="34" charset="-122"/>
              </a:rPr>
              <a:t>现实</a:t>
            </a:r>
            <a:r>
              <a:rPr lang="zh-CN" altLang="en-US" sz="2000" dirty="0">
                <a:solidFill>
                  <a:schemeClr val="tx1">
                    <a:lumMod val="75000"/>
                    <a:lumOff val="25000"/>
                  </a:schemeClr>
                </a:solidFill>
                <a:latin typeface="微软雅黑" pitchFamily="34" charset="-122"/>
                <a:ea typeface="微软雅黑" pitchFamily="34" charset="-122"/>
              </a:rPr>
              <a:t>世界中经受考验。</a:t>
            </a:r>
          </a:p>
        </p:txBody>
      </p:sp>
    </p:spTree>
    <p:extLst>
      <p:ext uri="{BB962C8B-B14F-4D97-AF65-F5344CB8AC3E}">
        <p14:creationId xmlns:p14="http://schemas.microsoft.com/office/powerpoint/2010/main" val="175375864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down)">
                                      <p:cBhvr>
                                        <p:cTn id="15" dur="580">
                                          <p:stCondLst>
                                            <p:cond delay="0"/>
                                          </p:stCondLst>
                                        </p:cTn>
                                        <p:tgtEl>
                                          <p:spTgt spid="49"/>
                                        </p:tgtEl>
                                      </p:cBhvr>
                                    </p:animEffect>
                                    <p:anim calcmode="lin" valueType="num">
                                      <p:cBhvr>
                                        <p:cTn id="16"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21" dur="26">
                                          <p:stCondLst>
                                            <p:cond delay="650"/>
                                          </p:stCondLst>
                                        </p:cTn>
                                        <p:tgtEl>
                                          <p:spTgt spid="49"/>
                                        </p:tgtEl>
                                      </p:cBhvr>
                                      <p:to x="100000" y="60000"/>
                                    </p:animScale>
                                    <p:animScale>
                                      <p:cBhvr>
                                        <p:cTn id="22" dur="166" decel="50000">
                                          <p:stCondLst>
                                            <p:cond delay="676"/>
                                          </p:stCondLst>
                                        </p:cTn>
                                        <p:tgtEl>
                                          <p:spTgt spid="49"/>
                                        </p:tgtEl>
                                      </p:cBhvr>
                                      <p:to x="100000" y="100000"/>
                                    </p:animScale>
                                    <p:animScale>
                                      <p:cBhvr>
                                        <p:cTn id="23" dur="26">
                                          <p:stCondLst>
                                            <p:cond delay="1312"/>
                                          </p:stCondLst>
                                        </p:cTn>
                                        <p:tgtEl>
                                          <p:spTgt spid="49"/>
                                        </p:tgtEl>
                                      </p:cBhvr>
                                      <p:to x="100000" y="80000"/>
                                    </p:animScale>
                                    <p:animScale>
                                      <p:cBhvr>
                                        <p:cTn id="24" dur="166" decel="50000">
                                          <p:stCondLst>
                                            <p:cond delay="1338"/>
                                          </p:stCondLst>
                                        </p:cTn>
                                        <p:tgtEl>
                                          <p:spTgt spid="49"/>
                                        </p:tgtEl>
                                      </p:cBhvr>
                                      <p:to x="100000" y="100000"/>
                                    </p:animScale>
                                    <p:animScale>
                                      <p:cBhvr>
                                        <p:cTn id="25" dur="26">
                                          <p:stCondLst>
                                            <p:cond delay="1642"/>
                                          </p:stCondLst>
                                        </p:cTn>
                                        <p:tgtEl>
                                          <p:spTgt spid="49"/>
                                        </p:tgtEl>
                                      </p:cBhvr>
                                      <p:to x="100000" y="90000"/>
                                    </p:animScale>
                                    <p:animScale>
                                      <p:cBhvr>
                                        <p:cTn id="26" dur="166" decel="50000">
                                          <p:stCondLst>
                                            <p:cond delay="1668"/>
                                          </p:stCondLst>
                                        </p:cTn>
                                        <p:tgtEl>
                                          <p:spTgt spid="49"/>
                                        </p:tgtEl>
                                      </p:cBhvr>
                                      <p:to x="100000" y="100000"/>
                                    </p:animScale>
                                    <p:animScale>
                                      <p:cBhvr>
                                        <p:cTn id="27" dur="26">
                                          <p:stCondLst>
                                            <p:cond delay="1808"/>
                                          </p:stCondLst>
                                        </p:cTn>
                                        <p:tgtEl>
                                          <p:spTgt spid="49"/>
                                        </p:tgtEl>
                                      </p:cBhvr>
                                      <p:to x="100000" y="95000"/>
                                    </p:animScale>
                                    <p:animScale>
                                      <p:cBhvr>
                                        <p:cTn id="28" dur="166" decel="50000">
                                          <p:stCondLst>
                                            <p:cond delay="1834"/>
                                          </p:stCondLst>
                                        </p:cTn>
                                        <p:tgtEl>
                                          <p:spTgt spid="49"/>
                                        </p:tgtEl>
                                      </p:cBhvr>
                                      <p:to x="100000" y="100000"/>
                                    </p:animScale>
                                  </p:childTnLst>
                                </p:cTn>
                              </p:par>
                              <p:par>
                                <p:cTn id="29" presetID="26"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80">
                                          <p:stCondLst>
                                            <p:cond delay="0"/>
                                          </p:stCondLst>
                                        </p:cTn>
                                        <p:tgtEl>
                                          <p:spTgt spid="9"/>
                                        </p:tgtEl>
                                      </p:cBhvr>
                                    </p:animEffect>
                                    <p:anim calcmode="lin" valueType="num">
                                      <p:cBhvr>
                                        <p:cTn id="3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7" dur="26">
                                          <p:stCondLst>
                                            <p:cond delay="650"/>
                                          </p:stCondLst>
                                        </p:cTn>
                                        <p:tgtEl>
                                          <p:spTgt spid="9"/>
                                        </p:tgtEl>
                                      </p:cBhvr>
                                      <p:to x="100000" y="60000"/>
                                    </p:animScale>
                                    <p:animScale>
                                      <p:cBhvr>
                                        <p:cTn id="38" dur="166" decel="50000">
                                          <p:stCondLst>
                                            <p:cond delay="676"/>
                                          </p:stCondLst>
                                        </p:cTn>
                                        <p:tgtEl>
                                          <p:spTgt spid="9"/>
                                        </p:tgtEl>
                                      </p:cBhvr>
                                      <p:to x="100000" y="100000"/>
                                    </p:animScale>
                                    <p:animScale>
                                      <p:cBhvr>
                                        <p:cTn id="39" dur="26">
                                          <p:stCondLst>
                                            <p:cond delay="1312"/>
                                          </p:stCondLst>
                                        </p:cTn>
                                        <p:tgtEl>
                                          <p:spTgt spid="9"/>
                                        </p:tgtEl>
                                      </p:cBhvr>
                                      <p:to x="100000" y="80000"/>
                                    </p:animScale>
                                    <p:animScale>
                                      <p:cBhvr>
                                        <p:cTn id="40" dur="166" decel="50000">
                                          <p:stCondLst>
                                            <p:cond delay="1338"/>
                                          </p:stCondLst>
                                        </p:cTn>
                                        <p:tgtEl>
                                          <p:spTgt spid="9"/>
                                        </p:tgtEl>
                                      </p:cBhvr>
                                      <p:to x="100000" y="100000"/>
                                    </p:animScale>
                                    <p:animScale>
                                      <p:cBhvr>
                                        <p:cTn id="41" dur="26">
                                          <p:stCondLst>
                                            <p:cond delay="1642"/>
                                          </p:stCondLst>
                                        </p:cTn>
                                        <p:tgtEl>
                                          <p:spTgt spid="9"/>
                                        </p:tgtEl>
                                      </p:cBhvr>
                                      <p:to x="100000" y="90000"/>
                                    </p:animScale>
                                    <p:animScale>
                                      <p:cBhvr>
                                        <p:cTn id="42" dur="166" decel="50000">
                                          <p:stCondLst>
                                            <p:cond delay="1668"/>
                                          </p:stCondLst>
                                        </p:cTn>
                                        <p:tgtEl>
                                          <p:spTgt spid="9"/>
                                        </p:tgtEl>
                                      </p:cBhvr>
                                      <p:to x="100000" y="100000"/>
                                    </p:animScale>
                                    <p:animScale>
                                      <p:cBhvr>
                                        <p:cTn id="43" dur="26">
                                          <p:stCondLst>
                                            <p:cond delay="1808"/>
                                          </p:stCondLst>
                                        </p:cTn>
                                        <p:tgtEl>
                                          <p:spTgt spid="9"/>
                                        </p:tgtEl>
                                      </p:cBhvr>
                                      <p:to x="100000" y="95000"/>
                                    </p:animScale>
                                    <p:animScale>
                                      <p:cBhvr>
                                        <p:cTn id="44" dur="166" decel="50000">
                                          <p:stCondLst>
                                            <p:cond delay="1834"/>
                                          </p:stCondLst>
                                        </p:cTn>
                                        <p:tgtEl>
                                          <p:spTgt spid="9"/>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1000"/>
                                        <p:tgtEl>
                                          <p:spTgt spid="54"/>
                                        </p:tgtEl>
                                      </p:cBhvr>
                                    </p:animEffect>
                                    <p:anim calcmode="lin" valueType="num">
                                      <p:cBhvr>
                                        <p:cTn id="50" dur="1000" fill="hold"/>
                                        <p:tgtEl>
                                          <p:spTgt spid="54"/>
                                        </p:tgtEl>
                                        <p:attrNameLst>
                                          <p:attrName>ppt_x</p:attrName>
                                        </p:attrNameLst>
                                      </p:cBhvr>
                                      <p:tavLst>
                                        <p:tav tm="0">
                                          <p:val>
                                            <p:strVal val="#ppt_x"/>
                                          </p:val>
                                        </p:tav>
                                        <p:tav tm="100000">
                                          <p:val>
                                            <p:strVal val="#ppt_x"/>
                                          </p:val>
                                        </p:tav>
                                      </p:tavLst>
                                    </p:anim>
                                    <p:anim calcmode="lin" valueType="num">
                                      <p:cBhvr>
                                        <p:cTn id="51" dur="1000" fill="hold"/>
                                        <p:tgtEl>
                                          <p:spTgt spid="5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ipe(down)">
                                      <p:cBhvr>
                                        <p:cTn id="61" dur="500"/>
                                        <p:tgtEl>
                                          <p:spTgt spid="59"/>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down)">
                                      <p:cBhvr>
                                        <p:cTn id="64" dur="5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barn(inVertical)">
                                      <p:cBhvr>
                                        <p:cTn id="69" dur="500"/>
                                        <p:tgtEl>
                                          <p:spTgt spid="64"/>
                                        </p:tgtEl>
                                      </p:cBhvr>
                                    </p:animEffect>
                                  </p:childTnLst>
                                </p:cTn>
                              </p:par>
                              <p:par>
                                <p:cTn id="70" presetID="16" presetClass="entr" presetSubtype="21" fill="hold" grpId="0" nodeType="with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barn(inVertical)">
                                      <p:cBhvr>
                                        <p:cTn id="7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smtClean="0">
                <a:solidFill>
                  <a:schemeClr val="tx1">
                    <a:lumMod val="75000"/>
                    <a:lumOff val="25000"/>
                  </a:schemeClr>
                </a:solidFill>
                <a:latin typeface="微软雅黑" pitchFamily="34" charset="-122"/>
                <a:ea typeface="微软雅黑" pitchFamily="34" charset="-122"/>
              </a:rPr>
              <a:t>一、 创意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创意的运用</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581150" y="1133386"/>
            <a:ext cx="9550400" cy="830997"/>
          </a:xfrm>
          <a:prstGeom prst="rect">
            <a:avLst/>
          </a:prstGeom>
        </p:spPr>
        <p:txBody>
          <a:bodyPr wrap="square">
            <a:spAutoFit/>
          </a:bodyPr>
          <a:lstStyle/>
          <a:p>
            <a:pPr indent="457200" algn="just">
              <a:lnSpc>
                <a:spcPct val="120000"/>
              </a:lnSpc>
              <a:spcBef>
                <a:spcPct val="0"/>
              </a:spcBef>
            </a:pPr>
            <a:r>
              <a:rPr lang="zh-CN" altLang="en-US" sz="2000" dirty="0">
                <a:solidFill>
                  <a:schemeClr val="tx1">
                    <a:lumMod val="75000"/>
                    <a:lumOff val="25000"/>
                  </a:schemeClr>
                </a:solidFill>
                <a:latin typeface="微软雅黑" pitchFamily="34" charset="-122"/>
                <a:ea typeface="微软雅黑" pitchFamily="34" charset="-122"/>
              </a:rPr>
              <a:t>创意则充满灵性</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创意在广告中占据极其重要的位置。 一则创意性强的广告能瞬间吸引消费者的眼球</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实现广告的</a:t>
            </a:r>
            <a:r>
              <a:rPr lang="zh-CN" altLang="en-US" sz="2000" dirty="0" smtClean="0">
                <a:solidFill>
                  <a:schemeClr val="tx1">
                    <a:lumMod val="75000"/>
                    <a:lumOff val="25000"/>
                  </a:schemeClr>
                </a:solidFill>
                <a:latin typeface="微软雅黑" pitchFamily="34" charset="-122"/>
                <a:ea typeface="微软雅黑" pitchFamily="34" charset="-122"/>
              </a:rPr>
              <a:t>目的，如下表。</a:t>
            </a:r>
            <a:endParaRPr lang="zh-CN" altLang="en-US" sz="2000" dirty="0">
              <a:solidFill>
                <a:schemeClr val="tx1">
                  <a:lumMod val="75000"/>
                  <a:lumOff val="25000"/>
                </a:schemeClr>
              </a:solidFill>
              <a:latin typeface="微软雅黑" pitchFamily="34" charset="-122"/>
              <a:ea typeface="微软雅黑" pitchFamily="34" charset="-122"/>
            </a:endParaRPr>
          </a:p>
        </p:txBody>
      </p:sp>
      <p:pic>
        <p:nvPicPr>
          <p:cNvPr id="1025" name="Picture 1" descr="C:\Users\Administrator\AppData\Roaming\Tencent\Users\474045754\QQ\WinTemp\RichOle\IIFO9FK}4JTWQE%$1{3Q8~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0291" y="2392379"/>
            <a:ext cx="8294984" cy="2887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010244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5"/>
                                        </p:tgtEl>
                                        <p:attrNameLst>
                                          <p:attrName>style.visibility</p:attrName>
                                        </p:attrNameLst>
                                      </p:cBhvr>
                                      <p:to>
                                        <p:strVal val="visible"/>
                                      </p:to>
                                    </p:set>
                                    <p:animEffect transition="in" filter="fade">
                                      <p:cBhvr>
                                        <p:cTn id="12" dur="1000"/>
                                        <p:tgtEl>
                                          <p:spTgt spid="1025"/>
                                        </p:tgtEl>
                                      </p:cBhvr>
                                    </p:animEffect>
                                    <p:anim calcmode="lin" valueType="num">
                                      <p:cBhvr>
                                        <p:cTn id="13" dur="1000" fill="hold"/>
                                        <p:tgtEl>
                                          <p:spTgt spid="1025"/>
                                        </p:tgtEl>
                                        <p:attrNameLst>
                                          <p:attrName>ppt_x</p:attrName>
                                        </p:attrNameLst>
                                      </p:cBhvr>
                                      <p:tavLst>
                                        <p:tav tm="0">
                                          <p:val>
                                            <p:strVal val="#ppt_x"/>
                                          </p:val>
                                        </p:tav>
                                        <p:tav tm="100000">
                                          <p:val>
                                            <p:strVal val="#ppt_x"/>
                                          </p:val>
                                        </p:tav>
                                      </p:tavLst>
                                    </p:anim>
                                    <p:anim calcmode="lin" valueType="num">
                                      <p:cBhvr>
                                        <p:cTn id="14" dur="1000" fill="hold"/>
                                        <p:tgtEl>
                                          <p:spTgt spid="10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892"/>
            <a:ext cx="984763" cy="5830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grpSp>
        <p:nvGrpSpPr>
          <p:cNvPr id="3" name="组合 2"/>
          <p:cNvGrpSpPr/>
          <p:nvPr/>
        </p:nvGrpSpPr>
        <p:grpSpPr>
          <a:xfrm>
            <a:off x="192881" y="893"/>
            <a:ext cx="575915" cy="836495"/>
            <a:chOff x="841003" y="360040"/>
            <a:chExt cx="504056" cy="836712"/>
          </a:xfrm>
          <a:solidFill>
            <a:schemeClr val="accent1"/>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7" name="文本框 9"/>
          <p:cNvSpPr txBox="1"/>
          <p:nvPr/>
        </p:nvSpPr>
        <p:spPr>
          <a:xfrm>
            <a:off x="840784" y="203271"/>
            <a:ext cx="4201115" cy="438561"/>
          </a:xfrm>
          <a:prstGeom prst="rect">
            <a:avLst/>
          </a:prstGeom>
          <a:noFill/>
        </p:spPr>
        <p:txBody>
          <a:bodyPr wrap="square" lIns="68561" tIns="34280" rIns="68561" bIns="34280" rtlCol="0">
            <a:spAutoFit/>
          </a:bodyPr>
          <a:lstStyle/>
          <a:p>
            <a:pPr marL="0" lvl="1"/>
            <a:r>
              <a:rPr lang="zh-CN" altLang="en-US" sz="2400" b="1" dirty="0" smtClean="0">
                <a:solidFill>
                  <a:schemeClr val="tx1">
                    <a:lumMod val="75000"/>
                    <a:lumOff val="25000"/>
                  </a:schemeClr>
                </a:solidFill>
                <a:latin typeface="微软雅黑" pitchFamily="34" charset="-122"/>
                <a:ea typeface="微软雅黑" pitchFamily="34" charset="-122"/>
              </a:rPr>
              <a:t>一、 创意  </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三</a:t>
            </a:r>
            <a:r>
              <a:rPr lang="en-US" altLang="zh-CN" sz="2400" b="1" dirty="0">
                <a:solidFill>
                  <a:schemeClr val="tx1">
                    <a:lumMod val="75000"/>
                    <a:lumOff val="25000"/>
                  </a:schemeClr>
                </a:solidFill>
                <a:latin typeface="微软雅黑" pitchFamily="34" charset="-122"/>
                <a:ea typeface="微软雅黑" pitchFamily="34" charset="-122"/>
              </a:rPr>
              <a:t>) </a:t>
            </a:r>
            <a:r>
              <a:rPr lang="zh-CN" altLang="en-US" sz="2400" b="1" dirty="0">
                <a:solidFill>
                  <a:schemeClr val="tx1">
                    <a:lumMod val="75000"/>
                    <a:lumOff val="25000"/>
                  </a:schemeClr>
                </a:solidFill>
                <a:latin typeface="微软雅黑" pitchFamily="34" charset="-122"/>
                <a:ea typeface="微软雅黑" pitchFamily="34" charset="-122"/>
              </a:rPr>
              <a:t>创意的运用</a:t>
            </a:r>
          </a:p>
        </p:txBody>
      </p:sp>
      <p:sp>
        <p:nvSpPr>
          <p:cNvPr id="18" name="矩形 17"/>
          <p:cNvSpPr/>
          <p:nvPr/>
        </p:nvSpPr>
        <p:spPr>
          <a:xfrm flipH="1">
            <a:off x="-1" y="6524540"/>
            <a:ext cx="12192001" cy="360417"/>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19" name="矩形 18"/>
          <p:cNvSpPr/>
          <p:nvPr/>
        </p:nvSpPr>
        <p:spPr>
          <a:xfrm flipH="1">
            <a:off x="-2" y="6595585"/>
            <a:ext cx="12192001" cy="2888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300"/>
          </a:p>
        </p:txBody>
      </p:sp>
      <p:sp>
        <p:nvSpPr>
          <p:cNvPr id="20" name="矩形 19"/>
          <p:cNvSpPr/>
          <p:nvPr/>
        </p:nvSpPr>
        <p:spPr>
          <a:xfrm>
            <a:off x="192881" y="167212"/>
            <a:ext cx="575915" cy="45719"/>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581150" y="1133386"/>
            <a:ext cx="9550400" cy="1569660"/>
          </a:xfrm>
          <a:prstGeom prst="rect">
            <a:avLst/>
          </a:prstGeom>
        </p:spPr>
        <p:txBody>
          <a:bodyPr wrap="square">
            <a:spAutoFit/>
          </a:bodyPr>
          <a:lstStyle/>
          <a:p>
            <a:pPr indent="457200" algn="just">
              <a:lnSpc>
                <a:spcPct val="120000"/>
              </a:lnSpc>
              <a:spcBef>
                <a:spcPct val="0"/>
              </a:spcBef>
            </a:pPr>
            <a:r>
              <a:rPr lang="zh-CN" altLang="en-US" sz="2000" b="1" dirty="0">
                <a:solidFill>
                  <a:schemeClr val="accent2"/>
                </a:solidFill>
                <a:latin typeface="微软雅黑" pitchFamily="34" charset="-122"/>
                <a:ea typeface="微软雅黑" pitchFamily="34" charset="-122"/>
              </a:rPr>
              <a:t>在产品设计中</a:t>
            </a:r>
            <a:r>
              <a:rPr lang="en-US" altLang="zh-CN" sz="2000" b="1" dirty="0">
                <a:solidFill>
                  <a:schemeClr val="accent2"/>
                </a:solidFill>
                <a:latin typeface="微软雅黑" pitchFamily="34" charset="-122"/>
                <a:ea typeface="微软雅黑" pitchFamily="34" charset="-122"/>
              </a:rPr>
              <a:t>, </a:t>
            </a:r>
            <a:r>
              <a:rPr lang="zh-CN" altLang="en-US" sz="2000" b="1" dirty="0">
                <a:solidFill>
                  <a:schemeClr val="accent2"/>
                </a:solidFill>
                <a:latin typeface="微软雅黑" pitchFamily="34" charset="-122"/>
                <a:ea typeface="微软雅黑" pitchFamily="34" charset="-122"/>
              </a:rPr>
              <a:t>如能加入一些创意的元素</a:t>
            </a:r>
            <a:r>
              <a:rPr lang="en-US" altLang="zh-CN" sz="2000" b="1" dirty="0">
                <a:solidFill>
                  <a:schemeClr val="accent2"/>
                </a:solidFill>
                <a:latin typeface="微软雅黑" pitchFamily="34" charset="-122"/>
                <a:ea typeface="微软雅黑" pitchFamily="34" charset="-122"/>
              </a:rPr>
              <a:t>, </a:t>
            </a:r>
            <a:r>
              <a:rPr lang="zh-CN" altLang="en-US" sz="2000" b="1" dirty="0">
                <a:solidFill>
                  <a:schemeClr val="accent2"/>
                </a:solidFill>
                <a:latin typeface="微软雅黑" pitchFamily="34" charset="-122"/>
                <a:ea typeface="微软雅黑" pitchFamily="34" charset="-122"/>
              </a:rPr>
              <a:t>会增添产品的吸引力和竞争力</a:t>
            </a:r>
            <a:r>
              <a:rPr lang="zh-CN" altLang="en-US" sz="2000" b="1" dirty="0" smtClean="0">
                <a:solidFill>
                  <a:schemeClr val="accent2"/>
                </a:solidFill>
                <a:latin typeface="微软雅黑" pitchFamily="34" charset="-122"/>
                <a:ea typeface="微软雅黑" pitchFamily="34" charset="-122"/>
              </a:rPr>
              <a:t>。</a:t>
            </a:r>
            <a:endParaRPr lang="en-US" altLang="zh-CN" sz="2000" b="1" dirty="0" smtClean="0">
              <a:solidFill>
                <a:schemeClr val="accent2"/>
              </a:solidFill>
              <a:latin typeface="微软雅黑" pitchFamily="34" charset="-122"/>
              <a:ea typeface="微软雅黑" pitchFamily="34" charset="-122"/>
            </a:endParaRPr>
          </a:p>
          <a:p>
            <a:pPr indent="457200" algn="just">
              <a:lnSpc>
                <a:spcPct val="120000"/>
              </a:lnSpc>
              <a:spcBef>
                <a:spcPct val="0"/>
              </a:spcBef>
            </a:pPr>
            <a:r>
              <a:rPr lang="zh-CN" altLang="en-US" sz="2000" dirty="0" smtClean="0">
                <a:solidFill>
                  <a:schemeClr val="tx1">
                    <a:lumMod val="75000"/>
                    <a:lumOff val="25000"/>
                  </a:schemeClr>
                </a:solidFill>
                <a:latin typeface="微软雅黑" pitchFamily="34" charset="-122"/>
                <a:ea typeface="微软雅黑" pitchFamily="34" charset="-122"/>
              </a:rPr>
              <a:t>如</a:t>
            </a:r>
            <a:r>
              <a:rPr lang="zh-CN" altLang="en-US" sz="2000" dirty="0">
                <a:solidFill>
                  <a:schemeClr val="tx1">
                    <a:lumMod val="75000"/>
                    <a:lumOff val="25000"/>
                  </a:schemeClr>
                </a:solidFill>
                <a:latin typeface="微软雅黑" pitchFamily="34" charset="-122"/>
                <a:ea typeface="微软雅黑" pitchFamily="34" charset="-122"/>
              </a:rPr>
              <a:t>门</a:t>
            </a:r>
            <a:r>
              <a:rPr lang="zh-CN" altLang="en-US" sz="2000" dirty="0" smtClean="0">
                <a:solidFill>
                  <a:schemeClr val="tx1">
                    <a:lumMod val="75000"/>
                    <a:lumOff val="25000"/>
                  </a:schemeClr>
                </a:solidFill>
                <a:latin typeface="微软雅黑" pitchFamily="34" charset="-122"/>
                <a:ea typeface="微软雅黑" pitchFamily="34" charset="-122"/>
              </a:rPr>
              <a:t>把手</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虽然现在感应门十分普及</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但门把手的地位不可代替。 通常</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我们见到的门把手是</a:t>
            </a:r>
            <a:r>
              <a:rPr lang="zh-CN" altLang="en-US" sz="2000" dirty="0" smtClean="0">
                <a:solidFill>
                  <a:schemeClr val="tx1">
                    <a:lumMod val="75000"/>
                    <a:lumOff val="25000"/>
                  </a:schemeClr>
                </a:solidFill>
                <a:latin typeface="微软雅黑" pitchFamily="34" charset="-122"/>
                <a:ea typeface="微软雅黑" pitchFamily="34" charset="-122"/>
              </a:rPr>
              <a:t>如下表第一</a:t>
            </a:r>
            <a:r>
              <a:rPr lang="zh-CN" altLang="en-US" sz="2000" dirty="0">
                <a:solidFill>
                  <a:schemeClr val="tx1">
                    <a:lumMod val="75000"/>
                    <a:lumOff val="25000"/>
                  </a:schemeClr>
                </a:solidFill>
                <a:latin typeface="微软雅黑" pitchFamily="34" charset="-122"/>
                <a:ea typeface="微软雅黑" pitchFamily="34" charset="-122"/>
              </a:rPr>
              <a:t>列中所示的样子</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a:solidFill>
                  <a:schemeClr val="tx1">
                    <a:lumMod val="75000"/>
                    <a:lumOff val="25000"/>
                  </a:schemeClr>
                </a:solidFill>
                <a:latin typeface="微软雅黑" pitchFamily="34" charset="-122"/>
                <a:ea typeface="微软雅黑" pitchFamily="34" charset="-122"/>
              </a:rPr>
              <a:t>但如果将门把手设计成握手门把手、 手电筒门把手等</a:t>
            </a:r>
            <a:r>
              <a:rPr lang="zh-CN" altLang="en-US" sz="2000" dirty="0" smtClean="0">
                <a:solidFill>
                  <a:schemeClr val="tx1">
                    <a:lumMod val="75000"/>
                    <a:lumOff val="25000"/>
                  </a:schemeClr>
                </a:solidFill>
                <a:latin typeface="微软雅黑" pitchFamily="34" charset="-122"/>
                <a:ea typeface="微软雅黑" pitchFamily="34" charset="-122"/>
              </a:rPr>
              <a:t>形状</a:t>
            </a:r>
            <a:r>
              <a:rPr lang="en-US" altLang="zh-CN" sz="2000" dirty="0" smtClean="0">
                <a:solidFill>
                  <a:schemeClr val="tx1">
                    <a:lumMod val="75000"/>
                    <a:lumOff val="25000"/>
                  </a:schemeClr>
                </a:solidFill>
                <a:latin typeface="微软雅黑" pitchFamily="34" charset="-122"/>
                <a:ea typeface="微软雅黑" pitchFamily="34" charset="-122"/>
              </a:rPr>
              <a:t>(</a:t>
            </a:r>
            <a:r>
              <a:rPr lang="zh-CN" altLang="en-US" sz="2000" dirty="0" smtClean="0">
                <a:solidFill>
                  <a:schemeClr val="tx1">
                    <a:lumMod val="75000"/>
                    <a:lumOff val="25000"/>
                  </a:schemeClr>
                </a:solidFill>
                <a:latin typeface="微软雅黑" pitchFamily="34" charset="-122"/>
                <a:ea typeface="微软雅黑" pitchFamily="34" charset="-122"/>
              </a:rPr>
              <a:t>下表第二</a:t>
            </a:r>
            <a:r>
              <a:rPr lang="zh-CN" altLang="en-US" sz="2000" dirty="0">
                <a:solidFill>
                  <a:schemeClr val="tx1">
                    <a:lumMod val="75000"/>
                    <a:lumOff val="25000"/>
                  </a:schemeClr>
                </a:solidFill>
                <a:latin typeface="微软雅黑" pitchFamily="34" charset="-122"/>
                <a:ea typeface="微软雅黑" pitchFamily="34" charset="-122"/>
              </a:rPr>
              <a:t>列第三列</a:t>
            </a:r>
            <a:r>
              <a:rPr lang="en-US" altLang="zh-CN" sz="2000" dirty="0">
                <a:solidFill>
                  <a:schemeClr val="tx1">
                    <a:lumMod val="75000"/>
                    <a:lumOff val="25000"/>
                  </a:schemeClr>
                </a:solidFill>
                <a:latin typeface="微软雅黑" pitchFamily="34" charset="-122"/>
                <a:ea typeface="微软雅黑" pitchFamily="34" charset="-122"/>
              </a:rPr>
              <a:t>), </a:t>
            </a:r>
            <a:r>
              <a:rPr lang="zh-CN" altLang="en-US" sz="2000" dirty="0" smtClean="0">
                <a:solidFill>
                  <a:schemeClr val="tx1">
                    <a:lumMod val="75000"/>
                    <a:lumOff val="25000"/>
                  </a:schemeClr>
                </a:solidFill>
                <a:latin typeface="微软雅黑" pitchFamily="34" charset="-122"/>
                <a:ea typeface="微软雅黑" pitchFamily="34" charset="-122"/>
              </a:rPr>
              <a:t>对</a:t>
            </a:r>
            <a:r>
              <a:rPr lang="zh-CN" altLang="en-US" sz="2000" dirty="0">
                <a:solidFill>
                  <a:schemeClr val="tx1">
                    <a:lumMod val="75000"/>
                    <a:lumOff val="25000"/>
                  </a:schemeClr>
                </a:solidFill>
                <a:latin typeface="微软雅黑" pitchFamily="34" charset="-122"/>
                <a:ea typeface="微软雅黑" pitchFamily="34" charset="-122"/>
              </a:rPr>
              <a:t>消费者更有吸引力。</a:t>
            </a:r>
          </a:p>
        </p:txBody>
      </p:sp>
      <p:pic>
        <p:nvPicPr>
          <p:cNvPr id="2049" name="Picture 1" descr="C:\Users\Administrator\AppData\Roaming\Tencent\Users\474045754\QQ\WinTemp\RichOle\K@OS7R8O0F7(2%C[7R0X(Z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2250" y="2703046"/>
            <a:ext cx="6829425" cy="2978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6559791"/>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2049"/>
                                        </p:tgtEl>
                                        <p:attrNameLst>
                                          <p:attrName>style.visibility</p:attrName>
                                        </p:attrNameLst>
                                      </p:cBhvr>
                                      <p:to>
                                        <p:strVal val="visible"/>
                                      </p:to>
                                    </p:set>
                                    <p:animEffect transition="in" filter="barn(inVertical)">
                                      <p:cBhvr>
                                        <p:cTn id="10"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绿色述职"/>
</p:tagLst>
</file>

<file path=ppt/tags/tag10.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4.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8"/>
</p:tagLst>
</file>

<file path=ppt/tags/tag6.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9"/>
</p:tagLst>
</file>

<file path=ppt/tags/tag7.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0"/>
</p:tagLst>
</file>

<file path=ppt/tags/tag8.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11"/>
</p:tagLst>
</file>

<file path=ppt/tags/tag9.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Other"/>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7618</TotalTime>
  <Words>7417</Words>
  <Application>Microsoft Office PowerPoint</Application>
  <PresentationFormat>自定义</PresentationFormat>
  <Paragraphs>419</Paragraphs>
  <Slides>68</Slides>
  <Notes>68</Notes>
  <HiddenSlides>0</HiddenSlides>
  <MMClips>0</MMClips>
  <ScaleCrop>false</ScaleCrop>
  <HeadingPairs>
    <vt:vector size="4" baseType="variant">
      <vt:variant>
        <vt:lpstr>主题</vt:lpstr>
      </vt:variant>
      <vt:variant>
        <vt:i4>1</vt:i4>
      </vt:variant>
      <vt:variant>
        <vt:lpstr>幻灯片标题</vt:lpstr>
      </vt:variant>
      <vt:variant>
        <vt:i4>68</vt:i4>
      </vt:variant>
    </vt:vector>
  </HeadingPairs>
  <TitlesOfParts>
    <vt:vector size="6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简约绿色述职</dc:title>
  <dc:creator>PC</dc:creator>
  <cp:lastModifiedBy>Administrator</cp:lastModifiedBy>
  <cp:revision>385</cp:revision>
  <dcterms:created xsi:type="dcterms:W3CDTF">2017-04-08T12:39:30Z</dcterms:created>
  <dcterms:modified xsi:type="dcterms:W3CDTF">2022-10-07T02:56:52Z</dcterms:modified>
</cp:coreProperties>
</file>