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7"/>
  </p:notesMasterIdLst>
  <p:sldIdLst>
    <p:sldId id="467" r:id="rId2"/>
    <p:sldId id="403" r:id="rId3"/>
    <p:sldId id="531" r:id="rId4"/>
    <p:sldId id="532" r:id="rId5"/>
    <p:sldId id="404" r:id="rId6"/>
    <p:sldId id="600" r:id="rId7"/>
    <p:sldId id="601" r:id="rId8"/>
    <p:sldId id="602" r:id="rId9"/>
    <p:sldId id="533" r:id="rId10"/>
    <p:sldId id="603" r:id="rId11"/>
    <p:sldId id="534" r:id="rId12"/>
    <p:sldId id="604" r:id="rId13"/>
    <p:sldId id="605" r:id="rId14"/>
    <p:sldId id="607" r:id="rId15"/>
    <p:sldId id="608" r:id="rId16"/>
    <p:sldId id="609" r:id="rId17"/>
    <p:sldId id="610" r:id="rId18"/>
    <p:sldId id="611" r:id="rId19"/>
    <p:sldId id="612" r:id="rId20"/>
    <p:sldId id="614" r:id="rId21"/>
    <p:sldId id="613" r:id="rId22"/>
    <p:sldId id="615" r:id="rId23"/>
    <p:sldId id="616" r:id="rId24"/>
    <p:sldId id="617" r:id="rId25"/>
    <p:sldId id="618" r:id="rId26"/>
    <p:sldId id="619" r:id="rId27"/>
    <p:sldId id="620" r:id="rId28"/>
    <p:sldId id="622" r:id="rId29"/>
    <p:sldId id="623" r:id="rId30"/>
    <p:sldId id="624" r:id="rId31"/>
    <p:sldId id="625" r:id="rId32"/>
    <p:sldId id="626" r:id="rId33"/>
    <p:sldId id="627" r:id="rId34"/>
    <p:sldId id="628" r:id="rId35"/>
    <p:sldId id="629" r:id="rId36"/>
    <p:sldId id="630" r:id="rId37"/>
    <p:sldId id="631" r:id="rId38"/>
    <p:sldId id="632" r:id="rId39"/>
    <p:sldId id="633" r:id="rId40"/>
    <p:sldId id="634" r:id="rId41"/>
    <p:sldId id="635" r:id="rId42"/>
    <p:sldId id="636" r:id="rId43"/>
    <p:sldId id="637" r:id="rId44"/>
    <p:sldId id="638" r:id="rId45"/>
    <p:sldId id="639" r:id="rId46"/>
    <p:sldId id="640" r:id="rId47"/>
    <p:sldId id="641" r:id="rId48"/>
    <p:sldId id="642" r:id="rId49"/>
    <p:sldId id="643" r:id="rId50"/>
    <p:sldId id="644" r:id="rId51"/>
    <p:sldId id="645" r:id="rId52"/>
    <p:sldId id="646" r:id="rId53"/>
    <p:sldId id="647" r:id="rId54"/>
    <p:sldId id="648" r:id="rId55"/>
    <p:sldId id="649" r:id="rId56"/>
    <p:sldId id="650" r:id="rId57"/>
    <p:sldId id="651" r:id="rId58"/>
    <p:sldId id="652" r:id="rId59"/>
    <p:sldId id="653" r:id="rId60"/>
    <p:sldId id="654" r:id="rId61"/>
    <p:sldId id="655" r:id="rId62"/>
    <p:sldId id="656" r:id="rId63"/>
    <p:sldId id="657" r:id="rId64"/>
    <p:sldId id="659" r:id="rId65"/>
    <p:sldId id="660" r:id="rId66"/>
    <p:sldId id="661" r:id="rId67"/>
    <p:sldId id="662" r:id="rId68"/>
    <p:sldId id="663" r:id="rId69"/>
    <p:sldId id="665" r:id="rId70"/>
    <p:sldId id="666" r:id="rId71"/>
    <p:sldId id="667" r:id="rId72"/>
    <p:sldId id="668" r:id="rId73"/>
    <p:sldId id="437" r:id="rId74"/>
    <p:sldId id="463" r:id="rId75"/>
    <p:sldId id="466" r:id="rId76"/>
  </p:sldIdLst>
  <p:sldSz cx="12192000" cy="6858000"/>
  <p:notesSz cx="6858000" cy="9144000"/>
  <p:custDataLst>
    <p:tags r:id="rId7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BF4A"/>
    <a:srgbClr val="FFFFFF"/>
    <a:srgbClr val="3A4549"/>
    <a:srgbClr val="0F914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p:scale>
          <a:sx n="120" d="100"/>
          <a:sy n="120" d="100"/>
        </p:scale>
        <p:origin x="-552" y="-235"/>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gs" Target="tags/tag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BB49C091-8891-4E6B-98C6-94AF7D224AF1}" type="datetimeFigureOut">
              <a:rPr lang="zh-CN" altLang="en-US" smtClean="0"/>
              <a:pPr/>
              <a:t>2022/10/7</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0FA01060-0CA7-4482-9A5F-AC62AF932651}" type="slidenum">
              <a:rPr lang="zh-CN" altLang="en-US" smtClean="0"/>
              <a:pPr/>
              <a:t>‹#›</a:t>
            </a:fld>
            <a:endParaRPr lang="zh-CN" altLang="en-US" dirty="0"/>
          </a:p>
        </p:txBody>
      </p:sp>
    </p:spTree>
    <p:extLst>
      <p:ext uri="{BB962C8B-B14F-4D97-AF65-F5344CB8AC3E}">
        <p14:creationId xmlns:p14="http://schemas.microsoft.com/office/powerpoint/2010/main" val="15627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10</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11</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13</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17</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a:t>
            </a:fld>
            <a:endParaRPr lang="zh-CN" altLang="en-US"/>
          </a:p>
        </p:txBody>
      </p:sp>
    </p:spTree>
    <p:extLst>
      <p:ext uri="{BB962C8B-B14F-4D97-AF65-F5344CB8AC3E}">
        <p14:creationId xmlns:p14="http://schemas.microsoft.com/office/powerpoint/2010/main" val="3861828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20</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21</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22</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23</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25</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26</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31</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32</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36</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37</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38</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39</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a:t>
            </a:fld>
            <a:endParaRPr lang="zh-CN" altLang="en-US"/>
          </a:p>
        </p:txBody>
      </p:sp>
    </p:spTree>
    <p:extLst>
      <p:ext uri="{BB962C8B-B14F-4D97-AF65-F5344CB8AC3E}">
        <p14:creationId xmlns:p14="http://schemas.microsoft.com/office/powerpoint/2010/main" val="11212487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40</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45</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60</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63</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64</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65</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66</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67</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68</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69</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70</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71</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72</a:t>
            </a:fld>
            <a:endParaRPr lang="zh-CN" altLang="en-US"/>
          </a:p>
        </p:txBody>
      </p:sp>
    </p:spTree>
    <p:extLst>
      <p:ext uri="{BB962C8B-B14F-4D97-AF65-F5344CB8AC3E}">
        <p14:creationId xmlns:p14="http://schemas.microsoft.com/office/powerpoint/2010/main" val="16611635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73</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74</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75</a:t>
            </a:fld>
            <a:endParaRPr lang="zh-CN" altLang="en-US"/>
          </a:p>
        </p:txBody>
      </p:sp>
    </p:spTree>
    <p:extLst>
      <p:ext uri="{BB962C8B-B14F-4D97-AF65-F5344CB8AC3E}">
        <p14:creationId xmlns:p14="http://schemas.microsoft.com/office/powerpoint/2010/main" val="2445990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8</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9</a:t>
            </a:fld>
            <a:endParaRPr lang="zh-CN" altLang="en-US"/>
          </a:p>
        </p:txBody>
      </p:sp>
    </p:spTree>
    <p:extLst>
      <p:ext uri="{BB962C8B-B14F-4D97-AF65-F5344CB8AC3E}">
        <p14:creationId xmlns:p14="http://schemas.microsoft.com/office/powerpoint/2010/main" val="94149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2815609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3792385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40576030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251"/>
            <a:ext cx="10972800" cy="114335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694"/>
            <a:ext cx="5384800" cy="45247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6197600" y="1600694"/>
            <a:ext cx="5384800" cy="215966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6197600" y="3963623"/>
            <a:ext cx="5384800" cy="2161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27745273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324959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786587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58895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598544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863346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2995494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946567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787276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A497EAD0-81C9-44DF-A3B4-77BBA8E92CF1}" type="datetimeFigureOut">
              <a:rPr lang="zh-CN" altLang="en-US" smtClean="0"/>
              <a:pPr/>
              <a:t>2022/10/7</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E6D0999A-2ADC-4EF7-A0E0-FD77FC9F2683}" type="slidenum">
              <a:rPr lang="zh-CN" altLang="en-US" smtClean="0"/>
              <a:pPr/>
              <a:t>‹#›</a:t>
            </a:fld>
            <a:endParaRPr lang="zh-CN" altLang="en-US" dirty="0"/>
          </a:p>
        </p:txBody>
      </p:sp>
    </p:spTree>
    <p:extLst>
      <p:ext uri="{BB962C8B-B14F-4D97-AF65-F5344CB8AC3E}">
        <p14:creationId xmlns:p14="http://schemas.microsoft.com/office/powerpoint/2010/main" val="41593078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8.jpg"/></Relationships>
</file>

<file path=ppt/slides/_rels/slide14.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1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7.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3" Type="http://schemas.openxmlformats.org/officeDocument/2006/relationships/tags" Target="../tags/tag14.xml"/><Relationship Id="rId7" Type="http://schemas.openxmlformats.org/officeDocument/2006/relationships/slideLayout" Target="../slideLayouts/slideLayout12.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microsoft.com/office/2007/relationships/hdphoto" Target="../media/hdphoto1.wdp"/></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microsoft.com/office/2007/relationships/hdphoto" Target="../media/hdphoto1.wdp"/></Relationships>
</file>

<file path=ppt/slides/_rels/slide4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microsoft.com/office/2007/relationships/hdphoto" Target="../media/hdphoto2.wdp"/></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microsoft.com/office/2007/relationships/hdphoto" Target="../media/hdphoto2.wdp"/></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microsoft.com/office/2007/relationships/hdphoto" Target="../media/hdphoto2.wdp"/></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8" Type="http://schemas.openxmlformats.org/officeDocument/2006/relationships/notesSlide" Target="../notesSlides/notesSlide70.xml"/><Relationship Id="rId3" Type="http://schemas.openxmlformats.org/officeDocument/2006/relationships/tags" Target="../tags/tag20.xml"/><Relationship Id="rId7" Type="http://schemas.openxmlformats.org/officeDocument/2006/relationships/slideLayout" Target="../slideLayouts/slideLayout12.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s>
</file>

<file path=ppt/slides/_rels/slide7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1.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5.xml"/><Relationship Id="rId1" Type="http://schemas.openxmlformats.org/officeDocument/2006/relationships/slideLayout" Target="../slideLayouts/slideLayout7.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5234415" y="3796540"/>
            <a:ext cx="7017300" cy="800215"/>
          </a:xfrm>
          <a:prstGeom prst="rect">
            <a:avLst/>
          </a:prstGeom>
          <a:noFill/>
        </p:spPr>
        <p:txBody>
          <a:bodyPr wrap="none" lIns="121917" tIns="60958" rIns="121917" bIns="60958" rtlCol="0">
            <a:spAutoFit/>
          </a:bodyPr>
          <a:lstStyle/>
          <a:p>
            <a:r>
              <a:rPr lang="zh-CN" altLang="en-US" sz="4400" b="1" dirty="0" smtClean="0">
                <a:solidFill>
                  <a:schemeClr val="accent2"/>
                </a:solidFill>
                <a:latin typeface="微软雅黑" pitchFamily="34" charset="-122"/>
                <a:ea typeface="微软雅黑" pitchFamily="34" charset="-122"/>
              </a:rPr>
              <a:t>创新创业思维能力训练导论</a:t>
            </a:r>
            <a:endParaRPr lang="zh-CN" altLang="en-US" sz="4400" b="1" dirty="0">
              <a:solidFill>
                <a:schemeClr val="accent2"/>
              </a:solidFill>
              <a:latin typeface="微软雅黑" pitchFamily="34" charset="-122"/>
              <a:ea typeface="微软雅黑" pitchFamily="34" charset="-122"/>
            </a:endParaRPr>
          </a:p>
        </p:txBody>
      </p:sp>
      <p:grpSp>
        <p:nvGrpSpPr>
          <p:cNvPr id="12" name="组合 28"/>
          <p:cNvGrpSpPr/>
          <p:nvPr/>
        </p:nvGrpSpPr>
        <p:grpSpPr>
          <a:xfrm rot="2700000">
            <a:off x="561826" y="1958840"/>
            <a:ext cx="2713001" cy="2850537"/>
            <a:chOff x="0" y="986971"/>
            <a:chExt cx="4615543" cy="4847774"/>
          </a:xfrm>
        </p:grpSpPr>
        <p:sp>
          <p:nvSpPr>
            <p:cNvPr id="14" name="矩形 13"/>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1320801"/>
              <a:ext cx="4180114" cy="4180114"/>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32"/>
          <p:cNvGrpSpPr/>
          <p:nvPr/>
        </p:nvGrpSpPr>
        <p:grpSpPr>
          <a:xfrm rot="2700000">
            <a:off x="1486778" y="1298154"/>
            <a:ext cx="3798367" cy="3990925"/>
            <a:chOff x="0" y="986971"/>
            <a:chExt cx="4615543" cy="4847774"/>
          </a:xfrm>
        </p:grpSpPr>
        <p:sp>
          <p:nvSpPr>
            <p:cNvPr id="17" name="矩形 16"/>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1320801"/>
              <a:ext cx="4180114" cy="4180114"/>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35"/>
          <p:cNvGrpSpPr/>
          <p:nvPr/>
        </p:nvGrpSpPr>
        <p:grpSpPr>
          <a:xfrm rot="2700000">
            <a:off x="4251271" y="1323223"/>
            <a:ext cx="1409284" cy="1480727"/>
            <a:chOff x="0" y="986971"/>
            <a:chExt cx="4615543" cy="4847774"/>
          </a:xfrm>
        </p:grpSpPr>
        <p:sp>
          <p:nvSpPr>
            <p:cNvPr id="23" name="矩形 22"/>
            <p:cNvSpPr/>
            <p:nvPr/>
          </p:nvSpPr>
          <p:spPr>
            <a:xfrm>
              <a:off x="449943" y="986971"/>
              <a:ext cx="4165600" cy="4847774"/>
            </a:xfrm>
            <a:prstGeom prst="rect">
              <a:avLst/>
            </a:prstGeom>
            <a:noFill/>
            <a:ln>
              <a:solidFill>
                <a:schemeClr val="accent2">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1320801"/>
              <a:ext cx="4180114" cy="4180114"/>
            </a:xfrm>
            <a:prstGeom prst="rect">
              <a:avLst/>
            </a:prstGeom>
            <a:solidFill>
              <a:schemeClr val="accent2">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38"/>
          <p:cNvGrpSpPr/>
          <p:nvPr/>
        </p:nvGrpSpPr>
        <p:grpSpPr>
          <a:xfrm rot="2700000">
            <a:off x="4332590" y="5308431"/>
            <a:ext cx="711925" cy="748013"/>
            <a:chOff x="0" y="986971"/>
            <a:chExt cx="4615543" cy="4847774"/>
          </a:xfrm>
        </p:grpSpPr>
        <p:sp>
          <p:nvSpPr>
            <p:cNvPr id="28" name="矩形 27"/>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65052598"/>
      </p:ext>
    </p:extLst>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250" fill="hold"/>
                                        <p:tgtEl>
                                          <p:spTgt spid="12"/>
                                        </p:tgtEl>
                                        <p:attrNameLst>
                                          <p:attrName>ppt_w</p:attrName>
                                        </p:attrNameLst>
                                      </p:cBhvr>
                                      <p:tavLst>
                                        <p:tav tm="0">
                                          <p:val>
                                            <p:fltVal val="0"/>
                                          </p:val>
                                        </p:tav>
                                        <p:tav tm="100000">
                                          <p:val>
                                            <p:strVal val="#ppt_w"/>
                                          </p:val>
                                        </p:tav>
                                      </p:tavLst>
                                    </p:anim>
                                    <p:anim calcmode="lin" valueType="num">
                                      <p:cBhvr>
                                        <p:cTn id="8" dur="1250" fill="hold"/>
                                        <p:tgtEl>
                                          <p:spTgt spid="12"/>
                                        </p:tgtEl>
                                        <p:attrNameLst>
                                          <p:attrName>ppt_h</p:attrName>
                                        </p:attrNameLst>
                                      </p:cBhvr>
                                      <p:tavLst>
                                        <p:tav tm="0">
                                          <p:val>
                                            <p:fltVal val="0"/>
                                          </p:val>
                                        </p:tav>
                                        <p:tav tm="100000">
                                          <p:val>
                                            <p:strVal val="#ppt_h"/>
                                          </p:val>
                                        </p:tav>
                                      </p:tavLst>
                                    </p:anim>
                                    <p:animEffect transition="in" filter="fade">
                                      <p:cBhvr>
                                        <p:cTn id="9" dur="1250"/>
                                        <p:tgtEl>
                                          <p:spTgt spid="12"/>
                                        </p:tgtEl>
                                      </p:cBhvr>
                                    </p:animEffect>
                                  </p:childTnLst>
                                </p:cTn>
                              </p:par>
                              <p:par>
                                <p:cTn id="10" presetID="53" presetClass="entr" presetSubtype="16" fill="hold" nodeType="withEffect">
                                  <p:stCondLst>
                                    <p:cond delay="25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250" fill="hold"/>
                                        <p:tgtEl>
                                          <p:spTgt spid="22"/>
                                        </p:tgtEl>
                                        <p:attrNameLst>
                                          <p:attrName>ppt_w</p:attrName>
                                        </p:attrNameLst>
                                      </p:cBhvr>
                                      <p:tavLst>
                                        <p:tav tm="0">
                                          <p:val>
                                            <p:fltVal val="0"/>
                                          </p:val>
                                        </p:tav>
                                        <p:tav tm="100000">
                                          <p:val>
                                            <p:strVal val="#ppt_w"/>
                                          </p:val>
                                        </p:tav>
                                      </p:tavLst>
                                    </p:anim>
                                    <p:anim calcmode="lin" valueType="num">
                                      <p:cBhvr>
                                        <p:cTn id="13" dur="1250" fill="hold"/>
                                        <p:tgtEl>
                                          <p:spTgt spid="22"/>
                                        </p:tgtEl>
                                        <p:attrNameLst>
                                          <p:attrName>ppt_h</p:attrName>
                                        </p:attrNameLst>
                                      </p:cBhvr>
                                      <p:tavLst>
                                        <p:tav tm="0">
                                          <p:val>
                                            <p:fltVal val="0"/>
                                          </p:val>
                                        </p:tav>
                                        <p:tav tm="100000">
                                          <p:val>
                                            <p:strVal val="#ppt_h"/>
                                          </p:val>
                                        </p:tav>
                                      </p:tavLst>
                                    </p:anim>
                                    <p:animEffect transition="in" filter="fade">
                                      <p:cBhvr>
                                        <p:cTn id="14" dur="1250"/>
                                        <p:tgtEl>
                                          <p:spTgt spid="22"/>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250" fill="hold"/>
                                        <p:tgtEl>
                                          <p:spTgt spid="25"/>
                                        </p:tgtEl>
                                        <p:attrNameLst>
                                          <p:attrName>ppt_w</p:attrName>
                                        </p:attrNameLst>
                                      </p:cBhvr>
                                      <p:tavLst>
                                        <p:tav tm="0">
                                          <p:val>
                                            <p:fltVal val="0"/>
                                          </p:val>
                                        </p:tav>
                                        <p:tav tm="100000">
                                          <p:val>
                                            <p:strVal val="#ppt_w"/>
                                          </p:val>
                                        </p:tav>
                                      </p:tavLst>
                                    </p:anim>
                                    <p:anim calcmode="lin" valueType="num">
                                      <p:cBhvr>
                                        <p:cTn id="18" dur="1250" fill="hold"/>
                                        <p:tgtEl>
                                          <p:spTgt spid="25"/>
                                        </p:tgtEl>
                                        <p:attrNameLst>
                                          <p:attrName>ppt_h</p:attrName>
                                        </p:attrNameLst>
                                      </p:cBhvr>
                                      <p:tavLst>
                                        <p:tav tm="0">
                                          <p:val>
                                            <p:fltVal val="0"/>
                                          </p:val>
                                        </p:tav>
                                        <p:tav tm="100000">
                                          <p:val>
                                            <p:strVal val="#ppt_h"/>
                                          </p:val>
                                        </p:tav>
                                      </p:tavLst>
                                    </p:anim>
                                    <p:animEffect transition="in" filter="fade">
                                      <p:cBhvr>
                                        <p:cTn id="19" dur="1250"/>
                                        <p:tgtEl>
                                          <p:spTgt spid="25"/>
                                        </p:tgtEl>
                                      </p:cBhvr>
                                    </p:animEffect>
                                  </p:childTnLst>
                                </p:cTn>
                              </p:par>
                              <p:par>
                                <p:cTn id="20" presetID="53" presetClass="entr" presetSubtype="16"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500" fill="hold"/>
                                        <p:tgtEl>
                                          <p:spTgt spid="16"/>
                                        </p:tgtEl>
                                        <p:attrNameLst>
                                          <p:attrName>ppt_w</p:attrName>
                                        </p:attrNameLst>
                                      </p:cBhvr>
                                      <p:tavLst>
                                        <p:tav tm="0">
                                          <p:val>
                                            <p:fltVal val="0"/>
                                          </p:val>
                                        </p:tav>
                                        <p:tav tm="100000">
                                          <p:val>
                                            <p:strVal val="#ppt_w"/>
                                          </p:val>
                                        </p:tav>
                                      </p:tavLst>
                                    </p:anim>
                                    <p:anim calcmode="lin" valueType="num">
                                      <p:cBhvr>
                                        <p:cTn id="23" dur="1500" fill="hold"/>
                                        <p:tgtEl>
                                          <p:spTgt spid="16"/>
                                        </p:tgtEl>
                                        <p:attrNameLst>
                                          <p:attrName>ppt_h</p:attrName>
                                        </p:attrNameLst>
                                      </p:cBhvr>
                                      <p:tavLst>
                                        <p:tav tm="0">
                                          <p:val>
                                            <p:fltVal val="0"/>
                                          </p:val>
                                        </p:tav>
                                        <p:tav tm="100000">
                                          <p:val>
                                            <p:strVal val="#ppt_h"/>
                                          </p:val>
                                        </p:tav>
                                      </p:tavLst>
                                    </p:anim>
                                    <p:animEffect transition="in" filter="fade">
                                      <p:cBhvr>
                                        <p:cTn id="24" dur="1500"/>
                                        <p:tgtEl>
                                          <p:spTgt spid="16"/>
                                        </p:tgtEl>
                                      </p:cBhvr>
                                    </p:animEffect>
                                  </p:childTnLst>
                                </p:cTn>
                              </p:par>
                            </p:childTnLst>
                          </p:cTn>
                        </p:par>
                        <p:par>
                          <p:cTn id="25" fill="hold">
                            <p:stCondLst>
                              <p:cond delay="20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27"/>
                                        </p:tgtEl>
                                        <p:attrNameLst>
                                          <p:attrName>style.visibility</p:attrName>
                                        </p:attrNameLst>
                                      </p:cBhvr>
                                      <p:to>
                                        <p:strVal val="visible"/>
                                      </p:to>
                                    </p:set>
                                    <p:anim by="(-#ppt_w*2)" calcmode="lin" valueType="num">
                                      <p:cBhvr rctx="PPT">
                                        <p:cTn id="28" dur="500" autoRev="1" fill="hold">
                                          <p:stCondLst>
                                            <p:cond delay="0"/>
                                          </p:stCondLst>
                                        </p:cTn>
                                        <p:tgtEl>
                                          <p:spTgt spid="27"/>
                                        </p:tgtEl>
                                        <p:attrNameLst>
                                          <p:attrName>ppt_w</p:attrName>
                                        </p:attrNameLst>
                                      </p:cBhvr>
                                    </p:anim>
                                    <p:anim by="(#ppt_w*0.50)" calcmode="lin" valueType="num">
                                      <p:cBhvr>
                                        <p:cTn id="29" dur="500" decel="50000" autoRev="1" fill="hold">
                                          <p:stCondLst>
                                            <p:cond delay="0"/>
                                          </p:stCondLst>
                                        </p:cTn>
                                        <p:tgtEl>
                                          <p:spTgt spid="27"/>
                                        </p:tgtEl>
                                        <p:attrNameLst>
                                          <p:attrName>ppt_x</p:attrName>
                                        </p:attrNameLst>
                                      </p:cBhvr>
                                    </p:anim>
                                    <p:anim from="(-#ppt_h/2)" to="(#ppt_y)" calcmode="lin" valueType="num">
                                      <p:cBhvr>
                                        <p:cTn id="30" dur="1000" fill="hold">
                                          <p:stCondLst>
                                            <p:cond delay="0"/>
                                          </p:stCondLst>
                                        </p:cTn>
                                        <p:tgtEl>
                                          <p:spTgt spid="27"/>
                                        </p:tgtEl>
                                        <p:attrNameLst>
                                          <p:attrName>ppt_y</p:attrName>
                                        </p:attrNameLst>
                                      </p:cBhvr>
                                    </p:anim>
                                    <p:animRot by="21600000">
                                      <p:cBhvr>
                                        <p:cTn id="31" dur="1000"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直接连接符 41"/>
          <p:cNvCxnSpPr/>
          <p:nvPr/>
        </p:nvCxnSpPr>
        <p:spPr>
          <a:xfrm>
            <a:off x="2480691" y="2190750"/>
            <a:ext cx="0" cy="3233533"/>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498599" y="2077210"/>
            <a:ext cx="216535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(1) </a:t>
            </a:r>
            <a:r>
              <a:rPr lang="zh-CN" altLang="en-US" dirty="0" smtClean="0">
                <a:latin typeface="微软雅黑" pitchFamily="34" charset="-122"/>
                <a:ea typeface="微软雅黑" pitchFamily="34" charset="-122"/>
              </a:rPr>
              <a:t>顾问委员会</a:t>
            </a:r>
            <a:endParaRPr lang="zh-CN" altLang="en-US" dirty="0">
              <a:latin typeface="微软雅黑" pitchFamily="34" charset="-122"/>
              <a:ea typeface="微软雅黑" pitchFamily="34" charset="-122"/>
            </a:endParaRPr>
          </a:p>
        </p:txBody>
      </p:sp>
      <p:sp>
        <p:nvSpPr>
          <p:cNvPr id="35" name="矩形 34"/>
          <p:cNvSpPr/>
          <p:nvPr/>
        </p:nvSpPr>
        <p:spPr>
          <a:xfrm>
            <a:off x="1498599" y="3512310"/>
            <a:ext cx="216535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(2) </a:t>
            </a:r>
            <a:r>
              <a:rPr lang="zh-CN" altLang="en-US" dirty="0">
                <a:latin typeface="微软雅黑" pitchFamily="34" charset="-122"/>
                <a:ea typeface="微软雅黑" pitchFamily="34" charset="-122"/>
              </a:rPr>
              <a:t>贷款方和投资者</a:t>
            </a:r>
          </a:p>
        </p:txBody>
      </p:sp>
      <p:sp>
        <p:nvSpPr>
          <p:cNvPr id="37" name="矩形 36"/>
          <p:cNvSpPr/>
          <p:nvPr/>
        </p:nvSpPr>
        <p:spPr>
          <a:xfrm>
            <a:off x="1498599" y="5061710"/>
            <a:ext cx="216535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(3) </a:t>
            </a:r>
            <a:r>
              <a:rPr lang="zh-CN" altLang="en-US" dirty="0">
                <a:latin typeface="微软雅黑" pitchFamily="34" charset="-122"/>
                <a:ea typeface="微软雅黑" pitchFamily="34" charset="-122"/>
              </a:rPr>
              <a:t>咨询师</a:t>
            </a:r>
          </a:p>
        </p:txBody>
      </p:sp>
      <p:sp>
        <p:nvSpPr>
          <p:cNvPr id="3" name="矩形 2"/>
          <p:cNvSpPr/>
          <p:nvPr/>
        </p:nvSpPr>
        <p:spPr>
          <a:xfrm>
            <a:off x="3862767" y="1716188"/>
            <a:ext cx="7099300" cy="116903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顾问委员会对企业不承担法定责任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只提供不具约束性的建议。</a:t>
            </a:r>
            <a:r>
              <a:rPr lang="zh-CN" altLang="en-US" sz="2000" dirty="0" smtClean="0">
                <a:solidFill>
                  <a:schemeClr val="tx1">
                    <a:lumMod val="75000"/>
                    <a:lumOff val="25000"/>
                  </a:schemeClr>
                </a:solidFill>
                <a:latin typeface="微软雅黑" pitchFamily="34" charset="-122"/>
                <a:ea typeface="微软雅黑" pitchFamily="34" charset="-122"/>
              </a:rPr>
              <a:t>顾问委员会</a:t>
            </a:r>
            <a:r>
              <a:rPr lang="zh-CN" altLang="en-US" sz="2000" dirty="0">
                <a:solidFill>
                  <a:schemeClr val="tx1">
                    <a:lumMod val="75000"/>
                    <a:lumOff val="25000"/>
                  </a:schemeClr>
                </a:solidFill>
                <a:latin typeface="微软雅黑" pitchFamily="34" charset="-122"/>
                <a:ea typeface="微软雅黑" pitchFamily="34" charset="-122"/>
              </a:rPr>
              <a:t>成员要尽可能涵盖较为广泛的才能和技术领域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而且在经验和技能方面应当是</a:t>
            </a:r>
            <a:r>
              <a:rPr lang="zh-CN" altLang="en-US" sz="2000" dirty="0" smtClean="0">
                <a:solidFill>
                  <a:schemeClr val="tx1">
                    <a:lumMod val="75000"/>
                    <a:lumOff val="25000"/>
                  </a:schemeClr>
                </a:solidFill>
                <a:latin typeface="微软雅黑" pitchFamily="34" charset="-122"/>
                <a:ea typeface="微软雅黑" pitchFamily="34" charset="-122"/>
              </a:rPr>
              <a:t>相互协调</a:t>
            </a:r>
            <a:r>
              <a:rPr lang="zh-CN" altLang="en-US" sz="2000" dirty="0">
                <a:solidFill>
                  <a:schemeClr val="tx1">
                    <a:lumMod val="75000"/>
                    <a:lumOff val="25000"/>
                  </a:schemeClr>
                </a:solidFill>
                <a:latin typeface="微软雅黑" pitchFamily="34" charset="-122"/>
                <a:ea typeface="微软雅黑" pitchFamily="34" charset="-122"/>
              </a:rPr>
              <a:t>和彼此补充的。</a:t>
            </a:r>
          </a:p>
        </p:txBody>
      </p:sp>
      <p:sp>
        <p:nvSpPr>
          <p:cNvPr id="4" name="矩形 3"/>
          <p:cNvSpPr/>
          <p:nvPr/>
        </p:nvSpPr>
        <p:spPr>
          <a:xfrm>
            <a:off x="3862767" y="3455404"/>
            <a:ext cx="7099300" cy="8309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贷款方和投资者会为企业提供有用的指导和资信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并保证</a:t>
            </a:r>
            <a:r>
              <a:rPr lang="zh-CN" altLang="en-US" sz="2000" dirty="0" smtClean="0">
                <a:solidFill>
                  <a:schemeClr val="tx1">
                    <a:lumMod val="75000"/>
                    <a:lumOff val="25000"/>
                  </a:schemeClr>
                </a:solidFill>
                <a:latin typeface="微软雅黑" pitchFamily="34" charset="-122"/>
                <a:ea typeface="微软雅黑" pitchFamily="34" charset="-122"/>
              </a:rPr>
              <a:t>发挥基本</a:t>
            </a:r>
            <a:r>
              <a:rPr lang="zh-CN" altLang="en-US" sz="2000" dirty="0">
                <a:solidFill>
                  <a:schemeClr val="tx1">
                    <a:lumMod val="75000"/>
                    <a:lumOff val="25000"/>
                  </a:schemeClr>
                </a:solidFill>
                <a:latin typeface="微软雅黑" pitchFamily="34" charset="-122"/>
                <a:ea typeface="微软雅黑" pitchFamily="34" charset="-122"/>
              </a:rPr>
              <a:t>的财务监管作用。</a:t>
            </a:r>
          </a:p>
        </p:txBody>
      </p:sp>
      <p:sp>
        <p:nvSpPr>
          <p:cNvPr id="6" name="矩形 5"/>
          <p:cNvSpPr/>
          <p:nvPr/>
        </p:nvSpPr>
        <p:spPr>
          <a:xfrm>
            <a:off x="3862767" y="4905576"/>
            <a:ext cx="7099300" cy="1200329"/>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咨询师是提供专业或专门建议的个人。</a:t>
            </a:r>
            <a:r>
              <a:rPr lang="zh-CN" altLang="en-US" sz="2000" dirty="0" smtClean="0">
                <a:solidFill>
                  <a:schemeClr val="tx1">
                    <a:lumMod val="75000"/>
                    <a:lumOff val="25000"/>
                  </a:schemeClr>
                </a:solidFill>
                <a:latin typeface="微软雅黑" pitchFamily="34" charset="-122"/>
                <a:ea typeface="微软雅黑" pitchFamily="34" charset="-122"/>
              </a:rPr>
              <a:t>当企业</a:t>
            </a:r>
            <a:r>
              <a:rPr lang="zh-CN" altLang="en-US" sz="2000" dirty="0">
                <a:solidFill>
                  <a:schemeClr val="tx1">
                    <a:lumMod val="75000"/>
                    <a:lumOff val="25000"/>
                  </a:schemeClr>
                </a:solidFill>
                <a:latin typeface="微软雅黑" pitchFamily="34" charset="-122"/>
                <a:ea typeface="微软雅黑" pitchFamily="34" charset="-122"/>
              </a:rPr>
              <a:t>的咨询师以企业名义开展可行性分析研究或行业深入分析时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咨询师的</a:t>
            </a:r>
            <a:r>
              <a:rPr lang="zh-CN" altLang="en-US" sz="2000" dirty="0" smtClean="0">
                <a:solidFill>
                  <a:schemeClr val="tx1">
                    <a:lumMod val="75000"/>
                    <a:lumOff val="25000"/>
                  </a:schemeClr>
                </a:solidFill>
                <a:latin typeface="微软雅黑" pitchFamily="34" charset="-122"/>
                <a:ea typeface="微软雅黑" pitchFamily="34" charset="-122"/>
              </a:rPr>
              <a:t>作用十分关键</a:t>
            </a:r>
            <a:r>
              <a:rPr lang="zh-CN" altLang="en-US" sz="2000" dirty="0">
                <a:solidFill>
                  <a:schemeClr val="tx1">
                    <a:lumMod val="75000"/>
                    <a:lumOff val="25000"/>
                  </a:schemeClr>
                </a:solidFill>
                <a:latin typeface="微软雅黑" pitchFamily="34" charset="-122"/>
                <a:ea typeface="微软雅黑" pitchFamily="34" charset="-122"/>
              </a:rPr>
              <a:t>。</a:t>
            </a:r>
          </a:p>
        </p:txBody>
      </p:sp>
      <p:sp>
        <p:nvSpPr>
          <p:cNvPr id="16" name="文本框 9"/>
          <p:cNvSpPr txBox="1"/>
          <p:nvPr/>
        </p:nvSpPr>
        <p:spPr>
          <a:xfrm>
            <a:off x="840784" y="203271"/>
            <a:ext cx="6626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创业团队的</a:t>
            </a:r>
            <a:r>
              <a:rPr lang="zh-CN" altLang="en-US" sz="2400" b="1" dirty="0" smtClean="0">
                <a:solidFill>
                  <a:schemeClr val="tx1">
                    <a:lumMod val="75000"/>
                    <a:lumOff val="25000"/>
                  </a:schemeClr>
                </a:solidFill>
                <a:latin typeface="微软雅黑" pitchFamily="34" charset="-122"/>
                <a:ea typeface="微软雅黑" pitchFamily="34" charset="-122"/>
              </a:rPr>
              <a:t>构成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专业顾问</a:t>
            </a:r>
          </a:p>
        </p:txBody>
      </p:sp>
    </p:spTree>
    <p:extLst>
      <p:ext uri="{BB962C8B-B14F-4D97-AF65-F5344CB8AC3E}">
        <p14:creationId xmlns:p14="http://schemas.microsoft.com/office/powerpoint/2010/main" val="162779380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ircle(in)">
                                      <p:cBhvr>
                                        <p:cTn id="7" dur="2000"/>
                                        <p:tgtEl>
                                          <p:spTgt spid="4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randombar(horizontal)">
                                      <p:cBhvr>
                                        <p:cTn id="18" dur="500"/>
                                        <p:tgtEl>
                                          <p:spTgt spid="35"/>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grpId="0" nodeType="click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p:cTn id="26" dur="1000" fill="hold"/>
                                        <p:tgtEl>
                                          <p:spTgt spid="37"/>
                                        </p:tgtEl>
                                        <p:attrNameLst>
                                          <p:attrName>ppt_w</p:attrName>
                                        </p:attrNameLst>
                                      </p:cBhvr>
                                      <p:tavLst>
                                        <p:tav tm="0">
                                          <p:val>
                                            <p:fltVal val="0"/>
                                          </p:val>
                                        </p:tav>
                                        <p:tav tm="100000">
                                          <p:val>
                                            <p:strVal val="#ppt_w"/>
                                          </p:val>
                                        </p:tav>
                                      </p:tavLst>
                                    </p:anim>
                                    <p:anim calcmode="lin" valueType="num">
                                      <p:cBhvr>
                                        <p:cTn id="27" dur="1000" fill="hold"/>
                                        <p:tgtEl>
                                          <p:spTgt spid="37"/>
                                        </p:tgtEl>
                                        <p:attrNameLst>
                                          <p:attrName>ppt_h</p:attrName>
                                        </p:attrNameLst>
                                      </p:cBhvr>
                                      <p:tavLst>
                                        <p:tav tm="0">
                                          <p:val>
                                            <p:fltVal val="0"/>
                                          </p:val>
                                        </p:tav>
                                        <p:tav tm="100000">
                                          <p:val>
                                            <p:strVal val="#ppt_h"/>
                                          </p:val>
                                        </p:tav>
                                      </p:tavLst>
                                    </p:anim>
                                    <p:anim calcmode="lin" valueType="num">
                                      <p:cBhvr>
                                        <p:cTn id="28" dur="1000" fill="hold"/>
                                        <p:tgtEl>
                                          <p:spTgt spid="37"/>
                                        </p:tgtEl>
                                        <p:attrNameLst>
                                          <p:attrName>style.rotation</p:attrName>
                                        </p:attrNameLst>
                                      </p:cBhvr>
                                      <p:tavLst>
                                        <p:tav tm="0">
                                          <p:val>
                                            <p:fltVal val="90"/>
                                          </p:val>
                                        </p:tav>
                                        <p:tav tm="100000">
                                          <p:val>
                                            <p:fltVal val="0"/>
                                          </p:val>
                                        </p:tav>
                                      </p:tavLst>
                                    </p:anim>
                                    <p:animEffect transition="in" filter="fade">
                                      <p:cBhvr>
                                        <p:cTn id="29" dur="1000"/>
                                        <p:tgtEl>
                                          <p:spTgt spid="37"/>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1000" fill="hold"/>
                                        <p:tgtEl>
                                          <p:spTgt spid="6"/>
                                        </p:tgtEl>
                                        <p:attrNameLst>
                                          <p:attrName>ppt_w</p:attrName>
                                        </p:attrNameLst>
                                      </p:cBhvr>
                                      <p:tavLst>
                                        <p:tav tm="0">
                                          <p:val>
                                            <p:fltVal val="0"/>
                                          </p:val>
                                        </p:tav>
                                        <p:tav tm="100000">
                                          <p:val>
                                            <p:strVal val="#ppt_w"/>
                                          </p:val>
                                        </p:tav>
                                      </p:tavLst>
                                    </p:anim>
                                    <p:anim calcmode="lin" valueType="num">
                                      <p:cBhvr>
                                        <p:cTn id="33" dur="1000" fill="hold"/>
                                        <p:tgtEl>
                                          <p:spTgt spid="6"/>
                                        </p:tgtEl>
                                        <p:attrNameLst>
                                          <p:attrName>ppt_h</p:attrName>
                                        </p:attrNameLst>
                                      </p:cBhvr>
                                      <p:tavLst>
                                        <p:tav tm="0">
                                          <p:val>
                                            <p:fltVal val="0"/>
                                          </p:val>
                                        </p:tav>
                                        <p:tav tm="100000">
                                          <p:val>
                                            <p:strVal val="#ppt_h"/>
                                          </p:val>
                                        </p:tav>
                                      </p:tavLst>
                                    </p:anim>
                                    <p:anim calcmode="lin" valueType="num">
                                      <p:cBhvr>
                                        <p:cTn id="34" dur="1000" fill="hold"/>
                                        <p:tgtEl>
                                          <p:spTgt spid="6"/>
                                        </p:tgtEl>
                                        <p:attrNameLst>
                                          <p:attrName>style.rotation</p:attrName>
                                        </p:attrNameLst>
                                      </p:cBhvr>
                                      <p:tavLst>
                                        <p:tav tm="0">
                                          <p:val>
                                            <p:fltVal val="90"/>
                                          </p:val>
                                        </p:tav>
                                        <p:tav tm="100000">
                                          <p:val>
                                            <p:fltVal val="0"/>
                                          </p:val>
                                        </p:tav>
                                      </p:tavLst>
                                    </p:anim>
                                    <p:animEffect transition="in" filter="fade">
                                      <p:cBhvr>
                                        <p:cTn id="3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5" grpId="0" animBg="1"/>
      <p:bldP spid="37" grpId="0" animBg="1"/>
      <p:bldP spid="3" grpId="0"/>
      <p:bldP spid="4"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529627" y="9779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3" name="TextBox 12"/>
          <p:cNvSpPr txBox="1"/>
          <p:nvPr/>
        </p:nvSpPr>
        <p:spPr>
          <a:xfrm>
            <a:off x="1529627" y="103943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1</a:t>
            </a:r>
            <a:endParaRPr lang="zh-CN" altLang="en-US" sz="2000" dirty="0">
              <a:solidFill>
                <a:schemeClr val="bg1"/>
              </a:solidFill>
              <a:latin typeface="微软雅黑"/>
              <a:ea typeface="微软雅黑"/>
              <a:cs typeface="+mn-ea"/>
              <a:sym typeface="微软雅黑"/>
            </a:endParaRPr>
          </a:p>
        </p:txBody>
      </p:sp>
      <p:sp>
        <p:nvSpPr>
          <p:cNvPr id="3" name="矩形 2"/>
          <p:cNvSpPr/>
          <p:nvPr/>
        </p:nvSpPr>
        <p:spPr>
          <a:xfrm>
            <a:off x="2406650" y="1010465"/>
            <a:ext cx="75882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共同的创业信念和清晰的目标</a:t>
            </a:r>
          </a:p>
        </p:txBody>
      </p:sp>
      <p:sp>
        <p:nvSpPr>
          <p:cNvPr id="14" name="矩形 13"/>
          <p:cNvSpPr/>
          <p:nvPr/>
        </p:nvSpPr>
        <p:spPr>
          <a:xfrm>
            <a:off x="1529627" y="1701189"/>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5" name="TextBox 14"/>
          <p:cNvSpPr txBox="1"/>
          <p:nvPr/>
        </p:nvSpPr>
        <p:spPr>
          <a:xfrm>
            <a:off x="1529627" y="1762724"/>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2</a:t>
            </a:r>
            <a:endParaRPr lang="zh-CN" altLang="en-US" sz="2000" dirty="0">
              <a:solidFill>
                <a:schemeClr val="bg1"/>
              </a:solidFill>
              <a:latin typeface="微软雅黑"/>
              <a:ea typeface="微软雅黑"/>
              <a:cs typeface="+mn-ea"/>
              <a:sym typeface="微软雅黑"/>
            </a:endParaRPr>
          </a:p>
        </p:txBody>
      </p:sp>
      <p:sp>
        <p:nvSpPr>
          <p:cNvPr id="16" name="矩形 15"/>
          <p:cNvSpPr/>
          <p:nvPr/>
        </p:nvSpPr>
        <p:spPr>
          <a:xfrm>
            <a:off x="2406650" y="1670254"/>
            <a:ext cx="8997949"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互相团结和信任</a:t>
            </a:r>
          </a:p>
        </p:txBody>
      </p:sp>
      <p:sp>
        <p:nvSpPr>
          <p:cNvPr id="17" name="矩形 16"/>
          <p:cNvSpPr/>
          <p:nvPr/>
        </p:nvSpPr>
        <p:spPr>
          <a:xfrm>
            <a:off x="1529627" y="238125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20" name="TextBox 19"/>
          <p:cNvSpPr txBox="1"/>
          <p:nvPr/>
        </p:nvSpPr>
        <p:spPr>
          <a:xfrm>
            <a:off x="1529627" y="244278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3</a:t>
            </a:r>
            <a:endParaRPr lang="zh-CN" altLang="en-US" sz="2000" dirty="0">
              <a:solidFill>
                <a:schemeClr val="bg1"/>
              </a:solidFill>
              <a:latin typeface="微软雅黑"/>
              <a:ea typeface="微软雅黑"/>
              <a:cs typeface="+mn-ea"/>
              <a:sym typeface="微软雅黑"/>
            </a:endParaRPr>
          </a:p>
        </p:txBody>
      </p:sp>
      <p:sp>
        <p:nvSpPr>
          <p:cNvPr id="21" name="矩形 20"/>
          <p:cNvSpPr/>
          <p:nvPr/>
        </p:nvSpPr>
        <p:spPr>
          <a:xfrm>
            <a:off x="2406650" y="2420165"/>
            <a:ext cx="91249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知识技能的互补</a:t>
            </a:r>
          </a:p>
        </p:txBody>
      </p:sp>
      <p:sp>
        <p:nvSpPr>
          <p:cNvPr id="22" name="矩形 21"/>
          <p:cNvSpPr/>
          <p:nvPr/>
        </p:nvSpPr>
        <p:spPr>
          <a:xfrm>
            <a:off x="1529627" y="30607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23" name="TextBox 22"/>
          <p:cNvSpPr txBox="1"/>
          <p:nvPr/>
        </p:nvSpPr>
        <p:spPr>
          <a:xfrm>
            <a:off x="1529627" y="312223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4</a:t>
            </a:r>
            <a:endParaRPr lang="zh-CN" altLang="en-US" sz="2000" dirty="0">
              <a:solidFill>
                <a:schemeClr val="bg1"/>
              </a:solidFill>
              <a:latin typeface="微软雅黑"/>
              <a:ea typeface="微软雅黑"/>
              <a:cs typeface="+mn-ea"/>
              <a:sym typeface="微软雅黑"/>
            </a:endParaRPr>
          </a:p>
        </p:txBody>
      </p:sp>
      <p:sp>
        <p:nvSpPr>
          <p:cNvPr id="24" name="矩形 23"/>
          <p:cNvSpPr/>
          <p:nvPr/>
        </p:nvSpPr>
        <p:spPr>
          <a:xfrm>
            <a:off x="2406652" y="3080565"/>
            <a:ext cx="9124948"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团队利益至上</a:t>
            </a:r>
          </a:p>
        </p:txBody>
      </p:sp>
      <p:sp>
        <p:nvSpPr>
          <p:cNvPr id="25" name="矩形 24"/>
          <p:cNvSpPr/>
          <p:nvPr/>
        </p:nvSpPr>
        <p:spPr>
          <a:xfrm>
            <a:off x="1529627" y="37211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27" name="TextBox 26"/>
          <p:cNvSpPr txBox="1"/>
          <p:nvPr/>
        </p:nvSpPr>
        <p:spPr>
          <a:xfrm>
            <a:off x="1529627" y="378263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5</a:t>
            </a:r>
            <a:endParaRPr lang="zh-CN" altLang="en-US" sz="2000" dirty="0">
              <a:solidFill>
                <a:schemeClr val="bg1"/>
              </a:solidFill>
              <a:latin typeface="微软雅黑"/>
              <a:ea typeface="微软雅黑"/>
              <a:cs typeface="+mn-ea"/>
              <a:sym typeface="微软雅黑"/>
            </a:endParaRPr>
          </a:p>
        </p:txBody>
      </p:sp>
      <p:sp>
        <p:nvSpPr>
          <p:cNvPr id="28" name="矩形 27"/>
          <p:cNvSpPr/>
          <p:nvPr/>
        </p:nvSpPr>
        <p:spPr>
          <a:xfrm>
            <a:off x="2406653" y="3728265"/>
            <a:ext cx="8997946"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良好的沟通</a:t>
            </a:r>
          </a:p>
        </p:txBody>
      </p:sp>
      <p:sp>
        <p:nvSpPr>
          <p:cNvPr id="29" name="矩形 28"/>
          <p:cNvSpPr/>
          <p:nvPr/>
        </p:nvSpPr>
        <p:spPr>
          <a:xfrm>
            <a:off x="1529627" y="44323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5" name="TextBox 34"/>
          <p:cNvSpPr txBox="1"/>
          <p:nvPr/>
        </p:nvSpPr>
        <p:spPr>
          <a:xfrm>
            <a:off x="1529627" y="449383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6</a:t>
            </a:r>
            <a:endParaRPr lang="zh-CN" altLang="en-US" sz="2000" dirty="0">
              <a:solidFill>
                <a:schemeClr val="bg1"/>
              </a:solidFill>
              <a:latin typeface="微软雅黑"/>
              <a:ea typeface="微软雅黑"/>
              <a:cs typeface="+mn-ea"/>
              <a:sym typeface="微软雅黑"/>
            </a:endParaRPr>
          </a:p>
        </p:txBody>
      </p:sp>
      <p:sp>
        <p:nvSpPr>
          <p:cNvPr id="36" name="矩形 35"/>
          <p:cNvSpPr/>
          <p:nvPr/>
        </p:nvSpPr>
        <p:spPr>
          <a:xfrm>
            <a:off x="2406649" y="4439465"/>
            <a:ext cx="8997949"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灵活的应变能力</a:t>
            </a:r>
          </a:p>
        </p:txBody>
      </p:sp>
      <p:sp>
        <p:nvSpPr>
          <p:cNvPr id="37" name="文本框 9"/>
          <p:cNvSpPr txBox="1"/>
          <p:nvPr/>
        </p:nvSpPr>
        <p:spPr>
          <a:xfrm>
            <a:off x="840784" y="203271"/>
            <a:ext cx="7763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创业团队的特征与</a:t>
            </a:r>
            <a:r>
              <a:rPr lang="zh-CN" altLang="en-US" sz="2400" b="1" dirty="0" smtClean="0">
                <a:solidFill>
                  <a:schemeClr val="tx1">
                    <a:lumMod val="75000"/>
                    <a:lumOff val="25000"/>
                  </a:schemeClr>
                </a:solidFill>
                <a:latin typeface="微软雅黑" pitchFamily="34" charset="-122"/>
                <a:ea typeface="微软雅黑" pitchFamily="34" charset="-122"/>
              </a:rPr>
              <a:t>组建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创业团队的基本特征</a:t>
            </a:r>
          </a:p>
        </p:txBody>
      </p:sp>
      <p:sp>
        <p:nvSpPr>
          <p:cNvPr id="38" name="矩形 37"/>
          <p:cNvSpPr/>
          <p:nvPr/>
        </p:nvSpPr>
        <p:spPr>
          <a:xfrm>
            <a:off x="1529627" y="50673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9" name="TextBox 38"/>
          <p:cNvSpPr txBox="1"/>
          <p:nvPr/>
        </p:nvSpPr>
        <p:spPr>
          <a:xfrm>
            <a:off x="1529627" y="512883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7</a:t>
            </a:r>
            <a:endParaRPr lang="zh-CN" altLang="en-US" sz="2000" dirty="0">
              <a:solidFill>
                <a:schemeClr val="bg1"/>
              </a:solidFill>
              <a:latin typeface="微软雅黑"/>
              <a:ea typeface="微软雅黑"/>
              <a:cs typeface="+mn-ea"/>
              <a:sym typeface="微软雅黑"/>
            </a:endParaRPr>
          </a:p>
        </p:txBody>
      </p:sp>
      <p:sp>
        <p:nvSpPr>
          <p:cNvPr id="40" name="矩形 39"/>
          <p:cNvSpPr/>
          <p:nvPr/>
        </p:nvSpPr>
        <p:spPr>
          <a:xfrm>
            <a:off x="2419353" y="5055415"/>
            <a:ext cx="8997946"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恰当的领导</a:t>
            </a:r>
          </a:p>
        </p:txBody>
      </p:sp>
      <p:sp>
        <p:nvSpPr>
          <p:cNvPr id="41" name="矩形 40"/>
          <p:cNvSpPr/>
          <p:nvPr/>
        </p:nvSpPr>
        <p:spPr>
          <a:xfrm>
            <a:off x="1529627" y="57785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42" name="TextBox 41"/>
          <p:cNvSpPr txBox="1"/>
          <p:nvPr/>
        </p:nvSpPr>
        <p:spPr>
          <a:xfrm>
            <a:off x="1529627" y="584003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8</a:t>
            </a:r>
            <a:endParaRPr lang="zh-CN" altLang="en-US" sz="2000" dirty="0">
              <a:solidFill>
                <a:schemeClr val="bg1"/>
              </a:solidFill>
              <a:latin typeface="微软雅黑"/>
              <a:ea typeface="微软雅黑"/>
              <a:cs typeface="+mn-ea"/>
              <a:sym typeface="微软雅黑"/>
            </a:endParaRPr>
          </a:p>
        </p:txBody>
      </p:sp>
      <p:sp>
        <p:nvSpPr>
          <p:cNvPr id="43" name="矩形 42"/>
          <p:cNvSpPr/>
          <p:nvPr/>
        </p:nvSpPr>
        <p:spPr>
          <a:xfrm>
            <a:off x="2419349" y="5760265"/>
            <a:ext cx="8997949"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外部和内部支持</a:t>
            </a:r>
          </a:p>
        </p:txBody>
      </p:sp>
    </p:spTree>
    <p:extLst>
      <p:ext uri="{BB962C8B-B14F-4D97-AF65-F5344CB8AC3E}">
        <p14:creationId xmlns:p14="http://schemas.microsoft.com/office/powerpoint/2010/main" val="189308865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p:cTn id="80" dur="500" fill="hold"/>
                                        <p:tgtEl>
                                          <p:spTgt spid="27"/>
                                        </p:tgtEl>
                                        <p:attrNameLst>
                                          <p:attrName>ppt_w</p:attrName>
                                        </p:attrNameLst>
                                      </p:cBhvr>
                                      <p:tavLst>
                                        <p:tav tm="0">
                                          <p:val>
                                            <p:fltVal val="0"/>
                                          </p:val>
                                        </p:tav>
                                        <p:tav tm="100000">
                                          <p:val>
                                            <p:strVal val="#ppt_w"/>
                                          </p:val>
                                        </p:tav>
                                      </p:tavLst>
                                    </p:anim>
                                    <p:anim calcmode="lin" valueType="num">
                                      <p:cBhvr>
                                        <p:cTn id="81" dur="500" fill="hold"/>
                                        <p:tgtEl>
                                          <p:spTgt spid="27"/>
                                        </p:tgtEl>
                                        <p:attrNameLst>
                                          <p:attrName>ppt_h</p:attrName>
                                        </p:attrNameLst>
                                      </p:cBhvr>
                                      <p:tavLst>
                                        <p:tav tm="0">
                                          <p:val>
                                            <p:fltVal val="0"/>
                                          </p:val>
                                        </p:tav>
                                        <p:tav tm="100000">
                                          <p:val>
                                            <p:strVal val="#ppt_h"/>
                                          </p:val>
                                        </p:tav>
                                      </p:tavLst>
                                    </p:anim>
                                    <p:animEffect transition="in" filter="fade">
                                      <p:cBhvr>
                                        <p:cTn id="82" dur="500"/>
                                        <p:tgtEl>
                                          <p:spTgt spid="27"/>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500" fill="hold"/>
                                        <p:tgtEl>
                                          <p:spTgt spid="28"/>
                                        </p:tgtEl>
                                        <p:attrNameLst>
                                          <p:attrName>ppt_w</p:attrName>
                                        </p:attrNameLst>
                                      </p:cBhvr>
                                      <p:tavLst>
                                        <p:tav tm="0">
                                          <p:val>
                                            <p:fltVal val="0"/>
                                          </p:val>
                                        </p:tav>
                                        <p:tav tm="100000">
                                          <p:val>
                                            <p:strVal val="#ppt_w"/>
                                          </p:val>
                                        </p:tav>
                                      </p:tavLst>
                                    </p:anim>
                                    <p:anim calcmode="lin" valueType="num">
                                      <p:cBhvr>
                                        <p:cTn id="86" dur="500" fill="hold"/>
                                        <p:tgtEl>
                                          <p:spTgt spid="28"/>
                                        </p:tgtEl>
                                        <p:attrNameLst>
                                          <p:attrName>ppt_h</p:attrName>
                                        </p:attrNameLst>
                                      </p:cBhvr>
                                      <p:tavLst>
                                        <p:tav tm="0">
                                          <p:val>
                                            <p:fltVal val="0"/>
                                          </p:val>
                                        </p:tav>
                                        <p:tav tm="100000">
                                          <p:val>
                                            <p:strVal val="#ppt_h"/>
                                          </p:val>
                                        </p:tav>
                                      </p:tavLst>
                                    </p:anim>
                                    <p:animEffect transition="in" filter="fade">
                                      <p:cBhvr>
                                        <p:cTn id="87" dur="500"/>
                                        <p:tgtEl>
                                          <p:spTgt spid="28"/>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p:cTn id="97" dur="500" fill="hold"/>
                                        <p:tgtEl>
                                          <p:spTgt spid="35"/>
                                        </p:tgtEl>
                                        <p:attrNameLst>
                                          <p:attrName>ppt_w</p:attrName>
                                        </p:attrNameLst>
                                      </p:cBhvr>
                                      <p:tavLst>
                                        <p:tav tm="0">
                                          <p:val>
                                            <p:fltVal val="0"/>
                                          </p:val>
                                        </p:tav>
                                        <p:tav tm="100000">
                                          <p:val>
                                            <p:strVal val="#ppt_w"/>
                                          </p:val>
                                        </p:tav>
                                      </p:tavLst>
                                    </p:anim>
                                    <p:anim calcmode="lin" valueType="num">
                                      <p:cBhvr>
                                        <p:cTn id="98" dur="500" fill="hold"/>
                                        <p:tgtEl>
                                          <p:spTgt spid="35"/>
                                        </p:tgtEl>
                                        <p:attrNameLst>
                                          <p:attrName>ppt_h</p:attrName>
                                        </p:attrNameLst>
                                      </p:cBhvr>
                                      <p:tavLst>
                                        <p:tav tm="0">
                                          <p:val>
                                            <p:fltVal val="0"/>
                                          </p:val>
                                        </p:tav>
                                        <p:tav tm="100000">
                                          <p:val>
                                            <p:strVal val="#ppt_h"/>
                                          </p:val>
                                        </p:tav>
                                      </p:tavLst>
                                    </p:anim>
                                    <p:animEffect transition="in" filter="fade">
                                      <p:cBhvr>
                                        <p:cTn id="99" dur="500"/>
                                        <p:tgtEl>
                                          <p:spTgt spid="35"/>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p:cTn id="102" dur="500" fill="hold"/>
                                        <p:tgtEl>
                                          <p:spTgt spid="36"/>
                                        </p:tgtEl>
                                        <p:attrNameLst>
                                          <p:attrName>ppt_w</p:attrName>
                                        </p:attrNameLst>
                                      </p:cBhvr>
                                      <p:tavLst>
                                        <p:tav tm="0">
                                          <p:val>
                                            <p:fltVal val="0"/>
                                          </p:val>
                                        </p:tav>
                                        <p:tav tm="100000">
                                          <p:val>
                                            <p:strVal val="#ppt_w"/>
                                          </p:val>
                                        </p:tav>
                                      </p:tavLst>
                                    </p:anim>
                                    <p:anim calcmode="lin" valueType="num">
                                      <p:cBhvr>
                                        <p:cTn id="103" dur="500" fill="hold"/>
                                        <p:tgtEl>
                                          <p:spTgt spid="36"/>
                                        </p:tgtEl>
                                        <p:attrNameLst>
                                          <p:attrName>ppt_h</p:attrName>
                                        </p:attrNameLst>
                                      </p:cBhvr>
                                      <p:tavLst>
                                        <p:tav tm="0">
                                          <p:val>
                                            <p:fltVal val="0"/>
                                          </p:val>
                                        </p:tav>
                                        <p:tav tm="100000">
                                          <p:val>
                                            <p:strVal val="#ppt_h"/>
                                          </p:val>
                                        </p:tav>
                                      </p:tavLst>
                                    </p:anim>
                                    <p:animEffect transition="in" filter="fade">
                                      <p:cBhvr>
                                        <p:cTn id="104" dur="500"/>
                                        <p:tgtEl>
                                          <p:spTgt spid="36"/>
                                        </p:tgtEl>
                                      </p:cBhvr>
                                    </p:animEffect>
                                  </p:childTnLst>
                                </p:cTn>
                              </p:par>
                            </p:childTnLst>
                          </p:cTn>
                        </p:par>
                      </p:childTnLst>
                    </p:cTn>
                  </p:par>
                  <p:par>
                    <p:cTn id="105" fill="hold">
                      <p:stCondLst>
                        <p:cond delay="indefinite"/>
                      </p:stCondLst>
                      <p:childTnLst>
                        <p:par>
                          <p:cTn id="106" fill="hold">
                            <p:stCondLst>
                              <p:cond delay="0"/>
                            </p:stCondLst>
                            <p:childTnLst>
                              <p:par>
                                <p:cTn id="107" presetID="53" presetClass="entr" presetSubtype="16" fill="hold" grpId="0" nodeType="clickEffect">
                                  <p:stCondLst>
                                    <p:cond delay="0"/>
                                  </p:stCondLst>
                                  <p:childTnLst>
                                    <p:set>
                                      <p:cBhvr>
                                        <p:cTn id="108" dur="1" fill="hold">
                                          <p:stCondLst>
                                            <p:cond delay="0"/>
                                          </p:stCondLst>
                                        </p:cTn>
                                        <p:tgtEl>
                                          <p:spTgt spid="38"/>
                                        </p:tgtEl>
                                        <p:attrNameLst>
                                          <p:attrName>style.visibility</p:attrName>
                                        </p:attrNameLst>
                                      </p:cBhvr>
                                      <p:to>
                                        <p:strVal val="visible"/>
                                      </p:to>
                                    </p:set>
                                    <p:anim calcmode="lin" valueType="num">
                                      <p:cBhvr>
                                        <p:cTn id="109" dur="500" fill="hold"/>
                                        <p:tgtEl>
                                          <p:spTgt spid="38"/>
                                        </p:tgtEl>
                                        <p:attrNameLst>
                                          <p:attrName>ppt_w</p:attrName>
                                        </p:attrNameLst>
                                      </p:cBhvr>
                                      <p:tavLst>
                                        <p:tav tm="0">
                                          <p:val>
                                            <p:fltVal val="0"/>
                                          </p:val>
                                        </p:tav>
                                        <p:tav tm="100000">
                                          <p:val>
                                            <p:strVal val="#ppt_w"/>
                                          </p:val>
                                        </p:tav>
                                      </p:tavLst>
                                    </p:anim>
                                    <p:anim calcmode="lin" valueType="num">
                                      <p:cBhvr>
                                        <p:cTn id="110" dur="500" fill="hold"/>
                                        <p:tgtEl>
                                          <p:spTgt spid="38"/>
                                        </p:tgtEl>
                                        <p:attrNameLst>
                                          <p:attrName>ppt_h</p:attrName>
                                        </p:attrNameLst>
                                      </p:cBhvr>
                                      <p:tavLst>
                                        <p:tav tm="0">
                                          <p:val>
                                            <p:fltVal val="0"/>
                                          </p:val>
                                        </p:tav>
                                        <p:tav tm="100000">
                                          <p:val>
                                            <p:strVal val="#ppt_h"/>
                                          </p:val>
                                        </p:tav>
                                      </p:tavLst>
                                    </p:anim>
                                    <p:animEffect transition="in" filter="fade">
                                      <p:cBhvr>
                                        <p:cTn id="111" dur="500"/>
                                        <p:tgtEl>
                                          <p:spTgt spid="38"/>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39"/>
                                        </p:tgtEl>
                                        <p:attrNameLst>
                                          <p:attrName>style.visibility</p:attrName>
                                        </p:attrNameLst>
                                      </p:cBhvr>
                                      <p:to>
                                        <p:strVal val="visible"/>
                                      </p:to>
                                    </p:set>
                                    <p:anim calcmode="lin" valueType="num">
                                      <p:cBhvr>
                                        <p:cTn id="114" dur="500" fill="hold"/>
                                        <p:tgtEl>
                                          <p:spTgt spid="39"/>
                                        </p:tgtEl>
                                        <p:attrNameLst>
                                          <p:attrName>ppt_w</p:attrName>
                                        </p:attrNameLst>
                                      </p:cBhvr>
                                      <p:tavLst>
                                        <p:tav tm="0">
                                          <p:val>
                                            <p:fltVal val="0"/>
                                          </p:val>
                                        </p:tav>
                                        <p:tav tm="100000">
                                          <p:val>
                                            <p:strVal val="#ppt_w"/>
                                          </p:val>
                                        </p:tav>
                                      </p:tavLst>
                                    </p:anim>
                                    <p:anim calcmode="lin" valueType="num">
                                      <p:cBhvr>
                                        <p:cTn id="115" dur="500" fill="hold"/>
                                        <p:tgtEl>
                                          <p:spTgt spid="39"/>
                                        </p:tgtEl>
                                        <p:attrNameLst>
                                          <p:attrName>ppt_h</p:attrName>
                                        </p:attrNameLst>
                                      </p:cBhvr>
                                      <p:tavLst>
                                        <p:tav tm="0">
                                          <p:val>
                                            <p:fltVal val="0"/>
                                          </p:val>
                                        </p:tav>
                                        <p:tav tm="100000">
                                          <p:val>
                                            <p:strVal val="#ppt_h"/>
                                          </p:val>
                                        </p:tav>
                                      </p:tavLst>
                                    </p:anim>
                                    <p:animEffect transition="in" filter="fade">
                                      <p:cBhvr>
                                        <p:cTn id="116" dur="500"/>
                                        <p:tgtEl>
                                          <p:spTgt spid="39"/>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40"/>
                                        </p:tgtEl>
                                        <p:attrNameLst>
                                          <p:attrName>style.visibility</p:attrName>
                                        </p:attrNameLst>
                                      </p:cBhvr>
                                      <p:to>
                                        <p:strVal val="visible"/>
                                      </p:to>
                                    </p:set>
                                    <p:anim calcmode="lin" valueType="num">
                                      <p:cBhvr>
                                        <p:cTn id="119" dur="500" fill="hold"/>
                                        <p:tgtEl>
                                          <p:spTgt spid="40"/>
                                        </p:tgtEl>
                                        <p:attrNameLst>
                                          <p:attrName>ppt_w</p:attrName>
                                        </p:attrNameLst>
                                      </p:cBhvr>
                                      <p:tavLst>
                                        <p:tav tm="0">
                                          <p:val>
                                            <p:fltVal val="0"/>
                                          </p:val>
                                        </p:tav>
                                        <p:tav tm="100000">
                                          <p:val>
                                            <p:strVal val="#ppt_w"/>
                                          </p:val>
                                        </p:tav>
                                      </p:tavLst>
                                    </p:anim>
                                    <p:anim calcmode="lin" valueType="num">
                                      <p:cBhvr>
                                        <p:cTn id="120" dur="500" fill="hold"/>
                                        <p:tgtEl>
                                          <p:spTgt spid="40"/>
                                        </p:tgtEl>
                                        <p:attrNameLst>
                                          <p:attrName>ppt_h</p:attrName>
                                        </p:attrNameLst>
                                      </p:cBhvr>
                                      <p:tavLst>
                                        <p:tav tm="0">
                                          <p:val>
                                            <p:fltVal val="0"/>
                                          </p:val>
                                        </p:tav>
                                        <p:tav tm="100000">
                                          <p:val>
                                            <p:strVal val="#ppt_h"/>
                                          </p:val>
                                        </p:tav>
                                      </p:tavLst>
                                    </p:anim>
                                    <p:animEffect transition="in" filter="fade">
                                      <p:cBhvr>
                                        <p:cTn id="121" dur="500"/>
                                        <p:tgtEl>
                                          <p:spTgt spid="40"/>
                                        </p:tgtEl>
                                      </p:cBhvr>
                                    </p:animEffect>
                                  </p:childTnLst>
                                </p:cTn>
                              </p:par>
                            </p:childTnLst>
                          </p:cTn>
                        </p:par>
                      </p:childTnLst>
                    </p:cTn>
                  </p:par>
                  <p:par>
                    <p:cTn id="122" fill="hold">
                      <p:stCondLst>
                        <p:cond delay="indefinite"/>
                      </p:stCondLst>
                      <p:childTnLst>
                        <p:par>
                          <p:cTn id="123" fill="hold">
                            <p:stCondLst>
                              <p:cond delay="0"/>
                            </p:stCondLst>
                            <p:childTnLst>
                              <p:par>
                                <p:cTn id="124" presetID="53" presetClass="entr" presetSubtype="16" fill="hold" grpId="0" nodeType="clickEffect">
                                  <p:stCondLst>
                                    <p:cond delay="0"/>
                                  </p:stCondLst>
                                  <p:childTnLst>
                                    <p:set>
                                      <p:cBhvr>
                                        <p:cTn id="125" dur="1" fill="hold">
                                          <p:stCondLst>
                                            <p:cond delay="0"/>
                                          </p:stCondLst>
                                        </p:cTn>
                                        <p:tgtEl>
                                          <p:spTgt spid="41"/>
                                        </p:tgtEl>
                                        <p:attrNameLst>
                                          <p:attrName>style.visibility</p:attrName>
                                        </p:attrNameLst>
                                      </p:cBhvr>
                                      <p:to>
                                        <p:strVal val="visible"/>
                                      </p:to>
                                    </p:set>
                                    <p:anim calcmode="lin" valueType="num">
                                      <p:cBhvr>
                                        <p:cTn id="126" dur="500" fill="hold"/>
                                        <p:tgtEl>
                                          <p:spTgt spid="41"/>
                                        </p:tgtEl>
                                        <p:attrNameLst>
                                          <p:attrName>ppt_w</p:attrName>
                                        </p:attrNameLst>
                                      </p:cBhvr>
                                      <p:tavLst>
                                        <p:tav tm="0">
                                          <p:val>
                                            <p:fltVal val="0"/>
                                          </p:val>
                                        </p:tav>
                                        <p:tav tm="100000">
                                          <p:val>
                                            <p:strVal val="#ppt_w"/>
                                          </p:val>
                                        </p:tav>
                                      </p:tavLst>
                                    </p:anim>
                                    <p:anim calcmode="lin" valueType="num">
                                      <p:cBhvr>
                                        <p:cTn id="127" dur="500" fill="hold"/>
                                        <p:tgtEl>
                                          <p:spTgt spid="41"/>
                                        </p:tgtEl>
                                        <p:attrNameLst>
                                          <p:attrName>ppt_h</p:attrName>
                                        </p:attrNameLst>
                                      </p:cBhvr>
                                      <p:tavLst>
                                        <p:tav tm="0">
                                          <p:val>
                                            <p:fltVal val="0"/>
                                          </p:val>
                                        </p:tav>
                                        <p:tav tm="100000">
                                          <p:val>
                                            <p:strVal val="#ppt_h"/>
                                          </p:val>
                                        </p:tav>
                                      </p:tavLst>
                                    </p:anim>
                                    <p:animEffect transition="in" filter="fade">
                                      <p:cBhvr>
                                        <p:cTn id="128" dur="500"/>
                                        <p:tgtEl>
                                          <p:spTgt spid="41"/>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42"/>
                                        </p:tgtEl>
                                        <p:attrNameLst>
                                          <p:attrName>style.visibility</p:attrName>
                                        </p:attrNameLst>
                                      </p:cBhvr>
                                      <p:to>
                                        <p:strVal val="visible"/>
                                      </p:to>
                                    </p:set>
                                    <p:anim calcmode="lin" valueType="num">
                                      <p:cBhvr>
                                        <p:cTn id="131" dur="500" fill="hold"/>
                                        <p:tgtEl>
                                          <p:spTgt spid="42"/>
                                        </p:tgtEl>
                                        <p:attrNameLst>
                                          <p:attrName>ppt_w</p:attrName>
                                        </p:attrNameLst>
                                      </p:cBhvr>
                                      <p:tavLst>
                                        <p:tav tm="0">
                                          <p:val>
                                            <p:fltVal val="0"/>
                                          </p:val>
                                        </p:tav>
                                        <p:tav tm="100000">
                                          <p:val>
                                            <p:strVal val="#ppt_w"/>
                                          </p:val>
                                        </p:tav>
                                      </p:tavLst>
                                    </p:anim>
                                    <p:anim calcmode="lin" valueType="num">
                                      <p:cBhvr>
                                        <p:cTn id="132" dur="500" fill="hold"/>
                                        <p:tgtEl>
                                          <p:spTgt spid="42"/>
                                        </p:tgtEl>
                                        <p:attrNameLst>
                                          <p:attrName>ppt_h</p:attrName>
                                        </p:attrNameLst>
                                      </p:cBhvr>
                                      <p:tavLst>
                                        <p:tav tm="0">
                                          <p:val>
                                            <p:fltVal val="0"/>
                                          </p:val>
                                        </p:tav>
                                        <p:tav tm="100000">
                                          <p:val>
                                            <p:strVal val="#ppt_h"/>
                                          </p:val>
                                        </p:tav>
                                      </p:tavLst>
                                    </p:anim>
                                    <p:animEffect transition="in" filter="fade">
                                      <p:cBhvr>
                                        <p:cTn id="133" dur="500"/>
                                        <p:tgtEl>
                                          <p:spTgt spid="42"/>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43"/>
                                        </p:tgtEl>
                                        <p:attrNameLst>
                                          <p:attrName>style.visibility</p:attrName>
                                        </p:attrNameLst>
                                      </p:cBhvr>
                                      <p:to>
                                        <p:strVal val="visible"/>
                                      </p:to>
                                    </p:set>
                                    <p:anim calcmode="lin" valueType="num">
                                      <p:cBhvr>
                                        <p:cTn id="136" dur="500" fill="hold"/>
                                        <p:tgtEl>
                                          <p:spTgt spid="43"/>
                                        </p:tgtEl>
                                        <p:attrNameLst>
                                          <p:attrName>ppt_w</p:attrName>
                                        </p:attrNameLst>
                                      </p:cBhvr>
                                      <p:tavLst>
                                        <p:tav tm="0">
                                          <p:val>
                                            <p:fltVal val="0"/>
                                          </p:val>
                                        </p:tav>
                                        <p:tav tm="100000">
                                          <p:val>
                                            <p:strVal val="#ppt_w"/>
                                          </p:val>
                                        </p:tav>
                                      </p:tavLst>
                                    </p:anim>
                                    <p:anim calcmode="lin" valueType="num">
                                      <p:cBhvr>
                                        <p:cTn id="137" dur="500" fill="hold"/>
                                        <p:tgtEl>
                                          <p:spTgt spid="43"/>
                                        </p:tgtEl>
                                        <p:attrNameLst>
                                          <p:attrName>ppt_h</p:attrName>
                                        </p:attrNameLst>
                                      </p:cBhvr>
                                      <p:tavLst>
                                        <p:tav tm="0">
                                          <p:val>
                                            <p:fltVal val="0"/>
                                          </p:val>
                                        </p:tav>
                                        <p:tav tm="100000">
                                          <p:val>
                                            <p:strVal val="#ppt_h"/>
                                          </p:val>
                                        </p:tav>
                                      </p:tavLst>
                                    </p:anim>
                                    <p:animEffect transition="in" filter="fade">
                                      <p:cBhvr>
                                        <p:cTn id="13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3" grpId="0"/>
      <p:bldP spid="14" grpId="0" animBg="1"/>
      <p:bldP spid="15" grpId="0"/>
      <p:bldP spid="16" grpId="0"/>
      <p:bldP spid="17" grpId="0" animBg="1"/>
      <p:bldP spid="20" grpId="0"/>
      <p:bldP spid="21" grpId="0"/>
      <p:bldP spid="22" grpId="0" animBg="1"/>
      <p:bldP spid="23" grpId="0"/>
      <p:bldP spid="24" grpId="0"/>
      <p:bldP spid="25" grpId="0" animBg="1"/>
      <p:bldP spid="27" grpId="0"/>
      <p:bldP spid="28" grpId="0"/>
      <p:bldP spid="29" grpId="0" animBg="1"/>
      <p:bldP spid="35" grpId="0"/>
      <p:bldP spid="36" grpId="0"/>
      <p:bldP spid="38" grpId="0" animBg="1"/>
      <p:bldP spid="39" grpId="0"/>
      <p:bldP spid="40" grpId="0"/>
      <p:bldP spid="41" grpId="0" animBg="1"/>
      <p:bldP spid="42" grpId="0"/>
      <p:bldP spid="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8" name="矩形 27"/>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9" name="组合 28"/>
          <p:cNvGrpSpPr/>
          <p:nvPr/>
        </p:nvGrpSpPr>
        <p:grpSpPr>
          <a:xfrm>
            <a:off x="192881" y="893"/>
            <a:ext cx="575915" cy="836495"/>
            <a:chOff x="841003" y="360040"/>
            <a:chExt cx="504056" cy="836712"/>
          </a:xfrm>
          <a:solidFill>
            <a:schemeClr val="accent1"/>
          </a:solidFill>
        </p:grpSpPr>
        <p:sp>
          <p:nvSpPr>
            <p:cNvPr id="30" name="矩形 2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1" name="等腰三角形 3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矩形 32"/>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原创设计师QQ598969553      _1"/>
          <p:cNvCxnSpPr/>
          <p:nvPr/>
        </p:nvCxnSpPr>
        <p:spPr bwMode="auto">
          <a:xfrm>
            <a:off x="5908371" y="2029764"/>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原创设计师QQ598969553      _2"/>
          <p:cNvCxnSpPr/>
          <p:nvPr/>
        </p:nvCxnSpPr>
        <p:spPr bwMode="auto">
          <a:xfrm>
            <a:off x="5908371" y="4112975"/>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原创设计师QQ598969553      _3"/>
          <p:cNvSpPr/>
          <p:nvPr/>
        </p:nvSpPr>
        <p:spPr bwMode="auto">
          <a:xfrm>
            <a:off x="5499034" y="3425166"/>
            <a:ext cx="818676" cy="659327"/>
          </a:xfrm>
          <a:prstGeom prst="hexagon">
            <a:avLst/>
          </a:prstGeom>
          <a:gradFill>
            <a:gsLst>
              <a:gs pos="100000">
                <a:srgbClr val="0090F2"/>
              </a:gs>
              <a:gs pos="0">
                <a:schemeClr val="accent1"/>
              </a:gs>
            </a:gsLst>
            <a:lin ang="5400000" scaled="1"/>
          </a:gradFill>
          <a:ln w="28575" cap="flat">
            <a:gradFill>
              <a:gsLst>
                <a:gs pos="0">
                  <a:srgbClr val="0090F2"/>
                </a:gs>
                <a:gs pos="100000">
                  <a:schemeClr val="accent1"/>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45" name="原创设计师QQ598969553      _15"/>
          <p:cNvSpPr txBox="1"/>
          <p:nvPr/>
        </p:nvSpPr>
        <p:spPr>
          <a:xfrm>
            <a:off x="5659875" y="3511526"/>
            <a:ext cx="496698" cy="460553"/>
          </a:xfrm>
          <a:prstGeom prst="rect">
            <a:avLst/>
          </a:prstGeom>
          <a:noFill/>
        </p:spPr>
        <p:txBody>
          <a:bodyPr wrap="none" lIns="90467" tIns="45233" rIns="90467" bIns="45233" rtlCol="0">
            <a:spAutoFit/>
          </a:bodyPr>
          <a:lstStyle/>
          <a:p>
            <a:r>
              <a:rPr lang="en-US" altLang="zh-CN" sz="2399" dirty="0">
                <a:solidFill>
                  <a:srgbClr val="F8F8F8"/>
                </a:solidFill>
                <a:ea typeface="微软雅黑" panose="020B0503020204020204" pitchFamily="34" charset="-122"/>
              </a:rPr>
              <a:t>VS</a:t>
            </a:r>
            <a:endParaRPr lang="zh-CN" altLang="en-US" sz="2399" dirty="0">
              <a:solidFill>
                <a:srgbClr val="F8F8F8"/>
              </a:solidFill>
              <a:ea typeface="微软雅黑" panose="020B0503020204020204" pitchFamily="34" charset="-122"/>
            </a:endParaRPr>
          </a:p>
        </p:txBody>
      </p:sp>
      <p:sp>
        <p:nvSpPr>
          <p:cNvPr id="47" name="矩形 46"/>
          <p:cNvSpPr/>
          <p:nvPr/>
        </p:nvSpPr>
        <p:spPr>
          <a:xfrm>
            <a:off x="984764" y="2007716"/>
            <a:ext cx="4108775" cy="30156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如果创业机会所</a:t>
            </a:r>
            <a:r>
              <a:rPr lang="zh-CN" altLang="en-US" sz="2000" dirty="0" smtClean="0">
                <a:solidFill>
                  <a:schemeClr val="tx1">
                    <a:lumMod val="75000"/>
                    <a:lumOff val="25000"/>
                  </a:schemeClr>
                </a:solidFill>
                <a:latin typeface="微软雅黑" pitchFamily="34" charset="-122"/>
                <a:ea typeface="微软雅黑" pitchFamily="34" charset="-122"/>
              </a:rPr>
              <a:t>蕴含的</a:t>
            </a:r>
            <a:r>
              <a:rPr lang="zh-CN" altLang="en-US" sz="2000" dirty="0">
                <a:solidFill>
                  <a:schemeClr val="tx1">
                    <a:lumMod val="75000"/>
                    <a:lumOff val="25000"/>
                  </a:schemeClr>
                </a:solidFill>
                <a:latin typeface="微软雅黑" pitchFamily="34" charset="-122"/>
                <a:ea typeface="微软雅黑" pitchFamily="34" charset="-122"/>
              </a:rPr>
              <a:t>不确定性较高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价值创造潜力较大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往往意味着创业过程中面临的任务也就越复杂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越具有</a:t>
            </a:r>
            <a:r>
              <a:rPr lang="zh-CN" altLang="en-US" sz="2000" dirty="0">
                <a:solidFill>
                  <a:schemeClr val="tx1">
                    <a:lumMod val="75000"/>
                    <a:lumOff val="25000"/>
                  </a:schemeClr>
                </a:solidFill>
                <a:latin typeface="微软雅黑" pitchFamily="34" charset="-122"/>
                <a:ea typeface="微软雅黑" pitchFamily="34" charset="-122"/>
              </a:rPr>
              <a:t>挑战性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此时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理性地组建创业团队可能会更好地应对创业过程中的复杂任务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有助于</a:t>
            </a:r>
            <a:r>
              <a:rPr lang="zh-CN" altLang="en-US" sz="2000" dirty="0">
                <a:solidFill>
                  <a:schemeClr val="tx1">
                    <a:lumMod val="75000"/>
                    <a:lumOff val="25000"/>
                  </a:schemeClr>
                </a:solidFill>
                <a:latin typeface="微软雅黑" pitchFamily="34" charset="-122"/>
                <a:ea typeface="微软雅黑" pitchFamily="34" charset="-122"/>
              </a:rPr>
              <a:t>创业成功</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例如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在高新技术</a:t>
            </a:r>
            <a:r>
              <a:rPr lang="zh-CN" altLang="en-US" sz="2000" dirty="0" smtClean="0">
                <a:solidFill>
                  <a:schemeClr val="tx1">
                    <a:lumMod val="75000"/>
                    <a:lumOff val="25000"/>
                  </a:schemeClr>
                </a:solidFill>
                <a:latin typeface="微软雅黑" pitchFamily="34" charset="-122"/>
                <a:ea typeface="微软雅黑" pitchFamily="34" charset="-122"/>
              </a:rPr>
              <a:t>领域。</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48" name="矩形 47"/>
          <p:cNvSpPr/>
          <p:nvPr/>
        </p:nvSpPr>
        <p:spPr>
          <a:xfrm>
            <a:off x="6762750" y="2050187"/>
            <a:ext cx="4667250" cy="2646365"/>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如果创业机会所蕴含的不确定性较低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价值创造潜力一般</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在这样的条件下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创业团队</a:t>
            </a:r>
            <a:r>
              <a:rPr lang="zh-CN" altLang="en-US" sz="2000" dirty="0">
                <a:solidFill>
                  <a:schemeClr val="tx1">
                    <a:lumMod val="75000"/>
                    <a:lumOff val="25000"/>
                  </a:schemeClr>
                </a:solidFill>
                <a:latin typeface="微软雅黑" pitchFamily="34" charset="-122"/>
                <a:ea typeface="微软雅黑" pitchFamily="34" charset="-122"/>
              </a:rPr>
              <a:t>成员之间的齐心协力和信任感更加关键</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例如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在服装、 零售、 餐饮等传统行业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大数</a:t>
            </a:r>
            <a:r>
              <a:rPr lang="zh-CN" altLang="en-US" sz="2000" dirty="0">
                <a:solidFill>
                  <a:schemeClr val="tx1">
                    <a:lumMod val="75000"/>
                    <a:lumOff val="25000"/>
                  </a:schemeClr>
                </a:solidFill>
                <a:latin typeface="微软雅黑" pitchFamily="34" charset="-122"/>
                <a:ea typeface="微软雅黑" pitchFamily="34" charset="-122"/>
              </a:rPr>
              <a:t>创业者都是依据非理性逻辑组建创业团队。 </a:t>
            </a:r>
          </a:p>
        </p:txBody>
      </p:sp>
      <p:sp>
        <p:nvSpPr>
          <p:cNvPr id="20" name="文本框 9"/>
          <p:cNvSpPr txBox="1"/>
          <p:nvPr/>
        </p:nvSpPr>
        <p:spPr>
          <a:xfrm>
            <a:off x="840784" y="203271"/>
            <a:ext cx="7763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创业团队的特征与</a:t>
            </a:r>
            <a:r>
              <a:rPr lang="zh-CN" altLang="en-US" sz="2400" b="1" dirty="0" smtClean="0">
                <a:solidFill>
                  <a:schemeClr val="tx1">
                    <a:lumMod val="75000"/>
                    <a:lumOff val="25000"/>
                  </a:schemeClr>
                </a:solidFill>
                <a:latin typeface="微软雅黑" pitchFamily="34" charset="-122"/>
                <a:ea typeface="微软雅黑" pitchFamily="34" charset="-122"/>
              </a:rPr>
              <a:t>组建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创业团队的组建原则</a:t>
            </a:r>
          </a:p>
        </p:txBody>
      </p:sp>
      <p:sp>
        <p:nvSpPr>
          <p:cNvPr id="2" name="矩形 1"/>
          <p:cNvSpPr/>
          <p:nvPr/>
        </p:nvSpPr>
        <p:spPr>
          <a:xfrm>
            <a:off x="640119" y="843223"/>
            <a:ext cx="3007555"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理性与非理性原则</a:t>
            </a:r>
          </a:p>
        </p:txBody>
      </p:sp>
    </p:spTree>
    <p:extLst>
      <p:ext uri="{BB962C8B-B14F-4D97-AF65-F5344CB8AC3E}">
        <p14:creationId xmlns:p14="http://schemas.microsoft.com/office/powerpoint/2010/main" val="296353964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1000" fill="hold"/>
                                        <p:tgtEl>
                                          <p:spTgt spid="38"/>
                                        </p:tgtEl>
                                        <p:attrNameLst>
                                          <p:attrName>ppt_w</p:attrName>
                                        </p:attrNameLst>
                                      </p:cBhvr>
                                      <p:tavLst>
                                        <p:tav tm="0">
                                          <p:val>
                                            <p:fltVal val="0"/>
                                          </p:val>
                                        </p:tav>
                                        <p:tav tm="100000">
                                          <p:val>
                                            <p:strVal val="#ppt_w"/>
                                          </p:val>
                                        </p:tav>
                                      </p:tavLst>
                                    </p:anim>
                                    <p:anim calcmode="lin" valueType="num">
                                      <p:cBhvr>
                                        <p:cTn id="14" dur="1000" fill="hold"/>
                                        <p:tgtEl>
                                          <p:spTgt spid="38"/>
                                        </p:tgtEl>
                                        <p:attrNameLst>
                                          <p:attrName>ppt_h</p:attrName>
                                        </p:attrNameLst>
                                      </p:cBhvr>
                                      <p:tavLst>
                                        <p:tav tm="0">
                                          <p:val>
                                            <p:fltVal val="0"/>
                                          </p:val>
                                        </p:tav>
                                        <p:tav tm="100000">
                                          <p:val>
                                            <p:strVal val="#ppt_h"/>
                                          </p:val>
                                        </p:tav>
                                      </p:tavLst>
                                    </p:anim>
                                    <p:anim calcmode="lin" valueType="num">
                                      <p:cBhvr>
                                        <p:cTn id="15" dur="1000" fill="hold"/>
                                        <p:tgtEl>
                                          <p:spTgt spid="38"/>
                                        </p:tgtEl>
                                        <p:attrNameLst>
                                          <p:attrName>style.rotation</p:attrName>
                                        </p:attrNameLst>
                                      </p:cBhvr>
                                      <p:tavLst>
                                        <p:tav tm="0">
                                          <p:val>
                                            <p:fltVal val="90"/>
                                          </p:val>
                                        </p:tav>
                                        <p:tav tm="100000">
                                          <p:val>
                                            <p:fltVal val="0"/>
                                          </p:val>
                                        </p:tav>
                                      </p:tavLst>
                                    </p:anim>
                                    <p:animEffect transition="in" filter="fade">
                                      <p:cBhvr>
                                        <p:cTn id="16" dur="1000"/>
                                        <p:tgtEl>
                                          <p:spTgt spid="38"/>
                                        </p:tgtEl>
                                      </p:cBhvr>
                                    </p:animEffect>
                                  </p:childTnLst>
                                </p:cTn>
                              </p:par>
                              <p:par>
                                <p:cTn id="17" presetID="31" presetClass="entr" presetSubtype="0"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1000" fill="hold"/>
                                        <p:tgtEl>
                                          <p:spTgt spid="40"/>
                                        </p:tgtEl>
                                        <p:attrNameLst>
                                          <p:attrName>ppt_w</p:attrName>
                                        </p:attrNameLst>
                                      </p:cBhvr>
                                      <p:tavLst>
                                        <p:tav tm="0">
                                          <p:val>
                                            <p:fltVal val="0"/>
                                          </p:val>
                                        </p:tav>
                                        <p:tav tm="100000">
                                          <p:val>
                                            <p:strVal val="#ppt_w"/>
                                          </p:val>
                                        </p:tav>
                                      </p:tavLst>
                                    </p:anim>
                                    <p:anim calcmode="lin" valueType="num">
                                      <p:cBhvr>
                                        <p:cTn id="20" dur="1000" fill="hold"/>
                                        <p:tgtEl>
                                          <p:spTgt spid="40"/>
                                        </p:tgtEl>
                                        <p:attrNameLst>
                                          <p:attrName>ppt_h</p:attrName>
                                        </p:attrNameLst>
                                      </p:cBhvr>
                                      <p:tavLst>
                                        <p:tav tm="0">
                                          <p:val>
                                            <p:fltVal val="0"/>
                                          </p:val>
                                        </p:tav>
                                        <p:tav tm="100000">
                                          <p:val>
                                            <p:strVal val="#ppt_h"/>
                                          </p:val>
                                        </p:tav>
                                      </p:tavLst>
                                    </p:anim>
                                    <p:anim calcmode="lin" valueType="num">
                                      <p:cBhvr>
                                        <p:cTn id="21" dur="1000" fill="hold"/>
                                        <p:tgtEl>
                                          <p:spTgt spid="40"/>
                                        </p:tgtEl>
                                        <p:attrNameLst>
                                          <p:attrName>style.rotation</p:attrName>
                                        </p:attrNameLst>
                                      </p:cBhvr>
                                      <p:tavLst>
                                        <p:tav tm="0">
                                          <p:val>
                                            <p:fltVal val="90"/>
                                          </p:val>
                                        </p:tav>
                                        <p:tav tm="100000">
                                          <p:val>
                                            <p:fltVal val="0"/>
                                          </p:val>
                                        </p:tav>
                                      </p:tavLst>
                                    </p:anim>
                                    <p:animEffect transition="in" filter="fade">
                                      <p:cBhvr>
                                        <p:cTn id="22" dur="1000"/>
                                        <p:tgtEl>
                                          <p:spTgt spid="40"/>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1000" fill="hold"/>
                                        <p:tgtEl>
                                          <p:spTgt spid="41"/>
                                        </p:tgtEl>
                                        <p:attrNameLst>
                                          <p:attrName>ppt_w</p:attrName>
                                        </p:attrNameLst>
                                      </p:cBhvr>
                                      <p:tavLst>
                                        <p:tav tm="0">
                                          <p:val>
                                            <p:fltVal val="0"/>
                                          </p:val>
                                        </p:tav>
                                        <p:tav tm="100000">
                                          <p:val>
                                            <p:strVal val="#ppt_w"/>
                                          </p:val>
                                        </p:tav>
                                      </p:tavLst>
                                    </p:anim>
                                    <p:anim calcmode="lin" valueType="num">
                                      <p:cBhvr>
                                        <p:cTn id="26" dur="1000" fill="hold"/>
                                        <p:tgtEl>
                                          <p:spTgt spid="41"/>
                                        </p:tgtEl>
                                        <p:attrNameLst>
                                          <p:attrName>ppt_h</p:attrName>
                                        </p:attrNameLst>
                                      </p:cBhvr>
                                      <p:tavLst>
                                        <p:tav tm="0">
                                          <p:val>
                                            <p:fltVal val="0"/>
                                          </p:val>
                                        </p:tav>
                                        <p:tav tm="100000">
                                          <p:val>
                                            <p:strVal val="#ppt_h"/>
                                          </p:val>
                                        </p:tav>
                                      </p:tavLst>
                                    </p:anim>
                                    <p:anim calcmode="lin" valueType="num">
                                      <p:cBhvr>
                                        <p:cTn id="27" dur="1000" fill="hold"/>
                                        <p:tgtEl>
                                          <p:spTgt spid="41"/>
                                        </p:tgtEl>
                                        <p:attrNameLst>
                                          <p:attrName>style.rotation</p:attrName>
                                        </p:attrNameLst>
                                      </p:cBhvr>
                                      <p:tavLst>
                                        <p:tav tm="0">
                                          <p:val>
                                            <p:fltVal val="90"/>
                                          </p:val>
                                        </p:tav>
                                        <p:tav tm="100000">
                                          <p:val>
                                            <p:fltVal val="0"/>
                                          </p:val>
                                        </p:tav>
                                      </p:tavLst>
                                    </p:anim>
                                    <p:animEffect transition="in" filter="fade">
                                      <p:cBhvr>
                                        <p:cTn id="28" dur="1000"/>
                                        <p:tgtEl>
                                          <p:spTgt spid="41"/>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1000" fill="hold"/>
                                        <p:tgtEl>
                                          <p:spTgt spid="45"/>
                                        </p:tgtEl>
                                        <p:attrNameLst>
                                          <p:attrName>ppt_w</p:attrName>
                                        </p:attrNameLst>
                                      </p:cBhvr>
                                      <p:tavLst>
                                        <p:tav tm="0">
                                          <p:val>
                                            <p:fltVal val="0"/>
                                          </p:val>
                                        </p:tav>
                                        <p:tav tm="100000">
                                          <p:val>
                                            <p:strVal val="#ppt_w"/>
                                          </p:val>
                                        </p:tav>
                                      </p:tavLst>
                                    </p:anim>
                                    <p:anim calcmode="lin" valueType="num">
                                      <p:cBhvr>
                                        <p:cTn id="32" dur="1000" fill="hold"/>
                                        <p:tgtEl>
                                          <p:spTgt spid="45"/>
                                        </p:tgtEl>
                                        <p:attrNameLst>
                                          <p:attrName>ppt_h</p:attrName>
                                        </p:attrNameLst>
                                      </p:cBhvr>
                                      <p:tavLst>
                                        <p:tav tm="0">
                                          <p:val>
                                            <p:fltVal val="0"/>
                                          </p:val>
                                        </p:tav>
                                        <p:tav tm="100000">
                                          <p:val>
                                            <p:strVal val="#ppt_h"/>
                                          </p:val>
                                        </p:tav>
                                      </p:tavLst>
                                    </p:anim>
                                    <p:anim calcmode="lin" valueType="num">
                                      <p:cBhvr>
                                        <p:cTn id="33" dur="1000" fill="hold"/>
                                        <p:tgtEl>
                                          <p:spTgt spid="45"/>
                                        </p:tgtEl>
                                        <p:attrNameLst>
                                          <p:attrName>style.rotation</p:attrName>
                                        </p:attrNameLst>
                                      </p:cBhvr>
                                      <p:tavLst>
                                        <p:tav tm="0">
                                          <p:val>
                                            <p:fltVal val="90"/>
                                          </p:val>
                                        </p:tav>
                                        <p:tav tm="100000">
                                          <p:val>
                                            <p:fltVal val="0"/>
                                          </p:val>
                                        </p:tav>
                                      </p:tavLst>
                                    </p:anim>
                                    <p:animEffect transition="in" filter="fade">
                                      <p:cBhvr>
                                        <p:cTn id="34" dur="1000"/>
                                        <p:tgtEl>
                                          <p:spTgt spid="4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1000" fill="hold"/>
                                        <p:tgtEl>
                                          <p:spTgt spid="48"/>
                                        </p:tgtEl>
                                        <p:attrNameLst>
                                          <p:attrName>ppt_w</p:attrName>
                                        </p:attrNameLst>
                                      </p:cBhvr>
                                      <p:tavLst>
                                        <p:tav tm="0">
                                          <p:val>
                                            <p:fltVal val="0"/>
                                          </p:val>
                                        </p:tav>
                                        <p:tav tm="100000">
                                          <p:val>
                                            <p:strVal val="#ppt_w"/>
                                          </p:val>
                                        </p:tav>
                                      </p:tavLst>
                                    </p:anim>
                                    <p:anim calcmode="lin" valueType="num">
                                      <p:cBhvr>
                                        <p:cTn id="38" dur="1000" fill="hold"/>
                                        <p:tgtEl>
                                          <p:spTgt spid="48"/>
                                        </p:tgtEl>
                                        <p:attrNameLst>
                                          <p:attrName>ppt_h</p:attrName>
                                        </p:attrNameLst>
                                      </p:cBhvr>
                                      <p:tavLst>
                                        <p:tav tm="0">
                                          <p:val>
                                            <p:fltVal val="0"/>
                                          </p:val>
                                        </p:tav>
                                        <p:tav tm="100000">
                                          <p:val>
                                            <p:strVal val="#ppt_h"/>
                                          </p:val>
                                        </p:tav>
                                      </p:tavLst>
                                    </p:anim>
                                    <p:anim calcmode="lin" valueType="num">
                                      <p:cBhvr>
                                        <p:cTn id="39" dur="1000" fill="hold"/>
                                        <p:tgtEl>
                                          <p:spTgt spid="48"/>
                                        </p:tgtEl>
                                        <p:attrNameLst>
                                          <p:attrName>style.rotation</p:attrName>
                                        </p:attrNameLst>
                                      </p:cBhvr>
                                      <p:tavLst>
                                        <p:tav tm="0">
                                          <p:val>
                                            <p:fltVal val="90"/>
                                          </p:val>
                                        </p:tav>
                                        <p:tav tm="100000">
                                          <p:val>
                                            <p:fltVal val="0"/>
                                          </p:val>
                                        </p:tav>
                                      </p:tavLst>
                                    </p:anim>
                                    <p:animEffect transition="in" filter="fade">
                                      <p:cBhvr>
                                        <p:cTn id="40"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5"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a:off x="7184496" y="2321501"/>
            <a:ext cx="891540" cy="0"/>
          </a:xfrm>
          <a:prstGeom prst="line">
            <a:avLst/>
          </a:prstGeom>
          <a:ln w="12700">
            <a:solidFill>
              <a:schemeClr val="tx1">
                <a:lumMod val="65000"/>
                <a:lumOff val="3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50" name="任意多边形 11"/>
          <p:cNvSpPr/>
          <p:nvPr/>
        </p:nvSpPr>
        <p:spPr>
          <a:xfrm flipH="1">
            <a:off x="4682709" y="1542956"/>
            <a:ext cx="1213866" cy="2080306"/>
          </a:xfrm>
          <a:custGeom>
            <a:avLst/>
            <a:gdLst>
              <a:gd name="connsiteX0" fmla="*/ 0 w 1618488"/>
              <a:gd name="connsiteY0" fmla="*/ 0 h 2773741"/>
              <a:gd name="connsiteX1" fmla="*/ 0 w 1618488"/>
              <a:gd name="connsiteY1" fmla="*/ 543621 h 2773741"/>
              <a:gd name="connsiteX2" fmla="*/ 0 w 1618488"/>
              <a:gd name="connsiteY2" fmla="*/ 2773741 h 2773741"/>
              <a:gd name="connsiteX3" fmla="*/ 1618488 w 1618488"/>
              <a:gd name="connsiteY3" fmla="*/ 2773741 h 2773741"/>
              <a:gd name="connsiteX4" fmla="*/ 1618488 w 1618488"/>
              <a:gd name="connsiteY4" fmla="*/ 543621 h 2773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8488" h="2773741">
                <a:moveTo>
                  <a:pt x="0" y="0"/>
                </a:moveTo>
                <a:lnTo>
                  <a:pt x="0" y="543621"/>
                </a:lnTo>
                <a:lnTo>
                  <a:pt x="0" y="2773741"/>
                </a:lnTo>
                <a:lnTo>
                  <a:pt x="1618488" y="2773741"/>
                </a:lnTo>
                <a:lnTo>
                  <a:pt x="1618488" y="543621"/>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1" name="任意多边形 14"/>
          <p:cNvSpPr/>
          <p:nvPr/>
        </p:nvSpPr>
        <p:spPr>
          <a:xfrm>
            <a:off x="5970630" y="1903140"/>
            <a:ext cx="1213866" cy="2080306"/>
          </a:xfrm>
          <a:custGeom>
            <a:avLst/>
            <a:gdLst>
              <a:gd name="connsiteX0" fmla="*/ 0 w 1618488"/>
              <a:gd name="connsiteY0" fmla="*/ 0 h 2773741"/>
              <a:gd name="connsiteX1" fmla="*/ 0 w 1618488"/>
              <a:gd name="connsiteY1" fmla="*/ 543621 h 2773741"/>
              <a:gd name="connsiteX2" fmla="*/ 0 w 1618488"/>
              <a:gd name="connsiteY2" fmla="*/ 2773741 h 2773741"/>
              <a:gd name="connsiteX3" fmla="*/ 1618488 w 1618488"/>
              <a:gd name="connsiteY3" fmla="*/ 2773741 h 2773741"/>
              <a:gd name="connsiteX4" fmla="*/ 1618488 w 1618488"/>
              <a:gd name="connsiteY4" fmla="*/ 543621 h 2773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8488" h="2773741">
                <a:moveTo>
                  <a:pt x="0" y="0"/>
                </a:moveTo>
                <a:lnTo>
                  <a:pt x="0" y="543621"/>
                </a:lnTo>
                <a:lnTo>
                  <a:pt x="0" y="2773741"/>
                </a:lnTo>
                <a:lnTo>
                  <a:pt x="1618488" y="2773741"/>
                </a:lnTo>
                <a:lnTo>
                  <a:pt x="1618488" y="543621"/>
                </a:lnTo>
                <a:close/>
              </a:path>
            </a:pathLst>
          </a:cu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 name="矩形 2"/>
          <p:cNvSpPr/>
          <p:nvPr/>
        </p:nvSpPr>
        <p:spPr>
          <a:xfrm>
            <a:off x="578031" y="2229120"/>
            <a:ext cx="3555819" cy="304698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创业者选择那些具有与自己相似背景和教育的人作为合作伙伴的趋向存在的</a:t>
            </a:r>
            <a:r>
              <a:rPr lang="zh-CN" altLang="en-US" sz="2000" dirty="0" smtClean="0">
                <a:solidFill>
                  <a:schemeClr val="tx1">
                    <a:lumMod val="75000"/>
                    <a:lumOff val="25000"/>
                  </a:schemeClr>
                </a:solidFill>
                <a:latin typeface="微软雅黑" pitchFamily="34" charset="-122"/>
                <a:ea typeface="微软雅黑" pitchFamily="34" charset="-122"/>
              </a:rPr>
              <a:t>最重要</a:t>
            </a:r>
            <a:r>
              <a:rPr lang="zh-CN" altLang="en-US" sz="2000" dirty="0">
                <a:solidFill>
                  <a:schemeClr val="tx1">
                    <a:lumMod val="75000"/>
                    <a:lumOff val="25000"/>
                  </a:schemeClr>
                </a:solidFill>
                <a:latin typeface="微软雅黑" pitchFamily="34" charset="-122"/>
                <a:ea typeface="微软雅黑" pitchFamily="34" charset="-122"/>
              </a:rPr>
              <a:t>缺点就是冗余问题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相似的人越多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他们的知识</a:t>
            </a:r>
            <a:r>
              <a:rPr lang="zh-CN" altLang="en-US" sz="2000" dirty="0" smtClean="0">
                <a:solidFill>
                  <a:schemeClr val="tx1">
                    <a:lumMod val="75000"/>
                    <a:lumOff val="25000"/>
                  </a:schemeClr>
                </a:solidFill>
                <a:latin typeface="微软雅黑" pitchFamily="34" charset="-122"/>
                <a:ea typeface="微软雅黑" pitchFamily="34" charset="-122"/>
              </a:rPr>
              <a:t>、培训、技能</a:t>
            </a:r>
            <a:r>
              <a:rPr lang="zh-CN" altLang="en-US" sz="2000" dirty="0">
                <a:solidFill>
                  <a:schemeClr val="tx1">
                    <a:lumMod val="75000"/>
                    <a:lumOff val="25000"/>
                  </a:schemeClr>
                </a:solidFill>
                <a:latin typeface="微软雅黑" pitchFamily="34" charset="-122"/>
                <a:ea typeface="微软雅黑" pitchFamily="34" charset="-122"/>
              </a:rPr>
              <a:t>和欲望重叠的程度就越大。这通常</a:t>
            </a:r>
            <a:r>
              <a:rPr lang="zh-CN" altLang="en-US" sz="2000" dirty="0" smtClean="0">
                <a:solidFill>
                  <a:schemeClr val="tx1">
                    <a:lumMod val="75000"/>
                    <a:lumOff val="25000"/>
                  </a:schemeClr>
                </a:solidFill>
                <a:latin typeface="微软雅黑" pitchFamily="34" charset="-122"/>
                <a:ea typeface="微软雅黑" pitchFamily="34" charset="-122"/>
              </a:rPr>
              <a:t>不利于企业</a:t>
            </a:r>
            <a:r>
              <a:rPr lang="zh-CN" altLang="en-US" sz="2000" dirty="0">
                <a:solidFill>
                  <a:schemeClr val="tx1">
                    <a:lumMod val="75000"/>
                    <a:lumOff val="25000"/>
                  </a:schemeClr>
                </a:solidFill>
                <a:latin typeface="微软雅黑" pitchFamily="34" charset="-122"/>
                <a:ea typeface="微软雅黑" pitchFamily="34" charset="-122"/>
              </a:rPr>
              <a:t>获取其他必要资源以及有效</a:t>
            </a:r>
            <a:r>
              <a:rPr lang="zh-CN" altLang="en-US" sz="2000" dirty="0" smtClean="0">
                <a:solidFill>
                  <a:schemeClr val="tx1">
                    <a:lumMod val="75000"/>
                    <a:lumOff val="25000"/>
                  </a:schemeClr>
                </a:solidFill>
                <a:latin typeface="微软雅黑" pitchFamily="34" charset="-122"/>
                <a:ea typeface="微软雅黑" pitchFamily="34" charset="-122"/>
              </a:rPr>
              <a:t>运营。</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4" name="矩形 3"/>
          <p:cNvSpPr/>
          <p:nvPr/>
        </p:nvSpPr>
        <p:spPr>
          <a:xfrm>
            <a:off x="7772400" y="2214244"/>
            <a:ext cx="4000500" cy="304698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在许多情况下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强调互补性在</a:t>
            </a:r>
            <a:r>
              <a:rPr lang="zh-CN" altLang="en-US" sz="2000" dirty="0" smtClean="0">
                <a:solidFill>
                  <a:schemeClr val="tx1">
                    <a:lumMod val="75000"/>
                    <a:lumOff val="25000"/>
                  </a:schemeClr>
                </a:solidFill>
                <a:latin typeface="微软雅黑" pitchFamily="34" charset="-122"/>
                <a:ea typeface="微软雅黑" pitchFamily="34" charset="-122"/>
              </a:rPr>
              <a:t>一定程度</a:t>
            </a:r>
            <a:r>
              <a:rPr lang="zh-CN" altLang="en-US" sz="2000" dirty="0">
                <a:solidFill>
                  <a:schemeClr val="tx1">
                    <a:lumMod val="75000"/>
                    <a:lumOff val="25000"/>
                  </a:schemeClr>
                </a:solidFill>
                <a:latin typeface="微软雅黑" pitchFamily="34" charset="-122"/>
                <a:ea typeface="微软雅黑" pitchFamily="34" charset="-122"/>
              </a:rPr>
              <a:t>上可能是更好的策略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因为它可以提供给新企业一种强有力和多样化的</a:t>
            </a:r>
            <a:r>
              <a:rPr lang="zh-CN" altLang="en-US" sz="2000" dirty="0" smtClean="0">
                <a:solidFill>
                  <a:schemeClr val="tx1">
                    <a:lumMod val="75000"/>
                    <a:lumOff val="25000"/>
                  </a:schemeClr>
                </a:solidFill>
                <a:latin typeface="微软雅黑" pitchFamily="34" charset="-122"/>
                <a:ea typeface="微软雅黑" pitchFamily="34" charset="-122"/>
              </a:rPr>
              <a:t>人力资源基础。</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一种平衡的方法是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b="1" dirty="0">
                <a:solidFill>
                  <a:schemeClr val="accent2"/>
                </a:solidFill>
                <a:latin typeface="微软雅黑" pitchFamily="34" charset="-122"/>
                <a:ea typeface="微软雅黑" pitchFamily="34" charset="-122"/>
              </a:rPr>
              <a:t>在知识</a:t>
            </a:r>
            <a:r>
              <a:rPr lang="zh-CN" altLang="en-US" sz="2000" b="1" dirty="0" smtClean="0">
                <a:solidFill>
                  <a:schemeClr val="accent2"/>
                </a:solidFill>
                <a:latin typeface="微软雅黑" pitchFamily="34" charset="-122"/>
                <a:ea typeface="微软雅黑" pitchFamily="34" charset="-122"/>
              </a:rPr>
              <a:t>、技能</a:t>
            </a:r>
            <a:r>
              <a:rPr lang="zh-CN" altLang="en-US" sz="2000" b="1" dirty="0">
                <a:solidFill>
                  <a:schemeClr val="accent2"/>
                </a:solidFill>
                <a:latin typeface="微软雅黑" pitchFamily="34" charset="-122"/>
                <a:ea typeface="微软雅黑" pitchFamily="34" charset="-122"/>
              </a:rPr>
              <a:t>和经验方面</a:t>
            </a:r>
            <a:r>
              <a:rPr lang="zh-CN" altLang="en-US" sz="2000" b="1" dirty="0" smtClean="0">
                <a:solidFill>
                  <a:schemeClr val="accent2"/>
                </a:solidFill>
                <a:latin typeface="微软雅黑" pitchFamily="34" charset="-122"/>
                <a:ea typeface="微软雅黑" pitchFamily="34" charset="-122"/>
              </a:rPr>
              <a:t>主要</a:t>
            </a:r>
            <a:r>
              <a:rPr lang="zh-CN" altLang="en-US" sz="2000" b="1" dirty="0">
                <a:solidFill>
                  <a:schemeClr val="accent2"/>
                </a:solidFill>
                <a:latin typeface="微软雅黑" pitchFamily="34" charset="-122"/>
                <a:ea typeface="微软雅黑" pitchFamily="34" charset="-122"/>
              </a:rPr>
              <a:t>关注互补性</a:t>
            </a:r>
            <a:r>
              <a:rPr lang="en-US" altLang="zh-CN" sz="2000" b="1" dirty="0">
                <a:solidFill>
                  <a:schemeClr val="accent2"/>
                </a:solidFill>
                <a:latin typeface="微软雅黑" pitchFamily="34" charset="-122"/>
                <a:ea typeface="微软雅黑" pitchFamily="34" charset="-122"/>
              </a:rPr>
              <a:t>, </a:t>
            </a:r>
            <a:r>
              <a:rPr lang="zh-CN" altLang="en-US" sz="2000" b="1" dirty="0">
                <a:solidFill>
                  <a:schemeClr val="accent2"/>
                </a:solidFill>
                <a:latin typeface="微软雅黑" pitchFamily="34" charset="-122"/>
                <a:ea typeface="微软雅黑" pitchFamily="34" charset="-122"/>
              </a:rPr>
              <a:t>而在个人特征和动机方面则考虑相似性</a:t>
            </a:r>
            <a:r>
              <a:rPr lang="zh-CN" altLang="en-US" sz="2000" b="1" dirty="0" smtClean="0">
                <a:solidFill>
                  <a:schemeClr val="accent2"/>
                </a:solidFill>
                <a:latin typeface="微软雅黑" pitchFamily="34" charset="-122"/>
                <a:ea typeface="微软雅黑" pitchFamily="34" charset="-122"/>
              </a:rPr>
              <a:t>。</a:t>
            </a:r>
            <a:endParaRPr lang="zh-CN" altLang="en-US" sz="2000" b="1" dirty="0">
              <a:solidFill>
                <a:schemeClr val="accent2"/>
              </a:solidFill>
              <a:latin typeface="微软雅黑" pitchFamily="34" charset="-122"/>
              <a:ea typeface="微软雅黑" pitchFamily="34" charset="-122"/>
            </a:endParaRPr>
          </a:p>
        </p:txBody>
      </p:sp>
      <p:sp>
        <p:nvSpPr>
          <p:cNvPr id="13" name="文本框 9"/>
          <p:cNvSpPr txBox="1"/>
          <p:nvPr/>
        </p:nvSpPr>
        <p:spPr>
          <a:xfrm>
            <a:off x="840784" y="203271"/>
            <a:ext cx="7763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创业团队的特征与</a:t>
            </a:r>
            <a:r>
              <a:rPr lang="zh-CN" altLang="en-US" sz="2400" b="1" dirty="0" smtClean="0">
                <a:solidFill>
                  <a:schemeClr val="tx1">
                    <a:lumMod val="75000"/>
                    <a:lumOff val="25000"/>
                  </a:schemeClr>
                </a:solidFill>
                <a:latin typeface="微软雅黑" pitchFamily="34" charset="-122"/>
                <a:ea typeface="微软雅黑" pitchFamily="34" charset="-122"/>
              </a:rPr>
              <a:t>组建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创业团队的组建原则</a:t>
            </a:r>
          </a:p>
        </p:txBody>
      </p:sp>
      <p:sp>
        <p:nvSpPr>
          <p:cNvPr id="14" name="矩形 13"/>
          <p:cNvSpPr/>
          <p:nvPr/>
        </p:nvSpPr>
        <p:spPr>
          <a:xfrm>
            <a:off x="511879" y="843223"/>
            <a:ext cx="3264035"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互补性与相似性原则</a:t>
            </a:r>
          </a:p>
        </p:txBody>
      </p:sp>
    </p:spTree>
    <p:extLst>
      <p:ext uri="{BB962C8B-B14F-4D97-AF65-F5344CB8AC3E}">
        <p14:creationId xmlns:p14="http://schemas.microsoft.com/office/powerpoint/2010/main" val="92480151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wipe(down)">
                                      <p:cBhvr>
                                        <p:cTn id="15" dur="580">
                                          <p:stCondLst>
                                            <p:cond delay="0"/>
                                          </p:stCondLst>
                                        </p:cTn>
                                        <p:tgtEl>
                                          <p:spTgt spid="51"/>
                                        </p:tgtEl>
                                      </p:cBhvr>
                                    </p:animEffect>
                                    <p:anim calcmode="lin" valueType="num">
                                      <p:cBhvr>
                                        <p:cTn id="16" dur="1822" tmFilter="0,0; 0.14,0.36; 0.43,0.73; 0.71,0.91; 1.0,1.0">
                                          <p:stCondLst>
                                            <p:cond delay="0"/>
                                          </p:stCondLst>
                                        </p:cTn>
                                        <p:tgtEl>
                                          <p:spTgt spid="51"/>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51"/>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51"/>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51"/>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51"/>
                                        </p:tgtEl>
                                        <p:attrNameLst>
                                          <p:attrName>ppt_y</p:attrName>
                                        </p:attrNameLst>
                                      </p:cBhvr>
                                      <p:tavLst>
                                        <p:tav tm="0" fmla="#ppt_y-sin(pi*$)/81">
                                          <p:val>
                                            <p:fltVal val="0"/>
                                          </p:val>
                                        </p:tav>
                                        <p:tav tm="100000">
                                          <p:val>
                                            <p:fltVal val="1"/>
                                          </p:val>
                                        </p:tav>
                                      </p:tavLst>
                                    </p:anim>
                                    <p:animScale>
                                      <p:cBhvr>
                                        <p:cTn id="21" dur="26">
                                          <p:stCondLst>
                                            <p:cond delay="650"/>
                                          </p:stCondLst>
                                        </p:cTn>
                                        <p:tgtEl>
                                          <p:spTgt spid="51"/>
                                        </p:tgtEl>
                                      </p:cBhvr>
                                      <p:to x="100000" y="60000"/>
                                    </p:animScale>
                                    <p:animScale>
                                      <p:cBhvr>
                                        <p:cTn id="22" dur="166" decel="50000">
                                          <p:stCondLst>
                                            <p:cond delay="676"/>
                                          </p:stCondLst>
                                        </p:cTn>
                                        <p:tgtEl>
                                          <p:spTgt spid="51"/>
                                        </p:tgtEl>
                                      </p:cBhvr>
                                      <p:to x="100000" y="100000"/>
                                    </p:animScale>
                                    <p:animScale>
                                      <p:cBhvr>
                                        <p:cTn id="23" dur="26">
                                          <p:stCondLst>
                                            <p:cond delay="1312"/>
                                          </p:stCondLst>
                                        </p:cTn>
                                        <p:tgtEl>
                                          <p:spTgt spid="51"/>
                                        </p:tgtEl>
                                      </p:cBhvr>
                                      <p:to x="100000" y="80000"/>
                                    </p:animScale>
                                    <p:animScale>
                                      <p:cBhvr>
                                        <p:cTn id="24" dur="166" decel="50000">
                                          <p:stCondLst>
                                            <p:cond delay="1338"/>
                                          </p:stCondLst>
                                        </p:cTn>
                                        <p:tgtEl>
                                          <p:spTgt spid="51"/>
                                        </p:tgtEl>
                                      </p:cBhvr>
                                      <p:to x="100000" y="100000"/>
                                    </p:animScale>
                                    <p:animScale>
                                      <p:cBhvr>
                                        <p:cTn id="25" dur="26">
                                          <p:stCondLst>
                                            <p:cond delay="1642"/>
                                          </p:stCondLst>
                                        </p:cTn>
                                        <p:tgtEl>
                                          <p:spTgt spid="51"/>
                                        </p:tgtEl>
                                      </p:cBhvr>
                                      <p:to x="100000" y="90000"/>
                                    </p:animScale>
                                    <p:animScale>
                                      <p:cBhvr>
                                        <p:cTn id="26" dur="166" decel="50000">
                                          <p:stCondLst>
                                            <p:cond delay="1668"/>
                                          </p:stCondLst>
                                        </p:cTn>
                                        <p:tgtEl>
                                          <p:spTgt spid="51"/>
                                        </p:tgtEl>
                                      </p:cBhvr>
                                      <p:to x="100000" y="100000"/>
                                    </p:animScale>
                                    <p:animScale>
                                      <p:cBhvr>
                                        <p:cTn id="27" dur="26">
                                          <p:stCondLst>
                                            <p:cond delay="1808"/>
                                          </p:stCondLst>
                                        </p:cTn>
                                        <p:tgtEl>
                                          <p:spTgt spid="51"/>
                                        </p:tgtEl>
                                      </p:cBhvr>
                                      <p:to x="100000" y="95000"/>
                                    </p:animScale>
                                    <p:animScale>
                                      <p:cBhvr>
                                        <p:cTn id="28" dur="166" decel="50000">
                                          <p:stCondLst>
                                            <p:cond delay="1834"/>
                                          </p:stCondLst>
                                        </p:cTn>
                                        <p:tgtEl>
                                          <p:spTgt spid="51"/>
                                        </p:tgtEl>
                                      </p:cBhvr>
                                      <p:to x="100000" y="100000"/>
                                    </p:animScale>
                                  </p:childTnLst>
                                </p:cTn>
                              </p:par>
                              <p:par>
                                <p:cTn id="29" presetID="26" presetClass="entr" presetSubtype="0"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down)">
                                      <p:cBhvr>
                                        <p:cTn id="31" dur="580">
                                          <p:stCondLst>
                                            <p:cond delay="0"/>
                                          </p:stCondLst>
                                        </p:cTn>
                                        <p:tgtEl>
                                          <p:spTgt spid="49"/>
                                        </p:tgtEl>
                                      </p:cBhvr>
                                    </p:animEffect>
                                    <p:anim calcmode="lin" valueType="num">
                                      <p:cBhvr>
                                        <p:cTn id="32"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37" dur="26">
                                          <p:stCondLst>
                                            <p:cond delay="650"/>
                                          </p:stCondLst>
                                        </p:cTn>
                                        <p:tgtEl>
                                          <p:spTgt spid="49"/>
                                        </p:tgtEl>
                                      </p:cBhvr>
                                      <p:to x="100000" y="60000"/>
                                    </p:animScale>
                                    <p:animScale>
                                      <p:cBhvr>
                                        <p:cTn id="38" dur="166" decel="50000">
                                          <p:stCondLst>
                                            <p:cond delay="676"/>
                                          </p:stCondLst>
                                        </p:cTn>
                                        <p:tgtEl>
                                          <p:spTgt spid="49"/>
                                        </p:tgtEl>
                                      </p:cBhvr>
                                      <p:to x="100000" y="100000"/>
                                    </p:animScale>
                                    <p:animScale>
                                      <p:cBhvr>
                                        <p:cTn id="39" dur="26">
                                          <p:stCondLst>
                                            <p:cond delay="1312"/>
                                          </p:stCondLst>
                                        </p:cTn>
                                        <p:tgtEl>
                                          <p:spTgt spid="49"/>
                                        </p:tgtEl>
                                      </p:cBhvr>
                                      <p:to x="100000" y="80000"/>
                                    </p:animScale>
                                    <p:animScale>
                                      <p:cBhvr>
                                        <p:cTn id="40" dur="166" decel="50000">
                                          <p:stCondLst>
                                            <p:cond delay="1338"/>
                                          </p:stCondLst>
                                        </p:cTn>
                                        <p:tgtEl>
                                          <p:spTgt spid="49"/>
                                        </p:tgtEl>
                                      </p:cBhvr>
                                      <p:to x="100000" y="100000"/>
                                    </p:animScale>
                                    <p:animScale>
                                      <p:cBhvr>
                                        <p:cTn id="41" dur="26">
                                          <p:stCondLst>
                                            <p:cond delay="1642"/>
                                          </p:stCondLst>
                                        </p:cTn>
                                        <p:tgtEl>
                                          <p:spTgt spid="49"/>
                                        </p:tgtEl>
                                      </p:cBhvr>
                                      <p:to x="100000" y="90000"/>
                                    </p:animScale>
                                    <p:animScale>
                                      <p:cBhvr>
                                        <p:cTn id="42" dur="166" decel="50000">
                                          <p:stCondLst>
                                            <p:cond delay="1668"/>
                                          </p:stCondLst>
                                        </p:cTn>
                                        <p:tgtEl>
                                          <p:spTgt spid="49"/>
                                        </p:tgtEl>
                                      </p:cBhvr>
                                      <p:to x="100000" y="100000"/>
                                    </p:animScale>
                                    <p:animScale>
                                      <p:cBhvr>
                                        <p:cTn id="43" dur="26">
                                          <p:stCondLst>
                                            <p:cond delay="1808"/>
                                          </p:stCondLst>
                                        </p:cTn>
                                        <p:tgtEl>
                                          <p:spTgt spid="49"/>
                                        </p:tgtEl>
                                      </p:cBhvr>
                                      <p:to x="100000" y="95000"/>
                                    </p:animScale>
                                    <p:animScale>
                                      <p:cBhvr>
                                        <p:cTn id="44" dur="166" decel="50000">
                                          <p:stCondLst>
                                            <p:cond delay="1834"/>
                                          </p:stCondLst>
                                        </p:cTn>
                                        <p:tgtEl>
                                          <p:spTgt spid="49"/>
                                        </p:tgtEl>
                                      </p:cBhvr>
                                      <p:to x="100000" y="100000"/>
                                    </p:animScale>
                                  </p:childTnLst>
                                </p:cTn>
                              </p:par>
                              <p:par>
                                <p:cTn id="45" presetID="26"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down)">
                                      <p:cBhvr>
                                        <p:cTn id="47" dur="580">
                                          <p:stCondLst>
                                            <p:cond delay="0"/>
                                          </p:stCondLst>
                                        </p:cTn>
                                        <p:tgtEl>
                                          <p:spTgt spid="4"/>
                                        </p:tgtEl>
                                      </p:cBhvr>
                                    </p:animEffect>
                                    <p:anim calcmode="lin" valueType="num">
                                      <p:cBhvr>
                                        <p:cTn id="4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3" dur="26">
                                          <p:stCondLst>
                                            <p:cond delay="650"/>
                                          </p:stCondLst>
                                        </p:cTn>
                                        <p:tgtEl>
                                          <p:spTgt spid="4"/>
                                        </p:tgtEl>
                                      </p:cBhvr>
                                      <p:to x="100000" y="60000"/>
                                    </p:animScale>
                                    <p:animScale>
                                      <p:cBhvr>
                                        <p:cTn id="54" dur="166" decel="50000">
                                          <p:stCondLst>
                                            <p:cond delay="676"/>
                                          </p:stCondLst>
                                        </p:cTn>
                                        <p:tgtEl>
                                          <p:spTgt spid="4"/>
                                        </p:tgtEl>
                                      </p:cBhvr>
                                      <p:to x="100000" y="100000"/>
                                    </p:animScale>
                                    <p:animScale>
                                      <p:cBhvr>
                                        <p:cTn id="55" dur="26">
                                          <p:stCondLst>
                                            <p:cond delay="1312"/>
                                          </p:stCondLst>
                                        </p:cTn>
                                        <p:tgtEl>
                                          <p:spTgt spid="4"/>
                                        </p:tgtEl>
                                      </p:cBhvr>
                                      <p:to x="100000" y="80000"/>
                                    </p:animScale>
                                    <p:animScale>
                                      <p:cBhvr>
                                        <p:cTn id="56" dur="166" decel="50000">
                                          <p:stCondLst>
                                            <p:cond delay="1338"/>
                                          </p:stCondLst>
                                        </p:cTn>
                                        <p:tgtEl>
                                          <p:spTgt spid="4"/>
                                        </p:tgtEl>
                                      </p:cBhvr>
                                      <p:to x="100000" y="100000"/>
                                    </p:animScale>
                                    <p:animScale>
                                      <p:cBhvr>
                                        <p:cTn id="57" dur="26">
                                          <p:stCondLst>
                                            <p:cond delay="1642"/>
                                          </p:stCondLst>
                                        </p:cTn>
                                        <p:tgtEl>
                                          <p:spTgt spid="4"/>
                                        </p:tgtEl>
                                      </p:cBhvr>
                                      <p:to x="100000" y="90000"/>
                                    </p:animScale>
                                    <p:animScale>
                                      <p:cBhvr>
                                        <p:cTn id="58" dur="166" decel="50000">
                                          <p:stCondLst>
                                            <p:cond delay="1668"/>
                                          </p:stCondLst>
                                        </p:cTn>
                                        <p:tgtEl>
                                          <p:spTgt spid="4"/>
                                        </p:tgtEl>
                                      </p:cBhvr>
                                      <p:to x="100000" y="100000"/>
                                    </p:animScale>
                                    <p:animScale>
                                      <p:cBhvr>
                                        <p:cTn id="59" dur="26">
                                          <p:stCondLst>
                                            <p:cond delay="1808"/>
                                          </p:stCondLst>
                                        </p:cTn>
                                        <p:tgtEl>
                                          <p:spTgt spid="4"/>
                                        </p:tgtEl>
                                      </p:cBhvr>
                                      <p:to x="100000" y="95000"/>
                                    </p:animScale>
                                    <p:animScale>
                                      <p:cBhvr>
                                        <p:cTn id="6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110"/>
          <p:cNvGrpSpPr/>
          <p:nvPr/>
        </p:nvGrpSpPr>
        <p:grpSpPr>
          <a:xfrm>
            <a:off x="7126087" y="3014213"/>
            <a:ext cx="404812" cy="855663"/>
            <a:chOff x="7097769" y="2557319"/>
            <a:chExt cx="404812" cy="855663"/>
          </a:xfrm>
        </p:grpSpPr>
        <p:sp>
          <p:nvSpPr>
            <p:cNvPr id="38" name="MH_Other_3"/>
            <p:cNvSpPr/>
            <p:nvPr>
              <p:custDataLst>
                <p:tags r:id="rId8"/>
              </p:custDataLst>
            </p:nvPr>
          </p:nvSpPr>
          <p:spPr>
            <a:xfrm>
              <a:off x="7097769" y="2557319"/>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2"/>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lumMod val="50000"/>
                  </a:schemeClr>
                </a:solidFill>
                <a:latin typeface="微软雅黑" pitchFamily="34" charset="-122"/>
                <a:ea typeface="微软雅黑" pitchFamily="34" charset="-122"/>
              </a:endParaRPr>
            </a:p>
          </p:txBody>
        </p:sp>
        <p:cxnSp>
          <p:nvCxnSpPr>
            <p:cNvPr id="39" name="MH_Other_4"/>
            <p:cNvCxnSpPr/>
            <p:nvPr>
              <p:custDataLst>
                <p:tags r:id="rId9"/>
              </p:custDataLst>
            </p:nvPr>
          </p:nvCxnSpPr>
          <p:spPr>
            <a:xfrm>
              <a:off x="7286681" y="2982769"/>
              <a:ext cx="215900" cy="0"/>
            </a:xfrm>
            <a:prstGeom prst="line">
              <a:avLst/>
            </a:prstGeom>
            <a:ln w="25400">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40" name="MH_Other_5"/>
            <p:cNvSpPr/>
            <p:nvPr>
              <p:custDataLst>
                <p:tags r:id="rId10"/>
              </p:custDataLst>
            </p:nvPr>
          </p:nvSpPr>
          <p:spPr>
            <a:xfrm>
              <a:off x="7227944" y="2924032"/>
              <a:ext cx="117475" cy="117475"/>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lumMod val="50000"/>
                  </a:schemeClr>
                </a:solidFill>
                <a:latin typeface="微软雅黑" pitchFamily="34" charset="-122"/>
                <a:ea typeface="微软雅黑" pitchFamily="34" charset="-122"/>
              </a:endParaRPr>
            </a:p>
          </p:txBody>
        </p:sp>
      </p:grpSp>
      <p:grpSp>
        <p:nvGrpSpPr>
          <p:cNvPr id="41" name="组合 114"/>
          <p:cNvGrpSpPr/>
          <p:nvPr/>
        </p:nvGrpSpPr>
        <p:grpSpPr>
          <a:xfrm>
            <a:off x="4427338" y="1965855"/>
            <a:ext cx="404812" cy="855663"/>
            <a:chOff x="4399020" y="1508961"/>
            <a:chExt cx="404812" cy="855663"/>
          </a:xfrm>
        </p:grpSpPr>
        <p:sp>
          <p:nvSpPr>
            <p:cNvPr id="42" name="MH_Other_9"/>
            <p:cNvSpPr/>
            <p:nvPr>
              <p:custDataLst>
                <p:tags r:id="rId5"/>
              </p:custDataLst>
            </p:nvPr>
          </p:nvSpPr>
          <p:spPr>
            <a:xfrm flipH="1">
              <a:off x="4611745" y="1508961"/>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1"/>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cxnSp>
          <p:nvCxnSpPr>
            <p:cNvPr id="43" name="MH_Other_10"/>
            <p:cNvCxnSpPr/>
            <p:nvPr>
              <p:custDataLst>
                <p:tags r:id="rId6"/>
              </p:custDataLst>
            </p:nvPr>
          </p:nvCxnSpPr>
          <p:spPr>
            <a:xfrm flipH="1">
              <a:off x="4399020" y="1934411"/>
              <a:ext cx="215900" cy="0"/>
            </a:xfrm>
            <a:prstGeom prst="line">
              <a:avLst/>
            </a:prstGeom>
            <a:ln w="25400">
              <a:solidFill>
                <a:schemeClr val="accent1"/>
              </a:solidFill>
              <a:tailEnd type="oval" w="sm" len="sm"/>
            </a:ln>
          </p:spPr>
          <p:style>
            <a:lnRef idx="1">
              <a:schemeClr val="accent1"/>
            </a:lnRef>
            <a:fillRef idx="0">
              <a:schemeClr val="accent1"/>
            </a:fillRef>
            <a:effectRef idx="0">
              <a:schemeClr val="accent1"/>
            </a:effectRef>
            <a:fontRef idx="minor">
              <a:schemeClr val="tx1"/>
            </a:fontRef>
          </p:style>
        </p:cxnSp>
        <p:sp>
          <p:nvSpPr>
            <p:cNvPr id="44" name="MH_Other_11"/>
            <p:cNvSpPr/>
            <p:nvPr>
              <p:custDataLst>
                <p:tags r:id="rId7"/>
              </p:custDataLst>
            </p:nvPr>
          </p:nvSpPr>
          <p:spPr>
            <a:xfrm flipH="1">
              <a:off x="4556182" y="1875674"/>
              <a:ext cx="117475" cy="11747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grpSp>
      <p:grpSp>
        <p:nvGrpSpPr>
          <p:cNvPr id="45" name="组合 130"/>
          <p:cNvGrpSpPr/>
          <p:nvPr/>
        </p:nvGrpSpPr>
        <p:grpSpPr>
          <a:xfrm>
            <a:off x="4887712" y="1892830"/>
            <a:ext cx="1001712" cy="1001713"/>
            <a:chOff x="3737792" y="1347614"/>
            <a:chExt cx="751284" cy="751285"/>
          </a:xfrm>
        </p:grpSpPr>
        <p:grpSp>
          <p:nvGrpSpPr>
            <p:cNvPr id="46" name="组合 131"/>
            <p:cNvGrpSpPr/>
            <p:nvPr/>
          </p:nvGrpSpPr>
          <p:grpSpPr>
            <a:xfrm>
              <a:off x="3737792" y="1347614"/>
              <a:ext cx="751284" cy="751285"/>
              <a:chOff x="4964170" y="1531186"/>
              <a:chExt cx="1001712" cy="1001713"/>
            </a:xfrm>
          </p:grpSpPr>
          <p:sp>
            <p:nvSpPr>
              <p:cNvPr id="48" name="MH_Other_7"/>
              <p:cNvSpPr/>
              <p:nvPr>
                <p:custDataLst>
                  <p:tags r:id="rId3"/>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49" name="MH_Other_8"/>
              <p:cNvSpPr/>
              <p:nvPr>
                <p:custDataLst>
                  <p:tags r:id="rId4"/>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grpSp>
        <p:sp>
          <p:nvSpPr>
            <p:cNvPr id="47" name="TextBox 46"/>
            <p:cNvSpPr txBox="1"/>
            <p:nvPr/>
          </p:nvSpPr>
          <p:spPr>
            <a:xfrm>
              <a:off x="3855739" y="1447726"/>
              <a:ext cx="564430" cy="300083"/>
            </a:xfrm>
            <a:prstGeom prst="rect">
              <a:avLst/>
            </a:prstGeom>
            <a:noFill/>
          </p:spPr>
          <p:txBody>
            <a:bodyPr wrap="square" rtlCol="0">
              <a:spAutoFit/>
            </a:bodyPr>
            <a:lstStyle/>
            <a:p>
              <a:endParaRPr lang="zh-CN" altLang="en-US" sz="2000" dirty="0">
                <a:solidFill>
                  <a:schemeClr val="bg1"/>
                </a:solidFill>
                <a:latin typeface="微软雅黑" pitchFamily="34" charset="-122"/>
                <a:ea typeface="微软雅黑" pitchFamily="34" charset="-122"/>
              </a:endParaRPr>
            </a:p>
          </p:txBody>
        </p:sp>
      </p:grpSp>
      <p:grpSp>
        <p:nvGrpSpPr>
          <p:cNvPr id="50" name="组合 135"/>
          <p:cNvGrpSpPr/>
          <p:nvPr/>
        </p:nvGrpSpPr>
        <p:grpSpPr>
          <a:xfrm>
            <a:off x="6012689" y="2891037"/>
            <a:ext cx="1001712" cy="1001713"/>
            <a:chOff x="3737792" y="1347614"/>
            <a:chExt cx="751284" cy="751285"/>
          </a:xfrm>
        </p:grpSpPr>
        <p:grpSp>
          <p:nvGrpSpPr>
            <p:cNvPr id="51" name="组合 136"/>
            <p:cNvGrpSpPr/>
            <p:nvPr/>
          </p:nvGrpSpPr>
          <p:grpSpPr>
            <a:xfrm>
              <a:off x="3737792" y="1347614"/>
              <a:ext cx="751284" cy="751285"/>
              <a:chOff x="4964170" y="1531186"/>
              <a:chExt cx="1001712" cy="1001713"/>
            </a:xfrm>
          </p:grpSpPr>
          <p:sp>
            <p:nvSpPr>
              <p:cNvPr id="53" name="MH_Other_7"/>
              <p:cNvSpPr/>
              <p:nvPr>
                <p:custDataLst>
                  <p:tags r:id="rId1"/>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54" name="MH_Other_8"/>
              <p:cNvSpPr/>
              <p:nvPr>
                <p:custDataLst>
                  <p:tags r:id="rId2"/>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grpSp>
        <p:sp>
          <p:nvSpPr>
            <p:cNvPr id="52" name="TextBox 51"/>
            <p:cNvSpPr txBox="1"/>
            <p:nvPr/>
          </p:nvSpPr>
          <p:spPr>
            <a:xfrm>
              <a:off x="3865263" y="1452489"/>
              <a:ext cx="614287" cy="300083"/>
            </a:xfrm>
            <a:prstGeom prst="rect">
              <a:avLst/>
            </a:prstGeom>
            <a:noFill/>
          </p:spPr>
          <p:txBody>
            <a:bodyPr wrap="square" rtlCol="0">
              <a:spAutoFit/>
            </a:bodyPr>
            <a:lstStyle/>
            <a:p>
              <a:endParaRPr lang="zh-CN" altLang="en-US" sz="2000" dirty="0">
                <a:solidFill>
                  <a:schemeClr val="bg1"/>
                </a:solidFill>
                <a:latin typeface="微软雅黑" pitchFamily="34" charset="-122"/>
                <a:ea typeface="微软雅黑" pitchFamily="34" charset="-122"/>
              </a:endParaRPr>
            </a:p>
          </p:txBody>
        </p:sp>
      </p:grpSp>
      <p:sp>
        <p:nvSpPr>
          <p:cNvPr id="8" name="矩形 7"/>
          <p:cNvSpPr/>
          <p:nvPr/>
        </p:nvSpPr>
        <p:spPr>
          <a:xfrm>
            <a:off x="679450" y="1778662"/>
            <a:ext cx="3665338" cy="4524315"/>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认知冲突是指团队成员对有关企业生产经营管理过程中出现的与问题相关的意见</a:t>
            </a:r>
            <a:r>
              <a:rPr lang="zh-CN" altLang="en-US" sz="2000" dirty="0" smtClean="0">
                <a:solidFill>
                  <a:schemeClr val="tx1">
                    <a:lumMod val="75000"/>
                    <a:lumOff val="25000"/>
                  </a:schemeClr>
                </a:solidFill>
                <a:latin typeface="微软雅黑" pitchFamily="34" charset="-122"/>
                <a:ea typeface="微软雅黑" pitchFamily="34" charset="-122"/>
              </a:rPr>
              <a:t>、观点</a:t>
            </a:r>
            <a:r>
              <a:rPr lang="zh-CN" altLang="en-US" sz="2000" dirty="0">
                <a:solidFill>
                  <a:schemeClr val="tx1">
                    <a:lumMod val="75000"/>
                    <a:lumOff val="25000"/>
                  </a:schemeClr>
                </a:solidFill>
                <a:latin typeface="微软雅黑" pitchFamily="34" charset="-122"/>
                <a:ea typeface="微软雅黑" pitchFamily="34" charset="-122"/>
              </a:rPr>
              <a:t>和看法所形成的不一致性</a:t>
            </a:r>
            <a:r>
              <a:rPr lang="zh-CN" altLang="en-US" sz="2000" dirty="0" smtClean="0">
                <a:solidFill>
                  <a:schemeClr val="tx1">
                    <a:lumMod val="75000"/>
                    <a:lumOff val="25000"/>
                  </a:schemeClr>
                </a:solidFill>
                <a:latin typeface="微软雅黑" pitchFamily="34" charset="-122"/>
                <a:ea typeface="微软雅黑" pitchFamily="34" charset="-122"/>
              </a:rPr>
              <a:t>。俗</a:t>
            </a:r>
            <a:r>
              <a:rPr lang="zh-CN" altLang="en-US" sz="2000" dirty="0">
                <a:solidFill>
                  <a:schemeClr val="tx1">
                    <a:lumMod val="75000"/>
                    <a:lumOff val="25000"/>
                  </a:schemeClr>
                </a:solidFill>
                <a:latin typeface="微软雅黑" pitchFamily="34" charset="-122"/>
                <a:ea typeface="微软雅黑" pitchFamily="34" charset="-122"/>
              </a:rPr>
              <a:t>地讲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认知冲突是论事不论人。</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认知冲突</a:t>
            </a:r>
            <a:r>
              <a:rPr lang="zh-CN" altLang="en-US" sz="2000" dirty="0">
                <a:solidFill>
                  <a:schemeClr val="tx1">
                    <a:lumMod val="75000"/>
                    <a:lumOff val="25000"/>
                  </a:schemeClr>
                </a:solidFill>
                <a:latin typeface="微软雅黑" pitchFamily="34" charset="-122"/>
                <a:ea typeface="微软雅黑" pitchFamily="34" charset="-122"/>
              </a:rPr>
              <a:t>是有益的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它能推动不同选择方案的坦率沟通和开放式的交流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它能鼓励创造性的</a:t>
            </a:r>
            <a:r>
              <a:rPr lang="zh-CN" altLang="en-US" sz="2000" dirty="0" smtClean="0">
                <a:solidFill>
                  <a:schemeClr val="tx1">
                    <a:lumMod val="75000"/>
                    <a:lumOff val="25000"/>
                  </a:schemeClr>
                </a:solidFill>
                <a:latin typeface="微软雅黑" pitchFamily="34" charset="-122"/>
                <a:ea typeface="微软雅黑" pitchFamily="34" charset="-122"/>
              </a:rPr>
              <a:t>思维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促进创造性的方案</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认知冲突可以通过改善决策质量和提高成功执行决策的可能性</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进而</a:t>
            </a:r>
            <a:r>
              <a:rPr lang="zh-CN" altLang="en-US" sz="2000" dirty="0">
                <a:solidFill>
                  <a:schemeClr val="tx1">
                    <a:lumMod val="75000"/>
                    <a:lumOff val="25000"/>
                  </a:schemeClr>
                </a:solidFill>
                <a:latin typeface="微软雅黑" pitchFamily="34" charset="-122"/>
                <a:ea typeface="微软雅黑" pitchFamily="34" charset="-122"/>
              </a:rPr>
              <a:t>提高团队绩效。</a:t>
            </a:r>
          </a:p>
        </p:txBody>
      </p:sp>
      <p:sp>
        <p:nvSpPr>
          <p:cNvPr id="9" name="矩形 8"/>
          <p:cNvSpPr/>
          <p:nvPr/>
        </p:nvSpPr>
        <p:spPr>
          <a:xfrm>
            <a:off x="7664450" y="1328821"/>
            <a:ext cx="3822700" cy="3754361"/>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基于人格化</a:t>
            </a:r>
            <a:r>
              <a:rPr lang="zh-CN" altLang="en-US" sz="2000" dirty="0" smtClean="0">
                <a:solidFill>
                  <a:schemeClr val="tx1">
                    <a:lumMod val="75000"/>
                    <a:lumOff val="25000"/>
                  </a:schemeClr>
                </a:solidFill>
                <a:latin typeface="微软雅黑" pitchFamily="34" charset="-122"/>
                <a:ea typeface="微软雅黑" pitchFamily="34" charset="-122"/>
              </a:rPr>
              <a:t>、关系到</a:t>
            </a:r>
            <a:r>
              <a:rPr lang="zh-CN" altLang="en-US" sz="2000" dirty="0">
                <a:solidFill>
                  <a:schemeClr val="tx1">
                    <a:lumMod val="75000"/>
                    <a:lumOff val="25000"/>
                  </a:schemeClr>
                </a:solidFill>
                <a:latin typeface="微软雅黑" pitchFamily="34" charset="-122"/>
                <a:ea typeface="微软雅黑" pitchFamily="34" charset="-122"/>
              </a:rPr>
              <a:t>个人导向的不一致性往往会破坏团队绩效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冲突理论研究者</a:t>
            </a:r>
            <a:r>
              <a:rPr lang="zh-CN" altLang="en-US" sz="2000" dirty="0" smtClean="0">
                <a:solidFill>
                  <a:schemeClr val="tx1">
                    <a:lumMod val="75000"/>
                    <a:lumOff val="25000"/>
                  </a:schemeClr>
                </a:solidFill>
                <a:latin typeface="微软雅黑" pitchFamily="34" charset="-122"/>
                <a:ea typeface="微软雅黑" pitchFamily="34" charset="-122"/>
              </a:rPr>
              <a:t>共同把</a:t>
            </a:r>
            <a:r>
              <a:rPr lang="zh-CN" altLang="en-US" sz="2000" dirty="0">
                <a:solidFill>
                  <a:schemeClr val="tx1">
                    <a:lumMod val="75000"/>
                    <a:lumOff val="25000"/>
                  </a:schemeClr>
                </a:solidFill>
                <a:latin typeface="微软雅黑" pitchFamily="34" charset="-122"/>
                <a:ea typeface="微软雅黑" pitchFamily="34" charset="-122"/>
              </a:rPr>
              <a:t>这类不一致性</a:t>
            </a:r>
            <a:r>
              <a:rPr lang="zh-CN" altLang="en-US" sz="2000" dirty="0" smtClean="0">
                <a:solidFill>
                  <a:schemeClr val="tx1">
                    <a:lumMod val="75000"/>
                    <a:lumOff val="25000"/>
                  </a:schemeClr>
                </a:solidFill>
                <a:latin typeface="微软雅黑" pitchFamily="34" charset="-122"/>
                <a:ea typeface="微软雅黑" pitchFamily="34" charset="-122"/>
              </a:rPr>
              <a:t>称为“情感冲突”。通俗</a:t>
            </a:r>
            <a:r>
              <a:rPr lang="zh-CN" altLang="en-US" sz="2000" dirty="0">
                <a:solidFill>
                  <a:schemeClr val="tx1">
                    <a:lumMod val="75000"/>
                    <a:lumOff val="25000"/>
                  </a:schemeClr>
                </a:solidFill>
                <a:latin typeface="微软雅黑" pitchFamily="34" charset="-122"/>
                <a:ea typeface="微软雅黑" pitchFamily="34" charset="-122"/>
              </a:rPr>
              <a:t>地讲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情感冲突是论人不论事</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情感冲突却降低了团队决策质量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破坏了团队成员对成功</a:t>
            </a:r>
            <a:r>
              <a:rPr lang="zh-CN" altLang="en-US" sz="2000" dirty="0" smtClean="0">
                <a:solidFill>
                  <a:schemeClr val="tx1">
                    <a:lumMod val="75000"/>
                    <a:lumOff val="25000"/>
                  </a:schemeClr>
                </a:solidFill>
                <a:latin typeface="微软雅黑" pitchFamily="34" charset="-122"/>
                <a:ea typeface="微软雅黑" pitchFamily="34" charset="-122"/>
              </a:rPr>
              <a:t>执行决策</a:t>
            </a:r>
            <a:r>
              <a:rPr lang="zh-CN" altLang="en-US" sz="2000" dirty="0">
                <a:solidFill>
                  <a:schemeClr val="tx1">
                    <a:lumMod val="75000"/>
                    <a:lumOff val="25000"/>
                  </a:schemeClr>
                </a:solidFill>
                <a:latin typeface="微软雅黑" pitchFamily="34" charset="-122"/>
                <a:ea typeface="微软雅黑" pitchFamily="34" charset="-122"/>
              </a:rPr>
              <a:t>的理解</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甚至阻碍团队成员履行义务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进而导致团队绩效</a:t>
            </a:r>
            <a:r>
              <a:rPr lang="zh-CN" altLang="en-US" sz="2000" dirty="0" smtClean="0">
                <a:solidFill>
                  <a:schemeClr val="tx1">
                    <a:lumMod val="75000"/>
                    <a:lumOff val="25000"/>
                  </a:schemeClr>
                </a:solidFill>
                <a:latin typeface="微软雅黑" pitchFamily="34" charset="-122"/>
                <a:ea typeface="微软雅黑" pitchFamily="34" charset="-122"/>
              </a:rPr>
              <a:t>下降。</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30" name="文本框 9"/>
          <p:cNvSpPr txBox="1"/>
          <p:nvPr/>
        </p:nvSpPr>
        <p:spPr>
          <a:xfrm>
            <a:off x="840784" y="203271"/>
            <a:ext cx="7763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创业团队的特征与</a:t>
            </a:r>
            <a:r>
              <a:rPr lang="zh-CN" altLang="en-US" sz="2400" b="1" dirty="0" smtClean="0">
                <a:solidFill>
                  <a:schemeClr val="tx1">
                    <a:lumMod val="75000"/>
                    <a:lumOff val="25000"/>
                  </a:schemeClr>
                </a:solidFill>
                <a:latin typeface="微软雅黑" pitchFamily="34" charset="-122"/>
                <a:ea typeface="微软雅黑" pitchFamily="34" charset="-122"/>
              </a:rPr>
              <a:t>组建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创业团队的组建原则</a:t>
            </a:r>
          </a:p>
        </p:txBody>
      </p:sp>
      <p:sp>
        <p:nvSpPr>
          <p:cNvPr id="31" name="矩形 30"/>
          <p:cNvSpPr/>
          <p:nvPr/>
        </p:nvSpPr>
        <p:spPr>
          <a:xfrm>
            <a:off x="255399" y="843223"/>
            <a:ext cx="3776996"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3. </a:t>
            </a:r>
            <a:r>
              <a:rPr lang="zh-CN" altLang="en-US" sz="2000" b="1" dirty="0">
                <a:solidFill>
                  <a:schemeClr val="accent2"/>
                </a:solidFill>
                <a:latin typeface="微软雅黑" pitchFamily="34" charset="-122"/>
                <a:ea typeface="微软雅黑" pitchFamily="34" charset="-122"/>
              </a:rPr>
              <a:t>认知冲突与情感冲突原则</a:t>
            </a:r>
          </a:p>
        </p:txBody>
      </p:sp>
    </p:spTree>
    <p:extLst>
      <p:ext uri="{BB962C8B-B14F-4D97-AF65-F5344CB8AC3E}">
        <p14:creationId xmlns:p14="http://schemas.microsoft.com/office/powerpoint/2010/main" val="380364516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par>
                                <p:cTn id="8" presetID="16" presetClass="entr" presetSubtype="21"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barn(inVertical)">
                                      <p:cBhvr>
                                        <p:cTn id="10" dur="500"/>
                                        <p:tgtEl>
                                          <p:spTgt spid="4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nodeType="click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2000"/>
                                        <p:tgtEl>
                                          <p:spTgt spid="37"/>
                                        </p:tgtEl>
                                      </p:cBhvr>
                                    </p:animEffect>
                                    <p:anim calcmode="lin" valueType="num">
                                      <p:cBhvr>
                                        <p:cTn id="19" dur="2000" fill="hold"/>
                                        <p:tgtEl>
                                          <p:spTgt spid="37"/>
                                        </p:tgtEl>
                                        <p:attrNameLst>
                                          <p:attrName>ppt_w</p:attrName>
                                        </p:attrNameLst>
                                      </p:cBhvr>
                                      <p:tavLst>
                                        <p:tav tm="0" fmla="#ppt_w*sin(2.5*pi*$)">
                                          <p:val>
                                            <p:fltVal val="0"/>
                                          </p:val>
                                        </p:tav>
                                        <p:tav tm="100000">
                                          <p:val>
                                            <p:fltVal val="1"/>
                                          </p:val>
                                        </p:tav>
                                      </p:tavLst>
                                    </p:anim>
                                    <p:anim calcmode="lin" valueType="num">
                                      <p:cBhvr>
                                        <p:cTn id="20" dur="2000" fill="hold"/>
                                        <p:tgtEl>
                                          <p:spTgt spid="37"/>
                                        </p:tgtEl>
                                        <p:attrNameLst>
                                          <p:attrName>ppt_h</p:attrName>
                                        </p:attrNameLst>
                                      </p:cBhvr>
                                      <p:tavLst>
                                        <p:tav tm="0">
                                          <p:val>
                                            <p:strVal val="#ppt_h"/>
                                          </p:val>
                                        </p:tav>
                                        <p:tav tm="100000">
                                          <p:val>
                                            <p:strVal val="#ppt_h"/>
                                          </p:val>
                                        </p:tav>
                                      </p:tavLst>
                                    </p:anim>
                                  </p:childTnLst>
                                </p:cTn>
                              </p:par>
                              <p:par>
                                <p:cTn id="21" presetID="45" presetClass="entr" presetSubtype="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2000"/>
                                        <p:tgtEl>
                                          <p:spTgt spid="50"/>
                                        </p:tgtEl>
                                      </p:cBhvr>
                                    </p:animEffect>
                                    <p:anim calcmode="lin" valueType="num">
                                      <p:cBhvr>
                                        <p:cTn id="24" dur="2000" fill="hold"/>
                                        <p:tgtEl>
                                          <p:spTgt spid="50"/>
                                        </p:tgtEl>
                                        <p:attrNameLst>
                                          <p:attrName>ppt_w</p:attrName>
                                        </p:attrNameLst>
                                      </p:cBhvr>
                                      <p:tavLst>
                                        <p:tav tm="0" fmla="#ppt_w*sin(2.5*pi*$)">
                                          <p:val>
                                            <p:fltVal val="0"/>
                                          </p:val>
                                        </p:tav>
                                        <p:tav tm="100000">
                                          <p:val>
                                            <p:fltVal val="1"/>
                                          </p:val>
                                        </p:tav>
                                      </p:tavLst>
                                    </p:anim>
                                    <p:anim calcmode="lin" valueType="num">
                                      <p:cBhvr>
                                        <p:cTn id="25" dur="2000" fill="hold"/>
                                        <p:tgtEl>
                                          <p:spTgt spid="50"/>
                                        </p:tgtEl>
                                        <p:attrNameLst>
                                          <p:attrName>ppt_h</p:attrName>
                                        </p:attrNameLst>
                                      </p:cBhvr>
                                      <p:tavLst>
                                        <p:tav tm="0">
                                          <p:val>
                                            <p:strVal val="#ppt_h"/>
                                          </p:val>
                                        </p:tav>
                                        <p:tav tm="100000">
                                          <p:val>
                                            <p:strVal val="#ppt_h"/>
                                          </p:val>
                                        </p:tav>
                                      </p:tavLst>
                                    </p:anim>
                                  </p:childTnLst>
                                </p:cTn>
                              </p:par>
                              <p:par>
                                <p:cTn id="26" presetID="45"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2000"/>
                                        <p:tgtEl>
                                          <p:spTgt spid="9"/>
                                        </p:tgtEl>
                                      </p:cBhvr>
                                    </p:animEffect>
                                    <p:anim calcmode="lin" valueType="num">
                                      <p:cBhvr>
                                        <p:cTn id="29" dur="2000" fill="hold"/>
                                        <p:tgtEl>
                                          <p:spTgt spid="9"/>
                                        </p:tgtEl>
                                        <p:attrNameLst>
                                          <p:attrName>ppt_w</p:attrName>
                                        </p:attrNameLst>
                                      </p:cBhvr>
                                      <p:tavLst>
                                        <p:tav tm="0" fmla="#ppt_w*sin(2.5*pi*$)">
                                          <p:val>
                                            <p:fltVal val="0"/>
                                          </p:val>
                                        </p:tav>
                                        <p:tav tm="100000">
                                          <p:val>
                                            <p:fltVal val="1"/>
                                          </p:val>
                                        </p:tav>
                                      </p:tavLst>
                                    </p:anim>
                                    <p:anim calcmode="lin" valueType="num">
                                      <p:cBhvr>
                                        <p:cTn id="30"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8156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4426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975642" cy="3754361"/>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在团队中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成员保持自己的个性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最大限度地发挥自己的才能</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对于实现自己在</a:t>
            </a:r>
            <a:r>
              <a:rPr lang="zh-CN" altLang="en-US" sz="2000" dirty="0" smtClean="0">
                <a:solidFill>
                  <a:schemeClr val="tx1">
                    <a:lumMod val="75000"/>
                    <a:lumOff val="25000"/>
                  </a:schemeClr>
                </a:solidFill>
                <a:latin typeface="微软雅黑" pitchFamily="34" charset="-122"/>
                <a:ea typeface="微软雅黑" pitchFamily="34" charset="-122"/>
              </a:rPr>
              <a:t>团队中</a:t>
            </a:r>
            <a:r>
              <a:rPr lang="zh-CN" altLang="en-US" sz="2000" dirty="0">
                <a:solidFill>
                  <a:schemeClr val="tx1">
                    <a:lumMod val="75000"/>
                    <a:lumOff val="25000"/>
                  </a:schemeClr>
                </a:solidFill>
                <a:latin typeface="微软雅黑" pitchFamily="34" charset="-122"/>
                <a:ea typeface="微软雅黑" pitchFamily="34" charset="-122"/>
              </a:rPr>
              <a:t>的价值</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为团队和企业实现目标有积极的意义</a:t>
            </a:r>
            <a:r>
              <a:rPr lang="zh-CN" altLang="en-US" sz="2000" dirty="0" smtClean="0">
                <a:solidFill>
                  <a:schemeClr val="tx1">
                    <a:lumMod val="75000"/>
                    <a:lumOff val="25000"/>
                  </a:schemeClr>
                </a:solidFill>
                <a:latin typeface="微软雅黑" pitchFamily="34" charset="-122"/>
                <a:ea typeface="微软雅黑" pitchFamily="34" charset="-122"/>
              </a:rPr>
              <a:t>。同时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团队成员只有相互合作</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相互</a:t>
            </a:r>
            <a:r>
              <a:rPr lang="zh-CN" altLang="en-US" sz="2000" dirty="0" smtClean="0">
                <a:solidFill>
                  <a:schemeClr val="tx1">
                    <a:lumMod val="75000"/>
                    <a:lumOff val="25000"/>
                  </a:schemeClr>
                </a:solidFill>
                <a:latin typeface="微软雅黑" pitchFamily="34" charset="-122"/>
                <a:ea typeface="微软雅黑" pitchFamily="34" charset="-122"/>
              </a:rPr>
              <a:t>依赖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团队的作用才能得到发挥</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因此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团队管理者面临的问题就是其如何使团队成员</a:t>
            </a:r>
            <a:r>
              <a:rPr lang="zh-CN" altLang="en-US" sz="2000" dirty="0" smtClean="0">
                <a:solidFill>
                  <a:schemeClr val="tx1">
                    <a:lumMod val="75000"/>
                    <a:lumOff val="25000"/>
                  </a:schemeClr>
                </a:solidFill>
                <a:latin typeface="微软雅黑" pitchFamily="34" charset="-122"/>
                <a:ea typeface="微软雅黑" pitchFamily="34" charset="-122"/>
              </a:rPr>
              <a:t>之间保持</a:t>
            </a:r>
            <a:r>
              <a:rPr lang="zh-CN" altLang="en-US" sz="2000" dirty="0">
                <a:solidFill>
                  <a:schemeClr val="tx1">
                    <a:lumMod val="75000"/>
                    <a:lumOff val="25000"/>
                  </a:schemeClr>
                </a:solidFill>
                <a:latin typeface="微软雅黑" pitchFamily="34" charset="-122"/>
                <a:ea typeface="微软雅黑" pitchFamily="34" charset="-122"/>
              </a:rPr>
              <a:t>适度竞争的同时使每一位成员最大限度地发挥自己的作用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使团队成员之间一方面</a:t>
            </a:r>
            <a:r>
              <a:rPr lang="zh-CN" altLang="en-US" sz="2000" dirty="0" smtClean="0">
                <a:solidFill>
                  <a:schemeClr val="tx1">
                    <a:lumMod val="75000"/>
                    <a:lumOff val="25000"/>
                  </a:schemeClr>
                </a:solidFill>
                <a:latin typeface="微软雅黑" pitchFamily="34" charset="-122"/>
                <a:ea typeface="微软雅黑" pitchFamily="34" charset="-122"/>
              </a:rPr>
              <a:t>保持</a:t>
            </a:r>
            <a:r>
              <a:rPr lang="zh-CN" altLang="en-US" sz="2000" dirty="0">
                <a:solidFill>
                  <a:schemeClr val="tx1">
                    <a:lumMod val="75000"/>
                    <a:lumOff val="25000"/>
                  </a:schemeClr>
                </a:solidFill>
                <a:latin typeface="微软雅黑" pitchFamily="34" charset="-122"/>
                <a:ea typeface="微软雅黑" pitchFamily="34" charset="-122"/>
              </a:rPr>
              <a:t>相对独立性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另一方面又能密切合作</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共同努力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最后在团队中制定共同目标和打造</a:t>
            </a:r>
            <a:r>
              <a:rPr lang="zh-CN" altLang="en-US" sz="2000" dirty="0" smtClean="0">
                <a:solidFill>
                  <a:schemeClr val="tx1">
                    <a:lumMod val="75000"/>
                    <a:lumOff val="25000"/>
                  </a:schemeClr>
                </a:solidFill>
                <a:latin typeface="微软雅黑" pitchFamily="34" charset="-122"/>
                <a:ea typeface="微软雅黑" pitchFamily="34" charset="-122"/>
              </a:rPr>
              <a:t>合作</a:t>
            </a:r>
            <a:r>
              <a:rPr lang="zh-CN" altLang="en-US" sz="2000" dirty="0">
                <a:solidFill>
                  <a:schemeClr val="tx1">
                    <a:lumMod val="75000"/>
                    <a:lumOff val="25000"/>
                  </a:schemeClr>
                </a:solidFill>
                <a:latin typeface="微软雅黑" pitchFamily="34" charset="-122"/>
                <a:ea typeface="微软雅黑" pitchFamily="34" charset="-122"/>
              </a:rPr>
              <a:t>气氛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在共同目标下合作</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让成员相互尊重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共享信息和资源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互相交流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取长补短。</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4" y="203271"/>
            <a:ext cx="84937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团队内部的冲突</a:t>
            </a:r>
            <a:r>
              <a:rPr lang="zh-CN" altLang="en-US" sz="2400" b="1" dirty="0" smtClean="0">
                <a:solidFill>
                  <a:schemeClr val="tx1">
                    <a:lumMod val="75000"/>
                    <a:lumOff val="25000"/>
                  </a:schemeClr>
                </a:solidFill>
                <a:latin typeface="微软雅黑" pitchFamily="34" charset="-122"/>
                <a:ea typeface="微软雅黑" pitchFamily="34" charset="-122"/>
              </a:rPr>
              <a:t>管理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团队成员之间的合作与竞争</a:t>
            </a:r>
          </a:p>
        </p:txBody>
      </p:sp>
    </p:spTree>
    <p:extLst>
      <p:ext uri="{BB962C8B-B14F-4D97-AF65-F5344CB8AC3E}">
        <p14:creationId xmlns:p14="http://schemas.microsoft.com/office/powerpoint/2010/main" val="57909236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8156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4426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975642" cy="2646365"/>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建设性冲突理论认为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团队虽然着力使成员形成合作关系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但这并不意味着团队中</a:t>
            </a:r>
            <a:r>
              <a:rPr lang="zh-CN" altLang="en-US" sz="2000" dirty="0" smtClean="0">
                <a:solidFill>
                  <a:schemeClr val="tx1">
                    <a:lumMod val="75000"/>
                    <a:lumOff val="25000"/>
                  </a:schemeClr>
                </a:solidFill>
                <a:latin typeface="微软雅黑" pitchFamily="34" charset="-122"/>
                <a:ea typeface="微软雅黑" pitchFamily="34" charset="-122"/>
              </a:rPr>
              <a:t>不允许</a:t>
            </a:r>
            <a:r>
              <a:rPr lang="zh-CN" altLang="en-US" sz="2000" dirty="0">
                <a:solidFill>
                  <a:schemeClr val="tx1">
                    <a:lumMod val="75000"/>
                    <a:lumOff val="25000"/>
                  </a:schemeClr>
                </a:solidFill>
                <a:latin typeface="微软雅黑" pitchFamily="34" charset="-122"/>
                <a:ea typeface="微软雅黑" pitchFamily="34" charset="-122"/>
              </a:rPr>
              <a:t>存在不同意见</a:t>
            </a:r>
            <a:r>
              <a:rPr lang="zh-CN" altLang="en-US" sz="2000" dirty="0" smtClean="0">
                <a:solidFill>
                  <a:schemeClr val="tx1">
                    <a:lumMod val="75000"/>
                    <a:lumOff val="25000"/>
                  </a:schemeClr>
                </a:solidFill>
                <a:latin typeface="微软雅黑" pitchFamily="34" charset="-122"/>
                <a:ea typeface="微软雅黑" pitchFamily="34" charset="-122"/>
              </a:rPr>
              <a:t>。不同</a:t>
            </a:r>
            <a:r>
              <a:rPr lang="zh-CN" altLang="en-US" sz="2000" dirty="0">
                <a:solidFill>
                  <a:schemeClr val="tx1">
                    <a:lumMod val="75000"/>
                    <a:lumOff val="25000"/>
                  </a:schemeClr>
                </a:solidFill>
                <a:latin typeface="微软雅黑" pitchFamily="34" charset="-122"/>
                <a:ea typeface="微软雅黑" pitchFamily="34" charset="-122"/>
              </a:rPr>
              <a:t>目标是形成高质量决策的前提</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只要</a:t>
            </a:r>
            <a:r>
              <a:rPr lang="zh-CN" altLang="en-US" sz="2000" dirty="0">
                <a:solidFill>
                  <a:schemeClr val="tx1">
                    <a:lumMod val="75000"/>
                    <a:lumOff val="25000"/>
                  </a:schemeClr>
                </a:solidFill>
                <a:latin typeface="微软雅黑" pitchFamily="34" charset="-122"/>
                <a:ea typeface="微软雅黑" pitchFamily="34" charset="-122"/>
              </a:rPr>
              <a:t>团队真正形成了合作关系</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人们</a:t>
            </a:r>
            <a:r>
              <a:rPr lang="zh-CN" altLang="en-US" sz="2000" dirty="0">
                <a:solidFill>
                  <a:schemeClr val="tx1">
                    <a:lumMod val="75000"/>
                    <a:lumOff val="25000"/>
                  </a:schemeClr>
                </a:solidFill>
                <a:latin typeface="微软雅黑" pitchFamily="34" charset="-122"/>
                <a:ea typeface="微软雅黑" pitchFamily="34" charset="-122"/>
              </a:rPr>
              <a:t>就会坦诚地交换意见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吸取对方意见中有价值的成分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在充分交流的基础上达成</a:t>
            </a:r>
            <a:r>
              <a:rPr lang="zh-CN" altLang="en-US" sz="2000" dirty="0" smtClean="0">
                <a:solidFill>
                  <a:schemeClr val="tx1">
                    <a:lumMod val="75000"/>
                    <a:lumOff val="25000"/>
                  </a:schemeClr>
                </a:solidFill>
                <a:latin typeface="微软雅黑" pitchFamily="34" charset="-122"/>
                <a:ea typeface="微软雅黑" pitchFamily="34" charset="-122"/>
              </a:rPr>
              <a:t>共识。</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通过</a:t>
            </a:r>
            <a:r>
              <a:rPr lang="zh-CN" altLang="en-US" sz="2000" dirty="0">
                <a:solidFill>
                  <a:schemeClr val="tx1">
                    <a:lumMod val="75000"/>
                    <a:lumOff val="25000"/>
                  </a:schemeClr>
                </a:solidFill>
                <a:latin typeface="微软雅黑" pitchFamily="34" charset="-122"/>
                <a:ea typeface="微软雅黑" pitchFamily="34" charset="-122"/>
              </a:rPr>
              <a:t>建设性冲突的处理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团队的成员会更加认同团队的目标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团队的合作关系也</a:t>
            </a:r>
            <a:r>
              <a:rPr lang="zh-CN" altLang="en-US" sz="2000" dirty="0" smtClean="0">
                <a:solidFill>
                  <a:schemeClr val="tx1">
                    <a:lumMod val="75000"/>
                    <a:lumOff val="25000"/>
                  </a:schemeClr>
                </a:solidFill>
                <a:latin typeface="微软雅黑" pitchFamily="34" charset="-122"/>
                <a:ea typeface="微软雅黑" pitchFamily="34" charset="-122"/>
              </a:rPr>
              <a:t>更加巩固</a:t>
            </a:r>
            <a:r>
              <a:rPr lang="zh-CN" altLang="en-US" sz="2000" dirty="0">
                <a:solidFill>
                  <a:schemeClr val="tx1">
                    <a:lumMod val="75000"/>
                    <a:lumOff val="25000"/>
                  </a:schemeClr>
                </a:solidFill>
                <a:latin typeface="微软雅黑" pitchFamily="34" charset="-122"/>
                <a:ea typeface="微软雅黑" pitchFamily="34" charset="-122"/>
              </a:rPr>
              <a:t>。</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4" y="203271"/>
            <a:ext cx="84937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团队内部的冲突</a:t>
            </a:r>
            <a:r>
              <a:rPr lang="zh-CN" altLang="en-US" sz="2400" b="1" dirty="0" smtClean="0">
                <a:solidFill>
                  <a:schemeClr val="tx1">
                    <a:lumMod val="75000"/>
                    <a:lumOff val="25000"/>
                  </a:schemeClr>
                </a:solidFill>
                <a:latin typeface="微软雅黑" pitchFamily="34" charset="-122"/>
                <a:ea typeface="微软雅黑" pitchFamily="34" charset="-122"/>
              </a:rPr>
              <a:t>管理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团队成员之间的沟通与协调</a:t>
            </a:r>
          </a:p>
        </p:txBody>
      </p:sp>
    </p:spTree>
    <p:extLst>
      <p:ext uri="{BB962C8B-B14F-4D97-AF65-F5344CB8AC3E}">
        <p14:creationId xmlns:p14="http://schemas.microsoft.com/office/powerpoint/2010/main" val="301875998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第二节  创业</a:t>
            </a:r>
            <a:r>
              <a:rPr lang="zh-CN" altLang="en-US" sz="3200" b="1" dirty="0">
                <a:solidFill>
                  <a:schemeClr val="accent1"/>
                </a:solidFill>
                <a:latin typeface="微软雅黑" pitchFamily="34" charset="-122"/>
                <a:ea typeface="微软雅黑" pitchFamily="34" charset="-122"/>
              </a:rPr>
              <a:t>资源的整合</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02</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49729049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5" name="Freeform 12"/>
          <p:cNvSpPr>
            <a:spLocks/>
          </p:cNvSpPr>
          <p:nvPr/>
        </p:nvSpPr>
        <p:spPr bwMode="auto">
          <a:xfrm>
            <a:off x="1488689" y="369390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6" name="Freeform 12"/>
          <p:cNvSpPr>
            <a:spLocks/>
          </p:cNvSpPr>
          <p:nvPr/>
        </p:nvSpPr>
        <p:spPr bwMode="auto">
          <a:xfrm flipH="1" flipV="1">
            <a:off x="10295886" y="4547776"/>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7" name="TextBox 16"/>
          <p:cNvSpPr txBox="1"/>
          <p:nvPr/>
        </p:nvSpPr>
        <p:spPr>
          <a:xfrm>
            <a:off x="1902379" y="3878051"/>
            <a:ext cx="8543015" cy="1199812"/>
          </a:xfrm>
          <a:prstGeom prst="rect">
            <a:avLst/>
          </a:prstGeom>
          <a:noFill/>
        </p:spPr>
        <p:txBody>
          <a:bodyPr wrap="square" lIns="121917" tIns="60958" rIns="121917" bIns="60958"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创业资源于创业活动的重要意义不仅仅局限在单纯的量的积累上</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应当看到创业</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过程实质上</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是各类创业资源重新整合</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支持企业获取竞争优势的过程。 从这一角度看</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创业</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活动</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本身是一种资源的重新整合。</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ctangle 19"/>
          <p:cNvSpPr/>
          <p:nvPr/>
        </p:nvSpPr>
        <p:spPr>
          <a:xfrm>
            <a:off x="5530850" y="1187450"/>
            <a:ext cx="5293536" cy="2182311"/>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a:p>
        </p:txBody>
      </p:sp>
      <p:sp>
        <p:nvSpPr>
          <p:cNvPr id="22" name="Rectangle 19"/>
          <p:cNvSpPr/>
          <p:nvPr/>
        </p:nvSpPr>
        <p:spPr>
          <a:xfrm>
            <a:off x="1393405" y="1187450"/>
            <a:ext cx="4137445" cy="218231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a:p>
        </p:txBody>
      </p:sp>
      <p:sp>
        <p:nvSpPr>
          <p:cNvPr id="6" name="矩形 5"/>
          <p:cNvSpPr/>
          <p:nvPr/>
        </p:nvSpPr>
        <p:spPr>
          <a:xfrm>
            <a:off x="1555750" y="1741785"/>
            <a:ext cx="3759200" cy="1200329"/>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概括地讲</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创业资源是企业创立以及成长过程中所需要的各种生产要素和支撑条件</a:t>
            </a:r>
            <a:r>
              <a:rPr lang="zh-CN" altLang="en-US" sz="2000" dirty="0" smtClean="0">
                <a:solidFill>
                  <a:schemeClr val="bg1"/>
                </a:solidFill>
                <a:latin typeface="微软雅黑" pitchFamily="34" charset="-122"/>
                <a:ea typeface="微软雅黑" pitchFamily="34" charset="-122"/>
              </a:rPr>
              <a:t>。</a:t>
            </a:r>
            <a:endParaRPr lang="zh-CN" altLang="en-US" sz="2000" dirty="0">
              <a:solidFill>
                <a:schemeClr val="bg1"/>
              </a:solidFill>
              <a:latin typeface="微软雅黑" pitchFamily="34" charset="-122"/>
              <a:ea typeface="微软雅黑" pitchFamily="34" charset="-122"/>
            </a:endParaRPr>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创业资源</a:t>
            </a:r>
            <a:r>
              <a:rPr lang="zh-CN" altLang="en-US" sz="2400" b="1" dirty="0" smtClean="0">
                <a:solidFill>
                  <a:schemeClr val="tx1">
                    <a:lumMod val="75000"/>
                    <a:lumOff val="25000"/>
                  </a:schemeClr>
                </a:solidFill>
                <a:latin typeface="微软雅黑" pitchFamily="34" charset="-122"/>
                <a:ea typeface="微软雅黑" pitchFamily="34" charset="-122"/>
              </a:rPr>
              <a:t>概述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创业资源的</a:t>
            </a:r>
            <a:r>
              <a:rPr lang="zh-CN" altLang="en-US" sz="2400" b="1" dirty="0" smtClean="0">
                <a:solidFill>
                  <a:schemeClr val="tx1">
                    <a:lumMod val="75000"/>
                    <a:lumOff val="25000"/>
                  </a:schemeClr>
                </a:solidFill>
                <a:latin typeface="微软雅黑" pitchFamily="34" charset="-122"/>
                <a:ea typeface="微软雅黑" pitchFamily="34" charset="-122"/>
              </a:rPr>
              <a:t>含义</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4426983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circle(in)">
                                      <p:cBhvr>
                                        <p:cTn id="10" dur="2000"/>
                                        <p:tgtEl>
                                          <p:spTgt spid="2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down)">
                                      <p:cBhvr>
                                        <p:cTn id="18" dur="580">
                                          <p:stCondLst>
                                            <p:cond delay="0"/>
                                          </p:stCondLst>
                                        </p:cTn>
                                        <p:tgtEl>
                                          <p:spTgt spid="15"/>
                                        </p:tgtEl>
                                      </p:cBhvr>
                                    </p:animEffect>
                                    <p:anim calcmode="lin" valueType="num">
                                      <p:cBhvr>
                                        <p:cTn id="1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4" dur="26">
                                          <p:stCondLst>
                                            <p:cond delay="650"/>
                                          </p:stCondLst>
                                        </p:cTn>
                                        <p:tgtEl>
                                          <p:spTgt spid="15"/>
                                        </p:tgtEl>
                                      </p:cBhvr>
                                      <p:to x="100000" y="60000"/>
                                    </p:animScale>
                                    <p:animScale>
                                      <p:cBhvr>
                                        <p:cTn id="25" dur="166" decel="50000">
                                          <p:stCondLst>
                                            <p:cond delay="676"/>
                                          </p:stCondLst>
                                        </p:cTn>
                                        <p:tgtEl>
                                          <p:spTgt spid="15"/>
                                        </p:tgtEl>
                                      </p:cBhvr>
                                      <p:to x="100000" y="100000"/>
                                    </p:animScale>
                                    <p:animScale>
                                      <p:cBhvr>
                                        <p:cTn id="26" dur="26">
                                          <p:stCondLst>
                                            <p:cond delay="1312"/>
                                          </p:stCondLst>
                                        </p:cTn>
                                        <p:tgtEl>
                                          <p:spTgt spid="15"/>
                                        </p:tgtEl>
                                      </p:cBhvr>
                                      <p:to x="100000" y="80000"/>
                                    </p:animScale>
                                    <p:animScale>
                                      <p:cBhvr>
                                        <p:cTn id="27" dur="166" decel="50000">
                                          <p:stCondLst>
                                            <p:cond delay="1338"/>
                                          </p:stCondLst>
                                        </p:cTn>
                                        <p:tgtEl>
                                          <p:spTgt spid="15"/>
                                        </p:tgtEl>
                                      </p:cBhvr>
                                      <p:to x="100000" y="100000"/>
                                    </p:animScale>
                                    <p:animScale>
                                      <p:cBhvr>
                                        <p:cTn id="28" dur="26">
                                          <p:stCondLst>
                                            <p:cond delay="1642"/>
                                          </p:stCondLst>
                                        </p:cTn>
                                        <p:tgtEl>
                                          <p:spTgt spid="15"/>
                                        </p:tgtEl>
                                      </p:cBhvr>
                                      <p:to x="100000" y="90000"/>
                                    </p:animScale>
                                    <p:animScale>
                                      <p:cBhvr>
                                        <p:cTn id="29" dur="166" decel="50000">
                                          <p:stCondLst>
                                            <p:cond delay="1668"/>
                                          </p:stCondLst>
                                        </p:cTn>
                                        <p:tgtEl>
                                          <p:spTgt spid="15"/>
                                        </p:tgtEl>
                                      </p:cBhvr>
                                      <p:to x="100000" y="100000"/>
                                    </p:animScale>
                                    <p:animScale>
                                      <p:cBhvr>
                                        <p:cTn id="30" dur="26">
                                          <p:stCondLst>
                                            <p:cond delay="1808"/>
                                          </p:stCondLst>
                                        </p:cTn>
                                        <p:tgtEl>
                                          <p:spTgt spid="15"/>
                                        </p:tgtEl>
                                      </p:cBhvr>
                                      <p:to x="100000" y="95000"/>
                                    </p:animScale>
                                    <p:animScale>
                                      <p:cBhvr>
                                        <p:cTn id="31" dur="166" decel="50000">
                                          <p:stCondLst>
                                            <p:cond delay="1834"/>
                                          </p:stCondLst>
                                        </p:cTn>
                                        <p:tgtEl>
                                          <p:spTgt spid="15"/>
                                        </p:tgtEl>
                                      </p:cBhvr>
                                      <p:to x="100000" y="100000"/>
                                    </p:animScale>
                                  </p:childTnLst>
                                </p:cTn>
                              </p:par>
                              <p:par>
                                <p:cTn id="32" presetID="26"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80">
                                          <p:stCondLst>
                                            <p:cond delay="0"/>
                                          </p:stCondLst>
                                        </p:cTn>
                                        <p:tgtEl>
                                          <p:spTgt spid="16"/>
                                        </p:tgtEl>
                                      </p:cBhvr>
                                    </p:animEffect>
                                    <p:anim calcmode="lin" valueType="num">
                                      <p:cBhvr>
                                        <p:cTn id="35"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0" dur="26">
                                          <p:stCondLst>
                                            <p:cond delay="650"/>
                                          </p:stCondLst>
                                        </p:cTn>
                                        <p:tgtEl>
                                          <p:spTgt spid="16"/>
                                        </p:tgtEl>
                                      </p:cBhvr>
                                      <p:to x="100000" y="60000"/>
                                    </p:animScale>
                                    <p:animScale>
                                      <p:cBhvr>
                                        <p:cTn id="41" dur="166" decel="50000">
                                          <p:stCondLst>
                                            <p:cond delay="676"/>
                                          </p:stCondLst>
                                        </p:cTn>
                                        <p:tgtEl>
                                          <p:spTgt spid="16"/>
                                        </p:tgtEl>
                                      </p:cBhvr>
                                      <p:to x="100000" y="100000"/>
                                    </p:animScale>
                                    <p:animScale>
                                      <p:cBhvr>
                                        <p:cTn id="42" dur="26">
                                          <p:stCondLst>
                                            <p:cond delay="1312"/>
                                          </p:stCondLst>
                                        </p:cTn>
                                        <p:tgtEl>
                                          <p:spTgt spid="16"/>
                                        </p:tgtEl>
                                      </p:cBhvr>
                                      <p:to x="100000" y="80000"/>
                                    </p:animScale>
                                    <p:animScale>
                                      <p:cBhvr>
                                        <p:cTn id="43" dur="166" decel="50000">
                                          <p:stCondLst>
                                            <p:cond delay="1338"/>
                                          </p:stCondLst>
                                        </p:cTn>
                                        <p:tgtEl>
                                          <p:spTgt spid="16"/>
                                        </p:tgtEl>
                                      </p:cBhvr>
                                      <p:to x="100000" y="100000"/>
                                    </p:animScale>
                                    <p:animScale>
                                      <p:cBhvr>
                                        <p:cTn id="44" dur="26">
                                          <p:stCondLst>
                                            <p:cond delay="1642"/>
                                          </p:stCondLst>
                                        </p:cTn>
                                        <p:tgtEl>
                                          <p:spTgt spid="16"/>
                                        </p:tgtEl>
                                      </p:cBhvr>
                                      <p:to x="100000" y="90000"/>
                                    </p:animScale>
                                    <p:animScale>
                                      <p:cBhvr>
                                        <p:cTn id="45" dur="166" decel="50000">
                                          <p:stCondLst>
                                            <p:cond delay="1668"/>
                                          </p:stCondLst>
                                        </p:cTn>
                                        <p:tgtEl>
                                          <p:spTgt spid="16"/>
                                        </p:tgtEl>
                                      </p:cBhvr>
                                      <p:to x="100000" y="100000"/>
                                    </p:animScale>
                                    <p:animScale>
                                      <p:cBhvr>
                                        <p:cTn id="46" dur="26">
                                          <p:stCondLst>
                                            <p:cond delay="1808"/>
                                          </p:stCondLst>
                                        </p:cTn>
                                        <p:tgtEl>
                                          <p:spTgt spid="16"/>
                                        </p:tgtEl>
                                      </p:cBhvr>
                                      <p:to x="100000" y="95000"/>
                                    </p:animScale>
                                    <p:animScale>
                                      <p:cBhvr>
                                        <p:cTn id="47" dur="166" decel="50000">
                                          <p:stCondLst>
                                            <p:cond delay="1834"/>
                                          </p:stCondLst>
                                        </p:cTn>
                                        <p:tgtEl>
                                          <p:spTgt spid="16"/>
                                        </p:tgtEl>
                                      </p:cBhvr>
                                      <p:to x="100000" y="100000"/>
                                    </p:animScale>
                                  </p:childTnLst>
                                </p:cTn>
                              </p:par>
                              <p:par>
                                <p:cTn id="48" presetID="26"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580">
                                          <p:stCondLst>
                                            <p:cond delay="0"/>
                                          </p:stCondLst>
                                        </p:cTn>
                                        <p:tgtEl>
                                          <p:spTgt spid="17"/>
                                        </p:tgtEl>
                                      </p:cBhvr>
                                    </p:animEffect>
                                    <p:anim calcmode="lin" valueType="num">
                                      <p:cBhvr>
                                        <p:cTn id="51"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56" dur="26">
                                          <p:stCondLst>
                                            <p:cond delay="650"/>
                                          </p:stCondLst>
                                        </p:cTn>
                                        <p:tgtEl>
                                          <p:spTgt spid="17"/>
                                        </p:tgtEl>
                                      </p:cBhvr>
                                      <p:to x="100000" y="60000"/>
                                    </p:animScale>
                                    <p:animScale>
                                      <p:cBhvr>
                                        <p:cTn id="57" dur="166" decel="50000">
                                          <p:stCondLst>
                                            <p:cond delay="676"/>
                                          </p:stCondLst>
                                        </p:cTn>
                                        <p:tgtEl>
                                          <p:spTgt spid="17"/>
                                        </p:tgtEl>
                                      </p:cBhvr>
                                      <p:to x="100000" y="100000"/>
                                    </p:animScale>
                                    <p:animScale>
                                      <p:cBhvr>
                                        <p:cTn id="58" dur="26">
                                          <p:stCondLst>
                                            <p:cond delay="1312"/>
                                          </p:stCondLst>
                                        </p:cTn>
                                        <p:tgtEl>
                                          <p:spTgt spid="17"/>
                                        </p:tgtEl>
                                      </p:cBhvr>
                                      <p:to x="100000" y="80000"/>
                                    </p:animScale>
                                    <p:animScale>
                                      <p:cBhvr>
                                        <p:cTn id="59" dur="166" decel="50000">
                                          <p:stCondLst>
                                            <p:cond delay="1338"/>
                                          </p:stCondLst>
                                        </p:cTn>
                                        <p:tgtEl>
                                          <p:spTgt spid="17"/>
                                        </p:tgtEl>
                                      </p:cBhvr>
                                      <p:to x="100000" y="100000"/>
                                    </p:animScale>
                                    <p:animScale>
                                      <p:cBhvr>
                                        <p:cTn id="60" dur="26">
                                          <p:stCondLst>
                                            <p:cond delay="1642"/>
                                          </p:stCondLst>
                                        </p:cTn>
                                        <p:tgtEl>
                                          <p:spTgt spid="17"/>
                                        </p:tgtEl>
                                      </p:cBhvr>
                                      <p:to x="100000" y="90000"/>
                                    </p:animScale>
                                    <p:animScale>
                                      <p:cBhvr>
                                        <p:cTn id="61" dur="166" decel="50000">
                                          <p:stCondLst>
                                            <p:cond delay="1668"/>
                                          </p:stCondLst>
                                        </p:cTn>
                                        <p:tgtEl>
                                          <p:spTgt spid="17"/>
                                        </p:tgtEl>
                                      </p:cBhvr>
                                      <p:to x="100000" y="100000"/>
                                    </p:animScale>
                                    <p:animScale>
                                      <p:cBhvr>
                                        <p:cTn id="62" dur="26">
                                          <p:stCondLst>
                                            <p:cond delay="1808"/>
                                          </p:stCondLst>
                                        </p:cTn>
                                        <p:tgtEl>
                                          <p:spTgt spid="17"/>
                                        </p:tgtEl>
                                      </p:cBhvr>
                                      <p:to x="100000" y="95000"/>
                                    </p:animScale>
                                    <p:animScale>
                                      <p:cBhvr>
                                        <p:cTn id="63"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21" grpId="0" animBg="1"/>
      <p:bldP spid="22" grpId="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p:cNvGrpSpPr/>
          <p:nvPr/>
        </p:nvGrpSpPr>
        <p:grpSpPr>
          <a:xfrm>
            <a:off x="2025650" y="1800918"/>
            <a:ext cx="2586951" cy="725171"/>
            <a:chOff x="1874103" y="2060000"/>
            <a:chExt cx="3309998" cy="1037589"/>
          </a:xfrm>
        </p:grpSpPr>
        <p:sp>
          <p:nvSpPr>
            <p:cNvPr id="22" name="矩形 21"/>
            <p:cNvSpPr/>
            <p:nvPr/>
          </p:nvSpPr>
          <p:spPr>
            <a:xfrm>
              <a:off x="4266186" y="2060000"/>
              <a:ext cx="917915" cy="784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3" name="Freeform 7"/>
            <p:cNvSpPr>
              <a:spLocks/>
            </p:cNvSpPr>
            <p:nvPr/>
          </p:nvSpPr>
          <p:spPr bwMode="auto">
            <a:xfrm>
              <a:off x="1874103" y="2060000"/>
              <a:ext cx="2462505" cy="1037589"/>
            </a:xfrm>
            <a:custGeom>
              <a:avLst/>
              <a:gdLst>
                <a:gd name="T0" fmla="*/ 486 w 486"/>
                <a:gd name="T1" fmla="*/ 0 h 349"/>
                <a:gd name="T2" fmla="*/ 30 w 486"/>
                <a:gd name="T3" fmla="*/ 0 h 349"/>
                <a:gd name="T4" fmla="*/ 0 w 486"/>
                <a:gd name="T5" fmla="*/ 30 h 349"/>
                <a:gd name="T6" fmla="*/ 0 w 486"/>
                <a:gd name="T7" fmla="*/ 197 h 349"/>
                <a:gd name="T8" fmla="*/ 21 w 486"/>
                <a:gd name="T9" fmla="*/ 247 h 349"/>
                <a:gd name="T10" fmla="*/ 123 w 486"/>
                <a:gd name="T11" fmla="*/ 349 h 349"/>
                <a:gd name="T12" fmla="*/ 116 w 486"/>
                <a:gd name="T13" fmla="*/ 281 h 349"/>
                <a:gd name="T14" fmla="*/ 116 w 486"/>
                <a:gd name="T15" fmla="*/ 279 h 349"/>
                <a:gd name="T16" fmla="*/ 132 w 486"/>
                <a:gd name="T17" fmla="*/ 263 h 349"/>
                <a:gd name="T18" fmla="*/ 486 w 486"/>
                <a:gd name="T19" fmla="*/ 263 h 349"/>
                <a:gd name="T20" fmla="*/ 486 w 486"/>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349">
                  <a:moveTo>
                    <a:pt x="486" y="0"/>
                  </a:moveTo>
                  <a:cubicBezTo>
                    <a:pt x="30" y="0"/>
                    <a:pt x="30" y="0"/>
                    <a:pt x="30" y="0"/>
                  </a:cubicBezTo>
                  <a:cubicBezTo>
                    <a:pt x="14" y="0"/>
                    <a:pt x="0" y="14"/>
                    <a:pt x="0" y="30"/>
                  </a:cubicBezTo>
                  <a:cubicBezTo>
                    <a:pt x="0" y="197"/>
                    <a:pt x="0" y="197"/>
                    <a:pt x="0" y="197"/>
                  </a:cubicBezTo>
                  <a:cubicBezTo>
                    <a:pt x="0" y="213"/>
                    <a:pt x="10" y="236"/>
                    <a:pt x="21" y="247"/>
                  </a:cubicBezTo>
                  <a:cubicBezTo>
                    <a:pt x="123" y="349"/>
                    <a:pt x="123" y="349"/>
                    <a:pt x="123" y="349"/>
                  </a:cubicBezTo>
                  <a:cubicBezTo>
                    <a:pt x="116" y="281"/>
                    <a:pt x="116" y="281"/>
                    <a:pt x="116" y="281"/>
                  </a:cubicBezTo>
                  <a:cubicBezTo>
                    <a:pt x="116" y="280"/>
                    <a:pt x="116" y="280"/>
                    <a:pt x="116" y="279"/>
                  </a:cubicBezTo>
                  <a:cubicBezTo>
                    <a:pt x="116" y="270"/>
                    <a:pt x="123" y="263"/>
                    <a:pt x="132" y="263"/>
                  </a:cubicBezTo>
                  <a:cubicBezTo>
                    <a:pt x="486" y="263"/>
                    <a:pt x="486" y="263"/>
                    <a:pt x="486" y="263"/>
                  </a:cubicBezTo>
                  <a:cubicBezTo>
                    <a:pt x="486" y="0"/>
                    <a:pt x="486" y="0"/>
                    <a:pt x="486" y="0"/>
                  </a:cubicBezTo>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24" name="组合 23"/>
            <p:cNvGrpSpPr/>
            <p:nvPr/>
          </p:nvGrpSpPr>
          <p:grpSpPr>
            <a:xfrm>
              <a:off x="4659778" y="2229073"/>
              <a:ext cx="201152" cy="472325"/>
              <a:chOff x="3997325" y="2735263"/>
              <a:chExt cx="250825" cy="588962"/>
            </a:xfrm>
          </p:grpSpPr>
          <p:sp>
            <p:nvSpPr>
              <p:cNvPr id="26" name="Freeform 10"/>
              <p:cNvSpPr>
                <a:spLocks/>
              </p:cNvSpPr>
              <p:nvPr/>
            </p:nvSpPr>
            <p:spPr bwMode="auto">
              <a:xfrm>
                <a:off x="4100513" y="2735263"/>
                <a:ext cx="111125" cy="111125"/>
              </a:xfrm>
              <a:custGeom>
                <a:avLst/>
                <a:gdLst>
                  <a:gd name="T0" fmla="*/ 15 w 30"/>
                  <a:gd name="T1" fmla="*/ 0 h 30"/>
                  <a:gd name="T2" fmla="*/ 0 w 30"/>
                  <a:gd name="T3" fmla="*/ 15 h 30"/>
                  <a:gd name="T4" fmla="*/ 15 w 30"/>
                  <a:gd name="T5" fmla="*/ 30 h 30"/>
                  <a:gd name="T6" fmla="*/ 30 w 30"/>
                  <a:gd name="T7" fmla="*/ 15 h 30"/>
                  <a:gd name="T8" fmla="*/ 15 w 30"/>
                  <a:gd name="T9" fmla="*/ 0 h 30"/>
                </a:gdLst>
                <a:ahLst/>
                <a:cxnLst>
                  <a:cxn ang="0">
                    <a:pos x="T0" y="T1"/>
                  </a:cxn>
                  <a:cxn ang="0">
                    <a:pos x="T2" y="T3"/>
                  </a:cxn>
                  <a:cxn ang="0">
                    <a:pos x="T4" y="T5"/>
                  </a:cxn>
                  <a:cxn ang="0">
                    <a:pos x="T6" y="T7"/>
                  </a:cxn>
                  <a:cxn ang="0">
                    <a:pos x="T8" y="T9"/>
                  </a:cxn>
                </a:cxnLst>
                <a:rect l="0" t="0" r="r" b="b"/>
                <a:pathLst>
                  <a:path w="30" h="30">
                    <a:moveTo>
                      <a:pt x="15" y="0"/>
                    </a:moveTo>
                    <a:cubicBezTo>
                      <a:pt x="7" y="0"/>
                      <a:pt x="0" y="7"/>
                      <a:pt x="0" y="15"/>
                    </a:cubicBezTo>
                    <a:cubicBezTo>
                      <a:pt x="0" y="23"/>
                      <a:pt x="6" y="30"/>
                      <a:pt x="15" y="30"/>
                    </a:cubicBezTo>
                    <a:cubicBezTo>
                      <a:pt x="23" y="30"/>
                      <a:pt x="30" y="24"/>
                      <a:pt x="30" y="15"/>
                    </a:cubicBezTo>
                    <a:cubicBezTo>
                      <a:pt x="30" y="7"/>
                      <a:pt x="23" y="0"/>
                      <a:pt x="1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7" name="Freeform 11"/>
              <p:cNvSpPr>
                <a:spLocks/>
              </p:cNvSpPr>
              <p:nvPr/>
            </p:nvSpPr>
            <p:spPr bwMode="auto">
              <a:xfrm>
                <a:off x="3997325" y="2979738"/>
                <a:ext cx="250825" cy="344487"/>
              </a:xfrm>
              <a:custGeom>
                <a:avLst/>
                <a:gdLst>
                  <a:gd name="T0" fmla="*/ 67 w 68"/>
                  <a:gd name="T1" fmla="*/ 60 h 93"/>
                  <a:gd name="T2" fmla="*/ 60 w 68"/>
                  <a:gd name="T3" fmla="*/ 73 h 93"/>
                  <a:gd name="T4" fmla="*/ 47 w 68"/>
                  <a:gd name="T5" fmla="*/ 82 h 93"/>
                  <a:gd name="T6" fmla="*/ 38 w 68"/>
                  <a:gd name="T7" fmla="*/ 73 h 93"/>
                  <a:gd name="T8" fmla="*/ 39 w 68"/>
                  <a:gd name="T9" fmla="*/ 67 h 93"/>
                  <a:gd name="T10" fmla="*/ 44 w 68"/>
                  <a:gd name="T11" fmla="*/ 50 h 93"/>
                  <a:gd name="T12" fmla="*/ 55 w 68"/>
                  <a:gd name="T13" fmla="*/ 0 h 93"/>
                  <a:gd name="T14" fmla="*/ 32 w 68"/>
                  <a:gd name="T15" fmla="*/ 0 h 93"/>
                  <a:gd name="T16" fmla="*/ 6 w 68"/>
                  <a:gd name="T17" fmla="*/ 14 h 93"/>
                  <a:gd name="T18" fmla="*/ 0 w 68"/>
                  <a:gd name="T19" fmla="*/ 25 h 93"/>
                  <a:gd name="T20" fmla="*/ 2 w 68"/>
                  <a:gd name="T21" fmla="*/ 26 h 93"/>
                  <a:gd name="T22" fmla="*/ 8 w 68"/>
                  <a:gd name="T23" fmla="*/ 15 h 93"/>
                  <a:gd name="T24" fmla="*/ 16 w 68"/>
                  <a:gd name="T25" fmla="*/ 6 h 93"/>
                  <a:gd name="T26" fmla="*/ 19 w 68"/>
                  <a:gd name="T27" fmla="*/ 12 h 93"/>
                  <a:gd name="T28" fmla="*/ 19 w 68"/>
                  <a:gd name="T29" fmla="*/ 19 h 93"/>
                  <a:gd name="T30" fmla="*/ 14 w 68"/>
                  <a:gd name="T31" fmla="*/ 46 h 93"/>
                  <a:gd name="T32" fmla="*/ 11 w 68"/>
                  <a:gd name="T33" fmla="*/ 70 h 93"/>
                  <a:gd name="T34" fmla="*/ 34 w 68"/>
                  <a:gd name="T35" fmla="*/ 93 h 93"/>
                  <a:gd name="T36" fmla="*/ 60 w 68"/>
                  <a:gd name="T37" fmla="*/ 78 h 93"/>
                  <a:gd name="T38" fmla="*/ 68 w 68"/>
                  <a:gd name="T39" fmla="*/ 61 h 93"/>
                  <a:gd name="T40" fmla="*/ 67 w 68"/>
                  <a:gd name="T41"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3">
                    <a:moveTo>
                      <a:pt x="67" y="60"/>
                    </a:moveTo>
                    <a:cubicBezTo>
                      <a:pt x="60" y="73"/>
                      <a:pt x="60" y="73"/>
                      <a:pt x="60" y="73"/>
                    </a:cubicBezTo>
                    <a:cubicBezTo>
                      <a:pt x="57" y="79"/>
                      <a:pt x="51" y="82"/>
                      <a:pt x="47" y="82"/>
                    </a:cubicBezTo>
                    <a:cubicBezTo>
                      <a:pt x="42" y="82"/>
                      <a:pt x="38" y="79"/>
                      <a:pt x="38" y="73"/>
                    </a:cubicBezTo>
                    <a:cubicBezTo>
                      <a:pt x="38" y="71"/>
                      <a:pt x="38" y="69"/>
                      <a:pt x="39" y="67"/>
                    </a:cubicBezTo>
                    <a:cubicBezTo>
                      <a:pt x="44" y="50"/>
                      <a:pt x="44" y="50"/>
                      <a:pt x="44" y="50"/>
                    </a:cubicBezTo>
                    <a:cubicBezTo>
                      <a:pt x="46" y="42"/>
                      <a:pt x="54" y="10"/>
                      <a:pt x="55" y="0"/>
                    </a:cubicBezTo>
                    <a:cubicBezTo>
                      <a:pt x="32" y="0"/>
                      <a:pt x="32" y="0"/>
                      <a:pt x="32" y="0"/>
                    </a:cubicBezTo>
                    <a:cubicBezTo>
                      <a:pt x="22" y="0"/>
                      <a:pt x="12" y="2"/>
                      <a:pt x="6" y="14"/>
                    </a:cubicBezTo>
                    <a:cubicBezTo>
                      <a:pt x="0" y="25"/>
                      <a:pt x="0" y="25"/>
                      <a:pt x="0" y="25"/>
                    </a:cubicBezTo>
                    <a:cubicBezTo>
                      <a:pt x="2" y="26"/>
                      <a:pt x="2" y="26"/>
                      <a:pt x="2" y="26"/>
                    </a:cubicBezTo>
                    <a:cubicBezTo>
                      <a:pt x="8" y="15"/>
                      <a:pt x="8" y="15"/>
                      <a:pt x="8" y="15"/>
                    </a:cubicBezTo>
                    <a:cubicBezTo>
                      <a:pt x="11" y="9"/>
                      <a:pt x="14" y="6"/>
                      <a:pt x="16" y="6"/>
                    </a:cubicBezTo>
                    <a:cubicBezTo>
                      <a:pt x="18" y="6"/>
                      <a:pt x="19" y="8"/>
                      <a:pt x="19" y="12"/>
                    </a:cubicBezTo>
                    <a:cubicBezTo>
                      <a:pt x="19" y="14"/>
                      <a:pt x="19" y="16"/>
                      <a:pt x="19" y="19"/>
                    </a:cubicBezTo>
                    <a:cubicBezTo>
                      <a:pt x="14" y="46"/>
                      <a:pt x="14" y="46"/>
                      <a:pt x="14" y="46"/>
                    </a:cubicBezTo>
                    <a:cubicBezTo>
                      <a:pt x="13" y="52"/>
                      <a:pt x="11" y="62"/>
                      <a:pt x="11" y="70"/>
                    </a:cubicBezTo>
                    <a:cubicBezTo>
                      <a:pt x="11" y="85"/>
                      <a:pt x="22" y="93"/>
                      <a:pt x="34" y="93"/>
                    </a:cubicBezTo>
                    <a:cubicBezTo>
                      <a:pt x="44" y="93"/>
                      <a:pt x="54" y="88"/>
                      <a:pt x="60" y="78"/>
                    </a:cubicBezTo>
                    <a:cubicBezTo>
                      <a:pt x="68" y="61"/>
                      <a:pt x="68" y="61"/>
                      <a:pt x="68" y="61"/>
                    </a:cubicBezTo>
                    <a:lnTo>
                      <a:pt x="67"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sp>
          <p:nvSpPr>
            <p:cNvPr id="25" name="党"/>
            <p:cNvSpPr txBox="1"/>
            <p:nvPr/>
          </p:nvSpPr>
          <p:spPr>
            <a:xfrm>
              <a:off x="1874103" y="2193410"/>
              <a:ext cx="2595217" cy="572485"/>
            </a:xfrm>
            <a:prstGeom prst="rect">
              <a:avLst/>
            </a:prstGeom>
            <a:noFill/>
            <a:ln>
              <a:noFill/>
            </a:ln>
            <a:effectLst>
              <a:innerShdw blurRad="63500" dist="50800" dir="16200000">
                <a:prstClr val="black">
                  <a:alpha val="50000"/>
                </a:prstClr>
              </a:innerShdw>
            </a:effectLst>
          </p:spPr>
          <p:txBody>
            <a:bodyPr wrap="square" rtlCol="0">
              <a:spAutoFit/>
            </a:bodyPr>
            <a:lstStyle/>
            <a:p>
              <a:pPr algn="ctr"/>
              <a:r>
                <a:rPr lang="en-US" altLang="zh-CN" sz="2000" b="1" dirty="0">
                  <a:solidFill>
                    <a:schemeClr val="tx1">
                      <a:lumMod val="75000"/>
                      <a:lumOff val="25000"/>
                    </a:schemeClr>
                  </a:solidFill>
                  <a:latin typeface="微软雅黑" pitchFamily="34" charset="-122"/>
                  <a:ea typeface="微软雅黑" pitchFamily="34" charset="-122"/>
                </a:rPr>
                <a:t>1. </a:t>
              </a:r>
              <a:r>
                <a:rPr lang="zh-CN" altLang="en-US" sz="2000" b="1" dirty="0">
                  <a:solidFill>
                    <a:schemeClr val="tx1">
                      <a:lumMod val="75000"/>
                      <a:lumOff val="25000"/>
                    </a:schemeClr>
                  </a:solidFill>
                  <a:latin typeface="微软雅黑" pitchFamily="34" charset="-122"/>
                  <a:ea typeface="微软雅黑" pitchFamily="34" charset="-122"/>
                </a:rPr>
                <a:t>机会识别过程</a:t>
              </a:r>
            </a:p>
          </p:txBody>
        </p:sp>
      </p:grpSp>
      <p:grpSp>
        <p:nvGrpSpPr>
          <p:cNvPr id="35" name="组合 34"/>
          <p:cNvGrpSpPr/>
          <p:nvPr/>
        </p:nvGrpSpPr>
        <p:grpSpPr>
          <a:xfrm>
            <a:off x="7118349" y="1817440"/>
            <a:ext cx="2861026" cy="725171"/>
            <a:chOff x="1523424" y="2060000"/>
            <a:chExt cx="3660677" cy="1037589"/>
          </a:xfrm>
        </p:grpSpPr>
        <p:sp>
          <p:nvSpPr>
            <p:cNvPr id="36" name="矩形 35"/>
            <p:cNvSpPr/>
            <p:nvPr/>
          </p:nvSpPr>
          <p:spPr>
            <a:xfrm>
              <a:off x="4266186" y="2060000"/>
              <a:ext cx="917915" cy="784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7" name="Freeform 7"/>
            <p:cNvSpPr>
              <a:spLocks/>
            </p:cNvSpPr>
            <p:nvPr/>
          </p:nvSpPr>
          <p:spPr bwMode="auto">
            <a:xfrm>
              <a:off x="1620924" y="2060000"/>
              <a:ext cx="2715684" cy="1037589"/>
            </a:xfrm>
            <a:custGeom>
              <a:avLst/>
              <a:gdLst>
                <a:gd name="T0" fmla="*/ 486 w 486"/>
                <a:gd name="T1" fmla="*/ 0 h 349"/>
                <a:gd name="T2" fmla="*/ 30 w 486"/>
                <a:gd name="T3" fmla="*/ 0 h 349"/>
                <a:gd name="T4" fmla="*/ 0 w 486"/>
                <a:gd name="T5" fmla="*/ 30 h 349"/>
                <a:gd name="T6" fmla="*/ 0 w 486"/>
                <a:gd name="T7" fmla="*/ 197 h 349"/>
                <a:gd name="T8" fmla="*/ 21 w 486"/>
                <a:gd name="T9" fmla="*/ 247 h 349"/>
                <a:gd name="T10" fmla="*/ 123 w 486"/>
                <a:gd name="T11" fmla="*/ 349 h 349"/>
                <a:gd name="T12" fmla="*/ 116 w 486"/>
                <a:gd name="T13" fmla="*/ 281 h 349"/>
                <a:gd name="T14" fmla="*/ 116 w 486"/>
                <a:gd name="T15" fmla="*/ 279 h 349"/>
                <a:gd name="T16" fmla="*/ 132 w 486"/>
                <a:gd name="T17" fmla="*/ 263 h 349"/>
                <a:gd name="T18" fmla="*/ 486 w 486"/>
                <a:gd name="T19" fmla="*/ 263 h 349"/>
                <a:gd name="T20" fmla="*/ 486 w 486"/>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349">
                  <a:moveTo>
                    <a:pt x="486" y="0"/>
                  </a:moveTo>
                  <a:cubicBezTo>
                    <a:pt x="30" y="0"/>
                    <a:pt x="30" y="0"/>
                    <a:pt x="30" y="0"/>
                  </a:cubicBezTo>
                  <a:cubicBezTo>
                    <a:pt x="14" y="0"/>
                    <a:pt x="0" y="14"/>
                    <a:pt x="0" y="30"/>
                  </a:cubicBezTo>
                  <a:cubicBezTo>
                    <a:pt x="0" y="197"/>
                    <a:pt x="0" y="197"/>
                    <a:pt x="0" y="197"/>
                  </a:cubicBezTo>
                  <a:cubicBezTo>
                    <a:pt x="0" y="213"/>
                    <a:pt x="10" y="236"/>
                    <a:pt x="21" y="247"/>
                  </a:cubicBezTo>
                  <a:cubicBezTo>
                    <a:pt x="123" y="349"/>
                    <a:pt x="123" y="349"/>
                    <a:pt x="123" y="349"/>
                  </a:cubicBezTo>
                  <a:cubicBezTo>
                    <a:pt x="116" y="281"/>
                    <a:pt x="116" y="281"/>
                    <a:pt x="116" y="281"/>
                  </a:cubicBezTo>
                  <a:cubicBezTo>
                    <a:pt x="116" y="280"/>
                    <a:pt x="116" y="280"/>
                    <a:pt x="116" y="279"/>
                  </a:cubicBezTo>
                  <a:cubicBezTo>
                    <a:pt x="116" y="270"/>
                    <a:pt x="123" y="263"/>
                    <a:pt x="132" y="263"/>
                  </a:cubicBezTo>
                  <a:cubicBezTo>
                    <a:pt x="486" y="263"/>
                    <a:pt x="486" y="263"/>
                    <a:pt x="486" y="263"/>
                  </a:cubicBezTo>
                  <a:cubicBezTo>
                    <a:pt x="486" y="0"/>
                    <a:pt x="486" y="0"/>
                    <a:pt x="486" y="0"/>
                  </a:cubicBezTo>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39" name="党"/>
            <p:cNvSpPr txBox="1"/>
            <p:nvPr/>
          </p:nvSpPr>
          <p:spPr>
            <a:xfrm>
              <a:off x="1523424" y="2193410"/>
              <a:ext cx="2978391" cy="572485"/>
            </a:xfrm>
            <a:prstGeom prst="rect">
              <a:avLst/>
            </a:prstGeom>
            <a:noFill/>
            <a:ln>
              <a:noFill/>
            </a:ln>
            <a:effectLst>
              <a:innerShdw blurRad="63500" dist="50800" dir="16200000">
                <a:prstClr val="black">
                  <a:alpha val="50000"/>
                </a:prstClr>
              </a:innerShdw>
            </a:effectLst>
          </p:spPr>
          <p:txBody>
            <a:bodyPr wrap="square" rtlCol="0">
              <a:spAutoFit/>
            </a:bodyPr>
            <a:lstStyle/>
            <a:p>
              <a:pPr algn="ctr"/>
              <a:r>
                <a:rPr lang="en-US" altLang="zh-CN" sz="2000" b="1" dirty="0">
                  <a:solidFill>
                    <a:schemeClr val="tx1">
                      <a:lumMod val="75000"/>
                      <a:lumOff val="25000"/>
                    </a:schemeClr>
                  </a:solidFill>
                  <a:latin typeface="微软雅黑" pitchFamily="34" charset="-122"/>
                  <a:ea typeface="微软雅黑" pitchFamily="34" charset="-122"/>
                </a:rPr>
                <a:t>2. </a:t>
              </a:r>
              <a:r>
                <a:rPr lang="zh-CN" altLang="en-US" sz="2000" b="1" dirty="0">
                  <a:solidFill>
                    <a:schemeClr val="tx1">
                      <a:lumMod val="75000"/>
                      <a:lumOff val="25000"/>
                    </a:schemeClr>
                  </a:solidFill>
                  <a:latin typeface="微软雅黑" pitchFamily="34" charset="-122"/>
                  <a:ea typeface="微软雅黑" pitchFamily="34" charset="-122"/>
                </a:rPr>
                <a:t>企业成长过程</a:t>
              </a:r>
            </a:p>
          </p:txBody>
        </p:sp>
      </p:grpSp>
      <p:sp>
        <p:nvSpPr>
          <p:cNvPr id="42" name="Freeform 9"/>
          <p:cNvSpPr>
            <a:spLocks noEditPoints="1"/>
          </p:cNvSpPr>
          <p:nvPr/>
        </p:nvSpPr>
        <p:spPr bwMode="auto">
          <a:xfrm>
            <a:off x="9522333" y="1962925"/>
            <a:ext cx="263017" cy="253322"/>
          </a:xfrm>
          <a:custGeom>
            <a:avLst/>
            <a:gdLst>
              <a:gd name="T0" fmla="*/ 134 w 147"/>
              <a:gd name="T1" fmla="*/ 73 h 144"/>
              <a:gd name="T2" fmla="*/ 146 w 147"/>
              <a:gd name="T3" fmla="*/ 66 h 144"/>
              <a:gd name="T4" fmla="*/ 141 w 147"/>
              <a:gd name="T5" fmla="*/ 51 h 144"/>
              <a:gd name="T6" fmla="*/ 125 w 147"/>
              <a:gd name="T7" fmla="*/ 49 h 144"/>
              <a:gd name="T8" fmla="*/ 120 w 147"/>
              <a:gd name="T9" fmla="*/ 34 h 144"/>
              <a:gd name="T10" fmla="*/ 126 w 147"/>
              <a:gd name="T11" fmla="*/ 21 h 144"/>
              <a:gd name="T12" fmla="*/ 111 w 147"/>
              <a:gd name="T13" fmla="*/ 13 h 144"/>
              <a:gd name="T14" fmla="*/ 98 w 147"/>
              <a:gd name="T15" fmla="*/ 21 h 144"/>
              <a:gd name="T16" fmla="*/ 85 w 147"/>
              <a:gd name="T17" fmla="*/ 13 h 144"/>
              <a:gd name="T18" fmla="*/ 80 w 147"/>
              <a:gd name="T19" fmla="*/ 0 h 144"/>
              <a:gd name="T20" fmla="*/ 64 w 147"/>
              <a:gd name="T21" fmla="*/ 3 h 144"/>
              <a:gd name="T22" fmla="*/ 60 w 147"/>
              <a:gd name="T23" fmla="*/ 17 h 144"/>
              <a:gd name="T24" fmla="*/ 44 w 147"/>
              <a:gd name="T25" fmla="*/ 20 h 144"/>
              <a:gd name="T26" fmla="*/ 32 w 147"/>
              <a:gd name="T27" fmla="*/ 12 h 144"/>
              <a:gd name="T28" fmla="*/ 21 w 147"/>
              <a:gd name="T29" fmla="*/ 25 h 144"/>
              <a:gd name="T30" fmla="*/ 27 w 147"/>
              <a:gd name="T31" fmla="*/ 39 h 144"/>
              <a:gd name="T32" fmla="*/ 17 w 147"/>
              <a:gd name="T33" fmla="*/ 51 h 144"/>
              <a:gd name="T34" fmla="*/ 3 w 147"/>
              <a:gd name="T35" fmla="*/ 53 h 144"/>
              <a:gd name="T36" fmla="*/ 3 w 147"/>
              <a:gd name="T37" fmla="*/ 70 h 144"/>
              <a:gd name="T38" fmla="*/ 17 w 147"/>
              <a:gd name="T39" fmla="*/ 77 h 144"/>
              <a:gd name="T40" fmla="*/ 17 w 147"/>
              <a:gd name="T41" fmla="*/ 92 h 144"/>
              <a:gd name="T42" fmla="*/ 7 w 147"/>
              <a:gd name="T43" fmla="*/ 103 h 144"/>
              <a:gd name="T44" fmla="*/ 18 w 147"/>
              <a:gd name="T45" fmla="*/ 116 h 144"/>
              <a:gd name="T46" fmla="*/ 33 w 147"/>
              <a:gd name="T47" fmla="*/ 112 h 144"/>
              <a:gd name="T48" fmla="*/ 43 w 147"/>
              <a:gd name="T49" fmla="*/ 124 h 144"/>
              <a:gd name="T50" fmla="*/ 42 w 147"/>
              <a:gd name="T51" fmla="*/ 139 h 144"/>
              <a:gd name="T52" fmla="*/ 59 w 147"/>
              <a:gd name="T53" fmla="*/ 141 h 144"/>
              <a:gd name="T54" fmla="*/ 68 w 147"/>
              <a:gd name="T55" fmla="*/ 129 h 144"/>
              <a:gd name="T56" fmla="*/ 79 w 147"/>
              <a:gd name="T57" fmla="*/ 129 h 144"/>
              <a:gd name="T58" fmla="*/ 88 w 147"/>
              <a:gd name="T59" fmla="*/ 141 h 144"/>
              <a:gd name="T60" fmla="*/ 104 w 147"/>
              <a:gd name="T61" fmla="*/ 139 h 144"/>
              <a:gd name="T62" fmla="*/ 104 w 147"/>
              <a:gd name="T63" fmla="*/ 124 h 144"/>
              <a:gd name="T64" fmla="*/ 114 w 147"/>
              <a:gd name="T65" fmla="*/ 112 h 144"/>
              <a:gd name="T66" fmla="*/ 129 w 147"/>
              <a:gd name="T67" fmla="*/ 116 h 144"/>
              <a:gd name="T68" fmla="*/ 140 w 147"/>
              <a:gd name="T69" fmla="*/ 103 h 144"/>
              <a:gd name="T70" fmla="*/ 130 w 147"/>
              <a:gd name="T71" fmla="*/ 93 h 144"/>
              <a:gd name="T72" fmla="*/ 130 w 147"/>
              <a:gd name="T73" fmla="*/ 77 h 144"/>
              <a:gd name="T74" fmla="*/ 40 w 147"/>
              <a:gd name="T75" fmla="*/ 72 h 144"/>
              <a:gd name="T76" fmla="*/ 107 w 147"/>
              <a:gd name="T77" fmla="*/ 7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7" h="144">
                <a:moveTo>
                  <a:pt x="130" y="77"/>
                </a:moveTo>
                <a:cubicBezTo>
                  <a:pt x="130" y="75"/>
                  <a:pt x="132" y="73"/>
                  <a:pt x="134" y="73"/>
                </a:cubicBezTo>
                <a:cubicBezTo>
                  <a:pt x="144" y="70"/>
                  <a:pt x="144" y="70"/>
                  <a:pt x="144" y="70"/>
                </a:cubicBezTo>
                <a:cubicBezTo>
                  <a:pt x="146" y="70"/>
                  <a:pt x="147" y="68"/>
                  <a:pt x="146" y="66"/>
                </a:cubicBezTo>
                <a:cubicBezTo>
                  <a:pt x="144" y="54"/>
                  <a:pt x="144" y="54"/>
                  <a:pt x="144" y="54"/>
                </a:cubicBezTo>
                <a:cubicBezTo>
                  <a:pt x="144" y="52"/>
                  <a:pt x="142" y="51"/>
                  <a:pt x="141" y="51"/>
                </a:cubicBezTo>
                <a:cubicBezTo>
                  <a:pt x="130" y="52"/>
                  <a:pt x="130" y="52"/>
                  <a:pt x="130" y="52"/>
                </a:cubicBezTo>
                <a:cubicBezTo>
                  <a:pt x="128" y="52"/>
                  <a:pt x="126" y="51"/>
                  <a:pt x="125" y="49"/>
                </a:cubicBezTo>
                <a:cubicBezTo>
                  <a:pt x="120" y="39"/>
                  <a:pt x="120" y="39"/>
                  <a:pt x="120" y="39"/>
                </a:cubicBezTo>
                <a:cubicBezTo>
                  <a:pt x="119" y="38"/>
                  <a:pt x="119" y="36"/>
                  <a:pt x="120" y="34"/>
                </a:cubicBezTo>
                <a:cubicBezTo>
                  <a:pt x="126" y="26"/>
                  <a:pt x="126" y="26"/>
                  <a:pt x="126" y="26"/>
                </a:cubicBezTo>
                <a:cubicBezTo>
                  <a:pt x="127" y="24"/>
                  <a:pt x="127" y="22"/>
                  <a:pt x="126" y="21"/>
                </a:cubicBezTo>
                <a:cubicBezTo>
                  <a:pt x="116" y="13"/>
                  <a:pt x="116" y="13"/>
                  <a:pt x="116" y="13"/>
                </a:cubicBezTo>
                <a:cubicBezTo>
                  <a:pt x="114" y="11"/>
                  <a:pt x="112" y="12"/>
                  <a:pt x="111" y="13"/>
                </a:cubicBezTo>
                <a:cubicBezTo>
                  <a:pt x="103" y="20"/>
                  <a:pt x="103" y="20"/>
                  <a:pt x="103" y="20"/>
                </a:cubicBezTo>
                <a:cubicBezTo>
                  <a:pt x="102" y="22"/>
                  <a:pt x="100" y="22"/>
                  <a:pt x="98" y="21"/>
                </a:cubicBezTo>
                <a:cubicBezTo>
                  <a:pt x="88" y="17"/>
                  <a:pt x="88" y="17"/>
                  <a:pt x="88" y="17"/>
                </a:cubicBezTo>
                <a:cubicBezTo>
                  <a:pt x="86" y="17"/>
                  <a:pt x="85" y="15"/>
                  <a:pt x="85" y="13"/>
                </a:cubicBezTo>
                <a:cubicBezTo>
                  <a:pt x="84" y="3"/>
                  <a:pt x="84" y="3"/>
                  <a:pt x="84" y="3"/>
                </a:cubicBezTo>
                <a:cubicBezTo>
                  <a:pt x="84" y="1"/>
                  <a:pt x="82" y="0"/>
                  <a:pt x="80" y="0"/>
                </a:cubicBezTo>
                <a:cubicBezTo>
                  <a:pt x="67" y="0"/>
                  <a:pt x="67" y="0"/>
                  <a:pt x="67" y="0"/>
                </a:cubicBezTo>
                <a:cubicBezTo>
                  <a:pt x="66" y="0"/>
                  <a:pt x="64" y="1"/>
                  <a:pt x="64" y="3"/>
                </a:cubicBezTo>
                <a:cubicBezTo>
                  <a:pt x="63" y="13"/>
                  <a:pt x="63" y="13"/>
                  <a:pt x="63" y="13"/>
                </a:cubicBezTo>
                <a:cubicBezTo>
                  <a:pt x="63" y="15"/>
                  <a:pt x="61" y="17"/>
                  <a:pt x="60" y="17"/>
                </a:cubicBezTo>
                <a:cubicBezTo>
                  <a:pt x="49" y="21"/>
                  <a:pt x="49" y="21"/>
                  <a:pt x="49" y="21"/>
                </a:cubicBezTo>
                <a:cubicBezTo>
                  <a:pt x="48" y="22"/>
                  <a:pt x="45" y="21"/>
                  <a:pt x="44" y="20"/>
                </a:cubicBezTo>
                <a:cubicBezTo>
                  <a:pt x="37" y="13"/>
                  <a:pt x="37" y="13"/>
                  <a:pt x="37" y="13"/>
                </a:cubicBezTo>
                <a:cubicBezTo>
                  <a:pt x="35" y="11"/>
                  <a:pt x="33" y="11"/>
                  <a:pt x="32" y="12"/>
                </a:cubicBezTo>
                <a:cubicBezTo>
                  <a:pt x="22" y="21"/>
                  <a:pt x="22" y="21"/>
                  <a:pt x="22" y="21"/>
                </a:cubicBezTo>
                <a:cubicBezTo>
                  <a:pt x="21" y="22"/>
                  <a:pt x="20" y="24"/>
                  <a:pt x="21" y="25"/>
                </a:cubicBezTo>
                <a:cubicBezTo>
                  <a:pt x="27" y="34"/>
                  <a:pt x="27" y="34"/>
                  <a:pt x="27" y="34"/>
                </a:cubicBezTo>
                <a:cubicBezTo>
                  <a:pt x="28" y="35"/>
                  <a:pt x="28" y="38"/>
                  <a:pt x="27" y="39"/>
                </a:cubicBezTo>
                <a:cubicBezTo>
                  <a:pt x="22" y="49"/>
                  <a:pt x="22" y="49"/>
                  <a:pt x="22" y="49"/>
                </a:cubicBezTo>
                <a:cubicBezTo>
                  <a:pt x="21" y="50"/>
                  <a:pt x="19" y="52"/>
                  <a:pt x="17" y="51"/>
                </a:cubicBezTo>
                <a:cubicBezTo>
                  <a:pt x="7" y="50"/>
                  <a:pt x="7" y="50"/>
                  <a:pt x="7" y="50"/>
                </a:cubicBezTo>
                <a:cubicBezTo>
                  <a:pt x="5" y="50"/>
                  <a:pt x="3" y="51"/>
                  <a:pt x="3" y="53"/>
                </a:cubicBezTo>
                <a:cubicBezTo>
                  <a:pt x="1" y="66"/>
                  <a:pt x="1" y="66"/>
                  <a:pt x="1" y="66"/>
                </a:cubicBezTo>
                <a:cubicBezTo>
                  <a:pt x="0" y="68"/>
                  <a:pt x="2" y="70"/>
                  <a:pt x="3" y="70"/>
                </a:cubicBezTo>
                <a:cubicBezTo>
                  <a:pt x="14" y="73"/>
                  <a:pt x="14" y="73"/>
                  <a:pt x="14" y="73"/>
                </a:cubicBezTo>
                <a:cubicBezTo>
                  <a:pt x="15" y="73"/>
                  <a:pt x="17" y="75"/>
                  <a:pt x="17" y="77"/>
                </a:cubicBezTo>
                <a:cubicBezTo>
                  <a:pt x="19" y="88"/>
                  <a:pt x="19" y="88"/>
                  <a:pt x="19" y="88"/>
                </a:cubicBezTo>
                <a:cubicBezTo>
                  <a:pt x="19" y="89"/>
                  <a:pt x="18" y="91"/>
                  <a:pt x="17" y="92"/>
                </a:cubicBezTo>
                <a:cubicBezTo>
                  <a:pt x="8" y="98"/>
                  <a:pt x="8" y="98"/>
                  <a:pt x="8" y="98"/>
                </a:cubicBezTo>
                <a:cubicBezTo>
                  <a:pt x="7" y="99"/>
                  <a:pt x="6" y="102"/>
                  <a:pt x="7" y="103"/>
                </a:cubicBezTo>
                <a:cubicBezTo>
                  <a:pt x="14" y="114"/>
                  <a:pt x="14" y="114"/>
                  <a:pt x="14" y="114"/>
                </a:cubicBezTo>
                <a:cubicBezTo>
                  <a:pt x="15" y="116"/>
                  <a:pt x="17" y="116"/>
                  <a:pt x="18" y="116"/>
                </a:cubicBezTo>
                <a:cubicBezTo>
                  <a:pt x="28" y="111"/>
                  <a:pt x="28" y="111"/>
                  <a:pt x="28" y="111"/>
                </a:cubicBezTo>
                <a:cubicBezTo>
                  <a:pt x="29" y="110"/>
                  <a:pt x="32" y="111"/>
                  <a:pt x="33" y="112"/>
                </a:cubicBezTo>
                <a:cubicBezTo>
                  <a:pt x="41" y="119"/>
                  <a:pt x="41" y="119"/>
                  <a:pt x="41" y="119"/>
                </a:cubicBezTo>
                <a:cubicBezTo>
                  <a:pt x="43" y="120"/>
                  <a:pt x="44" y="122"/>
                  <a:pt x="43" y="124"/>
                </a:cubicBezTo>
                <a:cubicBezTo>
                  <a:pt x="40" y="134"/>
                  <a:pt x="40" y="134"/>
                  <a:pt x="40" y="134"/>
                </a:cubicBezTo>
                <a:cubicBezTo>
                  <a:pt x="40" y="136"/>
                  <a:pt x="41" y="138"/>
                  <a:pt x="42" y="139"/>
                </a:cubicBezTo>
                <a:cubicBezTo>
                  <a:pt x="55" y="143"/>
                  <a:pt x="55" y="143"/>
                  <a:pt x="55" y="143"/>
                </a:cubicBezTo>
                <a:cubicBezTo>
                  <a:pt x="56" y="144"/>
                  <a:pt x="58" y="143"/>
                  <a:pt x="59" y="141"/>
                </a:cubicBezTo>
                <a:cubicBezTo>
                  <a:pt x="63" y="132"/>
                  <a:pt x="63" y="132"/>
                  <a:pt x="63" y="132"/>
                </a:cubicBezTo>
                <a:cubicBezTo>
                  <a:pt x="64" y="130"/>
                  <a:pt x="66" y="129"/>
                  <a:pt x="68" y="129"/>
                </a:cubicBezTo>
                <a:cubicBezTo>
                  <a:pt x="68" y="129"/>
                  <a:pt x="70" y="129"/>
                  <a:pt x="73" y="129"/>
                </a:cubicBezTo>
                <a:cubicBezTo>
                  <a:pt x="76" y="129"/>
                  <a:pt x="79" y="129"/>
                  <a:pt x="79" y="129"/>
                </a:cubicBezTo>
                <a:cubicBezTo>
                  <a:pt x="81" y="129"/>
                  <a:pt x="83" y="130"/>
                  <a:pt x="83" y="132"/>
                </a:cubicBezTo>
                <a:cubicBezTo>
                  <a:pt x="88" y="141"/>
                  <a:pt x="88" y="141"/>
                  <a:pt x="88" y="141"/>
                </a:cubicBezTo>
                <a:cubicBezTo>
                  <a:pt x="89" y="143"/>
                  <a:pt x="91" y="144"/>
                  <a:pt x="92" y="143"/>
                </a:cubicBezTo>
                <a:cubicBezTo>
                  <a:pt x="104" y="139"/>
                  <a:pt x="104" y="139"/>
                  <a:pt x="104" y="139"/>
                </a:cubicBezTo>
                <a:cubicBezTo>
                  <a:pt x="106" y="138"/>
                  <a:pt x="107" y="136"/>
                  <a:pt x="107" y="135"/>
                </a:cubicBezTo>
                <a:cubicBezTo>
                  <a:pt x="104" y="124"/>
                  <a:pt x="104" y="124"/>
                  <a:pt x="104" y="124"/>
                </a:cubicBezTo>
                <a:cubicBezTo>
                  <a:pt x="103" y="123"/>
                  <a:pt x="104" y="120"/>
                  <a:pt x="106" y="119"/>
                </a:cubicBezTo>
                <a:cubicBezTo>
                  <a:pt x="114" y="112"/>
                  <a:pt x="114" y="112"/>
                  <a:pt x="114" y="112"/>
                </a:cubicBezTo>
                <a:cubicBezTo>
                  <a:pt x="115" y="111"/>
                  <a:pt x="118" y="111"/>
                  <a:pt x="119" y="111"/>
                </a:cubicBezTo>
                <a:cubicBezTo>
                  <a:pt x="129" y="116"/>
                  <a:pt x="129" y="116"/>
                  <a:pt x="129" y="116"/>
                </a:cubicBezTo>
                <a:cubicBezTo>
                  <a:pt x="130" y="117"/>
                  <a:pt x="132" y="116"/>
                  <a:pt x="133" y="115"/>
                </a:cubicBezTo>
                <a:cubicBezTo>
                  <a:pt x="140" y="103"/>
                  <a:pt x="140" y="103"/>
                  <a:pt x="140" y="103"/>
                </a:cubicBezTo>
                <a:cubicBezTo>
                  <a:pt x="141" y="102"/>
                  <a:pt x="140" y="100"/>
                  <a:pt x="139" y="99"/>
                </a:cubicBezTo>
                <a:cubicBezTo>
                  <a:pt x="130" y="93"/>
                  <a:pt x="130" y="93"/>
                  <a:pt x="130" y="93"/>
                </a:cubicBezTo>
                <a:cubicBezTo>
                  <a:pt x="129" y="92"/>
                  <a:pt x="128" y="90"/>
                  <a:pt x="128" y="88"/>
                </a:cubicBezTo>
                <a:lnTo>
                  <a:pt x="130" y="77"/>
                </a:lnTo>
                <a:close/>
                <a:moveTo>
                  <a:pt x="73" y="106"/>
                </a:moveTo>
                <a:cubicBezTo>
                  <a:pt x="55" y="106"/>
                  <a:pt x="40" y="91"/>
                  <a:pt x="40" y="72"/>
                </a:cubicBezTo>
                <a:cubicBezTo>
                  <a:pt x="40" y="54"/>
                  <a:pt x="55" y="39"/>
                  <a:pt x="74" y="39"/>
                </a:cubicBezTo>
                <a:cubicBezTo>
                  <a:pt x="92" y="39"/>
                  <a:pt x="107" y="54"/>
                  <a:pt x="107" y="73"/>
                </a:cubicBezTo>
                <a:cubicBezTo>
                  <a:pt x="107" y="91"/>
                  <a:pt x="92" y="106"/>
                  <a:pt x="73" y="1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11" name="矩形 10"/>
          <p:cNvSpPr/>
          <p:nvPr/>
        </p:nvSpPr>
        <p:spPr>
          <a:xfrm>
            <a:off x="844550" y="2720886"/>
            <a:ext cx="4641850" cy="193899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从直观的含义上看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机会识别是要分析</a:t>
            </a:r>
            <a:r>
              <a:rPr lang="zh-CN" altLang="en-US" sz="2000" dirty="0" smtClean="0">
                <a:solidFill>
                  <a:schemeClr val="tx1">
                    <a:lumMod val="75000"/>
                    <a:lumOff val="25000"/>
                  </a:schemeClr>
                </a:solidFill>
                <a:latin typeface="微软雅黑" pitchFamily="34" charset="-122"/>
                <a:ea typeface="微软雅黑" pitchFamily="34" charset="-122"/>
              </a:rPr>
              <a:t>、考察、评价可能</a:t>
            </a:r>
            <a:r>
              <a:rPr lang="zh-CN" altLang="en-US" sz="2000" dirty="0">
                <a:solidFill>
                  <a:schemeClr val="tx1">
                    <a:lumMod val="75000"/>
                    <a:lumOff val="25000"/>
                  </a:schemeClr>
                </a:solidFill>
                <a:latin typeface="微软雅黑" pitchFamily="34" charset="-122"/>
                <a:ea typeface="微软雅黑" pitchFamily="34" charset="-122"/>
              </a:rPr>
              <a:t>的潜在创业机会</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觉察创业机会本质上是部分创业者能够</a:t>
            </a:r>
            <a:r>
              <a:rPr lang="zh-CN" altLang="en-US" sz="2000" dirty="0" smtClean="0">
                <a:solidFill>
                  <a:schemeClr val="tx1">
                    <a:lumMod val="75000"/>
                    <a:lumOff val="25000"/>
                  </a:schemeClr>
                </a:solidFill>
                <a:latin typeface="微软雅黑" pitchFamily="34" charset="-122"/>
                <a:ea typeface="微软雅黑" pitchFamily="34" charset="-122"/>
              </a:rPr>
              <a:t>发现</a:t>
            </a:r>
            <a:r>
              <a:rPr lang="zh-CN" altLang="en-US" sz="2000" dirty="0">
                <a:solidFill>
                  <a:schemeClr val="tx1">
                    <a:lumMod val="75000"/>
                    <a:lumOff val="25000"/>
                  </a:schemeClr>
                </a:solidFill>
                <a:latin typeface="微软雅黑" pitchFamily="34" charset="-122"/>
                <a:ea typeface="微软雅黑" pitchFamily="34" charset="-122"/>
              </a:rPr>
              <a:t>其他人未能发现的特定资源价值的现象。 </a:t>
            </a:r>
          </a:p>
        </p:txBody>
      </p:sp>
      <p:sp>
        <p:nvSpPr>
          <p:cNvPr id="14" name="矩形 13"/>
          <p:cNvSpPr/>
          <p:nvPr/>
        </p:nvSpPr>
        <p:spPr>
          <a:xfrm>
            <a:off x="6813550" y="2722085"/>
            <a:ext cx="4210050" cy="3385029"/>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企业创立之后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一方面</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创业者仍需要积极地从外界获取创业资源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另一方面已经</a:t>
            </a:r>
            <a:r>
              <a:rPr lang="zh-CN" altLang="en-US" sz="2000" dirty="0" smtClean="0">
                <a:solidFill>
                  <a:schemeClr val="tx1">
                    <a:lumMod val="75000"/>
                    <a:lumOff val="25000"/>
                  </a:schemeClr>
                </a:solidFill>
                <a:latin typeface="微软雅黑" pitchFamily="34" charset="-122"/>
                <a:ea typeface="微软雅黑" pitchFamily="34" charset="-122"/>
              </a:rPr>
              <a:t>获取</a:t>
            </a:r>
            <a:r>
              <a:rPr lang="zh-CN" altLang="en-US" sz="2000" dirty="0">
                <a:solidFill>
                  <a:schemeClr val="tx1">
                    <a:lumMod val="75000"/>
                    <a:lumOff val="25000"/>
                  </a:schemeClr>
                </a:solidFill>
                <a:latin typeface="微软雅黑" pitchFamily="34" charset="-122"/>
                <a:ea typeface="微软雅黑" pitchFamily="34" charset="-122"/>
              </a:rPr>
              <a:t>的创业资源在企业发展过程中逐渐被整合</a:t>
            </a:r>
            <a:r>
              <a:rPr lang="zh-CN" altLang="en-US" sz="2000" dirty="0" smtClean="0">
                <a:solidFill>
                  <a:schemeClr val="tx1">
                    <a:lumMod val="75000"/>
                    <a:lumOff val="25000"/>
                  </a:schemeClr>
                </a:solidFill>
                <a:latin typeface="微软雅黑" pitchFamily="34" charset="-122"/>
                <a:ea typeface="微软雅黑" pitchFamily="34" charset="-122"/>
              </a:rPr>
              <a:t>、利用。</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必须</a:t>
            </a:r>
            <a:r>
              <a:rPr lang="zh-CN" altLang="en-US" sz="2000" dirty="0">
                <a:solidFill>
                  <a:schemeClr val="tx1">
                    <a:lumMod val="75000"/>
                    <a:lumOff val="25000"/>
                  </a:schemeClr>
                </a:solidFill>
                <a:latin typeface="微软雅黑" pitchFamily="34" charset="-122"/>
                <a:ea typeface="微软雅黑" pitchFamily="34" charset="-122"/>
              </a:rPr>
              <a:t>注意的是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这种资源</a:t>
            </a:r>
            <a:r>
              <a:rPr lang="zh-CN" altLang="en-US" sz="2000" dirty="0" smtClean="0">
                <a:solidFill>
                  <a:schemeClr val="tx1">
                    <a:lumMod val="75000"/>
                    <a:lumOff val="25000"/>
                  </a:schemeClr>
                </a:solidFill>
                <a:latin typeface="微软雅黑" pitchFamily="34" charset="-122"/>
                <a:ea typeface="微软雅黑" pitchFamily="34" charset="-122"/>
              </a:rPr>
              <a:t>效用</a:t>
            </a:r>
            <a:r>
              <a:rPr lang="zh-CN" altLang="en-US" sz="2000" dirty="0">
                <a:solidFill>
                  <a:schemeClr val="tx1">
                    <a:lumMod val="75000"/>
                    <a:lumOff val="25000"/>
                  </a:schemeClr>
                </a:solidFill>
                <a:latin typeface="微软雅黑" pitchFamily="34" charset="-122"/>
                <a:ea typeface="微软雅黑" pitchFamily="34" charset="-122"/>
              </a:rPr>
              <a:t>的最大化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并非简单的各项资源各安其位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各司其职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而是能够通过重新整合规划</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创造</a:t>
            </a:r>
            <a:r>
              <a:rPr lang="zh-CN" altLang="en-US" sz="2000" dirty="0">
                <a:solidFill>
                  <a:schemeClr val="tx1">
                    <a:lumMod val="75000"/>
                    <a:lumOff val="25000"/>
                  </a:schemeClr>
                </a:solidFill>
                <a:latin typeface="微软雅黑" pitchFamily="34" charset="-122"/>
                <a:ea typeface="微软雅黑" pitchFamily="34" charset="-122"/>
              </a:rPr>
              <a:t>企业独特的核心竞争力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实现企业在市场上的竞争优势。</a:t>
            </a:r>
          </a:p>
        </p:txBody>
      </p:sp>
      <p:cxnSp>
        <p:nvCxnSpPr>
          <p:cNvPr id="44" name="直接连接符 43"/>
          <p:cNvCxnSpPr/>
          <p:nvPr/>
        </p:nvCxnSpPr>
        <p:spPr>
          <a:xfrm>
            <a:off x="6064250" y="2622550"/>
            <a:ext cx="19050" cy="2286000"/>
          </a:xfrm>
          <a:prstGeom prst="line">
            <a:avLst/>
          </a:prstGeom>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9" name="组合 28"/>
          <p:cNvGrpSpPr/>
          <p:nvPr/>
        </p:nvGrpSpPr>
        <p:grpSpPr>
          <a:xfrm>
            <a:off x="192881" y="893"/>
            <a:ext cx="575915" cy="836495"/>
            <a:chOff x="841003" y="360040"/>
            <a:chExt cx="504056" cy="836712"/>
          </a:xfrm>
          <a:solidFill>
            <a:schemeClr val="accent1"/>
          </a:solidFill>
        </p:grpSpPr>
        <p:sp>
          <p:nvSpPr>
            <p:cNvPr id="30" name="矩形 2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1" name="等腰三角形 3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矩形 32"/>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创业资源</a:t>
            </a:r>
            <a:r>
              <a:rPr lang="zh-CN" altLang="en-US" sz="2400" b="1" dirty="0" smtClean="0">
                <a:solidFill>
                  <a:schemeClr val="tx1">
                    <a:lumMod val="75000"/>
                    <a:lumOff val="25000"/>
                  </a:schemeClr>
                </a:solidFill>
                <a:latin typeface="微软雅黑" pitchFamily="34" charset="-122"/>
                <a:ea typeface="微软雅黑" pitchFamily="34" charset="-122"/>
              </a:rPr>
              <a:t>概述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创业资源的作用</a:t>
            </a:r>
          </a:p>
        </p:txBody>
      </p:sp>
    </p:spTree>
    <p:extLst>
      <p:ext uri="{BB962C8B-B14F-4D97-AF65-F5344CB8AC3E}">
        <p14:creationId xmlns:p14="http://schemas.microsoft.com/office/powerpoint/2010/main" val="10785462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ircle(in)">
                                      <p:cBhvr>
                                        <p:cTn id="10" dur="2000"/>
                                        <p:tgtEl>
                                          <p:spTgt spid="11"/>
                                        </p:tgtEl>
                                      </p:cBhvr>
                                    </p:animEffect>
                                  </p:childTnLst>
                                </p:cTn>
                              </p:par>
                              <p:par>
                                <p:cTn id="11" presetID="6" presetClass="entr" presetSubtype="16"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circle(in)">
                                      <p:cBhvr>
                                        <p:cTn id="13" dur="2000"/>
                                        <p:tgtEl>
                                          <p:spTgt spid="4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fill="hold"/>
                                        <p:tgtEl>
                                          <p:spTgt spid="35"/>
                                        </p:tgtEl>
                                        <p:attrNameLst>
                                          <p:attrName>ppt_x</p:attrName>
                                        </p:attrNameLst>
                                      </p:cBhvr>
                                      <p:tavLst>
                                        <p:tav tm="0">
                                          <p:val>
                                            <p:strVal val="#ppt_x"/>
                                          </p:val>
                                        </p:tav>
                                        <p:tav tm="100000">
                                          <p:val>
                                            <p:strVal val="#ppt_x"/>
                                          </p:val>
                                        </p:tav>
                                      </p:tavLst>
                                    </p:anim>
                                    <p:anim calcmode="lin" valueType="num">
                                      <p:cBhvr additive="base">
                                        <p:cTn id="19" dur="500" fill="hold"/>
                                        <p:tgtEl>
                                          <p:spTgt spid="3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ppt_x"/>
                                          </p:val>
                                        </p:tav>
                                        <p:tav tm="100000">
                                          <p:val>
                                            <p:strVal val="#ppt_x"/>
                                          </p:val>
                                        </p:tav>
                                      </p:tavLst>
                                    </p:anim>
                                    <p:anim calcmode="lin" valueType="num">
                                      <p:cBhvr additive="base">
                                        <p:cTn id="23" dur="500" fill="hold"/>
                                        <p:tgtEl>
                                          <p:spTgt spid="4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1"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20893" y="894"/>
            <a:ext cx="4584225" cy="685621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 name="矩形 3"/>
          <p:cNvSpPr/>
          <p:nvPr/>
        </p:nvSpPr>
        <p:spPr>
          <a:xfrm>
            <a:off x="2" y="894"/>
            <a:ext cx="4584225" cy="68562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4" name="圆角矩形 33"/>
          <p:cNvSpPr/>
          <p:nvPr/>
        </p:nvSpPr>
        <p:spPr>
          <a:xfrm>
            <a:off x="840784" y="3141043"/>
            <a:ext cx="2951560" cy="575915"/>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35" name="TextBox 34"/>
          <p:cNvSpPr txBox="1"/>
          <p:nvPr/>
        </p:nvSpPr>
        <p:spPr>
          <a:xfrm>
            <a:off x="768797" y="3167459"/>
            <a:ext cx="3095537" cy="984543"/>
          </a:xfrm>
          <a:prstGeom prst="rect">
            <a:avLst/>
          </a:prstGeom>
          <a:noFill/>
        </p:spPr>
        <p:txBody>
          <a:bodyPr wrap="square" lIns="121917" tIns="60958" rIns="121917" bIns="60958" rtlCol="0">
            <a:spAutoFit/>
          </a:bodyPr>
          <a:lstStyle/>
          <a:p>
            <a:pPr algn="ctr"/>
            <a:r>
              <a:rPr lang="zh-CN" altLang="en-US" sz="2800" b="1" dirty="0">
                <a:solidFill>
                  <a:schemeClr val="bg1"/>
                </a:solidFill>
                <a:latin typeface="微软雅黑" pitchFamily="34" charset="-122"/>
                <a:ea typeface="微软雅黑" pitchFamily="34" charset="-122"/>
              </a:rPr>
              <a:t>目 录 </a:t>
            </a:r>
            <a:r>
              <a:rPr lang="en-US" altLang="zh-CN" sz="2800" b="1" dirty="0">
                <a:solidFill>
                  <a:schemeClr val="bg1"/>
                </a:solidFill>
                <a:latin typeface="微软雅黑" pitchFamily="34" charset="-122"/>
                <a:ea typeface="微软雅黑" pitchFamily="34" charset="-122"/>
              </a:rPr>
              <a:t>/ </a:t>
            </a:r>
            <a:r>
              <a:rPr lang="en-US" altLang="zh-CN" sz="2800" b="1" dirty="0">
                <a:solidFill>
                  <a:schemeClr val="bg1"/>
                </a:solidFill>
                <a:latin typeface="Impact MT Std" pitchFamily="34" charset="0"/>
                <a:ea typeface="微软雅黑" pitchFamily="34" charset="-122"/>
              </a:rPr>
              <a:t>CONTENTS</a:t>
            </a:r>
            <a:endParaRPr lang="zh-CN" altLang="en-US" sz="2800" b="1" dirty="0">
              <a:solidFill>
                <a:schemeClr val="bg1"/>
              </a:solidFill>
              <a:latin typeface="Impact MT Std" pitchFamily="34" charset="0"/>
              <a:ea typeface="微软雅黑" pitchFamily="34" charset="-122"/>
            </a:endParaRPr>
          </a:p>
        </p:txBody>
      </p:sp>
      <p:sp>
        <p:nvSpPr>
          <p:cNvPr id="41" name="圆角矩形 40"/>
          <p:cNvSpPr/>
          <p:nvPr/>
        </p:nvSpPr>
        <p:spPr>
          <a:xfrm>
            <a:off x="5592075" y="357632"/>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9" name="矩形 8"/>
          <p:cNvSpPr/>
          <p:nvPr/>
        </p:nvSpPr>
        <p:spPr>
          <a:xfrm>
            <a:off x="5592075" y="357632"/>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3" name="圆角矩形 42"/>
          <p:cNvSpPr/>
          <p:nvPr/>
        </p:nvSpPr>
        <p:spPr>
          <a:xfrm>
            <a:off x="5592075" y="1149515"/>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44" name="矩形 43"/>
          <p:cNvSpPr/>
          <p:nvPr/>
        </p:nvSpPr>
        <p:spPr>
          <a:xfrm>
            <a:off x="5592075" y="1149515"/>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6" name="圆角矩形 45"/>
          <p:cNvSpPr/>
          <p:nvPr/>
        </p:nvSpPr>
        <p:spPr>
          <a:xfrm>
            <a:off x="5592075" y="1941396"/>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47" name="矩形 46"/>
          <p:cNvSpPr/>
          <p:nvPr/>
        </p:nvSpPr>
        <p:spPr>
          <a:xfrm>
            <a:off x="5592075" y="1941396"/>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圆角矩形 48"/>
          <p:cNvSpPr/>
          <p:nvPr/>
        </p:nvSpPr>
        <p:spPr>
          <a:xfrm>
            <a:off x="5592075" y="2733277"/>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50" name="矩形 49"/>
          <p:cNvSpPr/>
          <p:nvPr/>
        </p:nvSpPr>
        <p:spPr>
          <a:xfrm>
            <a:off x="5592075" y="2733277"/>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52" name="圆角矩形 51"/>
          <p:cNvSpPr/>
          <p:nvPr/>
        </p:nvSpPr>
        <p:spPr>
          <a:xfrm>
            <a:off x="5592075" y="3525160"/>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53" name="矩形 52"/>
          <p:cNvSpPr/>
          <p:nvPr/>
        </p:nvSpPr>
        <p:spPr>
          <a:xfrm>
            <a:off x="5592075" y="3525160"/>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圆角矩形 20"/>
          <p:cNvSpPr/>
          <p:nvPr/>
        </p:nvSpPr>
        <p:spPr>
          <a:xfrm>
            <a:off x="5592075" y="4341663"/>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2" name="矩形 21"/>
          <p:cNvSpPr/>
          <p:nvPr/>
        </p:nvSpPr>
        <p:spPr>
          <a:xfrm>
            <a:off x="5592075" y="4341663"/>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4" name="圆角矩形 23"/>
          <p:cNvSpPr/>
          <p:nvPr/>
        </p:nvSpPr>
        <p:spPr>
          <a:xfrm>
            <a:off x="5592075" y="5133544"/>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5" name="矩形 24"/>
          <p:cNvSpPr/>
          <p:nvPr/>
        </p:nvSpPr>
        <p:spPr>
          <a:xfrm>
            <a:off x="5592075" y="5133544"/>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7" name="圆角矩形 26"/>
          <p:cNvSpPr/>
          <p:nvPr/>
        </p:nvSpPr>
        <p:spPr>
          <a:xfrm>
            <a:off x="5592075" y="5925427"/>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8" name="矩形 27"/>
          <p:cNvSpPr/>
          <p:nvPr/>
        </p:nvSpPr>
        <p:spPr>
          <a:xfrm>
            <a:off x="5592075" y="5925427"/>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 name="矩形 1"/>
          <p:cNvSpPr/>
          <p:nvPr/>
        </p:nvSpPr>
        <p:spPr>
          <a:xfrm>
            <a:off x="5543971" y="1167328"/>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02</a:t>
            </a:r>
            <a:endParaRPr lang="zh-CN" altLang="en-US" sz="2400" dirty="0">
              <a:latin typeface="微软雅黑" pitchFamily="34" charset="-122"/>
              <a:ea typeface="微软雅黑" pitchFamily="34" charset="-122"/>
            </a:endParaRPr>
          </a:p>
        </p:txBody>
      </p:sp>
      <p:sp>
        <p:nvSpPr>
          <p:cNvPr id="3" name="矩形 2"/>
          <p:cNvSpPr/>
          <p:nvPr/>
        </p:nvSpPr>
        <p:spPr>
          <a:xfrm>
            <a:off x="6068658" y="1170732"/>
            <a:ext cx="1631210"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创新思维</a:t>
            </a:r>
          </a:p>
        </p:txBody>
      </p:sp>
      <p:sp>
        <p:nvSpPr>
          <p:cNvPr id="32" name="矩形 31"/>
          <p:cNvSpPr/>
          <p:nvPr/>
        </p:nvSpPr>
        <p:spPr>
          <a:xfrm>
            <a:off x="5519936" y="378849"/>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01</a:t>
            </a:r>
            <a:endParaRPr lang="zh-CN" altLang="en-US" sz="2400" dirty="0">
              <a:latin typeface="微软雅黑" pitchFamily="34" charset="-122"/>
              <a:ea typeface="微软雅黑" pitchFamily="34" charset="-122"/>
            </a:endParaRPr>
          </a:p>
        </p:txBody>
      </p:sp>
      <p:sp>
        <p:nvSpPr>
          <p:cNvPr id="36" name="矩形 35"/>
          <p:cNvSpPr/>
          <p:nvPr/>
        </p:nvSpPr>
        <p:spPr>
          <a:xfrm>
            <a:off x="6068659" y="382253"/>
            <a:ext cx="938712"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绪论</a:t>
            </a:r>
            <a:endParaRPr lang="zh-CN" altLang="en-US" sz="2400" dirty="0">
              <a:solidFill>
                <a:schemeClr val="accent1"/>
              </a:solidFill>
            </a:endParaRPr>
          </a:p>
        </p:txBody>
      </p:sp>
      <p:sp>
        <p:nvSpPr>
          <p:cNvPr id="39" name="矩形 38"/>
          <p:cNvSpPr/>
          <p:nvPr/>
        </p:nvSpPr>
        <p:spPr>
          <a:xfrm>
            <a:off x="5519936" y="1932009"/>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03</a:t>
            </a:r>
            <a:endParaRPr lang="zh-CN" altLang="en-US" sz="2400" dirty="0">
              <a:latin typeface="微软雅黑" pitchFamily="34" charset="-122"/>
              <a:ea typeface="微软雅黑" pitchFamily="34" charset="-122"/>
            </a:endParaRPr>
          </a:p>
        </p:txBody>
      </p:sp>
      <p:sp>
        <p:nvSpPr>
          <p:cNvPr id="40" name="矩形 39"/>
          <p:cNvSpPr/>
          <p:nvPr/>
        </p:nvSpPr>
        <p:spPr>
          <a:xfrm>
            <a:off x="6068658" y="1935413"/>
            <a:ext cx="2669956"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创业与创业意识</a:t>
            </a:r>
          </a:p>
        </p:txBody>
      </p:sp>
      <p:sp>
        <p:nvSpPr>
          <p:cNvPr id="55" name="矩形 54"/>
          <p:cNvSpPr/>
          <p:nvPr/>
        </p:nvSpPr>
        <p:spPr>
          <a:xfrm>
            <a:off x="5519936" y="2729873"/>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04</a:t>
            </a:r>
            <a:endParaRPr lang="zh-CN" altLang="en-US" sz="2400" dirty="0">
              <a:latin typeface="微软雅黑" pitchFamily="34" charset="-122"/>
              <a:ea typeface="微软雅黑" pitchFamily="34" charset="-122"/>
            </a:endParaRPr>
          </a:p>
        </p:txBody>
      </p:sp>
      <p:sp>
        <p:nvSpPr>
          <p:cNvPr id="56" name="矩形 55"/>
          <p:cNvSpPr/>
          <p:nvPr/>
        </p:nvSpPr>
        <p:spPr>
          <a:xfrm>
            <a:off x="6068659" y="2733277"/>
            <a:ext cx="2323707"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创业实务知识</a:t>
            </a:r>
          </a:p>
        </p:txBody>
      </p:sp>
      <p:sp>
        <p:nvSpPr>
          <p:cNvPr id="57" name="矩形 56"/>
          <p:cNvSpPr/>
          <p:nvPr/>
        </p:nvSpPr>
        <p:spPr>
          <a:xfrm>
            <a:off x="5543971" y="3521756"/>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05</a:t>
            </a:r>
            <a:endParaRPr lang="zh-CN" altLang="en-US" sz="2400" dirty="0">
              <a:latin typeface="微软雅黑" pitchFamily="34" charset="-122"/>
              <a:ea typeface="微软雅黑" pitchFamily="34" charset="-122"/>
            </a:endParaRPr>
          </a:p>
        </p:txBody>
      </p:sp>
      <p:sp>
        <p:nvSpPr>
          <p:cNvPr id="58" name="矩形 57"/>
          <p:cNvSpPr/>
          <p:nvPr/>
        </p:nvSpPr>
        <p:spPr>
          <a:xfrm>
            <a:off x="6068658" y="3525160"/>
            <a:ext cx="3477869" cy="553994"/>
          </a:xfrm>
          <a:prstGeom prst="rect">
            <a:avLst/>
          </a:prstGeom>
        </p:spPr>
        <p:txBody>
          <a:bodyPr wrap="none" lIns="121917" tIns="60958" rIns="121917" bIns="60958">
            <a:spAutoFit/>
          </a:bodyPr>
          <a:lstStyle/>
          <a:p>
            <a:r>
              <a:rPr lang="zh-CN" altLang="en-US" sz="2800" b="1" dirty="0">
                <a:solidFill>
                  <a:schemeClr val="accent2"/>
                </a:solidFill>
                <a:latin typeface="微软雅黑" pitchFamily="34" charset="-122"/>
                <a:ea typeface="微软雅黑" pitchFamily="34" charset="-122"/>
              </a:rPr>
              <a:t>创新创业的基本步骤</a:t>
            </a:r>
          </a:p>
        </p:txBody>
      </p:sp>
      <p:sp>
        <p:nvSpPr>
          <p:cNvPr id="59" name="矩形 58"/>
          <p:cNvSpPr/>
          <p:nvPr/>
        </p:nvSpPr>
        <p:spPr>
          <a:xfrm>
            <a:off x="5543971" y="4380693"/>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06</a:t>
            </a:r>
            <a:endParaRPr lang="zh-CN" altLang="en-US" sz="2400" dirty="0">
              <a:latin typeface="微软雅黑" pitchFamily="34" charset="-122"/>
              <a:ea typeface="微软雅黑" pitchFamily="34" charset="-122"/>
            </a:endParaRPr>
          </a:p>
        </p:txBody>
      </p:sp>
      <p:sp>
        <p:nvSpPr>
          <p:cNvPr id="60" name="矩形 59"/>
          <p:cNvSpPr/>
          <p:nvPr/>
        </p:nvSpPr>
        <p:spPr>
          <a:xfrm>
            <a:off x="6068659" y="4384097"/>
            <a:ext cx="3708702"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初创企业的管理与发展</a:t>
            </a:r>
          </a:p>
        </p:txBody>
      </p:sp>
      <p:sp>
        <p:nvSpPr>
          <p:cNvPr id="61" name="矩形 60"/>
          <p:cNvSpPr/>
          <p:nvPr/>
        </p:nvSpPr>
        <p:spPr>
          <a:xfrm>
            <a:off x="5543971" y="5151357"/>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07</a:t>
            </a:r>
            <a:endParaRPr lang="zh-CN" altLang="en-US" sz="2400" dirty="0">
              <a:latin typeface="微软雅黑" pitchFamily="34" charset="-122"/>
              <a:ea typeface="微软雅黑" pitchFamily="34" charset="-122"/>
            </a:endParaRPr>
          </a:p>
        </p:txBody>
      </p:sp>
      <p:sp>
        <p:nvSpPr>
          <p:cNvPr id="62" name="矩形 61"/>
          <p:cNvSpPr/>
          <p:nvPr/>
        </p:nvSpPr>
        <p:spPr>
          <a:xfrm>
            <a:off x="6068658" y="5154761"/>
            <a:ext cx="4054950"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创新思维在企业中的应用</a:t>
            </a:r>
          </a:p>
        </p:txBody>
      </p:sp>
      <p:sp>
        <p:nvSpPr>
          <p:cNvPr id="63" name="矩形 62"/>
          <p:cNvSpPr/>
          <p:nvPr/>
        </p:nvSpPr>
        <p:spPr>
          <a:xfrm>
            <a:off x="5543971" y="5943240"/>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08</a:t>
            </a:r>
            <a:endParaRPr lang="zh-CN" altLang="en-US" sz="2400" dirty="0">
              <a:latin typeface="微软雅黑" pitchFamily="34" charset="-122"/>
              <a:ea typeface="微软雅黑" pitchFamily="34" charset="-122"/>
            </a:endParaRPr>
          </a:p>
        </p:txBody>
      </p:sp>
      <p:sp>
        <p:nvSpPr>
          <p:cNvPr id="64" name="矩形 63"/>
          <p:cNvSpPr/>
          <p:nvPr/>
        </p:nvSpPr>
        <p:spPr>
          <a:xfrm>
            <a:off x="6068659" y="5946644"/>
            <a:ext cx="3362453"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大学生创新创业实践</a:t>
            </a:r>
          </a:p>
        </p:txBody>
      </p:sp>
    </p:spTree>
    <p:extLst>
      <p:ext uri="{BB962C8B-B14F-4D97-AF65-F5344CB8AC3E}">
        <p14:creationId xmlns:p14="http://schemas.microsoft.com/office/powerpoint/2010/main" val="42011734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35129" y="2565400"/>
            <a:ext cx="2435230" cy="641102"/>
            <a:chOff x="1691680" y="1923678"/>
            <a:chExt cx="1930423" cy="472464"/>
          </a:xfrm>
        </p:grpSpPr>
        <p:sp>
          <p:nvSpPr>
            <p:cNvPr id="21" name="五边形 20"/>
            <p:cNvSpPr/>
            <p:nvPr/>
          </p:nvSpPr>
          <p:spPr>
            <a:xfrm>
              <a:off x="1691680" y="1923678"/>
              <a:ext cx="1930423" cy="472464"/>
            </a:xfrm>
            <a:prstGeom prst="homePlate">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018547" y="2020059"/>
              <a:ext cx="796990" cy="249499"/>
            </a:xfrm>
            <a:prstGeom prst="rect">
              <a:avLst/>
            </a:prstGeom>
            <a:noFill/>
          </p:spPr>
          <p:txBody>
            <a:bodyPr wrap="none" rtlCol="0">
              <a:spAutoFit/>
            </a:bodyPr>
            <a:lstStyle/>
            <a:p>
              <a:r>
                <a:rPr lang="zh-CN" altLang="en-US" sz="1600" b="1" dirty="0" smtClean="0">
                  <a:solidFill>
                    <a:schemeClr val="bg1"/>
                  </a:solidFill>
                  <a:latin typeface="微软雅黑" pitchFamily="34" charset="-122"/>
                  <a:ea typeface="微软雅黑" pitchFamily="34" charset="-122"/>
                </a:rPr>
                <a:t>自</a:t>
              </a:r>
              <a:r>
                <a:rPr lang="zh-CN" altLang="en-US" sz="1600" b="1" dirty="0">
                  <a:solidFill>
                    <a:schemeClr val="bg1"/>
                  </a:solidFill>
                  <a:latin typeface="微软雅黑" pitchFamily="34" charset="-122"/>
                  <a:ea typeface="微软雅黑" pitchFamily="34" charset="-122"/>
                </a:rPr>
                <a:t>有资源</a:t>
              </a:r>
            </a:p>
          </p:txBody>
        </p:sp>
      </p:grpSp>
      <p:grpSp>
        <p:nvGrpSpPr>
          <p:cNvPr id="23" name="组合 22"/>
          <p:cNvGrpSpPr/>
          <p:nvPr/>
        </p:nvGrpSpPr>
        <p:grpSpPr>
          <a:xfrm>
            <a:off x="1473200" y="4406900"/>
            <a:ext cx="2464853" cy="648134"/>
            <a:chOff x="1691680" y="1923678"/>
            <a:chExt cx="1930423" cy="472464"/>
          </a:xfrm>
        </p:grpSpPr>
        <p:sp>
          <p:nvSpPr>
            <p:cNvPr id="24" name="五边形 23"/>
            <p:cNvSpPr/>
            <p:nvPr/>
          </p:nvSpPr>
          <p:spPr>
            <a:xfrm>
              <a:off x="1691680" y="1923678"/>
              <a:ext cx="1930423" cy="472464"/>
            </a:xfrm>
            <a:prstGeom prst="homePlat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980168" y="2029166"/>
              <a:ext cx="867760" cy="269228"/>
            </a:xfrm>
            <a:prstGeom prst="rect">
              <a:avLst/>
            </a:prstGeom>
            <a:noFill/>
          </p:spPr>
          <p:txBody>
            <a:bodyPr wrap="none" rtlCol="0">
              <a:spAutoFit/>
            </a:bodyPr>
            <a:lstStyle/>
            <a:p>
              <a:r>
                <a:rPr lang="zh-CN" altLang="en-US" b="1" dirty="0">
                  <a:solidFill>
                    <a:schemeClr val="bg1"/>
                  </a:solidFill>
                  <a:latin typeface="微软雅黑" pitchFamily="34" charset="-122"/>
                  <a:ea typeface="微软雅黑" pitchFamily="34" charset="-122"/>
                </a:rPr>
                <a:t>外部资源</a:t>
              </a:r>
            </a:p>
          </p:txBody>
        </p:sp>
      </p:grpSp>
      <p:cxnSp>
        <p:nvCxnSpPr>
          <p:cNvPr id="26" name="直接连接符 25"/>
          <p:cNvCxnSpPr>
            <a:stCxn id="21" idx="3"/>
          </p:cNvCxnSpPr>
          <p:nvPr/>
        </p:nvCxnSpPr>
        <p:spPr>
          <a:xfrm flipV="1">
            <a:off x="3870344" y="2865459"/>
            <a:ext cx="6632556" cy="2049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938053" y="4708081"/>
            <a:ext cx="6660097" cy="2182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1" idx="3"/>
          </p:cNvCxnSpPr>
          <p:nvPr/>
        </p:nvCxnSpPr>
        <p:spPr>
          <a:xfrm>
            <a:off x="3870318" y="2885951"/>
            <a:ext cx="1147855" cy="0"/>
          </a:xfrm>
          <a:prstGeom prst="line">
            <a:avLst/>
          </a:prstGeom>
          <a:ln w="25400">
            <a:solidFill>
              <a:srgbClr val="91D10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3938053" y="4729900"/>
            <a:ext cx="2916324" cy="2"/>
          </a:xfrm>
          <a:prstGeom prst="line">
            <a:avLst/>
          </a:prstGeom>
          <a:ln w="25400">
            <a:solidFill>
              <a:srgbClr val="FFA013"/>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4013200" y="1271885"/>
            <a:ext cx="6337300" cy="1569660"/>
          </a:xfrm>
          <a:prstGeom prst="rect">
            <a:avLst/>
          </a:prstGeom>
        </p:spPr>
        <p:txBody>
          <a:bodyPr wrap="square">
            <a:spAutoFit/>
          </a:bodyPr>
          <a:lstStyle/>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是指</a:t>
            </a:r>
            <a:r>
              <a:rPr lang="zh-CN" altLang="en-US" sz="2000" dirty="0">
                <a:solidFill>
                  <a:schemeClr val="tx1">
                    <a:lumMod val="75000"/>
                    <a:lumOff val="25000"/>
                  </a:schemeClr>
                </a:solidFill>
                <a:latin typeface="微软雅黑" pitchFamily="34" charset="-122"/>
                <a:ea typeface="微软雅黑" pitchFamily="34" charset="-122"/>
              </a:rPr>
              <a:t>创业者或创业团队</a:t>
            </a:r>
            <a:r>
              <a:rPr lang="zh-CN" altLang="en-US" sz="2000" dirty="0" smtClean="0">
                <a:solidFill>
                  <a:schemeClr val="tx1">
                    <a:lumMod val="75000"/>
                    <a:lumOff val="25000"/>
                  </a:schemeClr>
                </a:solidFill>
                <a:latin typeface="微软雅黑" pitchFamily="34" charset="-122"/>
                <a:ea typeface="微软雅黑" pitchFamily="34" charset="-122"/>
              </a:rPr>
              <a:t>自身</a:t>
            </a:r>
            <a:r>
              <a:rPr lang="zh-CN" altLang="en-US" sz="2000" dirty="0">
                <a:solidFill>
                  <a:schemeClr val="tx1">
                    <a:lumMod val="75000"/>
                    <a:lumOff val="25000"/>
                  </a:schemeClr>
                </a:solidFill>
                <a:latin typeface="微软雅黑" pitchFamily="34" charset="-122"/>
                <a:ea typeface="微软雅黑" pitchFamily="34" charset="-122"/>
              </a:rPr>
              <a:t>所拥有的可用于创业的资源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如自有资金</a:t>
            </a:r>
            <a:r>
              <a:rPr lang="zh-CN" altLang="en-US" sz="2000" dirty="0" smtClean="0">
                <a:solidFill>
                  <a:schemeClr val="tx1">
                    <a:lumMod val="75000"/>
                    <a:lumOff val="25000"/>
                  </a:schemeClr>
                </a:solidFill>
                <a:latin typeface="微软雅黑" pitchFamily="34" charset="-122"/>
                <a:ea typeface="微软雅黑" pitchFamily="34" charset="-122"/>
              </a:rPr>
              <a:t>、技术、创业</a:t>
            </a:r>
            <a:r>
              <a:rPr lang="zh-CN" altLang="en-US" sz="2000" dirty="0">
                <a:solidFill>
                  <a:schemeClr val="tx1">
                    <a:lumMod val="75000"/>
                    <a:lumOff val="25000"/>
                  </a:schemeClr>
                </a:solidFill>
                <a:latin typeface="微软雅黑" pitchFamily="34" charset="-122"/>
                <a:ea typeface="微软雅黑" pitchFamily="34" charset="-122"/>
              </a:rPr>
              <a:t>机会信息等</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自有资源的拥有状况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特别是技术和人力资源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会影响</a:t>
            </a:r>
            <a:r>
              <a:rPr lang="zh-CN" altLang="en-US" sz="2000" dirty="0">
                <a:solidFill>
                  <a:schemeClr val="tx1">
                    <a:lumMod val="75000"/>
                    <a:lumOff val="25000"/>
                  </a:schemeClr>
                </a:solidFill>
                <a:latin typeface="微软雅黑" pitchFamily="34" charset="-122"/>
                <a:ea typeface="微软雅黑" pitchFamily="34" charset="-122"/>
              </a:rPr>
              <a:t>外部资源的获得和运用</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31" name="矩形 30"/>
          <p:cNvSpPr/>
          <p:nvPr/>
        </p:nvSpPr>
        <p:spPr>
          <a:xfrm>
            <a:off x="4013200" y="3426658"/>
            <a:ext cx="6534150" cy="1169038"/>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是指</a:t>
            </a:r>
            <a:r>
              <a:rPr lang="zh-CN" altLang="en-US" sz="2000" dirty="0" smtClean="0">
                <a:solidFill>
                  <a:schemeClr val="tx1">
                    <a:lumMod val="75000"/>
                    <a:lumOff val="25000"/>
                  </a:schemeClr>
                </a:solidFill>
                <a:latin typeface="微软雅黑" pitchFamily="34" charset="-122"/>
                <a:ea typeface="微软雅黑" pitchFamily="34" charset="-122"/>
              </a:rPr>
              <a:t>创业者</a:t>
            </a:r>
            <a:r>
              <a:rPr lang="zh-CN" altLang="en-US" sz="2000" dirty="0">
                <a:solidFill>
                  <a:schemeClr val="tx1">
                    <a:lumMod val="75000"/>
                    <a:lumOff val="25000"/>
                  </a:schemeClr>
                </a:solidFill>
                <a:latin typeface="微软雅黑" pitchFamily="34" charset="-122"/>
                <a:ea typeface="微软雅黑" pitchFamily="34" charset="-122"/>
              </a:rPr>
              <a:t>从外部获取的各种资源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包括从朋友</a:t>
            </a:r>
            <a:r>
              <a:rPr lang="zh-CN" altLang="en-US" sz="2000" dirty="0" smtClean="0">
                <a:solidFill>
                  <a:schemeClr val="tx1">
                    <a:lumMod val="75000"/>
                    <a:lumOff val="25000"/>
                  </a:schemeClr>
                </a:solidFill>
                <a:latin typeface="微软雅黑" pitchFamily="34" charset="-122"/>
                <a:ea typeface="微软雅黑" pitchFamily="34" charset="-122"/>
              </a:rPr>
              <a:t>、亲戚、商务</a:t>
            </a:r>
            <a:r>
              <a:rPr lang="zh-CN" altLang="en-US" sz="2000" dirty="0">
                <a:solidFill>
                  <a:schemeClr val="tx1">
                    <a:lumMod val="75000"/>
                    <a:lumOff val="25000"/>
                  </a:schemeClr>
                </a:solidFill>
                <a:latin typeface="微软雅黑" pitchFamily="34" charset="-122"/>
                <a:ea typeface="微软雅黑" pitchFamily="34" charset="-122"/>
              </a:rPr>
              <a:t>伙伴或其他投资者等集到的投资</a:t>
            </a:r>
            <a:r>
              <a:rPr lang="zh-CN" altLang="en-US" sz="2000" dirty="0" smtClean="0">
                <a:solidFill>
                  <a:schemeClr val="tx1">
                    <a:lumMod val="75000"/>
                    <a:lumOff val="25000"/>
                  </a:schemeClr>
                </a:solidFill>
                <a:latin typeface="微软雅黑" pitchFamily="34" charset="-122"/>
                <a:ea typeface="微软雅黑" pitchFamily="34" charset="-122"/>
              </a:rPr>
              <a:t>资金、经营</a:t>
            </a:r>
            <a:r>
              <a:rPr lang="zh-CN" altLang="en-US" sz="2000" dirty="0">
                <a:solidFill>
                  <a:schemeClr val="tx1">
                    <a:lumMod val="75000"/>
                    <a:lumOff val="25000"/>
                  </a:schemeClr>
                </a:solidFill>
                <a:latin typeface="微软雅黑" pitchFamily="34" charset="-122"/>
                <a:ea typeface="微软雅黑" pitchFamily="34" charset="-122"/>
              </a:rPr>
              <a:t>空间、 设备或其他原材料等。 </a:t>
            </a:r>
          </a:p>
        </p:txBody>
      </p:sp>
      <p:sp>
        <p:nvSpPr>
          <p:cNvPr id="32"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创业资源的</a:t>
            </a:r>
            <a:r>
              <a:rPr lang="zh-CN" altLang="en-US" sz="2400" b="1" dirty="0" smtClean="0">
                <a:solidFill>
                  <a:schemeClr val="tx1">
                    <a:lumMod val="75000"/>
                    <a:lumOff val="25000"/>
                  </a:schemeClr>
                </a:solidFill>
                <a:latin typeface="微软雅黑" pitchFamily="34" charset="-122"/>
                <a:ea typeface="微软雅黑" pitchFamily="34" charset="-122"/>
              </a:rPr>
              <a:t>分类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按来源分类</a:t>
            </a:r>
          </a:p>
        </p:txBody>
      </p:sp>
    </p:spTree>
    <p:extLst>
      <p:ext uri="{BB962C8B-B14F-4D97-AF65-F5344CB8AC3E}">
        <p14:creationId xmlns:p14="http://schemas.microsoft.com/office/powerpoint/2010/main" val="424127496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500"/>
                                        <p:tgtEl>
                                          <p:spTgt spid="27"/>
                                        </p:tgtEl>
                                      </p:cBhvr>
                                    </p:animEffect>
                                  </p:childTnLst>
                                </p:cTn>
                              </p:par>
                              <p:par>
                                <p:cTn id="33" presetID="22" presetClass="entr" presetSubtype="4"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33550" y="2108200"/>
            <a:ext cx="1574800"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3" name="TextBox 12"/>
          <p:cNvSpPr txBox="1"/>
          <p:nvPr/>
        </p:nvSpPr>
        <p:spPr>
          <a:xfrm>
            <a:off x="1891577" y="2169735"/>
            <a:ext cx="1395695" cy="430893"/>
          </a:xfrm>
          <a:prstGeom prst="rect">
            <a:avLst/>
          </a:prstGeom>
          <a:noFill/>
        </p:spPr>
        <p:txBody>
          <a:bodyPr wrap="square" lIns="121926" tIns="60963" rIns="121926" bIns="60963" rtlCol="0">
            <a:spAutoFit/>
          </a:bodyPr>
          <a:lstStyle/>
          <a:p>
            <a:r>
              <a:rPr lang="zh-CN" altLang="en-US" sz="2000" b="1" dirty="0">
                <a:solidFill>
                  <a:schemeClr val="bg1"/>
                </a:solidFill>
                <a:latin typeface="微软雅黑"/>
                <a:ea typeface="微软雅黑"/>
                <a:cs typeface="+mn-ea"/>
                <a:sym typeface="微软雅黑"/>
              </a:rPr>
              <a:t>有形资源</a:t>
            </a:r>
          </a:p>
        </p:txBody>
      </p:sp>
      <p:sp>
        <p:nvSpPr>
          <p:cNvPr id="18" name="矩形 17"/>
          <p:cNvSpPr/>
          <p:nvPr/>
        </p:nvSpPr>
        <p:spPr>
          <a:xfrm>
            <a:off x="1739900" y="4241800"/>
            <a:ext cx="154737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 name="矩形 2"/>
          <p:cNvSpPr/>
          <p:nvPr/>
        </p:nvSpPr>
        <p:spPr>
          <a:xfrm>
            <a:off x="3448050" y="1920968"/>
            <a:ext cx="7588250" cy="8309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是具有物质形态的</a:t>
            </a:r>
            <a:r>
              <a:rPr lang="zh-CN" altLang="en-US" sz="2000" dirty="0" smtClean="0">
                <a:solidFill>
                  <a:schemeClr val="tx1">
                    <a:lumMod val="75000"/>
                    <a:lumOff val="25000"/>
                  </a:schemeClr>
                </a:solidFill>
                <a:latin typeface="微软雅黑" pitchFamily="34" charset="-122"/>
                <a:ea typeface="微软雅黑" pitchFamily="34" charset="-122"/>
              </a:rPr>
              <a:t>、价值</a:t>
            </a:r>
            <a:r>
              <a:rPr lang="zh-CN" altLang="en-US" sz="2000" dirty="0">
                <a:solidFill>
                  <a:schemeClr val="tx1">
                    <a:lumMod val="75000"/>
                    <a:lumOff val="25000"/>
                  </a:schemeClr>
                </a:solidFill>
                <a:latin typeface="微软雅黑" pitchFamily="34" charset="-122"/>
                <a:ea typeface="微软雅黑" pitchFamily="34" charset="-122"/>
              </a:rPr>
              <a:t>可用货币度量的资源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如组织赖以存在的自然资源以及建筑物</a:t>
            </a:r>
            <a:r>
              <a:rPr lang="zh-CN" altLang="en-US" sz="2000" dirty="0" smtClean="0">
                <a:solidFill>
                  <a:schemeClr val="tx1">
                    <a:lumMod val="75000"/>
                    <a:lumOff val="25000"/>
                  </a:schemeClr>
                </a:solidFill>
                <a:latin typeface="微软雅黑" pitchFamily="34" charset="-122"/>
                <a:ea typeface="微软雅黑" pitchFamily="34" charset="-122"/>
              </a:rPr>
              <a:t>、机器设备、原材料、产品、资金</a:t>
            </a:r>
            <a:r>
              <a:rPr lang="zh-CN" altLang="en-US" sz="2000" dirty="0">
                <a:solidFill>
                  <a:schemeClr val="tx1">
                    <a:lumMod val="75000"/>
                    <a:lumOff val="25000"/>
                  </a:schemeClr>
                </a:solidFill>
                <a:latin typeface="微软雅黑" pitchFamily="34" charset="-122"/>
                <a:ea typeface="微软雅黑" pitchFamily="34" charset="-122"/>
              </a:rPr>
              <a:t>等。</a:t>
            </a:r>
          </a:p>
        </p:txBody>
      </p:sp>
      <p:sp>
        <p:nvSpPr>
          <p:cNvPr id="4" name="矩形 3"/>
          <p:cNvSpPr/>
          <p:nvPr/>
        </p:nvSpPr>
        <p:spPr>
          <a:xfrm>
            <a:off x="3448050" y="4032250"/>
            <a:ext cx="7702550" cy="116903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是具有非物质形态的</a:t>
            </a:r>
            <a:r>
              <a:rPr lang="zh-CN" altLang="en-US" sz="2000" dirty="0" smtClean="0">
                <a:solidFill>
                  <a:schemeClr val="tx1">
                    <a:lumMod val="75000"/>
                    <a:lumOff val="25000"/>
                  </a:schemeClr>
                </a:solidFill>
                <a:latin typeface="微软雅黑" pitchFamily="34" charset="-122"/>
                <a:ea typeface="微软雅黑" pitchFamily="34" charset="-122"/>
              </a:rPr>
              <a:t>、价值</a:t>
            </a:r>
            <a:r>
              <a:rPr lang="zh-CN" altLang="en-US" sz="2000" dirty="0">
                <a:solidFill>
                  <a:schemeClr val="tx1">
                    <a:lumMod val="75000"/>
                    <a:lumOff val="25000"/>
                  </a:schemeClr>
                </a:solidFill>
                <a:latin typeface="微软雅黑" pitchFamily="34" charset="-122"/>
                <a:ea typeface="微软雅黑" pitchFamily="34" charset="-122"/>
              </a:rPr>
              <a:t>难以用货币精确度量的资源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a:t>
            </a:r>
            <a:r>
              <a:rPr lang="zh-CN" altLang="en-US" sz="2000" dirty="0" smtClean="0">
                <a:solidFill>
                  <a:schemeClr val="tx1">
                    <a:lumMod val="75000"/>
                    <a:lumOff val="25000"/>
                  </a:schemeClr>
                </a:solidFill>
                <a:latin typeface="微软雅黑" pitchFamily="34" charset="-122"/>
                <a:ea typeface="微软雅黑" pitchFamily="34" charset="-122"/>
              </a:rPr>
              <a:t>信息资源、人力资源、政策</a:t>
            </a:r>
            <a:r>
              <a:rPr lang="zh-CN" altLang="en-US" sz="2000" dirty="0">
                <a:solidFill>
                  <a:schemeClr val="tx1">
                    <a:lumMod val="75000"/>
                    <a:lumOff val="25000"/>
                  </a:schemeClr>
                </a:solidFill>
                <a:latin typeface="微软雅黑" pitchFamily="34" charset="-122"/>
                <a:ea typeface="微软雅黑" pitchFamily="34" charset="-122"/>
              </a:rPr>
              <a:t>资源以及企业的信誉</a:t>
            </a:r>
            <a:r>
              <a:rPr lang="zh-CN" altLang="en-US" sz="2000" dirty="0" smtClean="0">
                <a:solidFill>
                  <a:schemeClr val="tx1">
                    <a:lumMod val="75000"/>
                    <a:lumOff val="25000"/>
                  </a:schemeClr>
                </a:solidFill>
                <a:latin typeface="微软雅黑" pitchFamily="34" charset="-122"/>
                <a:ea typeface="微软雅黑" pitchFamily="34" charset="-122"/>
              </a:rPr>
              <a:t>、形象</a:t>
            </a:r>
            <a:r>
              <a:rPr lang="zh-CN" altLang="en-US" sz="2000" dirty="0">
                <a:solidFill>
                  <a:schemeClr val="tx1">
                    <a:lumMod val="75000"/>
                    <a:lumOff val="25000"/>
                  </a:schemeClr>
                </a:solidFill>
                <a:latin typeface="微软雅黑" pitchFamily="34" charset="-122"/>
                <a:ea typeface="微软雅黑" pitchFamily="34" charset="-122"/>
              </a:rPr>
              <a:t>等</a:t>
            </a:r>
            <a:r>
              <a:rPr lang="zh-CN" altLang="en-US" sz="2000" dirty="0" smtClean="0">
                <a:solidFill>
                  <a:schemeClr val="tx1">
                    <a:lumMod val="75000"/>
                    <a:lumOff val="25000"/>
                  </a:schemeClr>
                </a:solidFill>
                <a:latin typeface="微软雅黑" pitchFamily="34" charset="-122"/>
                <a:ea typeface="微软雅黑" pitchFamily="34" charset="-122"/>
              </a:rPr>
              <a:t>。无形</a:t>
            </a:r>
            <a:r>
              <a:rPr lang="zh-CN" altLang="en-US" sz="2000" dirty="0">
                <a:solidFill>
                  <a:schemeClr val="tx1">
                    <a:lumMod val="75000"/>
                    <a:lumOff val="25000"/>
                  </a:schemeClr>
                </a:solidFill>
                <a:latin typeface="微软雅黑" pitchFamily="34" charset="-122"/>
                <a:ea typeface="微软雅黑" pitchFamily="34" charset="-122"/>
              </a:rPr>
              <a:t>资源往往是撬动有形资源的</a:t>
            </a:r>
            <a:r>
              <a:rPr lang="zh-CN" altLang="en-US" sz="2000" dirty="0" smtClean="0">
                <a:solidFill>
                  <a:schemeClr val="tx1">
                    <a:lumMod val="75000"/>
                    <a:lumOff val="25000"/>
                  </a:schemeClr>
                </a:solidFill>
                <a:latin typeface="微软雅黑" pitchFamily="34" charset="-122"/>
                <a:ea typeface="微软雅黑" pitchFamily="34" charset="-122"/>
              </a:rPr>
              <a:t>重要</a:t>
            </a:r>
            <a:r>
              <a:rPr lang="zh-CN" altLang="en-US" sz="2000" dirty="0">
                <a:solidFill>
                  <a:schemeClr val="tx1">
                    <a:lumMod val="75000"/>
                    <a:lumOff val="25000"/>
                  </a:schemeClr>
                </a:solidFill>
                <a:latin typeface="微软雅黑" pitchFamily="34" charset="-122"/>
                <a:ea typeface="微软雅黑" pitchFamily="34" charset="-122"/>
              </a:rPr>
              <a:t>手段。</a:t>
            </a:r>
          </a:p>
        </p:txBody>
      </p:sp>
      <p:sp>
        <p:nvSpPr>
          <p:cNvPr id="16"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创业资源的</a:t>
            </a:r>
            <a:r>
              <a:rPr lang="zh-CN" altLang="en-US" sz="2400" b="1" dirty="0" smtClean="0">
                <a:solidFill>
                  <a:schemeClr val="tx1">
                    <a:lumMod val="75000"/>
                    <a:lumOff val="25000"/>
                  </a:schemeClr>
                </a:solidFill>
                <a:latin typeface="微软雅黑" pitchFamily="34" charset="-122"/>
                <a:ea typeface="微软雅黑" pitchFamily="34" charset="-122"/>
              </a:rPr>
              <a:t>分类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按存在形态分类</a:t>
            </a:r>
          </a:p>
        </p:txBody>
      </p:sp>
      <p:sp>
        <p:nvSpPr>
          <p:cNvPr id="17" name="TextBox 16"/>
          <p:cNvSpPr txBox="1"/>
          <p:nvPr/>
        </p:nvSpPr>
        <p:spPr>
          <a:xfrm>
            <a:off x="1815738" y="4296078"/>
            <a:ext cx="1395695" cy="430893"/>
          </a:xfrm>
          <a:prstGeom prst="rect">
            <a:avLst/>
          </a:prstGeom>
          <a:noFill/>
        </p:spPr>
        <p:txBody>
          <a:bodyPr wrap="square" lIns="121926" tIns="60963" rIns="121926" bIns="60963" rtlCol="0">
            <a:spAutoFit/>
          </a:bodyPr>
          <a:lstStyle/>
          <a:p>
            <a:r>
              <a:rPr lang="zh-CN" altLang="en-US" sz="2000" b="1" dirty="0" smtClean="0">
                <a:solidFill>
                  <a:schemeClr val="bg1"/>
                </a:solidFill>
                <a:latin typeface="微软雅黑"/>
                <a:ea typeface="微软雅黑"/>
                <a:cs typeface="+mn-ea"/>
                <a:sym typeface="微软雅黑"/>
              </a:rPr>
              <a:t>无形</a:t>
            </a:r>
            <a:r>
              <a:rPr lang="zh-CN" altLang="en-US" sz="2000" b="1" dirty="0">
                <a:solidFill>
                  <a:schemeClr val="bg1"/>
                </a:solidFill>
                <a:latin typeface="微软雅黑"/>
                <a:ea typeface="微软雅黑"/>
                <a:cs typeface="+mn-ea"/>
                <a:sym typeface="微软雅黑"/>
              </a:rPr>
              <a:t>资源</a:t>
            </a:r>
          </a:p>
        </p:txBody>
      </p:sp>
    </p:spTree>
    <p:extLst>
      <p:ext uri="{BB962C8B-B14F-4D97-AF65-F5344CB8AC3E}">
        <p14:creationId xmlns:p14="http://schemas.microsoft.com/office/powerpoint/2010/main" val="26526972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style.rotation</p:attrName>
                                        </p:attrNameLst>
                                      </p:cBhvr>
                                      <p:tavLst>
                                        <p:tav tm="0">
                                          <p:val>
                                            <p:fltVal val="90"/>
                                          </p:val>
                                        </p:tav>
                                        <p:tav tm="100000">
                                          <p:val>
                                            <p:fltVal val="0"/>
                                          </p:val>
                                        </p:tav>
                                      </p:tavLst>
                                    </p:anim>
                                    <p:animEffect transition="in" filter="fade">
                                      <p:cBhvr>
                                        <p:cTn id="27" dur="1000"/>
                                        <p:tgtEl>
                                          <p:spTgt spid="18"/>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fltVal val="0"/>
                                          </p:val>
                                        </p:tav>
                                        <p:tav tm="100000">
                                          <p:val>
                                            <p:strVal val="#ppt_w"/>
                                          </p:val>
                                        </p:tav>
                                      </p:tavLst>
                                    </p:anim>
                                    <p:anim calcmode="lin" valueType="num">
                                      <p:cBhvr>
                                        <p:cTn id="31" dur="1000" fill="hold"/>
                                        <p:tgtEl>
                                          <p:spTgt spid="4"/>
                                        </p:tgtEl>
                                        <p:attrNameLst>
                                          <p:attrName>ppt_h</p:attrName>
                                        </p:attrNameLst>
                                      </p:cBhvr>
                                      <p:tavLst>
                                        <p:tav tm="0">
                                          <p:val>
                                            <p:fltVal val="0"/>
                                          </p:val>
                                        </p:tav>
                                        <p:tav tm="100000">
                                          <p:val>
                                            <p:strVal val="#ppt_h"/>
                                          </p:val>
                                        </p:tav>
                                      </p:tavLst>
                                    </p:anim>
                                    <p:anim calcmode="lin" valueType="num">
                                      <p:cBhvr>
                                        <p:cTn id="32" dur="1000" fill="hold"/>
                                        <p:tgtEl>
                                          <p:spTgt spid="4"/>
                                        </p:tgtEl>
                                        <p:attrNameLst>
                                          <p:attrName>style.rotation</p:attrName>
                                        </p:attrNameLst>
                                      </p:cBhvr>
                                      <p:tavLst>
                                        <p:tav tm="0">
                                          <p:val>
                                            <p:fltVal val="90"/>
                                          </p:val>
                                        </p:tav>
                                        <p:tav tm="100000">
                                          <p:val>
                                            <p:fltVal val="0"/>
                                          </p:val>
                                        </p:tav>
                                      </p:tavLst>
                                    </p:anim>
                                    <p:animEffect transition="in" filter="fade">
                                      <p:cBhvr>
                                        <p:cTn id="33" dur="1000"/>
                                        <p:tgtEl>
                                          <p:spTgt spid="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8" grpId="0" animBg="1"/>
      <p:bldP spid="3" grpId="0"/>
      <p:bldP spid="4"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4"/>
          <p:cNvGrpSpPr/>
          <p:nvPr/>
        </p:nvGrpSpPr>
        <p:grpSpPr>
          <a:xfrm>
            <a:off x="6157374" y="1394030"/>
            <a:ext cx="1484823" cy="2849652"/>
            <a:chOff x="6156302" y="1476392"/>
            <a:chExt cx="1484565" cy="2848113"/>
          </a:xfrm>
        </p:grpSpPr>
        <p:grpSp>
          <p:nvGrpSpPr>
            <p:cNvPr id="35" name="组合 35"/>
            <p:cNvGrpSpPr/>
            <p:nvPr/>
          </p:nvGrpSpPr>
          <p:grpSpPr>
            <a:xfrm>
              <a:off x="6156302" y="1476392"/>
              <a:ext cx="1484565" cy="2848113"/>
              <a:chOff x="6156302" y="1476392"/>
              <a:chExt cx="1484565" cy="2848113"/>
            </a:xfrm>
          </p:grpSpPr>
          <p:sp>
            <p:nvSpPr>
              <p:cNvPr id="39" name="MH_Other_3"/>
              <p:cNvSpPr/>
              <p:nvPr>
                <p:custDataLst>
                  <p:tags r:id="rId6"/>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40" name="椭圆 39"/>
              <p:cNvSpPr/>
              <p:nvPr/>
            </p:nvSpPr>
            <p:spPr>
              <a:xfrm>
                <a:off x="7018705" y="1476392"/>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36" name="组合 36"/>
            <p:cNvGrpSpPr/>
            <p:nvPr/>
          </p:nvGrpSpPr>
          <p:grpSpPr>
            <a:xfrm>
              <a:off x="7090635" y="1546559"/>
              <a:ext cx="477358" cy="464474"/>
              <a:chOff x="4405792" y="1573446"/>
              <a:chExt cx="477358" cy="464474"/>
            </a:xfrm>
          </p:grpSpPr>
          <p:sp>
            <p:nvSpPr>
              <p:cNvPr id="37" name="椭圆 36"/>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38" name="文本框 114"/>
              <p:cNvSpPr txBox="1"/>
              <p:nvPr/>
            </p:nvSpPr>
            <p:spPr>
              <a:xfrm>
                <a:off x="4405792" y="1609239"/>
                <a:ext cx="469918"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02</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41" name="组合 45"/>
          <p:cNvGrpSpPr/>
          <p:nvPr/>
        </p:nvGrpSpPr>
        <p:grpSpPr>
          <a:xfrm>
            <a:off x="5118709" y="4598697"/>
            <a:ext cx="1709999" cy="1710625"/>
            <a:chOff x="4700937" y="4015204"/>
            <a:chExt cx="455921" cy="455921"/>
          </a:xfrm>
          <a:effectLst/>
        </p:grpSpPr>
        <p:sp>
          <p:nvSpPr>
            <p:cNvPr id="42" name="椭圆 41"/>
            <p:cNvSpPr/>
            <p:nvPr/>
          </p:nvSpPr>
          <p:spPr>
            <a:xfrm flipH="1">
              <a:off x="4700937" y="4015204"/>
              <a:ext cx="455921" cy="455921"/>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sp>
          <p:nvSpPr>
            <p:cNvPr id="43" name="椭圆 42"/>
            <p:cNvSpPr/>
            <p:nvPr/>
          </p:nvSpPr>
          <p:spPr>
            <a:xfrm flipH="1">
              <a:off x="4711557" y="4025824"/>
              <a:ext cx="434681" cy="434681"/>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44" name="组合 51"/>
          <p:cNvGrpSpPr/>
          <p:nvPr/>
        </p:nvGrpSpPr>
        <p:grpSpPr>
          <a:xfrm>
            <a:off x="4343547" y="1417682"/>
            <a:ext cx="1426140" cy="3804319"/>
            <a:chOff x="4342792" y="1500033"/>
            <a:chExt cx="1425893" cy="3802264"/>
          </a:xfrm>
        </p:grpSpPr>
        <p:grpSp>
          <p:nvGrpSpPr>
            <p:cNvPr id="45" name="组合 52"/>
            <p:cNvGrpSpPr/>
            <p:nvPr/>
          </p:nvGrpSpPr>
          <p:grpSpPr>
            <a:xfrm>
              <a:off x="4342792" y="1500033"/>
              <a:ext cx="1425893" cy="3802264"/>
              <a:chOff x="4342792" y="1500033"/>
              <a:chExt cx="1425893" cy="3802264"/>
            </a:xfrm>
          </p:grpSpPr>
          <p:sp>
            <p:nvSpPr>
              <p:cNvPr id="49" name="MH_Other_3"/>
              <p:cNvSpPr/>
              <p:nvPr>
                <p:custDataLst>
                  <p:tags r:id="rId5"/>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50" name="椭圆 49"/>
              <p:cNvSpPr/>
              <p:nvPr/>
            </p:nvSpPr>
            <p:spPr>
              <a:xfrm>
                <a:off x="4342792" y="1500033"/>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46" name="组合 53"/>
            <p:cNvGrpSpPr/>
            <p:nvPr/>
          </p:nvGrpSpPr>
          <p:grpSpPr>
            <a:xfrm>
              <a:off x="4407687" y="1573446"/>
              <a:ext cx="475463" cy="464474"/>
              <a:chOff x="4407687" y="1573446"/>
              <a:chExt cx="475463" cy="464474"/>
            </a:xfrm>
          </p:grpSpPr>
          <p:sp>
            <p:nvSpPr>
              <p:cNvPr id="47" name="椭圆 46"/>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48" name="文本框 101"/>
              <p:cNvSpPr txBox="1"/>
              <p:nvPr/>
            </p:nvSpPr>
            <p:spPr>
              <a:xfrm>
                <a:off x="4407687" y="1620522"/>
                <a:ext cx="469918"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01</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51" name="组合 58"/>
          <p:cNvGrpSpPr/>
          <p:nvPr/>
        </p:nvGrpSpPr>
        <p:grpSpPr>
          <a:xfrm>
            <a:off x="4343549" y="2994954"/>
            <a:ext cx="1203377" cy="2671743"/>
            <a:chOff x="4342792" y="3076450"/>
            <a:chExt cx="1203168" cy="2670299"/>
          </a:xfrm>
        </p:grpSpPr>
        <p:grpSp>
          <p:nvGrpSpPr>
            <p:cNvPr id="52" name="组合 59"/>
            <p:cNvGrpSpPr/>
            <p:nvPr/>
          </p:nvGrpSpPr>
          <p:grpSpPr>
            <a:xfrm>
              <a:off x="4342792" y="3076450"/>
              <a:ext cx="1203168" cy="2670299"/>
              <a:chOff x="4342792" y="3076450"/>
              <a:chExt cx="1203168" cy="2670299"/>
            </a:xfrm>
          </p:grpSpPr>
          <p:sp>
            <p:nvSpPr>
              <p:cNvPr id="56" name="MH_Other_3"/>
              <p:cNvSpPr/>
              <p:nvPr>
                <p:custDataLst>
                  <p:tags r:id="rId4"/>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57" name="椭圆 56"/>
              <p:cNvSpPr/>
              <p:nvPr/>
            </p:nvSpPr>
            <p:spPr>
              <a:xfrm>
                <a:off x="4342792" y="3076450"/>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53" name="组合 60"/>
            <p:cNvGrpSpPr/>
            <p:nvPr/>
          </p:nvGrpSpPr>
          <p:grpSpPr>
            <a:xfrm>
              <a:off x="4414756" y="3155936"/>
              <a:ext cx="478198" cy="464474"/>
              <a:chOff x="4404952" y="1573446"/>
              <a:chExt cx="478198" cy="464474"/>
            </a:xfrm>
          </p:grpSpPr>
          <p:sp>
            <p:nvSpPr>
              <p:cNvPr id="54" name="椭圆 53"/>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55" name="文本框 105"/>
              <p:cNvSpPr txBox="1"/>
              <p:nvPr/>
            </p:nvSpPr>
            <p:spPr>
              <a:xfrm>
                <a:off x="4404952" y="1627172"/>
                <a:ext cx="469918"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03</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58" name="组合 65"/>
          <p:cNvGrpSpPr/>
          <p:nvPr/>
        </p:nvGrpSpPr>
        <p:grpSpPr>
          <a:xfrm>
            <a:off x="6157374" y="2532505"/>
            <a:ext cx="1484823" cy="2867377"/>
            <a:chOff x="6156302" y="2614250"/>
            <a:chExt cx="1484565" cy="2865828"/>
          </a:xfrm>
        </p:grpSpPr>
        <p:grpSp>
          <p:nvGrpSpPr>
            <p:cNvPr id="59" name="组合 66"/>
            <p:cNvGrpSpPr/>
            <p:nvPr/>
          </p:nvGrpSpPr>
          <p:grpSpPr>
            <a:xfrm>
              <a:off x="6156302" y="2614250"/>
              <a:ext cx="1484565" cy="2865828"/>
              <a:chOff x="6156302" y="2614250"/>
              <a:chExt cx="1484565" cy="2865828"/>
            </a:xfrm>
          </p:grpSpPr>
          <p:sp>
            <p:nvSpPr>
              <p:cNvPr id="63" name="MH_Other_3"/>
              <p:cNvSpPr/>
              <p:nvPr>
                <p:custDataLst>
                  <p:tags r:id="rId3"/>
                </p:custDataLst>
              </p:nvPr>
            </p:nvSpPr>
            <p:spPr>
              <a:xfrm rot="5400000" flipV="1">
                <a:off x="5311844" y="3746719"/>
                <a:ext cx="2577817"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64" name="椭圆 63"/>
              <p:cNvSpPr/>
              <p:nvPr/>
            </p:nvSpPr>
            <p:spPr>
              <a:xfrm>
                <a:off x="7018705" y="2614250"/>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60" name="组合 67"/>
            <p:cNvGrpSpPr/>
            <p:nvPr/>
          </p:nvGrpSpPr>
          <p:grpSpPr>
            <a:xfrm>
              <a:off x="7082031" y="2690388"/>
              <a:ext cx="485962" cy="464474"/>
              <a:chOff x="4397188" y="1573446"/>
              <a:chExt cx="485962" cy="464474"/>
            </a:xfrm>
          </p:grpSpPr>
          <p:sp>
            <p:nvSpPr>
              <p:cNvPr id="61" name="椭圆 60"/>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62" name="文本框 108"/>
              <p:cNvSpPr txBox="1"/>
              <p:nvPr/>
            </p:nvSpPr>
            <p:spPr>
              <a:xfrm>
                <a:off x="4397188" y="1610261"/>
                <a:ext cx="469918"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04</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65" name="组合 72"/>
          <p:cNvGrpSpPr/>
          <p:nvPr/>
        </p:nvGrpSpPr>
        <p:grpSpPr>
          <a:xfrm>
            <a:off x="4343546" y="4136464"/>
            <a:ext cx="1197229" cy="1441296"/>
            <a:chOff x="4342792" y="4217343"/>
            <a:chExt cx="1197022" cy="1440518"/>
          </a:xfrm>
        </p:grpSpPr>
        <p:grpSp>
          <p:nvGrpSpPr>
            <p:cNvPr id="66" name="组合 73"/>
            <p:cNvGrpSpPr/>
            <p:nvPr/>
          </p:nvGrpSpPr>
          <p:grpSpPr>
            <a:xfrm>
              <a:off x="4342792" y="4217343"/>
              <a:ext cx="1197022" cy="1440518"/>
              <a:chOff x="4342792" y="4217343"/>
              <a:chExt cx="1197022" cy="1440518"/>
            </a:xfrm>
          </p:grpSpPr>
          <p:sp>
            <p:nvSpPr>
              <p:cNvPr id="70" name="MH_Other_3"/>
              <p:cNvSpPr/>
              <p:nvPr>
                <p:custDataLst>
                  <p:tags r:id="rId2"/>
                </p:custDataLst>
              </p:nvPr>
            </p:nvSpPr>
            <p:spPr>
              <a:xfrm rot="16200000" flipH="1" flipV="1">
                <a:off x="4508274" y="4626322"/>
                <a:ext cx="1174177" cy="888902"/>
              </a:xfrm>
              <a:prstGeom prst="bentArrow">
                <a:avLst>
                  <a:gd name="adj1" fmla="val 7438"/>
                  <a:gd name="adj2" fmla="val 3464"/>
                  <a:gd name="adj3" fmla="val 0"/>
                  <a:gd name="adj4" fmla="val 30020"/>
                </a:avLst>
              </a:prstGeom>
              <a:solidFill>
                <a:schemeClr val="accent1"/>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71" name="椭圆 70"/>
              <p:cNvSpPr/>
              <p:nvPr/>
            </p:nvSpPr>
            <p:spPr>
              <a:xfrm>
                <a:off x="4342792" y="4217343"/>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67" name="组合 74"/>
            <p:cNvGrpSpPr/>
            <p:nvPr/>
          </p:nvGrpSpPr>
          <p:grpSpPr>
            <a:xfrm>
              <a:off x="4414757" y="4296829"/>
              <a:ext cx="476725" cy="464474"/>
              <a:chOff x="4406425" y="1573446"/>
              <a:chExt cx="476725" cy="464474"/>
            </a:xfrm>
          </p:grpSpPr>
          <p:sp>
            <p:nvSpPr>
              <p:cNvPr id="68" name="椭圆 67"/>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69" name="文本框 111"/>
              <p:cNvSpPr txBox="1"/>
              <p:nvPr/>
            </p:nvSpPr>
            <p:spPr>
              <a:xfrm>
                <a:off x="4406425" y="1627677"/>
                <a:ext cx="469919"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05</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72" name="组合 79"/>
          <p:cNvGrpSpPr/>
          <p:nvPr/>
        </p:nvGrpSpPr>
        <p:grpSpPr>
          <a:xfrm>
            <a:off x="6414782" y="3681606"/>
            <a:ext cx="1227421" cy="1896151"/>
            <a:chOff x="6413660" y="3762732"/>
            <a:chExt cx="1227207" cy="1895127"/>
          </a:xfrm>
        </p:grpSpPr>
        <p:grpSp>
          <p:nvGrpSpPr>
            <p:cNvPr id="73" name="组合 80"/>
            <p:cNvGrpSpPr/>
            <p:nvPr/>
          </p:nvGrpSpPr>
          <p:grpSpPr>
            <a:xfrm>
              <a:off x="6413660" y="3762732"/>
              <a:ext cx="1227207" cy="1895127"/>
              <a:chOff x="6413660" y="3762732"/>
              <a:chExt cx="1227207" cy="1895127"/>
            </a:xfrm>
          </p:grpSpPr>
          <p:sp>
            <p:nvSpPr>
              <p:cNvPr id="77" name="MH_Other_3"/>
              <p:cNvSpPr/>
              <p:nvPr>
                <p:custDataLst>
                  <p:tags r:id="rId1"/>
                </p:custDataLst>
              </p:nvPr>
            </p:nvSpPr>
            <p:spPr>
              <a:xfrm rot="5400000" flipV="1">
                <a:off x="6041185" y="4396482"/>
                <a:ext cx="1633852"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78" name="椭圆 77"/>
              <p:cNvSpPr/>
              <p:nvPr/>
            </p:nvSpPr>
            <p:spPr>
              <a:xfrm>
                <a:off x="7018705" y="3762732"/>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74" name="组合 81"/>
            <p:cNvGrpSpPr/>
            <p:nvPr/>
          </p:nvGrpSpPr>
          <p:grpSpPr>
            <a:xfrm>
              <a:off x="7110798" y="3842218"/>
              <a:ext cx="469918" cy="464474"/>
              <a:chOff x="4418676" y="1573446"/>
              <a:chExt cx="469918" cy="464474"/>
            </a:xfrm>
          </p:grpSpPr>
          <p:sp>
            <p:nvSpPr>
              <p:cNvPr id="75" name="椭圆 74"/>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76" name="文本框 117"/>
              <p:cNvSpPr txBox="1"/>
              <p:nvPr/>
            </p:nvSpPr>
            <p:spPr>
              <a:xfrm>
                <a:off x="4418676" y="1621731"/>
                <a:ext cx="469918"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06</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79" name="组合 86"/>
          <p:cNvGrpSpPr/>
          <p:nvPr/>
        </p:nvGrpSpPr>
        <p:grpSpPr>
          <a:xfrm>
            <a:off x="7654135" y="1333774"/>
            <a:ext cx="2778582" cy="400110"/>
            <a:chOff x="7652807" y="1416170"/>
            <a:chExt cx="2786593" cy="399894"/>
          </a:xfrm>
        </p:grpSpPr>
        <p:cxnSp>
          <p:nvCxnSpPr>
            <p:cNvPr id="80" name="直接连接符 79"/>
            <p:cNvCxnSpPr/>
            <p:nvPr/>
          </p:nvCxnSpPr>
          <p:spPr>
            <a:xfrm>
              <a:off x="7652807" y="1796348"/>
              <a:ext cx="2786593" cy="0"/>
            </a:xfrm>
            <a:prstGeom prst="line">
              <a:avLst/>
            </a:pr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82" name="MH_SubTitle_1"/>
            <p:cNvSpPr>
              <a:spLocks noChangeArrowheads="1"/>
            </p:cNvSpPr>
            <p:nvPr/>
          </p:nvSpPr>
          <p:spPr bwMode="auto">
            <a:xfrm flipH="1">
              <a:off x="7736117" y="1416170"/>
              <a:ext cx="1524350" cy="399894"/>
            </a:xfrm>
            <a:prstGeom prst="rect">
              <a:avLst/>
            </a:prstGeom>
            <a:noFill/>
          </p:spPr>
          <p:txBody>
            <a:bodyPr wrap="none" rtlCol="0">
              <a:spAutoFit/>
            </a:bodyPr>
            <a:lstStyle/>
            <a:p>
              <a:r>
                <a:rPr lang="en-US" altLang="zh-CN" sz="2000" b="1" dirty="0">
                  <a:solidFill>
                    <a:schemeClr val="bg1">
                      <a:lumMod val="50000"/>
                    </a:schemeClr>
                  </a:solidFill>
                  <a:latin typeface="微软雅黑" pitchFamily="34" charset="-122"/>
                  <a:ea typeface="微软雅黑" pitchFamily="34" charset="-122"/>
                </a:rPr>
                <a:t>2. </a:t>
              </a:r>
              <a:r>
                <a:rPr lang="zh-CN" altLang="en-US" sz="2000" b="1" dirty="0">
                  <a:solidFill>
                    <a:schemeClr val="bg1">
                      <a:lumMod val="50000"/>
                    </a:schemeClr>
                  </a:solidFill>
                  <a:latin typeface="微软雅黑" pitchFamily="34" charset="-122"/>
                  <a:ea typeface="微软雅黑" pitchFamily="34" charset="-122"/>
                </a:rPr>
                <a:t>声誉资源</a:t>
              </a:r>
            </a:p>
          </p:txBody>
        </p:sp>
      </p:grpSp>
      <p:grpSp>
        <p:nvGrpSpPr>
          <p:cNvPr id="84" name="组合 91"/>
          <p:cNvGrpSpPr/>
          <p:nvPr/>
        </p:nvGrpSpPr>
        <p:grpSpPr>
          <a:xfrm>
            <a:off x="8014605" y="2742901"/>
            <a:ext cx="2499209" cy="442832"/>
            <a:chOff x="7600950" y="2824487"/>
            <a:chExt cx="2838450" cy="442588"/>
          </a:xfrm>
        </p:grpSpPr>
        <p:sp>
          <p:nvSpPr>
            <p:cNvPr id="87" name="MH_SubTitle_1"/>
            <p:cNvSpPr>
              <a:spLocks noChangeArrowheads="1"/>
            </p:cNvSpPr>
            <p:nvPr/>
          </p:nvSpPr>
          <p:spPr bwMode="auto">
            <a:xfrm flipH="1">
              <a:off x="7917092" y="2824487"/>
              <a:ext cx="1726287" cy="399895"/>
            </a:xfrm>
            <a:prstGeom prst="rect">
              <a:avLst/>
            </a:prstGeom>
            <a:noFill/>
          </p:spPr>
          <p:txBody>
            <a:bodyPr wrap="none" rtlCol="0">
              <a:spAutoFit/>
            </a:bodyPr>
            <a:lstStyle/>
            <a:p>
              <a:r>
                <a:rPr lang="en-US" altLang="zh-CN" sz="2000" b="1" dirty="0">
                  <a:solidFill>
                    <a:schemeClr val="bg1">
                      <a:lumMod val="50000"/>
                    </a:schemeClr>
                  </a:solidFill>
                  <a:latin typeface="微软雅黑" pitchFamily="34" charset="-122"/>
                  <a:ea typeface="微软雅黑" pitchFamily="34" charset="-122"/>
                </a:rPr>
                <a:t>4. </a:t>
              </a:r>
              <a:r>
                <a:rPr lang="zh-CN" altLang="en-US" sz="2000" b="1" dirty="0">
                  <a:solidFill>
                    <a:schemeClr val="bg1">
                      <a:lumMod val="50000"/>
                    </a:schemeClr>
                  </a:solidFill>
                  <a:latin typeface="微软雅黑" pitchFamily="34" charset="-122"/>
                  <a:ea typeface="微软雅黑" pitchFamily="34" charset="-122"/>
                </a:rPr>
                <a:t>财务资源</a:t>
              </a:r>
            </a:p>
          </p:txBody>
        </p:sp>
        <p:sp>
          <p:nvSpPr>
            <p:cNvPr id="86" name="任意多边形 85"/>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89" name="组合 96"/>
          <p:cNvGrpSpPr/>
          <p:nvPr/>
        </p:nvGrpSpPr>
        <p:grpSpPr>
          <a:xfrm>
            <a:off x="7576590" y="4191742"/>
            <a:ext cx="2855895" cy="426634"/>
            <a:chOff x="7575272" y="4272596"/>
            <a:chExt cx="2864128" cy="426404"/>
          </a:xfrm>
        </p:grpSpPr>
        <p:sp>
          <p:nvSpPr>
            <p:cNvPr id="90" name="任意多边形 89"/>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sp>
          <p:nvSpPr>
            <p:cNvPr id="92" name="MH_SubTitle_1"/>
            <p:cNvSpPr>
              <a:spLocks noChangeArrowheads="1"/>
            </p:cNvSpPr>
            <p:nvPr/>
          </p:nvSpPr>
          <p:spPr bwMode="auto">
            <a:xfrm flipH="1">
              <a:off x="7907608" y="4299106"/>
              <a:ext cx="1524350" cy="399894"/>
            </a:xfrm>
            <a:prstGeom prst="rect">
              <a:avLst/>
            </a:prstGeom>
            <a:noFill/>
          </p:spPr>
          <p:txBody>
            <a:bodyPr wrap="none" rtlCol="0">
              <a:spAutoFit/>
            </a:bodyPr>
            <a:lstStyle/>
            <a:p>
              <a:r>
                <a:rPr lang="en-US" altLang="zh-CN" sz="2000" b="1" dirty="0">
                  <a:solidFill>
                    <a:schemeClr val="bg1">
                      <a:lumMod val="50000"/>
                    </a:schemeClr>
                  </a:solidFill>
                  <a:latin typeface="微软雅黑" pitchFamily="34" charset="-122"/>
                  <a:ea typeface="微软雅黑" pitchFamily="34" charset="-122"/>
                </a:rPr>
                <a:t>6. </a:t>
              </a:r>
              <a:r>
                <a:rPr lang="zh-CN" altLang="en-US" sz="2000" b="1" dirty="0">
                  <a:solidFill>
                    <a:schemeClr val="bg1">
                      <a:lumMod val="50000"/>
                    </a:schemeClr>
                  </a:solidFill>
                  <a:latin typeface="微软雅黑" pitchFamily="34" charset="-122"/>
                  <a:ea typeface="微软雅黑" pitchFamily="34" charset="-122"/>
                </a:rPr>
                <a:t>技术</a:t>
              </a:r>
              <a:r>
                <a:rPr lang="zh-CN" altLang="en-US" sz="2000" b="1" dirty="0" smtClean="0">
                  <a:solidFill>
                    <a:schemeClr val="bg1">
                      <a:lumMod val="50000"/>
                    </a:schemeClr>
                  </a:solidFill>
                  <a:latin typeface="微软雅黑" pitchFamily="34" charset="-122"/>
                  <a:ea typeface="微软雅黑" pitchFamily="34" charset="-122"/>
                </a:rPr>
                <a:t>资源</a:t>
              </a:r>
              <a:endParaRPr lang="zh-CN" altLang="en-US" sz="2000" b="1" dirty="0">
                <a:solidFill>
                  <a:schemeClr val="bg1">
                    <a:lumMod val="50000"/>
                  </a:schemeClr>
                </a:solidFill>
                <a:latin typeface="微软雅黑" pitchFamily="34" charset="-122"/>
                <a:ea typeface="微软雅黑" pitchFamily="34" charset="-122"/>
              </a:endParaRPr>
            </a:p>
          </p:txBody>
        </p:sp>
      </p:grpSp>
      <p:grpSp>
        <p:nvGrpSpPr>
          <p:cNvPr id="94" name="组合 101"/>
          <p:cNvGrpSpPr/>
          <p:nvPr/>
        </p:nvGrpSpPr>
        <p:grpSpPr>
          <a:xfrm>
            <a:off x="1882496" y="1282964"/>
            <a:ext cx="2461050" cy="437975"/>
            <a:chOff x="1556199" y="1365395"/>
            <a:chExt cx="2786593" cy="437741"/>
          </a:xfrm>
        </p:grpSpPr>
        <p:cxnSp>
          <p:nvCxnSpPr>
            <p:cNvPr id="95" name="直接连接符 94"/>
            <p:cNvCxnSpPr/>
            <p:nvPr/>
          </p:nvCxnSpPr>
          <p:spPr>
            <a:xfrm flipH="1">
              <a:off x="1556199" y="1803136"/>
              <a:ext cx="2786593" cy="0"/>
            </a:xfrm>
            <a:prstGeom prst="line">
              <a:avLst/>
            </a:pr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97" name="MH_SubTitle_1"/>
            <p:cNvSpPr>
              <a:spLocks noChangeArrowheads="1"/>
            </p:cNvSpPr>
            <p:nvPr/>
          </p:nvSpPr>
          <p:spPr bwMode="auto">
            <a:xfrm>
              <a:off x="2600056" y="1365395"/>
              <a:ext cx="1721025" cy="399896"/>
            </a:xfrm>
            <a:prstGeom prst="rect">
              <a:avLst/>
            </a:prstGeom>
            <a:noFill/>
          </p:spPr>
          <p:txBody>
            <a:bodyPr wrap="none" rtlCol="0">
              <a:spAutoFit/>
            </a:bodyPr>
            <a:lstStyle/>
            <a:p>
              <a:pPr algn="r"/>
              <a:r>
                <a:rPr lang="en-US" altLang="zh-CN" sz="2000" b="1" dirty="0">
                  <a:solidFill>
                    <a:schemeClr val="bg1">
                      <a:lumMod val="50000"/>
                    </a:schemeClr>
                  </a:solidFill>
                  <a:latin typeface="微软雅黑" pitchFamily="34" charset="-122"/>
                  <a:ea typeface="微软雅黑" pitchFamily="34" charset="-122"/>
                </a:rPr>
                <a:t>1. </a:t>
              </a:r>
              <a:r>
                <a:rPr lang="zh-CN" altLang="en-US" sz="2000" b="1" dirty="0">
                  <a:solidFill>
                    <a:schemeClr val="bg1">
                      <a:lumMod val="50000"/>
                    </a:schemeClr>
                  </a:solidFill>
                  <a:latin typeface="微软雅黑" pitchFamily="34" charset="-122"/>
                  <a:ea typeface="微软雅黑" pitchFamily="34" charset="-122"/>
                </a:rPr>
                <a:t>物质资源</a:t>
              </a:r>
            </a:p>
          </p:txBody>
        </p:sp>
      </p:grpSp>
      <p:cxnSp>
        <p:nvCxnSpPr>
          <p:cNvPr id="100" name="直接连接符 99"/>
          <p:cNvCxnSpPr/>
          <p:nvPr/>
        </p:nvCxnSpPr>
        <p:spPr>
          <a:xfrm flipH="1">
            <a:off x="1869817" y="3264603"/>
            <a:ext cx="2461050" cy="0"/>
          </a:xfrm>
          <a:prstGeom prst="line">
            <a:avLst/>
          </a:pr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06" name="任意多边形 105"/>
          <p:cNvSpPr/>
          <p:nvPr/>
        </p:nvSpPr>
        <p:spPr>
          <a:xfrm flipH="1">
            <a:off x="1849951" y="4533377"/>
            <a:ext cx="2506849" cy="265341"/>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nvGrpSpPr>
          <p:cNvPr id="109" name="组合 116"/>
          <p:cNvGrpSpPr/>
          <p:nvPr/>
        </p:nvGrpSpPr>
        <p:grpSpPr>
          <a:xfrm>
            <a:off x="5365917" y="4841229"/>
            <a:ext cx="1211123" cy="1211567"/>
            <a:chOff x="5364986" y="4921729"/>
            <a:chExt cx="1210912" cy="1210912"/>
          </a:xfrm>
        </p:grpSpPr>
        <p:sp>
          <p:nvSpPr>
            <p:cNvPr id="110" name="椭圆 109"/>
            <p:cNvSpPr/>
            <p:nvPr/>
          </p:nvSpPr>
          <p:spPr>
            <a:xfrm flipH="1">
              <a:off x="5364986" y="4921729"/>
              <a:ext cx="1210912" cy="121091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sp>
          <p:nvSpPr>
            <p:cNvPr id="111" name="椭圆 110"/>
            <p:cNvSpPr/>
            <p:nvPr/>
          </p:nvSpPr>
          <p:spPr>
            <a:xfrm flipH="1">
              <a:off x="5393195" y="4949933"/>
              <a:ext cx="1154499" cy="115449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sp>
        <p:nvSpPr>
          <p:cNvPr id="112" name="KSO_Shape"/>
          <p:cNvSpPr>
            <a:spLocks/>
          </p:cNvSpPr>
          <p:nvPr/>
        </p:nvSpPr>
        <p:spPr bwMode="auto">
          <a:xfrm>
            <a:off x="5677902" y="5197063"/>
            <a:ext cx="582997" cy="499895"/>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accent1"/>
          </a:solidFill>
          <a:ln>
            <a:noFill/>
          </a:ln>
          <a:effectLst>
            <a:innerShdw blurRad="114300">
              <a:prstClr val="black">
                <a:alpha val="50000"/>
              </a:prstClr>
            </a:innerShdw>
          </a:effectLst>
          <a:extLst/>
        </p:spPr>
        <p:txBody>
          <a:bodyPr lIns="91448" tIns="45726" rIns="91448" bIns="45726" anchor="ctr">
            <a:scene3d>
              <a:camera prst="orthographicFront"/>
              <a:lightRig rig="threePt" dir="t"/>
            </a:scene3d>
            <a:sp3d>
              <a:contourClr>
                <a:srgbClr val="FFFFFF"/>
              </a:contourClr>
            </a:sp3d>
          </a:bodyPr>
          <a:lstStyle/>
          <a:p>
            <a:pPr algn="ctr">
              <a:defRPr/>
            </a:pPr>
            <a:endParaRPr lang="zh-CN" altLang="en-US" dirty="0">
              <a:solidFill>
                <a:schemeClr val="bg1">
                  <a:lumMod val="50000"/>
                </a:schemeClr>
              </a:solidFill>
              <a:latin typeface="微软雅黑" pitchFamily="34" charset="-122"/>
              <a:ea typeface="微软雅黑" pitchFamily="34" charset="-122"/>
            </a:endParaRPr>
          </a:p>
        </p:txBody>
      </p:sp>
      <p:sp>
        <p:nvSpPr>
          <p:cNvPr id="113" name="MH_SubTitle_1"/>
          <p:cNvSpPr>
            <a:spLocks noChangeArrowheads="1"/>
          </p:cNvSpPr>
          <p:nvPr/>
        </p:nvSpPr>
        <p:spPr bwMode="auto">
          <a:xfrm>
            <a:off x="2690105" y="2774617"/>
            <a:ext cx="1519967" cy="400110"/>
          </a:xfrm>
          <a:prstGeom prst="rect">
            <a:avLst/>
          </a:prstGeom>
          <a:noFill/>
        </p:spPr>
        <p:txBody>
          <a:bodyPr wrap="none" rtlCol="0">
            <a:spAutoFit/>
          </a:bodyPr>
          <a:lstStyle/>
          <a:p>
            <a:pPr algn="r"/>
            <a:r>
              <a:rPr lang="en-US" altLang="zh-CN" sz="2000" b="1" dirty="0">
                <a:solidFill>
                  <a:schemeClr val="bg1">
                    <a:lumMod val="50000"/>
                  </a:schemeClr>
                </a:solidFill>
                <a:latin typeface="微软雅黑" pitchFamily="34" charset="-122"/>
                <a:ea typeface="微软雅黑" pitchFamily="34" charset="-122"/>
              </a:rPr>
              <a:t>3. </a:t>
            </a:r>
            <a:r>
              <a:rPr lang="zh-CN" altLang="en-US" sz="2000" b="1" dirty="0">
                <a:solidFill>
                  <a:schemeClr val="bg1">
                    <a:lumMod val="50000"/>
                  </a:schemeClr>
                </a:solidFill>
                <a:latin typeface="微软雅黑" pitchFamily="34" charset="-122"/>
                <a:ea typeface="微软雅黑" pitchFamily="34" charset="-122"/>
              </a:rPr>
              <a:t>组织资源</a:t>
            </a:r>
          </a:p>
        </p:txBody>
      </p:sp>
      <p:sp>
        <p:nvSpPr>
          <p:cNvPr id="114" name="MH_SubTitle_1"/>
          <p:cNvSpPr>
            <a:spLocks noChangeArrowheads="1"/>
          </p:cNvSpPr>
          <p:nvPr/>
        </p:nvSpPr>
        <p:spPr bwMode="auto">
          <a:xfrm>
            <a:off x="1869060" y="4384122"/>
            <a:ext cx="2289408" cy="400110"/>
          </a:xfrm>
          <a:prstGeom prst="rect">
            <a:avLst/>
          </a:prstGeom>
          <a:noFill/>
        </p:spPr>
        <p:txBody>
          <a:bodyPr wrap="none" rtlCol="0">
            <a:spAutoFit/>
          </a:bodyPr>
          <a:lstStyle/>
          <a:p>
            <a:pPr algn="r"/>
            <a:r>
              <a:rPr lang="en-US" altLang="zh-CN" sz="2000" b="1" dirty="0">
                <a:solidFill>
                  <a:schemeClr val="bg1">
                    <a:lumMod val="50000"/>
                  </a:schemeClr>
                </a:solidFill>
                <a:latin typeface="微软雅黑" pitchFamily="34" charset="-122"/>
                <a:ea typeface="微软雅黑" pitchFamily="34" charset="-122"/>
              </a:rPr>
              <a:t>5. </a:t>
            </a:r>
            <a:r>
              <a:rPr lang="zh-CN" altLang="en-US" sz="2000" b="1" dirty="0">
                <a:solidFill>
                  <a:schemeClr val="bg1">
                    <a:lumMod val="50000"/>
                  </a:schemeClr>
                </a:solidFill>
                <a:latin typeface="微软雅黑" pitchFamily="34" charset="-122"/>
                <a:ea typeface="微软雅黑" pitchFamily="34" charset="-122"/>
              </a:rPr>
              <a:t>智力和人力资源</a:t>
            </a:r>
          </a:p>
        </p:txBody>
      </p:sp>
      <p:sp>
        <p:nvSpPr>
          <p:cNvPr id="81"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创业资源的</a:t>
            </a:r>
            <a:r>
              <a:rPr lang="zh-CN" altLang="en-US" sz="2400" b="1" dirty="0" smtClean="0">
                <a:solidFill>
                  <a:schemeClr val="tx1">
                    <a:lumMod val="75000"/>
                    <a:lumOff val="25000"/>
                  </a:schemeClr>
                </a:solidFill>
                <a:latin typeface="微软雅黑" pitchFamily="34" charset="-122"/>
                <a:ea typeface="微软雅黑" pitchFamily="34" charset="-122"/>
              </a:rPr>
              <a:t>分类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按性质分类</a:t>
            </a:r>
          </a:p>
        </p:txBody>
      </p:sp>
    </p:spTree>
    <p:extLst>
      <p:ext uri="{BB962C8B-B14F-4D97-AF65-F5344CB8AC3E}">
        <p14:creationId xmlns:p14="http://schemas.microsoft.com/office/powerpoint/2010/main" val="5920591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1000"/>
                                        <p:tgtEl>
                                          <p:spTgt spid="109"/>
                                        </p:tgtEl>
                                      </p:cBhvr>
                                    </p:animEffect>
                                    <p:anim calcmode="lin" valueType="num">
                                      <p:cBhvr>
                                        <p:cTn id="8" dur="1000" fill="hold"/>
                                        <p:tgtEl>
                                          <p:spTgt spid="109"/>
                                        </p:tgtEl>
                                        <p:attrNameLst>
                                          <p:attrName>ppt_x</p:attrName>
                                        </p:attrNameLst>
                                      </p:cBhvr>
                                      <p:tavLst>
                                        <p:tav tm="0">
                                          <p:val>
                                            <p:strVal val="#ppt_x"/>
                                          </p:val>
                                        </p:tav>
                                        <p:tav tm="100000">
                                          <p:val>
                                            <p:strVal val="#ppt_x"/>
                                          </p:val>
                                        </p:tav>
                                      </p:tavLst>
                                    </p:anim>
                                    <p:anim calcmode="lin" valueType="num">
                                      <p:cBhvr>
                                        <p:cTn id="9" dur="1000" fill="hold"/>
                                        <p:tgtEl>
                                          <p:spTgt spid="10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fade">
                                      <p:cBhvr>
                                        <p:cTn id="12" dur="1000"/>
                                        <p:tgtEl>
                                          <p:spTgt spid="112"/>
                                        </p:tgtEl>
                                      </p:cBhvr>
                                    </p:animEffect>
                                    <p:anim calcmode="lin" valueType="num">
                                      <p:cBhvr>
                                        <p:cTn id="13" dur="1000" fill="hold"/>
                                        <p:tgtEl>
                                          <p:spTgt spid="112"/>
                                        </p:tgtEl>
                                        <p:attrNameLst>
                                          <p:attrName>ppt_x</p:attrName>
                                        </p:attrNameLst>
                                      </p:cBhvr>
                                      <p:tavLst>
                                        <p:tav tm="0">
                                          <p:val>
                                            <p:strVal val="#ppt_x"/>
                                          </p:val>
                                        </p:tav>
                                        <p:tav tm="100000">
                                          <p:val>
                                            <p:strVal val="#ppt_x"/>
                                          </p:val>
                                        </p:tav>
                                      </p:tavLst>
                                    </p:anim>
                                    <p:anim calcmode="lin" valueType="num">
                                      <p:cBhvr>
                                        <p:cTn id="14" dur="1000" fill="hold"/>
                                        <p:tgtEl>
                                          <p:spTgt spid="1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000"/>
                                        <p:tgtEl>
                                          <p:spTgt spid="41"/>
                                        </p:tgtEl>
                                      </p:cBhvr>
                                    </p:animEffect>
                                    <p:anim calcmode="lin" valueType="num">
                                      <p:cBhvr>
                                        <p:cTn id="18" dur="1000" fill="hold"/>
                                        <p:tgtEl>
                                          <p:spTgt spid="41"/>
                                        </p:tgtEl>
                                        <p:attrNameLst>
                                          <p:attrName>ppt_x</p:attrName>
                                        </p:attrNameLst>
                                      </p:cBhvr>
                                      <p:tavLst>
                                        <p:tav tm="0">
                                          <p:val>
                                            <p:strVal val="#ppt_x"/>
                                          </p:val>
                                        </p:tav>
                                        <p:tav tm="100000">
                                          <p:val>
                                            <p:strVal val="#ppt_x"/>
                                          </p:val>
                                        </p:tav>
                                      </p:tavLst>
                                    </p:anim>
                                    <p:anim calcmode="lin" valueType="num">
                                      <p:cBhvr>
                                        <p:cTn id="19" dur="1000" fill="hold"/>
                                        <p:tgtEl>
                                          <p:spTgt spid="4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1000"/>
                                        <p:tgtEl>
                                          <p:spTgt spid="44"/>
                                        </p:tgtEl>
                                      </p:cBhvr>
                                    </p:animEffect>
                                    <p:anim calcmode="lin" valueType="num">
                                      <p:cBhvr>
                                        <p:cTn id="23" dur="1000" fill="hold"/>
                                        <p:tgtEl>
                                          <p:spTgt spid="44"/>
                                        </p:tgtEl>
                                        <p:attrNameLst>
                                          <p:attrName>ppt_x</p:attrName>
                                        </p:attrNameLst>
                                      </p:cBhvr>
                                      <p:tavLst>
                                        <p:tav tm="0">
                                          <p:val>
                                            <p:strVal val="#ppt_x"/>
                                          </p:val>
                                        </p:tav>
                                        <p:tav tm="100000">
                                          <p:val>
                                            <p:strVal val="#ppt_x"/>
                                          </p:val>
                                        </p:tav>
                                      </p:tavLst>
                                    </p:anim>
                                    <p:anim calcmode="lin" valueType="num">
                                      <p:cBhvr>
                                        <p:cTn id="24" dur="1000" fill="hold"/>
                                        <p:tgtEl>
                                          <p:spTgt spid="4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1000"/>
                                        <p:tgtEl>
                                          <p:spTgt spid="94"/>
                                        </p:tgtEl>
                                      </p:cBhvr>
                                    </p:animEffect>
                                    <p:anim calcmode="lin" valueType="num">
                                      <p:cBhvr>
                                        <p:cTn id="28" dur="1000" fill="hold"/>
                                        <p:tgtEl>
                                          <p:spTgt spid="94"/>
                                        </p:tgtEl>
                                        <p:attrNameLst>
                                          <p:attrName>ppt_x</p:attrName>
                                        </p:attrNameLst>
                                      </p:cBhvr>
                                      <p:tavLst>
                                        <p:tav tm="0">
                                          <p:val>
                                            <p:strVal val="#ppt_x"/>
                                          </p:val>
                                        </p:tav>
                                        <p:tav tm="100000">
                                          <p:val>
                                            <p:strVal val="#ppt_x"/>
                                          </p:val>
                                        </p:tav>
                                      </p:tavLst>
                                    </p:anim>
                                    <p:anim calcmode="lin" valueType="num">
                                      <p:cBhvr>
                                        <p:cTn id="29"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nodeType="click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2000"/>
                                        <p:tgtEl>
                                          <p:spTgt spid="33"/>
                                        </p:tgtEl>
                                      </p:cBhvr>
                                    </p:animEffect>
                                    <p:anim calcmode="lin" valueType="num">
                                      <p:cBhvr>
                                        <p:cTn id="35" dur="2000" fill="hold"/>
                                        <p:tgtEl>
                                          <p:spTgt spid="33"/>
                                        </p:tgtEl>
                                        <p:attrNameLst>
                                          <p:attrName>ppt_w</p:attrName>
                                        </p:attrNameLst>
                                      </p:cBhvr>
                                      <p:tavLst>
                                        <p:tav tm="0" fmla="#ppt_w*sin(2.5*pi*$)">
                                          <p:val>
                                            <p:fltVal val="0"/>
                                          </p:val>
                                        </p:tav>
                                        <p:tav tm="100000">
                                          <p:val>
                                            <p:fltVal val="1"/>
                                          </p:val>
                                        </p:tav>
                                      </p:tavLst>
                                    </p:anim>
                                    <p:anim calcmode="lin" valueType="num">
                                      <p:cBhvr>
                                        <p:cTn id="36" dur="2000" fill="hold"/>
                                        <p:tgtEl>
                                          <p:spTgt spid="33"/>
                                        </p:tgtEl>
                                        <p:attrNameLst>
                                          <p:attrName>ppt_h</p:attrName>
                                        </p:attrNameLst>
                                      </p:cBhvr>
                                      <p:tavLst>
                                        <p:tav tm="0">
                                          <p:val>
                                            <p:strVal val="#ppt_h"/>
                                          </p:val>
                                        </p:tav>
                                        <p:tav tm="100000">
                                          <p:val>
                                            <p:strVal val="#ppt_h"/>
                                          </p:val>
                                        </p:tav>
                                      </p:tavLst>
                                    </p:anim>
                                  </p:childTnLst>
                                </p:cTn>
                              </p:par>
                              <p:par>
                                <p:cTn id="37" presetID="45" presetClass="entr" presetSubtype="0" fill="hold" nodeType="with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2000"/>
                                        <p:tgtEl>
                                          <p:spTgt spid="79"/>
                                        </p:tgtEl>
                                      </p:cBhvr>
                                    </p:animEffect>
                                    <p:anim calcmode="lin" valueType="num">
                                      <p:cBhvr>
                                        <p:cTn id="40" dur="2000" fill="hold"/>
                                        <p:tgtEl>
                                          <p:spTgt spid="79"/>
                                        </p:tgtEl>
                                        <p:attrNameLst>
                                          <p:attrName>ppt_w</p:attrName>
                                        </p:attrNameLst>
                                      </p:cBhvr>
                                      <p:tavLst>
                                        <p:tav tm="0" fmla="#ppt_w*sin(2.5*pi*$)">
                                          <p:val>
                                            <p:fltVal val="0"/>
                                          </p:val>
                                        </p:tav>
                                        <p:tav tm="100000">
                                          <p:val>
                                            <p:fltVal val="1"/>
                                          </p:val>
                                        </p:tav>
                                      </p:tavLst>
                                    </p:anim>
                                    <p:anim calcmode="lin" valueType="num">
                                      <p:cBhvr>
                                        <p:cTn id="41" dur="2000" fill="hold"/>
                                        <p:tgtEl>
                                          <p:spTgt spid="79"/>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barn(inVertical)">
                                      <p:cBhvr>
                                        <p:cTn id="46" dur="500"/>
                                        <p:tgtEl>
                                          <p:spTgt spid="51"/>
                                        </p:tgtEl>
                                      </p:cBhvr>
                                    </p:animEffect>
                                  </p:childTnLst>
                                </p:cTn>
                              </p:par>
                              <p:par>
                                <p:cTn id="47" presetID="16" presetClass="entr" presetSubtype="21" fill="hold" nodeType="withEffect">
                                  <p:stCondLst>
                                    <p:cond delay="0"/>
                                  </p:stCondLst>
                                  <p:childTnLst>
                                    <p:set>
                                      <p:cBhvr>
                                        <p:cTn id="48" dur="1" fill="hold">
                                          <p:stCondLst>
                                            <p:cond delay="0"/>
                                          </p:stCondLst>
                                        </p:cTn>
                                        <p:tgtEl>
                                          <p:spTgt spid="100"/>
                                        </p:tgtEl>
                                        <p:attrNameLst>
                                          <p:attrName>style.visibility</p:attrName>
                                        </p:attrNameLst>
                                      </p:cBhvr>
                                      <p:to>
                                        <p:strVal val="visible"/>
                                      </p:to>
                                    </p:set>
                                    <p:animEffect transition="in" filter="barn(inVertical)">
                                      <p:cBhvr>
                                        <p:cTn id="49" dur="500"/>
                                        <p:tgtEl>
                                          <p:spTgt spid="100"/>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113"/>
                                        </p:tgtEl>
                                        <p:attrNameLst>
                                          <p:attrName>style.visibility</p:attrName>
                                        </p:attrNameLst>
                                      </p:cBhvr>
                                      <p:to>
                                        <p:strVal val="visible"/>
                                      </p:to>
                                    </p:set>
                                    <p:animEffect transition="in" filter="barn(inVertical)">
                                      <p:cBhvr>
                                        <p:cTn id="52" dur="500"/>
                                        <p:tgtEl>
                                          <p:spTgt spid="113"/>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nodeType="clickEffect">
                                  <p:stCondLst>
                                    <p:cond delay="0"/>
                                  </p:stCondLst>
                                  <p:childTnLst>
                                    <p:set>
                                      <p:cBhvr>
                                        <p:cTn id="56" dur="1" fill="hold">
                                          <p:stCondLst>
                                            <p:cond delay="0"/>
                                          </p:stCondLst>
                                        </p:cTn>
                                        <p:tgtEl>
                                          <p:spTgt spid="58"/>
                                        </p:tgtEl>
                                        <p:attrNameLst>
                                          <p:attrName>style.visibility</p:attrName>
                                        </p:attrNameLst>
                                      </p:cBhvr>
                                      <p:to>
                                        <p:strVal val="visible"/>
                                      </p:to>
                                    </p:set>
                                    <p:anim calcmode="lin" valueType="num">
                                      <p:cBhvr>
                                        <p:cTn id="57" dur="500" fill="hold"/>
                                        <p:tgtEl>
                                          <p:spTgt spid="58"/>
                                        </p:tgtEl>
                                        <p:attrNameLst>
                                          <p:attrName>ppt_w</p:attrName>
                                        </p:attrNameLst>
                                      </p:cBhvr>
                                      <p:tavLst>
                                        <p:tav tm="0">
                                          <p:val>
                                            <p:fltVal val="0"/>
                                          </p:val>
                                        </p:tav>
                                        <p:tav tm="100000">
                                          <p:val>
                                            <p:strVal val="#ppt_w"/>
                                          </p:val>
                                        </p:tav>
                                      </p:tavLst>
                                    </p:anim>
                                    <p:anim calcmode="lin" valueType="num">
                                      <p:cBhvr>
                                        <p:cTn id="58" dur="500" fill="hold"/>
                                        <p:tgtEl>
                                          <p:spTgt spid="58"/>
                                        </p:tgtEl>
                                        <p:attrNameLst>
                                          <p:attrName>ppt_h</p:attrName>
                                        </p:attrNameLst>
                                      </p:cBhvr>
                                      <p:tavLst>
                                        <p:tav tm="0">
                                          <p:val>
                                            <p:fltVal val="0"/>
                                          </p:val>
                                        </p:tav>
                                        <p:tav tm="100000">
                                          <p:val>
                                            <p:strVal val="#ppt_h"/>
                                          </p:val>
                                        </p:tav>
                                      </p:tavLst>
                                    </p:anim>
                                    <p:animEffect transition="in" filter="fade">
                                      <p:cBhvr>
                                        <p:cTn id="59" dur="500"/>
                                        <p:tgtEl>
                                          <p:spTgt spid="58"/>
                                        </p:tgtEl>
                                      </p:cBhvr>
                                    </p:animEffect>
                                  </p:childTnLst>
                                </p:cTn>
                              </p:par>
                              <p:par>
                                <p:cTn id="60" presetID="53" presetClass="entr" presetSubtype="16" fill="hold" nodeType="withEffect">
                                  <p:stCondLst>
                                    <p:cond delay="0"/>
                                  </p:stCondLst>
                                  <p:childTnLst>
                                    <p:set>
                                      <p:cBhvr>
                                        <p:cTn id="61" dur="1" fill="hold">
                                          <p:stCondLst>
                                            <p:cond delay="0"/>
                                          </p:stCondLst>
                                        </p:cTn>
                                        <p:tgtEl>
                                          <p:spTgt spid="84"/>
                                        </p:tgtEl>
                                        <p:attrNameLst>
                                          <p:attrName>style.visibility</p:attrName>
                                        </p:attrNameLst>
                                      </p:cBhvr>
                                      <p:to>
                                        <p:strVal val="visible"/>
                                      </p:to>
                                    </p:set>
                                    <p:anim calcmode="lin" valueType="num">
                                      <p:cBhvr>
                                        <p:cTn id="62" dur="500" fill="hold"/>
                                        <p:tgtEl>
                                          <p:spTgt spid="84"/>
                                        </p:tgtEl>
                                        <p:attrNameLst>
                                          <p:attrName>ppt_w</p:attrName>
                                        </p:attrNameLst>
                                      </p:cBhvr>
                                      <p:tavLst>
                                        <p:tav tm="0">
                                          <p:val>
                                            <p:fltVal val="0"/>
                                          </p:val>
                                        </p:tav>
                                        <p:tav tm="100000">
                                          <p:val>
                                            <p:strVal val="#ppt_w"/>
                                          </p:val>
                                        </p:tav>
                                      </p:tavLst>
                                    </p:anim>
                                    <p:anim calcmode="lin" valueType="num">
                                      <p:cBhvr>
                                        <p:cTn id="63" dur="500" fill="hold"/>
                                        <p:tgtEl>
                                          <p:spTgt spid="84"/>
                                        </p:tgtEl>
                                        <p:attrNameLst>
                                          <p:attrName>ppt_h</p:attrName>
                                        </p:attrNameLst>
                                      </p:cBhvr>
                                      <p:tavLst>
                                        <p:tav tm="0">
                                          <p:val>
                                            <p:fltVal val="0"/>
                                          </p:val>
                                        </p:tav>
                                        <p:tav tm="100000">
                                          <p:val>
                                            <p:strVal val="#ppt_h"/>
                                          </p:val>
                                        </p:tav>
                                      </p:tavLst>
                                    </p:anim>
                                    <p:animEffect transition="in" filter="fade">
                                      <p:cBhvr>
                                        <p:cTn id="64" dur="500"/>
                                        <p:tgtEl>
                                          <p:spTgt spid="84"/>
                                        </p:tgtEl>
                                      </p:cBhvr>
                                    </p:animEffect>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nodeType="click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fade">
                                      <p:cBhvr>
                                        <p:cTn id="69" dur="1000"/>
                                        <p:tgtEl>
                                          <p:spTgt spid="65"/>
                                        </p:tgtEl>
                                      </p:cBhvr>
                                    </p:animEffect>
                                    <p:anim calcmode="lin" valueType="num">
                                      <p:cBhvr>
                                        <p:cTn id="70" dur="1000" fill="hold"/>
                                        <p:tgtEl>
                                          <p:spTgt spid="65"/>
                                        </p:tgtEl>
                                        <p:attrNameLst>
                                          <p:attrName>ppt_x</p:attrName>
                                        </p:attrNameLst>
                                      </p:cBhvr>
                                      <p:tavLst>
                                        <p:tav tm="0">
                                          <p:val>
                                            <p:strVal val="#ppt_x"/>
                                          </p:val>
                                        </p:tav>
                                        <p:tav tm="100000">
                                          <p:val>
                                            <p:strVal val="#ppt_x"/>
                                          </p:val>
                                        </p:tav>
                                      </p:tavLst>
                                    </p:anim>
                                    <p:anim calcmode="lin" valueType="num">
                                      <p:cBhvr>
                                        <p:cTn id="71" dur="1000" fill="hold"/>
                                        <p:tgtEl>
                                          <p:spTgt spid="6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06"/>
                                        </p:tgtEl>
                                        <p:attrNameLst>
                                          <p:attrName>style.visibility</p:attrName>
                                        </p:attrNameLst>
                                      </p:cBhvr>
                                      <p:to>
                                        <p:strVal val="visible"/>
                                      </p:to>
                                    </p:set>
                                    <p:animEffect transition="in" filter="fade">
                                      <p:cBhvr>
                                        <p:cTn id="74" dur="1000"/>
                                        <p:tgtEl>
                                          <p:spTgt spid="106"/>
                                        </p:tgtEl>
                                      </p:cBhvr>
                                    </p:animEffect>
                                    <p:anim calcmode="lin" valueType="num">
                                      <p:cBhvr>
                                        <p:cTn id="75" dur="1000" fill="hold"/>
                                        <p:tgtEl>
                                          <p:spTgt spid="106"/>
                                        </p:tgtEl>
                                        <p:attrNameLst>
                                          <p:attrName>ppt_x</p:attrName>
                                        </p:attrNameLst>
                                      </p:cBhvr>
                                      <p:tavLst>
                                        <p:tav tm="0">
                                          <p:val>
                                            <p:strVal val="#ppt_x"/>
                                          </p:val>
                                        </p:tav>
                                        <p:tav tm="100000">
                                          <p:val>
                                            <p:strVal val="#ppt_x"/>
                                          </p:val>
                                        </p:tav>
                                      </p:tavLst>
                                    </p:anim>
                                    <p:anim calcmode="lin" valueType="num">
                                      <p:cBhvr>
                                        <p:cTn id="76" dur="1000" fill="hold"/>
                                        <p:tgtEl>
                                          <p:spTgt spid="10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14"/>
                                        </p:tgtEl>
                                        <p:attrNameLst>
                                          <p:attrName>style.visibility</p:attrName>
                                        </p:attrNameLst>
                                      </p:cBhvr>
                                      <p:to>
                                        <p:strVal val="visible"/>
                                      </p:to>
                                    </p:set>
                                    <p:animEffect transition="in" filter="fade">
                                      <p:cBhvr>
                                        <p:cTn id="79" dur="1000"/>
                                        <p:tgtEl>
                                          <p:spTgt spid="114"/>
                                        </p:tgtEl>
                                      </p:cBhvr>
                                    </p:animEffect>
                                    <p:anim calcmode="lin" valueType="num">
                                      <p:cBhvr>
                                        <p:cTn id="80" dur="1000" fill="hold"/>
                                        <p:tgtEl>
                                          <p:spTgt spid="114"/>
                                        </p:tgtEl>
                                        <p:attrNameLst>
                                          <p:attrName>ppt_x</p:attrName>
                                        </p:attrNameLst>
                                      </p:cBhvr>
                                      <p:tavLst>
                                        <p:tav tm="0">
                                          <p:val>
                                            <p:strVal val="#ppt_x"/>
                                          </p:val>
                                        </p:tav>
                                        <p:tav tm="100000">
                                          <p:val>
                                            <p:strVal val="#ppt_x"/>
                                          </p:val>
                                        </p:tav>
                                      </p:tavLst>
                                    </p:anim>
                                    <p:anim calcmode="lin" valueType="num">
                                      <p:cBhvr>
                                        <p:cTn id="81" dur="1000" fill="hold"/>
                                        <p:tgtEl>
                                          <p:spTgt spid="114"/>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1" presetClass="entr" presetSubtype="1" fill="hold" nodeType="clickEffect">
                                  <p:stCondLst>
                                    <p:cond delay="0"/>
                                  </p:stCondLst>
                                  <p:childTnLst>
                                    <p:set>
                                      <p:cBhvr>
                                        <p:cTn id="85" dur="1" fill="hold">
                                          <p:stCondLst>
                                            <p:cond delay="0"/>
                                          </p:stCondLst>
                                        </p:cTn>
                                        <p:tgtEl>
                                          <p:spTgt spid="72"/>
                                        </p:tgtEl>
                                        <p:attrNameLst>
                                          <p:attrName>style.visibility</p:attrName>
                                        </p:attrNameLst>
                                      </p:cBhvr>
                                      <p:to>
                                        <p:strVal val="visible"/>
                                      </p:to>
                                    </p:set>
                                    <p:animEffect transition="in" filter="wheel(1)">
                                      <p:cBhvr>
                                        <p:cTn id="86" dur="2000"/>
                                        <p:tgtEl>
                                          <p:spTgt spid="72"/>
                                        </p:tgtEl>
                                      </p:cBhvr>
                                    </p:animEffect>
                                  </p:childTnLst>
                                </p:cTn>
                              </p:par>
                              <p:par>
                                <p:cTn id="87" presetID="21" presetClass="entr" presetSubtype="1" fill="hold" nodeType="withEffect">
                                  <p:stCondLst>
                                    <p:cond delay="0"/>
                                  </p:stCondLst>
                                  <p:childTnLst>
                                    <p:set>
                                      <p:cBhvr>
                                        <p:cTn id="88" dur="1" fill="hold">
                                          <p:stCondLst>
                                            <p:cond delay="0"/>
                                          </p:stCondLst>
                                        </p:cTn>
                                        <p:tgtEl>
                                          <p:spTgt spid="89"/>
                                        </p:tgtEl>
                                        <p:attrNameLst>
                                          <p:attrName>style.visibility</p:attrName>
                                        </p:attrNameLst>
                                      </p:cBhvr>
                                      <p:to>
                                        <p:strVal val="visible"/>
                                      </p:to>
                                    </p:set>
                                    <p:animEffect transition="in" filter="wheel(1)">
                                      <p:cBhvr>
                                        <p:cTn id="89" dur="2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112" grpId="0" animBg="1"/>
      <p:bldP spid="113" grpId="0"/>
      <p:bldP spid="1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4"/>
          <p:cNvGrpSpPr/>
          <p:nvPr/>
        </p:nvGrpSpPr>
        <p:grpSpPr bwMode="auto">
          <a:xfrm>
            <a:off x="1775758" y="1651530"/>
            <a:ext cx="2298276" cy="2062113"/>
            <a:chOff x="0" y="0"/>
            <a:chExt cx="1604963" cy="1417638"/>
          </a:xfrm>
          <a:solidFill>
            <a:schemeClr val="accent1"/>
          </a:solidFill>
        </p:grpSpPr>
        <p:sp>
          <p:nvSpPr>
            <p:cNvPr id="16" name="Freeform 199"/>
            <p:cNvSpPr>
              <a:spLocks noChangeArrowheads="1"/>
            </p:cNvSpPr>
            <p:nvPr/>
          </p:nvSpPr>
          <p:spPr bwMode="auto">
            <a:xfrm>
              <a:off x="195263" y="1174751"/>
              <a:ext cx="201613" cy="190500"/>
            </a:xfrm>
            <a:custGeom>
              <a:avLst/>
              <a:gdLst>
                <a:gd name="T0" fmla="*/ 187612 w 72"/>
                <a:gd name="T1" fmla="*/ 0 h 68"/>
                <a:gd name="T2" fmla="*/ 0 w 72"/>
                <a:gd name="T3" fmla="*/ 159684 h 68"/>
                <a:gd name="T4" fmla="*/ 33602 w 72"/>
                <a:gd name="T5" fmla="*/ 190500 h 68"/>
                <a:gd name="T6" fmla="*/ 201613 w 72"/>
                <a:gd name="T7" fmla="*/ 14007 h 68"/>
                <a:gd name="T8" fmla="*/ 187612 w 72"/>
                <a:gd name="T9" fmla="*/ 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67" y="0"/>
                  </a:moveTo>
                  <a:cubicBezTo>
                    <a:pt x="0" y="57"/>
                    <a:pt x="0" y="57"/>
                    <a:pt x="0" y="57"/>
                  </a:cubicBezTo>
                  <a:cubicBezTo>
                    <a:pt x="5" y="62"/>
                    <a:pt x="7" y="63"/>
                    <a:pt x="12" y="68"/>
                  </a:cubicBezTo>
                  <a:cubicBezTo>
                    <a:pt x="72" y="5"/>
                    <a:pt x="72" y="5"/>
                    <a:pt x="72" y="5"/>
                  </a:cubicBezTo>
                  <a:cubicBezTo>
                    <a:pt x="68" y="2"/>
                    <a:pt x="70" y="3"/>
                    <a:pt x="67"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Freeform 200"/>
            <p:cNvSpPr>
              <a:spLocks noChangeArrowheads="1"/>
            </p:cNvSpPr>
            <p:nvPr/>
          </p:nvSpPr>
          <p:spPr bwMode="auto">
            <a:xfrm>
              <a:off x="239713" y="1206501"/>
              <a:ext cx="182563" cy="196850"/>
            </a:xfrm>
            <a:custGeom>
              <a:avLst/>
              <a:gdLst>
                <a:gd name="T0" fmla="*/ 174137 w 65"/>
                <a:gd name="T1" fmla="*/ 0 h 71"/>
                <a:gd name="T2" fmla="*/ 0 w 65"/>
                <a:gd name="T3" fmla="*/ 171897 h 71"/>
                <a:gd name="T4" fmla="*/ 28087 w 65"/>
                <a:gd name="T5" fmla="*/ 196850 h 71"/>
                <a:gd name="T6" fmla="*/ 182563 w 65"/>
                <a:gd name="T7" fmla="*/ 13863 h 71"/>
                <a:gd name="T8" fmla="*/ 174137 w 65"/>
                <a:gd name="T9" fmla="*/ 0 h 71"/>
                <a:gd name="T10" fmla="*/ 0 60000 65536"/>
                <a:gd name="T11" fmla="*/ 0 60000 65536"/>
                <a:gd name="T12" fmla="*/ 0 60000 65536"/>
                <a:gd name="T13" fmla="*/ 0 60000 65536"/>
                <a:gd name="T14" fmla="*/ 0 60000 65536"/>
                <a:gd name="T15" fmla="*/ 0 w 65"/>
                <a:gd name="T16" fmla="*/ 0 h 71"/>
                <a:gd name="T17" fmla="*/ 65 w 65"/>
                <a:gd name="T18" fmla="*/ 71 h 71"/>
              </a:gdLst>
              <a:ahLst/>
              <a:cxnLst>
                <a:cxn ang="T10">
                  <a:pos x="T0" y="T1"/>
                </a:cxn>
                <a:cxn ang="T11">
                  <a:pos x="T2" y="T3"/>
                </a:cxn>
                <a:cxn ang="T12">
                  <a:pos x="T4" y="T5"/>
                </a:cxn>
                <a:cxn ang="T13">
                  <a:pos x="T6" y="T7"/>
                </a:cxn>
                <a:cxn ang="T14">
                  <a:pos x="T8" y="T9"/>
                </a:cxn>
              </a:cxnLst>
              <a:rect l="T15" t="T16" r="T17" b="T18"/>
              <a:pathLst>
                <a:path w="65" h="71">
                  <a:moveTo>
                    <a:pt x="62" y="0"/>
                  </a:moveTo>
                  <a:cubicBezTo>
                    <a:pt x="0" y="62"/>
                    <a:pt x="0" y="62"/>
                    <a:pt x="0" y="62"/>
                  </a:cubicBezTo>
                  <a:cubicBezTo>
                    <a:pt x="5" y="66"/>
                    <a:pt x="5" y="67"/>
                    <a:pt x="10" y="71"/>
                  </a:cubicBezTo>
                  <a:cubicBezTo>
                    <a:pt x="65" y="5"/>
                    <a:pt x="65" y="5"/>
                    <a:pt x="65" y="5"/>
                  </a:cubicBezTo>
                  <a:cubicBezTo>
                    <a:pt x="63" y="2"/>
                    <a:pt x="65" y="4"/>
                    <a:pt x="6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Freeform 201"/>
            <p:cNvSpPr>
              <a:spLocks noChangeArrowheads="1"/>
            </p:cNvSpPr>
            <p:nvPr/>
          </p:nvSpPr>
          <p:spPr bwMode="auto">
            <a:xfrm>
              <a:off x="136525" y="1133476"/>
              <a:ext cx="230188" cy="176213"/>
            </a:xfrm>
            <a:custGeom>
              <a:avLst/>
              <a:gdLst>
                <a:gd name="T0" fmla="*/ 210538 w 82"/>
                <a:gd name="T1" fmla="*/ 0 h 63"/>
                <a:gd name="T2" fmla="*/ 0 w 82"/>
                <a:gd name="T3" fmla="*/ 123069 h 63"/>
                <a:gd name="T4" fmla="*/ 42108 w 82"/>
                <a:gd name="T5" fmla="*/ 176213 h 63"/>
                <a:gd name="T6" fmla="*/ 230188 w 82"/>
                <a:gd name="T7" fmla="*/ 19579 h 63"/>
                <a:gd name="T8" fmla="*/ 210538 w 82"/>
                <a:gd name="T9" fmla="*/ 0 h 63"/>
                <a:gd name="T10" fmla="*/ 0 60000 65536"/>
                <a:gd name="T11" fmla="*/ 0 60000 65536"/>
                <a:gd name="T12" fmla="*/ 0 60000 65536"/>
                <a:gd name="T13" fmla="*/ 0 60000 65536"/>
                <a:gd name="T14" fmla="*/ 0 60000 65536"/>
                <a:gd name="T15" fmla="*/ 0 w 82"/>
                <a:gd name="T16" fmla="*/ 0 h 63"/>
                <a:gd name="T17" fmla="*/ 82 w 82"/>
                <a:gd name="T18" fmla="*/ 63 h 63"/>
              </a:gdLst>
              <a:ahLst/>
              <a:cxnLst>
                <a:cxn ang="T10">
                  <a:pos x="T0" y="T1"/>
                </a:cxn>
                <a:cxn ang="T11">
                  <a:pos x="T2" y="T3"/>
                </a:cxn>
                <a:cxn ang="T12">
                  <a:pos x="T4" y="T5"/>
                </a:cxn>
                <a:cxn ang="T13">
                  <a:pos x="T6" y="T7"/>
                </a:cxn>
                <a:cxn ang="T14">
                  <a:pos x="T8" y="T9"/>
                </a:cxn>
              </a:cxnLst>
              <a:rect l="T15" t="T16" r="T17" b="T18"/>
              <a:pathLst>
                <a:path w="82" h="63">
                  <a:moveTo>
                    <a:pt x="75" y="0"/>
                  </a:moveTo>
                  <a:cubicBezTo>
                    <a:pt x="0" y="44"/>
                    <a:pt x="0" y="44"/>
                    <a:pt x="0" y="44"/>
                  </a:cubicBezTo>
                  <a:cubicBezTo>
                    <a:pt x="7" y="54"/>
                    <a:pt x="7" y="54"/>
                    <a:pt x="15" y="63"/>
                  </a:cubicBezTo>
                  <a:cubicBezTo>
                    <a:pt x="82" y="7"/>
                    <a:pt x="82" y="7"/>
                    <a:pt x="82" y="7"/>
                  </a:cubicBezTo>
                  <a:cubicBezTo>
                    <a:pt x="77" y="2"/>
                    <a:pt x="79" y="5"/>
                    <a:pt x="75"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Freeform 202"/>
            <p:cNvSpPr>
              <a:spLocks noChangeArrowheads="1"/>
            </p:cNvSpPr>
            <p:nvPr/>
          </p:nvSpPr>
          <p:spPr bwMode="auto">
            <a:xfrm>
              <a:off x="87313" y="1085851"/>
              <a:ext cx="247650" cy="147638"/>
            </a:xfrm>
            <a:custGeom>
              <a:avLst/>
              <a:gdLst>
                <a:gd name="T0" fmla="*/ 228172 w 89"/>
                <a:gd name="T1" fmla="*/ 0 h 53"/>
                <a:gd name="T2" fmla="*/ 0 w 89"/>
                <a:gd name="T3" fmla="*/ 86354 h 53"/>
                <a:gd name="T4" fmla="*/ 36174 w 89"/>
                <a:gd name="T5" fmla="*/ 147638 h 53"/>
                <a:gd name="T6" fmla="*/ 247650 w 89"/>
                <a:gd name="T7" fmla="*/ 27856 h 53"/>
                <a:gd name="T8" fmla="*/ 228172 w 89"/>
                <a:gd name="T9" fmla="*/ 0 h 53"/>
                <a:gd name="T10" fmla="*/ 0 60000 65536"/>
                <a:gd name="T11" fmla="*/ 0 60000 65536"/>
                <a:gd name="T12" fmla="*/ 0 60000 65536"/>
                <a:gd name="T13" fmla="*/ 0 60000 65536"/>
                <a:gd name="T14" fmla="*/ 0 60000 65536"/>
                <a:gd name="T15" fmla="*/ 0 w 89"/>
                <a:gd name="T16" fmla="*/ 0 h 53"/>
                <a:gd name="T17" fmla="*/ 89 w 89"/>
                <a:gd name="T18" fmla="*/ 53 h 53"/>
              </a:gdLst>
              <a:ahLst/>
              <a:cxnLst>
                <a:cxn ang="T10">
                  <a:pos x="T0" y="T1"/>
                </a:cxn>
                <a:cxn ang="T11">
                  <a:pos x="T2" y="T3"/>
                </a:cxn>
                <a:cxn ang="T12">
                  <a:pos x="T4" y="T5"/>
                </a:cxn>
                <a:cxn ang="T13">
                  <a:pos x="T6" y="T7"/>
                </a:cxn>
                <a:cxn ang="T14">
                  <a:pos x="T8" y="T9"/>
                </a:cxn>
              </a:cxnLst>
              <a:rect l="T15" t="T16" r="T17" b="T18"/>
              <a:pathLst>
                <a:path w="89" h="53">
                  <a:moveTo>
                    <a:pt x="82" y="0"/>
                  </a:moveTo>
                  <a:cubicBezTo>
                    <a:pt x="0" y="31"/>
                    <a:pt x="0" y="31"/>
                    <a:pt x="0" y="31"/>
                  </a:cubicBezTo>
                  <a:cubicBezTo>
                    <a:pt x="5" y="40"/>
                    <a:pt x="7" y="45"/>
                    <a:pt x="13" y="53"/>
                  </a:cubicBezTo>
                  <a:cubicBezTo>
                    <a:pt x="89" y="10"/>
                    <a:pt x="89" y="10"/>
                    <a:pt x="89" y="10"/>
                  </a:cubicBezTo>
                  <a:cubicBezTo>
                    <a:pt x="86" y="5"/>
                    <a:pt x="85" y="5"/>
                    <a:pt x="8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Freeform 203"/>
            <p:cNvSpPr>
              <a:spLocks noChangeArrowheads="1"/>
            </p:cNvSpPr>
            <p:nvPr/>
          </p:nvSpPr>
          <p:spPr bwMode="auto">
            <a:xfrm>
              <a:off x="44450" y="1041401"/>
              <a:ext cx="263525" cy="111125"/>
            </a:xfrm>
            <a:custGeom>
              <a:avLst/>
              <a:gdLst>
                <a:gd name="T0" fmla="*/ 249508 w 94"/>
                <a:gd name="T1" fmla="*/ 0 h 40"/>
                <a:gd name="T2" fmla="*/ 0 w 94"/>
                <a:gd name="T3" fmla="*/ 30559 h 40"/>
                <a:gd name="T4" fmla="*/ 33641 w 94"/>
                <a:gd name="T5" fmla="*/ 111125 h 40"/>
                <a:gd name="T6" fmla="*/ 263525 w 94"/>
                <a:gd name="T7" fmla="*/ 25003 h 40"/>
                <a:gd name="T8" fmla="*/ 249508 w 94"/>
                <a:gd name="T9" fmla="*/ 0 h 40"/>
                <a:gd name="T10" fmla="*/ 0 60000 65536"/>
                <a:gd name="T11" fmla="*/ 0 60000 65536"/>
                <a:gd name="T12" fmla="*/ 0 60000 65536"/>
                <a:gd name="T13" fmla="*/ 0 60000 65536"/>
                <a:gd name="T14" fmla="*/ 0 60000 65536"/>
                <a:gd name="T15" fmla="*/ 0 w 94"/>
                <a:gd name="T16" fmla="*/ 0 h 40"/>
                <a:gd name="T17" fmla="*/ 94 w 94"/>
                <a:gd name="T18" fmla="*/ 40 h 40"/>
              </a:gdLst>
              <a:ahLst/>
              <a:cxnLst>
                <a:cxn ang="T10">
                  <a:pos x="T0" y="T1"/>
                </a:cxn>
                <a:cxn ang="T11">
                  <a:pos x="T2" y="T3"/>
                </a:cxn>
                <a:cxn ang="T12">
                  <a:pos x="T4" y="T5"/>
                </a:cxn>
                <a:cxn ang="T13">
                  <a:pos x="T6" y="T7"/>
                </a:cxn>
                <a:cxn ang="T14">
                  <a:pos x="T8" y="T9"/>
                </a:cxn>
              </a:cxnLst>
              <a:rect l="T15" t="T16" r="T17" b="T18"/>
              <a:pathLst>
                <a:path w="94" h="40">
                  <a:moveTo>
                    <a:pt x="89" y="0"/>
                  </a:moveTo>
                  <a:cubicBezTo>
                    <a:pt x="0" y="11"/>
                    <a:pt x="0" y="11"/>
                    <a:pt x="0" y="11"/>
                  </a:cubicBezTo>
                  <a:cubicBezTo>
                    <a:pt x="4" y="24"/>
                    <a:pt x="6" y="28"/>
                    <a:pt x="12" y="40"/>
                  </a:cubicBezTo>
                  <a:cubicBezTo>
                    <a:pt x="94" y="9"/>
                    <a:pt x="94" y="9"/>
                    <a:pt x="94" y="9"/>
                  </a:cubicBezTo>
                  <a:cubicBezTo>
                    <a:pt x="90" y="2"/>
                    <a:pt x="92" y="6"/>
                    <a:pt x="89"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Freeform 204"/>
            <p:cNvSpPr>
              <a:spLocks noChangeArrowheads="1"/>
            </p:cNvSpPr>
            <p:nvPr/>
          </p:nvSpPr>
          <p:spPr bwMode="auto">
            <a:xfrm>
              <a:off x="1195388" y="1184276"/>
              <a:ext cx="195263" cy="195263"/>
            </a:xfrm>
            <a:custGeom>
              <a:avLst/>
              <a:gdLst>
                <a:gd name="T0" fmla="*/ 0 w 70"/>
                <a:gd name="T1" fmla="*/ 16737 h 70"/>
                <a:gd name="T2" fmla="*/ 161789 w 70"/>
                <a:gd name="T3" fmla="*/ 195263 h 70"/>
                <a:gd name="T4" fmla="*/ 195263 w 70"/>
                <a:gd name="T5" fmla="*/ 164579 h 70"/>
                <a:gd name="T6" fmla="*/ 13947 w 70"/>
                <a:gd name="T7" fmla="*/ 0 h 70"/>
                <a:gd name="T8" fmla="*/ 0 w 70"/>
                <a:gd name="T9" fmla="*/ 16737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0" y="6"/>
                  </a:moveTo>
                  <a:cubicBezTo>
                    <a:pt x="58" y="70"/>
                    <a:pt x="58" y="70"/>
                    <a:pt x="58" y="70"/>
                  </a:cubicBezTo>
                  <a:cubicBezTo>
                    <a:pt x="63" y="66"/>
                    <a:pt x="65" y="65"/>
                    <a:pt x="70" y="59"/>
                  </a:cubicBezTo>
                  <a:cubicBezTo>
                    <a:pt x="5" y="0"/>
                    <a:pt x="5" y="0"/>
                    <a:pt x="5" y="0"/>
                  </a:cubicBezTo>
                  <a:cubicBezTo>
                    <a:pt x="2" y="4"/>
                    <a:pt x="3" y="2"/>
                    <a:pt x="0" y="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Freeform 206"/>
            <p:cNvSpPr>
              <a:spLocks noChangeArrowheads="1"/>
            </p:cNvSpPr>
            <p:nvPr/>
          </p:nvSpPr>
          <p:spPr bwMode="auto">
            <a:xfrm>
              <a:off x="1166813" y="1217613"/>
              <a:ext cx="176213" cy="200025"/>
            </a:xfrm>
            <a:custGeom>
              <a:avLst/>
              <a:gdLst>
                <a:gd name="T0" fmla="*/ 0 w 63"/>
                <a:gd name="T1" fmla="*/ 11113 h 72"/>
                <a:gd name="T2" fmla="*/ 151040 w 63"/>
                <a:gd name="T3" fmla="*/ 200025 h 72"/>
                <a:gd name="T4" fmla="*/ 176213 w 63"/>
                <a:gd name="T5" fmla="*/ 175022 h 72"/>
                <a:gd name="T6" fmla="*/ 11188 w 63"/>
                <a:gd name="T7" fmla="*/ 0 h 72"/>
                <a:gd name="T8" fmla="*/ 0 w 63"/>
                <a:gd name="T9" fmla="*/ 11113 h 72"/>
                <a:gd name="T10" fmla="*/ 0 60000 65536"/>
                <a:gd name="T11" fmla="*/ 0 60000 65536"/>
                <a:gd name="T12" fmla="*/ 0 60000 65536"/>
                <a:gd name="T13" fmla="*/ 0 60000 65536"/>
                <a:gd name="T14" fmla="*/ 0 60000 65536"/>
                <a:gd name="T15" fmla="*/ 0 w 63"/>
                <a:gd name="T16" fmla="*/ 0 h 72"/>
                <a:gd name="T17" fmla="*/ 63 w 63"/>
                <a:gd name="T18" fmla="*/ 72 h 72"/>
              </a:gdLst>
              <a:ahLst/>
              <a:cxnLst>
                <a:cxn ang="T10">
                  <a:pos x="T0" y="T1"/>
                </a:cxn>
                <a:cxn ang="T11">
                  <a:pos x="T2" y="T3"/>
                </a:cxn>
                <a:cxn ang="T12">
                  <a:pos x="T4" y="T5"/>
                </a:cxn>
                <a:cxn ang="T13">
                  <a:pos x="T6" y="T7"/>
                </a:cxn>
                <a:cxn ang="T14">
                  <a:pos x="T8" y="T9"/>
                </a:cxn>
              </a:cxnLst>
              <a:rect l="T15" t="T16" r="T17" b="T18"/>
              <a:pathLst>
                <a:path w="63" h="72">
                  <a:moveTo>
                    <a:pt x="0" y="4"/>
                  </a:moveTo>
                  <a:cubicBezTo>
                    <a:pt x="54" y="72"/>
                    <a:pt x="54" y="72"/>
                    <a:pt x="54" y="72"/>
                  </a:cubicBezTo>
                  <a:cubicBezTo>
                    <a:pt x="59" y="68"/>
                    <a:pt x="59" y="67"/>
                    <a:pt x="63" y="63"/>
                  </a:cubicBezTo>
                  <a:cubicBezTo>
                    <a:pt x="4" y="0"/>
                    <a:pt x="4" y="0"/>
                    <a:pt x="4" y="0"/>
                  </a:cubicBezTo>
                  <a:cubicBezTo>
                    <a:pt x="1" y="3"/>
                    <a:pt x="3" y="1"/>
                    <a:pt x="0" y="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Freeform 207"/>
            <p:cNvSpPr>
              <a:spLocks noChangeArrowheads="1"/>
            </p:cNvSpPr>
            <p:nvPr/>
          </p:nvSpPr>
          <p:spPr bwMode="auto">
            <a:xfrm>
              <a:off x="1225550" y="1144588"/>
              <a:ext cx="223838" cy="180975"/>
            </a:xfrm>
            <a:custGeom>
              <a:avLst/>
              <a:gdLst>
                <a:gd name="T0" fmla="*/ 0 w 80"/>
                <a:gd name="T1" fmla="*/ 19490 h 65"/>
                <a:gd name="T2" fmla="*/ 184666 w 80"/>
                <a:gd name="T3" fmla="*/ 180975 h 65"/>
                <a:gd name="T4" fmla="*/ 223838 w 80"/>
                <a:gd name="T5" fmla="*/ 128075 h 65"/>
                <a:gd name="T6" fmla="*/ 19586 w 80"/>
                <a:gd name="T7" fmla="*/ 0 h 65"/>
                <a:gd name="T8" fmla="*/ 0 w 80"/>
                <a:gd name="T9" fmla="*/ 19490 h 65"/>
                <a:gd name="T10" fmla="*/ 0 60000 65536"/>
                <a:gd name="T11" fmla="*/ 0 60000 65536"/>
                <a:gd name="T12" fmla="*/ 0 60000 65536"/>
                <a:gd name="T13" fmla="*/ 0 60000 65536"/>
                <a:gd name="T14" fmla="*/ 0 60000 65536"/>
                <a:gd name="T15" fmla="*/ 0 w 80"/>
                <a:gd name="T16" fmla="*/ 0 h 65"/>
                <a:gd name="T17" fmla="*/ 80 w 80"/>
                <a:gd name="T18" fmla="*/ 65 h 65"/>
              </a:gdLst>
              <a:ahLst/>
              <a:cxnLst>
                <a:cxn ang="T10">
                  <a:pos x="T0" y="T1"/>
                </a:cxn>
                <a:cxn ang="T11">
                  <a:pos x="T2" y="T3"/>
                </a:cxn>
                <a:cxn ang="T12">
                  <a:pos x="T4" y="T5"/>
                </a:cxn>
                <a:cxn ang="T13">
                  <a:pos x="T6" y="T7"/>
                </a:cxn>
                <a:cxn ang="T14">
                  <a:pos x="T8" y="T9"/>
                </a:cxn>
              </a:cxnLst>
              <a:rect l="T15" t="T16" r="T17" b="T18"/>
              <a:pathLst>
                <a:path w="80" h="65">
                  <a:moveTo>
                    <a:pt x="0" y="7"/>
                  </a:moveTo>
                  <a:cubicBezTo>
                    <a:pt x="66" y="65"/>
                    <a:pt x="66" y="65"/>
                    <a:pt x="66" y="65"/>
                  </a:cubicBezTo>
                  <a:cubicBezTo>
                    <a:pt x="74" y="55"/>
                    <a:pt x="74" y="56"/>
                    <a:pt x="80" y="46"/>
                  </a:cubicBezTo>
                  <a:cubicBezTo>
                    <a:pt x="7" y="0"/>
                    <a:pt x="7" y="0"/>
                    <a:pt x="7" y="0"/>
                  </a:cubicBezTo>
                  <a:cubicBezTo>
                    <a:pt x="3" y="6"/>
                    <a:pt x="6" y="1"/>
                    <a:pt x="0" y="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Freeform 208"/>
            <p:cNvSpPr>
              <a:spLocks noChangeArrowheads="1"/>
            </p:cNvSpPr>
            <p:nvPr/>
          </p:nvSpPr>
          <p:spPr bwMode="auto">
            <a:xfrm>
              <a:off x="1258888" y="1096963"/>
              <a:ext cx="242888" cy="153988"/>
            </a:xfrm>
            <a:custGeom>
              <a:avLst/>
              <a:gdLst>
                <a:gd name="T0" fmla="*/ 0 w 87"/>
                <a:gd name="T1" fmla="*/ 27998 h 55"/>
                <a:gd name="T2" fmla="*/ 209386 w 87"/>
                <a:gd name="T3" fmla="*/ 153988 h 55"/>
                <a:gd name="T4" fmla="*/ 242888 w 87"/>
                <a:gd name="T5" fmla="*/ 92393 h 55"/>
                <a:gd name="T6" fmla="*/ 16751 w 87"/>
                <a:gd name="T7" fmla="*/ 0 h 55"/>
                <a:gd name="T8" fmla="*/ 0 w 87"/>
                <a:gd name="T9" fmla="*/ 27998 h 55"/>
                <a:gd name="T10" fmla="*/ 0 60000 65536"/>
                <a:gd name="T11" fmla="*/ 0 60000 65536"/>
                <a:gd name="T12" fmla="*/ 0 60000 65536"/>
                <a:gd name="T13" fmla="*/ 0 60000 65536"/>
                <a:gd name="T14" fmla="*/ 0 60000 65536"/>
                <a:gd name="T15" fmla="*/ 0 w 87"/>
                <a:gd name="T16" fmla="*/ 0 h 55"/>
                <a:gd name="T17" fmla="*/ 87 w 87"/>
                <a:gd name="T18" fmla="*/ 55 h 55"/>
              </a:gdLst>
              <a:ahLst/>
              <a:cxnLst>
                <a:cxn ang="T10">
                  <a:pos x="T0" y="T1"/>
                </a:cxn>
                <a:cxn ang="T11">
                  <a:pos x="T2" y="T3"/>
                </a:cxn>
                <a:cxn ang="T12">
                  <a:pos x="T4" y="T5"/>
                </a:cxn>
                <a:cxn ang="T13">
                  <a:pos x="T6" y="T7"/>
                </a:cxn>
                <a:cxn ang="T14">
                  <a:pos x="T8" y="T9"/>
                </a:cxn>
              </a:cxnLst>
              <a:rect l="T15" t="T16" r="T17" b="T18"/>
              <a:pathLst>
                <a:path w="87" h="55">
                  <a:moveTo>
                    <a:pt x="0" y="10"/>
                  </a:moveTo>
                  <a:cubicBezTo>
                    <a:pt x="75" y="55"/>
                    <a:pt x="75" y="55"/>
                    <a:pt x="75" y="55"/>
                  </a:cubicBezTo>
                  <a:cubicBezTo>
                    <a:pt x="80" y="47"/>
                    <a:pt x="83" y="42"/>
                    <a:pt x="87" y="33"/>
                  </a:cubicBezTo>
                  <a:cubicBezTo>
                    <a:pt x="6" y="0"/>
                    <a:pt x="6" y="0"/>
                    <a:pt x="6" y="0"/>
                  </a:cubicBezTo>
                  <a:cubicBezTo>
                    <a:pt x="4" y="5"/>
                    <a:pt x="3" y="5"/>
                    <a:pt x="0" y="1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Freeform 209"/>
            <p:cNvSpPr>
              <a:spLocks noChangeArrowheads="1"/>
            </p:cNvSpPr>
            <p:nvPr/>
          </p:nvSpPr>
          <p:spPr bwMode="auto">
            <a:xfrm>
              <a:off x="1287463" y="1052513"/>
              <a:ext cx="258763" cy="117475"/>
            </a:xfrm>
            <a:custGeom>
              <a:avLst/>
              <a:gdLst>
                <a:gd name="T0" fmla="*/ 0 w 93"/>
                <a:gd name="T1" fmla="*/ 25173 h 42"/>
                <a:gd name="T2" fmla="*/ 225374 w 93"/>
                <a:gd name="T3" fmla="*/ 117475 h 42"/>
                <a:gd name="T4" fmla="*/ 258763 w 93"/>
                <a:gd name="T5" fmla="*/ 36361 h 42"/>
                <a:gd name="T6" fmla="*/ 13912 w 93"/>
                <a:gd name="T7" fmla="*/ 0 h 42"/>
                <a:gd name="T8" fmla="*/ 0 w 93"/>
                <a:gd name="T9" fmla="*/ 25173 h 42"/>
                <a:gd name="T10" fmla="*/ 0 60000 65536"/>
                <a:gd name="T11" fmla="*/ 0 60000 65536"/>
                <a:gd name="T12" fmla="*/ 0 60000 65536"/>
                <a:gd name="T13" fmla="*/ 0 60000 65536"/>
                <a:gd name="T14" fmla="*/ 0 60000 65536"/>
                <a:gd name="T15" fmla="*/ 0 w 93"/>
                <a:gd name="T16" fmla="*/ 0 h 42"/>
                <a:gd name="T17" fmla="*/ 93 w 93"/>
                <a:gd name="T18" fmla="*/ 42 h 42"/>
              </a:gdLst>
              <a:ahLst/>
              <a:cxnLst>
                <a:cxn ang="T10">
                  <a:pos x="T0" y="T1"/>
                </a:cxn>
                <a:cxn ang="T11">
                  <a:pos x="T2" y="T3"/>
                </a:cxn>
                <a:cxn ang="T12">
                  <a:pos x="T4" y="T5"/>
                </a:cxn>
                <a:cxn ang="T13">
                  <a:pos x="T6" y="T7"/>
                </a:cxn>
                <a:cxn ang="T14">
                  <a:pos x="T8" y="T9"/>
                </a:cxn>
              </a:cxnLst>
              <a:rect l="T15" t="T16" r="T17" b="T18"/>
              <a:pathLst>
                <a:path w="93" h="42">
                  <a:moveTo>
                    <a:pt x="0" y="9"/>
                  </a:moveTo>
                  <a:cubicBezTo>
                    <a:pt x="81" y="42"/>
                    <a:pt x="81" y="42"/>
                    <a:pt x="81" y="42"/>
                  </a:cubicBezTo>
                  <a:cubicBezTo>
                    <a:pt x="88" y="30"/>
                    <a:pt x="89" y="27"/>
                    <a:pt x="93" y="13"/>
                  </a:cubicBezTo>
                  <a:cubicBezTo>
                    <a:pt x="5" y="0"/>
                    <a:pt x="5" y="0"/>
                    <a:pt x="5" y="0"/>
                  </a:cubicBezTo>
                  <a:cubicBezTo>
                    <a:pt x="3" y="7"/>
                    <a:pt x="4" y="3"/>
                    <a:pt x="0" y="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Freeform 210"/>
            <p:cNvSpPr>
              <a:spLocks noChangeArrowheads="1"/>
            </p:cNvSpPr>
            <p:nvPr/>
          </p:nvSpPr>
          <p:spPr bwMode="auto">
            <a:xfrm>
              <a:off x="0" y="0"/>
              <a:ext cx="1604963" cy="1071563"/>
            </a:xfrm>
            <a:custGeom>
              <a:avLst/>
              <a:gdLst>
                <a:gd name="T0" fmla="*/ 809460 w 575"/>
                <a:gd name="T1" fmla="*/ 5581 h 384"/>
                <a:gd name="T2" fmla="*/ 809460 w 575"/>
                <a:gd name="T3" fmla="*/ 5581 h 384"/>
                <a:gd name="T4" fmla="*/ 809460 w 575"/>
                <a:gd name="T5" fmla="*/ 5581 h 384"/>
                <a:gd name="T6" fmla="*/ 809460 w 575"/>
                <a:gd name="T7" fmla="*/ 5581 h 384"/>
                <a:gd name="T8" fmla="*/ 809460 w 575"/>
                <a:gd name="T9" fmla="*/ 5581 h 384"/>
                <a:gd name="T10" fmla="*/ 0 w 575"/>
                <a:gd name="T11" fmla="*/ 795301 h 384"/>
                <a:gd name="T12" fmla="*/ 36286 w 575"/>
                <a:gd name="T13" fmla="*/ 1049239 h 384"/>
                <a:gd name="T14" fmla="*/ 284706 w 575"/>
                <a:gd name="T15" fmla="*/ 1018543 h 384"/>
                <a:gd name="T16" fmla="*/ 242838 w 575"/>
                <a:gd name="T17" fmla="*/ 798091 h 384"/>
                <a:gd name="T18" fmla="*/ 806668 w 575"/>
                <a:gd name="T19" fmla="*/ 248357 h 384"/>
                <a:gd name="T20" fmla="*/ 1356543 w 575"/>
                <a:gd name="T21" fmla="*/ 812044 h 384"/>
                <a:gd name="T22" fmla="*/ 1309092 w 575"/>
                <a:gd name="T23" fmla="*/ 1032496 h 384"/>
                <a:gd name="T24" fmla="*/ 1554721 w 575"/>
                <a:gd name="T25" fmla="*/ 1071563 h 384"/>
                <a:gd name="T26" fmla="*/ 1599381 w 575"/>
                <a:gd name="T27" fmla="*/ 817625 h 384"/>
                <a:gd name="T28" fmla="*/ 809460 w 575"/>
                <a:gd name="T29" fmla="*/ 5581 h 3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5"/>
                <a:gd name="T46" fmla="*/ 0 h 384"/>
                <a:gd name="T47" fmla="*/ 575 w 575"/>
                <a:gd name="T48" fmla="*/ 384 h 3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5" h="384">
                  <a:moveTo>
                    <a:pt x="290" y="2"/>
                  </a:moveTo>
                  <a:cubicBezTo>
                    <a:pt x="290" y="2"/>
                    <a:pt x="290" y="2"/>
                    <a:pt x="290" y="2"/>
                  </a:cubicBezTo>
                  <a:cubicBezTo>
                    <a:pt x="290" y="2"/>
                    <a:pt x="290" y="2"/>
                    <a:pt x="290" y="2"/>
                  </a:cubicBezTo>
                  <a:cubicBezTo>
                    <a:pt x="290" y="2"/>
                    <a:pt x="290" y="2"/>
                    <a:pt x="290" y="2"/>
                  </a:cubicBezTo>
                  <a:cubicBezTo>
                    <a:pt x="290" y="2"/>
                    <a:pt x="290" y="2"/>
                    <a:pt x="290" y="2"/>
                  </a:cubicBezTo>
                  <a:cubicBezTo>
                    <a:pt x="132" y="0"/>
                    <a:pt x="1" y="127"/>
                    <a:pt x="0" y="285"/>
                  </a:cubicBezTo>
                  <a:cubicBezTo>
                    <a:pt x="0" y="317"/>
                    <a:pt x="4" y="348"/>
                    <a:pt x="13" y="376"/>
                  </a:cubicBezTo>
                  <a:cubicBezTo>
                    <a:pt x="102" y="365"/>
                    <a:pt x="102" y="365"/>
                    <a:pt x="102" y="365"/>
                  </a:cubicBezTo>
                  <a:cubicBezTo>
                    <a:pt x="91" y="342"/>
                    <a:pt x="86" y="314"/>
                    <a:pt x="87" y="286"/>
                  </a:cubicBezTo>
                  <a:cubicBezTo>
                    <a:pt x="88" y="176"/>
                    <a:pt x="179" y="87"/>
                    <a:pt x="289" y="89"/>
                  </a:cubicBezTo>
                  <a:cubicBezTo>
                    <a:pt x="399" y="90"/>
                    <a:pt x="488" y="181"/>
                    <a:pt x="486" y="291"/>
                  </a:cubicBezTo>
                  <a:cubicBezTo>
                    <a:pt x="486" y="319"/>
                    <a:pt x="480" y="346"/>
                    <a:pt x="469" y="370"/>
                  </a:cubicBezTo>
                  <a:cubicBezTo>
                    <a:pt x="557" y="384"/>
                    <a:pt x="557" y="384"/>
                    <a:pt x="557" y="384"/>
                  </a:cubicBezTo>
                  <a:cubicBezTo>
                    <a:pt x="568" y="355"/>
                    <a:pt x="573" y="324"/>
                    <a:pt x="573" y="293"/>
                  </a:cubicBezTo>
                  <a:cubicBezTo>
                    <a:pt x="575" y="134"/>
                    <a:pt x="448" y="4"/>
                    <a:pt x="290"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5" name="组合 6"/>
          <p:cNvGrpSpPr/>
          <p:nvPr/>
        </p:nvGrpSpPr>
        <p:grpSpPr bwMode="auto">
          <a:xfrm>
            <a:off x="7698313" y="1488125"/>
            <a:ext cx="2271187" cy="2328226"/>
            <a:chOff x="0" y="0"/>
            <a:chExt cx="1609725" cy="1692275"/>
          </a:xfrm>
          <a:solidFill>
            <a:schemeClr val="accent2"/>
          </a:solidFill>
        </p:grpSpPr>
        <p:sp>
          <p:nvSpPr>
            <p:cNvPr id="36" name="Freeform 214"/>
            <p:cNvSpPr>
              <a:spLocks noChangeArrowheads="1"/>
            </p:cNvSpPr>
            <p:nvPr/>
          </p:nvSpPr>
          <p:spPr bwMode="auto">
            <a:xfrm>
              <a:off x="25400" y="452438"/>
              <a:ext cx="228600" cy="153988"/>
            </a:xfrm>
            <a:custGeom>
              <a:avLst/>
              <a:gdLst>
                <a:gd name="T0" fmla="*/ 228600 w 82"/>
                <a:gd name="T1" fmla="*/ 134390 h 55"/>
                <a:gd name="T2" fmla="*/ 25090 w 82"/>
                <a:gd name="T3" fmla="*/ 0 h 55"/>
                <a:gd name="T4" fmla="*/ 0 w 82"/>
                <a:gd name="T5" fmla="*/ 39197 h 55"/>
                <a:gd name="T6" fmla="*/ 214661 w 82"/>
                <a:gd name="T7" fmla="*/ 153988 h 55"/>
                <a:gd name="T8" fmla="*/ 228600 w 82"/>
                <a:gd name="T9" fmla="*/ 134390 h 55"/>
                <a:gd name="T10" fmla="*/ 0 60000 65536"/>
                <a:gd name="T11" fmla="*/ 0 60000 65536"/>
                <a:gd name="T12" fmla="*/ 0 60000 65536"/>
                <a:gd name="T13" fmla="*/ 0 60000 65536"/>
                <a:gd name="T14" fmla="*/ 0 60000 65536"/>
                <a:gd name="T15" fmla="*/ 0 w 82"/>
                <a:gd name="T16" fmla="*/ 0 h 55"/>
                <a:gd name="T17" fmla="*/ 82 w 82"/>
                <a:gd name="T18" fmla="*/ 55 h 55"/>
              </a:gdLst>
              <a:ahLst/>
              <a:cxnLst>
                <a:cxn ang="T10">
                  <a:pos x="T0" y="T1"/>
                </a:cxn>
                <a:cxn ang="T11">
                  <a:pos x="T2" y="T3"/>
                </a:cxn>
                <a:cxn ang="T12">
                  <a:pos x="T4" y="T5"/>
                </a:cxn>
                <a:cxn ang="T13">
                  <a:pos x="T6" y="T7"/>
                </a:cxn>
                <a:cxn ang="T14">
                  <a:pos x="T8" y="T9"/>
                </a:cxn>
              </a:cxnLst>
              <a:rect l="T15" t="T16" r="T17" b="T18"/>
              <a:pathLst>
                <a:path w="82" h="55">
                  <a:moveTo>
                    <a:pt x="82" y="48"/>
                  </a:moveTo>
                  <a:cubicBezTo>
                    <a:pt x="9" y="0"/>
                    <a:pt x="9" y="0"/>
                    <a:pt x="9" y="0"/>
                  </a:cubicBezTo>
                  <a:cubicBezTo>
                    <a:pt x="5" y="6"/>
                    <a:pt x="5" y="8"/>
                    <a:pt x="0" y="14"/>
                  </a:cubicBezTo>
                  <a:cubicBezTo>
                    <a:pt x="77" y="55"/>
                    <a:pt x="77" y="55"/>
                    <a:pt x="77" y="55"/>
                  </a:cubicBezTo>
                  <a:cubicBezTo>
                    <a:pt x="80" y="51"/>
                    <a:pt x="79" y="52"/>
                    <a:pt x="82" y="48"/>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Freeform 215"/>
            <p:cNvSpPr>
              <a:spLocks noChangeArrowheads="1"/>
            </p:cNvSpPr>
            <p:nvPr/>
          </p:nvSpPr>
          <p:spPr bwMode="auto">
            <a:xfrm>
              <a:off x="0" y="506413"/>
              <a:ext cx="228600" cy="133350"/>
            </a:xfrm>
            <a:custGeom>
              <a:avLst/>
              <a:gdLst>
                <a:gd name="T0" fmla="*/ 228600 w 82"/>
                <a:gd name="T1" fmla="*/ 119459 h 48"/>
                <a:gd name="T2" fmla="*/ 16727 w 82"/>
                <a:gd name="T3" fmla="*/ 0 h 48"/>
                <a:gd name="T4" fmla="*/ 0 w 82"/>
                <a:gd name="T5" fmla="*/ 33338 h 48"/>
                <a:gd name="T6" fmla="*/ 223024 w 82"/>
                <a:gd name="T7" fmla="*/ 133350 h 48"/>
                <a:gd name="T8" fmla="*/ 228600 w 82"/>
                <a:gd name="T9" fmla="*/ 119459 h 48"/>
                <a:gd name="T10" fmla="*/ 0 60000 65536"/>
                <a:gd name="T11" fmla="*/ 0 60000 65536"/>
                <a:gd name="T12" fmla="*/ 0 60000 65536"/>
                <a:gd name="T13" fmla="*/ 0 60000 65536"/>
                <a:gd name="T14" fmla="*/ 0 60000 65536"/>
                <a:gd name="T15" fmla="*/ 0 w 82"/>
                <a:gd name="T16" fmla="*/ 0 h 48"/>
                <a:gd name="T17" fmla="*/ 82 w 82"/>
                <a:gd name="T18" fmla="*/ 48 h 48"/>
              </a:gdLst>
              <a:ahLst/>
              <a:cxnLst>
                <a:cxn ang="T10">
                  <a:pos x="T0" y="T1"/>
                </a:cxn>
                <a:cxn ang="T11">
                  <a:pos x="T2" y="T3"/>
                </a:cxn>
                <a:cxn ang="T12">
                  <a:pos x="T4" y="T5"/>
                </a:cxn>
                <a:cxn ang="T13">
                  <a:pos x="T6" y="T7"/>
                </a:cxn>
                <a:cxn ang="T14">
                  <a:pos x="T8" y="T9"/>
                </a:cxn>
              </a:cxnLst>
              <a:rect l="T15" t="T16" r="T17" b="T18"/>
              <a:pathLst>
                <a:path w="82" h="48">
                  <a:moveTo>
                    <a:pt x="82" y="43"/>
                  </a:moveTo>
                  <a:cubicBezTo>
                    <a:pt x="6" y="0"/>
                    <a:pt x="6" y="0"/>
                    <a:pt x="6" y="0"/>
                  </a:cubicBezTo>
                  <a:cubicBezTo>
                    <a:pt x="3" y="7"/>
                    <a:pt x="3" y="6"/>
                    <a:pt x="0" y="12"/>
                  </a:cubicBezTo>
                  <a:cubicBezTo>
                    <a:pt x="80" y="48"/>
                    <a:pt x="80" y="48"/>
                    <a:pt x="80" y="48"/>
                  </a:cubicBezTo>
                  <a:cubicBezTo>
                    <a:pt x="81" y="44"/>
                    <a:pt x="80" y="46"/>
                    <a:pt x="82" y="4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Freeform 216"/>
            <p:cNvSpPr>
              <a:spLocks noChangeArrowheads="1"/>
            </p:cNvSpPr>
            <p:nvPr/>
          </p:nvSpPr>
          <p:spPr bwMode="auto">
            <a:xfrm>
              <a:off x="66675" y="374651"/>
              <a:ext cx="217488" cy="187325"/>
            </a:xfrm>
            <a:custGeom>
              <a:avLst/>
              <a:gdLst>
                <a:gd name="T0" fmla="*/ 217488 w 78"/>
                <a:gd name="T1" fmla="*/ 167754 h 67"/>
                <a:gd name="T2" fmla="*/ 41825 w 78"/>
                <a:gd name="T3" fmla="*/ 0 h 67"/>
                <a:gd name="T4" fmla="*/ 0 w 78"/>
                <a:gd name="T5" fmla="*/ 53122 h 67"/>
                <a:gd name="T6" fmla="*/ 200758 w 78"/>
                <a:gd name="T7" fmla="*/ 187325 h 67"/>
                <a:gd name="T8" fmla="*/ 217488 w 78"/>
                <a:gd name="T9" fmla="*/ 167754 h 67"/>
                <a:gd name="T10" fmla="*/ 0 60000 65536"/>
                <a:gd name="T11" fmla="*/ 0 60000 65536"/>
                <a:gd name="T12" fmla="*/ 0 60000 65536"/>
                <a:gd name="T13" fmla="*/ 0 60000 65536"/>
                <a:gd name="T14" fmla="*/ 0 60000 65536"/>
                <a:gd name="T15" fmla="*/ 0 w 78"/>
                <a:gd name="T16" fmla="*/ 0 h 67"/>
                <a:gd name="T17" fmla="*/ 78 w 78"/>
                <a:gd name="T18" fmla="*/ 67 h 67"/>
              </a:gdLst>
              <a:ahLst/>
              <a:cxnLst>
                <a:cxn ang="T10">
                  <a:pos x="T0" y="T1"/>
                </a:cxn>
                <a:cxn ang="T11">
                  <a:pos x="T2" y="T3"/>
                </a:cxn>
                <a:cxn ang="T12">
                  <a:pos x="T4" y="T5"/>
                </a:cxn>
                <a:cxn ang="T13">
                  <a:pos x="T6" y="T7"/>
                </a:cxn>
                <a:cxn ang="T14">
                  <a:pos x="T8" y="T9"/>
                </a:cxn>
              </a:cxnLst>
              <a:rect l="T15" t="T16" r="T17" b="T18"/>
              <a:pathLst>
                <a:path w="78" h="67">
                  <a:moveTo>
                    <a:pt x="78" y="60"/>
                  </a:moveTo>
                  <a:cubicBezTo>
                    <a:pt x="15" y="0"/>
                    <a:pt x="15" y="0"/>
                    <a:pt x="15" y="0"/>
                  </a:cubicBezTo>
                  <a:cubicBezTo>
                    <a:pt x="7" y="9"/>
                    <a:pt x="7" y="9"/>
                    <a:pt x="0" y="19"/>
                  </a:cubicBezTo>
                  <a:cubicBezTo>
                    <a:pt x="72" y="67"/>
                    <a:pt x="72" y="67"/>
                    <a:pt x="72" y="67"/>
                  </a:cubicBezTo>
                  <a:cubicBezTo>
                    <a:pt x="77" y="62"/>
                    <a:pt x="73" y="66"/>
                    <a:pt x="78" y="6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Freeform 217"/>
            <p:cNvSpPr>
              <a:spLocks noChangeArrowheads="1"/>
            </p:cNvSpPr>
            <p:nvPr/>
          </p:nvSpPr>
          <p:spPr bwMode="auto">
            <a:xfrm>
              <a:off x="125413" y="304801"/>
              <a:ext cx="195263" cy="220663"/>
            </a:xfrm>
            <a:custGeom>
              <a:avLst/>
              <a:gdLst>
                <a:gd name="T0" fmla="*/ 195263 w 70"/>
                <a:gd name="T1" fmla="*/ 195524 h 79"/>
                <a:gd name="T2" fmla="*/ 50210 w 70"/>
                <a:gd name="T3" fmla="*/ 0 h 79"/>
                <a:gd name="T4" fmla="*/ 0 w 70"/>
                <a:gd name="T5" fmla="*/ 50278 h 79"/>
                <a:gd name="T6" fmla="*/ 172947 w 70"/>
                <a:gd name="T7" fmla="*/ 220663 h 79"/>
                <a:gd name="T8" fmla="*/ 195263 w 70"/>
                <a:gd name="T9" fmla="*/ 195524 h 79"/>
                <a:gd name="T10" fmla="*/ 0 60000 65536"/>
                <a:gd name="T11" fmla="*/ 0 60000 65536"/>
                <a:gd name="T12" fmla="*/ 0 60000 65536"/>
                <a:gd name="T13" fmla="*/ 0 60000 65536"/>
                <a:gd name="T14" fmla="*/ 0 60000 65536"/>
                <a:gd name="T15" fmla="*/ 0 w 70"/>
                <a:gd name="T16" fmla="*/ 0 h 79"/>
                <a:gd name="T17" fmla="*/ 70 w 70"/>
                <a:gd name="T18" fmla="*/ 79 h 79"/>
              </a:gdLst>
              <a:ahLst/>
              <a:cxnLst>
                <a:cxn ang="T10">
                  <a:pos x="T0" y="T1"/>
                </a:cxn>
                <a:cxn ang="T11">
                  <a:pos x="T2" y="T3"/>
                </a:cxn>
                <a:cxn ang="T12">
                  <a:pos x="T4" y="T5"/>
                </a:cxn>
                <a:cxn ang="T13">
                  <a:pos x="T6" y="T7"/>
                </a:cxn>
                <a:cxn ang="T14">
                  <a:pos x="T8" y="T9"/>
                </a:cxn>
              </a:cxnLst>
              <a:rect l="T15" t="T16" r="T17" b="T18"/>
              <a:pathLst>
                <a:path w="70" h="79">
                  <a:moveTo>
                    <a:pt x="70" y="70"/>
                  </a:moveTo>
                  <a:cubicBezTo>
                    <a:pt x="18" y="0"/>
                    <a:pt x="18" y="0"/>
                    <a:pt x="18" y="0"/>
                  </a:cubicBezTo>
                  <a:cubicBezTo>
                    <a:pt x="11" y="6"/>
                    <a:pt x="6" y="10"/>
                    <a:pt x="0" y="18"/>
                  </a:cubicBezTo>
                  <a:cubicBezTo>
                    <a:pt x="62" y="79"/>
                    <a:pt x="62" y="79"/>
                    <a:pt x="62" y="79"/>
                  </a:cubicBezTo>
                  <a:cubicBezTo>
                    <a:pt x="66" y="74"/>
                    <a:pt x="66" y="74"/>
                    <a:pt x="70" y="7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Freeform 218"/>
            <p:cNvSpPr>
              <a:spLocks noChangeArrowheads="1"/>
            </p:cNvSpPr>
            <p:nvPr/>
          </p:nvSpPr>
          <p:spPr bwMode="auto">
            <a:xfrm>
              <a:off x="188913" y="234951"/>
              <a:ext cx="168275" cy="249238"/>
            </a:xfrm>
            <a:custGeom>
              <a:avLst/>
              <a:gdLst>
                <a:gd name="T0" fmla="*/ 168275 w 60"/>
                <a:gd name="T1" fmla="*/ 229635 h 89"/>
                <a:gd name="T2" fmla="*/ 70115 w 60"/>
                <a:gd name="T3" fmla="*/ 0 h 89"/>
                <a:gd name="T4" fmla="*/ 0 w 60"/>
                <a:gd name="T5" fmla="*/ 53208 h 89"/>
                <a:gd name="T6" fmla="*/ 145838 w 60"/>
                <a:gd name="T7" fmla="*/ 249238 h 89"/>
                <a:gd name="T8" fmla="*/ 168275 w 60"/>
                <a:gd name="T9" fmla="*/ 229635 h 89"/>
                <a:gd name="T10" fmla="*/ 0 60000 65536"/>
                <a:gd name="T11" fmla="*/ 0 60000 65536"/>
                <a:gd name="T12" fmla="*/ 0 60000 65536"/>
                <a:gd name="T13" fmla="*/ 0 60000 65536"/>
                <a:gd name="T14" fmla="*/ 0 60000 65536"/>
                <a:gd name="T15" fmla="*/ 0 w 60"/>
                <a:gd name="T16" fmla="*/ 0 h 89"/>
                <a:gd name="T17" fmla="*/ 60 w 60"/>
                <a:gd name="T18" fmla="*/ 89 h 89"/>
              </a:gdLst>
              <a:ahLst/>
              <a:cxnLst>
                <a:cxn ang="T10">
                  <a:pos x="T0" y="T1"/>
                </a:cxn>
                <a:cxn ang="T11">
                  <a:pos x="T2" y="T3"/>
                </a:cxn>
                <a:cxn ang="T12">
                  <a:pos x="T4" y="T5"/>
                </a:cxn>
                <a:cxn ang="T13">
                  <a:pos x="T6" y="T7"/>
                </a:cxn>
                <a:cxn ang="T14">
                  <a:pos x="T8" y="T9"/>
                </a:cxn>
              </a:cxnLst>
              <a:rect l="T15" t="T16" r="T17" b="T18"/>
              <a:pathLst>
                <a:path w="60" h="89">
                  <a:moveTo>
                    <a:pt x="60" y="82"/>
                  </a:moveTo>
                  <a:cubicBezTo>
                    <a:pt x="25" y="0"/>
                    <a:pt x="25" y="0"/>
                    <a:pt x="25" y="0"/>
                  </a:cubicBezTo>
                  <a:cubicBezTo>
                    <a:pt x="13" y="8"/>
                    <a:pt x="10" y="10"/>
                    <a:pt x="0" y="19"/>
                  </a:cubicBezTo>
                  <a:cubicBezTo>
                    <a:pt x="52" y="89"/>
                    <a:pt x="52" y="89"/>
                    <a:pt x="52" y="89"/>
                  </a:cubicBezTo>
                  <a:cubicBezTo>
                    <a:pt x="58" y="84"/>
                    <a:pt x="55" y="87"/>
                    <a:pt x="60" y="8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Freeform 219"/>
            <p:cNvSpPr>
              <a:spLocks noChangeArrowheads="1"/>
            </p:cNvSpPr>
            <p:nvPr/>
          </p:nvSpPr>
          <p:spPr bwMode="auto">
            <a:xfrm>
              <a:off x="320675" y="1373188"/>
              <a:ext cx="147638" cy="230188"/>
            </a:xfrm>
            <a:custGeom>
              <a:avLst/>
              <a:gdLst>
                <a:gd name="T0" fmla="*/ 130924 w 53"/>
                <a:gd name="T1" fmla="*/ 0 h 82"/>
                <a:gd name="T2" fmla="*/ 0 w 53"/>
                <a:gd name="T3" fmla="*/ 207731 h 82"/>
                <a:gd name="T4" fmla="*/ 38999 w 53"/>
                <a:gd name="T5" fmla="*/ 230188 h 82"/>
                <a:gd name="T6" fmla="*/ 147638 w 53"/>
                <a:gd name="T7" fmla="*/ 11229 h 82"/>
                <a:gd name="T8" fmla="*/ 130924 w 53"/>
                <a:gd name="T9" fmla="*/ 0 h 82"/>
                <a:gd name="T10" fmla="*/ 0 60000 65536"/>
                <a:gd name="T11" fmla="*/ 0 60000 65536"/>
                <a:gd name="T12" fmla="*/ 0 60000 65536"/>
                <a:gd name="T13" fmla="*/ 0 60000 65536"/>
                <a:gd name="T14" fmla="*/ 0 60000 65536"/>
                <a:gd name="T15" fmla="*/ 0 w 53"/>
                <a:gd name="T16" fmla="*/ 0 h 82"/>
                <a:gd name="T17" fmla="*/ 53 w 53"/>
                <a:gd name="T18" fmla="*/ 82 h 82"/>
              </a:gdLst>
              <a:ahLst/>
              <a:cxnLst>
                <a:cxn ang="T10">
                  <a:pos x="T0" y="T1"/>
                </a:cxn>
                <a:cxn ang="T11">
                  <a:pos x="T2" y="T3"/>
                </a:cxn>
                <a:cxn ang="T12">
                  <a:pos x="T4" y="T5"/>
                </a:cxn>
                <a:cxn ang="T13">
                  <a:pos x="T6" y="T7"/>
                </a:cxn>
                <a:cxn ang="T14">
                  <a:pos x="T8" y="T9"/>
                </a:cxn>
              </a:cxnLst>
              <a:rect l="T15" t="T16" r="T17" b="T18"/>
              <a:pathLst>
                <a:path w="53" h="82">
                  <a:moveTo>
                    <a:pt x="47" y="0"/>
                  </a:moveTo>
                  <a:cubicBezTo>
                    <a:pt x="0" y="74"/>
                    <a:pt x="0" y="74"/>
                    <a:pt x="0" y="74"/>
                  </a:cubicBezTo>
                  <a:cubicBezTo>
                    <a:pt x="7" y="78"/>
                    <a:pt x="8" y="79"/>
                    <a:pt x="14" y="82"/>
                  </a:cubicBezTo>
                  <a:cubicBezTo>
                    <a:pt x="53" y="4"/>
                    <a:pt x="53" y="4"/>
                    <a:pt x="53" y="4"/>
                  </a:cubicBezTo>
                  <a:cubicBezTo>
                    <a:pt x="49" y="2"/>
                    <a:pt x="50" y="3"/>
                    <a:pt x="47"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Freeform 220"/>
            <p:cNvSpPr>
              <a:spLocks noChangeArrowheads="1"/>
            </p:cNvSpPr>
            <p:nvPr/>
          </p:nvSpPr>
          <p:spPr bwMode="auto">
            <a:xfrm>
              <a:off x="273050" y="1357313"/>
              <a:ext cx="157163" cy="214313"/>
            </a:xfrm>
            <a:custGeom>
              <a:avLst/>
              <a:gdLst>
                <a:gd name="T0" fmla="*/ 143131 w 56"/>
                <a:gd name="T1" fmla="*/ 0 h 77"/>
                <a:gd name="T2" fmla="*/ 0 w 56"/>
                <a:gd name="T3" fmla="*/ 194830 h 77"/>
                <a:gd name="T4" fmla="*/ 30871 w 56"/>
                <a:gd name="T5" fmla="*/ 214313 h 77"/>
                <a:gd name="T6" fmla="*/ 157163 w 56"/>
                <a:gd name="T7" fmla="*/ 8350 h 77"/>
                <a:gd name="T8" fmla="*/ 143131 w 56"/>
                <a:gd name="T9" fmla="*/ 0 h 77"/>
                <a:gd name="T10" fmla="*/ 0 60000 65536"/>
                <a:gd name="T11" fmla="*/ 0 60000 65536"/>
                <a:gd name="T12" fmla="*/ 0 60000 65536"/>
                <a:gd name="T13" fmla="*/ 0 60000 65536"/>
                <a:gd name="T14" fmla="*/ 0 60000 65536"/>
                <a:gd name="T15" fmla="*/ 0 w 56"/>
                <a:gd name="T16" fmla="*/ 0 h 77"/>
                <a:gd name="T17" fmla="*/ 56 w 56"/>
                <a:gd name="T18" fmla="*/ 77 h 77"/>
              </a:gdLst>
              <a:ahLst/>
              <a:cxnLst>
                <a:cxn ang="T10">
                  <a:pos x="T0" y="T1"/>
                </a:cxn>
                <a:cxn ang="T11">
                  <a:pos x="T2" y="T3"/>
                </a:cxn>
                <a:cxn ang="T12">
                  <a:pos x="T4" y="T5"/>
                </a:cxn>
                <a:cxn ang="T13">
                  <a:pos x="T6" y="T7"/>
                </a:cxn>
                <a:cxn ang="T14">
                  <a:pos x="T8" y="T9"/>
                </a:cxn>
              </a:cxnLst>
              <a:rect l="T15" t="T16" r="T17" b="T18"/>
              <a:pathLst>
                <a:path w="56" h="77">
                  <a:moveTo>
                    <a:pt x="51" y="0"/>
                  </a:moveTo>
                  <a:cubicBezTo>
                    <a:pt x="0" y="70"/>
                    <a:pt x="0" y="70"/>
                    <a:pt x="0" y="70"/>
                  </a:cubicBezTo>
                  <a:cubicBezTo>
                    <a:pt x="6" y="74"/>
                    <a:pt x="6" y="74"/>
                    <a:pt x="11" y="77"/>
                  </a:cubicBezTo>
                  <a:cubicBezTo>
                    <a:pt x="56" y="3"/>
                    <a:pt x="56" y="3"/>
                    <a:pt x="56" y="3"/>
                  </a:cubicBezTo>
                  <a:cubicBezTo>
                    <a:pt x="53" y="0"/>
                    <a:pt x="54" y="2"/>
                    <a:pt x="5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Freeform 221"/>
            <p:cNvSpPr>
              <a:spLocks noChangeArrowheads="1"/>
            </p:cNvSpPr>
            <p:nvPr/>
          </p:nvSpPr>
          <p:spPr bwMode="auto">
            <a:xfrm>
              <a:off x="387350" y="1395413"/>
              <a:ext cx="131763" cy="246063"/>
            </a:xfrm>
            <a:custGeom>
              <a:avLst/>
              <a:gdLst>
                <a:gd name="T0" fmla="*/ 106532 w 47"/>
                <a:gd name="T1" fmla="*/ 0 h 88"/>
                <a:gd name="T2" fmla="*/ 0 w 47"/>
                <a:gd name="T3" fmla="*/ 220897 h 88"/>
                <a:gd name="T4" fmla="*/ 64480 w 47"/>
                <a:gd name="T5" fmla="*/ 246063 h 88"/>
                <a:gd name="T6" fmla="*/ 131763 w 47"/>
                <a:gd name="T7" fmla="*/ 11185 h 88"/>
                <a:gd name="T8" fmla="*/ 106532 w 47"/>
                <a:gd name="T9" fmla="*/ 0 h 88"/>
                <a:gd name="T10" fmla="*/ 0 60000 65536"/>
                <a:gd name="T11" fmla="*/ 0 60000 65536"/>
                <a:gd name="T12" fmla="*/ 0 60000 65536"/>
                <a:gd name="T13" fmla="*/ 0 60000 65536"/>
                <a:gd name="T14" fmla="*/ 0 60000 65536"/>
                <a:gd name="T15" fmla="*/ 0 w 47"/>
                <a:gd name="T16" fmla="*/ 0 h 88"/>
                <a:gd name="T17" fmla="*/ 47 w 47"/>
                <a:gd name="T18" fmla="*/ 88 h 88"/>
              </a:gdLst>
              <a:ahLst/>
              <a:cxnLst>
                <a:cxn ang="T10">
                  <a:pos x="T0" y="T1"/>
                </a:cxn>
                <a:cxn ang="T11">
                  <a:pos x="T2" y="T3"/>
                </a:cxn>
                <a:cxn ang="T12">
                  <a:pos x="T4" y="T5"/>
                </a:cxn>
                <a:cxn ang="T13">
                  <a:pos x="T6" y="T7"/>
                </a:cxn>
                <a:cxn ang="T14">
                  <a:pos x="T8" y="T9"/>
                </a:cxn>
              </a:cxnLst>
              <a:rect l="T15" t="T16" r="T17" b="T18"/>
              <a:pathLst>
                <a:path w="47" h="88">
                  <a:moveTo>
                    <a:pt x="38" y="0"/>
                  </a:moveTo>
                  <a:cubicBezTo>
                    <a:pt x="0" y="79"/>
                    <a:pt x="0" y="79"/>
                    <a:pt x="0" y="79"/>
                  </a:cubicBezTo>
                  <a:cubicBezTo>
                    <a:pt x="12" y="84"/>
                    <a:pt x="11" y="84"/>
                    <a:pt x="23" y="88"/>
                  </a:cubicBezTo>
                  <a:cubicBezTo>
                    <a:pt x="47" y="4"/>
                    <a:pt x="47" y="4"/>
                    <a:pt x="47" y="4"/>
                  </a:cubicBezTo>
                  <a:cubicBezTo>
                    <a:pt x="40" y="2"/>
                    <a:pt x="45" y="3"/>
                    <a:pt x="38"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Freeform 222"/>
            <p:cNvSpPr>
              <a:spLocks noChangeArrowheads="1"/>
            </p:cNvSpPr>
            <p:nvPr/>
          </p:nvSpPr>
          <p:spPr bwMode="auto">
            <a:xfrm>
              <a:off x="474663" y="1416051"/>
              <a:ext cx="96838" cy="254000"/>
            </a:xfrm>
            <a:custGeom>
              <a:avLst/>
              <a:gdLst>
                <a:gd name="T0" fmla="*/ 66403 w 35"/>
                <a:gd name="T1" fmla="*/ 0 h 91"/>
                <a:gd name="T2" fmla="*/ 0 w 35"/>
                <a:gd name="T3" fmla="*/ 237253 h 91"/>
                <a:gd name="T4" fmla="*/ 69170 w 35"/>
                <a:gd name="T5" fmla="*/ 254000 h 91"/>
                <a:gd name="T6" fmla="*/ 96838 w 35"/>
                <a:gd name="T7" fmla="*/ 11165 h 91"/>
                <a:gd name="T8" fmla="*/ 66403 w 35"/>
                <a:gd name="T9" fmla="*/ 0 h 91"/>
                <a:gd name="T10" fmla="*/ 0 60000 65536"/>
                <a:gd name="T11" fmla="*/ 0 60000 65536"/>
                <a:gd name="T12" fmla="*/ 0 60000 65536"/>
                <a:gd name="T13" fmla="*/ 0 60000 65536"/>
                <a:gd name="T14" fmla="*/ 0 60000 65536"/>
                <a:gd name="T15" fmla="*/ 0 w 35"/>
                <a:gd name="T16" fmla="*/ 0 h 91"/>
                <a:gd name="T17" fmla="*/ 35 w 35"/>
                <a:gd name="T18" fmla="*/ 91 h 91"/>
              </a:gdLst>
              <a:ahLst/>
              <a:cxnLst>
                <a:cxn ang="T10">
                  <a:pos x="T0" y="T1"/>
                </a:cxn>
                <a:cxn ang="T11">
                  <a:pos x="T2" y="T3"/>
                </a:cxn>
                <a:cxn ang="T12">
                  <a:pos x="T4" y="T5"/>
                </a:cxn>
                <a:cxn ang="T13">
                  <a:pos x="T6" y="T7"/>
                </a:cxn>
                <a:cxn ang="T14">
                  <a:pos x="T8" y="T9"/>
                </a:cxn>
              </a:cxnLst>
              <a:rect l="T15" t="T16" r="T17" b="T18"/>
              <a:pathLst>
                <a:path w="35" h="91">
                  <a:moveTo>
                    <a:pt x="24" y="0"/>
                  </a:moveTo>
                  <a:cubicBezTo>
                    <a:pt x="0" y="85"/>
                    <a:pt x="0" y="85"/>
                    <a:pt x="0" y="85"/>
                  </a:cubicBezTo>
                  <a:cubicBezTo>
                    <a:pt x="10" y="87"/>
                    <a:pt x="15" y="89"/>
                    <a:pt x="25" y="91"/>
                  </a:cubicBezTo>
                  <a:cubicBezTo>
                    <a:pt x="35" y="4"/>
                    <a:pt x="35" y="4"/>
                    <a:pt x="35" y="4"/>
                  </a:cubicBezTo>
                  <a:cubicBezTo>
                    <a:pt x="29" y="3"/>
                    <a:pt x="29" y="2"/>
                    <a:pt x="24"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Freeform 223"/>
            <p:cNvSpPr>
              <a:spLocks noChangeArrowheads="1"/>
            </p:cNvSpPr>
            <p:nvPr/>
          </p:nvSpPr>
          <p:spPr bwMode="auto">
            <a:xfrm>
              <a:off x="566738" y="1431926"/>
              <a:ext cx="85725" cy="254000"/>
            </a:xfrm>
            <a:custGeom>
              <a:avLst/>
              <a:gdLst>
                <a:gd name="T0" fmla="*/ 27653 w 31"/>
                <a:gd name="T1" fmla="*/ 0 h 91"/>
                <a:gd name="T2" fmla="*/ 0 w 31"/>
                <a:gd name="T3" fmla="*/ 242835 h 91"/>
                <a:gd name="T4" fmla="*/ 85725 w 31"/>
                <a:gd name="T5" fmla="*/ 254000 h 91"/>
                <a:gd name="T6" fmla="*/ 55306 w 31"/>
                <a:gd name="T7" fmla="*/ 5582 h 91"/>
                <a:gd name="T8" fmla="*/ 27653 w 31"/>
                <a:gd name="T9" fmla="*/ 0 h 91"/>
                <a:gd name="T10" fmla="*/ 0 60000 65536"/>
                <a:gd name="T11" fmla="*/ 0 60000 65536"/>
                <a:gd name="T12" fmla="*/ 0 60000 65536"/>
                <a:gd name="T13" fmla="*/ 0 60000 65536"/>
                <a:gd name="T14" fmla="*/ 0 60000 65536"/>
                <a:gd name="T15" fmla="*/ 0 w 31"/>
                <a:gd name="T16" fmla="*/ 0 h 91"/>
                <a:gd name="T17" fmla="*/ 31 w 31"/>
                <a:gd name="T18" fmla="*/ 91 h 91"/>
              </a:gdLst>
              <a:ahLst/>
              <a:cxnLst>
                <a:cxn ang="T10">
                  <a:pos x="T0" y="T1"/>
                </a:cxn>
                <a:cxn ang="T11">
                  <a:pos x="T2" y="T3"/>
                </a:cxn>
                <a:cxn ang="T12">
                  <a:pos x="T4" y="T5"/>
                </a:cxn>
                <a:cxn ang="T13">
                  <a:pos x="T6" y="T7"/>
                </a:cxn>
                <a:cxn ang="T14">
                  <a:pos x="T8" y="T9"/>
                </a:cxn>
              </a:cxnLst>
              <a:rect l="T15" t="T16" r="T17" b="T18"/>
              <a:pathLst>
                <a:path w="31" h="91">
                  <a:moveTo>
                    <a:pt x="10" y="0"/>
                  </a:moveTo>
                  <a:cubicBezTo>
                    <a:pt x="0" y="87"/>
                    <a:pt x="0" y="87"/>
                    <a:pt x="0" y="87"/>
                  </a:cubicBezTo>
                  <a:cubicBezTo>
                    <a:pt x="13" y="90"/>
                    <a:pt x="17" y="90"/>
                    <a:pt x="31" y="91"/>
                  </a:cubicBezTo>
                  <a:cubicBezTo>
                    <a:pt x="20" y="2"/>
                    <a:pt x="20" y="2"/>
                    <a:pt x="20" y="2"/>
                  </a:cubicBezTo>
                  <a:cubicBezTo>
                    <a:pt x="13" y="1"/>
                    <a:pt x="16" y="2"/>
                    <a:pt x="10"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Freeform 224"/>
            <p:cNvSpPr>
              <a:spLocks noChangeArrowheads="1"/>
            </p:cNvSpPr>
            <p:nvPr/>
          </p:nvSpPr>
          <p:spPr bwMode="auto">
            <a:xfrm>
              <a:off x="276225" y="0"/>
              <a:ext cx="1333500" cy="1692275"/>
            </a:xfrm>
            <a:custGeom>
              <a:avLst/>
              <a:gdLst>
                <a:gd name="T0" fmla="*/ 1219120 w 478"/>
                <a:gd name="T1" fmla="*/ 678586 h 606"/>
                <a:gd name="T2" fmla="*/ 1219120 w 478"/>
                <a:gd name="T3" fmla="*/ 678586 h 606"/>
                <a:gd name="T4" fmla="*/ 1219120 w 478"/>
                <a:gd name="T5" fmla="*/ 678586 h 606"/>
                <a:gd name="T6" fmla="*/ 1219120 w 478"/>
                <a:gd name="T7" fmla="*/ 678586 h 606"/>
                <a:gd name="T8" fmla="*/ 1219120 w 478"/>
                <a:gd name="T9" fmla="*/ 678586 h 606"/>
                <a:gd name="T10" fmla="*/ 237129 w 478"/>
                <a:gd name="T11" fmla="*/ 114494 h 606"/>
                <a:gd name="T12" fmla="*/ 0 w 478"/>
                <a:gd name="T13" fmla="*/ 223403 h 606"/>
                <a:gd name="T14" fmla="*/ 97641 w 478"/>
                <a:gd name="T15" fmla="*/ 452390 h 606"/>
                <a:gd name="T16" fmla="*/ 301293 w 478"/>
                <a:gd name="T17" fmla="*/ 349067 h 606"/>
                <a:gd name="T18" fmla="*/ 981992 w 478"/>
                <a:gd name="T19" fmla="*/ 742814 h 606"/>
                <a:gd name="T20" fmla="*/ 588637 w 478"/>
                <a:gd name="T21" fmla="*/ 1426984 h 606"/>
                <a:gd name="T22" fmla="*/ 365457 w 478"/>
                <a:gd name="T23" fmla="*/ 1440947 h 606"/>
                <a:gd name="T24" fmla="*/ 396144 w 478"/>
                <a:gd name="T25" fmla="*/ 1686690 h 606"/>
                <a:gd name="T26" fmla="*/ 652801 w 478"/>
                <a:gd name="T27" fmla="*/ 1661557 h 606"/>
                <a:gd name="T28" fmla="*/ 1219120 w 478"/>
                <a:gd name="T29" fmla="*/ 678586 h 60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8"/>
                <a:gd name="T46" fmla="*/ 0 h 606"/>
                <a:gd name="T47" fmla="*/ 478 w 478"/>
                <a:gd name="T48" fmla="*/ 606 h 60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8" h="606">
                  <a:moveTo>
                    <a:pt x="437" y="243"/>
                  </a:moveTo>
                  <a:cubicBezTo>
                    <a:pt x="437" y="243"/>
                    <a:pt x="437" y="243"/>
                    <a:pt x="437" y="243"/>
                  </a:cubicBezTo>
                  <a:cubicBezTo>
                    <a:pt x="437" y="243"/>
                    <a:pt x="437" y="243"/>
                    <a:pt x="437" y="243"/>
                  </a:cubicBezTo>
                  <a:cubicBezTo>
                    <a:pt x="437" y="243"/>
                    <a:pt x="437" y="243"/>
                    <a:pt x="437" y="243"/>
                  </a:cubicBezTo>
                  <a:cubicBezTo>
                    <a:pt x="437" y="243"/>
                    <a:pt x="437" y="243"/>
                    <a:pt x="437" y="243"/>
                  </a:cubicBezTo>
                  <a:cubicBezTo>
                    <a:pt x="395" y="91"/>
                    <a:pt x="237" y="0"/>
                    <a:pt x="85" y="41"/>
                  </a:cubicBezTo>
                  <a:cubicBezTo>
                    <a:pt x="53" y="49"/>
                    <a:pt x="25" y="63"/>
                    <a:pt x="0" y="80"/>
                  </a:cubicBezTo>
                  <a:cubicBezTo>
                    <a:pt x="35" y="162"/>
                    <a:pt x="35" y="162"/>
                    <a:pt x="35" y="162"/>
                  </a:cubicBezTo>
                  <a:cubicBezTo>
                    <a:pt x="56" y="145"/>
                    <a:pt x="80" y="132"/>
                    <a:pt x="108" y="125"/>
                  </a:cubicBezTo>
                  <a:cubicBezTo>
                    <a:pt x="213" y="96"/>
                    <a:pt x="324" y="160"/>
                    <a:pt x="352" y="266"/>
                  </a:cubicBezTo>
                  <a:cubicBezTo>
                    <a:pt x="381" y="372"/>
                    <a:pt x="318" y="482"/>
                    <a:pt x="211" y="511"/>
                  </a:cubicBezTo>
                  <a:cubicBezTo>
                    <a:pt x="185" y="518"/>
                    <a:pt x="157" y="520"/>
                    <a:pt x="131" y="516"/>
                  </a:cubicBezTo>
                  <a:cubicBezTo>
                    <a:pt x="142" y="604"/>
                    <a:pt x="142" y="604"/>
                    <a:pt x="142" y="604"/>
                  </a:cubicBezTo>
                  <a:cubicBezTo>
                    <a:pt x="172" y="606"/>
                    <a:pt x="203" y="603"/>
                    <a:pt x="234" y="595"/>
                  </a:cubicBezTo>
                  <a:cubicBezTo>
                    <a:pt x="387" y="553"/>
                    <a:pt x="478" y="396"/>
                    <a:pt x="437" y="24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TextBox 682"/>
          <p:cNvSpPr>
            <a:spLocks noChangeArrowheads="1"/>
          </p:cNvSpPr>
          <p:nvPr/>
        </p:nvSpPr>
        <p:spPr bwMode="auto">
          <a:xfrm>
            <a:off x="2119022" y="2507183"/>
            <a:ext cx="1508315" cy="44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62540" tIns="81269" rIns="162540" bIns="8126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生产型资源</a:t>
            </a:r>
          </a:p>
        </p:txBody>
      </p:sp>
      <p:sp>
        <p:nvSpPr>
          <p:cNvPr id="48" name="TextBox 682"/>
          <p:cNvSpPr>
            <a:spLocks noChangeArrowheads="1"/>
          </p:cNvSpPr>
          <p:nvPr/>
        </p:nvSpPr>
        <p:spPr bwMode="auto">
          <a:xfrm>
            <a:off x="7895417" y="2543866"/>
            <a:ext cx="1616883" cy="44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62540" tIns="81269" rIns="162540" bIns="8126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lang="zh-CN" altLang="en-US" kern="0" dirty="0">
                <a:solidFill>
                  <a:schemeClr val="tx1">
                    <a:lumMod val="65000"/>
                    <a:lumOff val="35000"/>
                  </a:schemeClr>
                </a:solidFill>
                <a:latin typeface="微软雅黑" panose="020B0503020204020204" pitchFamily="34" charset="-122"/>
                <a:ea typeface="微软雅黑" panose="020B0503020204020204" pitchFamily="34" charset="-122"/>
              </a:rPr>
              <a:t>工具型资源</a:t>
            </a:r>
          </a:p>
        </p:txBody>
      </p:sp>
      <p:sp>
        <p:nvSpPr>
          <p:cNvPr id="5" name="矩形 4"/>
          <p:cNvSpPr/>
          <p:nvPr/>
        </p:nvSpPr>
        <p:spPr>
          <a:xfrm>
            <a:off x="515825" y="3934616"/>
            <a:ext cx="4202225" cy="1538370"/>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生产型资源</a:t>
            </a:r>
            <a:r>
              <a:rPr lang="zh-CN" altLang="en-US" sz="2000" dirty="0" smtClean="0">
                <a:solidFill>
                  <a:schemeClr val="tx1">
                    <a:lumMod val="75000"/>
                    <a:lumOff val="25000"/>
                  </a:schemeClr>
                </a:solidFill>
                <a:latin typeface="微软雅黑" pitchFamily="34" charset="-122"/>
                <a:ea typeface="微软雅黑" pitchFamily="34" charset="-122"/>
              </a:rPr>
              <a:t>直接用于</a:t>
            </a:r>
            <a:r>
              <a:rPr lang="zh-CN" altLang="en-US" sz="2000" dirty="0">
                <a:solidFill>
                  <a:schemeClr val="tx1">
                    <a:lumMod val="75000"/>
                    <a:lumOff val="25000"/>
                  </a:schemeClr>
                </a:solidFill>
                <a:latin typeface="微软雅黑" pitchFamily="34" charset="-122"/>
                <a:ea typeface="微软雅黑" pitchFamily="34" charset="-122"/>
              </a:rPr>
              <a:t>生产过程或用于开发其他资源</a:t>
            </a:r>
            <a:r>
              <a:rPr lang="zh-CN" altLang="en-US" sz="2000" dirty="0" smtClean="0">
                <a:solidFill>
                  <a:schemeClr val="tx1">
                    <a:lumMod val="75000"/>
                    <a:lumOff val="25000"/>
                  </a:schemeClr>
                </a:solidFill>
                <a:latin typeface="微软雅黑" pitchFamily="34" charset="-122"/>
                <a:ea typeface="微软雅黑" pitchFamily="34" charset="-122"/>
              </a:rPr>
              <a:t>。例如</a:t>
            </a:r>
            <a:r>
              <a:rPr lang="zh-CN" altLang="en-US" sz="2000" dirty="0">
                <a:solidFill>
                  <a:schemeClr val="tx1">
                    <a:lumMod val="75000"/>
                    <a:lumOff val="25000"/>
                  </a:schemeClr>
                </a:solidFill>
                <a:latin typeface="微软雅黑" pitchFamily="34" charset="-122"/>
                <a:ea typeface="微软雅黑" pitchFamily="34" charset="-122"/>
              </a:rPr>
              <a:t>物质资源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像机器</a:t>
            </a:r>
            <a:r>
              <a:rPr lang="zh-CN" altLang="en-US" sz="2000" dirty="0" smtClean="0">
                <a:solidFill>
                  <a:schemeClr val="tx1">
                    <a:lumMod val="75000"/>
                    <a:lumOff val="25000"/>
                  </a:schemeClr>
                </a:solidFill>
                <a:latin typeface="微软雅黑" pitchFamily="34" charset="-122"/>
                <a:ea typeface="微软雅黑" pitchFamily="34" charset="-122"/>
              </a:rPr>
              <a:t>、汽车</a:t>
            </a:r>
            <a:r>
              <a:rPr lang="zh-CN" altLang="en-US" sz="2000" dirty="0">
                <a:solidFill>
                  <a:schemeClr val="tx1">
                    <a:lumMod val="75000"/>
                    <a:lumOff val="25000"/>
                  </a:schemeClr>
                </a:solidFill>
                <a:latin typeface="微软雅黑" pitchFamily="34" charset="-122"/>
                <a:ea typeface="微软雅黑" pitchFamily="34" charset="-122"/>
              </a:rPr>
              <a:t>或办公室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被认为</a:t>
            </a:r>
            <a:r>
              <a:rPr lang="zh-CN" altLang="en-US" sz="2000" dirty="0" smtClean="0">
                <a:solidFill>
                  <a:schemeClr val="tx1">
                    <a:lumMod val="75000"/>
                    <a:lumOff val="25000"/>
                  </a:schemeClr>
                </a:solidFill>
                <a:latin typeface="微软雅黑" pitchFamily="34" charset="-122"/>
                <a:ea typeface="微软雅黑" pitchFamily="34" charset="-122"/>
              </a:rPr>
              <a:t>直接用于</a:t>
            </a:r>
            <a:r>
              <a:rPr lang="zh-CN" altLang="en-US" sz="2000" dirty="0">
                <a:solidFill>
                  <a:schemeClr val="tx1">
                    <a:lumMod val="75000"/>
                    <a:lumOff val="25000"/>
                  </a:schemeClr>
                </a:solidFill>
                <a:latin typeface="微软雅黑" pitchFamily="34" charset="-122"/>
                <a:ea typeface="微软雅黑" pitchFamily="34" charset="-122"/>
              </a:rPr>
              <a:t>生产产品或提供服务。 </a:t>
            </a:r>
          </a:p>
        </p:txBody>
      </p:sp>
      <p:sp>
        <p:nvSpPr>
          <p:cNvPr id="6" name="矩形 5"/>
          <p:cNvSpPr/>
          <p:nvPr/>
        </p:nvSpPr>
        <p:spPr>
          <a:xfrm>
            <a:off x="6413499" y="3937079"/>
            <a:ext cx="5067083" cy="116903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被专门用于获得其他资源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例如财务资源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因为其</a:t>
            </a:r>
            <a:r>
              <a:rPr lang="zh-CN" altLang="en-US" sz="2000" dirty="0">
                <a:solidFill>
                  <a:schemeClr val="tx1">
                    <a:lumMod val="75000"/>
                    <a:lumOff val="25000"/>
                  </a:schemeClr>
                </a:solidFill>
                <a:latin typeface="微软雅黑" pitchFamily="34" charset="-122"/>
                <a:ea typeface="微软雅黑" pitchFamily="34" charset="-122"/>
              </a:rPr>
              <a:t>具有很大的柔性而被用于获得其他资源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比如用来获得人才和设备。</a:t>
            </a:r>
          </a:p>
        </p:txBody>
      </p:sp>
      <p:sp>
        <p:nvSpPr>
          <p:cNvPr id="50"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创业资源的</a:t>
            </a:r>
            <a:r>
              <a:rPr lang="zh-CN" altLang="en-US" sz="2400" b="1" dirty="0" smtClean="0">
                <a:solidFill>
                  <a:schemeClr val="tx1">
                    <a:lumMod val="75000"/>
                    <a:lumOff val="25000"/>
                  </a:schemeClr>
                </a:solidFill>
                <a:latin typeface="微软雅黑" pitchFamily="34" charset="-122"/>
                <a:ea typeface="微软雅黑" pitchFamily="34" charset="-122"/>
              </a:rPr>
              <a:t>分类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按对生产过程的作用分类</a:t>
            </a:r>
          </a:p>
        </p:txBody>
      </p:sp>
    </p:spTree>
    <p:extLst>
      <p:ext uri="{BB962C8B-B14F-4D97-AF65-F5344CB8AC3E}">
        <p14:creationId xmlns:p14="http://schemas.microsoft.com/office/powerpoint/2010/main" val="382937940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down)">
                                      <p:cBhvr>
                                        <p:cTn id="18" dur="580">
                                          <p:stCondLst>
                                            <p:cond delay="0"/>
                                          </p:stCondLst>
                                        </p:cTn>
                                        <p:tgtEl>
                                          <p:spTgt spid="35"/>
                                        </p:tgtEl>
                                      </p:cBhvr>
                                    </p:animEffect>
                                    <p:anim calcmode="lin" valueType="num">
                                      <p:cBhvr>
                                        <p:cTn id="19"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24" dur="26">
                                          <p:stCondLst>
                                            <p:cond delay="650"/>
                                          </p:stCondLst>
                                        </p:cTn>
                                        <p:tgtEl>
                                          <p:spTgt spid="35"/>
                                        </p:tgtEl>
                                      </p:cBhvr>
                                      <p:to x="100000" y="60000"/>
                                    </p:animScale>
                                    <p:animScale>
                                      <p:cBhvr>
                                        <p:cTn id="25" dur="166" decel="50000">
                                          <p:stCondLst>
                                            <p:cond delay="676"/>
                                          </p:stCondLst>
                                        </p:cTn>
                                        <p:tgtEl>
                                          <p:spTgt spid="35"/>
                                        </p:tgtEl>
                                      </p:cBhvr>
                                      <p:to x="100000" y="100000"/>
                                    </p:animScale>
                                    <p:animScale>
                                      <p:cBhvr>
                                        <p:cTn id="26" dur="26">
                                          <p:stCondLst>
                                            <p:cond delay="1312"/>
                                          </p:stCondLst>
                                        </p:cTn>
                                        <p:tgtEl>
                                          <p:spTgt spid="35"/>
                                        </p:tgtEl>
                                      </p:cBhvr>
                                      <p:to x="100000" y="80000"/>
                                    </p:animScale>
                                    <p:animScale>
                                      <p:cBhvr>
                                        <p:cTn id="27" dur="166" decel="50000">
                                          <p:stCondLst>
                                            <p:cond delay="1338"/>
                                          </p:stCondLst>
                                        </p:cTn>
                                        <p:tgtEl>
                                          <p:spTgt spid="35"/>
                                        </p:tgtEl>
                                      </p:cBhvr>
                                      <p:to x="100000" y="100000"/>
                                    </p:animScale>
                                    <p:animScale>
                                      <p:cBhvr>
                                        <p:cTn id="28" dur="26">
                                          <p:stCondLst>
                                            <p:cond delay="1642"/>
                                          </p:stCondLst>
                                        </p:cTn>
                                        <p:tgtEl>
                                          <p:spTgt spid="35"/>
                                        </p:tgtEl>
                                      </p:cBhvr>
                                      <p:to x="100000" y="90000"/>
                                    </p:animScale>
                                    <p:animScale>
                                      <p:cBhvr>
                                        <p:cTn id="29" dur="166" decel="50000">
                                          <p:stCondLst>
                                            <p:cond delay="1668"/>
                                          </p:stCondLst>
                                        </p:cTn>
                                        <p:tgtEl>
                                          <p:spTgt spid="35"/>
                                        </p:tgtEl>
                                      </p:cBhvr>
                                      <p:to x="100000" y="100000"/>
                                    </p:animScale>
                                    <p:animScale>
                                      <p:cBhvr>
                                        <p:cTn id="30" dur="26">
                                          <p:stCondLst>
                                            <p:cond delay="1808"/>
                                          </p:stCondLst>
                                        </p:cTn>
                                        <p:tgtEl>
                                          <p:spTgt spid="35"/>
                                        </p:tgtEl>
                                      </p:cBhvr>
                                      <p:to x="100000" y="95000"/>
                                    </p:animScale>
                                    <p:animScale>
                                      <p:cBhvr>
                                        <p:cTn id="31" dur="166" decel="50000">
                                          <p:stCondLst>
                                            <p:cond delay="1834"/>
                                          </p:stCondLst>
                                        </p:cTn>
                                        <p:tgtEl>
                                          <p:spTgt spid="35"/>
                                        </p:tgtEl>
                                      </p:cBhvr>
                                      <p:to x="100000" y="100000"/>
                                    </p:animScale>
                                  </p:childTnLst>
                                </p:cTn>
                              </p:par>
                              <p:par>
                                <p:cTn id="32" presetID="26" presetClass="entr" presetSubtype="0"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down)">
                                      <p:cBhvr>
                                        <p:cTn id="34" dur="580">
                                          <p:stCondLst>
                                            <p:cond delay="0"/>
                                          </p:stCondLst>
                                        </p:cTn>
                                        <p:tgtEl>
                                          <p:spTgt spid="48"/>
                                        </p:tgtEl>
                                      </p:cBhvr>
                                    </p:animEffect>
                                    <p:anim calcmode="lin" valueType="num">
                                      <p:cBhvr>
                                        <p:cTn id="35" dur="1822" tmFilter="0,0; 0.14,0.36; 0.43,0.73; 0.71,0.91; 1.0,1.0">
                                          <p:stCondLst>
                                            <p:cond delay="0"/>
                                          </p:stCondLst>
                                        </p:cTn>
                                        <p:tgtEl>
                                          <p:spTgt spid="48"/>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48"/>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48"/>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48"/>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48"/>
                                        </p:tgtEl>
                                        <p:attrNameLst>
                                          <p:attrName>ppt_y</p:attrName>
                                        </p:attrNameLst>
                                      </p:cBhvr>
                                      <p:tavLst>
                                        <p:tav tm="0" fmla="#ppt_y-sin(pi*$)/81">
                                          <p:val>
                                            <p:fltVal val="0"/>
                                          </p:val>
                                        </p:tav>
                                        <p:tav tm="100000">
                                          <p:val>
                                            <p:fltVal val="1"/>
                                          </p:val>
                                        </p:tav>
                                      </p:tavLst>
                                    </p:anim>
                                    <p:animScale>
                                      <p:cBhvr>
                                        <p:cTn id="40" dur="26">
                                          <p:stCondLst>
                                            <p:cond delay="650"/>
                                          </p:stCondLst>
                                        </p:cTn>
                                        <p:tgtEl>
                                          <p:spTgt spid="48"/>
                                        </p:tgtEl>
                                      </p:cBhvr>
                                      <p:to x="100000" y="60000"/>
                                    </p:animScale>
                                    <p:animScale>
                                      <p:cBhvr>
                                        <p:cTn id="41" dur="166" decel="50000">
                                          <p:stCondLst>
                                            <p:cond delay="676"/>
                                          </p:stCondLst>
                                        </p:cTn>
                                        <p:tgtEl>
                                          <p:spTgt spid="48"/>
                                        </p:tgtEl>
                                      </p:cBhvr>
                                      <p:to x="100000" y="100000"/>
                                    </p:animScale>
                                    <p:animScale>
                                      <p:cBhvr>
                                        <p:cTn id="42" dur="26">
                                          <p:stCondLst>
                                            <p:cond delay="1312"/>
                                          </p:stCondLst>
                                        </p:cTn>
                                        <p:tgtEl>
                                          <p:spTgt spid="48"/>
                                        </p:tgtEl>
                                      </p:cBhvr>
                                      <p:to x="100000" y="80000"/>
                                    </p:animScale>
                                    <p:animScale>
                                      <p:cBhvr>
                                        <p:cTn id="43" dur="166" decel="50000">
                                          <p:stCondLst>
                                            <p:cond delay="1338"/>
                                          </p:stCondLst>
                                        </p:cTn>
                                        <p:tgtEl>
                                          <p:spTgt spid="48"/>
                                        </p:tgtEl>
                                      </p:cBhvr>
                                      <p:to x="100000" y="100000"/>
                                    </p:animScale>
                                    <p:animScale>
                                      <p:cBhvr>
                                        <p:cTn id="44" dur="26">
                                          <p:stCondLst>
                                            <p:cond delay="1642"/>
                                          </p:stCondLst>
                                        </p:cTn>
                                        <p:tgtEl>
                                          <p:spTgt spid="48"/>
                                        </p:tgtEl>
                                      </p:cBhvr>
                                      <p:to x="100000" y="90000"/>
                                    </p:animScale>
                                    <p:animScale>
                                      <p:cBhvr>
                                        <p:cTn id="45" dur="166" decel="50000">
                                          <p:stCondLst>
                                            <p:cond delay="1668"/>
                                          </p:stCondLst>
                                        </p:cTn>
                                        <p:tgtEl>
                                          <p:spTgt spid="48"/>
                                        </p:tgtEl>
                                      </p:cBhvr>
                                      <p:to x="100000" y="100000"/>
                                    </p:animScale>
                                    <p:animScale>
                                      <p:cBhvr>
                                        <p:cTn id="46" dur="26">
                                          <p:stCondLst>
                                            <p:cond delay="1808"/>
                                          </p:stCondLst>
                                        </p:cTn>
                                        <p:tgtEl>
                                          <p:spTgt spid="48"/>
                                        </p:tgtEl>
                                      </p:cBhvr>
                                      <p:to x="100000" y="95000"/>
                                    </p:animScale>
                                    <p:animScale>
                                      <p:cBhvr>
                                        <p:cTn id="47" dur="166" decel="50000">
                                          <p:stCondLst>
                                            <p:cond delay="1834"/>
                                          </p:stCondLst>
                                        </p:cTn>
                                        <p:tgtEl>
                                          <p:spTgt spid="48"/>
                                        </p:tgtEl>
                                      </p:cBhvr>
                                      <p:to x="100000" y="100000"/>
                                    </p:animScale>
                                  </p:childTnLst>
                                </p:cTn>
                              </p:par>
                              <p:par>
                                <p:cTn id="48" presetID="26" presetClass="entr" presetSubtype="0"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down)">
                                      <p:cBhvr>
                                        <p:cTn id="50" dur="580">
                                          <p:stCondLst>
                                            <p:cond delay="0"/>
                                          </p:stCondLst>
                                        </p:cTn>
                                        <p:tgtEl>
                                          <p:spTgt spid="6"/>
                                        </p:tgtEl>
                                      </p:cBhvr>
                                    </p:animEffect>
                                    <p:anim calcmode="lin" valueType="num">
                                      <p:cBhvr>
                                        <p:cTn id="5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6" dur="26">
                                          <p:stCondLst>
                                            <p:cond delay="650"/>
                                          </p:stCondLst>
                                        </p:cTn>
                                        <p:tgtEl>
                                          <p:spTgt spid="6"/>
                                        </p:tgtEl>
                                      </p:cBhvr>
                                      <p:to x="100000" y="60000"/>
                                    </p:animScale>
                                    <p:animScale>
                                      <p:cBhvr>
                                        <p:cTn id="57" dur="166" decel="50000">
                                          <p:stCondLst>
                                            <p:cond delay="676"/>
                                          </p:stCondLst>
                                        </p:cTn>
                                        <p:tgtEl>
                                          <p:spTgt spid="6"/>
                                        </p:tgtEl>
                                      </p:cBhvr>
                                      <p:to x="100000" y="100000"/>
                                    </p:animScale>
                                    <p:animScale>
                                      <p:cBhvr>
                                        <p:cTn id="58" dur="26">
                                          <p:stCondLst>
                                            <p:cond delay="1312"/>
                                          </p:stCondLst>
                                        </p:cTn>
                                        <p:tgtEl>
                                          <p:spTgt spid="6"/>
                                        </p:tgtEl>
                                      </p:cBhvr>
                                      <p:to x="100000" y="80000"/>
                                    </p:animScale>
                                    <p:animScale>
                                      <p:cBhvr>
                                        <p:cTn id="59" dur="166" decel="50000">
                                          <p:stCondLst>
                                            <p:cond delay="1338"/>
                                          </p:stCondLst>
                                        </p:cTn>
                                        <p:tgtEl>
                                          <p:spTgt spid="6"/>
                                        </p:tgtEl>
                                      </p:cBhvr>
                                      <p:to x="100000" y="100000"/>
                                    </p:animScale>
                                    <p:animScale>
                                      <p:cBhvr>
                                        <p:cTn id="60" dur="26">
                                          <p:stCondLst>
                                            <p:cond delay="1642"/>
                                          </p:stCondLst>
                                        </p:cTn>
                                        <p:tgtEl>
                                          <p:spTgt spid="6"/>
                                        </p:tgtEl>
                                      </p:cBhvr>
                                      <p:to x="100000" y="90000"/>
                                    </p:animScale>
                                    <p:animScale>
                                      <p:cBhvr>
                                        <p:cTn id="61" dur="166" decel="50000">
                                          <p:stCondLst>
                                            <p:cond delay="1668"/>
                                          </p:stCondLst>
                                        </p:cTn>
                                        <p:tgtEl>
                                          <p:spTgt spid="6"/>
                                        </p:tgtEl>
                                      </p:cBhvr>
                                      <p:to x="100000" y="100000"/>
                                    </p:animScale>
                                    <p:animScale>
                                      <p:cBhvr>
                                        <p:cTn id="62" dur="26">
                                          <p:stCondLst>
                                            <p:cond delay="1808"/>
                                          </p:stCondLst>
                                        </p:cTn>
                                        <p:tgtEl>
                                          <p:spTgt spid="6"/>
                                        </p:tgtEl>
                                      </p:cBhvr>
                                      <p:to x="100000" y="95000"/>
                                    </p:animScale>
                                    <p:animScale>
                                      <p:cBhvr>
                                        <p:cTn id="63"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2044701" y="1686342"/>
            <a:ext cx="7219949" cy="3977857"/>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2441240" y="2013276"/>
            <a:ext cx="6524960"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一类是</a:t>
            </a:r>
            <a:r>
              <a:rPr lang="zh-CN" altLang="en-US" sz="2000" b="1" dirty="0">
                <a:solidFill>
                  <a:schemeClr val="accent2"/>
                </a:solidFill>
                <a:latin typeface="微软雅黑" pitchFamily="34" charset="-122"/>
                <a:ea typeface="微软雅黑" pitchFamily="34" charset="-122"/>
              </a:rPr>
              <a:t>运营性资源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主要包括人力资源、技术资源、资金资源、物质资源、组织资源和市场订单等资源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另一类是对新企业生存和发展具有关键作用的</a:t>
            </a:r>
            <a:r>
              <a:rPr lang="zh-CN" altLang="en-US" sz="2000" b="1" dirty="0">
                <a:solidFill>
                  <a:schemeClr val="accent2"/>
                </a:solidFill>
                <a:latin typeface="微软雅黑" pitchFamily="34" charset="-122"/>
                <a:ea typeface="微软雅黑" pitchFamily="34" charset="-122"/>
              </a:rPr>
              <a:t>战略性资源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主要指知识资源。</a:t>
            </a:r>
            <a:endParaRPr lang="en-US" altLang="zh-CN"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另外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还有将资源分为</a:t>
            </a:r>
            <a:r>
              <a:rPr lang="zh-CN" altLang="en-US" sz="2000" dirty="0">
                <a:solidFill>
                  <a:srgbClr val="FF0000"/>
                </a:solidFill>
                <a:latin typeface="微软雅黑" pitchFamily="34" charset="-122"/>
                <a:ea typeface="微软雅黑" pitchFamily="34" charset="-122"/>
              </a:rPr>
              <a:t>离散资源</a:t>
            </a:r>
            <a:r>
              <a:rPr lang="zh-CN" altLang="en-US" sz="2000" dirty="0">
                <a:solidFill>
                  <a:schemeClr val="tx1">
                    <a:lumMod val="75000"/>
                    <a:lumOff val="25000"/>
                  </a:schemeClr>
                </a:solidFill>
                <a:latin typeface="微软雅黑" pitchFamily="34" charset="-122"/>
                <a:ea typeface="微软雅黑" pitchFamily="34" charset="-122"/>
              </a:rPr>
              <a:t>和</a:t>
            </a:r>
            <a:r>
              <a:rPr lang="zh-CN" altLang="en-US" sz="2000" dirty="0">
                <a:solidFill>
                  <a:srgbClr val="FF0000"/>
                </a:solidFill>
                <a:latin typeface="微软雅黑" pitchFamily="34" charset="-122"/>
                <a:ea typeface="微软雅黑" pitchFamily="34" charset="-122"/>
              </a:rPr>
              <a:t>系统资源</a:t>
            </a:r>
            <a:r>
              <a:rPr lang="zh-CN" altLang="en-US" sz="2000" dirty="0">
                <a:solidFill>
                  <a:schemeClr val="tx1">
                    <a:lumMod val="75000"/>
                    <a:lumOff val="25000"/>
                  </a:schemeClr>
                </a:solidFill>
                <a:latin typeface="微软雅黑" pitchFamily="34" charset="-122"/>
                <a:ea typeface="微软雅黑" pitchFamily="34" charset="-122"/>
              </a:rPr>
              <a:t>两种类型。</a:t>
            </a:r>
            <a:endParaRPr lang="en-US" altLang="zh-CN"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离散资源的价值相对独立于组织环境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合同和技能属于这类资源。系统资源的价值则体现在这种资源是网络或系统的组成部分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比如分销网络或团队能力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其价值依赖于所处的系统环境。</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9"/>
          <p:cNvSpPr txBox="1"/>
          <p:nvPr/>
        </p:nvSpPr>
        <p:spPr>
          <a:xfrm>
            <a:off x="840784" y="203271"/>
            <a:ext cx="81254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创业资源的</a:t>
            </a:r>
            <a:r>
              <a:rPr lang="zh-CN" altLang="en-US" sz="2400" b="1" dirty="0" smtClean="0">
                <a:solidFill>
                  <a:schemeClr val="tx1">
                    <a:lumMod val="75000"/>
                    <a:lumOff val="25000"/>
                  </a:schemeClr>
                </a:solidFill>
                <a:latin typeface="微软雅黑" pitchFamily="34" charset="-122"/>
                <a:ea typeface="微软雅黑" pitchFamily="34" charset="-122"/>
              </a:rPr>
              <a:t>分类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五</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按其在创业过程中的作用</a:t>
            </a:r>
            <a:r>
              <a:rPr lang="zh-CN" altLang="en-US" sz="2400" b="1" dirty="0" smtClean="0">
                <a:solidFill>
                  <a:schemeClr val="tx1">
                    <a:lumMod val="75000"/>
                    <a:lumOff val="25000"/>
                  </a:schemeClr>
                </a:solidFill>
                <a:latin typeface="微软雅黑" pitchFamily="34" charset="-122"/>
                <a:ea typeface="微软雅黑" pitchFamily="34" charset="-122"/>
              </a:rPr>
              <a:t>分类</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394465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453965" y="1707741"/>
            <a:ext cx="9019443" cy="326053"/>
            <a:chOff x="654049" y="1419985"/>
            <a:chExt cx="9019443" cy="326053"/>
          </a:xfrm>
        </p:grpSpPr>
        <p:sp>
          <p:nvSpPr>
            <p:cNvPr id="16" name="直接连接符 15"/>
            <p:cNvSpPr/>
            <p:nvPr/>
          </p:nvSpPr>
          <p:spPr>
            <a:xfrm>
              <a:off x="1979712" y="1726160"/>
              <a:ext cx="7693780" cy="0"/>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a:off x="654049" y="1419985"/>
              <a:ext cx="3554145"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7ABC3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399" tIns="46399" rIns="46399" bIns="30480" numCol="1" spcCol="1270" anchor="ctr" anchorCtr="0">
              <a:noAutofit/>
            </a:bodyPr>
            <a:lstStyle/>
            <a:p>
              <a:pPr lvl="0" algn="ctr" defTabSz="711200">
                <a:lnSpc>
                  <a:spcPct val="90000"/>
                </a:lnSpc>
                <a:spcBef>
                  <a:spcPct val="0"/>
                </a:spcBef>
                <a:spcAft>
                  <a:spcPct val="35000"/>
                </a:spcAft>
              </a:pPr>
              <a:r>
                <a:rPr lang="zh-CN" altLang="en-US" dirty="0">
                  <a:latin typeface="微软雅黑" pitchFamily="34" charset="-122"/>
                  <a:ea typeface="微软雅黑" pitchFamily="34" charset="-122"/>
                </a:rPr>
                <a:t>购买</a:t>
              </a:r>
            </a:p>
          </p:txBody>
        </p:sp>
      </p:grpSp>
      <p:grpSp>
        <p:nvGrpSpPr>
          <p:cNvPr id="19" name="组合 18"/>
          <p:cNvGrpSpPr/>
          <p:nvPr/>
        </p:nvGrpSpPr>
        <p:grpSpPr>
          <a:xfrm>
            <a:off x="1453966" y="3164173"/>
            <a:ext cx="9019442" cy="326053"/>
            <a:chOff x="654049" y="2414545"/>
            <a:chExt cx="9019442" cy="326053"/>
          </a:xfrm>
        </p:grpSpPr>
        <p:sp>
          <p:nvSpPr>
            <p:cNvPr id="20" name="直接连接符 19"/>
            <p:cNvSpPr/>
            <p:nvPr/>
          </p:nvSpPr>
          <p:spPr>
            <a:xfrm>
              <a:off x="1979712" y="2710781"/>
              <a:ext cx="7693779" cy="0"/>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21" name="任意多边形 20"/>
            <p:cNvSpPr/>
            <p:nvPr/>
          </p:nvSpPr>
          <p:spPr>
            <a:xfrm>
              <a:off x="654049" y="2414545"/>
              <a:ext cx="3554145"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82C83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399" tIns="46399" rIns="46399" bIns="30480" numCol="1" spcCol="1270" anchor="ctr" anchorCtr="0">
              <a:noAutofit/>
            </a:bodyPr>
            <a:lstStyle/>
            <a:p>
              <a:pPr lvl="0" algn="ctr" defTabSz="711200">
                <a:lnSpc>
                  <a:spcPct val="90000"/>
                </a:lnSpc>
                <a:spcBef>
                  <a:spcPct val="0"/>
                </a:spcBef>
                <a:spcAft>
                  <a:spcPct val="35000"/>
                </a:spcAft>
              </a:pPr>
              <a:r>
                <a:rPr lang="zh-CN" altLang="en-US" dirty="0">
                  <a:latin typeface="微软雅黑" pitchFamily="34" charset="-122"/>
                  <a:ea typeface="微软雅黑" pitchFamily="34" charset="-122"/>
                </a:rPr>
                <a:t>联盟</a:t>
              </a:r>
              <a:endParaRPr lang="zh-CN" altLang="en-US" kern="1200" dirty="0">
                <a:latin typeface="微软雅黑" pitchFamily="34" charset="-122"/>
                <a:ea typeface="微软雅黑" pitchFamily="34" charset="-122"/>
              </a:endParaRPr>
            </a:p>
          </p:txBody>
        </p:sp>
      </p:grpSp>
      <p:grpSp>
        <p:nvGrpSpPr>
          <p:cNvPr id="22" name="组合 21"/>
          <p:cNvGrpSpPr/>
          <p:nvPr/>
        </p:nvGrpSpPr>
        <p:grpSpPr>
          <a:xfrm>
            <a:off x="1453966" y="5156998"/>
            <a:ext cx="9019442" cy="326053"/>
            <a:chOff x="654050" y="3409105"/>
            <a:chExt cx="9019442" cy="326053"/>
          </a:xfrm>
        </p:grpSpPr>
        <p:sp>
          <p:nvSpPr>
            <p:cNvPr id="23" name="直接连接符 22"/>
            <p:cNvSpPr/>
            <p:nvPr/>
          </p:nvSpPr>
          <p:spPr>
            <a:xfrm>
              <a:off x="1979711" y="3705341"/>
              <a:ext cx="7693781" cy="6004"/>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24" name="任意多边形 23"/>
            <p:cNvSpPr/>
            <p:nvPr/>
          </p:nvSpPr>
          <p:spPr>
            <a:xfrm>
              <a:off x="654050" y="3409105"/>
              <a:ext cx="3617448"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82C83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399" tIns="46399" rIns="46399" bIns="30480" numCol="1" spcCol="1270" anchor="ctr" anchorCtr="0">
              <a:noAutofit/>
            </a:bodyPr>
            <a:lstStyle/>
            <a:p>
              <a:pPr lvl="0" algn="ctr" defTabSz="711200">
                <a:lnSpc>
                  <a:spcPct val="90000"/>
                </a:lnSpc>
                <a:spcBef>
                  <a:spcPct val="0"/>
                </a:spcBef>
                <a:spcAft>
                  <a:spcPct val="35000"/>
                </a:spcAft>
              </a:pPr>
              <a:r>
                <a:rPr lang="zh-CN" altLang="en-US" dirty="0">
                  <a:latin typeface="微软雅黑" pitchFamily="34" charset="-122"/>
                  <a:ea typeface="微软雅黑" pitchFamily="34" charset="-122"/>
                </a:rPr>
                <a:t>资源并购</a:t>
              </a:r>
            </a:p>
          </p:txBody>
        </p:sp>
      </p:grpSp>
      <p:sp>
        <p:nvSpPr>
          <p:cNvPr id="25" name="矩形 24"/>
          <p:cNvSpPr/>
          <p:nvPr/>
        </p:nvSpPr>
        <p:spPr>
          <a:xfrm>
            <a:off x="1545991" y="2187484"/>
            <a:ext cx="8924192" cy="830997"/>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是指利用财务资源通过市场购入的方式获取外部资源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主要包括购买厂房</a:t>
            </a:r>
            <a:r>
              <a:rPr lang="zh-CN" altLang="en-US" sz="2000" dirty="0" smtClean="0">
                <a:solidFill>
                  <a:schemeClr val="tx1">
                    <a:lumMod val="75000"/>
                    <a:lumOff val="25000"/>
                  </a:schemeClr>
                </a:solidFill>
                <a:latin typeface="微软雅黑" pitchFamily="34" charset="-122"/>
                <a:ea typeface="微软雅黑" pitchFamily="34" charset="-122"/>
              </a:rPr>
              <a:t>、装置</a:t>
            </a:r>
            <a:r>
              <a:rPr lang="zh-CN" altLang="en-US" sz="2000" dirty="0">
                <a:solidFill>
                  <a:schemeClr val="tx1">
                    <a:lumMod val="75000"/>
                    <a:lumOff val="25000"/>
                  </a:schemeClr>
                </a:solidFill>
                <a:latin typeface="微软雅黑" pitchFamily="34" charset="-122"/>
                <a:ea typeface="微软雅黑" pitchFamily="34" charset="-122"/>
              </a:rPr>
              <a:t>、 设备等物质资源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购买专利和技术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聘请有经验的员工等。</a:t>
            </a:r>
            <a:endParaRPr lang="zh-CN" altLang="zh-CN"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1545991" y="3570517"/>
            <a:ext cx="8857079" cy="1538370"/>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是指通过联合其他组织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对一些难以或无法自己开发的资源实行共同开发。 </a:t>
            </a:r>
            <a:r>
              <a:rPr lang="zh-CN" altLang="en-US" sz="2000" dirty="0" smtClean="0">
                <a:solidFill>
                  <a:schemeClr val="tx1">
                    <a:lumMod val="75000"/>
                    <a:lumOff val="25000"/>
                  </a:schemeClr>
                </a:solidFill>
                <a:latin typeface="微软雅黑" pitchFamily="34" charset="-122"/>
                <a:ea typeface="微软雅黑" pitchFamily="34" charset="-122"/>
              </a:rPr>
              <a:t>这种方式</a:t>
            </a:r>
            <a:r>
              <a:rPr lang="zh-CN" altLang="en-US" sz="2000" dirty="0">
                <a:solidFill>
                  <a:schemeClr val="tx1">
                    <a:lumMod val="75000"/>
                    <a:lumOff val="25000"/>
                  </a:schemeClr>
                </a:solidFill>
                <a:latin typeface="微软雅黑" pitchFamily="34" charset="-122"/>
                <a:ea typeface="微软雅黑" pitchFamily="34" charset="-122"/>
              </a:rPr>
              <a:t>不仅可汲取显性知识资源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还可汲取隐性知识资源。联盟的前提是联盟双方的</a:t>
            </a:r>
            <a:r>
              <a:rPr lang="zh-CN" altLang="en-US" sz="2000" dirty="0" smtClean="0">
                <a:solidFill>
                  <a:schemeClr val="tx1">
                    <a:lumMod val="75000"/>
                    <a:lumOff val="25000"/>
                  </a:schemeClr>
                </a:solidFill>
                <a:latin typeface="微软雅黑" pitchFamily="34" charset="-122"/>
                <a:ea typeface="微软雅黑" pitchFamily="34" charset="-122"/>
              </a:rPr>
              <a:t>资源和</a:t>
            </a:r>
            <a:r>
              <a:rPr lang="zh-CN" altLang="en-US" sz="2000" dirty="0">
                <a:solidFill>
                  <a:schemeClr val="tx1">
                    <a:lumMod val="75000"/>
                    <a:lumOff val="25000"/>
                  </a:schemeClr>
                </a:solidFill>
                <a:latin typeface="微软雅黑" pitchFamily="34" charset="-122"/>
                <a:ea typeface="微软雅黑" pitchFamily="34" charset="-122"/>
              </a:rPr>
              <a:t>能力互补且有共同的利益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而且能够对资源的价值及其使用达成共识。</a:t>
            </a:r>
          </a:p>
        </p:txBody>
      </p:sp>
      <p:sp>
        <p:nvSpPr>
          <p:cNvPr id="28" name="矩形 27"/>
          <p:cNvSpPr/>
          <p:nvPr/>
        </p:nvSpPr>
        <p:spPr>
          <a:xfrm>
            <a:off x="1545991" y="5588248"/>
            <a:ext cx="8828942" cy="799706"/>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是通过股权收购或资产收购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将企业外部资源内部化的一种交易方式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资源并购</a:t>
            </a:r>
            <a:r>
              <a:rPr lang="zh-CN" altLang="en-US" sz="2000" dirty="0">
                <a:solidFill>
                  <a:schemeClr val="tx1">
                    <a:lumMod val="75000"/>
                    <a:lumOff val="25000"/>
                  </a:schemeClr>
                </a:solidFill>
                <a:latin typeface="微软雅黑" pitchFamily="34" charset="-122"/>
                <a:ea typeface="微软雅黑" pitchFamily="34" charset="-122"/>
              </a:rPr>
              <a:t>的前提是并购双方的资源尤其是知识等新资源具有比较高的关联度。</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29"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创业资源的</a:t>
            </a:r>
            <a:r>
              <a:rPr lang="zh-CN" altLang="en-US" sz="2400" b="1" dirty="0" smtClean="0">
                <a:solidFill>
                  <a:schemeClr val="tx1">
                    <a:lumMod val="75000"/>
                    <a:lumOff val="25000"/>
                  </a:schemeClr>
                </a:solidFill>
                <a:latin typeface="微软雅黑" pitchFamily="34" charset="-122"/>
                <a:ea typeface="微软雅黑" pitchFamily="34" charset="-122"/>
              </a:rPr>
              <a:t>获取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创业资源获取的途径</a:t>
            </a:r>
          </a:p>
        </p:txBody>
      </p:sp>
      <p:sp>
        <p:nvSpPr>
          <p:cNvPr id="33" name="矩形 32"/>
          <p:cNvSpPr/>
          <p:nvPr/>
        </p:nvSpPr>
        <p:spPr>
          <a:xfrm>
            <a:off x="-42469" y="1028184"/>
            <a:ext cx="4033476"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通过市场交易途径获取资源</a:t>
            </a:r>
          </a:p>
        </p:txBody>
      </p:sp>
    </p:spTree>
    <p:extLst>
      <p:ext uri="{BB962C8B-B14F-4D97-AF65-F5344CB8AC3E}">
        <p14:creationId xmlns:p14="http://schemas.microsoft.com/office/powerpoint/2010/main" val="22421711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arn(inVertical)">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down)">
                                      <p:cBhvr>
                                        <p:cTn id="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创业资源的</a:t>
            </a:r>
            <a:r>
              <a:rPr lang="zh-CN" altLang="en-US" sz="2400" b="1" dirty="0" smtClean="0">
                <a:solidFill>
                  <a:schemeClr val="tx1">
                    <a:lumMod val="75000"/>
                    <a:lumOff val="25000"/>
                  </a:schemeClr>
                </a:solidFill>
                <a:latin typeface="微软雅黑" pitchFamily="34" charset="-122"/>
                <a:ea typeface="微软雅黑" pitchFamily="34" charset="-122"/>
              </a:rPr>
              <a:t>获取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创业资源获取的途径</a:t>
            </a:r>
          </a:p>
        </p:txBody>
      </p:sp>
      <p:sp>
        <p:nvSpPr>
          <p:cNvPr id="33" name="矩形 32"/>
          <p:cNvSpPr/>
          <p:nvPr/>
        </p:nvSpPr>
        <p:spPr>
          <a:xfrm>
            <a:off x="85771" y="1028184"/>
            <a:ext cx="3776996"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通过非市场途径获取资源</a:t>
            </a:r>
          </a:p>
        </p:txBody>
      </p:sp>
      <p:sp>
        <p:nvSpPr>
          <p:cNvPr id="35" name="矩形 34"/>
          <p:cNvSpPr/>
          <p:nvPr/>
        </p:nvSpPr>
        <p:spPr>
          <a:xfrm>
            <a:off x="2358537" y="1742664"/>
            <a:ext cx="2479580" cy="89893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36" name="TextBox 35"/>
          <p:cNvSpPr txBox="1"/>
          <p:nvPr/>
        </p:nvSpPr>
        <p:spPr>
          <a:xfrm>
            <a:off x="2987347" y="1961539"/>
            <a:ext cx="1169563" cy="400116"/>
          </a:xfrm>
          <a:prstGeom prst="rect">
            <a:avLst/>
          </a:prstGeom>
          <a:noFill/>
        </p:spPr>
        <p:txBody>
          <a:bodyPr wrap="none" lIns="121926" tIns="60963" rIns="121926" bIns="60963" rtlCol="0">
            <a:spAutoFit/>
          </a:bodyPr>
          <a:lstStyle/>
          <a:p>
            <a:pPr algn="ctr"/>
            <a:r>
              <a:rPr lang="zh-CN" altLang="en-US" dirty="0">
                <a:solidFill>
                  <a:schemeClr val="bg1"/>
                </a:solidFill>
                <a:latin typeface="微软雅黑"/>
                <a:ea typeface="微软雅黑"/>
                <a:cs typeface="+mn-ea"/>
                <a:sym typeface="微软雅黑"/>
              </a:rPr>
              <a:t>资源吸引</a:t>
            </a:r>
          </a:p>
        </p:txBody>
      </p:sp>
      <p:sp>
        <p:nvSpPr>
          <p:cNvPr id="37" name="TextBox 36"/>
          <p:cNvSpPr txBox="1"/>
          <p:nvPr/>
        </p:nvSpPr>
        <p:spPr>
          <a:xfrm>
            <a:off x="1661628" y="2880584"/>
            <a:ext cx="3786672" cy="2708440"/>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是指发挥无形资源的杠杆作用</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利用新创企业的商业计划</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通过对创业</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前景的</a:t>
            </a:r>
            <a:r>
              <a:rPr lang="zh-CN" altLang="en-US" sz="2000" dirty="0">
                <a:solidFill>
                  <a:schemeClr val="tx1">
                    <a:lumMod val="75000"/>
                    <a:lumOff val="25000"/>
                  </a:schemeClr>
                </a:solidFill>
                <a:latin typeface="微软雅黑" pitchFamily="34" charset="-122"/>
                <a:ea typeface="微软雅黑" pitchFamily="34" charset="-122"/>
                <a:sym typeface="微软雅黑"/>
              </a:rPr>
              <a:t>描述</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利用创业团队的声誉来获得或吸引物质资源 </a:t>
            </a:r>
            <a:r>
              <a:rPr lang="en-US" altLang="zh-CN" sz="2000" dirty="0">
                <a:solidFill>
                  <a:schemeClr val="tx1">
                    <a:lumMod val="75000"/>
                    <a:lumOff val="25000"/>
                  </a:schemeClr>
                </a:solidFill>
                <a:latin typeface="微软雅黑" pitchFamily="34" charset="-122"/>
                <a:ea typeface="微软雅黑" pitchFamily="34" charset="-122"/>
                <a:sym typeface="微软雅黑"/>
              </a:rPr>
              <a:t>(</a:t>
            </a:r>
            <a:r>
              <a:rPr lang="zh-CN" altLang="en-US" sz="2000" dirty="0">
                <a:solidFill>
                  <a:schemeClr val="tx1">
                    <a:lumMod val="75000"/>
                    <a:lumOff val="25000"/>
                  </a:schemeClr>
                </a:solidFill>
                <a:latin typeface="微软雅黑" pitchFamily="34" charset="-122"/>
                <a:ea typeface="微软雅黑" pitchFamily="34" charset="-122"/>
                <a:sym typeface="微软雅黑"/>
              </a:rPr>
              <a:t>厂房</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、设备</a:t>
            </a:r>
            <a:r>
              <a:rPr lang="zh-CN" altLang="en-US" sz="2000" dirty="0">
                <a:solidFill>
                  <a:schemeClr val="tx1">
                    <a:lumMod val="75000"/>
                    <a:lumOff val="25000"/>
                  </a:schemeClr>
                </a:solidFill>
                <a:latin typeface="微软雅黑" pitchFamily="34" charset="-122"/>
                <a:ea typeface="微软雅黑" pitchFamily="34" charset="-122"/>
                <a:sym typeface="微软雅黑"/>
              </a:rPr>
              <a:t>等</a:t>
            </a:r>
            <a:r>
              <a:rPr lang="en-US" altLang="zh-CN" sz="2000" dirty="0">
                <a:solidFill>
                  <a:schemeClr val="tx1">
                    <a:lumMod val="75000"/>
                    <a:lumOff val="25000"/>
                  </a:schemeClr>
                </a:solidFill>
                <a:latin typeface="微软雅黑" pitchFamily="34" charset="-122"/>
                <a:ea typeface="微软雅黑" pitchFamily="34" charset="-122"/>
                <a:sym typeface="微软雅黑"/>
              </a:rPr>
              <a:t>)</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、技术</a:t>
            </a:r>
            <a:r>
              <a:rPr lang="zh-CN" altLang="en-US" sz="2000" dirty="0">
                <a:solidFill>
                  <a:schemeClr val="tx1">
                    <a:lumMod val="75000"/>
                    <a:lumOff val="25000"/>
                  </a:schemeClr>
                </a:solidFill>
                <a:latin typeface="微软雅黑" pitchFamily="34" charset="-122"/>
                <a:ea typeface="微软雅黑" pitchFamily="34" charset="-122"/>
                <a:sym typeface="微软雅黑"/>
              </a:rPr>
              <a:t>资源 </a:t>
            </a:r>
            <a:r>
              <a:rPr lang="en-US" altLang="zh-CN" sz="2000" dirty="0">
                <a:solidFill>
                  <a:schemeClr val="tx1">
                    <a:lumMod val="75000"/>
                    <a:lumOff val="25000"/>
                  </a:schemeClr>
                </a:solidFill>
                <a:latin typeface="微软雅黑" pitchFamily="34" charset="-122"/>
                <a:ea typeface="微软雅黑" pitchFamily="34" charset="-122"/>
                <a:sym typeface="微软雅黑"/>
              </a:rPr>
              <a:t>(</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专利、技术</a:t>
            </a:r>
            <a:r>
              <a:rPr lang="zh-CN" altLang="en-US" sz="2000" dirty="0">
                <a:solidFill>
                  <a:schemeClr val="tx1">
                    <a:lumMod val="75000"/>
                    <a:lumOff val="25000"/>
                  </a:schemeClr>
                </a:solidFill>
                <a:latin typeface="微软雅黑" pitchFamily="34" charset="-122"/>
                <a:ea typeface="微软雅黑" pitchFamily="34" charset="-122"/>
                <a:sym typeface="微软雅黑"/>
              </a:rPr>
              <a:t>等</a:t>
            </a:r>
            <a:r>
              <a:rPr lang="en-US" altLang="zh-CN" sz="2000" dirty="0">
                <a:solidFill>
                  <a:schemeClr val="tx1">
                    <a:lumMod val="75000"/>
                    <a:lumOff val="25000"/>
                  </a:schemeClr>
                </a:solidFill>
                <a:latin typeface="微软雅黑" pitchFamily="34" charset="-122"/>
                <a:ea typeface="微软雅黑" pitchFamily="34" charset="-122"/>
                <a:sym typeface="微软雅黑"/>
              </a:rPr>
              <a:t>)</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、资金</a:t>
            </a:r>
            <a:r>
              <a:rPr lang="zh-CN" altLang="en-US" sz="2000" dirty="0">
                <a:solidFill>
                  <a:schemeClr val="tx1">
                    <a:lumMod val="75000"/>
                    <a:lumOff val="25000"/>
                  </a:schemeClr>
                </a:solidFill>
                <a:latin typeface="微软雅黑" pitchFamily="34" charset="-122"/>
                <a:ea typeface="微软雅黑" pitchFamily="34" charset="-122"/>
                <a:sym typeface="微软雅黑"/>
              </a:rPr>
              <a:t>和人力资源 </a:t>
            </a:r>
            <a:r>
              <a:rPr lang="en-US" altLang="zh-CN" sz="2000" dirty="0">
                <a:solidFill>
                  <a:schemeClr val="tx1">
                    <a:lumMod val="75000"/>
                    <a:lumOff val="25000"/>
                  </a:schemeClr>
                </a:solidFill>
                <a:latin typeface="微软雅黑" pitchFamily="34" charset="-122"/>
                <a:ea typeface="微软雅黑" pitchFamily="34" charset="-122"/>
                <a:sym typeface="微软雅黑"/>
              </a:rPr>
              <a:t>(</a:t>
            </a:r>
            <a:r>
              <a:rPr lang="zh-CN" altLang="en-US" sz="2000" dirty="0">
                <a:solidFill>
                  <a:schemeClr val="tx1">
                    <a:lumMod val="75000"/>
                    <a:lumOff val="25000"/>
                  </a:schemeClr>
                </a:solidFill>
                <a:latin typeface="微软雅黑" pitchFamily="34" charset="-122"/>
                <a:ea typeface="微软雅黑" pitchFamily="34" charset="-122"/>
                <a:sym typeface="微软雅黑"/>
              </a:rPr>
              <a:t>有经验的员工等</a:t>
            </a:r>
            <a:r>
              <a:rPr lang="en-US" altLang="zh-CN" sz="2000" dirty="0">
                <a:solidFill>
                  <a:schemeClr val="tx1">
                    <a:lumMod val="75000"/>
                    <a:lumOff val="25000"/>
                  </a:schemeClr>
                </a:solidFill>
                <a:latin typeface="微软雅黑" pitchFamily="34" charset="-122"/>
                <a:ea typeface="微软雅黑" pitchFamily="34" charset="-122"/>
                <a:sym typeface="微软雅黑"/>
              </a:rPr>
              <a:t>)</a:t>
            </a:r>
            <a:r>
              <a:rPr lang="zh-CN" altLang="en-US" sz="2000" dirty="0">
                <a:solidFill>
                  <a:schemeClr val="tx1">
                    <a:lumMod val="75000"/>
                    <a:lumOff val="25000"/>
                  </a:schemeClr>
                </a:solidFill>
                <a:latin typeface="微软雅黑" pitchFamily="34" charset="-122"/>
                <a:ea typeface="微软雅黑" pitchFamily="34" charset="-122"/>
                <a:sym typeface="微软雅黑"/>
              </a:rPr>
              <a:t>。</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
        <p:nvSpPr>
          <p:cNvPr id="38" name="矩形 37"/>
          <p:cNvSpPr/>
          <p:nvPr/>
        </p:nvSpPr>
        <p:spPr>
          <a:xfrm>
            <a:off x="7610643" y="1732052"/>
            <a:ext cx="2479580" cy="9095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39" name="TextBox 38"/>
          <p:cNvSpPr txBox="1"/>
          <p:nvPr/>
        </p:nvSpPr>
        <p:spPr>
          <a:xfrm>
            <a:off x="8319934" y="1985691"/>
            <a:ext cx="1169563" cy="400116"/>
          </a:xfrm>
          <a:prstGeom prst="rect">
            <a:avLst/>
          </a:prstGeom>
          <a:noFill/>
        </p:spPr>
        <p:txBody>
          <a:bodyPr wrap="none" lIns="121926" tIns="60963" rIns="121926" bIns="60963" rtlCol="0">
            <a:spAutoFit/>
          </a:bodyPr>
          <a:lstStyle/>
          <a:p>
            <a:r>
              <a:rPr lang="zh-CN" altLang="en-US" dirty="0">
                <a:solidFill>
                  <a:schemeClr val="bg1"/>
                </a:solidFill>
                <a:latin typeface="微软雅黑"/>
                <a:ea typeface="微软雅黑"/>
                <a:cs typeface="+mn-ea"/>
                <a:sym typeface="微软雅黑"/>
              </a:rPr>
              <a:t>资源积累</a:t>
            </a:r>
          </a:p>
        </p:txBody>
      </p:sp>
      <p:sp>
        <p:nvSpPr>
          <p:cNvPr id="40" name="TextBox 39"/>
          <p:cNvSpPr txBox="1"/>
          <p:nvPr/>
        </p:nvSpPr>
        <p:spPr>
          <a:xfrm>
            <a:off x="6947837" y="2889228"/>
            <a:ext cx="3834463" cy="2339108"/>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指利用现有资源在企业内部通过培育</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形成所需的资源</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比如自建企业的</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厂房、装备</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在企业内部开发新技术</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通过培训来增加员工的技能和知识</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通过企业自我</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积累</a:t>
            </a:r>
            <a:r>
              <a:rPr lang="zh-CN" altLang="en-US" sz="2000" dirty="0">
                <a:solidFill>
                  <a:schemeClr val="tx1">
                    <a:lumMod val="75000"/>
                    <a:lumOff val="25000"/>
                  </a:schemeClr>
                </a:solidFill>
                <a:latin typeface="微软雅黑" pitchFamily="34" charset="-122"/>
                <a:ea typeface="微软雅黑" pitchFamily="34" charset="-122"/>
                <a:sym typeface="微软雅黑"/>
              </a:rPr>
              <a:t>获取资金等。</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Tree>
    <p:extLst>
      <p:ext uri="{BB962C8B-B14F-4D97-AF65-F5344CB8AC3E}">
        <p14:creationId xmlns:p14="http://schemas.microsoft.com/office/powerpoint/2010/main" val="301699134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down)">
                                      <p:cBhvr>
                                        <p:cTn id="10" dur="500"/>
                                        <p:tgtEl>
                                          <p:spTgt spid="3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down)">
                                      <p:cBhvr>
                                        <p:cTn id="13" dur="500"/>
                                        <p:tgtEl>
                                          <p:spTgt spid="37"/>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p:cTn id="28" dur="500" fill="hold"/>
                                        <p:tgtEl>
                                          <p:spTgt spid="40"/>
                                        </p:tgtEl>
                                        <p:attrNameLst>
                                          <p:attrName>ppt_w</p:attrName>
                                        </p:attrNameLst>
                                      </p:cBhvr>
                                      <p:tavLst>
                                        <p:tav tm="0">
                                          <p:val>
                                            <p:fltVal val="0"/>
                                          </p:val>
                                        </p:tav>
                                        <p:tav tm="100000">
                                          <p:val>
                                            <p:strVal val="#ppt_w"/>
                                          </p:val>
                                        </p:tav>
                                      </p:tavLst>
                                    </p:anim>
                                    <p:anim calcmode="lin" valueType="num">
                                      <p:cBhvr>
                                        <p:cTn id="29" dur="500" fill="hold"/>
                                        <p:tgtEl>
                                          <p:spTgt spid="40"/>
                                        </p:tgtEl>
                                        <p:attrNameLst>
                                          <p:attrName>ppt_h</p:attrName>
                                        </p:attrNameLst>
                                      </p:cBhvr>
                                      <p:tavLst>
                                        <p:tav tm="0">
                                          <p:val>
                                            <p:fltVal val="0"/>
                                          </p:val>
                                        </p:tav>
                                        <p:tav tm="100000">
                                          <p:val>
                                            <p:strVal val="#ppt_h"/>
                                          </p:val>
                                        </p:tav>
                                      </p:tavLst>
                                    </p:anim>
                                    <p:animEffect transition="in" filter="fade">
                                      <p:cBhvr>
                                        <p:cTn id="3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37" grpId="0"/>
      <p:bldP spid="38" grpId="0" animBg="1"/>
      <p:bldP spid="39" grpId="0"/>
      <p:bldP spid="4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39"/>
          <p:cNvSpPr/>
          <p:nvPr/>
        </p:nvSpPr>
        <p:spPr>
          <a:xfrm flipH="1">
            <a:off x="4000506" y="3801585"/>
            <a:ext cx="2435109" cy="2095396"/>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AU" sz="80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40"/>
          <p:cNvSpPr/>
          <p:nvPr/>
        </p:nvSpPr>
        <p:spPr>
          <a:xfrm>
            <a:off x="8463536" y="1648255"/>
            <a:ext cx="2435109" cy="2095396"/>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US" sz="8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42"/>
          <p:cNvSpPr/>
          <p:nvPr/>
        </p:nvSpPr>
        <p:spPr>
          <a:xfrm>
            <a:off x="1293355" y="1648255"/>
            <a:ext cx="2639192" cy="42487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66"/>
          <p:cNvSpPr/>
          <p:nvPr/>
        </p:nvSpPr>
        <p:spPr>
          <a:xfrm>
            <a:off x="4000505" y="1648255"/>
            <a:ext cx="4395072" cy="20953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70"/>
          <p:cNvSpPr/>
          <p:nvPr/>
        </p:nvSpPr>
        <p:spPr>
          <a:xfrm flipH="1">
            <a:off x="6503573" y="3801585"/>
            <a:ext cx="4395072" cy="20953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1498600" y="1894185"/>
            <a:ext cx="2260600" cy="3785652"/>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在常见的创业研究模型中</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创业导向被划分为三个维度</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创新性</a:t>
            </a:r>
            <a:r>
              <a:rPr lang="zh-CN" altLang="en-US" sz="2000" dirty="0" smtClean="0">
                <a:solidFill>
                  <a:schemeClr val="bg1"/>
                </a:solidFill>
                <a:latin typeface="微软雅黑" pitchFamily="34" charset="-122"/>
                <a:ea typeface="微软雅黑" pitchFamily="34" charset="-122"/>
              </a:rPr>
              <a:t>、风险</a:t>
            </a:r>
            <a:r>
              <a:rPr lang="zh-CN" altLang="en-US" sz="2000" dirty="0">
                <a:solidFill>
                  <a:schemeClr val="bg1"/>
                </a:solidFill>
                <a:latin typeface="微软雅黑" pitchFamily="34" charset="-122"/>
                <a:ea typeface="微软雅黑" pitchFamily="34" charset="-122"/>
              </a:rPr>
              <a:t>承担性和</a:t>
            </a:r>
            <a:r>
              <a:rPr lang="zh-CN" altLang="en-US" sz="2000" dirty="0" smtClean="0">
                <a:solidFill>
                  <a:schemeClr val="bg1"/>
                </a:solidFill>
                <a:latin typeface="微软雅黑" pitchFamily="34" charset="-122"/>
                <a:ea typeface="微软雅黑" pitchFamily="34" charset="-122"/>
              </a:rPr>
              <a:t>前瞻性</a:t>
            </a:r>
            <a:r>
              <a:rPr lang="zh-CN" altLang="en-US" sz="2000" dirty="0">
                <a:solidFill>
                  <a:schemeClr val="bg1"/>
                </a:solidFill>
                <a:latin typeface="微软雅黑" pitchFamily="34" charset="-122"/>
                <a:ea typeface="微软雅黑" pitchFamily="34" charset="-122"/>
              </a:rPr>
              <a:t>。</a:t>
            </a:r>
            <a:endParaRPr lang="en-US" altLang="zh-CN" sz="2000" dirty="0" smtClean="0">
              <a:solidFill>
                <a:schemeClr val="bg1"/>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bg1"/>
                </a:solidFill>
                <a:latin typeface="微软雅黑" pitchFamily="34" charset="-122"/>
                <a:ea typeface="微软雅黑" pitchFamily="34" charset="-122"/>
              </a:rPr>
              <a:t>创新性</a:t>
            </a:r>
            <a:r>
              <a:rPr lang="zh-CN" altLang="en-US" sz="2000" dirty="0">
                <a:solidFill>
                  <a:schemeClr val="bg1"/>
                </a:solidFill>
                <a:latin typeface="微软雅黑" pitchFamily="34" charset="-122"/>
                <a:ea typeface="微软雅黑" pitchFamily="34" charset="-122"/>
              </a:rPr>
              <a:t>是指企业热衷于能够带来新产品</a:t>
            </a:r>
            <a:r>
              <a:rPr lang="zh-CN" altLang="en-US" sz="2000" dirty="0" smtClean="0">
                <a:solidFill>
                  <a:schemeClr val="bg1"/>
                </a:solidFill>
                <a:latin typeface="微软雅黑" pitchFamily="34" charset="-122"/>
                <a:ea typeface="微软雅黑" pitchFamily="34" charset="-122"/>
              </a:rPr>
              <a:t>、新</a:t>
            </a:r>
            <a:r>
              <a:rPr lang="zh-CN" altLang="en-US" sz="2000" dirty="0">
                <a:solidFill>
                  <a:schemeClr val="bg1"/>
                </a:solidFill>
                <a:latin typeface="微软雅黑" pitchFamily="34" charset="-122"/>
                <a:ea typeface="微软雅黑" pitchFamily="34" charset="-122"/>
              </a:rPr>
              <a:t>服务</a:t>
            </a:r>
            <a:r>
              <a:rPr lang="zh-CN" altLang="en-US" sz="2000" dirty="0" smtClean="0">
                <a:solidFill>
                  <a:schemeClr val="bg1"/>
                </a:solidFill>
                <a:latin typeface="微软雅黑" pitchFamily="34" charset="-122"/>
                <a:ea typeface="微软雅黑" pitchFamily="34" charset="-122"/>
              </a:rPr>
              <a:t>、新</a:t>
            </a:r>
            <a:r>
              <a:rPr lang="zh-CN" altLang="en-US" sz="2000" dirty="0">
                <a:solidFill>
                  <a:schemeClr val="bg1"/>
                </a:solidFill>
                <a:latin typeface="微软雅黑" pitchFamily="34" charset="-122"/>
                <a:ea typeface="微软雅黑" pitchFamily="34" charset="-122"/>
              </a:rPr>
              <a:t>工艺的新思想</a:t>
            </a:r>
            <a:r>
              <a:rPr lang="zh-CN" altLang="en-US" sz="2000" dirty="0" smtClean="0">
                <a:solidFill>
                  <a:schemeClr val="bg1"/>
                </a:solidFill>
                <a:latin typeface="微软雅黑" pitchFamily="34" charset="-122"/>
                <a:ea typeface="微软雅黑" pitchFamily="34" charset="-122"/>
              </a:rPr>
              <a:t>、新</a:t>
            </a:r>
            <a:r>
              <a:rPr lang="zh-CN" altLang="en-US" sz="2000" dirty="0">
                <a:solidFill>
                  <a:schemeClr val="bg1"/>
                </a:solidFill>
                <a:latin typeface="微软雅黑" pitchFamily="34" charset="-122"/>
                <a:ea typeface="微软雅黑" pitchFamily="34" charset="-122"/>
              </a:rPr>
              <a:t>观点和新的</a:t>
            </a:r>
            <a:r>
              <a:rPr lang="zh-CN" altLang="en-US" sz="2000" dirty="0" smtClean="0">
                <a:solidFill>
                  <a:schemeClr val="bg1"/>
                </a:solidFill>
                <a:latin typeface="微软雅黑" pitchFamily="34" charset="-122"/>
                <a:ea typeface="微软雅黑" pitchFamily="34" charset="-122"/>
              </a:rPr>
              <a:t>实验。</a:t>
            </a:r>
            <a:endParaRPr lang="zh-CN" altLang="en-US" sz="2000" dirty="0">
              <a:solidFill>
                <a:schemeClr val="bg1"/>
              </a:solidFill>
              <a:latin typeface="微软雅黑" pitchFamily="34" charset="-122"/>
              <a:ea typeface="微软雅黑" pitchFamily="34" charset="-122"/>
            </a:endParaRPr>
          </a:p>
        </p:txBody>
      </p:sp>
      <p:sp>
        <p:nvSpPr>
          <p:cNvPr id="9" name="矩形 8"/>
          <p:cNvSpPr/>
          <p:nvPr/>
        </p:nvSpPr>
        <p:spPr>
          <a:xfrm>
            <a:off x="4102100" y="2256135"/>
            <a:ext cx="4159250" cy="799706"/>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风险承担性是指管理者愿意承担风险事务的程度。</a:t>
            </a:r>
          </a:p>
        </p:txBody>
      </p:sp>
      <p:sp>
        <p:nvSpPr>
          <p:cNvPr id="10" name="矩形 9"/>
          <p:cNvSpPr/>
          <p:nvPr/>
        </p:nvSpPr>
        <p:spPr>
          <a:xfrm>
            <a:off x="6610350" y="4307185"/>
            <a:ext cx="4108450" cy="1169038"/>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前瞻性是指企业通过预测</a:t>
            </a:r>
            <a:r>
              <a:rPr lang="zh-CN" altLang="en-US" sz="2000" dirty="0" smtClean="0">
                <a:solidFill>
                  <a:schemeClr val="bg1"/>
                </a:solidFill>
                <a:latin typeface="微软雅黑" pitchFamily="34" charset="-122"/>
                <a:ea typeface="微软雅黑" pitchFamily="34" charset="-122"/>
              </a:rPr>
              <a:t>未来需求</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来寻找比竞争对手更早引入新产品或服务的机会。</a:t>
            </a:r>
          </a:p>
        </p:txBody>
      </p:sp>
      <p:sp>
        <p:nvSpPr>
          <p:cNvPr id="22"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创业资源的</a:t>
            </a:r>
            <a:r>
              <a:rPr lang="zh-CN" altLang="en-US" sz="2400" b="1" dirty="0" smtClean="0">
                <a:solidFill>
                  <a:schemeClr val="tx1">
                    <a:lumMod val="75000"/>
                    <a:lumOff val="25000"/>
                  </a:schemeClr>
                </a:solidFill>
                <a:latin typeface="微软雅黑" pitchFamily="34" charset="-122"/>
                <a:ea typeface="微软雅黑" pitchFamily="34" charset="-122"/>
              </a:rPr>
              <a:t>获取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创业资源获取的影响因素</a:t>
            </a:r>
          </a:p>
        </p:txBody>
      </p:sp>
      <p:sp>
        <p:nvSpPr>
          <p:cNvPr id="23" name="矩形 22"/>
          <p:cNvSpPr/>
          <p:nvPr/>
        </p:nvSpPr>
        <p:spPr>
          <a:xfrm>
            <a:off x="983452" y="1028184"/>
            <a:ext cx="1981633"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创业导向</a:t>
            </a:r>
          </a:p>
        </p:txBody>
      </p:sp>
    </p:spTree>
    <p:extLst>
      <p:ext uri="{BB962C8B-B14F-4D97-AF65-F5344CB8AC3E}">
        <p14:creationId xmlns:p14="http://schemas.microsoft.com/office/powerpoint/2010/main" val="260733005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circle(in)">
                                      <p:cBhvr>
                                        <p:cTn id="7" dur="2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 calcmode="lin" valueType="num">
                                      <p:cBhvr>
                                        <p:cTn id="14" dur="1000" fill="hold"/>
                                        <p:tgtEl>
                                          <p:spTgt spid="34"/>
                                        </p:tgtEl>
                                        <p:attrNameLst>
                                          <p:attrName>style.rotation</p:attrName>
                                        </p:attrNameLst>
                                      </p:cBhvr>
                                      <p:tavLst>
                                        <p:tav tm="0">
                                          <p:val>
                                            <p:fltVal val="90"/>
                                          </p:val>
                                        </p:tav>
                                        <p:tav tm="100000">
                                          <p:val>
                                            <p:fltVal val="0"/>
                                          </p:val>
                                        </p:tav>
                                      </p:tavLst>
                                    </p:anim>
                                    <p:animEffect transition="in" filter="fade">
                                      <p:cBhvr>
                                        <p:cTn id="15" dur="1000"/>
                                        <p:tgtEl>
                                          <p:spTgt spid="34"/>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circle(in)">
                                      <p:cBhvr>
                                        <p:cTn id="24" dur="2000"/>
                                        <p:tgtEl>
                                          <p:spTgt spid="38"/>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80">
                                          <p:stCondLst>
                                            <p:cond delay="0"/>
                                          </p:stCondLst>
                                        </p:cTn>
                                        <p:tgtEl>
                                          <p:spTgt spid="10"/>
                                        </p:tgtEl>
                                      </p:cBhvr>
                                    </p:animEffect>
                                    <p:anim calcmode="lin" valueType="num">
                                      <p:cBhvr>
                                        <p:cTn id="3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8" dur="26">
                                          <p:stCondLst>
                                            <p:cond delay="650"/>
                                          </p:stCondLst>
                                        </p:cTn>
                                        <p:tgtEl>
                                          <p:spTgt spid="10"/>
                                        </p:tgtEl>
                                      </p:cBhvr>
                                      <p:to x="100000" y="60000"/>
                                    </p:animScale>
                                    <p:animScale>
                                      <p:cBhvr>
                                        <p:cTn id="39" dur="166" decel="50000">
                                          <p:stCondLst>
                                            <p:cond delay="676"/>
                                          </p:stCondLst>
                                        </p:cTn>
                                        <p:tgtEl>
                                          <p:spTgt spid="10"/>
                                        </p:tgtEl>
                                      </p:cBhvr>
                                      <p:to x="100000" y="100000"/>
                                    </p:animScale>
                                    <p:animScale>
                                      <p:cBhvr>
                                        <p:cTn id="40" dur="26">
                                          <p:stCondLst>
                                            <p:cond delay="1312"/>
                                          </p:stCondLst>
                                        </p:cTn>
                                        <p:tgtEl>
                                          <p:spTgt spid="10"/>
                                        </p:tgtEl>
                                      </p:cBhvr>
                                      <p:to x="100000" y="80000"/>
                                    </p:animScale>
                                    <p:animScale>
                                      <p:cBhvr>
                                        <p:cTn id="41" dur="166" decel="50000">
                                          <p:stCondLst>
                                            <p:cond delay="1338"/>
                                          </p:stCondLst>
                                        </p:cTn>
                                        <p:tgtEl>
                                          <p:spTgt spid="10"/>
                                        </p:tgtEl>
                                      </p:cBhvr>
                                      <p:to x="100000" y="100000"/>
                                    </p:animScale>
                                    <p:animScale>
                                      <p:cBhvr>
                                        <p:cTn id="42" dur="26">
                                          <p:stCondLst>
                                            <p:cond delay="1642"/>
                                          </p:stCondLst>
                                        </p:cTn>
                                        <p:tgtEl>
                                          <p:spTgt spid="10"/>
                                        </p:tgtEl>
                                      </p:cBhvr>
                                      <p:to x="100000" y="90000"/>
                                    </p:animScale>
                                    <p:animScale>
                                      <p:cBhvr>
                                        <p:cTn id="43" dur="166" decel="50000">
                                          <p:stCondLst>
                                            <p:cond delay="1668"/>
                                          </p:stCondLst>
                                        </p:cTn>
                                        <p:tgtEl>
                                          <p:spTgt spid="10"/>
                                        </p:tgtEl>
                                      </p:cBhvr>
                                      <p:to x="100000" y="100000"/>
                                    </p:animScale>
                                    <p:animScale>
                                      <p:cBhvr>
                                        <p:cTn id="44" dur="26">
                                          <p:stCondLst>
                                            <p:cond delay="1808"/>
                                          </p:stCondLst>
                                        </p:cTn>
                                        <p:tgtEl>
                                          <p:spTgt spid="10"/>
                                        </p:tgtEl>
                                      </p:cBhvr>
                                      <p:to x="100000" y="95000"/>
                                    </p:animScale>
                                    <p:animScale>
                                      <p:cBhvr>
                                        <p:cTn id="45" dur="166" decel="50000">
                                          <p:stCondLst>
                                            <p:cond delay="1834"/>
                                          </p:stCondLst>
                                        </p:cTn>
                                        <p:tgtEl>
                                          <p:spTgt spid="10"/>
                                        </p:tgtEl>
                                      </p:cBhvr>
                                      <p:to x="100000" y="100000"/>
                                    </p:animScale>
                                  </p:childTnLst>
                                </p:cTn>
                              </p:par>
                              <p:par>
                                <p:cTn id="46" presetID="26" presetClass="entr" presetSubtype="0"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wipe(down)">
                                      <p:cBhvr>
                                        <p:cTn id="48" dur="580">
                                          <p:stCondLst>
                                            <p:cond delay="0"/>
                                          </p:stCondLst>
                                        </p:cTn>
                                        <p:tgtEl>
                                          <p:spTgt spid="42"/>
                                        </p:tgtEl>
                                      </p:cBhvr>
                                    </p:animEffect>
                                    <p:anim calcmode="lin" valueType="num">
                                      <p:cBhvr>
                                        <p:cTn id="49"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54" dur="26">
                                          <p:stCondLst>
                                            <p:cond delay="650"/>
                                          </p:stCondLst>
                                        </p:cTn>
                                        <p:tgtEl>
                                          <p:spTgt spid="42"/>
                                        </p:tgtEl>
                                      </p:cBhvr>
                                      <p:to x="100000" y="60000"/>
                                    </p:animScale>
                                    <p:animScale>
                                      <p:cBhvr>
                                        <p:cTn id="55" dur="166" decel="50000">
                                          <p:stCondLst>
                                            <p:cond delay="676"/>
                                          </p:stCondLst>
                                        </p:cTn>
                                        <p:tgtEl>
                                          <p:spTgt spid="42"/>
                                        </p:tgtEl>
                                      </p:cBhvr>
                                      <p:to x="100000" y="100000"/>
                                    </p:animScale>
                                    <p:animScale>
                                      <p:cBhvr>
                                        <p:cTn id="56" dur="26">
                                          <p:stCondLst>
                                            <p:cond delay="1312"/>
                                          </p:stCondLst>
                                        </p:cTn>
                                        <p:tgtEl>
                                          <p:spTgt spid="42"/>
                                        </p:tgtEl>
                                      </p:cBhvr>
                                      <p:to x="100000" y="80000"/>
                                    </p:animScale>
                                    <p:animScale>
                                      <p:cBhvr>
                                        <p:cTn id="57" dur="166" decel="50000">
                                          <p:stCondLst>
                                            <p:cond delay="1338"/>
                                          </p:stCondLst>
                                        </p:cTn>
                                        <p:tgtEl>
                                          <p:spTgt spid="42"/>
                                        </p:tgtEl>
                                      </p:cBhvr>
                                      <p:to x="100000" y="100000"/>
                                    </p:animScale>
                                    <p:animScale>
                                      <p:cBhvr>
                                        <p:cTn id="58" dur="26">
                                          <p:stCondLst>
                                            <p:cond delay="1642"/>
                                          </p:stCondLst>
                                        </p:cTn>
                                        <p:tgtEl>
                                          <p:spTgt spid="42"/>
                                        </p:tgtEl>
                                      </p:cBhvr>
                                      <p:to x="100000" y="90000"/>
                                    </p:animScale>
                                    <p:animScale>
                                      <p:cBhvr>
                                        <p:cTn id="59" dur="166" decel="50000">
                                          <p:stCondLst>
                                            <p:cond delay="1668"/>
                                          </p:stCondLst>
                                        </p:cTn>
                                        <p:tgtEl>
                                          <p:spTgt spid="42"/>
                                        </p:tgtEl>
                                      </p:cBhvr>
                                      <p:to x="100000" y="100000"/>
                                    </p:animScale>
                                    <p:animScale>
                                      <p:cBhvr>
                                        <p:cTn id="60" dur="26">
                                          <p:stCondLst>
                                            <p:cond delay="1808"/>
                                          </p:stCondLst>
                                        </p:cTn>
                                        <p:tgtEl>
                                          <p:spTgt spid="42"/>
                                        </p:tgtEl>
                                      </p:cBhvr>
                                      <p:to x="100000" y="95000"/>
                                    </p:animScale>
                                    <p:animScale>
                                      <p:cBhvr>
                                        <p:cTn id="61" dur="166" decel="50000">
                                          <p:stCondLst>
                                            <p:cond delay="1834"/>
                                          </p:stCondLst>
                                        </p:cTn>
                                        <p:tgtEl>
                                          <p:spTgt spid="42"/>
                                        </p:tgtEl>
                                      </p:cBhvr>
                                      <p:to x="100000" y="100000"/>
                                    </p:animScale>
                                  </p:childTnLst>
                                </p:cTn>
                              </p:par>
                              <p:par>
                                <p:cTn id="62" presetID="26" presetClass="entr" presetSubtype="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down)">
                                      <p:cBhvr>
                                        <p:cTn id="64" dur="580">
                                          <p:stCondLst>
                                            <p:cond delay="0"/>
                                          </p:stCondLst>
                                        </p:cTn>
                                        <p:tgtEl>
                                          <p:spTgt spid="32"/>
                                        </p:tgtEl>
                                      </p:cBhvr>
                                    </p:animEffect>
                                    <p:anim calcmode="lin" valueType="num">
                                      <p:cBhvr>
                                        <p:cTn id="65"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70" dur="26">
                                          <p:stCondLst>
                                            <p:cond delay="650"/>
                                          </p:stCondLst>
                                        </p:cTn>
                                        <p:tgtEl>
                                          <p:spTgt spid="32"/>
                                        </p:tgtEl>
                                      </p:cBhvr>
                                      <p:to x="100000" y="60000"/>
                                    </p:animScale>
                                    <p:animScale>
                                      <p:cBhvr>
                                        <p:cTn id="71" dur="166" decel="50000">
                                          <p:stCondLst>
                                            <p:cond delay="676"/>
                                          </p:stCondLst>
                                        </p:cTn>
                                        <p:tgtEl>
                                          <p:spTgt spid="32"/>
                                        </p:tgtEl>
                                      </p:cBhvr>
                                      <p:to x="100000" y="100000"/>
                                    </p:animScale>
                                    <p:animScale>
                                      <p:cBhvr>
                                        <p:cTn id="72" dur="26">
                                          <p:stCondLst>
                                            <p:cond delay="1312"/>
                                          </p:stCondLst>
                                        </p:cTn>
                                        <p:tgtEl>
                                          <p:spTgt spid="32"/>
                                        </p:tgtEl>
                                      </p:cBhvr>
                                      <p:to x="100000" y="80000"/>
                                    </p:animScale>
                                    <p:animScale>
                                      <p:cBhvr>
                                        <p:cTn id="73" dur="166" decel="50000">
                                          <p:stCondLst>
                                            <p:cond delay="1338"/>
                                          </p:stCondLst>
                                        </p:cTn>
                                        <p:tgtEl>
                                          <p:spTgt spid="32"/>
                                        </p:tgtEl>
                                      </p:cBhvr>
                                      <p:to x="100000" y="100000"/>
                                    </p:animScale>
                                    <p:animScale>
                                      <p:cBhvr>
                                        <p:cTn id="74" dur="26">
                                          <p:stCondLst>
                                            <p:cond delay="1642"/>
                                          </p:stCondLst>
                                        </p:cTn>
                                        <p:tgtEl>
                                          <p:spTgt spid="32"/>
                                        </p:tgtEl>
                                      </p:cBhvr>
                                      <p:to x="100000" y="90000"/>
                                    </p:animScale>
                                    <p:animScale>
                                      <p:cBhvr>
                                        <p:cTn id="75" dur="166" decel="50000">
                                          <p:stCondLst>
                                            <p:cond delay="1668"/>
                                          </p:stCondLst>
                                        </p:cTn>
                                        <p:tgtEl>
                                          <p:spTgt spid="32"/>
                                        </p:tgtEl>
                                      </p:cBhvr>
                                      <p:to x="100000" y="100000"/>
                                    </p:animScale>
                                    <p:animScale>
                                      <p:cBhvr>
                                        <p:cTn id="76" dur="26">
                                          <p:stCondLst>
                                            <p:cond delay="1808"/>
                                          </p:stCondLst>
                                        </p:cTn>
                                        <p:tgtEl>
                                          <p:spTgt spid="32"/>
                                        </p:tgtEl>
                                      </p:cBhvr>
                                      <p:to x="100000" y="95000"/>
                                    </p:animScale>
                                    <p:animScale>
                                      <p:cBhvr>
                                        <p:cTn id="77"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4" grpId="0" animBg="1"/>
      <p:bldP spid="38" grpId="0" animBg="1"/>
      <p:bldP spid="42" grpId="0" animBg="1"/>
      <p:bldP spid="8"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创业资源的</a:t>
            </a:r>
            <a:r>
              <a:rPr lang="zh-CN" altLang="en-US" sz="2400" b="1" dirty="0" smtClean="0">
                <a:solidFill>
                  <a:schemeClr val="tx1">
                    <a:lumMod val="75000"/>
                    <a:lumOff val="25000"/>
                  </a:schemeClr>
                </a:solidFill>
                <a:latin typeface="微软雅黑" pitchFamily="34" charset="-122"/>
                <a:ea typeface="微软雅黑" pitchFamily="34" charset="-122"/>
              </a:rPr>
              <a:t>获取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创业资源获取的影响因素</a:t>
            </a:r>
          </a:p>
        </p:txBody>
      </p:sp>
      <p:sp>
        <p:nvSpPr>
          <p:cNvPr id="23" name="矩形 22"/>
          <p:cNvSpPr/>
          <p:nvPr/>
        </p:nvSpPr>
        <p:spPr>
          <a:xfrm>
            <a:off x="342251" y="1028184"/>
            <a:ext cx="3264035"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创业者先前工作经验</a:t>
            </a:r>
          </a:p>
        </p:txBody>
      </p:sp>
      <p:sp>
        <p:nvSpPr>
          <p:cNvPr id="33" name="泪滴形 32"/>
          <p:cNvSpPr/>
          <p:nvPr/>
        </p:nvSpPr>
        <p:spPr>
          <a:xfrm rot="8035252">
            <a:off x="296967" y="1723333"/>
            <a:ext cx="3553491" cy="3552395"/>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5" name="泪滴形 34"/>
          <p:cNvSpPr/>
          <p:nvPr/>
        </p:nvSpPr>
        <p:spPr>
          <a:xfrm rot="8035252">
            <a:off x="3324834" y="3147617"/>
            <a:ext cx="2373302" cy="2372569"/>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6" name="椭圆 35"/>
          <p:cNvSpPr/>
          <p:nvPr/>
        </p:nvSpPr>
        <p:spPr>
          <a:xfrm>
            <a:off x="2834121" y="1797373"/>
            <a:ext cx="1152128" cy="115248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rgbClr val="006600"/>
              </a:solidFill>
              <a:latin typeface="微软雅黑"/>
              <a:ea typeface="微软雅黑"/>
              <a:cs typeface="+mn-ea"/>
              <a:sym typeface="微软雅黑"/>
            </a:endParaRPr>
          </a:p>
        </p:txBody>
      </p:sp>
      <p:sp>
        <p:nvSpPr>
          <p:cNvPr id="37" name="椭圆 36"/>
          <p:cNvSpPr/>
          <p:nvPr/>
        </p:nvSpPr>
        <p:spPr>
          <a:xfrm>
            <a:off x="4833180" y="3159163"/>
            <a:ext cx="896043" cy="8963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rgbClr val="006600"/>
              </a:solidFill>
              <a:latin typeface="微软雅黑"/>
              <a:ea typeface="微软雅黑"/>
              <a:cs typeface="+mn-ea"/>
              <a:sym typeface="微软雅黑"/>
            </a:endParaRPr>
          </a:p>
        </p:txBody>
      </p:sp>
      <p:sp>
        <p:nvSpPr>
          <p:cNvPr id="39" name="TextBox 38"/>
          <p:cNvSpPr txBox="1"/>
          <p:nvPr/>
        </p:nvSpPr>
        <p:spPr>
          <a:xfrm>
            <a:off x="2798416" y="2174394"/>
            <a:ext cx="1272155" cy="430893"/>
          </a:xfrm>
          <a:prstGeom prst="rect">
            <a:avLst/>
          </a:prstGeom>
          <a:noFill/>
        </p:spPr>
        <p:txBody>
          <a:bodyPr wrap="none" lIns="121926" tIns="60963" rIns="121926" bIns="60963" rtlCol="0">
            <a:spAutoFit/>
          </a:bodyPr>
          <a:lstStyle/>
          <a:p>
            <a:r>
              <a:rPr lang="zh-CN" altLang="en-US" sz="2000" dirty="0">
                <a:solidFill>
                  <a:srgbClr val="FF0000"/>
                </a:solidFill>
                <a:latin typeface="微软雅黑"/>
                <a:ea typeface="微软雅黑"/>
                <a:cs typeface="+mn-ea"/>
                <a:sym typeface="微软雅黑"/>
              </a:rPr>
              <a:t>创业经验</a:t>
            </a:r>
          </a:p>
        </p:txBody>
      </p:sp>
      <p:sp>
        <p:nvSpPr>
          <p:cNvPr id="40" name="TextBox 39"/>
          <p:cNvSpPr txBox="1"/>
          <p:nvPr/>
        </p:nvSpPr>
        <p:spPr>
          <a:xfrm>
            <a:off x="4912085" y="3257950"/>
            <a:ext cx="759194" cy="738670"/>
          </a:xfrm>
          <a:prstGeom prst="rect">
            <a:avLst/>
          </a:prstGeom>
          <a:noFill/>
        </p:spPr>
        <p:txBody>
          <a:bodyPr wrap="none" lIns="121926" tIns="60963" rIns="121926" bIns="60963" rtlCol="0">
            <a:spAutoFit/>
          </a:bodyPr>
          <a:lstStyle/>
          <a:p>
            <a:r>
              <a:rPr lang="zh-CN" altLang="en-US" sz="2000" dirty="0" smtClean="0">
                <a:solidFill>
                  <a:schemeClr val="accent2"/>
                </a:solidFill>
                <a:latin typeface="微软雅黑"/>
                <a:ea typeface="微软雅黑"/>
                <a:cs typeface="+mn-ea"/>
                <a:sym typeface="微软雅黑"/>
              </a:rPr>
              <a:t>行业</a:t>
            </a:r>
            <a:endParaRPr lang="en-US" altLang="zh-CN" sz="2000" dirty="0" smtClean="0">
              <a:solidFill>
                <a:schemeClr val="accent2"/>
              </a:solidFill>
              <a:latin typeface="微软雅黑"/>
              <a:ea typeface="微软雅黑"/>
              <a:cs typeface="+mn-ea"/>
              <a:sym typeface="微软雅黑"/>
            </a:endParaRPr>
          </a:p>
          <a:p>
            <a:r>
              <a:rPr lang="zh-CN" altLang="en-US" sz="2000" dirty="0" smtClean="0">
                <a:solidFill>
                  <a:schemeClr val="accent2"/>
                </a:solidFill>
                <a:latin typeface="微软雅黑"/>
                <a:ea typeface="微软雅黑"/>
                <a:cs typeface="+mn-ea"/>
                <a:sym typeface="微软雅黑"/>
              </a:rPr>
              <a:t>经验</a:t>
            </a:r>
            <a:endParaRPr lang="zh-CN" altLang="en-US" sz="2000" dirty="0">
              <a:solidFill>
                <a:schemeClr val="accent2"/>
              </a:solidFill>
              <a:latin typeface="微软雅黑"/>
              <a:ea typeface="微软雅黑"/>
              <a:cs typeface="+mn-ea"/>
              <a:sym typeface="微软雅黑"/>
            </a:endParaRPr>
          </a:p>
        </p:txBody>
      </p:sp>
      <p:sp>
        <p:nvSpPr>
          <p:cNvPr id="6" name="矩形 5"/>
          <p:cNvSpPr/>
          <p:nvPr/>
        </p:nvSpPr>
        <p:spPr>
          <a:xfrm>
            <a:off x="4316116" y="999129"/>
            <a:ext cx="7399632" cy="2086725"/>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创业经验是指创业者在先前创建企业或组织的过程中所获得的感性和理性的观念</a:t>
            </a:r>
            <a:r>
              <a:rPr lang="zh-CN" altLang="en-US" dirty="0" smtClean="0">
                <a:solidFill>
                  <a:schemeClr val="tx1">
                    <a:lumMod val="75000"/>
                    <a:lumOff val="25000"/>
                  </a:schemeClr>
                </a:solidFill>
                <a:latin typeface="微软雅黑" pitchFamily="34" charset="-122"/>
                <a:ea typeface="微软雅黑" pitchFamily="34" charset="-122"/>
              </a:rPr>
              <a:t>、知识</a:t>
            </a:r>
            <a:r>
              <a:rPr lang="zh-CN" altLang="en-US" dirty="0">
                <a:solidFill>
                  <a:schemeClr val="tx1">
                    <a:lumMod val="75000"/>
                    <a:lumOff val="25000"/>
                  </a:schemeClr>
                </a:solidFill>
                <a:latin typeface="微软雅黑" pitchFamily="34" charset="-122"/>
                <a:ea typeface="微软雅黑" pitchFamily="34" charset="-122"/>
              </a:rPr>
              <a:t>和技能等</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这些提供了诸如机会识别与评估</a:t>
            </a:r>
            <a:r>
              <a:rPr lang="zh-CN" altLang="en-US" dirty="0" smtClean="0">
                <a:solidFill>
                  <a:schemeClr val="tx1">
                    <a:lumMod val="75000"/>
                    <a:lumOff val="25000"/>
                  </a:schemeClr>
                </a:solidFill>
                <a:latin typeface="微软雅黑" pitchFamily="34" charset="-122"/>
                <a:ea typeface="微软雅黑" pitchFamily="34" charset="-122"/>
              </a:rPr>
              <a:t>、资源</a:t>
            </a:r>
            <a:r>
              <a:rPr lang="zh-CN" altLang="en-US" dirty="0">
                <a:solidFill>
                  <a:schemeClr val="tx1">
                    <a:lumMod val="75000"/>
                    <a:lumOff val="25000"/>
                  </a:schemeClr>
                </a:solidFill>
                <a:latin typeface="微软雅黑" pitchFamily="34" charset="-122"/>
                <a:ea typeface="微软雅黑" pitchFamily="34" charset="-122"/>
              </a:rPr>
              <a:t>获取和公司组织化等方面的信息</a:t>
            </a:r>
            <a:r>
              <a:rPr lang="zh-CN" altLang="en-US" dirty="0" smtClean="0">
                <a:solidFill>
                  <a:schemeClr val="tx1">
                    <a:lumMod val="75000"/>
                    <a:lumOff val="25000"/>
                  </a:schemeClr>
                </a:solidFill>
                <a:latin typeface="微软雅黑" pitchFamily="34" charset="-122"/>
                <a:ea typeface="微软雅黑" pitchFamily="34" charset="-122"/>
              </a:rPr>
              <a:t>。</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创业者拥有较多的创业经验更容易获得可取的特定机会</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从</a:t>
            </a:r>
            <a:r>
              <a:rPr lang="zh-CN" altLang="en-US" dirty="0" smtClean="0">
                <a:solidFill>
                  <a:schemeClr val="tx1">
                    <a:lumMod val="75000"/>
                    <a:lumOff val="25000"/>
                  </a:schemeClr>
                </a:solidFill>
                <a:latin typeface="微软雅黑" pitchFamily="34" charset="-122"/>
                <a:ea typeface="微软雅黑" pitchFamily="34" charset="-122"/>
              </a:rPr>
              <a:t>更多的</a:t>
            </a:r>
            <a:r>
              <a:rPr lang="zh-CN" altLang="en-US" dirty="0">
                <a:solidFill>
                  <a:schemeClr val="tx1">
                    <a:lumMod val="75000"/>
                    <a:lumOff val="25000"/>
                  </a:schemeClr>
                </a:solidFill>
                <a:latin typeface="微软雅黑" pitchFamily="34" charset="-122"/>
                <a:ea typeface="微软雅黑" pitchFamily="34" charset="-122"/>
              </a:rPr>
              <a:t>途径获取到创业资源</a:t>
            </a:r>
            <a:r>
              <a:rPr lang="zh-CN" altLang="en-US" dirty="0" smtClean="0">
                <a:solidFill>
                  <a:schemeClr val="tx1">
                    <a:lumMod val="75000"/>
                    <a:lumOff val="25000"/>
                  </a:schemeClr>
                </a:solidFill>
                <a:latin typeface="微软雅黑" pitchFamily="34" charset="-122"/>
                <a:ea typeface="微软雅黑" pitchFamily="34" charset="-122"/>
              </a:rPr>
              <a:t>。此外</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创业经验还提供了帮助创业者克服新企业面临的新的</a:t>
            </a:r>
            <a:r>
              <a:rPr lang="zh-CN" altLang="en-US" dirty="0" smtClean="0">
                <a:solidFill>
                  <a:schemeClr val="tx1">
                    <a:lumMod val="75000"/>
                    <a:lumOff val="25000"/>
                  </a:schemeClr>
                </a:solidFill>
                <a:latin typeface="微软雅黑" pitchFamily="34" charset="-122"/>
                <a:ea typeface="微软雅黑" pitchFamily="34" charset="-122"/>
              </a:rPr>
              <a:t>不利因素</a:t>
            </a:r>
            <a:r>
              <a:rPr lang="zh-CN" altLang="en-US" dirty="0">
                <a:solidFill>
                  <a:schemeClr val="tx1">
                    <a:lumMod val="75000"/>
                    <a:lumOff val="25000"/>
                  </a:schemeClr>
                </a:solidFill>
                <a:latin typeface="微软雅黑" pitchFamily="34" charset="-122"/>
                <a:ea typeface="微软雅黑" pitchFamily="34" charset="-122"/>
              </a:rPr>
              <a:t>的知识。</a:t>
            </a:r>
          </a:p>
        </p:txBody>
      </p:sp>
      <p:sp>
        <p:nvSpPr>
          <p:cNvPr id="7" name="矩形 6"/>
          <p:cNvSpPr/>
          <p:nvPr/>
        </p:nvSpPr>
        <p:spPr>
          <a:xfrm>
            <a:off x="5924549" y="3743815"/>
            <a:ext cx="5791199" cy="2419124"/>
          </a:xfrm>
          <a:prstGeom prst="rect">
            <a:avLst/>
          </a:prstGeom>
        </p:spPr>
        <p:txBody>
          <a:bodyPr wrap="square">
            <a:spAutoFit/>
          </a:bodyPr>
          <a:lstStyle/>
          <a:p>
            <a:pPr indent="457200" algn="just">
              <a:lnSpc>
                <a:spcPct val="120000"/>
              </a:lnSpc>
              <a:spcBef>
                <a:spcPct val="0"/>
              </a:spcBef>
            </a:pPr>
            <a:r>
              <a:rPr lang="zh-CN" altLang="en-US" dirty="0" smtClean="0">
                <a:solidFill>
                  <a:schemeClr val="tx1">
                    <a:lumMod val="75000"/>
                    <a:lumOff val="25000"/>
                  </a:schemeClr>
                </a:solidFill>
                <a:latin typeface="微软雅黑" pitchFamily="34" charset="-122"/>
                <a:ea typeface="微软雅黑" pitchFamily="34" charset="-122"/>
              </a:rPr>
              <a:t>行业</a:t>
            </a:r>
            <a:r>
              <a:rPr lang="zh-CN" altLang="en-US" dirty="0">
                <a:solidFill>
                  <a:schemeClr val="tx1">
                    <a:lumMod val="75000"/>
                    <a:lumOff val="25000"/>
                  </a:schemeClr>
                </a:solidFill>
                <a:latin typeface="微软雅黑" pitchFamily="34" charset="-122"/>
                <a:ea typeface="微软雅黑" pitchFamily="34" charset="-122"/>
              </a:rPr>
              <a:t>经验是指创业者在某行业中的先前工作经历</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它提供了有关行业规范和规则</a:t>
            </a:r>
            <a:r>
              <a:rPr lang="zh-CN" altLang="en-US" dirty="0" smtClean="0">
                <a:solidFill>
                  <a:schemeClr val="tx1">
                    <a:lumMod val="75000"/>
                    <a:lumOff val="25000"/>
                  </a:schemeClr>
                </a:solidFill>
                <a:latin typeface="微软雅黑" pitchFamily="34" charset="-122"/>
                <a:ea typeface="微软雅黑" pitchFamily="34" charset="-122"/>
              </a:rPr>
              <a:t>、供应</a:t>
            </a:r>
            <a:r>
              <a:rPr lang="zh-CN" altLang="en-US" dirty="0">
                <a:solidFill>
                  <a:schemeClr val="tx1">
                    <a:lumMod val="75000"/>
                    <a:lumOff val="25000"/>
                  </a:schemeClr>
                </a:solidFill>
                <a:latin typeface="微软雅黑" pitchFamily="34" charset="-122"/>
                <a:ea typeface="微软雅黑" pitchFamily="34" charset="-122"/>
              </a:rPr>
              <a:t>商</a:t>
            </a:r>
            <a:r>
              <a:rPr lang="zh-CN" altLang="en-US" dirty="0" smtClean="0">
                <a:solidFill>
                  <a:schemeClr val="tx1">
                    <a:lumMod val="75000"/>
                    <a:lumOff val="25000"/>
                  </a:schemeClr>
                </a:solidFill>
                <a:latin typeface="微软雅黑" pitchFamily="34" charset="-122"/>
                <a:ea typeface="微软雅黑" pitchFamily="34" charset="-122"/>
              </a:rPr>
              <a:t>和客户</a:t>
            </a:r>
            <a:r>
              <a:rPr lang="zh-CN" altLang="en-US" dirty="0">
                <a:solidFill>
                  <a:schemeClr val="tx1">
                    <a:lumMod val="75000"/>
                    <a:lumOff val="25000"/>
                  </a:schemeClr>
                </a:solidFill>
                <a:latin typeface="微软雅黑" pitchFamily="34" charset="-122"/>
                <a:ea typeface="微软雅黑" pitchFamily="34" charset="-122"/>
              </a:rPr>
              <a:t>网络以及雇用惯例等信息</a:t>
            </a:r>
            <a:r>
              <a:rPr lang="zh-CN" altLang="en-US" dirty="0" smtClean="0">
                <a:solidFill>
                  <a:schemeClr val="tx1">
                    <a:lumMod val="75000"/>
                    <a:lumOff val="25000"/>
                  </a:schemeClr>
                </a:solidFill>
                <a:latin typeface="微软雅黑" pitchFamily="34" charset="-122"/>
                <a:ea typeface="微软雅黑" pitchFamily="34" charset="-122"/>
              </a:rPr>
              <a:t>。</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行业</a:t>
            </a:r>
            <a:r>
              <a:rPr lang="zh-CN" altLang="en-US" dirty="0" smtClean="0">
                <a:solidFill>
                  <a:schemeClr val="tx1">
                    <a:lumMod val="75000"/>
                    <a:lumOff val="25000"/>
                  </a:schemeClr>
                </a:solidFill>
                <a:latin typeface="微软雅黑" pitchFamily="34" charset="-122"/>
                <a:ea typeface="微软雅黑" pitchFamily="34" charset="-122"/>
              </a:rPr>
              <a:t>经验强化</a:t>
            </a:r>
            <a:r>
              <a:rPr lang="zh-CN" altLang="en-US" dirty="0">
                <a:solidFill>
                  <a:schemeClr val="tx1">
                    <a:lumMod val="75000"/>
                    <a:lumOff val="25000"/>
                  </a:schemeClr>
                </a:solidFill>
                <a:latin typeface="微软雅黑" pitchFamily="34" charset="-122"/>
                <a:ea typeface="微软雅黑" pitchFamily="34" charset="-122"/>
              </a:rPr>
              <a:t>了其发现创业机会</a:t>
            </a:r>
            <a:r>
              <a:rPr lang="zh-CN" altLang="en-US" dirty="0" smtClean="0">
                <a:solidFill>
                  <a:schemeClr val="tx1">
                    <a:lumMod val="75000"/>
                    <a:lumOff val="25000"/>
                  </a:schemeClr>
                </a:solidFill>
                <a:latin typeface="微软雅黑" pitchFamily="34" charset="-122"/>
                <a:ea typeface="微软雅黑" pitchFamily="34" charset="-122"/>
              </a:rPr>
              <a:t>、获取</a:t>
            </a:r>
            <a:r>
              <a:rPr lang="zh-CN" altLang="en-US" dirty="0">
                <a:solidFill>
                  <a:schemeClr val="tx1">
                    <a:lumMod val="75000"/>
                    <a:lumOff val="25000"/>
                  </a:schemeClr>
                </a:solidFill>
                <a:latin typeface="微软雅黑" pitchFamily="34" charset="-122"/>
                <a:ea typeface="微软雅黑" pitchFamily="34" charset="-122"/>
              </a:rPr>
              <a:t>资源的能力</a:t>
            </a:r>
            <a:r>
              <a:rPr lang="zh-CN" altLang="en-US" dirty="0" smtClean="0">
                <a:solidFill>
                  <a:schemeClr val="tx1">
                    <a:lumMod val="75000"/>
                    <a:lumOff val="25000"/>
                  </a:schemeClr>
                </a:solidFill>
                <a:latin typeface="微软雅黑" pitchFamily="34" charset="-122"/>
                <a:ea typeface="微软雅黑" pitchFamily="34" charset="-122"/>
              </a:rPr>
              <a:t>。同时</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行业的管理经验能够</a:t>
            </a:r>
            <a:r>
              <a:rPr lang="zh-CN" altLang="en-US" dirty="0" smtClean="0">
                <a:solidFill>
                  <a:schemeClr val="tx1">
                    <a:lumMod val="75000"/>
                    <a:lumOff val="25000"/>
                  </a:schemeClr>
                </a:solidFill>
                <a:latin typeface="微软雅黑" pitchFamily="34" charset="-122"/>
                <a:ea typeface="微软雅黑" pitchFamily="34" charset="-122"/>
              </a:rPr>
              <a:t>帮助创业者</a:t>
            </a:r>
            <a:r>
              <a:rPr lang="zh-CN" altLang="en-US" dirty="0">
                <a:solidFill>
                  <a:schemeClr val="tx1">
                    <a:lumMod val="75000"/>
                    <a:lumOff val="25000"/>
                  </a:schemeClr>
                </a:solidFill>
                <a:latin typeface="微软雅黑" pitchFamily="34" charset="-122"/>
                <a:ea typeface="微软雅黑" pitchFamily="34" charset="-122"/>
              </a:rPr>
              <a:t>解决创建和管理创业团队过程中遇到的诸多困难</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而且管理能力越多</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获取资源</a:t>
            </a:r>
            <a:r>
              <a:rPr lang="zh-CN" altLang="en-US" dirty="0" smtClean="0">
                <a:solidFill>
                  <a:schemeClr val="tx1">
                    <a:lumMod val="75000"/>
                    <a:lumOff val="25000"/>
                  </a:schemeClr>
                </a:solidFill>
                <a:latin typeface="微软雅黑" pitchFamily="34" charset="-122"/>
                <a:ea typeface="微软雅黑" pitchFamily="34" charset="-122"/>
              </a:rPr>
              <a:t>的可能性</a:t>
            </a:r>
            <a:r>
              <a:rPr lang="zh-CN" altLang="en-US" dirty="0">
                <a:solidFill>
                  <a:schemeClr val="tx1">
                    <a:lumMod val="75000"/>
                    <a:lumOff val="25000"/>
                  </a:schemeClr>
                </a:solidFill>
                <a:latin typeface="微软雅黑" pitchFamily="34" charset="-122"/>
                <a:ea typeface="微软雅黑" pitchFamily="34" charset="-122"/>
              </a:rPr>
              <a:t>越大。</a:t>
            </a:r>
          </a:p>
        </p:txBody>
      </p:sp>
    </p:spTree>
    <p:extLst>
      <p:ext uri="{BB962C8B-B14F-4D97-AF65-F5344CB8AC3E}">
        <p14:creationId xmlns:p14="http://schemas.microsoft.com/office/powerpoint/2010/main" val="347767208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ircle(in)">
                                      <p:cBhvr>
                                        <p:cTn id="7" dur="2000"/>
                                        <p:tgtEl>
                                          <p:spTgt spid="3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circle(in)">
                                      <p:cBhvr>
                                        <p:cTn id="10" dur="2000"/>
                                        <p:tgtEl>
                                          <p:spTgt spid="39"/>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circle(in)">
                                      <p:cBhvr>
                                        <p:cTn id="13" dur="2000"/>
                                        <p:tgtEl>
                                          <p:spTgt spid="36"/>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ircle(in)">
                                      <p:cBhvr>
                                        <p:cTn id="16" dur="2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ppt_w</p:attrName>
                                        </p:attrNameLst>
                                      </p:cBhvr>
                                      <p:tavLst>
                                        <p:tav tm="0">
                                          <p:val>
                                            <p:fltVal val="0"/>
                                          </p:val>
                                        </p:tav>
                                        <p:tav tm="100000">
                                          <p:val>
                                            <p:strVal val="#ppt_w"/>
                                          </p:val>
                                        </p:tav>
                                      </p:tavLst>
                                    </p:anim>
                                    <p:anim calcmode="lin" valueType="num">
                                      <p:cBhvr>
                                        <p:cTn id="22" dur="500" fill="hold"/>
                                        <p:tgtEl>
                                          <p:spTgt spid="35"/>
                                        </p:tgtEl>
                                        <p:attrNameLst>
                                          <p:attrName>ppt_h</p:attrName>
                                        </p:attrNameLst>
                                      </p:cBhvr>
                                      <p:tavLst>
                                        <p:tav tm="0">
                                          <p:val>
                                            <p:fltVal val="0"/>
                                          </p:val>
                                        </p:tav>
                                        <p:tav tm="100000">
                                          <p:val>
                                            <p:strVal val="#ppt_h"/>
                                          </p:val>
                                        </p:tav>
                                      </p:tavLst>
                                    </p:anim>
                                    <p:animEffect transition="in" filter="fade">
                                      <p:cBhvr>
                                        <p:cTn id="23" dur="500"/>
                                        <p:tgtEl>
                                          <p:spTgt spid="35"/>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p:cTn id="26" dur="500" fill="hold"/>
                                        <p:tgtEl>
                                          <p:spTgt spid="40"/>
                                        </p:tgtEl>
                                        <p:attrNameLst>
                                          <p:attrName>ppt_w</p:attrName>
                                        </p:attrNameLst>
                                      </p:cBhvr>
                                      <p:tavLst>
                                        <p:tav tm="0">
                                          <p:val>
                                            <p:fltVal val="0"/>
                                          </p:val>
                                        </p:tav>
                                        <p:tav tm="100000">
                                          <p:val>
                                            <p:strVal val="#ppt_w"/>
                                          </p:val>
                                        </p:tav>
                                      </p:tavLst>
                                    </p:anim>
                                    <p:anim calcmode="lin" valueType="num">
                                      <p:cBhvr>
                                        <p:cTn id="27" dur="500" fill="hold"/>
                                        <p:tgtEl>
                                          <p:spTgt spid="40"/>
                                        </p:tgtEl>
                                        <p:attrNameLst>
                                          <p:attrName>ppt_h</p:attrName>
                                        </p:attrNameLst>
                                      </p:cBhvr>
                                      <p:tavLst>
                                        <p:tav tm="0">
                                          <p:val>
                                            <p:fltVal val="0"/>
                                          </p:val>
                                        </p:tav>
                                        <p:tav tm="100000">
                                          <p:val>
                                            <p:strVal val="#ppt_h"/>
                                          </p:val>
                                        </p:tav>
                                      </p:tavLst>
                                    </p:anim>
                                    <p:animEffect transition="in" filter="fade">
                                      <p:cBhvr>
                                        <p:cTn id="28" dur="500"/>
                                        <p:tgtEl>
                                          <p:spTgt spid="4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animBg="1"/>
      <p:bldP spid="36" grpId="0" animBg="1"/>
      <p:bldP spid="37" grpId="0" animBg="1"/>
      <p:bldP spid="39" grpId="0"/>
      <p:bldP spid="40" grpId="0"/>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矩形 8"/>
          <p:cNvSpPr/>
          <p:nvPr/>
        </p:nvSpPr>
        <p:spPr>
          <a:xfrm>
            <a:off x="4622800" y="1654615"/>
            <a:ext cx="6432550" cy="3385029"/>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资源的配置方式有</a:t>
            </a:r>
            <a:r>
              <a:rPr lang="zh-CN" altLang="en-US" sz="2000" dirty="0">
                <a:solidFill>
                  <a:srgbClr val="FF0000"/>
                </a:solidFill>
                <a:latin typeface="微软雅黑" pitchFamily="34" charset="-122"/>
                <a:ea typeface="微软雅黑" pitchFamily="34" charset="-122"/>
              </a:rPr>
              <a:t>市场交易</a:t>
            </a:r>
            <a:r>
              <a:rPr lang="zh-CN" altLang="en-US" sz="2000" dirty="0">
                <a:solidFill>
                  <a:schemeClr val="tx1">
                    <a:lumMod val="75000"/>
                    <a:lumOff val="25000"/>
                  </a:schemeClr>
                </a:solidFill>
                <a:latin typeface="微软雅黑" pitchFamily="34" charset="-122"/>
                <a:ea typeface="微软雅黑" pitchFamily="34" charset="-122"/>
              </a:rPr>
              <a:t>与</a:t>
            </a:r>
            <a:r>
              <a:rPr lang="zh-CN" altLang="en-US" sz="2000" dirty="0">
                <a:solidFill>
                  <a:srgbClr val="FF0000"/>
                </a:solidFill>
                <a:latin typeface="微软雅黑" pitchFamily="34" charset="-122"/>
                <a:ea typeface="微软雅黑" pitchFamily="34" charset="-122"/>
              </a:rPr>
              <a:t>非市场交易</a:t>
            </a:r>
            <a:r>
              <a:rPr lang="zh-CN" altLang="en-US" sz="2000" dirty="0">
                <a:solidFill>
                  <a:schemeClr val="tx1">
                    <a:lumMod val="75000"/>
                    <a:lumOff val="25000"/>
                  </a:schemeClr>
                </a:solidFill>
                <a:latin typeface="微软雅黑" pitchFamily="34" charset="-122"/>
                <a:ea typeface="微软雅黑" pitchFamily="34" charset="-122"/>
              </a:rPr>
              <a:t>两种</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在</a:t>
            </a:r>
            <a:r>
              <a:rPr lang="zh-CN" altLang="en-US" sz="2000" dirty="0">
                <a:solidFill>
                  <a:schemeClr val="tx1">
                    <a:lumMod val="75000"/>
                    <a:lumOff val="25000"/>
                  </a:schemeClr>
                </a:solidFill>
                <a:latin typeface="微软雅黑" pitchFamily="34" charset="-122"/>
                <a:ea typeface="微软雅黑" pitchFamily="34" charset="-122"/>
              </a:rPr>
              <a:t>市场经济条件下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大多数资源</a:t>
            </a:r>
            <a:r>
              <a:rPr lang="zh-CN" altLang="en-US" sz="2000" dirty="0" smtClean="0">
                <a:solidFill>
                  <a:schemeClr val="tx1">
                    <a:lumMod val="75000"/>
                    <a:lumOff val="25000"/>
                  </a:schemeClr>
                </a:solidFill>
                <a:latin typeface="微软雅黑" pitchFamily="34" charset="-122"/>
                <a:ea typeface="微软雅黑" pitchFamily="34" charset="-122"/>
              </a:rPr>
              <a:t>可以通过</a:t>
            </a:r>
            <a:r>
              <a:rPr lang="zh-CN" altLang="en-US" sz="2000" dirty="0">
                <a:solidFill>
                  <a:schemeClr val="tx1">
                    <a:lumMod val="75000"/>
                    <a:lumOff val="25000"/>
                  </a:schemeClr>
                </a:solidFill>
                <a:latin typeface="微软雅黑" pitchFamily="34" charset="-122"/>
                <a:ea typeface="微软雅黑" pitchFamily="34" charset="-122"/>
              </a:rPr>
              <a:t>市场交易而得到</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但是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由于资源的异质性</a:t>
            </a:r>
            <a:r>
              <a:rPr lang="zh-CN" altLang="en-US" sz="2000" dirty="0" smtClean="0">
                <a:solidFill>
                  <a:schemeClr val="tx1">
                    <a:lumMod val="75000"/>
                    <a:lumOff val="25000"/>
                  </a:schemeClr>
                </a:solidFill>
                <a:latin typeface="微软雅黑" pitchFamily="34" charset="-122"/>
                <a:ea typeface="微软雅黑" pitchFamily="34" charset="-122"/>
              </a:rPr>
              <a:t>、效用</a:t>
            </a:r>
            <a:r>
              <a:rPr lang="zh-CN" altLang="en-US" sz="2000" dirty="0">
                <a:solidFill>
                  <a:schemeClr val="tx1">
                    <a:lumMod val="75000"/>
                    <a:lumOff val="25000"/>
                  </a:schemeClr>
                </a:solidFill>
                <a:latin typeface="微软雅黑" pitchFamily="34" charset="-122"/>
                <a:ea typeface="微软雅黑" pitchFamily="34" charset="-122"/>
              </a:rPr>
              <a:t>的多样性和知识的分散性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人们</a:t>
            </a:r>
            <a:r>
              <a:rPr lang="zh-CN" altLang="en-US" sz="2000" dirty="0" smtClean="0">
                <a:solidFill>
                  <a:schemeClr val="tx1">
                    <a:lumMod val="75000"/>
                    <a:lumOff val="25000"/>
                  </a:schemeClr>
                </a:solidFill>
                <a:latin typeface="微软雅黑" pitchFamily="34" charset="-122"/>
                <a:ea typeface="微软雅黑" pitchFamily="34" charset="-122"/>
              </a:rPr>
              <a:t>对于</a:t>
            </a:r>
            <a:r>
              <a:rPr lang="zh-CN" altLang="en-US" sz="2000" dirty="0">
                <a:solidFill>
                  <a:schemeClr val="tx1">
                    <a:lumMod val="75000"/>
                    <a:lumOff val="25000"/>
                  </a:schemeClr>
                </a:solidFill>
                <a:latin typeface="微软雅黑" pitchFamily="34" charset="-122"/>
                <a:ea typeface="微软雅黑" pitchFamily="34" charset="-122"/>
              </a:rPr>
              <a:t>同样资源往往具有不同的效用期望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有些期望难以依靠市场交易得到满足</a:t>
            </a:r>
            <a:r>
              <a:rPr lang="zh-CN" altLang="en-US" sz="2000" dirty="0" smtClean="0">
                <a:solidFill>
                  <a:schemeClr val="tx1">
                    <a:lumMod val="75000"/>
                    <a:lumOff val="25000"/>
                  </a:schemeClr>
                </a:solidFill>
                <a:latin typeface="微软雅黑" pitchFamily="34" charset="-122"/>
                <a:ea typeface="微软雅黑" pitchFamily="34" charset="-122"/>
              </a:rPr>
              <a:t>。因此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如果通过</a:t>
            </a:r>
            <a:r>
              <a:rPr lang="zh-CN" altLang="en-US" sz="2000" dirty="0">
                <a:solidFill>
                  <a:schemeClr val="tx1">
                    <a:lumMod val="75000"/>
                    <a:lumOff val="25000"/>
                  </a:schemeClr>
                </a:solidFill>
                <a:latin typeface="微软雅黑" pitchFamily="34" charset="-122"/>
                <a:ea typeface="微软雅黑" pitchFamily="34" charset="-122"/>
              </a:rPr>
              <a:t>资源配置方式创新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能够开发出新效用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使之更好地满足资源所有者的期望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创业者就</a:t>
            </a:r>
            <a:r>
              <a:rPr lang="zh-CN" altLang="en-US" sz="2000" dirty="0">
                <a:solidFill>
                  <a:schemeClr val="tx1">
                    <a:lumMod val="75000"/>
                    <a:lumOff val="25000"/>
                  </a:schemeClr>
                </a:solidFill>
                <a:latin typeface="微软雅黑" pitchFamily="34" charset="-122"/>
                <a:ea typeface="微软雅黑" pitchFamily="34" charset="-122"/>
              </a:rPr>
              <a:t>有可能从资源所有者手中获得资源使用权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以开展生产经营活动。</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22" descr="InstructionalTechnology"/>
          <p:cNvSpPr>
            <a:spLocks noChangeArrowheads="1"/>
          </p:cNvSpPr>
          <p:nvPr/>
        </p:nvSpPr>
        <p:spPr bwMode="auto">
          <a:xfrm>
            <a:off x="1376362" y="1522412"/>
            <a:ext cx="3121442" cy="368072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extLst/>
        </p:spPr>
        <p:txBody>
          <a:bodyPr wrap="none" anchor="ctr"/>
          <a:lstStyle/>
          <a:p>
            <a:endParaRPr lang="zh-CN" altLang="en-US"/>
          </a:p>
        </p:txBody>
      </p:sp>
      <p:sp>
        <p:nvSpPr>
          <p:cNvPr id="14" name="矩形 13"/>
          <p:cNvSpPr/>
          <p:nvPr/>
        </p:nvSpPr>
        <p:spPr>
          <a:xfrm>
            <a:off x="962752" y="932934"/>
            <a:ext cx="2494594"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3. </a:t>
            </a:r>
            <a:r>
              <a:rPr lang="zh-CN" altLang="en-US" sz="2000" b="1" dirty="0">
                <a:solidFill>
                  <a:schemeClr val="accent2"/>
                </a:solidFill>
                <a:latin typeface="微软雅黑" pitchFamily="34" charset="-122"/>
                <a:ea typeface="微软雅黑" pitchFamily="34" charset="-122"/>
              </a:rPr>
              <a:t>资源配置方式</a:t>
            </a:r>
          </a:p>
        </p:txBody>
      </p:sp>
      <p:sp>
        <p:nvSpPr>
          <p:cNvPr id="15"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创业资源的</a:t>
            </a:r>
            <a:r>
              <a:rPr lang="zh-CN" altLang="en-US" sz="2400" b="1" dirty="0" smtClean="0">
                <a:solidFill>
                  <a:schemeClr val="tx1">
                    <a:lumMod val="75000"/>
                    <a:lumOff val="25000"/>
                  </a:schemeClr>
                </a:solidFill>
                <a:latin typeface="微软雅黑" pitchFamily="34" charset="-122"/>
                <a:ea typeface="微软雅黑" pitchFamily="34" charset="-122"/>
              </a:rPr>
              <a:t>获取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创业资源获取的影响因素</a:t>
            </a:r>
          </a:p>
        </p:txBody>
      </p:sp>
    </p:spTree>
    <p:extLst>
      <p:ext uri="{BB962C8B-B14F-4D97-AF65-F5344CB8AC3E}">
        <p14:creationId xmlns:p14="http://schemas.microsoft.com/office/powerpoint/2010/main" val="71380069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3" name="Rectangle 4"/>
          <p:cNvSpPr txBox="1">
            <a:spLocks noChangeArrowheads="1"/>
          </p:cNvSpPr>
          <p:nvPr/>
        </p:nvSpPr>
        <p:spPr bwMode="auto">
          <a:xfrm>
            <a:off x="984764" y="1305317"/>
            <a:ext cx="5234173" cy="3780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800" dirty="0" smtClean="0">
                <a:solidFill>
                  <a:schemeClr val="accent1"/>
                </a:solidFill>
                <a:latin typeface="微软雅黑" panose="020B0503020204020204" pitchFamily="34" charset="-122"/>
                <a:ea typeface="微软雅黑" panose="020B0503020204020204" pitchFamily="34" charset="-122"/>
              </a:rPr>
              <a:t>学习目标</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
        <p:nvSpPr>
          <p:cNvPr id="14" name="弧形 13"/>
          <p:cNvSpPr/>
          <p:nvPr/>
        </p:nvSpPr>
        <p:spPr>
          <a:xfrm>
            <a:off x="2042018" y="1242356"/>
            <a:ext cx="503925" cy="503925"/>
          </a:xfrm>
          <a:prstGeom prst="arc">
            <a:avLst>
              <a:gd name="adj1" fmla="val 18916496"/>
              <a:gd name="adj2" fmla="val 2632855"/>
            </a:avLst>
          </a:prstGeom>
          <a:ln>
            <a:solidFill>
              <a:srgbClr val="2F5EB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sz="1300"/>
          </a:p>
        </p:txBody>
      </p:sp>
      <p:sp>
        <p:nvSpPr>
          <p:cNvPr id="15" name="Freeform 12"/>
          <p:cNvSpPr>
            <a:spLocks/>
          </p:cNvSpPr>
          <p:nvPr/>
        </p:nvSpPr>
        <p:spPr bwMode="auto">
          <a:xfrm>
            <a:off x="2908983" y="259535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6" name="Freeform 12"/>
          <p:cNvSpPr>
            <a:spLocks/>
          </p:cNvSpPr>
          <p:nvPr/>
        </p:nvSpPr>
        <p:spPr bwMode="auto">
          <a:xfrm flipH="1" flipV="1">
            <a:off x="7813380" y="4194239"/>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7" name="TextBox 16"/>
          <p:cNvSpPr txBox="1"/>
          <p:nvPr/>
        </p:nvSpPr>
        <p:spPr>
          <a:xfrm>
            <a:off x="3181350" y="2785851"/>
            <a:ext cx="5352629" cy="1938475"/>
          </a:xfrm>
          <a:prstGeom prst="rect">
            <a:avLst/>
          </a:prstGeom>
          <a:noFill/>
        </p:spPr>
        <p:txBody>
          <a:bodyPr wrap="square" lIns="121917" tIns="60958" rIns="121917" bIns="60958" rtlCol="0">
            <a:spAutoFit/>
          </a:bodyPr>
          <a:lstStyle/>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1.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创业团队的含义</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2.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创业计划的作用</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3.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创业计划的基本结构</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如何编写</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4.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创业计划书的制定过程</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5.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企业设定的定义与方法</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67990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Shape 8"/>
          <p:cNvSpPr>
            <a:spLocks/>
          </p:cNvSpPr>
          <p:nvPr/>
        </p:nvSpPr>
        <p:spPr bwMode="auto">
          <a:xfrm rot="5400000">
            <a:off x="6601394" y="2478475"/>
            <a:ext cx="512112" cy="2865082"/>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24" name="Freeform: Shape 10"/>
          <p:cNvSpPr>
            <a:spLocks/>
          </p:cNvSpPr>
          <p:nvPr/>
        </p:nvSpPr>
        <p:spPr bwMode="auto">
          <a:xfrm rot="5400000">
            <a:off x="8235960" y="3740019"/>
            <a:ext cx="1015357" cy="547247"/>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5" name="Freeform: Shape 11"/>
          <p:cNvSpPr>
            <a:spLocks/>
          </p:cNvSpPr>
          <p:nvPr/>
        </p:nvSpPr>
        <p:spPr bwMode="auto">
          <a:xfrm rot="5400000">
            <a:off x="8489799" y="3486179"/>
            <a:ext cx="507678" cy="547247"/>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6" name="Freeform: Shape 12"/>
          <p:cNvSpPr>
            <a:spLocks/>
          </p:cNvSpPr>
          <p:nvPr/>
        </p:nvSpPr>
        <p:spPr bwMode="auto">
          <a:xfrm rot="5400000">
            <a:off x="8489799" y="3486179"/>
            <a:ext cx="507678" cy="547247"/>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7" name="Freeform: Shape 13"/>
          <p:cNvSpPr>
            <a:spLocks/>
          </p:cNvSpPr>
          <p:nvPr/>
        </p:nvSpPr>
        <p:spPr bwMode="auto">
          <a:xfrm rot="5400000">
            <a:off x="8489799" y="3993859"/>
            <a:ext cx="507678" cy="547247"/>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close/>
              </a:path>
            </a:pathLst>
          </a:custGeom>
          <a:solidFill>
            <a:srgbClr val="AEADCC"/>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8" name="Freeform: Shape 14"/>
          <p:cNvSpPr>
            <a:spLocks/>
          </p:cNvSpPr>
          <p:nvPr/>
        </p:nvSpPr>
        <p:spPr bwMode="auto">
          <a:xfrm rot="5400000">
            <a:off x="8489799" y="3993859"/>
            <a:ext cx="507678" cy="547247"/>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9" name="Freeform: Shape 16"/>
          <p:cNvSpPr>
            <a:spLocks/>
          </p:cNvSpPr>
          <p:nvPr/>
        </p:nvSpPr>
        <p:spPr bwMode="auto">
          <a:xfrm rot="5400000">
            <a:off x="6572993" y="2506877"/>
            <a:ext cx="512112" cy="2808279"/>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0" name="Freeform: Shape 18"/>
          <p:cNvSpPr>
            <a:spLocks/>
          </p:cNvSpPr>
          <p:nvPr/>
        </p:nvSpPr>
        <p:spPr bwMode="auto">
          <a:xfrm rot="5400000">
            <a:off x="8235960" y="3740019"/>
            <a:ext cx="1015357" cy="547247"/>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31" name="Freeform: Shape 20"/>
          <p:cNvSpPr>
            <a:spLocks/>
          </p:cNvSpPr>
          <p:nvPr/>
        </p:nvSpPr>
        <p:spPr bwMode="auto">
          <a:xfrm rot="5400000">
            <a:off x="5901749" y="2334889"/>
            <a:ext cx="517655" cy="2122488"/>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2" name="Freeform: Shape 22"/>
          <p:cNvSpPr>
            <a:spLocks/>
          </p:cNvSpPr>
          <p:nvPr/>
        </p:nvSpPr>
        <p:spPr bwMode="auto">
          <a:xfrm rot="5400000">
            <a:off x="4373587" y="3119600"/>
            <a:ext cx="1016465" cy="548633"/>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3" name="Freeform: Shape 23"/>
          <p:cNvSpPr>
            <a:spLocks/>
          </p:cNvSpPr>
          <p:nvPr/>
        </p:nvSpPr>
        <p:spPr bwMode="auto">
          <a:xfrm rot="5400000">
            <a:off x="4373587" y="3119600"/>
            <a:ext cx="1016465" cy="548633"/>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4" name="Freeform: Shape 24"/>
          <p:cNvSpPr>
            <a:spLocks/>
          </p:cNvSpPr>
          <p:nvPr/>
        </p:nvSpPr>
        <p:spPr bwMode="auto">
          <a:xfrm rot="5400000">
            <a:off x="4373587" y="3119600"/>
            <a:ext cx="1016465" cy="548633"/>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5" name="Freeform: Shape 25"/>
          <p:cNvSpPr>
            <a:spLocks/>
          </p:cNvSpPr>
          <p:nvPr/>
        </p:nvSpPr>
        <p:spPr bwMode="auto">
          <a:xfrm rot="5400000">
            <a:off x="5680746" y="2361074"/>
            <a:ext cx="1016465" cy="2065685"/>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close/>
                <a:moveTo>
                  <a:pt x="227" y="0"/>
                </a:moveTo>
                <a:lnTo>
                  <a:pt x="227" y="0"/>
                </a:lnTo>
                <a:lnTo>
                  <a:pt x="694" y="366"/>
                </a:lnTo>
                <a:lnTo>
                  <a:pt x="694" y="1491"/>
                </a:lnTo>
                <a:lnTo>
                  <a:pt x="917" y="1491"/>
                </a:lnTo>
                <a:lnTo>
                  <a:pt x="917" y="1491"/>
                </a:lnTo>
                <a:lnTo>
                  <a:pt x="694" y="1491"/>
                </a:lnTo>
                <a:lnTo>
                  <a:pt x="694" y="366"/>
                </a:lnTo>
                <a:lnTo>
                  <a:pt x="22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6" name="Freeform: Shape 26"/>
          <p:cNvSpPr>
            <a:spLocks/>
          </p:cNvSpPr>
          <p:nvPr/>
        </p:nvSpPr>
        <p:spPr bwMode="auto">
          <a:xfrm rot="5400000">
            <a:off x="5680746" y="2361074"/>
            <a:ext cx="1016465" cy="2065685"/>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moveTo>
                  <a:pt x="227" y="0"/>
                </a:moveTo>
                <a:lnTo>
                  <a:pt x="227" y="0"/>
                </a:lnTo>
                <a:lnTo>
                  <a:pt x="694" y="366"/>
                </a:lnTo>
                <a:lnTo>
                  <a:pt x="694" y="1491"/>
                </a:lnTo>
                <a:lnTo>
                  <a:pt x="917" y="1491"/>
                </a:lnTo>
                <a:lnTo>
                  <a:pt x="917" y="1491"/>
                </a:lnTo>
                <a:lnTo>
                  <a:pt x="694" y="1491"/>
                </a:lnTo>
                <a:lnTo>
                  <a:pt x="694" y="366"/>
                </a:lnTo>
                <a:lnTo>
                  <a:pt x="2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7" name="Freeform: Shape 29"/>
          <p:cNvSpPr>
            <a:spLocks/>
          </p:cNvSpPr>
          <p:nvPr/>
        </p:nvSpPr>
        <p:spPr bwMode="auto">
          <a:xfrm rot="5400000">
            <a:off x="4373587" y="3119600"/>
            <a:ext cx="1016465" cy="548633"/>
          </a:xfrm>
          <a:custGeom>
            <a:avLst/>
            <a:gdLst>
              <a:gd name="T0" fmla="*/ 917 w 917"/>
              <a:gd name="T1" fmla="*/ 0 h 396"/>
              <a:gd name="T2" fmla="*/ 694 w 917"/>
              <a:gd name="T3" fmla="*/ 0 h 396"/>
              <a:gd name="T4" fmla="*/ 458 w 917"/>
              <a:gd name="T5" fmla="*/ 0 h 396"/>
              <a:gd name="T6" fmla="*/ 227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694" y="0"/>
                </a:lnTo>
                <a:lnTo>
                  <a:pt x="458" y="0"/>
                </a:lnTo>
                <a:lnTo>
                  <a:pt x="227"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8" name="Freeform: Shape 31"/>
          <p:cNvSpPr>
            <a:spLocks/>
          </p:cNvSpPr>
          <p:nvPr/>
        </p:nvSpPr>
        <p:spPr bwMode="auto">
          <a:xfrm rot="5400000">
            <a:off x="6587402" y="1776919"/>
            <a:ext cx="516546" cy="2204229"/>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9" name="Freeform: Shape 33"/>
          <p:cNvSpPr>
            <a:spLocks/>
          </p:cNvSpPr>
          <p:nvPr/>
        </p:nvSpPr>
        <p:spPr bwMode="auto">
          <a:xfrm rot="5400000">
            <a:off x="7654021" y="2604717"/>
            <a:ext cx="1019791" cy="548633"/>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0" name="Freeform: Shape 35"/>
          <p:cNvSpPr>
            <a:spLocks/>
          </p:cNvSpPr>
          <p:nvPr/>
        </p:nvSpPr>
        <p:spPr bwMode="auto">
          <a:xfrm rot="5400000">
            <a:off x="6558307" y="1806013"/>
            <a:ext cx="516546" cy="2146040"/>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1" name="Freeform: Shape 36"/>
          <p:cNvSpPr>
            <a:spLocks/>
          </p:cNvSpPr>
          <p:nvPr/>
        </p:nvSpPr>
        <p:spPr bwMode="auto">
          <a:xfrm rot="5400000">
            <a:off x="7654021" y="2604717"/>
            <a:ext cx="1019791" cy="548633"/>
          </a:xfrm>
          <a:custGeom>
            <a:avLst/>
            <a:gdLst>
              <a:gd name="T0" fmla="*/ 462 w 920"/>
              <a:gd name="T1" fmla="*/ 0 h 396"/>
              <a:gd name="T2" fmla="*/ 0 w 920"/>
              <a:gd name="T3" fmla="*/ 396 h 396"/>
              <a:gd name="T4" fmla="*/ 227 w 920"/>
              <a:gd name="T5" fmla="*/ 396 h 396"/>
              <a:gd name="T6" fmla="*/ 462 w 920"/>
              <a:gd name="T7" fmla="*/ 396 h 396"/>
              <a:gd name="T8" fmla="*/ 693 w 920"/>
              <a:gd name="T9" fmla="*/ 396 h 396"/>
              <a:gd name="T10" fmla="*/ 920 w 920"/>
              <a:gd name="T11" fmla="*/ 396 h 396"/>
              <a:gd name="T12" fmla="*/ 462 w 920"/>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20" h="396">
                <a:moveTo>
                  <a:pt x="462" y="0"/>
                </a:moveTo>
                <a:lnTo>
                  <a:pt x="0" y="396"/>
                </a:lnTo>
                <a:lnTo>
                  <a:pt x="227" y="396"/>
                </a:lnTo>
                <a:lnTo>
                  <a:pt x="462" y="396"/>
                </a:lnTo>
                <a:lnTo>
                  <a:pt x="693"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2" name="Freeform: Shape 38"/>
          <p:cNvSpPr>
            <a:spLocks/>
          </p:cNvSpPr>
          <p:nvPr/>
        </p:nvSpPr>
        <p:spPr bwMode="auto">
          <a:xfrm rot="5400000">
            <a:off x="5662068" y="1139978"/>
            <a:ext cx="512112" cy="2449451"/>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3" name="Freeform: Shape 44"/>
          <p:cNvSpPr>
            <a:spLocks/>
          </p:cNvSpPr>
          <p:nvPr/>
        </p:nvSpPr>
        <p:spPr bwMode="auto">
          <a:xfrm rot="5400000">
            <a:off x="5693933" y="1171843"/>
            <a:ext cx="512112" cy="2385721"/>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grpSp>
        <p:nvGrpSpPr>
          <p:cNvPr id="44" name="组合 72"/>
          <p:cNvGrpSpPr/>
          <p:nvPr/>
        </p:nvGrpSpPr>
        <p:grpSpPr>
          <a:xfrm>
            <a:off x="4208496" y="1888865"/>
            <a:ext cx="2934353" cy="1015357"/>
            <a:chOff x="2338165" y="1456384"/>
            <a:chExt cx="2934353" cy="1015357"/>
          </a:xfrm>
        </p:grpSpPr>
        <p:grpSp>
          <p:nvGrpSpPr>
            <p:cNvPr id="45" name="组合 71"/>
            <p:cNvGrpSpPr/>
            <p:nvPr/>
          </p:nvGrpSpPr>
          <p:grpSpPr>
            <a:xfrm>
              <a:off x="2338165" y="1456384"/>
              <a:ext cx="2934353" cy="1015357"/>
              <a:chOff x="2338165" y="1424545"/>
              <a:chExt cx="2934353" cy="1015357"/>
            </a:xfrm>
          </p:grpSpPr>
          <p:sp>
            <p:nvSpPr>
              <p:cNvPr id="47" name="Freeform: Shape 43"/>
              <p:cNvSpPr>
                <a:spLocks/>
              </p:cNvSpPr>
              <p:nvPr/>
            </p:nvSpPr>
            <p:spPr bwMode="auto">
              <a:xfrm rot="5400000">
                <a:off x="3823602" y="739362"/>
                <a:ext cx="512112" cy="2385721"/>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Freeform: Shape 45"/>
              <p:cNvSpPr>
                <a:spLocks/>
              </p:cNvSpPr>
              <p:nvPr/>
            </p:nvSpPr>
            <p:spPr bwMode="auto">
              <a:xfrm rot="5400000">
                <a:off x="2104803" y="1657907"/>
                <a:ext cx="1015357" cy="548633"/>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46" name="TextBox 3"/>
            <p:cNvSpPr txBox="1"/>
            <p:nvPr/>
          </p:nvSpPr>
          <p:spPr>
            <a:xfrm>
              <a:off x="3140848" y="1775923"/>
              <a:ext cx="1061829" cy="253916"/>
            </a:xfrm>
            <a:prstGeom prst="rect">
              <a:avLst/>
            </a:prstGeom>
            <a:noFill/>
            <a:effectLst/>
          </p:spPr>
          <p:txBody>
            <a:bodyPr wrap="none">
              <a:noAutofit/>
            </a:bodyPr>
            <a:lstStyle/>
            <a:p>
              <a:pPr algn="ctr"/>
              <a:r>
                <a:rPr lang="zh-CN" altLang="en-US" sz="2000" b="1" dirty="0">
                  <a:solidFill>
                    <a:schemeClr val="bg1"/>
                  </a:solidFill>
                  <a:latin typeface="微软雅黑" pitchFamily="34" charset="-122"/>
                  <a:ea typeface="微软雅黑" pitchFamily="34" charset="-122"/>
                </a:rPr>
                <a:t>沟通能力</a:t>
              </a:r>
            </a:p>
          </p:txBody>
        </p:sp>
      </p:grpSp>
      <p:grpSp>
        <p:nvGrpSpPr>
          <p:cNvPr id="49" name="组合 73"/>
          <p:cNvGrpSpPr/>
          <p:nvPr/>
        </p:nvGrpSpPr>
        <p:grpSpPr>
          <a:xfrm>
            <a:off x="5743561" y="2400977"/>
            <a:ext cx="2694673" cy="1019791"/>
            <a:chOff x="3873229" y="1968496"/>
            <a:chExt cx="2694673" cy="1019791"/>
          </a:xfrm>
        </p:grpSpPr>
        <p:grpSp>
          <p:nvGrpSpPr>
            <p:cNvPr id="50" name="组合 70"/>
            <p:cNvGrpSpPr/>
            <p:nvPr/>
          </p:nvGrpSpPr>
          <p:grpSpPr>
            <a:xfrm>
              <a:off x="3873229" y="1968496"/>
              <a:ext cx="2694673" cy="1019791"/>
              <a:chOff x="3873229" y="1936657"/>
              <a:chExt cx="2694673" cy="1019791"/>
            </a:xfrm>
          </p:grpSpPr>
          <p:sp>
            <p:nvSpPr>
              <p:cNvPr id="52" name="Freeform: Shape 32"/>
              <p:cNvSpPr>
                <a:spLocks/>
              </p:cNvSpPr>
              <p:nvPr/>
            </p:nvSpPr>
            <p:spPr bwMode="auto">
              <a:xfrm rot="5400000">
                <a:off x="5783690" y="2172236"/>
                <a:ext cx="1019791" cy="548633"/>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Freeform: Shape 34"/>
              <p:cNvSpPr>
                <a:spLocks/>
              </p:cNvSpPr>
              <p:nvPr/>
            </p:nvSpPr>
            <p:spPr bwMode="auto">
              <a:xfrm rot="5400000">
                <a:off x="4687976" y="1373532"/>
                <a:ext cx="516546" cy="2146040"/>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51" name="TextBox 4"/>
            <p:cNvSpPr txBox="1"/>
            <p:nvPr/>
          </p:nvSpPr>
          <p:spPr>
            <a:xfrm>
              <a:off x="4784173" y="2296152"/>
              <a:ext cx="1061829" cy="253916"/>
            </a:xfrm>
            <a:prstGeom prst="rect">
              <a:avLst/>
            </a:prstGeom>
            <a:noFill/>
            <a:effectLst/>
          </p:spPr>
          <p:txBody>
            <a:bodyPr wrap="none">
              <a:noAutofit/>
            </a:bodyPr>
            <a:lstStyle/>
            <a:p>
              <a:pPr algn="ctr"/>
              <a:r>
                <a:rPr lang="zh-CN" altLang="en-US" sz="2000" b="1" dirty="0">
                  <a:solidFill>
                    <a:schemeClr val="bg1"/>
                  </a:solidFill>
                  <a:latin typeface="微软雅黑" pitchFamily="34" charset="-122"/>
                  <a:ea typeface="微软雅黑" pitchFamily="34" charset="-122"/>
                </a:rPr>
                <a:t>团队激励能力</a:t>
              </a:r>
            </a:p>
          </p:txBody>
        </p:sp>
      </p:grpSp>
      <p:grpSp>
        <p:nvGrpSpPr>
          <p:cNvPr id="54" name="组合 74"/>
          <p:cNvGrpSpPr/>
          <p:nvPr/>
        </p:nvGrpSpPr>
        <p:grpSpPr>
          <a:xfrm>
            <a:off x="4607503" y="2917523"/>
            <a:ext cx="2614318" cy="1016465"/>
            <a:chOff x="2737171" y="2485042"/>
            <a:chExt cx="2614318" cy="1016465"/>
          </a:xfrm>
        </p:grpSpPr>
        <p:grpSp>
          <p:nvGrpSpPr>
            <p:cNvPr id="55" name="组合 68"/>
            <p:cNvGrpSpPr/>
            <p:nvPr/>
          </p:nvGrpSpPr>
          <p:grpSpPr>
            <a:xfrm>
              <a:off x="2737171" y="2485042"/>
              <a:ext cx="2614318" cy="1016465"/>
              <a:chOff x="2737171" y="2453203"/>
              <a:chExt cx="2614318" cy="1016465"/>
            </a:xfrm>
          </p:grpSpPr>
          <p:sp>
            <p:nvSpPr>
              <p:cNvPr id="57" name="Freeform: Shape 21"/>
              <p:cNvSpPr>
                <a:spLocks/>
              </p:cNvSpPr>
              <p:nvPr/>
            </p:nvSpPr>
            <p:spPr bwMode="auto">
              <a:xfrm rot="5400000">
                <a:off x="2503255" y="2687119"/>
                <a:ext cx="1016465" cy="548633"/>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Freeform: Shape 27"/>
              <p:cNvSpPr>
                <a:spLocks/>
              </p:cNvSpPr>
              <p:nvPr/>
            </p:nvSpPr>
            <p:spPr bwMode="auto">
              <a:xfrm rot="5400000">
                <a:off x="4059819" y="1930810"/>
                <a:ext cx="517655" cy="2065685"/>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56" name="TextBox 5"/>
            <p:cNvSpPr txBox="1"/>
            <p:nvPr/>
          </p:nvSpPr>
          <p:spPr>
            <a:xfrm>
              <a:off x="3422669" y="2812630"/>
              <a:ext cx="1061829" cy="253916"/>
            </a:xfrm>
            <a:prstGeom prst="rect">
              <a:avLst/>
            </a:prstGeom>
            <a:noFill/>
            <a:effectLst/>
          </p:spPr>
          <p:txBody>
            <a:bodyPr wrap="none">
              <a:noAutofit/>
            </a:bodyPr>
            <a:lstStyle/>
            <a:p>
              <a:pPr algn="ctr"/>
              <a:r>
                <a:rPr lang="zh-CN" altLang="en-US" sz="2000" b="1" dirty="0">
                  <a:solidFill>
                    <a:schemeClr val="bg1"/>
                  </a:solidFill>
                  <a:latin typeface="微软雅黑" pitchFamily="34" charset="-122"/>
                  <a:ea typeface="微软雅黑" pitchFamily="34" charset="-122"/>
                </a:rPr>
                <a:t>行政管理能力</a:t>
              </a:r>
            </a:p>
          </p:txBody>
        </p:sp>
      </p:grpSp>
      <p:grpSp>
        <p:nvGrpSpPr>
          <p:cNvPr id="59" name="组合 75"/>
          <p:cNvGrpSpPr/>
          <p:nvPr/>
        </p:nvGrpSpPr>
        <p:grpSpPr>
          <a:xfrm>
            <a:off x="5424909" y="3435177"/>
            <a:ext cx="3355526" cy="1015357"/>
            <a:chOff x="3554578" y="3002696"/>
            <a:chExt cx="3355526" cy="1015357"/>
          </a:xfrm>
        </p:grpSpPr>
        <p:grpSp>
          <p:nvGrpSpPr>
            <p:cNvPr id="60" name="组合 69"/>
            <p:cNvGrpSpPr/>
            <p:nvPr/>
          </p:nvGrpSpPr>
          <p:grpSpPr>
            <a:xfrm>
              <a:off x="3554578" y="3002696"/>
              <a:ext cx="3355526" cy="1015357"/>
              <a:chOff x="3554578" y="2970857"/>
              <a:chExt cx="3355526" cy="1015357"/>
            </a:xfrm>
          </p:grpSpPr>
          <p:sp>
            <p:nvSpPr>
              <p:cNvPr id="62" name="Freeform: Shape 15"/>
              <p:cNvSpPr>
                <a:spLocks/>
              </p:cNvSpPr>
              <p:nvPr/>
            </p:nvSpPr>
            <p:spPr bwMode="auto">
              <a:xfrm rot="5400000">
                <a:off x="4702662" y="2074397"/>
                <a:ext cx="512112" cy="2808279"/>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Freeform: Shape 17"/>
              <p:cNvSpPr>
                <a:spLocks/>
              </p:cNvSpPr>
              <p:nvPr/>
            </p:nvSpPr>
            <p:spPr bwMode="auto">
              <a:xfrm rot="5400000">
                <a:off x="6128802" y="3204912"/>
                <a:ext cx="1015357" cy="547247"/>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61" name="TextBox 6"/>
            <p:cNvSpPr txBox="1"/>
            <p:nvPr/>
          </p:nvSpPr>
          <p:spPr>
            <a:xfrm>
              <a:off x="4651380" y="3338568"/>
              <a:ext cx="1061829" cy="253916"/>
            </a:xfrm>
            <a:prstGeom prst="rect">
              <a:avLst/>
            </a:prstGeom>
            <a:noFill/>
            <a:effectLst/>
          </p:spPr>
          <p:txBody>
            <a:bodyPr wrap="none">
              <a:noAutofit/>
            </a:bodyPr>
            <a:lstStyle/>
            <a:p>
              <a:pPr algn="ctr"/>
              <a:r>
                <a:rPr lang="zh-CN" altLang="en-US" sz="2000" b="1" dirty="0">
                  <a:solidFill>
                    <a:schemeClr val="bg1"/>
                  </a:solidFill>
                  <a:latin typeface="微软雅黑" pitchFamily="34" charset="-122"/>
                  <a:ea typeface="微软雅黑" pitchFamily="34" charset="-122"/>
                </a:rPr>
                <a:t>学习能力</a:t>
              </a:r>
            </a:p>
          </p:txBody>
        </p:sp>
      </p:grpSp>
      <p:grpSp>
        <p:nvGrpSpPr>
          <p:cNvPr id="64" name="组合 76"/>
          <p:cNvGrpSpPr/>
          <p:nvPr/>
        </p:nvGrpSpPr>
        <p:grpSpPr>
          <a:xfrm>
            <a:off x="4208496" y="3955097"/>
            <a:ext cx="2934353" cy="1015357"/>
            <a:chOff x="2338165" y="1456384"/>
            <a:chExt cx="2934353" cy="1015357"/>
          </a:xfrm>
          <a:solidFill>
            <a:schemeClr val="accent3"/>
          </a:solidFill>
        </p:grpSpPr>
        <p:grpSp>
          <p:nvGrpSpPr>
            <p:cNvPr id="65" name="组合 77"/>
            <p:cNvGrpSpPr/>
            <p:nvPr/>
          </p:nvGrpSpPr>
          <p:grpSpPr>
            <a:xfrm>
              <a:off x="2338165" y="1456384"/>
              <a:ext cx="2934353" cy="1015357"/>
              <a:chOff x="2338165" y="1424545"/>
              <a:chExt cx="2934353" cy="1015357"/>
            </a:xfrm>
            <a:grpFill/>
          </p:grpSpPr>
          <p:sp>
            <p:nvSpPr>
              <p:cNvPr id="67" name="Freeform: Shape 43"/>
              <p:cNvSpPr>
                <a:spLocks/>
              </p:cNvSpPr>
              <p:nvPr/>
            </p:nvSpPr>
            <p:spPr bwMode="auto">
              <a:xfrm rot="5400000">
                <a:off x="3823602" y="739362"/>
                <a:ext cx="512112" cy="2385721"/>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Freeform: Shape 45"/>
              <p:cNvSpPr>
                <a:spLocks/>
              </p:cNvSpPr>
              <p:nvPr/>
            </p:nvSpPr>
            <p:spPr bwMode="auto">
              <a:xfrm rot="5400000">
                <a:off x="2104803" y="1657907"/>
                <a:ext cx="1015357" cy="548633"/>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66" name="TextBox 3"/>
            <p:cNvSpPr txBox="1"/>
            <p:nvPr/>
          </p:nvSpPr>
          <p:spPr>
            <a:xfrm>
              <a:off x="3140848" y="1814023"/>
              <a:ext cx="1061829" cy="253916"/>
            </a:xfrm>
            <a:prstGeom prst="rect">
              <a:avLst/>
            </a:prstGeom>
            <a:grpFill/>
            <a:effectLst/>
          </p:spPr>
          <p:txBody>
            <a:bodyPr wrap="none">
              <a:noAutofit/>
            </a:bodyPr>
            <a:lstStyle/>
            <a:p>
              <a:pPr algn="ctr"/>
              <a:r>
                <a:rPr lang="zh-CN" altLang="en-US" sz="2000" b="1" dirty="0">
                  <a:solidFill>
                    <a:schemeClr val="bg1"/>
                  </a:solidFill>
                  <a:latin typeface="微软雅黑" pitchFamily="34" charset="-122"/>
                  <a:ea typeface="微软雅黑" pitchFamily="34" charset="-122"/>
                </a:rPr>
                <a:t>外部协调能力</a:t>
              </a:r>
            </a:p>
          </p:txBody>
        </p:sp>
      </p:grpSp>
      <p:sp>
        <p:nvSpPr>
          <p:cNvPr id="8" name="矩形 7"/>
          <p:cNvSpPr/>
          <p:nvPr/>
        </p:nvSpPr>
        <p:spPr>
          <a:xfrm>
            <a:off x="380921" y="1662686"/>
            <a:ext cx="3886279" cy="1061381"/>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良好的沟通能力可以使创业团队表现出坚强的凝聚力</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采取共同的行动</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从而更</a:t>
            </a:r>
            <a:r>
              <a:rPr lang="zh-CN" altLang="en-US" dirty="0" smtClean="0">
                <a:solidFill>
                  <a:schemeClr val="tx1">
                    <a:lumMod val="75000"/>
                    <a:lumOff val="25000"/>
                  </a:schemeClr>
                </a:solidFill>
                <a:latin typeface="微软雅黑" pitchFamily="34" charset="-122"/>
                <a:ea typeface="微软雅黑" pitchFamily="34" charset="-122"/>
              </a:rPr>
              <a:t>容易获取</a:t>
            </a:r>
            <a:r>
              <a:rPr lang="zh-CN" altLang="en-US" dirty="0">
                <a:solidFill>
                  <a:schemeClr val="tx1">
                    <a:lumMod val="75000"/>
                    <a:lumOff val="25000"/>
                  </a:schemeClr>
                </a:solidFill>
                <a:latin typeface="微软雅黑" pitchFamily="34" charset="-122"/>
                <a:ea typeface="微软雅黑" pitchFamily="34" charset="-122"/>
              </a:rPr>
              <a:t>必要的外在资源</a:t>
            </a:r>
            <a:r>
              <a:rPr lang="en-US" altLang="zh-CN" dirty="0">
                <a:solidFill>
                  <a:schemeClr val="tx1">
                    <a:lumMod val="75000"/>
                    <a:lumOff val="25000"/>
                  </a:schemeClr>
                </a:solidFill>
                <a:latin typeface="微软雅黑" pitchFamily="34" charset="-122"/>
                <a:ea typeface="微软雅黑" pitchFamily="34" charset="-122"/>
              </a:rPr>
              <a:t>;</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9" name="矩形 8"/>
          <p:cNvSpPr/>
          <p:nvPr/>
        </p:nvSpPr>
        <p:spPr>
          <a:xfrm>
            <a:off x="8494624" y="2000107"/>
            <a:ext cx="3544110" cy="116903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有助于企业综合能力的提升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产生团队外溢效果</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获取</a:t>
            </a:r>
            <a:r>
              <a:rPr lang="zh-CN" altLang="en-US" sz="2000" dirty="0">
                <a:solidFill>
                  <a:schemeClr val="tx1">
                    <a:lumMod val="75000"/>
                    <a:lumOff val="25000"/>
                  </a:schemeClr>
                </a:solidFill>
                <a:latin typeface="微软雅黑" pitchFamily="34" charset="-122"/>
                <a:ea typeface="微软雅黑" pitchFamily="34" charset="-122"/>
              </a:rPr>
              <a:t>必要的资产和资源</a:t>
            </a:r>
            <a:r>
              <a:rPr lang="en-US" altLang="zh-CN" sz="2000" dirty="0">
                <a:solidFill>
                  <a:schemeClr val="tx1">
                    <a:lumMod val="75000"/>
                    <a:lumOff val="25000"/>
                  </a:schemeClr>
                </a:solidFill>
                <a:latin typeface="微软雅黑" pitchFamily="34" charset="-122"/>
                <a:ea typeface="微软雅黑" pitchFamily="34" charset="-122"/>
              </a:rPr>
              <a:t>; </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0" name="矩形 9"/>
          <p:cNvSpPr/>
          <p:nvPr/>
        </p:nvSpPr>
        <p:spPr>
          <a:xfrm>
            <a:off x="374651" y="2836604"/>
            <a:ext cx="4024246" cy="1726178"/>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有利于将各种资源进行较完美的匹配与组合</a:t>
            </a:r>
            <a:r>
              <a:rPr lang="en-US" altLang="zh-CN" dirty="0" smtClean="0">
                <a:solidFill>
                  <a:schemeClr val="tx1">
                    <a:lumMod val="75000"/>
                    <a:lumOff val="25000"/>
                  </a:schemeClr>
                </a:solidFill>
                <a:latin typeface="微软雅黑" pitchFamily="34" charset="-122"/>
                <a:ea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rPr>
              <a:t>使</a:t>
            </a:r>
            <a:r>
              <a:rPr lang="zh-CN" altLang="en-US" dirty="0">
                <a:solidFill>
                  <a:schemeClr val="tx1">
                    <a:lumMod val="75000"/>
                    <a:lumOff val="25000"/>
                  </a:schemeClr>
                </a:solidFill>
                <a:latin typeface="微软雅黑" pitchFamily="34" charset="-122"/>
                <a:ea typeface="微软雅黑" pitchFamily="34" charset="-122"/>
              </a:rPr>
              <a:t>企业的正常运作更有效率</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企业因而会根据成员的要求和组织发展的需要</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去吸引</a:t>
            </a:r>
            <a:r>
              <a:rPr lang="zh-CN" altLang="en-US" dirty="0" smtClean="0">
                <a:solidFill>
                  <a:schemeClr val="tx1">
                    <a:lumMod val="75000"/>
                    <a:lumOff val="25000"/>
                  </a:schemeClr>
                </a:solidFill>
                <a:latin typeface="微软雅黑" pitchFamily="34" charset="-122"/>
                <a:ea typeface="微软雅黑" pitchFamily="34" charset="-122"/>
              </a:rPr>
              <a:t>更多的</a:t>
            </a:r>
            <a:r>
              <a:rPr lang="zh-CN" altLang="en-US" dirty="0">
                <a:solidFill>
                  <a:schemeClr val="tx1">
                    <a:lumMod val="75000"/>
                    <a:lumOff val="25000"/>
                  </a:schemeClr>
                </a:solidFill>
                <a:latin typeface="微软雅黑" pitchFamily="34" charset="-122"/>
                <a:ea typeface="微软雅黑" pitchFamily="34" charset="-122"/>
              </a:rPr>
              <a:t>人力资源和其他无形资产</a:t>
            </a:r>
            <a:r>
              <a:rPr lang="en-US" altLang="zh-CN" dirty="0">
                <a:solidFill>
                  <a:schemeClr val="tx1">
                    <a:lumMod val="75000"/>
                    <a:lumOff val="25000"/>
                  </a:schemeClr>
                </a:solidFill>
                <a:latin typeface="微软雅黑" pitchFamily="34" charset="-122"/>
                <a:ea typeface="微软雅黑" pitchFamily="34" charset="-122"/>
              </a:rPr>
              <a:t>;</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 name="矩形 10"/>
          <p:cNvSpPr/>
          <p:nvPr/>
        </p:nvSpPr>
        <p:spPr>
          <a:xfrm>
            <a:off x="8655050" y="3559710"/>
            <a:ext cx="3315726" cy="227703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可以不断地提升自身管理能力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了解外部市场</a:t>
            </a:r>
            <a:r>
              <a:rPr lang="zh-CN" altLang="en-US" sz="2000" dirty="0" smtClean="0">
                <a:solidFill>
                  <a:schemeClr val="tx1">
                    <a:lumMod val="75000"/>
                    <a:lumOff val="25000"/>
                  </a:schemeClr>
                </a:solidFill>
                <a:latin typeface="微软雅黑" pitchFamily="34" charset="-122"/>
                <a:ea typeface="微软雅黑" pitchFamily="34" charset="-122"/>
              </a:rPr>
              <a:t>的变化</a:t>
            </a:r>
            <a:r>
              <a:rPr lang="zh-CN" altLang="en-US" sz="2000" dirty="0">
                <a:solidFill>
                  <a:schemeClr val="tx1">
                    <a:lumMod val="75000"/>
                    <a:lumOff val="25000"/>
                  </a:schemeClr>
                </a:solidFill>
                <a:latin typeface="微软雅黑" pitchFamily="34" charset="-122"/>
                <a:ea typeface="微软雅黑" pitchFamily="34" charset="-122"/>
              </a:rPr>
              <a:t>和创业企业内部的需求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对其做出理性判断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运用一定的方式获取企业所需的资源</a:t>
            </a:r>
            <a:r>
              <a:rPr lang="en-US" altLang="zh-CN" sz="2000" dirty="0">
                <a:solidFill>
                  <a:schemeClr val="tx1">
                    <a:lumMod val="75000"/>
                    <a:lumOff val="25000"/>
                  </a:schemeClr>
                </a:solidFill>
                <a:latin typeface="微软雅黑" pitchFamily="34" charset="-122"/>
                <a:ea typeface="微软雅黑" pitchFamily="34" charset="-122"/>
              </a:rPr>
              <a:t>;</a:t>
            </a:r>
          </a:p>
        </p:txBody>
      </p:sp>
      <p:sp>
        <p:nvSpPr>
          <p:cNvPr id="12" name="矩形 11"/>
          <p:cNvSpPr/>
          <p:nvPr/>
        </p:nvSpPr>
        <p:spPr>
          <a:xfrm>
            <a:off x="828377" y="4770214"/>
            <a:ext cx="5526453" cy="1754326"/>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是创业者个人才能的外向性应用</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创业者的外部协调能力越强</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与</a:t>
            </a:r>
            <a:r>
              <a:rPr lang="zh-CN" altLang="en-US" dirty="0" smtClean="0">
                <a:solidFill>
                  <a:schemeClr val="tx1">
                    <a:lumMod val="75000"/>
                    <a:lumOff val="25000"/>
                  </a:schemeClr>
                </a:solidFill>
                <a:latin typeface="微软雅黑" pitchFamily="34" charset="-122"/>
                <a:ea typeface="微软雅黑" pitchFamily="34" charset="-122"/>
              </a:rPr>
              <a:t>合作者</a:t>
            </a:r>
            <a:r>
              <a:rPr lang="en-US" altLang="zh-CN" dirty="0" smtClean="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如供应商、 销售商等</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达成一致的可能性就越大</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创业者就可以利用外部资源为企业</a:t>
            </a:r>
            <a:r>
              <a:rPr lang="zh-CN" altLang="en-US" dirty="0" smtClean="0">
                <a:solidFill>
                  <a:schemeClr val="tx1">
                    <a:lumMod val="75000"/>
                    <a:lumOff val="25000"/>
                  </a:schemeClr>
                </a:solidFill>
                <a:latin typeface="微软雅黑" pitchFamily="34" charset="-122"/>
                <a:ea typeface="微软雅黑" pitchFamily="34" charset="-122"/>
              </a:rPr>
              <a:t>服务</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得到资源获取的外在效应</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在获取必要资源的同时</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为企业创造良好的发展环境。</a:t>
            </a:r>
          </a:p>
        </p:txBody>
      </p:sp>
      <p:sp>
        <p:nvSpPr>
          <p:cNvPr id="70" name="矩形 69"/>
          <p:cNvSpPr/>
          <p:nvPr/>
        </p:nvSpPr>
        <p:spPr>
          <a:xfrm>
            <a:off x="470491" y="888484"/>
            <a:ext cx="3007555"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4. </a:t>
            </a:r>
            <a:r>
              <a:rPr lang="zh-CN" altLang="en-US" sz="2000" b="1" dirty="0">
                <a:solidFill>
                  <a:schemeClr val="accent2"/>
                </a:solidFill>
                <a:latin typeface="微软雅黑" pitchFamily="34" charset="-122"/>
                <a:ea typeface="微软雅黑" pitchFamily="34" charset="-122"/>
              </a:rPr>
              <a:t>创业者的管理能力</a:t>
            </a:r>
          </a:p>
        </p:txBody>
      </p:sp>
      <p:sp>
        <p:nvSpPr>
          <p:cNvPr id="71"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创业资源的</a:t>
            </a:r>
            <a:r>
              <a:rPr lang="zh-CN" altLang="en-US" sz="2400" b="1" dirty="0" smtClean="0">
                <a:solidFill>
                  <a:schemeClr val="tx1">
                    <a:lumMod val="75000"/>
                    <a:lumOff val="25000"/>
                  </a:schemeClr>
                </a:solidFill>
                <a:latin typeface="微软雅黑" pitchFamily="34" charset="-122"/>
                <a:ea typeface="微软雅黑" pitchFamily="34" charset="-122"/>
              </a:rPr>
              <a:t>获取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创业资源获取的影响因素</a:t>
            </a:r>
          </a:p>
        </p:txBody>
      </p:sp>
    </p:spTree>
    <p:extLst>
      <p:ext uri="{BB962C8B-B14F-4D97-AF65-F5344CB8AC3E}">
        <p14:creationId xmlns:p14="http://schemas.microsoft.com/office/powerpoint/2010/main" val="108595099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down)">
                                      <p:cBhvr>
                                        <p:cTn id="15" dur="580">
                                          <p:stCondLst>
                                            <p:cond delay="0"/>
                                          </p:stCondLst>
                                        </p:cTn>
                                        <p:tgtEl>
                                          <p:spTgt spid="49"/>
                                        </p:tgtEl>
                                      </p:cBhvr>
                                    </p:animEffect>
                                    <p:anim calcmode="lin" valueType="num">
                                      <p:cBhvr>
                                        <p:cTn id="16"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21" dur="26">
                                          <p:stCondLst>
                                            <p:cond delay="650"/>
                                          </p:stCondLst>
                                        </p:cTn>
                                        <p:tgtEl>
                                          <p:spTgt spid="49"/>
                                        </p:tgtEl>
                                      </p:cBhvr>
                                      <p:to x="100000" y="60000"/>
                                    </p:animScale>
                                    <p:animScale>
                                      <p:cBhvr>
                                        <p:cTn id="22" dur="166" decel="50000">
                                          <p:stCondLst>
                                            <p:cond delay="676"/>
                                          </p:stCondLst>
                                        </p:cTn>
                                        <p:tgtEl>
                                          <p:spTgt spid="49"/>
                                        </p:tgtEl>
                                      </p:cBhvr>
                                      <p:to x="100000" y="100000"/>
                                    </p:animScale>
                                    <p:animScale>
                                      <p:cBhvr>
                                        <p:cTn id="23" dur="26">
                                          <p:stCondLst>
                                            <p:cond delay="1312"/>
                                          </p:stCondLst>
                                        </p:cTn>
                                        <p:tgtEl>
                                          <p:spTgt spid="49"/>
                                        </p:tgtEl>
                                      </p:cBhvr>
                                      <p:to x="100000" y="80000"/>
                                    </p:animScale>
                                    <p:animScale>
                                      <p:cBhvr>
                                        <p:cTn id="24" dur="166" decel="50000">
                                          <p:stCondLst>
                                            <p:cond delay="1338"/>
                                          </p:stCondLst>
                                        </p:cTn>
                                        <p:tgtEl>
                                          <p:spTgt spid="49"/>
                                        </p:tgtEl>
                                      </p:cBhvr>
                                      <p:to x="100000" y="100000"/>
                                    </p:animScale>
                                    <p:animScale>
                                      <p:cBhvr>
                                        <p:cTn id="25" dur="26">
                                          <p:stCondLst>
                                            <p:cond delay="1642"/>
                                          </p:stCondLst>
                                        </p:cTn>
                                        <p:tgtEl>
                                          <p:spTgt spid="49"/>
                                        </p:tgtEl>
                                      </p:cBhvr>
                                      <p:to x="100000" y="90000"/>
                                    </p:animScale>
                                    <p:animScale>
                                      <p:cBhvr>
                                        <p:cTn id="26" dur="166" decel="50000">
                                          <p:stCondLst>
                                            <p:cond delay="1668"/>
                                          </p:stCondLst>
                                        </p:cTn>
                                        <p:tgtEl>
                                          <p:spTgt spid="49"/>
                                        </p:tgtEl>
                                      </p:cBhvr>
                                      <p:to x="100000" y="100000"/>
                                    </p:animScale>
                                    <p:animScale>
                                      <p:cBhvr>
                                        <p:cTn id="27" dur="26">
                                          <p:stCondLst>
                                            <p:cond delay="1808"/>
                                          </p:stCondLst>
                                        </p:cTn>
                                        <p:tgtEl>
                                          <p:spTgt spid="49"/>
                                        </p:tgtEl>
                                      </p:cBhvr>
                                      <p:to x="100000" y="95000"/>
                                    </p:animScale>
                                    <p:animScale>
                                      <p:cBhvr>
                                        <p:cTn id="28" dur="166" decel="50000">
                                          <p:stCondLst>
                                            <p:cond delay="1834"/>
                                          </p:stCondLst>
                                        </p:cTn>
                                        <p:tgtEl>
                                          <p:spTgt spid="49"/>
                                        </p:tgtEl>
                                      </p:cBhvr>
                                      <p:to x="100000" y="100000"/>
                                    </p:animScale>
                                  </p:childTnLst>
                                </p:cTn>
                              </p:par>
                              <p:par>
                                <p:cTn id="29" presetID="26"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80">
                                          <p:stCondLst>
                                            <p:cond delay="0"/>
                                          </p:stCondLst>
                                        </p:cTn>
                                        <p:tgtEl>
                                          <p:spTgt spid="9"/>
                                        </p:tgtEl>
                                      </p:cBhvr>
                                    </p:animEffect>
                                    <p:anim calcmode="lin" valueType="num">
                                      <p:cBhvr>
                                        <p:cTn id="3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7" dur="26">
                                          <p:stCondLst>
                                            <p:cond delay="650"/>
                                          </p:stCondLst>
                                        </p:cTn>
                                        <p:tgtEl>
                                          <p:spTgt spid="9"/>
                                        </p:tgtEl>
                                      </p:cBhvr>
                                      <p:to x="100000" y="60000"/>
                                    </p:animScale>
                                    <p:animScale>
                                      <p:cBhvr>
                                        <p:cTn id="38" dur="166" decel="50000">
                                          <p:stCondLst>
                                            <p:cond delay="676"/>
                                          </p:stCondLst>
                                        </p:cTn>
                                        <p:tgtEl>
                                          <p:spTgt spid="9"/>
                                        </p:tgtEl>
                                      </p:cBhvr>
                                      <p:to x="100000" y="100000"/>
                                    </p:animScale>
                                    <p:animScale>
                                      <p:cBhvr>
                                        <p:cTn id="39" dur="26">
                                          <p:stCondLst>
                                            <p:cond delay="1312"/>
                                          </p:stCondLst>
                                        </p:cTn>
                                        <p:tgtEl>
                                          <p:spTgt spid="9"/>
                                        </p:tgtEl>
                                      </p:cBhvr>
                                      <p:to x="100000" y="80000"/>
                                    </p:animScale>
                                    <p:animScale>
                                      <p:cBhvr>
                                        <p:cTn id="40" dur="166" decel="50000">
                                          <p:stCondLst>
                                            <p:cond delay="1338"/>
                                          </p:stCondLst>
                                        </p:cTn>
                                        <p:tgtEl>
                                          <p:spTgt spid="9"/>
                                        </p:tgtEl>
                                      </p:cBhvr>
                                      <p:to x="100000" y="100000"/>
                                    </p:animScale>
                                    <p:animScale>
                                      <p:cBhvr>
                                        <p:cTn id="41" dur="26">
                                          <p:stCondLst>
                                            <p:cond delay="1642"/>
                                          </p:stCondLst>
                                        </p:cTn>
                                        <p:tgtEl>
                                          <p:spTgt spid="9"/>
                                        </p:tgtEl>
                                      </p:cBhvr>
                                      <p:to x="100000" y="90000"/>
                                    </p:animScale>
                                    <p:animScale>
                                      <p:cBhvr>
                                        <p:cTn id="42" dur="166" decel="50000">
                                          <p:stCondLst>
                                            <p:cond delay="1668"/>
                                          </p:stCondLst>
                                        </p:cTn>
                                        <p:tgtEl>
                                          <p:spTgt spid="9"/>
                                        </p:tgtEl>
                                      </p:cBhvr>
                                      <p:to x="100000" y="100000"/>
                                    </p:animScale>
                                    <p:animScale>
                                      <p:cBhvr>
                                        <p:cTn id="43" dur="26">
                                          <p:stCondLst>
                                            <p:cond delay="1808"/>
                                          </p:stCondLst>
                                        </p:cTn>
                                        <p:tgtEl>
                                          <p:spTgt spid="9"/>
                                        </p:tgtEl>
                                      </p:cBhvr>
                                      <p:to x="100000" y="95000"/>
                                    </p:animScale>
                                    <p:animScale>
                                      <p:cBhvr>
                                        <p:cTn id="44" dur="166" decel="50000">
                                          <p:stCondLst>
                                            <p:cond delay="1834"/>
                                          </p:stCondLst>
                                        </p:cTn>
                                        <p:tgtEl>
                                          <p:spTgt spid="9"/>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1000"/>
                                        <p:tgtEl>
                                          <p:spTgt spid="54"/>
                                        </p:tgtEl>
                                      </p:cBhvr>
                                    </p:animEffect>
                                    <p:anim calcmode="lin" valueType="num">
                                      <p:cBhvr>
                                        <p:cTn id="50" dur="1000" fill="hold"/>
                                        <p:tgtEl>
                                          <p:spTgt spid="54"/>
                                        </p:tgtEl>
                                        <p:attrNameLst>
                                          <p:attrName>ppt_x</p:attrName>
                                        </p:attrNameLst>
                                      </p:cBhvr>
                                      <p:tavLst>
                                        <p:tav tm="0">
                                          <p:val>
                                            <p:strVal val="#ppt_x"/>
                                          </p:val>
                                        </p:tav>
                                        <p:tav tm="100000">
                                          <p:val>
                                            <p:strVal val="#ppt_x"/>
                                          </p:val>
                                        </p:tav>
                                      </p:tavLst>
                                    </p:anim>
                                    <p:anim calcmode="lin" valueType="num">
                                      <p:cBhvr>
                                        <p:cTn id="51" dur="1000" fill="hold"/>
                                        <p:tgtEl>
                                          <p:spTgt spid="5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ipe(down)">
                                      <p:cBhvr>
                                        <p:cTn id="61" dur="500"/>
                                        <p:tgtEl>
                                          <p:spTgt spid="59"/>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down)">
                                      <p:cBhvr>
                                        <p:cTn id="64" dur="5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barn(inVertical)">
                                      <p:cBhvr>
                                        <p:cTn id="69" dur="500"/>
                                        <p:tgtEl>
                                          <p:spTgt spid="64"/>
                                        </p:tgtEl>
                                      </p:cBhvr>
                                    </p:animEffect>
                                  </p:childTnLst>
                                </p:cTn>
                              </p:par>
                              <p:par>
                                <p:cTn id="70" presetID="16" presetClass="entr" presetSubtype="21"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barn(inVertical)">
                                      <p:cBhvr>
                                        <p:cTn id="7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6715" y="1977627"/>
            <a:ext cx="4793737" cy="3623595"/>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latin typeface="微软雅黑"/>
              <a:ea typeface="微软雅黑"/>
              <a:cs typeface="+mn-ea"/>
              <a:sym typeface="微软雅黑"/>
            </a:endParaRPr>
          </a:p>
        </p:txBody>
      </p:sp>
      <p:pic>
        <p:nvPicPr>
          <p:cNvPr id="15" name="图片 14"/>
          <p:cNvPicPr>
            <a:picLocks noChangeAspect="1"/>
          </p:cNvPicPr>
          <p:nvPr/>
        </p:nvPicPr>
        <p:blipFill rotWithShape="1">
          <a:blip r:embed="rId3" cstate="print">
            <a:grayscl/>
            <a:extLst>
              <a:ext uri="{28A0092B-C50C-407E-A947-70E740481C1C}">
                <a14:useLocalDpi xmlns:a14="http://schemas.microsoft.com/office/drawing/2010/main" val="0"/>
              </a:ext>
            </a:extLst>
          </a:blip>
          <a:srcRect l="21907" t="8329" r="1914" b="6951"/>
          <a:stretch/>
        </p:blipFill>
        <p:spPr>
          <a:xfrm>
            <a:off x="646441" y="2075146"/>
            <a:ext cx="4589800" cy="3373154"/>
          </a:xfrm>
          <a:prstGeom prst="rect">
            <a:avLst/>
          </a:prstGeom>
          <a:ln>
            <a:solidFill>
              <a:srgbClr val="0070C0"/>
            </a:solidFill>
          </a:ln>
          <a:effectLst/>
        </p:spPr>
      </p:pic>
      <p:sp>
        <p:nvSpPr>
          <p:cNvPr id="5" name="矩形 4"/>
          <p:cNvSpPr/>
          <p:nvPr/>
        </p:nvSpPr>
        <p:spPr>
          <a:xfrm>
            <a:off x="5676900" y="1819186"/>
            <a:ext cx="6000750" cy="3785652"/>
          </a:xfrm>
          <a:prstGeom prst="rect">
            <a:avLst/>
          </a:prstGeom>
        </p:spPr>
        <p:txBody>
          <a:bodyPr wrap="square">
            <a:spAutoFit/>
          </a:bodyPr>
          <a:lstStyle/>
          <a:p>
            <a:pPr indent="457200" algn="just">
              <a:lnSpc>
                <a:spcPct val="120000"/>
              </a:lnSpc>
              <a:spcBef>
                <a:spcPct val="0"/>
              </a:spcBef>
            </a:pPr>
            <a:r>
              <a:rPr lang="zh-CN" altLang="en-US" sz="2000" dirty="0">
                <a:solidFill>
                  <a:srgbClr val="FF0000"/>
                </a:solidFill>
                <a:latin typeface="微软雅黑" pitchFamily="34" charset="-122"/>
                <a:ea typeface="微软雅黑" pitchFamily="34" charset="-122"/>
              </a:rPr>
              <a:t>社会网络是隐性知识传播的重要渠道</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它能通过促进信息的快速传递而</a:t>
            </a:r>
            <a:r>
              <a:rPr lang="zh-CN" altLang="en-US" sz="2000" dirty="0" smtClean="0">
                <a:solidFill>
                  <a:schemeClr val="tx1">
                    <a:lumMod val="75000"/>
                    <a:lumOff val="25000"/>
                  </a:schemeClr>
                </a:solidFill>
                <a:latin typeface="微软雅黑" pitchFamily="34" charset="-122"/>
                <a:ea typeface="微软雅黑" pitchFamily="34" charset="-122"/>
              </a:rPr>
              <a:t>协助组织</a:t>
            </a:r>
            <a:r>
              <a:rPr lang="zh-CN" altLang="en-US" sz="2000" dirty="0">
                <a:solidFill>
                  <a:schemeClr val="tx1">
                    <a:lumMod val="75000"/>
                    <a:lumOff val="25000"/>
                  </a:schemeClr>
                </a:solidFill>
                <a:latin typeface="微软雅黑" pitchFamily="34" charset="-122"/>
                <a:ea typeface="微软雅黑" pitchFamily="34" charset="-122"/>
              </a:rPr>
              <a:t>学习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同时还可以大大降低企业的交易成本</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帮助获取与企业需求相匹配的资源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因此</a:t>
            </a:r>
            <a:r>
              <a:rPr lang="zh-CN" altLang="en-US" sz="2000" dirty="0">
                <a:solidFill>
                  <a:schemeClr val="tx1">
                    <a:lumMod val="75000"/>
                    <a:lumOff val="25000"/>
                  </a:schemeClr>
                </a:solidFill>
                <a:latin typeface="微软雅黑" pitchFamily="34" charset="-122"/>
                <a:ea typeface="微软雅黑" pitchFamily="34" charset="-122"/>
              </a:rPr>
              <a:t>对于创业资源的获取具有重要意义。</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社会网络的关系强度</a:t>
            </a:r>
            <a:r>
              <a:rPr lang="zh-CN" altLang="en-US" sz="2000" dirty="0" smtClean="0">
                <a:solidFill>
                  <a:schemeClr val="tx1">
                    <a:lumMod val="75000"/>
                    <a:lumOff val="25000"/>
                  </a:schemeClr>
                </a:solidFill>
                <a:latin typeface="微软雅黑" pitchFamily="34" charset="-122"/>
                <a:ea typeface="微软雅黑" pitchFamily="34" charset="-122"/>
              </a:rPr>
              <a:t>、关系</a:t>
            </a:r>
            <a:r>
              <a:rPr lang="zh-CN" altLang="en-US" sz="2000" dirty="0">
                <a:solidFill>
                  <a:schemeClr val="tx1">
                    <a:lumMod val="75000"/>
                    <a:lumOff val="25000"/>
                  </a:schemeClr>
                </a:solidFill>
                <a:latin typeface="微软雅黑" pitchFamily="34" charset="-122"/>
                <a:ea typeface="微软雅黑" pitchFamily="34" charset="-122"/>
              </a:rPr>
              <a:t>信任以及网络规模对创业资源的获取具有正向影响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因此新</a:t>
            </a:r>
            <a:r>
              <a:rPr lang="zh-CN" altLang="en-US" sz="2000" dirty="0">
                <a:solidFill>
                  <a:schemeClr val="tx1">
                    <a:lumMod val="75000"/>
                    <a:lumOff val="25000"/>
                  </a:schemeClr>
                </a:solidFill>
                <a:latin typeface="微软雅黑" pitchFamily="34" charset="-122"/>
                <a:ea typeface="微软雅黑" pitchFamily="34" charset="-122"/>
              </a:rPr>
              <a:t>创企业应关注强关系网络的维护和利用以弥补其合理性的不足</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强</a:t>
            </a:r>
            <a:r>
              <a:rPr lang="zh-CN" altLang="en-US" sz="2000" dirty="0">
                <a:solidFill>
                  <a:schemeClr val="tx1">
                    <a:lumMod val="75000"/>
                    <a:lumOff val="25000"/>
                  </a:schemeClr>
                </a:solidFill>
                <a:latin typeface="微软雅黑" pitchFamily="34" charset="-122"/>
                <a:ea typeface="微软雅黑" pitchFamily="34" charset="-122"/>
              </a:rPr>
              <a:t>关系网络的主体</a:t>
            </a:r>
            <a:r>
              <a:rPr lang="zh-CN" altLang="en-US" sz="2000" dirty="0" smtClean="0">
                <a:solidFill>
                  <a:schemeClr val="tx1">
                    <a:lumMod val="75000"/>
                    <a:lumOff val="25000"/>
                  </a:schemeClr>
                </a:solidFill>
                <a:latin typeface="微软雅黑" pitchFamily="34" charset="-122"/>
                <a:ea typeface="微软雅黑" pitchFamily="34" charset="-122"/>
              </a:rPr>
              <a:t>通常以</a:t>
            </a:r>
            <a:r>
              <a:rPr lang="zh-CN" altLang="en-US" sz="2000" dirty="0">
                <a:solidFill>
                  <a:schemeClr val="tx1">
                    <a:lumMod val="75000"/>
                    <a:lumOff val="25000"/>
                  </a:schemeClr>
                </a:solidFill>
                <a:latin typeface="微软雅黑" pitchFamily="34" charset="-122"/>
                <a:ea typeface="微软雅黑" pitchFamily="34" charset="-122"/>
              </a:rPr>
              <a:t>家庭</a:t>
            </a:r>
            <a:r>
              <a:rPr lang="zh-CN" altLang="en-US" sz="2000" dirty="0" smtClean="0">
                <a:solidFill>
                  <a:schemeClr val="tx1">
                    <a:lumMod val="75000"/>
                    <a:lumOff val="25000"/>
                  </a:schemeClr>
                </a:solidFill>
                <a:latin typeface="微软雅黑" pitchFamily="34" charset="-122"/>
                <a:ea typeface="微软雅黑" pitchFamily="34" charset="-122"/>
              </a:rPr>
              <a:t>、亲戚、朋友</a:t>
            </a:r>
            <a:r>
              <a:rPr lang="zh-CN" altLang="en-US" sz="2000" dirty="0">
                <a:solidFill>
                  <a:schemeClr val="tx1">
                    <a:lumMod val="75000"/>
                    <a:lumOff val="25000"/>
                  </a:schemeClr>
                </a:solidFill>
                <a:latin typeface="微软雅黑" pitchFamily="34" charset="-122"/>
                <a:ea typeface="微软雅黑" pitchFamily="34" charset="-122"/>
              </a:rPr>
              <a:t>为主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与强关系网络主体频繁密切接触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更易于获取资金</a:t>
            </a:r>
            <a:r>
              <a:rPr lang="zh-CN" altLang="en-US" sz="2000" dirty="0" smtClean="0">
                <a:solidFill>
                  <a:schemeClr val="tx1">
                    <a:lumMod val="75000"/>
                    <a:lumOff val="25000"/>
                  </a:schemeClr>
                </a:solidFill>
                <a:latin typeface="微软雅黑" pitchFamily="34" charset="-122"/>
                <a:ea typeface="微软雅黑" pitchFamily="34" charset="-122"/>
              </a:rPr>
              <a:t>、技术、人力</a:t>
            </a:r>
            <a:r>
              <a:rPr lang="zh-CN" altLang="en-US" sz="2000" dirty="0">
                <a:solidFill>
                  <a:schemeClr val="tx1">
                    <a:lumMod val="75000"/>
                    <a:lumOff val="25000"/>
                  </a:schemeClr>
                </a:solidFill>
                <a:latin typeface="微软雅黑" pitchFamily="34" charset="-122"/>
                <a:ea typeface="微软雅黑" pitchFamily="34" charset="-122"/>
              </a:rPr>
              <a:t>等运营资源。</a:t>
            </a:r>
          </a:p>
        </p:txBody>
      </p:sp>
      <p:sp>
        <p:nvSpPr>
          <p:cNvPr id="11" name="矩形 10"/>
          <p:cNvSpPr/>
          <p:nvPr/>
        </p:nvSpPr>
        <p:spPr>
          <a:xfrm>
            <a:off x="983452" y="888484"/>
            <a:ext cx="1981633"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5. </a:t>
            </a:r>
            <a:r>
              <a:rPr lang="zh-CN" altLang="en-US" sz="2000" b="1" dirty="0">
                <a:solidFill>
                  <a:schemeClr val="accent2"/>
                </a:solidFill>
                <a:latin typeface="微软雅黑" pitchFamily="34" charset="-122"/>
                <a:ea typeface="微软雅黑" pitchFamily="34" charset="-122"/>
              </a:rPr>
              <a:t>社会网络</a:t>
            </a:r>
          </a:p>
        </p:txBody>
      </p:sp>
      <p:sp>
        <p:nvSpPr>
          <p:cNvPr id="12"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创业资源的</a:t>
            </a:r>
            <a:r>
              <a:rPr lang="zh-CN" altLang="en-US" sz="2400" b="1" dirty="0" smtClean="0">
                <a:solidFill>
                  <a:schemeClr val="tx1">
                    <a:lumMod val="75000"/>
                    <a:lumOff val="25000"/>
                  </a:schemeClr>
                </a:solidFill>
                <a:latin typeface="微软雅黑" pitchFamily="34" charset="-122"/>
                <a:ea typeface="微软雅黑" pitchFamily="34" charset="-122"/>
              </a:rPr>
              <a:t>获取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创业资源获取的影响因素</a:t>
            </a:r>
          </a:p>
        </p:txBody>
      </p:sp>
    </p:spTree>
    <p:extLst>
      <p:ext uri="{BB962C8B-B14F-4D97-AF65-F5344CB8AC3E}">
        <p14:creationId xmlns:p14="http://schemas.microsoft.com/office/powerpoint/2010/main" val="414825795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2000"/>
                                        <p:tgtEl>
                                          <p:spTgt spid="1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9"/>
          <p:cNvSpPr txBox="1"/>
          <p:nvPr/>
        </p:nvSpPr>
        <p:spPr>
          <a:xfrm>
            <a:off x="840784" y="203271"/>
            <a:ext cx="6626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创业资源的</a:t>
            </a:r>
            <a:r>
              <a:rPr lang="zh-CN" altLang="en-US" sz="2400" b="1" dirty="0" smtClean="0">
                <a:solidFill>
                  <a:schemeClr val="tx1">
                    <a:lumMod val="75000"/>
                    <a:lumOff val="25000"/>
                  </a:schemeClr>
                </a:solidFill>
                <a:latin typeface="微软雅黑" pitchFamily="34" charset="-122"/>
                <a:ea typeface="微软雅黑" pitchFamily="34" charset="-122"/>
              </a:rPr>
              <a:t>开发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人脉资源的</a:t>
            </a:r>
            <a:r>
              <a:rPr lang="zh-CN" altLang="en-US" sz="2400" b="1" dirty="0" smtClean="0">
                <a:solidFill>
                  <a:schemeClr val="tx1">
                    <a:lumMod val="75000"/>
                    <a:lumOff val="25000"/>
                  </a:schemeClr>
                </a:solidFill>
                <a:latin typeface="微软雅黑" pitchFamily="34" charset="-122"/>
                <a:ea typeface="微软雅黑" pitchFamily="34" charset="-122"/>
              </a:rPr>
              <a:t>开发</a:t>
            </a:r>
            <a:endParaRPr lang="zh-CN" altLang="en-US" sz="2400" b="1" dirty="0">
              <a:solidFill>
                <a:schemeClr val="tx1">
                  <a:lumMod val="75000"/>
                  <a:lumOff val="25000"/>
                </a:schemeClr>
              </a:solidFill>
              <a:latin typeface="微软雅黑" pitchFamily="34" charset="-122"/>
              <a:ea typeface="微软雅黑" pitchFamily="34" charset="-122"/>
            </a:endParaRPr>
          </a:p>
        </p:txBody>
      </p:sp>
      <p:cxnSp>
        <p:nvCxnSpPr>
          <p:cNvPr id="23" name="直接连接符 22"/>
          <p:cNvCxnSpPr/>
          <p:nvPr/>
        </p:nvCxnSpPr>
        <p:spPr>
          <a:xfrm>
            <a:off x="2480691" y="1582670"/>
            <a:ext cx="0" cy="3841613"/>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193800" y="1588260"/>
            <a:ext cx="2762250"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(1) </a:t>
            </a:r>
            <a:r>
              <a:rPr lang="zh-CN" altLang="en-US" dirty="0">
                <a:latin typeface="微软雅黑" pitchFamily="34" charset="-122"/>
                <a:ea typeface="微软雅黑" pitchFamily="34" charset="-122"/>
              </a:rPr>
              <a:t>长期投资性</a:t>
            </a:r>
          </a:p>
        </p:txBody>
      </p:sp>
      <p:sp>
        <p:nvSpPr>
          <p:cNvPr id="27" name="矩形 26"/>
          <p:cNvSpPr/>
          <p:nvPr/>
        </p:nvSpPr>
        <p:spPr>
          <a:xfrm>
            <a:off x="1193800" y="2750310"/>
            <a:ext cx="2762250"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(2) </a:t>
            </a:r>
            <a:r>
              <a:rPr lang="zh-CN" altLang="en-US" dirty="0">
                <a:latin typeface="微软雅黑" pitchFamily="34" charset="-122"/>
                <a:ea typeface="微软雅黑" pitchFamily="34" charset="-122"/>
              </a:rPr>
              <a:t>可维护性和可拓展性</a:t>
            </a:r>
          </a:p>
        </p:txBody>
      </p:sp>
      <p:sp>
        <p:nvSpPr>
          <p:cNvPr id="28" name="矩形 27"/>
          <p:cNvSpPr/>
          <p:nvPr/>
        </p:nvSpPr>
        <p:spPr>
          <a:xfrm>
            <a:off x="1193801" y="3865426"/>
            <a:ext cx="2762249"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(3) </a:t>
            </a:r>
            <a:r>
              <a:rPr lang="zh-CN" altLang="en-US" dirty="0">
                <a:latin typeface="微软雅黑" pitchFamily="34" charset="-122"/>
                <a:ea typeface="微软雅黑" pitchFamily="34" charset="-122"/>
              </a:rPr>
              <a:t>有限性和随机性</a:t>
            </a:r>
          </a:p>
        </p:txBody>
      </p:sp>
      <p:sp>
        <p:nvSpPr>
          <p:cNvPr id="29" name="矩形 28"/>
          <p:cNvSpPr/>
          <p:nvPr/>
        </p:nvSpPr>
        <p:spPr>
          <a:xfrm>
            <a:off x="1193801" y="5061710"/>
            <a:ext cx="2762249"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(4) </a:t>
            </a:r>
            <a:r>
              <a:rPr lang="zh-CN" altLang="en-US" dirty="0">
                <a:latin typeface="微软雅黑" pitchFamily="34" charset="-122"/>
                <a:ea typeface="微软雅黑" pitchFamily="34" charset="-122"/>
              </a:rPr>
              <a:t>辐射性</a:t>
            </a:r>
          </a:p>
        </p:txBody>
      </p:sp>
      <p:sp>
        <p:nvSpPr>
          <p:cNvPr id="30" name="矩形 29"/>
          <p:cNvSpPr/>
          <p:nvPr/>
        </p:nvSpPr>
        <p:spPr>
          <a:xfrm>
            <a:off x="3962400" y="1557635"/>
            <a:ext cx="709930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平时要注意人脉资源的积累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不要事到临头才去找人帮忙。</a:t>
            </a:r>
          </a:p>
        </p:txBody>
      </p:sp>
      <p:sp>
        <p:nvSpPr>
          <p:cNvPr id="31" name="矩形 30"/>
          <p:cNvSpPr/>
          <p:nvPr/>
        </p:nvSpPr>
        <p:spPr>
          <a:xfrm>
            <a:off x="3962400" y="2628384"/>
            <a:ext cx="7099300" cy="8309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人脉资源可以通过合作、 交流、 关心、 帮助、 友情、 </a:t>
            </a:r>
            <a:r>
              <a:rPr lang="zh-CN" altLang="en-US" sz="2000" dirty="0" smtClean="0">
                <a:solidFill>
                  <a:schemeClr val="tx1">
                    <a:lumMod val="75000"/>
                    <a:lumOff val="25000"/>
                  </a:schemeClr>
                </a:solidFill>
                <a:latin typeface="微软雅黑" pitchFamily="34" charset="-122"/>
                <a:ea typeface="微软雅黑" pitchFamily="34" charset="-122"/>
              </a:rPr>
              <a:t>亲情等</a:t>
            </a:r>
            <a:r>
              <a:rPr lang="zh-CN" altLang="en-US" sz="2000" dirty="0">
                <a:solidFill>
                  <a:schemeClr val="tx1">
                    <a:lumMod val="75000"/>
                    <a:lumOff val="25000"/>
                  </a:schemeClr>
                </a:solidFill>
                <a:latin typeface="微软雅黑" pitchFamily="34" charset="-122"/>
                <a:ea typeface="微软雅黑" pitchFamily="34" charset="-122"/>
              </a:rPr>
              <a:t>进行维护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并且会不断巩固。</a:t>
            </a:r>
          </a:p>
        </p:txBody>
      </p:sp>
      <p:sp>
        <p:nvSpPr>
          <p:cNvPr id="32" name="矩形 31"/>
          <p:cNvSpPr/>
          <p:nvPr/>
        </p:nvSpPr>
        <p:spPr>
          <a:xfrm>
            <a:off x="3962400" y="3707716"/>
            <a:ext cx="7099300" cy="79970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在客观上就需要你</a:t>
            </a:r>
            <a:r>
              <a:rPr lang="zh-CN" altLang="en-US" sz="2000" dirty="0" smtClean="0">
                <a:solidFill>
                  <a:schemeClr val="tx1">
                    <a:lumMod val="75000"/>
                    <a:lumOff val="25000"/>
                  </a:schemeClr>
                </a:solidFill>
                <a:latin typeface="微软雅黑" pitchFamily="34" charset="-122"/>
                <a:ea typeface="微软雅黑" pitchFamily="34" charset="-122"/>
              </a:rPr>
              <a:t>不断</a:t>
            </a:r>
            <a:r>
              <a:rPr lang="zh-CN" altLang="en-US" sz="2000" dirty="0">
                <a:solidFill>
                  <a:schemeClr val="tx1">
                    <a:lumMod val="75000"/>
                    <a:lumOff val="25000"/>
                  </a:schemeClr>
                </a:solidFill>
                <a:latin typeface="微软雅黑" pitchFamily="34" charset="-122"/>
                <a:ea typeface="微软雅黑" pitchFamily="34" charset="-122"/>
              </a:rPr>
              <a:t>认识更多的人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但是每个人的能力又是有限的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又不可能认识所有那些潜在的帮助者。</a:t>
            </a:r>
          </a:p>
        </p:txBody>
      </p:sp>
      <p:sp>
        <p:nvSpPr>
          <p:cNvPr id="33" name="矩形 32"/>
          <p:cNvSpPr/>
          <p:nvPr/>
        </p:nvSpPr>
        <p:spPr>
          <a:xfrm>
            <a:off x="3962400" y="4846387"/>
            <a:ext cx="7099300" cy="79970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熟人介绍是</a:t>
            </a:r>
            <a:r>
              <a:rPr lang="zh-CN" altLang="en-US" sz="2000" dirty="0" smtClean="0">
                <a:solidFill>
                  <a:schemeClr val="tx1">
                    <a:lumMod val="75000"/>
                    <a:lumOff val="25000"/>
                  </a:schemeClr>
                </a:solidFill>
                <a:latin typeface="微软雅黑" pitchFamily="34" charset="-122"/>
                <a:ea typeface="微软雅黑" pitchFamily="34" charset="-122"/>
              </a:rPr>
              <a:t>种事半功倍</a:t>
            </a:r>
            <a:r>
              <a:rPr lang="zh-CN" altLang="en-US" sz="2000" dirty="0">
                <a:solidFill>
                  <a:schemeClr val="tx1">
                    <a:lumMod val="75000"/>
                    <a:lumOff val="25000"/>
                  </a:schemeClr>
                </a:solidFill>
                <a:latin typeface="微软雅黑" pitchFamily="34" charset="-122"/>
                <a:ea typeface="微软雅黑" pitchFamily="34" charset="-122"/>
              </a:rPr>
              <a:t>的人脉资源开发的方法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可以加快人与人之间信任的速度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降低交往成本</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提高合作</a:t>
            </a:r>
            <a:r>
              <a:rPr lang="zh-CN" altLang="en-US" sz="2000" dirty="0">
                <a:solidFill>
                  <a:schemeClr val="tx1">
                    <a:lumMod val="75000"/>
                    <a:lumOff val="25000"/>
                  </a:schemeClr>
                </a:solidFill>
                <a:latin typeface="微软雅黑" pitchFamily="34" charset="-122"/>
                <a:ea typeface="微软雅黑" pitchFamily="34" charset="-122"/>
              </a:rPr>
              <a:t>成功的概率。</a:t>
            </a:r>
          </a:p>
        </p:txBody>
      </p:sp>
    </p:spTree>
    <p:extLst>
      <p:ext uri="{BB962C8B-B14F-4D97-AF65-F5344CB8AC3E}">
        <p14:creationId xmlns:p14="http://schemas.microsoft.com/office/powerpoint/2010/main" val="398957347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circle(in)">
                                      <p:cBhvr>
                                        <p:cTn id="7" dur="2000"/>
                                        <p:tgtEl>
                                          <p:spTgt spid="2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circle(in)">
                                      <p:cBhvr>
                                        <p:cTn id="10" dur="2000"/>
                                        <p:tgtEl>
                                          <p:spTgt spid="26"/>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circle(in)">
                                      <p:cBhvr>
                                        <p:cTn id="13" dur="2000"/>
                                        <p:tgtEl>
                                          <p:spTgt spid="30"/>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randombar(horizontal)">
                                      <p:cBhvr>
                                        <p:cTn id="18" dur="500"/>
                                        <p:tgtEl>
                                          <p:spTgt spid="27"/>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randombar(horizontal)">
                                      <p:cBhvr>
                                        <p:cTn id="21" dur="5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1000" fill="hold"/>
                                        <p:tgtEl>
                                          <p:spTgt spid="29"/>
                                        </p:tgtEl>
                                        <p:attrNameLst>
                                          <p:attrName>ppt_w</p:attrName>
                                        </p:attrNameLst>
                                      </p:cBhvr>
                                      <p:tavLst>
                                        <p:tav tm="0">
                                          <p:val>
                                            <p:fltVal val="0"/>
                                          </p:val>
                                        </p:tav>
                                        <p:tav tm="100000">
                                          <p:val>
                                            <p:strVal val="#ppt_w"/>
                                          </p:val>
                                        </p:tav>
                                      </p:tavLst>
                                    </p:anim>
                                    <p:anim calcmode="lin" valueType="num">
                                      <p:cBhvr>
                                        <p:cTn id="39" dur="1000" fill="hold"/>
                                        <p:tgtEl>
                                          <p:spTgt spid="29"/>
                                        </p:tgtEl>
                                        <p:attrNameLst>
                                          <p:attrName>ppt_h</p:attrName>
                                        </p:attrNameLst>
                                      </p:cBhvr>
                                      <p:tavLst>
                                        <p:tav tm="0">
                                          <p:val>
                                            <p:fltVal val="0"/>
                                          </p:val>
                                        </p:tav>
                                        <p:tav tm="100000">
                                          <p:val>
                                            <p:strVal val="#ppt_h"/>
                                          </p:val>
                                        </p:tav>
                                      </p:tavLst>
                                    </p:anim>
                                    <p:anim calcmode="lin" valueType="num">
                                      <p:cBhvr>
                                        <p:cTn id="40" dur="1000" fill="hold"/>
                                        <p:tgtEl>
                                          <p:spTgt spid="29"/>
                                        </p:tgtEl>
                                        <p:attrNameLst>
                                          <p:attrName>style.rotation</p:attrName>
                                        </p:attrNameLst>
                                      </p:cBhvr>
                                      <p:tavLst>
                                        <p:tav tm="0">
                                          <p:val>
                                            <p:fltVal val="90"/>
                                          </p:val>
                                        </p:tav>
                                        <p:tav tm="100000">
                                          <p:val>
                                            <p:fltVal val="0"/>
                                          </p:val>
                                        </p:tav>
                                      </p:tavLst>
                                    </p:anim>
                                    <p:animEffect transition="in" filter="fade">
                                      <p:cBhvr>
                                        <p:cTn id="41" dur="1000"/>
                                        <p:tgtEl>
                                          <p:spTgt spid="29"/>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1000" fill="hold"/>
                                        <p:tgtEl>
                                          <p:spTgt spid="33"/>
                                        </p:tgtEl>
                                        <p:attrNameLst>
                                          <p:attrName>ppt_w</p:attrName>
                                        </p:attrNameLst>
                                      </p:cBhvr>
                                      <p:tavLst>
                                        <p:tav tm="0">
                                          <p:val>
                                            <p:fltVal val="0"/>
                                          </p:val>
                                        </p:tav>
                                        <p:tav tm="100000">
                                          <p:val>
                                            <p:strVal val="#ppt_w"/>
                                          </p:val>
                                        </p:tav>
                                      </p:tavLst>
                                    </p:anim>
                                    <p:anim calcmode="lin" valueType="num">
                                      <p:cBhvr>
                                        <p:cTn id="45" dur="1000" fill="hold"/>
                                        <p:tgtEl>
                                          <p:spTgt spid="33"/>
                                        </p:tgtEl>
                                        <p:attrNameLst>
                                          <p:attrName>ppt_h</p:attrName>
                                        </p:attrNameLst>
                                      </p:cBhvr>
                                      <p:tavLst>
                                        <p:tav tm="0">
                                          <p:val>
                                            <p:fltVal val="0"/>
                                          </p:val>
                                        </p:tav>
                                        <p:tav tm="100000">
                                          <p:val>
                                            <p:strVal val="#ppt_h"/>
                                          </p:val>
                                        </p:tav>
                                      </p:tavLst>
                                    </p:anim>
                                    <p:anim calcmode="lin" valueType="num">
                                      <p:cBhvr>
                                        <p:cTn id="46" dur="1000" fill="hold"/>
                                        <p:tgtEl>
                                          <p:spTgt spid="33"/>
                                        </p:tgtEl>
                                        <p:attrNameLst>
                                          <p:attrName>style.rotation</p:attrName>
                                        </p:attrNameLst>
                                      </p:cBhvr>
                                      <p:tavLst>
                                        <p:tav tm="0">
                                          <p:val>
                                            <p:fltVal val="90"/>
                                          </p:val>
                                        </p:tav>
                                        <p:tav tm="100000">
                                          <p:val>
                                            <p:fltVal val="0"/>
                                          </p:val>
                                        </p:tav>
                                      </p:tavLst>
                                    </p:anim>
                                    <p:animEffect transition="in" filter="fade">
                                      <p:cBhvr>
                                        <p:cTn id="47"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31" grpId="0"/>
      <p:bldP spid="32" grpId="0"/>
      <p:bldP spid="3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8156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sp>
        <p:nvSpPr>
          <p:cNvPr id="8" name="矩形 7"/>
          <p:cNvSpPr/>
          <p:nvPr/>
        </p:nvSpPr>
        <p:spPr>
          <a:xfrm>
            <a:off x="2672448" y="1243092"/>
            <a:ext cx="9398001" cy="4413516"/>
          </a:xfrm>
          <a:prstGeom prst="rect">
            <a:avLst/>
          </a:prstGeom>
        </p:spPr>
        <p:txBody>
          <a:bodyPr wrap="square">
            <a:spAutoFit/>
          </a:bodyPr>
          <a:lstStyle/>
          <a:p>
            <a:pPr indent="457200" algn="just">
              <a:lnSpc>
                <a:spcPct val="120000"/>
              </a:lnSpc>
            </a:pPr>
            <a:r>
              <a:rPr lang="zh-CN" altLang="en-US" dirty="0">
                <a:solidFill>
                  <a:schemeClr val="tx1">
                    <a:lumMod val="75000"/>
                    <a:lumOff val="25000"/>
                  </a:schemeClr>
                </a:solidFill>
                <a:latin typeface="微软雅黑" pitchFamily="34" charset="-122"/>
                <a:ea typeface="微软雅黑" pitchFamily="34" charset="-122"/>
              </a:rPr>
              <a:t>新创企业的人力资源</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由</a:t>
            </a:r>
            <a:r>
              <a:rPr lang="zh-CN" altLang="en-US" dirty="0">
                <a:solidFill>
                  <a:srgbClr val="FF0000"/>
                </a:solidFill>
                <a:latin typeface="微软雅黑" pitchFamily="34" charset="-122"/>
                <a:ea typeface="微软雅黑" pitchFamily="34" charset="-122"/>
              </a:rPr>
              <a:t>创业发起者</a:t>
            </a:r>
            <a:r>
              <a:rPr lang="zh-CN" altLang="en-US" dirty="0" smtClean="0">
                <a:solidFill>
                  <a:schemeClr val="tx1">
                    <a:lumMod val="75000"/>
                    <a:lumOff val="25000"/>
                  </a:schemeClr>
                </a:solidFill>
                <a:latin typeface="微软雅黑" pitchFamily="34" charset="-122"/>
                <a:ea typeface="微软雅黑" pitchFamily="34" charset="-122"/>
              </a:rPr>
              <a:t>、</a:t>
            </a:r>
            <a:r>
              <a:rPr lang="zh-CN" altLang="en-US" dirty="0" smtClean="0">
                <a:solidFill>
                  <a:srgbClr val="FF0000"/>
                </a:solidFill>
                <a:latin typeface="微软雅黑" pitchFamily="34" charset="-122"/>
                <a:ea typeface="微软雅黑" pitchFamily="34" charset="-122"/>
              </a:rPr>
              <a:t>核心</a:t>
            </a:r>
            <a:r>
              <a:rPr lang="zh-CN" altLang="en-US" dirty="0">
                <a:solidFill>
                  <a:srgbClr val="FF0000"/>
                </a:solidFill>
                <a:latin typeface="微软雅黑" pitchFamily="34" charset="-122"/>
                <a:ea typeface="微软雅黑" pitchFamily="34" charset="-122"/>
              </a:rPr>
              <a:t>团队成员</a:t>
            </a:r>
            <a:r>
              <a:rPr lang="zh-CN" altLang="en-US" dirty="0" smtClean="0">
                <a:solidFill>
                  <a:schemeClr val="tx1">
                    <a:lumMod val="75000"/>
                    <a:lumOff val="25000"/>
                  </a:schemeClr>
                </a:solidFill>
                <a:latin typeface="微软雅黑" pitchFamily="34" charset="-122"/>
                <a:ea typeface="微软雅黑" pitchFamily="34" charset="-122"/>
              </a:rPr>
              <a:t>、</a:t>
            </a:r>
            <a:r>
              <a:rPr lang="zh-CN" altLang="en-US" dirty="0" smtClean="0">
                <a:solidFill>
                  <a:srgbClr val="FF0000"/>
                </a:solidFill>
                <a:latin typeface="微软雅黑" pitchFamily="34" charset="-122"/>
                <a:ea typeface="微软雅黑" pitchFamily="34" charset="-122"/>
              </a:rPr>
              <a:t>管理</a:t>
            </a:r>
            <a:r>
              <a:rPr lang="zh-CN" altLang="en-US" dirty="0">
                <a:solidFill>
                  <a:srgbClr val="FF0000"/>
                </a:solidFill>
                <a:latin typeface="微软雅黑" pitchFamily="34" charset="-122"/>
                <a:ea typeface="微软雅黑" pitchFamily="34" charset="-122"/>
              </a:rPr>
              <a:t>团队</a:t>
            </a:r>
            <a:r>
              <a:rPr lang="zh-CN" altLang="en-US" dirty="0">
                <a:solidFill>
                  <a:schemeClr val="tx1">
                    <a:lumMod val="75000"/>
                    <a:lumOff val="25000"/>
                  </a:schemeClr>
                </a:solidFill>
                <a:latin typeface="微软雅黑" pitchFamily="34" charset="-122"/>
                <a:ea typeface="微软雅黑" pitchFamily="34" charset="-122"/>
              </a:rPr>
              <a:t>与</a:t>
            </a:r>
            <a:r>
              <a:rPr lang="zh-CN" altLang="en-US" dirty="0">
                <a:solidFill>
                  <a:srgbClr val="FF0000"/>
                </a:solidFill>
                <a:latin typeface="微软雅黑" pitchFamily="34" charset="-122"/>
                <a:ea typeface="微软雅黑" pitchFamily="34" charset="-122"/>
              </a:rPr>
              <a:t>其他人力资源</a:t>
            </a:r>
            <a:r>
              <a:rPr lang="zh-CN" altLang="en-US" dirty="0" smtClean="0">
                <a:solidFill>
                  <a:schemeClr val="tx1">
                    <a:lumMod val="75000"/>
                    <a:lumOff val="25000"/>
                  </a:schemeClr>
                </a:solidFill>
                <a:latin typeface="微软雅黑" pitchFamily="34" charset="-122"/>
                <a:ea typeface="微软雅黑" pitchFamily="34" charset="-122"/>
              </a:rPr>
              <a:t>构成。</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创业</a:t>
            </a:r>
            <a:r>
              <a:rPr lang="zh-CN" altLang="en-US" dirty="0">
                <a:solidFill>
                  <a:schemeClr val="tx1">
                    <a:lumMod val="75000"/>
                    <a:lumOff val="25000"/>
                  </a:schemeClr>
                </a:solidFill>
                <a:latin typeface="微软雅黑" pitchFamily="34" charset="-122"/>
                <a:ea typeface="微软雅黑" pitchFamily="34" charset="-122"/>
              </a:rPr>
              <a:t>发起者的经验</a:t>
            </a:r>
            <a:r>
              <a:rPr lang="zh-CN" altLang="en-US" dirty="0" smtClean="0">
                <a:solidFill>
                  <a:schemeClr val="tx1">
                    <a:lumMod val="75000"/>
                    <a:lumOff val="25000"/>
                  </a:schemeClr>
                </a:solidFill>
                <a:latin typeface="微软雅黑" pitchFamily="34" charset="-122"/>
                <a:ea typeface="微软雅黑" pitchFamily="34" charset="-122"/>
              </a:rPr>
              <a:t>、知识、技能</a:t>
            </a:r>
            <a:r>
              <a:rPr lang="zh-CN" altLang="en-US" dirty="0">
                <a:solidFill>
                  <a:schemeClr val="tx1">
                    <a:lumMod val="75000"/>
                    <a:lumOff val="25000"/>
                  </a:schemeClr>
                </a:solidFill>
                <a:latin typeface="微软雅黑" pitchFamily="34" charset="-122"/>
                <a:ea typeface="微软雅黑" pitchFamily="34" charset="-122"/>
              </a:rPr>
              <a:t>都是新创企业的无形财产</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许多投资人正是把对</a:t>
            </a:r>
            <a:r>
              <a:rPr lang="zh-CN" altLang="en-US" dirty="0" smtClean="0">
                <a:solidFill>
                  <a:schemeClr val="tx1">
                    <a:lumMod val="75000"/>
                    <a:lumOff val="25000"/>
                  </a:schemeClr>
                </a:solidFill>
                <a:latin typeface="微软雅黑" pitchFamily="34" charset="-122"/>
                <a:ea typeface="微软雅黑" pitchFamily="34" charset="-122"/>
              </a:rPr>
              <a:t>创业发起</a:t>
            </a:r>
            <a:r>
              <a:rPr lang="zh-CN" altLang="en-US" dirty="0">
                <a:solidFill>
                  <a:schemeClr val="tx1">
                    <a:lumMod val="75000"/>
                    <a:lumOff val="25000"/>
                  </a:schemeClr>
                </a:solidFill>
                <a:latin typeface="微软雅黑" pitchFamily="34" charset="-122"/>
                <a:ea typeface="微软雅黑" pitchFamily="34" charset="-122"/>
              </a:rPr>
              <a:t>者的认知</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作为决定是否投资企业的依据</a:t>
            </a:r>
            <a:r>
              <a:rPr lang="zh-CN" altLang="en-US" dirty="0" smtClean="0">
                <a:solidFill>
                  <a:schemeClr val="tx1">
                    <a:lumMod val="75000"/>
                    <a:lumOff val="25000"/>
                  </a:schemeClr>
                </a:solidFill>
                <a:latin typeface="微软雅黑" pitchFamily="34" charset="-122"/>
                <a:ea typeface="微软雅黑" pitchFamily="34" charset="-122"/>
              </a:rPr>
              <a:t>。</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dirty="0">
                <a:solidFill>
                  <a:schemeClr val="tx1">
                    <a:lumMod val="75000"/>
                    <a:lumOff val="25000"/>
                  </a:schemeClr>
                </a:solidFill>
                <a:latin typeface="微软雅黑" pitchFamily="34" charset="-122"/>
                <a:ea typeface="微软雅黑" pitchFamily="34" charset="-122"/>
              </a:rPr>
              <a:t>核心团队成员是指在创业初期加入团队</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以创业发起者为中心</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团结在其周围的团队成员。可以从两个渠道来找核心伙伴</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smtClean="0">
                <a:solidFill>
                  <a:schemeClr val="tx1">
                    <a:lumMod val="75000"/>
                    <a:lumOff val="25000"/>
                  </a:schemeClr>
                </a:solidFill>
                <a:latin typeface="微软雅黑" pitchFamily="34" charset="-122"/>
                <a:ea typeface="微软雅黑" pitchFamily="34" charset="-122"/>
              </a:rPr>
              <a:t>一是</a:t>
            </a:r>
            <a:r>
              <a:rPr lang="zh-CN" altLang="en-US" dirty="0">
                <a:solidFill>
                  <a:schemeClr val="tx1">
                    <a:lumMod val="75000"/>
                    <a:lumOff val="25000"/>
                  </a:schemeClr>
                </a:solidFill>
                <a:latin typeface="微软雅黑" pitchFamily="34" charset="-122"/>
                <a:ea typeface="微软雅黑" pitchFamily="34" charset="-122"/>
              </a:rPr>
              <a:t>依靠自己的人脉网络</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二是求助于熟人推荐</a:t>
            </a:r>
            <a:r>
              <a:rPr lang="zh-CN" altLang="en-US" dirty="0" smtClean="0">
                <a:solidFill>
                  <a:schemeClr val="tx1">
                    <a:lumMod val="75000"/>
                    <a:lumOff val="25000"/>
                  </a:schemeClr>
                </a:solidFill>
                <a:latin typeface="微软雅黑" pitchFamily="34" charset="-122"/>
                <a:ea typeface="微软雅黑" pitchFamily="34" charset="-122"/>
              </a:rPr>
              <a:t>。</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dirty="0">
                <a:solidFill>
                  <a:schemeClr val="tx1">
                    <a:lumMod val="75000"/>
                    <a:lumOff val="25000"/>
                  </a:schemeClr>
                </a:solidFill>
                <a:latin typeface="微软雅黑" pitchFamily="34" charset="-122"/>
                <a:ea typeface="微软雅黑" pitchFamily="34" charset="-122"/>
              </a:rPr>
              <a:t>新创</a:t>
            </a:r>
            <a:r>
              <a:rPr lang="zh-CN" altLang="en-US" dirty="0" smtClean="0">
                <a:solidFill>
                  <a:schemeClr val="tx1">
                    <a:lumMod val="75000"/>
                    <a:lumOff val="25000"/>
                  </a:schemeClr>
                </a:solidFill>
                <a:latin typeface="微软雅黑" pitchFamily="34" charset="-122"/>
                <a:ea typeface="微软雅黑" pitchFamily="34" charset="-122"/>
              </a:rPr>
              <a:t>企业应</a:t>
            </a:r>
            <a:r>
              <a:rPr lang="zh-CN" altLang="en-US" dirty="0">
                <a:solidFill>
                  <a:schemeClr val="tx1">
                    <a:lumMod val="75000"/>
                    <a:lumOff val="25000"/>
                  </a:schemeClr>
                </a:solidFill>
                <a:latin typeface="微软雅黑" pitchFamily="34" charset="-122"/>
                <a:ea typeface="微软雅黑" pitchFamily="34" charset="-122"/>
              </a:rPr>
              <a:t>根据企业发展战略</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相应地建立起一套人才资源规划体系</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具体内容包括如下。</a:t>
            </a:r>
          </a:p>
          <a:p>
            <a:pPr indent="457200" algn="just">
              <a:lnSpc>
                <a:spcPct val="120000"/>
              </a:lnSpc>
            </a:pPr>
            <a:r>
              <a:rPr lang="en-US" altLang="zh-CN" dirty="0">
                <a:solidFill>
                  <a:schemeClr val="tx1">
                    <a:lumMod val="75000"/>
                    <a:lumOff val="25000"/>
                  </a:schemeClr>
                </a:solidFill>
                <a:latin typeface="微软雅黑" pitchFamily="34" charset="-122"/>
                <a:ea typeface="微软雅黑" pitchFamily="34" charset="-122"/>
              </a:rPr>
              <a:t>(1) </a:t>
            </a:r>
            <a:r>
              <a:rPr lang="zh-CN" altLang="en-US" dirty="0">
                <a:solidFill>
                  <a:schemeClr val="tx1">
                    <a:lumMod val="75000"/>
                    <a:lumOff val="25000"/>
                  </a:schemeClr>
                </a:solidFill>
                <a:latin typeface="微软雅黑" pitchFamily="34" charset="-122"/>
                <a:ea typeface="微软雅黑" pitchFamily="34" charset="-122"/>
              </a:rPr>
              <a:t>建立完善的激励体系</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精神激励与物质激励共同运用</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用奖惩制度去激发员工</a:t>
            </a:r>
            <a:r>
              <a:rPr lang="zh-CN" altLang="en-US" dirty="0" smtClean="0">
                <a:solidFill>
                  <a:schemeClr val="tx1">
                    <a:lumMod val="75000"/>
                    <a:lumOff val="25000"/>
                  </a:schemeClr>
                </a:solidFill>
                <a:latin typeface="微软雅黑" pitchFamily="34" charset="-122"/>
                <a:ea typeface="微软雅黑" pitchFamily="34" charset="-122"/>
              </a:rPr>
              <a:t>的潜能</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让员工的潜能发挥到极致。</a:t>
            </a:r>
          </a:p>
          <a:p>
            <a:pPr indent="457200" algn="just">
              <a:lnSpc>
                <a:spcPct val="120000"/>
              </a:lnSpc>
            </a:pPr>
            <a:r>
              <a:rPr lang="en-US" altLang="zh-CN" dirty="0">
                <a:solidFill>
                  <a:schemeClr val="tx1">
                    <a:lumMod val="75000"/>
                    <a:lumOff val="25000"/>
                  </a:schemeClr>
                </a:solidFill>
                <a:latin typeface="微软雅黑" pitchFamily="34" charset="-122"/>
                <a:ea typeface="微软雅黑" pitchFamily="34" charset="-122"/>
              </a:rPr>
              <a:t>(2) </a:t>
            </a:r>
            <a:r>
              <a:rPr lang="zh-CN" altLang="en-US" dirty="0">
                <a:solidFill>
                  <a:schemeClr val="tx1">
                    <a:lumMod val="75000"/>
                    <a:lumOff val="25000"/>
                  </a:schemeClr>
                </a:solidFill>
                <a:latin typeface="微软雅黑" pitchFamily="34" charset="-122"/>
                <a:ea typeface="微软雅黑" pitchFamily="34" charset="-122"/>
              </a:rPr>
              <a:t>建立培训机制</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培养人才</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让人才在企业里发挥其最大的潜能为企业做出贡献。</a:t>
            </a:r>
          </a:p>
          <a:p>
            <a:pPr indent="457200" algn="just">
              <a:lnSpc>
                <a:spcPct val="120000"/>
              </a:lnSpc>
            </a:pPr>
            <a:r>
              <a:rPr lang="en-US" altLang="zh-CN" dirty="0">
                <a:solidFill>
                  <a:schemeClr val="tx1">
                    <a:lumMod val="75000"/>
                    <a:lumOff val="25000"/>
                  </a:schemeClr>
                </a:solidFill>
                <a:latin typeface="微软雅黑" pitchFamily="34" charset="-122"/>
                <a:ea typeface="微软雅黑" pitchFamily="34" charset="-122"/>
              </a:rPr>
              <a:t>(3) </a:t>
            </a:r>
            <a:r>
              <a:rPr lang="zh-CN" altLang="en-US" dirty="0">
                <a:solidFill>
                  <a:schemeClr val="tx1">
                    <a:lumMod val="75000"/>
                    <a:lumOff val="25000"/>
                  </a:schemeClr>
                </a:solidFill>
                <a:latin typeface="微软雅黑" pitchFamily="34" charset="-122"/>
                <a:ea typeface="微软雅黑" pitchFamily="34" charset="-122"/>
              </a:rPr>
              <a:t>善待员工</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让员工有一种家的感觉</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善待员工是留住人才的重要法宝。</a:t>
            </a:r>
          </a:p>
          <a:p>
            <a:pPr indent="457200" algn="just">
              <a:lnSpc>
                <a:spcPct val="120000"/>
              </a:lnSpc>
            </a:pPr>
            <a:r>
              <a:rPr lang="en-US" altLang="zh-CN" dirty="0">
                <a:solidFill>
                  <a:schemeClr val="tx1">
                    <a:lumMod val="75000"/>
                    <a:lumOff val="25000"/>
                  </a:schemeClr>
                </a:solidFill>
                <a:latin typeface="微软雅黑" pitchFamily="34" charset="-122"/>
                <a:ea typeface="微软雅黑" pitchFamily="34" charset="-122"/>
              </a:rPr>
              <a:t>(4) </a:t>
            </a:r>
            <a:r>
              <a:rPr lang="zh-CN" altLang="en-US" dirty="0">
                <a:solidFill>
                  <a:schemeClr val="tx1">
                    <a:lumMod val="75000"/>
                    <a:lumOff val="25000"/>
                  </a:schemeClr>
                </a:solidFill>
                <a:latin typeface="微软雅黑" pitchFamily="34" charset="-122"/>
                <a:ea typeface="微软雅黑" pitchFamily="34" charset="-122"/>
              </a:rPr>
              <a:t>要量才而用</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用人的长处</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控制人的短处</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不要为了节省开支而凑合。</a:t>
            </a:r>
          </a:p>
          <a:p>
            <a:pPr indent="457200" algn="just">
              <a:lnSpc>
                <a:spcPct val="120000"/>
              </a:lnSpc>
            </a:pPr>
            <a:r>
              <a:rPr lang="en-US" altLang="zh-CN" dirty="0">
                <a:solidFill>
                  <a:schemeClr val="tx1">
                    <a:lumMod val="75000"/>
                    <a:lumOff val="25000"/>
                  </a:schemeClr>
                </a:solidFill>
                <a:latin typeface="微软雅黑" pitchFamily="34" charset="-122"/>
                <a:ea typeface="微软雅黑" pitchFamily="34" charset="-122"/>
              </a:rPr>
              <a:t>(5) </a:t>
            </a:r>
            <a:r>
              <a:rPr lang="zh-CN" altLang="en-US" dirty="0">
                <a:solidFill>
                  <a:schemeClr val="tx1">
                    <a:lumMod val="75000"/>
                    <a:lumOff val="25000"/>
                  </a:schemeClr>
                </a:solidFill>
                <a:latin typeface="微软雅黑" pitchFamily="34" charset="-122"/>
                <a:ea typeface="微软雅黑" pitchFamily="34" charset="-122"/>
              </a:rPr>
              <a:t>分工明确</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也可根据职务的重要与否适当地兼职。</a:t>
            </a:r>
          </a:p>
          <a:p>
            <a:pPr indent="457200" algn="just">
              <a:lnSpc>
                <a:spcPct val="120000"/>
              </a:lnSpc>
            </a:pPr>
            <a:r>
              <a:rPr lang="en-US" altLang="zh-CN" dirty="0">
                <a:solidFill>
                  <a:schemeClr val="tx1">
                    <a:lumMod val="75000"/>
                    <a:lumOff val="25000"/>
                  </a:schemeClr>
                </a:solidFill>
                <a:latin typeface="微软雅黑" pitchFamily="34" charset="-122"/>
                <a:ea typeface="微软雅黑" pitchFamily="34" charset="-122"/>
              </a:rPr>
              <a:t>(6) </a:t>
            </a:r>
            <a:r>
              <a:rPr lang="zh-CN" altLang="en-US" dirty="0">
                <a:solidFill>
                  <a:schemeClr val="tx1">
                    <a:lumMod val="75000"/>
                    <a:lumOff val="25000"/>
                  </a:schemeClr>
                </a:solidFill>
                <a:latin typeface="微软雅黑" pitchFamily="34" charset="-122"/>
                <a:ea typeface="微软雅黑" pitchFamily="34" charset="-122"/>
              </a:rPr>
              <a:t>引入外部力量</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如通过培训班等来协助你快速找到自己所需要人才。</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9"/>
          <p:cNvSpPr txBox="1"/>
          <p:nvPr/>
        </p:nvSpPr>
        <p:spPr>
          <a:xfrm>
            <a:off x="840784" y="203271"/>
            <a:ext cx="6626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创业资源的</a:t>
            </a:r>
            <a:r>
              <a:rPr lang="zh-CN" altLang="en-US" sz="2400" b="1" dirty="0" smtClean="0">
                <a:solidFill>
                  <a:schemeClr val="tx1">
                    <a:lumMod val="75000"/>
                    <a:lumOff val="25000"/>
                  </a:schemeClr>
                </a:solidFill>
                <a:latin typeface="微软雅黑" pitchFamily="34" charset="-122"/>
                <a:ea typeface="微软雅黑" pitchFamily="34" charset="-122"/>
              </a:rPr>
              <a:t>开发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人力资源的开发</a:t>
            </a:r>
          </a:p>
        </p:txBody>
      </p:sp>
    </p:spTree>
    <p:extLst>
      <p:ext uri="{BB962C8B-B14F-4D97-AF65-F5344CB8AC3E}">
        <p14:creationId xmlns:p14="http://schemas.microsoft.com/office/powerpoint/2010/main" val="338681621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2" descr="C:\Users\Thinkpad\Desktop\e3e3.png"/>
          <p:cNvPicPr>
            <a:picLocks noChangeAspect="1" noChangeArrowheads="1"/>
          </p:cNvPicPr>
          <p:nvPr/>
        </p:nvPicPr>
        <p:blipFill>
          <a:blip r:embed="rId3" cstate="print"/>
          <a:srcRect/>
          <a:stretch>
            <a:fillRect/>
          </a:stretch>
        </p:blipFill>
        <p:spPr bwMode="auto">
          <a:xfrm>
            <a:off x="8442325" y="422551"/>
            <a:ext cx="3749675" cy="2767745"/>
          </a:xfrm>
          <a:prstGeom prst="rect">
            <a:avLst/>
          </a:prstGeom>
          <a:noFill/>
          <a:ln w="9525">
            <a:noFill/>
            <a:miter lim="800000"/>
            <a:headEnd/>
            <a:tailEnd/>
          </a:ln>
        </p:spPr>
      </p:pic>
      <p:sp>
        <p:nvSpPr>
          <p:cNvPr id="14" name="矩形 13"/>
          <p:cNvSpPr/>
          <p:nvPr/>
        </p:nvSpPr>
        <p:spPr>
          <a:xfrm>
            <a:off x="2419350" y="1747788"/>
            <a:ext cx="6216650" cy="3416320"/>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信息资源的开发效率主要取决于两个因素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信息存量和创业者的理性程度</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开发信息</a:t>
            </a:r>
            <a:r>
              <a:rPr lang="zh-CN" altLang="en-US" sz="2000" dirty="0" smtClean="0">
                <a:solidFill>
                  <a:schemeClr val="tx1">
                    <a:lumMod val="75000"/>
                    <a:lumOff val="25000"/>
                  </a:schemeClr>
                </a:solidFill>
                <a:latin typeface="微软雅黑" pitchFamily="34" charset="-122"/>
                <a:ea typeface="微软雅黑" pitchFamily="34" charset="-122"/>
              </a:rPr>
              <a:t>资源的</a:t>
            </a:r>
            <a:r>
              <a:rPr lang="zh-CN" altLang="en-US" sz="2000" dirty="0">
                <a:solidFill>
                  <a:schemeClr val="tx1">
                    <a:lumMod val="75000"/>
                    <a:lumOff val="25000"/>
                  </a:schemeClr>
                </a:solidFill>
                <a:latin typeface="微软雅黑" pitchFamily="34" charset="-122"/>
                <a:ea typeface="微软雅黑" pitchFamily="34" charset="-122"/>
              </a:rPr>
              <a:t>过程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就是处理信息存量与创业者理性程度的匹配过程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在这一过程中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要做好以下</a:t>
            </a:r>
            <a:r>
              <a:rPr lang="zh-CN" altLang="en-US" sz="2000" dirty="0" smtClean="0">
                <a:solidFill>
                  <a:schemeClr val="tx1">
                    <a:lumMod val="75000"/>
                    <a:lumOff val="25000"/>
                  </a:schemeClr>
                </a:solidFill>
                <a:latin typeface="微软雅黑" pitchFamily="34" charset="-122"/>
                <a:ea typeface="微软雅黑" pitchFamily="34" charset="-122"/>
              </a:rPr>
              <a:t>三个</a:t>
            </a:r>
            <a:r>
              <a:rPr lang="zh-CN" altLang="en-US" sz="2000" dirty="0">
                <a:solidFill>
                  <a:schemeClr val="tx1">
                    <a:lumMod val="75000"/>
                    <a:lumOff val="25000"/>
                  </a:schemeClr>
                </a:solidFill>
                <a:latin typeface="微软雅黑" pitchFamily="34" charset="-122"/>
                <a:ea typeface="微软雅黑" pitchFamily="34" charset="-122"/>
              </a:rPr>
              <a:t>方面的工作。</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抓住有用的信息</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第二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开发信息资源应该得到创业者的高度重视</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整合管理好企业内部信息资源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进行信息资源的规划。</a:t>
            </a:r>
          </a:p>
        </p:txBody>
      </p:sp>
      <p:sp>
        <p:nvSpPr>
          <p:cNvPr id="12" name="文本框 9"/>
          <p:cNvSpPr txBox="1"/>
          <p:nvPr/>
        </p:nvSpPr>
        <p:spPr>
          <a:xfrm>
            <a:off x="840784" y="203271"/>
            <a:ext cx="6626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创业资源的</a:t>
            </a:r>
            <a:r>
              <a:rPr lang="zh-CN" altLang="en-US" sz="2400" b="1" dirty="0" smtClean="0">
                <a:solidFill>
                  <a:schemeClr val="tx1">
                    <a:lumMod val="75000"/>
                    <a:lumOff val="25000"/>
                  </a:schemeClr>
                </a:solidFill>
                <a:latin typeface="微软雅黑" pitchFamily="34" charset="-122"/>
                <a:ea typeface="微软雅黑" pitchFamily="34" charset="-122"/>
              </a:rPr>
              <a:t>开发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信息资源的</a:t>
            </a:r>
            <a:r>
              <a:rPr lang="zh-CN" altLang="en-US" sz="2400" b="1" dirty="0" smtClean="0">
                <a:solidFill>
                  <a:schemeClr val="tx1">
                    <a:lumMod val="75000"/>
                    <a:lumOff val="25000"/>
                  </a:schemeClr>
                </a:solidFill>
                <a:latin typeface="微软雅黑" pitchFamily="34" charset="-122"/>
                <a:ea typeface="微软雅黑" pitchFamily="34" charset="-122"/>
              </a:rPr>
              <a:t>开发</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7164248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flipH="1">
            <a:off x="7971284" y="4203964"/>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13" name="椭圆 12"/>
          <p:cNvSpPr/>
          <p:nvPr/>
        </p:nvSpPr>
        <p:spPr>
          <a:xfrm>
            <a:off x="9461146" y="4602900"/>
            <a:ext cx="1750498" cy="175049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15" name="椭圆 14"/>
          <p:cNvSpPr/>
          <p:nvPr/>
        </p:nvSpPr>
        <p:spPr>
          <a:xfrm>
            <a:off x="10690676" y="4899316"/>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6" name="矩形 5"/>
          <p:cNvSpPr/>
          <p:nvPr/>
        </p:nvSpPr>
        <p:spPr>
          <a:xfrm>
            <a:off x="1771650" y="1677271"/>
            <a:ext cx="6489700" cy="267765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新创企业成功的关键是首先要开发出或者寻找到成功的创业</a:t>
            </a:r>
            <a:r>
              <a:rPr lang="zh-CN" altLang="en-US" sz="2000" dirty="0" smtClean="0">
                <a:solidFill>
                  <a:schemeClr val="tx1">
                    <a:lumMod val="75000"/>
                    <a:lumOff val="25000"/>
                  </a:schemeClr>
                </a:solidFill>
                <a:latin typeface="微软雅黑" pitchFamily="34" charset="-122"/>
                <a:ea typeface="微软雅黑" pitchFamily="34" charset="-122"/>
              </a:rPr>
              <a:t>技术。</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开发技术资源时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可以考虑整合企业外的技术资源</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开发技术资源时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一定要注意以市场需求</a:t>
            </a:r>
            <a:r>
              <a:rPr lang="zh-CN" altLang="en-US" sz="2000" dirty="0" smtClean="0">
                <a:solidFill>
                  <a:schemeClr val="tx1">
                    <a:lumMod val="75000"/>
                    <a:lumOff val="25000"/>
                  </a:schemeClr>
                </a:solidFill>
                <a:latin typeface="微软雅黑" pitchFamily="34" charset="-122"/>
                <a:ea typeface="微软雅黑" pitchFamily="34" charset="-122"/>
              </a:rPr>
              <a:t>、顾客</a:t>
            </a:r>
            <a:r>
              <a:rPr lang="zh-CN" altLang="en-US" sz="2000" dirty="0">
                <a:solidFill>
                  <a:schemeClr val="tx1">
                    <a:lumMod val="75000"/>
                    <a:lumOff val="25000"/>
                  </a:schemeClr>
                </a:solidFill>
                <a:latin typeface="微软雅黑" pitchFamily="34" charset="-122"/>
                <a:ea typeface="微软雅黑" pitchFamily="34" charset="-122"/>
              </a:rPr>
              <a:t>满意为导向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不能只关注技术而</a:t>
            </a:r>
            <a:r>
              <a:rPr lang="zh-CN" altLang="en-US" sz="2000" dirty="0" smtClean="0">
                <a:solidFill>
                  <a:schemeClr val="tx1">
                    <a:lumMod val="75000"/>
                    <a:lumOff val="25000"/>
                  </a:schemeClr>
                </a:solidFill>
                <a:latin typeface="微软雅黑" pitchFamily="34" charset="-122"/>
                <a:ea typeface="微软雅黑" pitchFamily="34" charset="-122"/>
              </a:rPr>
              <a:t>忽视市场</a:t>
            </a:r>
            <a:r>
              <a:rPr lang="zh-CN" altLang="en-US" sz="2000" dirty="0">
                <a:solidFill>
                  <a:schemeClr val="tx1">
                    <a:lumMod val="75000"/>
                    <a:lumOff val="25000"/>
                  </a:schemeClr>
                </a:solidFill>
                <a:latin typeface="微软雅黑" pitchFamily="34" charset="-122"/>
                <a:ea typeface="微软雅黑" pitchFamily="34" charset="-122"/>
              </a:rPr>
              <a:t>反应</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要以用户体验为中心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整合资源创造新的产品和服务</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创业总是和创新、 创造及创富紧密联系在一起。</a:t>
            </a:r>
          </a:p>
        </p:txBody>
      </p:sp>
      <p:sp>
        <p:nvSpPr>
          <p:cNvPr id="16" name="文本框 9"/>
          <p:cNvSpPr txBox="1"/>
          <p:nvPr/>
        </p:nvSpPr>
        <p:spPr>
          <a:xfrm>
            <a:off x="840784" y="203271"/>
            <a:ext cx="6626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创业资源的</a:t>
            </a:r>
            <a:r>
              <a:rPr lang="zh-CN" altLang="en-US" sz="2400" b="1" dirty="0" smtClean="0">
                <a:solidFill>
                  <a:schemeClr val="tx1">
                    <a:lumMod val="75000"/>
                    <a:lumOff val="25000"/>
                  </a:schemeClr>
                </a:solidFill>
                <a:latin typeface="微软雅黑" pitchFamily="34" charset="-122"/>
                <a:ea typeface="微软雅黑" pitchFamily="34" charset="-122"/>
              </a:rPr>
              <a:t>开发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技术资源的开发</a:t>
            </a:r>
          </a:p>
        </p:txBody>
      </p:sp>
    </p:spTree>
    <p:extLst>
      <p:ext uri="{BB962C8B-B14F-4D97-AF65-F5344CB8AC3E}">
        <p14:creationId xmlns:p14="http://schemas.microsoft.com/office/powerpoint/2010/main" val="21628269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第三</a:t>
            </a:r>
            <a:r>
              <a:rPr lang="zh-CN" altLang="en-US" sz="3200" b="1" dirty="0" smtClean="0">
                <a:solidFill>
                  <a:schemeClr val="accent1"/>
                </a:solidFill>
                <a:latin typeface="微软雅黑" pitchFamily="34" charset="-122"/>
                <a:ea typeface="微软雅黑" pitchFamily="34" charset="-122"/>
              </a:rPr>
              <a:t>节  创业</a:t>
            </a:r>
            <a:r>
              <a:rPr lang="zh-CN" altLang="en-US" sz="3200" b="1" dirty="0">
                <a:solidFill>
                  <a:schemeClr val="accent1"/>
                </a:solidFill>
                <a:latin typeface="微软雅黑" pitchFamily="34" charset="-122"/>
                <a:ea typeface="微软雅黑" pitchFamily="34" charset="-122"/>
              </a:rPr>
              <a:t>计划的制定</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03</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3645662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3" y="1566577"/>
            <a:ext cx="8505668" cy="320227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2079000" y="2405175"/>
            <a:ext cx="7308045"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制定创业计划的过程</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就是帮助创业者</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明确</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创业目标、 理清创业思路的过程。</a:t>
            </a:r>
          </a:p>
          <a:p>
            <a:pPr indent="457200" algn="just">
              <a:lnSpc>
                <a:spcPct val="120000"/>
              </a:lnSpc>
              <a:spcBef>
                <a:spcPts val="0"/>
              </a:spcBef>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创业计划本质上是创业者对自身经营情况和能力的综合总结和展望</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是企业全方位</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战略</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定位和战术执行能力的体现。</a:t>
            </a:r>
          </a:p>
        </p:txBody>
      </p:sp>
      <p:sp>
        <p:nvSpPr>
          <p:cNvPr id="17" name="Rectangle 28"/>
          <p:cNvSpPr>
            <a:spLocks noChangeArrowheads="1"/>
          </p:cNvSpPr>
          <p:nvPr/>
        </p:nvSpPr>
        <p:spPr bwMode="black">
          <a:xfrm>
            <a:off x="2079000" y="1338673"/>
            <a:ext cx="3743332"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a:t>
            </a:r>
            <a:r>
              <a:rPr lang="zh-CN" altLang="en-US" sz="2000" b="1" dirty="0">
                <a:solidFill>
                  <a:srgbClr val="7030A0"/>
                </a:solidFill>
                <a:latin typeface="微软雅黑" panose="020B0503020204020204" pitchFamily="34" charset="-122"/>
                <a:ea typeface="微软雅黑" panose="020B0503020204020204" pitchFamily="34" charset="-122"/>
              </a:rPr>
              <a:t>一</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创业计划明确创业目标</a:t>
            </a:r>
          </a:p>
        </p:txBody>
      </p:sp>
      <p:sp>
        <p:nvSpPr>
          <p:cNvPr id="18"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创业计划的作用</a:t>
            </a:r>
          </a:p>
        </p:txBody>
      </p:sp>
    </p:spTree>
    <p:extLst>
      <p:ext uri="{BB962C8B-B14F-4D97-AF65-F5344CB8AC3E}">
        <p14:creationId xmlns:p14="http://schemas.microsoft.com/office/powerpoint/2010/main" val="81144076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3" y="1566577"/>
            <a:ext cx="8505668" cy="386267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838444" y="2265475"/>
            <a:ext cx="7902456" cy="2646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一个比较完善的创业计划</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可以成为创业者的创业指南或行动大纲。 </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a:lnSpc>
                <a:spcPct val="120000"/>
              </a:lnSpc>
              <a:spcBef>
                <a:spcPts val="0"/>
              </a:spcBef>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创业</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计划与</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创业本身</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一样</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是一个复杂的系统工程</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它是企业对自身现状及未来发展战略全面思索和</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定位的</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过程</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a:lnSpc>
                <a:spcPct val="120000"/>
              </a:lnSpc>
              <a:spcBef>
                <a:spcPts val="0"/>
              </a:spcBef>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创业</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计划能反映创业者对项目的认识及项目取得成功的概率</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它能展示出</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创业者的</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核心竞争力</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它能最低限度反映创业者如何创造自己的竞争优势</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如何在市场中</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脱颖而出</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如何争取较大的市场份额</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如何发展和扩张</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种种“如何”会</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构成创业计划的</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说服力。</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Rectangle 28"/>
          <p:cNvSpPr>
            <a:spLocks noChangeArrowheads="1"/>
          </p:cNvSpPr>
          <p:nvPr/>
        </p:nvSpPr>
        <p:spPr bwMode="black">
          <a:xfrm>
            <a:off x="2079000" y="1338673"/>
            <a:ext cx="3743332"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a:t>
            </a:r>
            <a:r>
              <a:rPr lang="zh-CN" altLang="en-US" sz="2000" b="1" dirty="0">
                <a:solidFill>
                  <a:srgbClr val="7030A0"/>
                </a:solidFill>
                <a:latin typeface="微软雅黑" panose="020B0503020204020204" pitchFamily="34" charset="-122"/>
                <a:ea typeface="微软雅黑" panose="020B0503020204020204" pitchFamily="34" charset="-122"/>
              </a:rPr>
              <a:t>二</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创业计划体现创业行动</a:t>
            </a:r>
          </a:p>
        </p:txBody>
      </p:sp>
      <p:sp>
        <p:nvSpPr>
          <p:cNvPr id="18"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创业计划的作用</a:t>
            </a:r>
          </a:p>
        </p:txBody>
      </p:sp>
    </p:spTree>
    <p:extLst>
      <p:ext uri="{BB962C8B-B14F-4D97-AF65-F5344CB8AC3E}">
        <p14:creationId xmlns:p14="http://schemas.microsoft.com/office/powerpoint/2010/main" val="339095544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3" y="1566577"/>
            <a:ext cx="8505668" cy="386267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927344" y="2633775"/>
            <a:ext cx="7902456" cy="1538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作为企业融资的必备条件</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创业计划就如同预上市公司的招股说明书</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是一份对</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项目进行</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陈述和剖析</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便于投资商对投资对象进行全面了解和初步考察的文件</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a:lnSpc>
                <a:spcPct val="120000"/>
              </a:lnSpc>
              <a:spcBef>
                <a:spcPts val="0"/>
              </a:spcBef>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而</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好的创业</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计划</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不仅能吸引投资者</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更能吸引高素质的创业伙伴。</a:t>
            </a:r>
          </a:p>
        </p:txBody>
      </p:sp>
      <p:sp>
        <p:nvSpPr>
          <p:cNvPr id="17" name="Rectangle 28"/>
          <p:cNvSpPr>
            <a:spLocks noChangeArrowheads="1"/>
          </p:cNvSpPr>
          <p:nvPr/>
        </p:nvSpPr>
        <p:spPr bwMode="black">
          <a:xfrm>
            <a:off x="2079000" y="1338673"/>
            <a:ext cx="3743332"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a:t>
            </a:r>
            <a:r>
              <a:rPr lang="zh-CN" altLang="en-US" sz="2000" b="1" dirty="0">
                <a:solidFill>
                  <a:srgbClr val="7030A0"/>
                </a:solidFill>
                <a:latin typeface="微软雅黑" panose="020B0503020204020204" pitchFamily="34" charset="-122"/>
                <a:ea typeface="微软雅黑" panose="020B0503020204020204" pitchFamily="34" charset="-122"/>
              </a:rPr>
              <a:t>三</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创业计划募集外部资源</a:t>
            </a:r>
          </a:p>
        </p:txBody>
      </p:sp>
      <p:sp>
        <p:nvSpPr>
          <p:cNvPr id="18"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创业计划的作用</a:t>
            </a:r>
          </a:p>
        </p:txBody>
      </p:sp>
    </p:spTree>
    <p:extLst>
      <p:ext uri="{BB962C8B-B14F-4D97-AF65-F5344CB8AC3E}">
        <p14:creationId xmlns:p14="http://schemas.microsoft.com/office/powerpoint/2010/main" val="205185836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029" y="189483"/>
            <a:ext cx="12192000" cy="1727743"/>
          </a:xfrm>
          <a:prstGeom prst="rect">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 name="矩形 1"/>
          <p:cNvSpPr/>
          <p:nvPr/>
        </p:nvSpPr>
        <p:spPr>
          <a:xfrm>
            <a:off x="-6029" y="892"/>
            <a:ext cx="12221116" cy="184434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圆角矩形 8"/>
          <p:cNvSpPr/>
          <p:nvPr/>
        </p:nvSpPr>
        <p:spPr>
          <a:xfrm>
            <a:off x="1848635" y="909376"/>
            <a:ext cx="3671452" cy="575915"/>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10" name="TextBox 9"/>
          <p:cNvSpPr txBox="1"/>
          <p:nvPr/>
        </p:nvSpPr>
        <p:spPr>
          <a:xfrm>
            <a:off x="1776646" y="962207"/>
            <a:ext cx="3743441" cy="553827"/>
          </a:xfrm>
          <a:prstGeom prst="rect">
            <a:avLst/>
          </a:prstGeom>
          <a:noFill/>
        </p:spPr>
        <p:txBody>
          <a:bodyPr wrap="square" lIns="121917" tIns="60958" rIns="121917" bIns="60958" rtlCol="0">
            <a:spAutoFit/>
          </a:bodyPr>
          <a:lstStyle/>
          <a:p>
            <a:pPr algn="ctr"/>
            <a:r>
              <a:rPr lang="zh-CN" altLang="en-US" sz="2800" b="1" dirty="0" smtClean="0">
                <a:solidFill>
                  <a:schemeClr val="bg1"/>
                </a:solidFill>
                <a:latin typeface="微软雅黑" pitchFamily="34" charset="-122"/>
                <a:ea typeface="微软雅黑" pitchFamily="34" charset="-122"/>
              </a:rPr>
              <a:t>故事</a:t>
            </a:r>
            <a:r>
              <a:rPr lang="zh-CN" altLang="en-US" sz="2800" b="1" dirty="0">
                <a:solidFill>
                  <a:schemeClr val="bg1"/>
                </a:solidFill>
                <a:latin typeface="微软雅黑" pitchFamily="34" charset="-122"/>
                <a:ea typeface="微软雅黑" pitchFamily="34" charset="-122"/>
              </a:rPr>
              <a:t>引</a:t>
            </a:r>
            <a:r>
              <a:rPr lang="zh-CN" altLang="en-US" sz="2800" b="1" dirty="0" smtClean="0">
                <a:solidFill>
                  <a:schemeClr val="bg1"/>
                </a:solidFill>
                <a:latin typeface="微软雅黑" pitchFamily="34" charset="-122"/>
                <a:ea typeface="微软雅黑" pitchFamily="34" charset="-122"/>
              </a:rPr>
              <a:t>入</a:t>
            </a:r>
            <a:endParaRPr lang="zh-CN" altLang="en-US" sz="2800" b="1" dirty="0">
              <a:solidFill>
                <a:schemeClr val="bg1"/>
              </a:solidFill>
              <a:latin typeface="Impact MT Std" pitchFamily="34" charset="0"/>
              <a:ea typeface="微软雅黑" panose="020B0503020204020204" pitchFamily="34" charset="-122"/>
            </a:endParaRPr>
          </a:p>
        </p:txBody>
      </p:sp>
      <p:sp>
        <p:nvSpPr>
          <p:cNvPr id="18" name="矩形 17"/>
          <p:cNvSpPr/>
          <p:nvPr/>
        </p:nvSpPr>
        <p:spPr>
          <a:xfrm flipH="1">
            <a:off x="-1" y="6524540"/>
            <a:ext cx="12192001" cy="360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5" name="矩形 14"/>
          <p:cNvSpPr/>
          <p:nvPr/>
        </p:nvSpPr>
        <p:spPr bwMode="auto">
          <a:xfrm>
            <a:off x="8126547" y="981366"/>
            <a:ext cx="2105372" cy="1527549"/>
          </a:xfrm>
          <a:prstGeom prst="rect">
            <a:avLst/>
          </a:prstGeom>
          <a:blipFill>
            <a:blip r:embed="rId3" cstate="print">
              <a:extLst>
                <a:ext uri="{28A0092B-C50C-407E-A947-70E740481C1C}">
                  <a14:useLocalDpi xmlns:a14="http://schemas.microsoft.com/office/drawing/2010/main"/>
                </a:ext>
              </a:extLst>
            </a:blip>
            <a:srcRect/>
            <a:stretch>
              <a:fillRect/>
            </a:stretch>
          </a:blipFill>
          <a:ln w="3175">
            <a:solidFill>
              <a:srgbClr val="5F5F5F"/>
            </a:solidFill>
            <a:miter lim="800000"/>
            <a:headEnd/>
            <a:tailEnd/>
          </a:ln>
          <a:extLst/>
        </p:spPr>
        <p:txBody>
          <a:bodyPr vert="horz" wrap="square" lIns="121877" tIns="60938" rIns="121877" bIns="60938" numCol="1" rtlCol="0" anchor="t" anchorCtr="0" compatLnSpc="1">
            <a:prstTxWarp prst="textNoShape">
              <a:avLst/>
            </a:prstTxWarp>
          </a:bodyPr>
          <a:lstStyle/>
          <a:p>
            <a:pPr defTabSz="1218735" fontAlgn="base">
              <a:spcBef>
                <a:spcPct val="0"/>
              </a:spcBef>
              <a:spcAft>
                <a:spcPct val="0"/>
              </a:spcAft>
            </a:pPr>
            <a:endParaRPr lang="zh-CN" altLang="en-US" sz="2400">
              <a:latin typeface="Arial" panose="020B0604020202020204" pitchFamily="34" charset="0"/>
              <a:ea typeface="宋体" panose="02010600030101010101" pitchFamily="2" charset="-122"/>
            </a:endParaRPr>
          </a:p>
        </p:txBody>
      </p:sp>
      <p:sp>
        <p:nvSpPr>
          <p:cNvPr id="16" name="TextBox 9"/>
          <p:cNvSpPr>
            <a:spLocks noChangeArrowheads="1"/>
          </p:cNvSpPr>
          <p:nvPr/>
        </p:nvSpPr>
        <p:spPr bwMode="auto">
          <a:xfrm>
            <a:off x="552450" y="2022872"/>
            <a:ext cx="11093449" cy="3933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77" tIns="60938" rIns="121877" bIns="609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spcAft>
                <a:spcPts val="1200"/>
              </a:spcAft>
            </a:pPr>
            <a:r>
              <a:rPr lang="zh-CN" altLang="en-US" b="1" dirty="0">
                <a:solidFill>
                  <a:srgbClr val="FF0000"/>
                </a:solidFill>
                <a:latin typeface="微软雅黑" pitchFamily="34" charset="-122"/>
                <a:ea typeface="微软雅黑" pitchFamily="34" charset="-122"/>
                <a:sym typeface="微软雅黑" pitchFamily="34" charset="-122"/>
              </a:rPr>
              <a:t>蒙牛的快速发展离不开资源</a:t>
            </a:r>
            <a:r>
              <a:rPr lang="zh-CN" altLang="en-US" b="1" dirty="0" smtClean="0">
                <a:solidFill>
                  <a:srgbClr val="FF0000"/>
                </a:solidFill>
                <a:latin typeface="微软雅黑" pitchFamily="34" charset="-122"/>
                <a:ea typeface="微软雅黑" pitchFamily="34" charset="-122"/>
                <a:sym typeface="微软雅黑" pitchFamily="34" charset="-122"/>
              </a:rPr>
              <a:t>整合</a:t>
            </a:r>
            <a:endParaRPr lang="zh-CN" altLang="en-US" b="1" dirty="0">
              <a:solidFill>
                <a:srgbClr val="FF0000"/>
              </a:solidFill>
              <a:latin typeface="微软雅黑" pitchFamily="34" charset="-122"/>
              <a:ea typeface="微软雅黑" pitchFamily="34" charset="-122"/>
              <a:sym typeface="微软雅黑" pitchFamily="34" charset="-122"/>
            </a:endParaRPr>
          </a:p>
          <a:p>
            <a:pPr indent="457200" algn="just" eaLnBrk="1" hangingPunct="1">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“蒙牛速度”在</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中国企业界引人注目</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rPr>
              <a:t>2003</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年</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CCTV </a:t>
            </a:r>
            <a:r>
              <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中国</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经济年度人物</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”给</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牛</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根生</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的颁奖词写道</a:t>
            </a:r>
            <a:r>
              <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他是一头牛</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却跑出了火箭的速度</a:t>
            </a:r>
            <a:r>
              <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蒙</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牛在当时创造了多项全国</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纪录</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例如</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荣获中国成长</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企业“</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百强之冠”</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位</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列“</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中国乳品行业竞争力第一名”</a:t>
            </a:r>
            <a:r>
              <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拥有中国</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规模最大</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的“国际示范牧场”</a:t>
            </a:r>
            <a:r>
              <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并</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首次引入挤奶机器人</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是中国乳界收奶量最大的</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农业产业化“第一龙头”</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蒙牛单品销量居全球第一</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液态奶销量居全国第一</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消费者综合</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满意度</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”列</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同类产品第一名</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endParaRPr>
          </a:p>
          <a:p>
            <a:pPr indent="457200" algn="just" eaLnBrk="1" hangingPunct="1">
              <a:lnSpc>
                <a:spcPct val="120000"/>
              </a:lnSpc>
            </a:pP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endParaRPr>
          </a:p>
          <a:p>
            <a:pPr indent="457200" algn="just" eaLnBrk="1" hangingPunct="1">
              <a:lnSpc>
                <a:spcPct val="120000"/>
              </a:lnSpc>
            </a:pP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从蒙牛集团的案例中可以看出任何企业家都不可能拥有世界上所有的资源</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你手中</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可支配</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的资源总是有限的</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。想</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要实现自己的发展目标</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就必须利用自己手中可占用和支配</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的资源</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与他人交换自己所需要的资源</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同时让对方也能得到他想要的资源</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。这</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就是资源</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整合的</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一个重要法则。</a:t>
            </a:r>
            <a:endPar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49920113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41" presetClass="entr" presetSubtype="0" fill="hold" grpId="0" nodeType="withEffect">
                                  <p:stCondLst>
                                    <p:cond delay="500"/>
                                  </p:stCondLst>
                                  <p:iterate type="lt">
                                    <p:tmPct val="10000"/>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childTnLst>
                          </p:cTn>
                        </p:par>
                        <p:par>
                          <p:cTn id="15" fill="hold">
                            <p:stCondLst>
                              <p:cond delay="2000"/>
                            </p:stCondLst>
                            <p:childTnLst>
                              <p:par>
                                <p:cTn id="16" presetID="14" presetClass="entr" presetSubtype="1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randombar(horizontal)">
                                      <p:cBhvr>
                                        <p:cTn id="18" dur="1000"/>
                                        <p:tgtEl>
                                          <p:spTgt spid="16"/>
                                        </p:tgtEl>
                                      </p:cBhvr>
                                    </p:animEffect>
                                  </p:childTnLst>
                                </p:cTn>
                              </p:par>
                            </p:childTnLst>
                          </p:cTn>
                        </p:par>
                        <p:par>
                          <p:cTn id="19" fill="hold">
                            <p:stCondLst>
                              <p:cond delay="3000"/>
                            </p:stCondLst>
                            <p:childTnLst>
                              <p:par>
                                <p:cTn id="20" presetID="52"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500" decel="50000" fill="hold">
                                          <p:stCondLst>
                                            <p:cond delay="0"/>
                                          </p:stCondLst>
                                        </p:cTn>
                                        <p:tgtEl>
                                          <p:spTgt spid="15"/>
                                        </p:tgtEl>
                                        <p:attrNameLst>
                                          <p:attrName>ppt_x,ppt_y</p:attrName>
                                        </p:attrNameLst>
                                      </p:cBhvr>
                                      <p:rCtr x="0" y="0"/>
                                    </p:animMotion>
                                    <p:animEffec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5" grpId="0" animBg="1"/>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3" y="1566577"/>
            <a:ext cx="8505668" cy="386267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927344" y="2633775"/>
            <a:ext cx="7902456"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很多创业者实际上并没有做好充分的准备工作就开始了一项新的事业</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。他们没有分析</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自己的实力</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、弱点</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和劣势</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a:lnSpc>
                <a:spcPct val="120000"/>
              </a:lnSpc>
              <a:spcBef>
                <a:spcPts val="0"/>
              </a:spcBef>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对于</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一个初创企业来说</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制定创业计划可以更好地帮助</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其分析</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目标客户</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规划市场范畴</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形成定价策略</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并对竞争性的环境做出界定</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a:lnSpc>
                <a:spcPct val="120000"/>
              </a:lnSpc>
              <a:spcBef>
                <a:spcPts val="0"/>
              </a:spcBef>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创业</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计划</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应保证</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这些方面的考虑能够协调一致。</a:t>
            </a:r>
          </a:p>
        </p:txBody>
      </p:sp>
      <p:sp>
        <p:nvSpPr>
          <p:cNvPr id="17" name="Rectangle 28"/>
          <p:cNvSpPr>
            <a:spLocks noChangeArrowheads="1"/>
          </p:cNvSpPr>
          <p:nvPr/>
        </p:nvSpPr>
        <p:spPr bwMode="black">
          <a:xfrm>
            <a:off x="2079000" y="1338673"/>
            <a:ext cx="3743332"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a:t>
            </a:r>
            <a:r>
              <a:rPr lang="zh-CN" altLang="en-US" sz="2000" b="1" dirty="0">
                <a:solidFill>
                  <a:srgbClr val="7030A0"/>
                </a:solidFill>
                <a:latin typeface="微软雅黑" panose="020B0503020204020204" pitchFamily="34" charset="-122"/>
                <a:ea typeface="微软雅黑" panose="020B0503020204020204" pitchFamily="34" charset="-122"/>
              </a:rPr>
              <a:t>四</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创业计划降低犯错概率</a:t>
            </a:r>
          </a:p>
        </p:txBody>
      </p:sp>
      <p:sp>
        <p:nvSpPr>
          <p:cNvPr id="18"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创业计划的作用</a:t>
            </a:r>
          </a:p>
        </p:txBody>
      </p:sp>
    </p:spTree>
    <p:extLst>
      <p:ext uri="{BB962C8B-B14F-4D97-AF65-F5344CB8AC3E}">
        <p14:creationId xmlns:p14="http://schemas.microsoft.com/office/powerpoint/2010/main" val="13833056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7211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创业计划的</a:t>
            </a:r>
            <a:r>
              <a:rPr lang="zh-CN" altLang="en-US" sz="2400" b="1" dirty="0" smtClean="0">
                <a:solidFill>
                  <a:schemeClr val="tx1">
                    <a:lumMod val="75000"/>
                    <a:lumOff val="25000"/>
                  </a:schemeClr>
                </a:solidFill>
                <a:latin typeface="微软雅黑" pitchFamily="34" charset="-122"/>
                <a:ea typeface="微软雅黑" pitchFamily="34" charset="-122"/>
              </a:rPr>
              <a:t>内容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计划摘要</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530" name="Picture 2" descr="https://img1.baidu.com/it/u=4149290591,4078911861&amp;fm=253&amp;fmt=auto&amp;app=138&amp;f=JPEG?w=610&amp;h=4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2207561"/>
            <a:ext cx="4730750" cy="31486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0" name="矩形 9"/>
          <p:cNvSpPr/>
          <p:nvPr/>
        </p:nvSpPr>
        <p:spPr>
          <a:xfrm>
            <a:off x="5441950" y="1045511"/>
            <a:ext cx="5949950" cy="489364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摘要是对整个计划最高度的概括</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应用最精练的语言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浓缩计划书的精华</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在摘要中企业必须回答下列问题</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企业所处的行业</a:t>
            </a:r>
            <a:r>
              <a:rPr lang="zh-CN" altLang="en-US" sz="2000" dirty="0" smtClean="0">
                <a:solidFill>
                  <a:schemeClr val="tx1">
                    <a:lumMod val="75000"/>
                    <a:lumOff val="25000"/>
                  </a:schemeClr>
                </a:solidFill>
                <a:latin typeface="微软雅黑" pitchFamily="34" charset="-122"/>
                <a:ea typeface="微软雅黑" pitchFamily="34" charset="-122"/>
              </a:rPr>
              <a:t>、企业</a:t>
            </a:r>
            <a:r>
              <a:rPr lang="zh-CN" altLang="en-US" sz="2000" dirty="0">
                <a:solidFill>
                  <a:schemeClr val="tx1">
                    <a:lumMod val="75000"/>
                    <a:lumOff val="25000"/>
                  </a:schemeClr>
                </a:solidFill>
                <a:latin typeface="微软雅黑" pitchFamily="34" charset="-122"/>
                <a:ea typeface="微软雅黑" pitchFamily="34" charset="-122"/>
              </a:rPr>
              <a:t>经营的性质和范围</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企业主要产品的内容</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企业的市场在哪里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谁是企业的顾客</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他们有哪些需求</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企业的合伙人</a:t>
            </a:r>
            <a:r>
              <a:rPr lang="zh-CN" altLang="en-US" sz="2000" dirty="0" smtClean="0">
                <a:solidFill>
                  <a:schemeClr val="tx1">
                    <a:lumMod val="75000"/>
                    <a:lumOff val="25000"/>
                  </a:schemeClr>
                </a:solidFill>
                <a:latin typeface="微软雅黑" pitchFamily="34" charset="-122"/>
                <a:ea typeface="微软雅黑" pitchFamily="34" charset="-122"/>
              </a:rPr>
              <a:t>、投资人</a:t>
            </a:r>
            <a:r>
              <a:rPr lang="zh-CN" altLang="en-US" sz="2000" dirty="0">
                <a:solidFill>
                  <a:schemeClr val="tx1">
                    <a:lumMod val="75000"/>
                    <a:lumOff val="25000"/>
                  </a:schemeClr>
                </a:solidFill>
                <a:latin typeface="微软雅黑" pitchFamily="34" charset="-122"/>
                <a:ea typeface="微软雅黑" pitchFamily="34" charset="-122"/>
              </a:rPr>
              <a:t>是谁</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企业的竞争对手是谁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竞争对手对企业的发展有何影响</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(6) </a:t>
            </a:r>
            <a:r>
              <a:rPr lang="zh-CN" altLang="en-US" sz="2000" dirty="0">
                <a:solidFill>
                  <a:schemeClr val="tx1">
                    <a:lumMod val="75000"/>
                    <a:lumOff val="25000"/>
                  </a:schemeClr>
                </a:solidFill>
                <a:latin typeface="微软雅黑" pitchFamily="34" charset="-122"/>
                <a:ea typeface="微软雅黑" pitchFamily="34" charset="-122"/>
              </a:rPr>
              <a:t>企业的优势在哪里</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(7) </a:t>
            </a:r>
            <a:r>
              <a:rPr lang="zh-CN" altLang="en-US" sz="2000" dirty="0">
                <a:solidFill>
                  <a:schemeClr val="tx1">
                    <a:lumMod val="75000"/>
                    <a:lumOff val="25000"/>
                  </a:schemeClr>
                </a:solidFill>
                <a:latin typeface="微软雅黑" pitchFamily="34" charset="-122"/>
                <a:ea typeface="微软雅黑" pitchFamily="34" charset="-122"/>
              </a:rPr>
              <a:t>如何投资、 投资的数量和方式</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(8) </a:t>
            </a:r>
            <a:r>
              <a:rPr lang="zh-CN" altLang="en-US" sz="2000" dirty="0">
                <a:solidFill>
                  <a:schemeClr val="tx1">
                    <a:lumMod val="75000"/>
                    <a:lumOff val="25000"/>
                  </a:schemeClr>
                </a:solidFill>
                <a:latin typeface="微软雅黑" pitchFamily="34" charset="-122"/>
                <a:ea typeface="微软雅黑" pitchFamily="34" charset="-122"/>
              </a:rPr>
              <a:t>投资回报及安全保障。</a:t>
            </a:r>
          </a:p>
        </p:txBody>
      </p:sp>
      <p:sp>
        <p:nvSpPr>
          <p:cNvPr id="6" name="矩形 5"/>
          <p:cNvSpPr/>
          <p:nvPr/>
        </p:nvSpPr>
        <p:spPr>
          <a:xfrm>
            <a:off x="3079318" y="2812534"/>
            <a:ext cx="1568882" cy="1077218"/>
          </a:xfrm>
          <a:prstGeom prst="rect">
            <a:avLst/>
          </a:prstGeom>
        </p:spPr>
        <p:txBody>
          <a:bodyPr wrap="square">
            <a:spAutoFit/>
          </a:bodyPr>
          <a:lstStyle/>
          <a:p>
            <a:r>
              <a:rPr lang="zh-CN" altLang="en-US" sz="3200" b="1" dirty="0" smtClean="0">
                <a:solidFill>
                  <a:schemeClr val="accent2">
                    <a:lumMod val="75000"/>
                  </a:schemeClr>
                </a:solidFill>
                <a:latin typeface="微软雅黑" pitchFamily="34" charset="-122"/>
                <a:ea typeface="微软雅黑" pitchFamily="34" charset="-122"/>
              </a:rPr>
              <a:t>计划</a:t>
            </a:r>
            <a:r>
              <a:rPr lang="en-US" altLang="zh-CN" sz="3200" b="1" dirty="0" smtClean="0">
                <a:solidFill>
                  <a:schemeClr val="accent2">
                    <a:lumMod val="75000"/>
                  </a:schemeClr>
                </a:solidFill>
                <a:latin typeface="微软雅黑" pitchFamily="34" charset="-122"/>
                <a:ea typeface="微软雅黑" pitchFamily="34" charset="-122"/>
              </a:rPr>
              <a:t/>
            </a:r>
            <a:br>
              <a:rPr lang="en-US" altLang="zh-CN" sz="3200" b="1" dirty="0" smtClean="0">
                <a:solidFill>
                  <a:schemeClr val="accent2">
                    <a:lumMod val="75000"/>
                  </a:schemeClr>
                </a:solidFill>
                <a:latin typeface="微软雅黑" pitchFamily="34" charset="-122"/>
                <a:ea typeface="微软雅黑" pitchFamily="34" charset="-122"/>
              </a:rPr>
            </a:br>
            <a:r>
              <a:rPr lang="zh-CN" altLang="en-US" sz="3200" b="1" dirty="0" smtClean="0">
                <a:solidFill>
                  <a:schemeClr val="accent2">
                    <a:lumMod val="75000"/>
                  </a:schemeClr>
                </a:solidFill>
                <a:latin typeface="微软雅黑" pitchFamily="34" charset="-122"/>
                <a:ea typeface="微软雅黑" pitchFamily="34" charset="-122"/>
              </a:rPr>
              <a:t>摘要</a:t>
            </a:r>
            <a:endParaRPr lang="zh-CN" altLang="en-US" sz="3200" dirty="0"/>
          </a:p>
        </p:txBody>
      </p:sp>
    </p:spTree>
    <p:extLst>
      <p:ext uri="{BB962C8B-B14F-4D97-AF65-F5344CB8AC3E}">
        <p14:creationId xmlns:p14="http://schemas.microsoft.com/office/powerpoint/2010/main" val="282878337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fade">
                                      <p:cBhvr>
                                        <p:cTn id="7" dur="2000"/>
                                        <p:tgtEl>
                                          <p:spTgt spid="22530"/>
                                        </p:tgtEl>
                                      </p:cBhvr>
                                    </p:animEffect>
                                    <p:anim calcmode="lin" valueType="num">
                                      <p:cBhvr>
                                        <p:cTn id="8" dur="2000" fill="hold"/>
                                        <p:tgtEl>
                                          <p:spTgt spid="22530"/>
                                        </p:tgtEl>
                                        <p:attrNameLst>
                                          <p:attrName>ppt_w</p:attrName>
                                        </p:attrNameLst>
                                      </p:cBhvr>
                                      <p:tavLst>
                                        <p:tav tm="0" fmla="#ppt_w*sin(2.5*pi*$)">
                                          <p:val>
                                            <p:fltVal val="0"/>
                                          </p:val>
                                        </p:tav>
                                        <p:tav tm="100000">
                                          <p:val>
                                            <p:fltVal val="1"/>
                                          </p:val>
                                        </p:tav>
                                      </p:tavLst>
                                    </p:anim>
                                    <p:anim calcmode="lin" valueType="num">
                                      <p:cBhvr>
                                        <p:cTn id="9" dur="2000" fill="hold"/>
                                        <p:tgtEl>
                                          <p:spTgt spid="22530"/>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anim calcmode="lin" valueType="num">
                                      <p:cBhvr>
                                        <p:cTn id="13" dur="2000" fill="hold"/>
                                        <p:tgtEl>
                                          <p:spTgt spid="10"/>
                                        </p:tgtEl>
                                        <p:attrNameLst>
                                          <p:attrName>ppt_w</p:attrName>
                                        </p:attrNameLst>
                                      </p:cBhvr>
                                      <p:tavLst>
                                        <p:tav tm="0" fmla="#ppt_w*sin(2.5*pi*$)">
                                          <p:val>
                                            <p:fltVal val="0"/>
                                          </p:val>
                                        </p:tav>
                                        <p:tav tm="100000">
                                          <p:val>
                                            <p:fltVal val="1"/>
                                          </p:val>
                                        </p:tav>
                                      </p:tavLst>
                                    </p:anim>
                                    <p:anim calcmode="lin" valueType="num">
                                      <p:cBhvr>
                                        <p:cTn id="14" dur="2000" fill="hold"/>
                                        <p:tgtEl>
                                          <p:spTgt spid="10"/>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anim calcmode="lin" valueType="num">
                                      <p:cBhvr>
                                        <p:cTn id="18" dur="2000" fill="hold"/>
                                        <p:tgtEl>
                                          <p:spTgt spid="6"/>
                                        </p:tgtEl>
                                        <p:attrNameLst>
                                          <p:attrName>ppt_w</p:attrName>
                                        </p:attrNameLst>
                                      </p:cBhvr>
                                      <p:tavLst>
                                        <p:tav tm="0" fmla="#ppt_w*sin(2.5*pi*$)">
                                          <p:val>
                                            <p:fltVal val="0"/>
                                          </p:val>
                                        </p:tav>
                                        <p:tav tm="100000">
                                          <p:val>
                                            <p:fltVal val="1"/>
                                          </p:val>
                                        </p:tav>
                                      </p:tavLst>
                                    </p:anim>
                                    <p:anim calcmode="lin" valueType="num">
                                      <p:cBhvr>
                                        <p:cTn id="19"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7211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创业计划的</a:t>
            </a:r>
            <a:r>
              <a:rPr lang="zh-CN" altLang="en-US" sz="2400" b="1" dirty="0" smtClean="0">
                <a:solidFill>
                  <a:schemeClr val="tx1">
                    <a:lumMod val="75000"/>
                    <a:lumOff val="25000"/>
                  </a:schemeClr>
                </a:solidFill>
                <a:latin typeface="微软雅黑" pitchFamily="34" charset="-122"/>
                <a:ea typeface="微软雅黑" pitchFamily="34" charset="-122"/>
              </a:rPr>
              <a:t>内容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主体</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530" name="Picture 2" descr="https://img1.baidu.com/it/u=4149290591,4078911861&amp;fm=253&amp;fmt=auto&amp;app=138&amp;f=JPEG?w=610&amp;h=4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2207561"/>
            <a:ext cx="4730750" cy="31486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0" name="矩形 9"/>
          <p:cNvSpPr/>
          <p:nvPr/>
        </p:nvSpPr>
        <p:spPr>
          <a:xfrm>
            <a:off x="5238750" y="1045511"/>
            <a:ext cx="6578600" cy="5050165"/>
          </a:xfrm>
          <a:prstGeom prst="rect">
            <a:avLst/>
          </a:prstGeom>
        </p:spPr>
        <p:txBody>
          <a:bodyPr wrap="square">
            <a:spAutoFit/>
          </a:bodyPr>
          <a:lstStyle/>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创业计划书的主体部分是整个计划书的核心。主体部分按照顺序一般包括以下几个方面</a:t>
            </a:r>
            <a:r>
              <a:rPr lang="zh-CN" altLang="en-US" dirty="0" smtClean="0">
                <a:solidFill>
                  <a:schemeClr val="tx1">
                    <a:lumMod val="75000"/>
                    <a:lumOff val="25000"/>
                  </a:schemeClr>
                </a:solidFill>
                <a:latin typeface="微软雅黑" pitchFamily="34" charset="-122"/>
                <a:ea typeface="微软雅黑" pitchFamily="34" charset="-122"/>
              </a:rPr>
              <a:t>。</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a:t>
            </a:r>
            <a:r>
              <a:rPr lang="en-US" altLang="zh-CN" dirty="0">
                <a:solidFill>
                  <a:schemeClr val="tx1">
                    <a:lumMod val="75000"/>
                    <a:lumOff val="25000"/>
                  </a:schemeClr>
                </a:solidFill>
                <a:latin typeface="微软雅黑" pitchFamily="34" charset="-122"/>
                <a:ea typeface="微软雅黑" pitchFamily="34" charset="-122"/>
              </a:rPr>
              <a:t>1</a:t>
            </a:r>
            <a:r>
              <a:rPr lang="zh-CN" altLang="en-US" dirty="0">
                <a:solidFill>
                  <a:schemeClr val="tx1">
                    <a:lumMod val="75000"/>
                    <a:lumOff val="25000"/>
                  </a:schemeClr>
                </a:solidFill>
                <a:latin typeface="微软雅黑" pitchFamily="34" charset="-122"/>
                <a:ea typeface="微软雅黑" pitchFamily="34" charset="-122"/>
              </a:rPr>
              <a:t>）企业 </a:t>
            </a:r>
            <a:r>
              <a:rPr lang="en-US" altLang="zh-CN" dirty="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项目</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介绍与战略。</a:t>
            </a:r>
            <a:endParaRPr lang="en-US" altLang="zh-CN" dirty="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dirty="0" smtClean="0">
                <a:solidFill>
                  <a:schemeClr val="tx1">
                    <a:lumMod val="75000"/>
                    <a:lumOff val="25000"/>
                  </a:schemeClr>
                </a:solidFill>
                <a:latin typeface="微软雅黑" pitchFamily="34" charset="-122"/>
                <a:ea typeface="微软雅黑" pitchFamily="34" charset="-122"/>
              </a:rPr>
              <a:t>（</a:t>
            </a:r>
            <a:r>
              <a:rPr lang="en-US" altLang="zh-CN" dirty="0" smtClean="0">
                <a:solidFill>
                  <a:schemeClr val="tx1">
                    <a:lumMod val="75000"/>
                    <a:lumOff val="25000"/>
                  </a:schemeClr>
                </a:solidFill>
                <a:latin typeface="微软雅黑" pitchFamily="34" charset="-122"/>
                <a:ea typeface="微软雅黑" pitchFamily="34" charset="-122"/>
              </a:rPr>
              <a:t>2</a:t>
            </a:r>
            <a:r>
              <a:rPr lang="zh-CN" altLang="en-US" dirty="0">
                <a:solidFill>
                  <a:schemeClr val="tx1">
                    <a:lumMod val="75000"/>
                    <a:lumOff val="25000"/>
                  </a:schemeClr>
                </a:solidFill>
                <a:latin typeface="微软雅黑" pitchFamily="34" charset="-122"/>
                <a:ea typeface="微软雅黑" pitchFamily="34" charset="-122"/>
              </a:rPr>
              <a:t>）技术产品 </a:t>
            </a:r>
            <a:r>
              <a:rPr lang="en-US" altLang="zh-CN" dirty="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服务</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介绍。产品介绍必须包括以下问题。</a:t>
            </a:r>
            <a:endParaRPr lang="en-US" altLang="zh-CN" dirty="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①顾客希望企业的产品能解决什么问题</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顾客能从企业的产品中获得什么好处。</a:t>
            </a:r>
          </a:p>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②企业的产品与竞争对手的产品相比有哪些优缺点</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顾客为什么会选择本企业的产品。</a:t>
            </a:r>
          </a:p>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③企业为自己的产品采取了何种保护措施</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企业拥有哪些专利许可证</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或与已申请专利的厂家达成了哪些协议。</a:t>
            </a:r>
          </a:p>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④为什么企业的产品定价可以使企业产生足够的利润</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为什么用户会大批量地购买企业的产品。</a:t>
            </a:r>
          </a:p>
          <a:p>
            <a:pPr indent="457200" algn="just">
              <a:lnSpc>
                <a:spcPct val="120000"/>
              </a:lnSpc>
              <a:spcBef>
                <a:spcPct val="0"/>
              </a:spcBef>
            </a:pPr>
            <a:r>
              <a:rPr lang="zh-CN" altLang="en-US" dirty="0">
                <a:solidFill>
                  <a:schemeClr val="tx1">
                    <a:lumMod val="75000"/>
                    <a:lumOff val="25000"/>
                  </a:schemeClr>
                </a:solidFill>
                <a:latin typeface="微软雅黑" pitchFamily="34" charset="-122"/>
                <a:ea typeface="微软雅黑" pitchFamily="34" charset="-122"/>
              </a:rPr>
              <a:t>⑤企业采用何种方式去改进产品的质量、性能</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企业对发展新产品有哪些计划等。</a:t>
            </a:r>
          </a:p>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(3) </a:t>
            </a:r>
            <a:r>
              <a:rPr lang="zh-CN" altLang="en-US" dirty="0">
                <a:solidFill>
                  <a:schemeClr val="tx1">
                    <a:lumMod val="75000"/>
                    <a:lumOff val="25000"/>
                  </a:schemeClr>
                </a:solidFill>
                <a:latin typeface="微软雅黑" pitchFamily="34" charset="-122"/>
                <a:ea typeface="微软雅黑" pitchFamily="34" charset="-122"/>
              </a:rPr>
              <a:t>行业与市场分析。</a:t>
            </a:r>
          </a:p>
        </p:txBody>
      </p:sp>
      <p:sp>
        <p:nvSpPr>
          <p:cNvPr id="6" name="矩形 5"/>
          <p:cNvSpPr/>
          <p:nvPr/>
        </p:nvSpPr>
        <p:spPr>
          <a:xfrm>
            <a:off x="3079318" y="3009384"/>
            <a:ext cx="1568882" cy="584775"/>
          </a:xfrm>
          <a:prstGeom prst="rect">
            <a:avLst/>
          </a:prstGeom>
        </p:spPr>
        <p:txBody>
          <a:bodyPr wrap="square">
            <a:spAutoFit/>
          </a:bodyPr>
          <a:lstStyle/>
          <a:p>
            <a:r>
              <a:rPr lang="zh-CN" altLang="en-US" sz="3200" b="1" dirty="0">
                <a:solidFill>
                  <a:schemeClr val="accent2">
                    <a:lumMod val="75000"/>
                  </a:schemeClr>
                </a:solidFill>
                <a:latin typeface="微软雅黑" pitchFamily="34" charset="-122"/>
                <a:ea typeface="微软雅黑" pitchFamily="34" charset="-122"/>
              </a:rPr>
              <a:t>主体</a:t>
            </a:r>
            <a:endParaRPr lang="zh-CN" altLang="en-US" sz="3200" dirty="0"/>
          </a:p>
        </p:txBody>
      </p:sp>
    </p:spTree>
    <p:extLst>
      <p:ext uri="{BB962C8B-B14F-4D97-AF65-F5344CB8AC3E}">
        <p14:creationId xmlns:p14="http://schemas.microsoft.com/office/powerpoint/2010/main" val="119524189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p:cTn id="7" dur="1000" fill="hold"/>
                                        <p:tgtEl>
                                          <p:spTgt spid="22530"/>
                                        </p:tgtEl>
                                        <p:attrNameLst>
                                          <p:attrName>ppt_w</p:attrName>
                                        </p:attrNameLst>
                                      </p:cBhvr>
                                      <p:tavLst>
                                        <p:tav tm="0">
                                          <p:val>
                                            <p:fltVal val="0"/>
                                          </p:val>
                                        </p:tav>
                                        <p:tav tm="100000">
                                          <p:val>
                                            <p:strVal val="#ppt_w"/>
                                          </p:val>
                                        </p:tav>
                                      </p:tavLst>
                                    </p:anim>
                                    <p:anim calcmode="lin" valueType="num">
                                      <p:cBhvr>
                                        <p:cTn id="8" dur="1000" fill="hold"/>
                                        <p:tgtEl>
                                          <p:spTgt spid="22530"/>
                                        </p:tgtEl>
                                        <p:attrNameLst>
                                          <p:attrName>ppt_h</p:attrName>
                                        </p:attrNameLst>
                                      </p:cBhvr>
                                      <p:tavLst>
                                        <p:tav tm="0">
                                          <p:val>
                                            <p:fltVal val="0"/>
                                          </p:val>
                                        </p:tav>
                                        <p:tav tm="100000">
                                          <p:val>
                                            <p:strVal val="#ppt_h"/>
                                          </p:val>
                                        </p:tav>
                                      </p:tavLst>
                                    </p:anim>
                                    <p:anim calcmode="lin" valueType="num">
                                      <p:cBhvr>
                                        <p:cTn id="9" dur="1000" fill="hold"/>
                                        <p:tgtEl>
                                          <p:spTgt spid="22530"/>
                                        </p:tgtEl>
                                        <p:attrNameLst>
                                          <p:attrName>style.rotation</p:attrName>
                                        </p:attrNameLst>
                                      </p:cBhvr>
                                      <p:tavLst>
                                        <p:tav tm="0">
                                          <p:val>
                                            <p:fltVal val="90"/>
                                          </p:val>
                                        </p:tav>
                                        <p:tav tm="100000">
                                          <p:val>
                                            <p:fltVal val="0"/>
                                          </p:val>
                                        </p:tav>
                                      </p:tavLst>
                                    </p:anim>
                                    <p:animEffect transition="in" filter="fade">
                                      <p:cBhvr>
                                        <p:cTn id="10" dur="1000"/>
                                        <p:tgtEl>
                                          <p:spTgt spid="2253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7211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创业计划的</a:t>
            </a:r>
            <a:r>
              <a:rPr lang="zh-CN" altLang="en-US" sz="2400" b="1" dirty="0" smtClean="0">
                <a:solidFill>
                  <a:schemeClr val="tx1">
                    <a:lumMod val="75000"/>
                    <a:lumOff val="25000"/>
                  </a:schemeClr>
                </a:solidFill>
                <a:latin typeface="微软雅黑" pitchFamily="34" charset="-122"/>
                <a:ea typeface="微软雅黑" pitchFamily="34" charset="-122"/>
              </a:rPr>
              <a:t>内容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主体</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530" name="Picture 2" descr="https://img1.baidu.com/it/u=4149290591,4078911861&amp;fm=253&amp;fmt=auto&amp;app=138&amp;f=JPEG?w=610&amp;h=4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2207561"/>
            <a:ext cx="4730750" cy="31486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0" name="矩形 9"/>
          <p:cNvSpPr/>
          <p:nvPr/>
        </p:nvSpPr>
        <p:spPr>
          <a:xfrm>
            <a:off x="5238750" y="1509061"/>
            <a:ext cx="6578600" cy="4081117"/>
          </a:xfrm>
          <a:prstGeom prst="rect">
            <a:avLst/>
          </a:prstGeom>
        </p:spPr>
        <p:txBody>
          <a:bodyPr wrap="square">
            <a:spAutoFit/>
          </a:bodyPr>
          <a:lstStyle/>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(4) </a:t>
            </a:r>
            <a:r>
              <a:rPr lang="zh-CN" altLang="en-US" dirty="0">
                <a:solidFill>
                  <a:schemeClr val="tx1">
                    <a:lumMod val="75000"/>
                    <a:lumOff val="25000"/>
                  </a:schemeClr>
                </a:solidFill>
                <a:latin typeface="微软雅黑" pitchFamily="34" charset="-122"/>
                <a:ea typeface="微软雅黑" pitchFamily="34" charset="-122"/>
              </a:rPr>
              <a:t>市场营销</a:t>
            </a:r>
            <a:r>
              <a:rPr lang="zh-CN" altLang="en-US" dirty="0" smtClean="0">
                <a:solidFill>
                  <a:schemeClr val="tx1">
                    <a:lumMod val="75000"/>
                    <a:lumOff val="25000"/>
                  </a:schemeClr>
                </a:solidFill>
                <a:latin typeface="微软雅黑" pitchFamily="34" charset="-122"/>
                <a:ea typeface="微软雅黑" pitchFamily="34" charset="-122"/>
              </a:rPr>
              <a:t>策略。营销</a:t>
            </a:r>
            <a:r>
              <a:rPr lang="zh-CN" altLang="en-US" dirty="0">
                <a:solidFill>
                  <a:schemeClr val="tx1">
                    <a:lumMod val="75000"/>
                    <a:lumOff val="25000"/>
                  </a:schemeClr>
                </a:solidFill>
                <a:latin typeface="微软雅黑" pitchFamily="34" charset="-122"/>
                <a:ea typeface="微软雅黑" pitchFamily="34" charset="-122"/>
              </a:rPr>
              <a:t>策略的内容应包括</a:t>
            </a:r>
            <a:r>
              <a:rPr lang="en-US" altLang="zh-CN"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①</a:t>
            </a:r>
            <a:r>
              <a:rPr lang="zh-CN" altLang="en-US" dirty="0">
                <a:solidFill>
                  <a:schemeClr val="tx1">
                    <a:lumMod val="75000"/>
                    <a:lumOff val="25000"/>
                  </a:schemeClr>
                </a:solidFill>
                <a:latin typeface="微软雅黑" pitchFamily="34" charset="-122"/>
                <a:ea typeface="微软雅黑" pitchFamily="34" charset="-122"/>
              </a:rPr>
              <a:t>营销机构和营销队伍的建立</a:t>
            </a:r>
            <a:r>
              <a:rPr lang="en-US" altLang="zh-CN"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②</a:t>
            </a:r>
            <a:r>
              <a:rPr lang="zh-CN" altLang="en-US" dirty="0">
                <a:solidFill>
                  <a:schemeClr val="tx1">
                    <a:lumMod val="75000"/>
                    <a:lumOff val="25000"/>
                  </a:schemeClr>
                </a:solidFill>
                <a:latin typeface="微软雅黑" pitchFamily="34" charset="-122"/>
                <a:ea typeface="微软雅黑" pitchFamily="34" charset="-122"/>
              </a:rPr>
              <a:t>营销渠道的选择和营销网络的构建</a:t>
            </a:r>
            <a:r>
              <a:rPr lang="en-US" altLang="zh-CN"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③</a:t>
            </a:r>
            <a:r>
              <a:rPr lang="zh-CN" altLang="en-US" dirty="0">
                <a:solidFill>
                  <a:schemeClr val="tx1">
                    <a:lumMod val="75000"/>
                    <a:lumOff val="25000"/>
                  </a:schemeClr>
                </a:solidFill>
                <a:latin typeface="微软雅黑" pitchFamily="34" charset="-122"/>
                <a:ea typeface="微软雅黑" pitchFamily="34" charset="-122"/>
              </a:rPr>
              <a:t>广告策略和促销策略</a:t>
            </a:r>
            <a:r>
              <a:rPr lang="en-US" altLang="zh-CN"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④</a:t>
            </a:r>
            <a:r>
              <a:rPr lang="zh-CN" altLang="en-US" dirty="0">
                <a:solidFill>
                  <a:schemeClr val="tx1">
                    <a:lumMod val="75000"/>
                    <a:lumOff val="25000"/>
                  </a:schemeClr>
                </a:solidFill>
                <a:latin typeface="微软雅黑" pitchFamily="34" charset="-122"/>
                <a:ea typeface="微软雅黑" pitchFamily="34" charset="-122"/>
              </a:rPr>
              <a:t>价格策略</a:t>
            </a:r>
            <a:r>
              <a:rPr lang="en-US" altLang="zh-CN"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⑤</a:t>
            </a:r>
            <a:r>
              <a:rPr lang="zh-CN" altLang="en-US" dirty="0">
                <a:solidFill>
                  <a:schemeClr val="tx1">
                    <a:lumMod val="75000"/>
                    <a:lumOff val="25000"/>
                  </a:schemeClr>
                </a:solidFill>
                <a:latin typeface="微软雅黑" pitchFamily="34" charset="-122"/>
                <a:ea typeface="微软雅黑" pitchFamily="34" charset="-122"/>
              </a:rPr>
              <a:t>市场渗透与开拓计划</a:t>
            </a:r>
            <a:r>
              <a:rPr lang="en-US" altLang="zh-CN"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⑥</a:t>
            </a:r>
            <a:r>
              <a:rPr lang="zh-CN" altLang="en-US" dirty="0">
                <a:solidFill>
                  <a:schemeClr val="tx1">
                    <a:lumMod val="75000"/>
                    <a:lumOff val="25000"/>
                  </a:schemeClr>
                </a:solidFill>
                <a:latin typeface="微软雅黑" pitchFamily="34" charset="-122"/>
                <a:ea typeface="微软雅黑" pitchFamily="34" charset="-122"/>
              </a:rPr>
              <a:t>市场营销中意外情况的应急对策等。</a:t>
            </a:r>
          </a:p>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(5) </a:t>
            </a:r>
            <a:r>
              <a:rPr lang="zh-CN" altLang="en-US" dirty="0">
                <a:solidFill>
                  <a:schemeClr val="tx1">
                    <a:lumMod val="75000"/>
                    <a:lumOff val="25000"/>
                  </a:schemeClr>
                </a:solidFill>
                <a:latin typeface="微软雅黑" pitchFamily="34" charset="-122"/>
                <a:ea typeface="微软雅黑" pitchFamily="34" charset="-122"/>
              </a:rPr>
              <a:t>生产制造计划 </a:t>
            </a:r>
            <a:r>
              <a:rPr lang="en-US" altLang="zh-CN" dirty="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运作分析</a:t>
            </a:r>
            <a:r>
              <a:rPr lang="en-US" altLang="zh-CN" dirty="0">
                <a:solidFill>
                  <a:schemeClr val="tx1">
                    <a:lumMod val="75000"/>
                    <a:lumOff val="25000"/>
                  </a:schemeClr>
                </a:solidFill>
                <a:latin typeface="微软雅黑" pitchFamily="34" charset="-122"/>
                <a:ea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rPr>
              <a:t>。</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(6) </a:t>
            </a:r>
            <a:r>
              <a:rPr lang="zh-CN" altLang="en-US" dirty="0">
                <a:solidFill>
                  <a:schemeClr val="tx1">
                    <a:lumMod val="75000"/>
                    <a:lumOff val="25000"/>
                  </a:schemeClr>
                </a:solidFill>
                <a:latin typeface="微软雅黑" pitchFamily="34" charset="-122"/>
                <a:ea typeface="微软雅黑" pitchFamily="34" charset="-122"/>
              </a:rPr>
              <a:t>管理团队介绍</a:t>
            </a:r>
            <a:r>
              <a:rPr lang="zh-CN" altLang="en-US" dirty="0" smtClean="0">
                <a:solidFill>
                  <a:schemeClr val="tx1">
                    <a:lumMod val="75000"/>
                    <a:lumOff val="25000"/>
                  </a:schemeClr>
                </a:solidFill>
                <a:latin typeface="微软雅黑" pitchFamily="34" charset="-122"/>
                <a:ea typeface="微软雅黑" pitchFamily="34" charset="-122"/>
              </a:rPr>
              <a:t>。</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(7) </a:t>
            </a:r>
            <a:r>
              <a:rPr lang="zh-CN" altLang="en-US" dirty="0">
                <a:solidFill>
                  <a:schemeClr val="tx1">
                    <a:lumMod val="75000"/>
                    <a:lumOff val="25000"/>
                  </a:schemeClr>
                </a:solidFill>
                <a:latin typeface="微软雅黑" pitchFamily="34" charset="-122"/>
                <a:ea typeface="微软雅黑" pitchFamily="34" charset="-122"/>
              </a:rPr>
              <a:t>财务分析与预测</a:t>
            </a:r>
            <a:r>
              <a:rPr lang="zh-CN" altLang="en-US" dirty="0" smtClean="0">
                <a:solidFill>
                  <a:schemeClr val="tx1">
                    <a:lumMod val="75000"/>
                    <a:lumOff val="25000"/>
                  </a:schemeClr>
                </a:solidFill>
                <a:latin typeface="微软雅黑" pitchFamily="34" charset="-122"/>
                <a:ea typeface="微软雅黑" pitchFamily="34" charset="-122"/>
              </a:rPr>
              <a:t>。</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(8) </a:t>
            </a:r>
            <a:r>
              <a:rPr lang="zh-CN" altLang="en-US" dirty="0">
                <a:solidFill>
                  <a:schemeClr val="tx1">
                    <a:lumMod val="75000"/>
                    <a:lumOff val="25000"/>
                  </a:schemeClr>
                </a:solidFill>
                <a:latin typeface="微软雅黑" pitchFamily="34" charset="-122"/>
                <a:ea typeface="微软雅黑" pitchFamily="34" charset="-122"/>
              </a:rPr>
              <a:t>融资计划</a:t>
            </a:r>
            <a:r>
              <a:rPr lang="zh-CN" altLang="en-US" dirty="0" smtClean="0">
                <a:solidFill>
                  <a:schemeClr val="tx1">
                    <a:lumMod val="75000"/>
                    <a:lumOff val="25000"/>
                  </a:schemeClr>
                </a:solidFill>
                <a:latin typeface="微软雅黑" pitchFamily="34" charset="-122"/>
                <a:ea typeface="微软雅黑" pitchFamily="34" charset="-122"/>
              </a:rPr>
              <a:t>。</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(9) </a:t>
            </a:r>
            <a:r>
              <a:rPr lang="zh-CN" altLang="en-US" dirty="0">
                <a:solidFill>
                  <a:schemeClr val="tx1">
                    <a:lumMod val="75000"/>
                    <a:lumOff val="25000"/>
                  </a:schemeClr>
                </a:solidFill>
                <a:latin typeface="微软雅黑" pitchFamily="34" charset="-122"/>
                <a:ea typeface="微软雅黑" pitchFamily="34" charset="-122"/>
              </a:rPr>
              <a:t>风险分析。</a:t>
            </a:r>
          </a:p>
        </p:txBody>
      </p:sp>
      <p:sp>
        <p:nvSpPr>
          <p:cNvPr id="6" name="矩形 5"/>
          <p:cNvSpPr/>
          <p:nvPr/>
        </p:nvSpPr>
        <p:spPr>
          <a:xfrm>
            <a:off x="3079318" y="3009384"/>
            <a:ext cx="1568882" cy="584775"/>
          </a:xfrm>
          <a:prstGeom prst="rect">
            <a:avLst/>
          </a:prstGeom>
        </p:spPr>
        <p:txBody>
          <a:bodyPr wrap="square">
            <a:spAutoFit/>
          </a:bodyPr>
          <a:lstStyle/>
          <a:p>
            <a:r>
              <a:rPr lang="zh-CN" altLang="en-US" sz="3200" b="1" dirty="0">
                <a:solidFill>
                  <a:schemeClr val="accent2">
                    <a:lumMod val="75000"/>
                  </a:schemeClr>
                </a:solidFill>
                <a:latin typeface="微软雅黑" pitchFamily="34" charset="-122"/>
                <a:ea typeface="微软雅黑" pitchFamily="34" charset="-122"/>
              </a:rPr>
              <a:t>主体</a:t>
            </a:r>
            <a:endParaRPr lang="zh-CN" altLang="en-US" sz="3200" dirty="0"/>
          </a:p>
        </p:txBody>
      </p:sp>
    </p:spTree>
    <p:extLst>
      <p:ext uri="{BB962C8B-B14F-4D97-AF65-F5344CB8AC3E}">
        <p14:creationId xmlns:p14="http://schemas.microsoft.com/office/powerpoint/2010/main" val="175674741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p:cTn id="7" dur="500" fill="hold"/>
                                        <p:tgtEl>
                                          <p:spTgt spid="22530"/>
                                        </p:tgtEl>
                                        <p:attrNameLst>
                                          <p:attrName>ppt_w</p:attrName>
                                        </p:attrNameLst>
                                      </p:cBhvr>
                                      <p:tavLst>
                                        <p:tav tm="0">
                                          <p:val>
                                            <p:fltVal val="0"/>
                                          </p:val>
                                        </p:tav>
                                        <p:tav tm="100000">
                                          <p:val>
                                            <p:strVal val="#ppt_w"/>
                                          </p:val>
                                        </p:tav>
                                      </p:tavLst>
                                    </p:anim>
                                    <p:anim calcmode="lin" valueType="num">
                                      <p:cBhvr>
                                        <p:cTn id="8" dur="500" fill="hold"/>
                                        <p:tgtEl>
                                          <p:spTgt spid="22530"/>
                                        </p:tgtEl>
                                        <p:attrNameLst>
                                          <p:attrName>ppt_h</p:attrName>
                                        </p:attrNameLst>
                                      </p:cBhvr>
                                      <p:tavLst>
                                        <p:tav tm="0">
                                          <p:val>
                                            <p:fltVal val="0"/>
                                          </p:val>
                                        </p:tav>
                                        <p:tav tm="100000">
                                          <p:val>
                                            <p:strVal val="#ppt_h"/>
                                          </p:val>
                                        </p:tav>
                                      </p:tavLst>
                                    </p:anim>
                                    <p:animEffect transition="in" filter="fade">
                                      <p:cBhvr>
                                        <p:cTn id="9" dur="500"/>
                                        <p:tgtEl>
                                          <p:spTgt spid="225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7211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创业计划的</a:t>
            </a:r>
            <a:r>
              <a:rPr lang="zh-CN" altLang="en-US" sz="2400" b="1" dirty="0" smtClean="0">
                <a:solidFill>
                  <a:schemeClr val="tx1">
                    <a:lumMod val="75000"/>
                    <a:lumOff val="25000"/>
                  </a:schemeClr>
                </a:solidFill>
                <a:latin typeface="微软雅黑" pitchFamily="34" charset="-122"/>
                <a:ea typeface="微软雅黑" pitchFamily="34" charset="-122"/>
              </a:rPr>
              <a:t>内容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附录</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530" name="Picture 2" descr="https://img1.baidu.com/it/u=4149290591,4078911861&amp;fm=253&amp;fmt=auto&amp;app=138&amp;f=JPEG?w=610&amp;h=4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2207561"/>
            <a:ext cx="4730750" cy="31486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0" name="矩形 9"/>
          <p:cNvSpPr/>
          <p:nvPr/>
        </p:nvSpPr>
        <p:spPr>
          <a:xfrm>
            <a:off x="5384800" y="2131361"/>
            <a:ext cx="5905500" cy="267765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创业计划的附录应包括媒介关于公司产品的报道</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公司产品的样品、 图片及说明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有关</a:t>
            </a:r>
            <a:r>
              <a:rPr lang="zh-CN" altLang="en-US" sz="2000" dirty="0">
                <a:solidFill>
                  <a:schemeClr val="tx1">
                    <a:lumMod val="75000"/>
                    <a:lumOff val="25000"/>
                  </a:schemeClr>
                </a:solidFill>
                <a:latin typeface="微软雅黑" pitchFamily="34" charset="-122"/>
                <a:ea typeface="微软雅黑" pitchFamily="34" charset="-122"/>
              </a:rPr>
              <a:t>公司及产品的其他资料</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一般来说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投资者最关心的问题主要是两点。</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创业者的商业创意、 产品和服务是否具有唯一性。</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该公司管理阶层能否胜任。</a:t>
            </a:r>
          </a:p>
        </p:txBody>
      </p:sp>
      <p:sp>
        <p:nvSpPr>
          <p:cNvPr id="6" name="矩形 5"/>
          <p:cNvSpPr/>
          <p:nvPr/>
        </p:nvSpPr>
        <p:spPr>
          <a:xfrm>
            <a:off x="3079318" y="3009384"/>
            <a:ext cx="1568882" cy="584775"/>
          </a:xfrm>
          <a:prstGeom prst="rect">
            <a:avLst/>
          </a:prstGeom>
        </p:spPr>
        <p:txBody>
          <a:bodyPr wrap="square">
            <a:spAutoFit/>
          </a:bodyPr>
          <a:lstStyle/>
          <a:p>
            <a:r>
              <a:rPr lang="zh-CN" altLang="en-US" sz="3200" b="1" dirty="0">
                <a:solidFill>
                  <a:schemeClr val="accent2">
                    <a:lumMod val="75000"/>
                  </a:schemeClr>
                </a:solidFill>
                <a:latin typeface="微软雅黑" pitchFamily="34" charset="-122"/>
                <a:ea typeface="微软雅黑" pitchFamily="34" charset="-122"/>
              </a:rPr>
              <a:t> 附录</a:t>
            </a:r>
            <a:endParaRPr lang="zh-CN" altLang="en-US" sz="3200" dirty="0"/>
          </a:p>
        </p:txBody>
      </p:sp>
    </p:spTree>
    <p:extLst>
      <p:ext uri="{BB962C8B-B14F-4D97-AF65-F5344CB8AC3E}">
        <p14:creationId xmlns:p14="http://schemas.microsoft.com/office/powerpoint/2010/main" val="301578889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down)">
                                      <p:cBhvr>
                                        <p:cTn id="7" dur="580">
                                          <p:stCondLst>
                                            <p:cond delay="0"/>
                                          </p:stCondLst>
                                        </p:cTn>
                                        <p:tgtEl>
                                          <p:spTgt spid="22530"/>
                                        </p:tgtEl>
                                      </p:cBhvr>
                                    </p:animEffect>
                                    <p:anim calcmode="lin" valueType="num">
                                      <p:cBhvr>
                                        <p:cTn id="8" dur="1822" tmFilter="0,0; 0.14,0.36; 0.43,0.73; 0.71,0.91; 1.0,1.0">
                                          <p:stCondLst>
                                            <p:cond delay="0"/>
                                          </p:stCondLst>
                                        </p:cTn>
                                        <p:tgtEl>
                                          <p:spTgt spid="2253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53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53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53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530"/>
                                        </p:tgtEl>
                                        <p:attrNameLst>
                                          <p:attrName>ppt_y</p:attrName>
                                        </p:attrNameLst>
                                      </p:cBhvr>
                                      <p:tavLst>
                                        <p:tav tm="0" fmla="#ppt_y-sin(pi*$)/81">
                                          <p:val>
                                            <p:fltVal val="0"/>
                                          </p:val>
                                        </p:tav>
                                        <p:tav tm="100000">
                                          <p:val>
                                            <p:fltVal val="1"/>
                                          </p:val>
                                        </p:tav>
                                      </p:tavLst>
                                    </p:anim>
                                    <p:animScale>
                                      <p:cBhvr>
                                        <p:cTn id="13" dur="26">
                                          <p:stCondLst>
                                            <p:cond delay="650"/>
                                          </p:stCondLst>
                                        </p:cTn>
                                        <p:tgtEl>
                                          <p:spTgt spid="22530"/>
                                        </p:tgtEl>
                                      </p:cBhvr>
                                      <p:to x="100000" y="60000"/>
                                    </p:animScale>
                                    <p:animScale>
                                      <p:cBhvr>
                                        <p:cTn id="14" dur="166" decel="50000">
                                          <p:stCondLst>
                                            <p:cond delay="676"/>
                                          </p:stCondLst>
                                        </p:cTn>
                                        <p:tgtEl>
                                          <p:spTgt spid="22530"/>
                                        </p:tgtEl>
                                      </p:cBhvr>
                                      <p:to x="100000" y="100000"/>
                                    </p:animScale>
                                    <p:animScale>
                                      <p:cBhvr>
                                        <p:cTn id="15" dur="26">
                                          <p:stCondLst>
                                            <p:cond delay="1312"/>
                                          </p:stCondLst>
                                        </p:cTn>
                                        <p:tgtEl>
                                          <p:spTgt spid="22530"/>
                                        </p:tgtEl>
                                      </p:cBhvr>
                                      <p:to x="100000" y="80000"/>
                                    </p:animScale>
                                    <p:animScale>
                                      <p:cBhvr>
                                        <p:cTn id="16" dur="166" decel="50000">
                                          <p:stCondLst>
                                            <p:cond delay="1338"/>
                                          </p:stCondLst>
                                        </p:cTn>
                                        <p:tgtEl>
                                          <p:spTgt spid="22530"/>
                                        </p:tgtEl>
                                      </p:cBhvr>
                                      <p:to x="100000" y="100000"/>
                                    </p:animScale>
                                    <p:animScale>
                                      <p:cBhvr>
                                        <p:cTn id="17" dur="26">
                                          <p:stCondLst>
                                            <p:cond delay="1642"/>
                                          </p:stCondLst>
                                        </p:cTn>
                                        <p:tgtEl>
                                          <p:spTgt spid="22530"/>
                                        </p:tgtEl>
                                      </p:cBhvr>
                                      <p:to x="100000" y="90000"/>
                                    </p:animScale>
                                    <p:animScale>
                                      <p:cBhvr>
                                        <p:cTn id="18" dur="166" decel="50000">
                                          <p:stCondLst>
                                            <p:cond delay="1668"/>
                                          </p:stCondLst>
                                        </p:cTn>
                                        <p:tgtEl>
                                          <p:spTgt spid="22530"/>
                                        </p:tgtEl>
                                      </p:cBhvr>
                                      <p:to x="100000" y="100000"/>
                                    </p:animScale>
                                    <p:animScale>
                                      <p:cBhvr>
                                        <p:cTn id="19" dur="26">
                                          <p:stCondLst>
                                            <p:cond delay="1808"/>
                                          </p:stCondLst>
                                        </p:cTn>
                                        <p:tgtEl>
                                          <p:spTgt spid="22530"/>
                                        </p:tgtEl>
                                      </p:cBhvr>
                                      <p:to x="100000" y="95000"/>
                                    </p:animScale>
                                    <p:animScale>
                                      <p:cBhvr>
                                        <p:cTn id="20" dur="166" decel="50000">
                                          <p:stCondLst>
                                            <p:cond delay="1834"/>
                                          </p:stCondLst>
                                        </p:cTn>
                                        <p:tgtEl>
                                          <p:spTgt spid="22530"/>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80">
                                          <p:stCondLst>
                                            <p:cond delay="0"/>
                                          </p:stCondLst>
                                        </p:cTn>
                                        <p:tgtEl>
                                          <p:spTgt spid="10"/>
                                        </p:tgtEl>
                                      </p:cBhvr>
                                    </p:animEffect>
                                    <p:anim calcmode="lin" valueType="num">
                                      <p:cBhvr>
                                        <p:cTn id="2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9" dur="26">
                                          <p:stCondLst>
                                            <p:cond delay="650"/>
                                          </p:stCondLst>
                                        </p:cTn>
                                        <p:tgtEl>
                                          <p:spTgt spid="10"/>
                                        </p:tgtEl>
                                      </p:cBhvr>
                                      <p:to x="100000" y="60000"/>
                                    </p:animScale>
                                    <p:animScale>
                                      <p:cBhvr>
                                        <p:cTn id="30" dur="166" decel="50000">
                                          <p:stCondLst>
                                            <p:cond delay="676"/>
                                          </p:stCondLst>
                                        </p:cTn>
                                        <p:tgtEl>
                                          <p:spTgt spid="10"/>
                                        </p:tgtEl>
                                      </p:cBhvr>
                                      <p:to x="100000" y="100000"/>
                                    </p:animScale>
                                    <p:animScale>
                                      <p:cBhvr>
                                        <p:cTn id="31" dur="26">
                                          <p:stCondLst>
                                            <p:cond delay="1312"/>
                                          </p:stCondLst>
                                        </p:cTn>
                                        <p:tgtEl>
                                          <p:spTgt spid="10"/>
                                        </p:tgtEl>
                                      </p:cBhvr>
                                      <p:to x="100000" y="80000"/>
                                    </p:animScale>
                                    <p:animScale>
                                      <p:cBhvr>
                                        <p:cTn id="32" dur="166" decel="50000">
                                          <p:stCondLst>
                                            <p:cond delay="1338"/>
                                          </p:stCondLst>
                                        </p:cTn>
                                        <p:tgtEl>
                                          <p:spTgt spid="10"/>
                                        </p:tgtEl>
                                      </p:cBhvr>
                                      <p:to x="100000" y="100000"/>
                                    </p:animScale>
                                    <p:animScale>
                                      <p:cBhvr>
                                        <p:cTn id="33" dur="26">
                                          <p:stCondLst>
                                            <p:cond delay="1642"/>
                                          </p:stCondLst>
                                        </p:cTn>
                                        <p:tgtEl>
                                          <p:spTgt spid="10"/>
                                        </p:tgtEl>
                                      </p:cBhvr>
                                      <p:to x="100000" y="90000"/>
                                    </p:animScale>
                                    <p:animScale>
                                      <p:cBhvr>
                                        <p:cTn id="34" dur="166" decel="50000">
                                          <p:stCondLst>
                                            <p:cond delay="1668"/>
                                          </p:stCondLst>
                                        </p:cTn>
                                        <p:tgtEl>
                                          <p:spTgt spid="10"/>
                                        </p:tgtEl>
                                      </p:cBhvr>
                                      <p:to x="100000" y="100000"/>
                                    </p:animScale>
                                    <p:animScale>
                                      <p:cBhvr>
                                        <p:cTn id="35" dur="26">
                                          <p:stCondLst>
                                            <p:cond delay="1808"/>
                                          </p:stCondLst>
                                        </p:cTn>
                                        <p:tgtEl>
                                          <p:spTgt spid="10"/>
                                        </p:tgtEl>
                                      </p:cBhvr>
                                      <p:to x="100000" y="95000"/>
                                    </p:animScale>
                                    <p:animScale>
                                      <p:cBhvr>
                                        <p:cTn id="36" dur="166" decel="50000">
                                          <p:stCondLst>
                                            <p:cond delay="1834"/>
                                          </p:stCondLst>
                                        </p:cTn>
                                        <p:tgtEl>
                                          <p:spTgt spid="10"/>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80">
                                          <p:stCondLst>
                                            <p:cond delay="0"/>
                                          </p:stCondLst>
                                        </p:cTn>
                                        <p:tgtEl>
                                          <p:spTgt spid="6"/>
                                        </p:tgtEl>
                                      </p:cBhvr>
                                    </p:animEffect>
                                    <p:anim calcmode="lin" valueType="num">
                                      <p:cBhvr>
                                        <p:cTn id="40"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5" dur="26">
                                          <p:stCondLst>
                                            <p:cond delay="650"/>
                                          </p:stCondLst>
                                        </p:cTn>
                                        <p:tgtEl>
                                          <p:spTgt spid="6"/>
                                        </p:tgtEl>
                                      </p:cBhvr>
                                      <p:to x="100000" y="60000"/>
                                    </p:animScale>
                                    <p:animScale>
                                      <p:cBhvr>
                                        <p:cTn id="46" dur="166" decel="50000">
                                          <p:stCondLst>
                                            <p:cond delay="676"/>
                                          </p:stCondLst>
                                        </p:cTn>
                                        <p:tgtEl>
                                          <p:spTgt spid="6"/>
                                        </p:tgtEl>
                                      </p:cBhvr>
                                      <p:to x="100000" y="100000"/>
                                    </p:animScale>
                                    <p:animScale>
                                      <p:cBhvr>
                                        <p:cTn id="47" dur="26">
                                          <p:stCondLst>
                                            <p:cond delay="1312"/>
                                          </p:stCondLst>
                                        </p:cTn>
                                        <p:tgtEl>
                                          <p:spTgt spid="6"/>
                                        </p:tgtEl>
                                      </p:cBhvr>
                                      <p:to x="100000" y="80000"/>
                                    </p:animScale>
                                    <p:animScale>
                                      <p:cBhvr>
                                        <p:cTn id="48" dur="166" decel="50000">
                                          <p:stCondLst>
                                            <p:cond delay="1338"/>
                                          </p:stCondLst>
                                        </p:cTn>
                                        <p:tgtEl>
                                          <p:spTgt spid="6"/>
                                        </p:tgtEl>
                                      </p:cBhvr>
                                      <p:to x="100000" y="100000"/>
                                    </p:animScale>
                                    <p:animScale>
                                      <p:cBhvr>
                                        <p:cTn id="49" dur="26">
                                          <p:stCondLst>
                                            <p:cond delay="1642"/>
                                          </p:stCondLst>
                                        </p:cTn>
                                        <p:tgtEl>
                                          <p:spTgt spid="6"/>
                                        </p:tgtEl>
                                      </p:cBhvr>
                                      <p:to x="100000" y="90000"/>
                                    </p:animScale>
                                    <p:animScale>
                                      <p:cBhvr>
                                        <p:cTn id="50" dur="166" decel="50000">
                                          <p:stCondLst>
                                            <p:cond delay="1668"/>
                                          </p:stCondLst>
                                        </p:cTn>
                                        <p:tgtEl>
                                          <p:spTgt spid="6"/>
                                        </p:tgtEl>
                                      </p:cBhvr>
                                      <p:to x="100000" y="100000"/>
                                    </p:animScale>
                                    <p:animScale>
                                      <p:cBhvr>
                                        <p:cTn id="51" dur="26">
                                          <p:stCondLst>
                                            <p:cond delay="1808"/>
                                          </p:stCondLst>
                                        </p:cTn>
                                        <p:tgtEl>
                                          <p:spTgt spid="6"/>
                                        </p:tgtEl>
                                      </p:cBhvr>
                                      <p:to x="100000" y="95000"/>
                                    </p:animScale>
                                    <p:animScale>
                                      <p:cBhvr>
                                        <p:cTn id="52"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第四</a:t>
            </a:r>
            <a:r>
              <a:rPr lang="zh-CN" altLang="en-US" sz="3200" b="1" dirty="0" smtClean="0">
                <a:solidFill>
                  <a:schemeClr val="accent1"/>
                </a:solidFill>
                <a:latin typeface="微软雅黑" pitchFamily="34" charset="-122"/>
                <a:ea typeface="微软雅黑" pitchFamily="34" charset="-122"/>
              </a:rPr>
              <a:t>节  创业</a:t>
            </a:r>
            <a:r>
              <a:rPr lang="zh-CN" altLang="en-US" sz="3200" b="1" dirty="0">
                <a:solidFill>
                  <a:schemeClr val="accent1"/>
                </a:solidFill>
                <a:latin typeface="微软雅黑" pitchFamily="34" charset="-122"/>
                <a:ea typeface="微软雅黑" pitchFamily="34" charset="-122"/>
              </a:rPr>
              <a:t>企业成长</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39632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04</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4387880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39"/>
          <p:cNvSpPr/>
          <p:nvPr/>
        </p:nvSpPr>
        <p:spPr>
          <a:xfrm flipH="1">
            <a:off x="4000506" y="3801585"/>
            <a:ext cx="2435109" cy="2095396"/>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AU" sz="80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40"/>
          <p:cNvSpPr/>
          <p:nvPr/>
        </p:nvSpPr>
        <p:spPr>
          <a:xfrm>
            <a:off x="8463536" y="1648255"/>
            <a:ext cx="2435109" cy="2095396"/>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US" sz="8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42"/>
          <p:cNvSpPr/>
          <p:nvPr/>
        </p:nvSpPr>
        <p:spPr>
          <a:xfrm>
            <a:off x="1293355" y="1648255"/>
            <a:ext cx="2639192" cy="42487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66"/>
          <p:cNvSpPr/>
          <p:nvPr/>
        </p:nvSpPr>
        <p:spPr>
          <a:xfrm>
            <a:off x="4000505" y="1648255"/>
            <a:ext cx="4395072" cy="20953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70"/>
          <p:cNvSpPr/>
          <p:nvPr/>
        </p:nvSpPr>
        <p:spPr>
          <a:xfrm flipH="1">
            <a:off x="6503573" y="3801585"/>
            <a:ext cx="4395072" cy="20953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1498600" y="2224385"/>
            <a:ext cx="2260600" cy="2646365"/>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企业设立是指企业设立人依照法定的条件和程序</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为组建企业并取得法人资格而</a:t>
            </a:r>
            <a:r>
              <a:rPr lang="zh-CN" altLang="en-US" sz="2000" dirty="0" smtClean="0">
                <a:solidFill>
                  <a:schemeClr val="bg1"/>
                </a:solidFill>
                <a:latin typeface="微软雅黑" pitchFamily="34" charset="-122"/>
                <a:ea typeface="微软雅黑" pitchFamily="34" charset="-122"/>
              </a:rPr>
              <a:t>必须采取</a:t>
            </a:r>
            <a:r>
              <a:rPr lang="zh-CN" altLang="en-US" sz="2000" dirty="0">
                <a:solidFill>
                  <a:schemeClr val="bg1"/>
                </a:solidFill>
                <a:latin typeface="微软雅黑" pitchFamily="34" charset="-122"/>
                <a:ea typeface="微软雅黑" pitchFamily="34" charset="-122"/>
              </a:rPr>
              <a:t>和完成的法律行为。</a:t>
            </a:r>
          </a:p>
        </p:txBody>
      </p:sp>
      <p:sp>
        <p:nvSpPr>
          <p:cNvPr id="9" name="矩形 8"/>
          <p:cNvSpPr/>
          <p:nvPr/>
        </p:nvSpPr>
        <p:spPr>
          <a:xfrm>
            <a:off x="4102100" y="2148185"/>
            <a:ext cx="4159250" cy="1169038"/>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公司设立</a:t>
            </a:r>
            <a:r>
              <a:rPr lang="zh-CN" altLang="en-US" sz="2000" dirty="0" smtClean="0">
                <a:solidFill>
                  <a:schemeClr val="bg1"/>
                </a:solidFill>
                <a:latin typeface="微软雅黑" pitchFamily="34" charset="-122"/>
                <a:ea typeface="微软雅黑" pitchFamily="34" charset="-122"/>
              </a:rPr>
              <a:t>是成立</a:t>
            </a:r>
            <a:r>
              <a:rPr lang="zh-CN" altLang="en-US" sz="2000" dirty="0">
                <a:solidFill>
                  <a:schemeClr val="bg1"/>
                </a:solidFill>
                <a:latin typeface="微软雅黑" pitchFamily="34" charset="-122"/>
                <a:ea typeface="微软雅黑" pitchFamily="34" charset="-122"/>
              </a:rPr>
              <a:t>的必经程序</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而公司的成立则是设立的法律后果或直接目的。 </a:t>
            </a:r>
          </a:p>
        </p:txBody>
      </p:sp>
      <p:sp>
        <p:nvSpPr>
          <p:cNvPr id="10" name="矩形 9"/>
          <p:cNvSpPr/>
          <p:nvPr/>
        </p:nvSpPr>
        <p:spPr>
          <a:xfrm>
            <a:off x="6610350" y="3805535"/>
            <a:ext cx="4108450" cy="1938992"/>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公司的成立与设立的</a:t>
            </a:r>
            <a:r>
              <a:rPr lang="zh-CN" altLang="en-US" sz="2000" dirty="0" smtClean="0">
                <a:solidFill>
                  <a:schemeClr val="bg1"/>
                </a:solidFill>
                <a:latin typeface="微软雅黑" pitchFamily="34" charset="-122"/>
                <a:ea typeface="微软雅黑" pitchFamily="34" charset="-122"/>
              </a:rPr>
              <a:t>区别</a:t>
            </a:r>
            <a:r>
              <a:rPr lang="zh-CN" altLang="en-US" sz="2000" dirty="0">
                <a:solidFill>
                  <a:schemeClr val="bg1"/>
                </a:solidFill>
                <a:latin typeface="微软雅黑" pitchFamily="34" charset="-122"/>
                <a:ea typeface="微软雅黑" pitchFamily="34" charset="-122"/>
              </a:rPr>
              <a:t>主要有以下几个方面。</a:t>
            </a:r>
          </a:p>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a:t>
            </a:r>
            <a:r>
              <a:rPr lang="en-US" altLang="zh-CN" sz="2000" dirty="0">
                <a:solidFill>
                  <a:schemeClr val="bg1"/>
                </a:solidFill>
                <a:latin typeface="微软雅黑" pitchFamily="34" charset="-122"/>
                <a:ea typeface="微软雅黑" pitchFamily="34" charset="-122"/>
              </a:rPr>
              <a:t>1</a:t>
            </a:r>
            <a:r>
              <a:rPr lang="zh-CN" altLang="en-US" sz="2000" dirty="0">
                <a:solidFill>
                  <a:schemeClr val="bg1"/>
                </a:solidFill>
                <a:latin typeface="微软雅黑" pitchFamily="34" charset="-122"/>
                <a:ea typeface="微软雅黑" pitchFamily="34" charset="-122"/>
              </a:rPr>
              <a:t>）发生阶段不同</a:t>
            </a:r>
            <a:endParaRPr lang="en-US" altLang="zh-CN" sz="2000" dirty="0">
              <a:solidFill>
                <a:schemeClr val="bg1"/>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bg1"/>
                </a:solidFill>
                <a:latin typeface="微软雅黑" pitchFamily="34" charset="-122"/>
                <a:ea typeface="微软雅黑" pitchFamily="34" charset="-122"/>
              </a:rPr>
              <a:t>（</a:t>
            </a:r>
            <a:r>
              <a:rPr lang="en-US" altLang="zh-CN" sz="2000" dirty="0" smtClean="0">
                <a:solidFill>
                  <a:schemeClr val="bg1"/>
                </a:solidFill>
                <a:latin typeface="微软雅黑" pitchFamily="34" charset="-122"/>
                <a:ea typeface="微软雅黑" pitchFamily="34" charset="-122"/>
              </a:rPr>
              <a:t>2</a:t>
            </a:r>
            <a:r>
              <a:rPr lang="zh-CN" altLang="en-US" sz="2000" dirty="0" smtClean="0">
                <a:solidFill>
                  <a:schemeClr val="bg1"/>
                </a:solidFill>
                <a:latin typeface="微软雅黑" pitchFamily="34" charset="-122"/>
                <a:ea typeface="微软雅黑" pitchFamily="34" charset="-122"/>
              </a:rPr>
              <a:t>）行为</a:t>
            </a:r>
            <a:r>
              <a:rPr lang="zh-CN" altLang="en-US" sz="2000" dirty="0">
                <a:solidFill>
                  <a:schemeClr val="bg1"/>
                </a:solidFill>
                <a:latin typeface="微软雅黑" pitchFamily="34" charset="-122"/>
                <a:ea typeface="微软雅黑" pitchFamily="34" charset="-122"/>
              </a:rPr>
              <a:t>性质不同</a:t>
            </a:r>
            <a:endParaRPr lang="en-US" altLang="zh-CN" sz="2000" dirty="0">
              <a:solidFill>
                <a:schemeClr val="bg1"/>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a:t>
            </a:r>
            <a:r>
              <a:rPr lang="en-US" altLang="zh-CN" sz="2000" dirty="0" smtClean="0">
                <a:solidFill>
                  <a:schemeClr val="bg1"/>
                </a:solidFill>
                <a:latin typeface="微软雅黑" pitchFamily="34" charset="-122"/>
                <a:ea typeface="微软雅黑" pitchFamily="34" charset="-122"/>
              </a:rPr>
              <a:t>3</a:t>
            </a:r>
            <a:r>
              <a:rPr lang="zh-CN" altLang="en-US" sz="2000" dirty="0">
                <a:solidFill>
                  <a:schemeClr val="bg1"/>
                </a:solidFill>
                <a:latin typeface="微软雅黑" pitchFamily="34" charset="-122"/>
                <a:ea typeface="微软雅黑" pitchFamily="34" charset="-122"/>
              </a:rPr>
              <a:t>）</a:t>
            </a:r>
            <a:r>
              <a:rPr lang="zh-CN" altLang="en-US" sz="2000" dirty="0" smtClean="0">
                <a:solidFill>
                  <a:schemeClr val="bg1"/>
                </a:solidFill>
                <a:latin typeface="微软雅黑" pitchFamily="34" charset="-122"/>
                <a:ea typeface="微软雅黑" pitchFamily="34" charset="-122"/>
              </a:rPr>
              <a:t>法律</a:t>
            </a:r>
            <a:r>
              <a:rPr lang="zh-CN" altLang="en-US" sz="2000" dirty="0">
                <a:solidFill>
                  <a:schemeClr val="bg1"/>
                </a:solidFill>
                <a:latin typeface="微软雅黑" pitchFamily="34" charset="-122"/>
                <a:ea typeface="微软雅黑" pitchFamily="34" charset="-122"/>
              </a:rPr>
              <a:t>效力不同。 </a:t>
            </a:r>
          </a:p>
        </p:txBody>
      </p:sp>
      <p:sp>
        <p:nvSpPr>
          <p:cNvPr id="21" name="文本框 9"/>
          <p:cNvSpPr txBox="1"/>
          <p:nvPr/>
        </p:nvSpPr>
        <p:spPr>
          <a:xfrm>
            <a:off x="840783" y="203271"/>
            <a:ext cx="7823791"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企业设立定义</a:t>
            </a:r>
          </a:p>
        </p:txBody>
      </p:sp>
    </p:spTree>
    <p:extLst>
      <p:ext uri="{BB962C8B-B14F-4D97-AF65-F5344CB8AC3E}">
        <p14:creationId xmlns:p14="http://schemas.microsoft.com/office/powerpoint/2010/main" val="259322195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circle(in)">
                                      <p:cBhvr>
                                        <p:cTn id="7" dur="2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 calcmode="lin" valueType="num">
                                      <p:cBhvr>
                                        <p:cTn id="14" dur="1000" fill="hold"/>
                                        <p:tgtEl>
                                          <p:spTgt spid="34"/>
                                        </p:tgtEl>
                                        <p:attrNameLst>
                                          <p:attrName>style.rotation</p:attrName>
                                        </p:attrNameLst>
                                      </p:cBhvr>
                                      <p:tavLst>
                                        <p:tav tm="0">
                                          <p:val>
                                            <p:fltVal val="90"/>
                                          </p:val>
                                        </p:tav>
                                        <p:tav tm="100000">
                                          <p:val>
                                            <p:fltVal val="0"/>
                                          </p:val>
                                        </p:tav>
                                      </p:tavLst>
                                    </p:anim>
                                    <p:animEffect transition="in" filter="fade">
                                      <p:cBhvr>
                                        <p:cTn id="15" dur="1000"/>
                                        <p:tgtEl>
                                          <p:spTgt spid="34"/>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circle(in)">
                                      <p:cBhvr>
                                        <p:cTn id="24" dur="2000"/>
                                        <p:tgtEl>
                                          <p:spTgt spid="38"/>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80">
                                          <p:stCondLst>
                                            <p:cond delay="0"/>
                                          </p:stCondLst>
                                        </p:cTn>
                                        <p:tgtEl>
                                          <p:spTgt spid="10"/>
                                        </p:tgtEl>
                                      </p:cBhvr>
                                    </p:animEffect>
                                    <p:anim calcmode="lin" valueType="num">
                                      <p:cBhvr>
                                        <p:cTn id="3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8" dur="26">
                                          <p:stCondLst>
                                            <p:cond delay="650"/>
                                          </p:stCondLst>
                                        </p:cTn>
                                        <p:tgtEl>
                                          <p:spTgt spid="10"/>
                                        </p:tgtEl>
                                      </p:cBhvr>
                                      <p:to x="100000" y="60000"/>
                                    </p:animScale>
                                    <p:animScale>
                                      <p:cBhvr>
                                        <p:cTn id="39" dur="166" decel="50000">
                                          <p:stCondLst>
                                            <p:cond delay="676"/>
                                          </p:stCondLst>
                                        </p:cTn>
                                        <p:tgtEl>
                                          <p:spTgt spid="10"/>
                                        </p:tgtEl>
                                      </p:cBhvr>
                                      <p:to x="100000" y="100000"/>
                                    </p:animScale>
                                    <p:animScale>
                                      <p:cBhvr>
                                        <p:cTn id="40" dur="26">
                                          <p:stCondLst>
                                            <p:cond delay="1312"/>
                                          </p:stCondLst>
                                        </p:cTn>
                                        <p:tgtEl>
                                          <p:spTgt spid="10"/>
                                        </p:tgtEl>
                                      </p:cBhvr>
                                      <p:to x="100000" y="80000"/>
                                    </p:animScale>
                                    <p:animScale>
                                      <p:cBhvr>
                                        <p:cTn id="41" dur="166" decel="50000">
                                          <p:stCondLst>
                                            <p:cond delay="1338"/>
                                          </p:stCondLst>
                                        </p:cTn>
                                        <p:tgtEl>
                                          <p:spTgt spid="10"/>
                                        </p:tgtEl>
                                      </p:cBhvr>
                                      <p:to x="100000" y="100000"/>
                                    </p:animScale>
                                    <p:animScale>
                                      <p:cBhvr>
                                        <p:cTn id="42" dur="26">
                                          <p:stCondLst>
                                            <p:cond delay="1642"/>
                                          </p:stCondLst>
                                        </p:cTn>
                                        <p:tgtEl>
                                          <p:spTgt spid="10"/>
                                        </p:tgtEl>
                                      </p:cBhvr>
                                      <p:to x="100000" y="90000"/>
                                    </p:animScale>
                                    <p:animScale>
                                      <p:cBhvr>
                                        <p:cTn id="43" dur="166" decel="50000">
                                          <p:stCondLst>
                                            <p:cond delay="1668"/>
                                          </p:stCondLst>
                                        </p:cTn>
                                        <p:tgtEl>
                                          <p:spTgt spid="10"/>
                                        </p:tgtEl>
                                      </p:cBhvr>
                                      <p:to x="100000" y="100000"/>
                                    </p:animScale>
                                    <p:animScale>
                                      <p:cBhvr>
                                        <p:cTn id="44" dur="26">
                                          <p:stCondLst>
                                            <p:cond delay="1808"/>
                                          </p:stCondLst>
                                        </p:cTn>
                                        <p:tgtEl>
                                          <p:spTgt spid="10"/>
                                        </p:tgtEl>
                                      </p:cBhvr>
                                      <p:to x="100000" y="95000"/>
                                    </p:animScale>
                                    <p:animScale>
                                      <p:cBhvr>
                                        <p:cTn id="45" dur="166" decel="50000">
                                          <p:stCondLst>
                                            <p:cond delay="1834"/>
                                          </p:stCondLst>
                                        </p:cTn>
                                        <p:tgtEl>
                                          <p:spTgt spid="10"/>
                                        </p:tgtEl>
                                      </p:cBhvr>
                                      <p:to x="100000" y="100000"/>
                                    </p:animScale>
                                  </p:childTnLst>
                                </p:cTn>
                              </p:par>
                              <p:par>
                                <p:cTn id="46" presetID="26" presetClass="entr" presetSubtype="0"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wipe(down)">
                                      <p:cBhvr>
                                        <p:cTn id="48" dur="580">
                                          <p:stCondLst>
                                            <p:cond delay="0"/>
                                          </p:stCondLst>
                                        </p:cTn>
                                        <p:tgtEl>
                                          <p:spTgt spid="42"/>
                                        </p:tgtEl>
                                      </p:cBhvr>
                                    </p:animEffect>
                                    <p:anim calcmode="lin" valueType="num">
                                      <p:cBhvr>
                                        <p:cTn id="49"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54" dur="26">
                                          <p:stCondLst>
                                            <p:cond delay="650"/>
                                          </p:stCondLst>
                                        </p:cTn>
                                        <p:tgtEl>
                                          <p:spTgt spid="42"/>
                                        </p:tgtEl>
                                      </p:cBhvr>
                                      <p:to x="100000" y="60000"/>
                                    </p:animScale>
                                    <p:animScale>
                                      <p:cBhvr>
                                        <p:cTn id="55" dur="166" decel="50000">
                                          <p:stCondLst>
                                            <p:cond delay="676"/>
                                          </p:stCondLst>
                                        </p:cTn>
                                        <p:tgtEl>
                                          <p:spTgt spid="42"/>
                                        </p:tgtEl>
                                      </p:cBhvr>
                                      <p:to x="100000" y="100000"/>
                                    </p:animScale>
                                    <p:animScale>
                                      <p:cBhvr>
                                        <p:cTn id="56" dur="26">
                                          <p:stCondLst>
                                            <p:cond delay="1312"/>
                                          </p:stCondLst>
                                        </p:cTn>
                                        <p:tgtEl>
                                          <p:spTgt spid="42"/>
                                        </p:tgtEl>
                                      </p:cBhvr>
                                      <p:to x="100000" y="80000"/>
                                    </p:animScale>
                                    <p:animScale>
                                      <p:cBhvr>
                                        <p:cTn id="57" dur="166" decel="50000">
                                          <p:stCondLst>
                                            <p:cond delay="1338"/>
                                          </p:stCondLst>
                                        </p:cTn>
                                        <p:tgtEl>
                                          <p:spTgt spid="42"/>
                                        </p:tgtEl>
                                      </p:cBhvr>
                                      <p:to x="100000" y="100000"/>
                                    </p:animScale>
                                    <p:animScale>
                                      <p:cBhvr>
                                        <p:cTn id="58" dur="26">
                                          <p:stCondLst>
                                            <p:cond delay="1642"/>
                                          </p:stCondLst>
                                        </p:cTn>
                                        <p:tgtEl>
                                          <p:spTgt spid="42"/>
                                        </p:tgtEl>
                                      </p:cBhvr>
                                      <p:to x="100000" y="90000"/>
                                    </p:animScale>
                                    <p:animScale>
                                      <p:cBhvr>
                                        <p:cTn id="59" dur="166" decel="50000">
                                          <p:stCondLst>
                                            <p:cond delay="1668"/>
                                          </p:stCondLst>
                                        </p:cTn>
                                        <p:tgtEl>
                                          <p:spTgt spid="42"/>
                                        </p:tgtEl>
                                      </p:cBhvr>
                                      <p:to x="100000" y="100000"/>
                                    </p:animScale>
                                    <p:animScale>
                                      <p:cBhvr>
                                        <p:cTn id="60" dur="26">
                                          <p:stCondLst>
                                            <p:cond delay="1808"/>
                                          </p:stCondLst>
                                        </p:cTn>
                                        <p:tgtEl>
                                          <p:spTgt spid="42"/>
                                        </p:tgtEl>
                                      </p:cBhvr>
                                      <p:to x="100000" y="95000"/>
                                    </p:animScale>
                                    <p:animScale>
                                      <p:cBhvr>
                                        <p:cTn id="61" dur="166" decel="50000">
                                          <p:stCondLst>
                                            <p:cond delay="1834"/>
                                          </p:stCondLst>
                                        </p:cTn>
                                        <p:tgtEl>
                                          <p:spTgt spid="42"/>
                                        </p:tgtEl>
                                      </p:cBhvr>
                                      <p:to x="100000" y="100000"/>
                                    </p:animScale>
                                  </p:childTnLst>
                                </p:cTn>
                              </p:par>
                              <p:par>
                                <p:cTn id="62" presetID="26" presetClass="entr" presetSubtype="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down)">
                                      <p:cBhvr>
                                        <p:cTn id="64" dur="580">
                                          <p:stCondLst>
                                            <p:cond delay="0"/>
                                          </p:stCondLst>
                                        </p:cTn>
                                        <p:tgtEl>
                                          <p:spTgt spid="32"/>
                                        </p:tgtEl>
                                      </p:cBhvr>
                                    </p:animEffect>
                                    <p:anim calcmode="lin" valueType="num">
                                      <p:cBhvr>
                                        <p:cTn id="65"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70" dur="26">
                                          <p:stCondLst>
                                            <p:cond delay="650"/>
                                          </p:stCondLst>
                                        </p:cTn>
                                        <p:tgtEl>
                                          <p:spTgt spid="32"/>
                                        </p:tgtEl>
                                      </p:cBhvr>
                                      <p:to x="100000" y="60000"/>
                                    </p:animScale>
                                    <p:animScale>
                                      <p:cBhvr>
                                        <p:cTn id="71" dur="166" decel="50000">
                                          <p:stCondLst>
                                            <p:cond delay="676"/>
                                          </p:stCondLst>
                                        </p:cTn>
                                        <p:tgtEl>
                                          <p:spTgt spid="32"/>
                                        </p:tgtEl>
                                      </p:cBhvr>
                                      <p:to x="100000" y="100000"/>
                                    </p:animScale>
                                    <p:animScale>
                                      <p:cBhvr>
                                        <p:cTn id="72" dur="26">
                                          <p:stCondLst>
                                            <p:cond delay="1312"/>
                                          </p:stCondLst>
                                        </p:cTn>
                                        <p:tgtEl>
                                          <p:spTgt spid="32"/>
                                        </p:tgtEl>
                                      </p:cBhvr>
                                      <p:to x="100000" y="80000"/>
                                    </p:animScale>
                                    <p:animScale>
                                      <p:cBhvr>
                                        <p:cTn id="73" dur="166" decel="50000">
                                          <p:stCondLst>
                                            <p:cond delay="1338"/>
                                          </p:stCondLst>
                                        </p:cTn>
                                        <p:tgtEl>
                                          <p:spTgt spid="32"/>
                                        </p:tgtEl>
                                      </p:cBhvr>
                                      <p:to x="100000" y="100000"/>
                                    </p:animScale>
                                    <p:animScale>
                                      <p:cBhvr>
                                        <p:cTn id="74" dur="26">
                                          <p:stCondLst>
                                            <p:cond delay="1642"/>
                                          </p:stCondLst>
                                        </p:cTn>
                                        <p:tgtEl>
                                          <p:spTgt spid="32"/>
                                        </p:tgtEl>
                                      </p:cBhvr>
                                      <p:to x="100000" y="90000"/>
                                    </p:animScale>
                                    <p:animScale>
                                      <p:cBhvr>
                                        <p:cTn id="75" dur="166" decel="50000">
                                          <p:stCondLst>
                                            <p:cond delay="1668"/>
                                          </p:stCondLst>
                                        </p:cTn>
                                        <p:tgtEl>
                                          <p:spTgt spid="32"/>
                                        </p:tgtEl>
                                      </p:cBhvr>
                                      <p:to x="100000" y="100000"/>
                                    </p:animScale>
                                    <p:animScale>
                                      <p:cBhvr>
                                        <p:cTn id="76" dur="26">
                                          <p:stCondLst>
                                            <p:cond delay="1808"/>
                                          </p:stCondLst>
                                        </p:cTn>
                                        <p:tgtEl>
                                          <p:spTgt spid="32"/>
                                        </p:tgtEl>
                                      </p:cBhvr>
                                      <p:to x="100000" y="95000"/>
                                    </p:animScale>
                                    <p:animScale>
                                      <p:cBhvr>
                                        <p:cTn id="77"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4" grpId="0" animBg="1"/>
      <p:bldP spid="38" grpId="0" animBg="1"/>
      <p:bldP spid="42" grpId="0" animBg="1"/>
      <p:bldP spid="8" grpId="0"/>
      <p:bldP spid="9" grpId="0"/>
      <p:bldP spid="1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设立条件</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759767"/>
            <a:ext cx="11391900" cy="18466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(1) </a:t>
            </a:r>
            <a:r>
              <a:rPr lang="zh-CN" altLang="en-US" sz="2000" dirty="0">
                <a:solidFill>
                  <a:schemeClr val="bg1"/>
                </a:solidFill>
                <a:latin typeface="微软雅黑" pitchFamily="34" charset="-122"/>
                <a:ea typeface="微软雅黑" pitchFamily="34" charset="-122"/>
                <a:sym typeface="微软雅黑" pitchFamily="34" charset="-122"/>
              </a:rPr>
              <a:t>投资者为一个自然人。</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(2) </a:t>
            </a:r>
            <a:r>
              <a:rPr lang="zh-CN" altLang="en-US" sz="2000" dirty="0">
                <a:solidFill>
                  <a:schemeClr val="bg1"/>
                </a:solidFill>
                <a:latin typeface="微软雅黑" pitchFamily="34" charset="-122"/>
                <a:ea typeface="微软雅黑" pitchFamily="34" charset="-122"/>
                <a:sym typeface="微软雅黑" pitchFamily="34" charset="-122"/>
              </a:rPr>
              <a:t>有合法的企业名称。</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(3) </a:t>
            </a:r>
            <a:r>
              <a:rPr lang="zh-CN" altLang="en-US" sz="2000" dirty="0">
                <a:solidFill>
                  <a:schemeClr val="bg1"/>
                </a:solidFill>
                <a:latin typeface="微软雅黑" pitchFamily="34" charset="-122"/>
                <a:ea typeface="微软雅黑" pitchFamily="34" charset="-122"/>
                <a:sym typeface="微软雅黑" pitchFamily="34" charset="-122"/>
              </a:rPr>
              <a:t>有投资者申报的出资</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(4) </a:t>
            </a:r>
            <a:r>
              <a:rPr lang="zh-CN" altLang="en-US" sz="2000" dirty="0">
                <a:solidFill>
                  <a:schemeClr val="bg1"/>
                </a:solidFill>
                <a:latin typeface="微软雅黑" pitchFamily="34" charset="-122"/>
                <a:ea typeface="微软雅黑" pitchFamily="34" charset="-122"/>
                <a:sym typeface="微软雅黑" pitchFamily="34" charset="-122"/>
              </a:rPr>
              <a:t>有固定的生产经营场所和必要的生产经营条件。</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(5) </a:t>
            </a:r>
            <a:r>
              <a:rPr lang="zh-CN" altLang="en-US" sz="2000" dirty="0">
                <a:solidFill>
                  <a:schemeClr val="bg1"/>
                </a:solidFill>
                <a:latin typeface="微软雅黑" pitchFamily="34" charset="-122"/>
                <a:ea typeface="微软雅黑" pitchFamily="34" charset="-122"/>
                <a:sym typeface="微软雅黑" pitchFamily="34" charset="-122"/>
              </a:rPr>
              <a:t>有必要的从业人员</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zh-CN" altLang="en-US" sz="2000" dirty="0">
              <a:solidFill>
                <a:schemeClr val="bg1"/>
              </a:solidFill>
              <a:latin typeface="微软雅黑" pitchFamily="34" charset="-122"/>
              <a:ea typeface="微软雅黑" pitchFamily="34" charset="-122"/>
              <a:sym typeface="微软雅黑" pitchFamily="34"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新企业组织形式的</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个人独资</a:t>
            </a:r>
            <a:r>
              <a:rPr lang="zh-CN" altLang="en-US" sz="2400" b="1" dirty="0" smtClean="0">
                <a:solidFill>
                  <a:schemeClr val="tx1">
                    <a:lumMod val="75000"/>
                    <a:lumOff val="25000"/>
                  </a:schemeClr>
                </a:solidFill>
                <a:latin typeface="微软雅黑" pitchFamily="34" charset="-122"/>
                <a:ea typeface="微软雅黑" pitchFamily="34" charset="-122"/>
              </a:rPr>
              <a:t>企业</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9167891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设立应提交的文件</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664517"/>
            <a:ext cx="11391900" cy="22159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大学生创业</a:t>
            </a:r>
            <a:r>
              <a:rPr lang="zh-CN" altLang="en-US" sz="2000" dirty="0">
                <a:solidFill>
                  <a:schemeClr val="bg1"/>
                </a:solidFill>
                <a:latin typeface="微软雅黑" pitchFamily="34" charset="-122"/>
                <a:ea typeface="微软雅黑" pitchFamily="34" charset="-122"/>
                <a:sym typeface="微软雅黑" pitchFamily="34" charset="-122"/>
              </a:rPr>
              <a:t>登记应提交的材料有以下方面。</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(1) </a:t>
            </a:r>
            <a:r>
              <a:rPr lang="zh-CN" altLang="en-US" sz="2000" dirty="0">
                <a:solidFill>
                  <a:schemeClr val="bg1"/>
                </a:solidFill>
                <a:latin typeface="微软雅黑" pitchFamily="34" charset="-122"/>
                <a:ea typeface="微软雅黑" pitchFamily="34" charset="-122"/>
                <a:sym typeface="微软雅黑" pitchFamily="34" charset="-122"/>
              </a:rPr>
              <a:t>大学生本人签署的个人独资企业或个体工商户设立申请书。</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(2) </a:t>
            </a:r>
            <a:r>
              <a:rPr lang="zh-CN" altLang="en-US" sz="2000" dirty="0">
                <a:solidFill>
                  <a:schemeClr val="bg1"/>
                </a:solidFill>
                <a:latin typeface="微软雅黑" pitchFamily="34" charset="-122"/>
                <a:ea typeface="微软雅黑" pitchFamily="34" charset="-122"/>
                <a:sym typeface="微软雅黑" pitchFamily="34" charset="-122"/>
              </a:rPr>
              <a:t>大学生身份证明</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即大学生本人的身份证和学生证。</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(3) </a:t>
            </a:r>
            <a:r>
              <a:rPr lang="zh-CN" altLang="en-US" sz="2000" dirty="0">
                <a:solidFill>
                  <a:schemeClr val="bg1"/>
                </a:solidFill>
                <a:latin typeface="微软雅黑" pitchFamily="34" charset="-122"/>
                <a:ea typeface="微软雅黑" pitchFamily="34" charset="-122"/>
                <a:sym typeface="微软雅黑" pitchFamily="34" charset="-122"/>
              </a:rPr>
              <a:t>企业住所证明。 大学生创业多以租房为主</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如果租房</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注册登记时需向工商部门</a:t>
            </a:r>
          </a:p>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出示租房合同、 房主身份证、 房主房产证。</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(4) </a:t>
            </a:r>
            <a:r>
              <a:rPr lang="zh-CN" altLang="en-US" sz="2000" dirty="0">
                <a:solidFill>
                  <a:schemeClr val="bg1"/>
                </a:solidFill>
                <a:latin typeface="微软雅黑" pitchFamily="34" charset="-122"/>
                <a:ea typeface="微软雅黑" pitchFamily="34" charset="-122"/>
                <a:sym typeface="微软雅黑" pitchFamily="34" charset="-122"/>
              </a:rPr>
              <a:t>国家工商行政管理总局规定提交的其他文件。</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新企业组织形式的</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个人独资</a:t>
            </a:r>
            <a:r>
              <a:rPr lang="zh-CN" altLang="en-US" sz="2400" b="1" dirty="0" smtClean="0">
                <a:solidFill>
                  <a:schemeClr val="tx1">
                    <a:lumMod val="75000"/>
                    <a:lumOff val="25000"/>
                  </a:schemeClr>
                </a:solidFill>
                <a:latin typeface="微软雅黑" pitchFamily="34" charset="-122"/>
                <a:ea typeface="微软雅黑" pitchFamily="34" charset="-122"/>
              </a:rPr>
              <a:t>企业</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7624924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个人独资企业的优点</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823267"/>
            <a:ext cx="11391900" cy="18153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其主要优点有以下方面。</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(1) </a:t>
            </a:r>
            <a:r>
              <a:rPr lang="zh-CN" altLang="en-US" sz="2000" dirty="0">
                <a:solidFill>
                  <a:schemeClr val="bg1"/>
                </a:solidFill>
                <a:latin typeface="微软雅黑" pitchFamily="34" charset="-122"/>
                <a:ea typeface="微软雅黑" pitchFamily="34" charset="-122"/>
                <a:sym typeface="微软雅黑" pitchFamily="34" charset="-122"/>
              </a:rPr>
              <a:t>企业设立</a:t>
            </a:r>
            <a:r>
              <a:rPr lang="zh-CN" altLang="en-US" sz="2000" dirty="0" smtClean="0">
                <a:solidFill>
                  <a:schemeClr val="bg1"/>
                </a:solidFill>
                <a:latin typeface="微软雅黑" pitchFamily="34" charset="-122"/>
                <a:ea typeface="微软雅黑" pitchFamily="34" charset="-122"/>
                <a:sym typeface="微软雅黑" pitchFamily="34" charset="-122"/>
              </a:rPr>
              <a:t>、转让</a:t>
            </a:r>
            <a:r>
              <a:rPr lang="zh-CN" altLang="en-US" sz="2000" dirty="0">
                <a:solidFill>
                  <a:schemeClr val="bg1"/>
                </a:solidFill>
                <a:latin typeface="微软雅黑" pitchFamily="34" charset="-122"/>
                <a:ea typeface="微软雅黑" pitchFamily="34" charset="-122"/>
                <a:sym typeface="微软雅黑" pitchFamily="34" charset="-122"/>
              </a:rPr>
              <a:t>和解散等行为手续非常简便</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仅需向有关机关登记即可。</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(2) </a:t>
            </a:r>
            <a:r>
              <a:rPr lang="zh-CN" altLang="en-US" sz="2000" dirty="0">
                <a:solidFill>
                  <a:schemeClr val="bg1"/>
                </a:solidFill>
                <a:latin typeface="微软雅黑" pitchFamily="34" charset="-122"/>
                <a:ea typeface="微软雅黑" pitchFamily="34" charset="-122"/>
                <a:sym typeface="微软雅黑" pitchFamily="34" charset="-122"/>
              </a:rPr>
              <a:t>企业主独资经营</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制约因素较少</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经营方式灵活</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能迅速对市场变化做出反应。</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(3) </a:t>
            </a:r>
            <a:r>
              <a:rPr lang="zh-CN" altLang="en-US" sz="2000" dirty="0">
                <a:solidFill>
                  <a:schemeClr val="bg1"/>
                </a:solidFill>
                <a:latin typeface="微软雅黑" pitchFamily="34" charset="-122"/>
                <a:ea typeface="微软雅黑" pitchFamily="34" charset="-122"/>
                <a:sym typeface="微软雅黑" pitchFamily="34" charset="-122"/>
              </a:rPr>
              <a:t>企业资产所有权</a:t>
            </a:r>
            <a:r>
              <a:rPr lang="zh-CN" altLang="en-US" sz="2000" dirty="0" smtClean="0">
                <a:solidFill>
                  <a:schemeClr val="bg1"/>
                </a:solidFill>
                <a:latin typeface="微软雅黑" pitchFamily="34" charset="-122"/>
                <a:ea typeface="微软雅黑" pitchFamily="34" charset="-122"/>
                <a:sym typeface="微软雅黑" pitchFamily="34" charset="-122"/>
              </a:rPr>
              <a:t>、控制权、经营权、收益</a:t>
            </a:r>
            <a:r>
              <a:rPr lang="zh-CN" altLang="en-US" sz="2000" dirty="0">
                <a:solidFill>
                  <a:schemeClr val="bg1"/>
                </a:solidFill>
                <a:latin typeface="微软雅黑" pitchFamily="34" charset="-122"/>
                <a:ea typeface="微软雅黑" pitchFamily="34" charset="-122"/>
                <a:sym typeface="微软雅黑" pitchFamily="34" charset="-122"/>
              </a:rPr>
              <a:t>权高度统一</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zh-CN" altLang="en-US" sz="2000" dirty="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(4) </a:t>
            </a:r>
            <a:r>
              <a:rPr lang="zh-CN" altLang="en-US" sz="2000" dirty="0">
                <a:solidFill>
                  <a:schemeClr val="bg1"/>
                </a:solidFill>
                <a:latin typeface="微软雅黑" pitchFamily="34" charset="-122"/>
                <a:ea typeface="微软雅黑" pitchFamily="34" charset="-122"/>
                <a:sym typeface="微软雅黑" pitchFamily="34" charset="-122"/>
              </a:rPr>
              <a:t>企业主自负盈亏和对企业的债务负无限责任成为强硬的预算约束。</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新企业组织形式的</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个人独资</a:t>
            </a:r>
            <a:r>
              <a:rPr lang="zh-CN" altLang="en-US" sz="2400" b="1" dirty="0" smtClean="0">
                <a:solidFill>
                  <a:schemeClr val="tx1">
                    <a:lumMod val="75000"/>
                    <a:lumOff val="25000"/>
                  </a:schemeClr>
                </a:solidFill>
                <a:latin typeface="微软雅黑" pitchFamily="34" charset="-122"/>
                <a:ea typeface="微软雅黑" pitchFamily="34" charset="-122"/>
              </a:rPr>
              <a:t>企业</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8653350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第一节  创业</a:t>
            </a:r>
            <a:r>
              <a:rPr lang="zh-CN" altLang="en-US" sz="3200" b="1" dirty="0">
                <a:solidFill>
                  <a:schemeClr val="accent1"/>
                </a:solidFill>
                <a:latin typeface="微软雅黑" pitchFamily="34" charset="-122"/>
                <a:ea typeface="微软雅黑" pitchFamily="34" charset="-122"/>
              </a:rPr>
              <a:t>团队的组建</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01</a:t>
            </a:r>
          </a:p>
        </p:txBody>
      </p:sp>
    </p:spTree>
    <p:extLst>
      <p:ext uri="{BB962C8B-B14F-4D97-AF65-F5344CB8AC3E}">
        <p14:creationId xmlns:p14="http://schemas.microsoft.com/office/powerpoint/2010/main" val="329407134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个人独资企业的缺点</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867717"/>
            <a:ext cx="11391900" cy="18466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en-US" altLang="zh-CN" sz="2000" dirty="0" smtClean="0">
                <a:solidFill>
                  <a:schemeClr val="bg1"/>
                </a:solidFill>
                <a:latin typeface="微软雅黑" pitchFamily="34" charset="-122"/>
                <a:ea typeface="微软雅黑" pitchFamily="34" charset="-122"/>
                <a:sym typeface="微软雅黑" pitchFamily="34" charset="-122"/>
              </a:rPr>
              <a:t>(1) </a:t>
            </a:r>
            <a:r>
              <a:rPr lang="zh-CN" altLang="en-US" sz="2000" dirty="0" smtClean="0">
                <a:solidFill>
                  <a:schemeClr val="bg1"/>
                </a:solidFill>
                <a:latin typeface="微软雅黑" pitchFamily="34" charset="-122"/>
                <a:ea typeface="微软雅黑" pitchFamily="34" charset="-122"/>
                <a:sym typeface="微软雅黑" pitchFamily="34" charset="-122"/>
              </a:rPr>
              <a:t>难以</a:t>
            </a:r>
            <a:r>
              <a:rPr lang="zh-CN" altLang="en-US" sz="2000" dirty="0">
                <a:solidFill>
                  <a:schemeClr val="bg1"/>
                </a:solidFill>
                <a:latin typeface="微软雅黑" pitchFamily="34" charset="-122"/>
                <a:ea typeface="微软雅黑" pitchFamily="34" charset="-122"/>
                <a:sym typeface="微软雅黑" pitchFamily="34" charset="-122"/>
              </a:rPr>
              <a:t>筹集大量资金。 </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en-US" altLang="zh-CN" sz="2000" dirty="0" smtClean="0">
                <a:solidFill>
                  <a:schemeClr val="bg1"/>
                </a:solidFill>
                <a:latin typeface="微软雅黑" pitchFamily="34" charset="-122"/>
                <a:ea typeface="微软雅黑" pitchFamily="34" charset="-122"/>
                <a:sym typeface="微软雅黑" pitchFamily="34" charset="-122"/>
              </a:rPr>
              <a:t>(</a:t>
            </a:r>
            <a:r>
              <a:rPr lang="en-US" altLang="zh-CN" sz="2000" dirty="0">
                <a:solidFill>
                  <a:schemeClr val="bg1"/>
                </a:solidFill>
                <a:latin typeface="微软雅黑" pitchFamily="34" charset="-122"/>
                <a:ea typeface="微软雅黑" pitchFamily="34" charset="-122"/>
                <a:sym typeface="微软雅黑" pitchFamily="34" charset="-122"/>
              </a:rPr>
              <a:t>2) </a:t>
            </a:r>
            <a:r>
              <a:rPr lang="zh-CN" altLang="en-US" sz="2000" dirty="0">
                <a:solidFill>
                  <a:schemeClr val="bg1"/>
                </a:solidFill>
                <a:latin typeface="微软雅黑" pitchFamily="34" charset="-122"/>
                <a:ea typeface="微软雅黑" pitchFamily="34" charset="-122"/>
                <a:sym typeface="微软雅黑" pitchFamily="34" charset="-122"/>
              </a:rPr>
              <a:t>企业主风险巨大。 </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(3) </a:t>
            </a:r>
            <a:r>
              <a:rPr lang="zh-CN" altLang="en-US" sz="2000" dirty="0">
                <a:solidFill>
                  <a:schemeClr val="bg1"/>
                </a:solidFill>
                <a:latin typeface="微软雅黑" pitchFamily="34" charset="-122"/>
                <a:ea typeface="微软雅黑" pitchFamily="34" charset="-122"/>
                <a:sym typeface="微软雅黑" pitchFamily="34" charset="-122"/>
              </a:rPr>
              <a:t>企业创新性和开拓性差。 </a:t>
            </a: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(4) </a:t>
            </a:r>
            <a:r>
              <a:rPr lang="zh-CN" altLang="en-US" sz="2000" dirty="0">
                <a:solidFill>
                  <a:schemeClr val="bg1"/>
                </a:solidFill>
                <a:latin typeface="微软雅黑" pitchFamily="34" charset="-122"/>
                <a:ea typeface="微软雅黑" pitchFamily="34" charset="-122"/>
                <a:sym typeface="微软雅黑" pitchFamily="34" charset="-122"/>
              </a:rPr>
              <a:t>企业连续性差</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en-US" altLang="zh-CN" sz="2000" dirty="0">
                <a:solidFill>
                  <a:schemeClr val="bg1"/>
                </a:solidFill>
                <a:latin typeface="微软雅黑" pitchFamily="34" charset="-122"/>
                <a:ea typeface="微软雅黑" pitchFamily="34" charset="-122"/>
                <a:sym typeface="微软雅黑" pitchFamily="34" charset="-122"/>
              </a:rPr>
              <a:t>(5) </a:t>
            </a:r>
            <a:r>
              <a:rPr lang="zh-CN" altLang="en-US" sz="2000" dirty="0">
                <a:solidFill>
                  <a:schemeClr val="bg1"/>
                </a:solidFill>
                <a:latin typeface="微软雅黑" pitchFamily="34" charset="-122"/>
                <a:ea typeface="微软雅黑" pitchFamily="34" charset="-122"/>
                <a:sym typeface="微软雅黑" pitchFamily="34" charset="-122"/>
              </a:rPr>
              <a:t>企业内部的基本关系是雇佣关系</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劳资双方利益目标的差异带来企业内部组织</a:t>
            </a:r>
            <a:r>
              <a:rPr lang="zh-CN" altLang="en-US" sz="2000" dirty="0" smtClean="0">
                <a:solidFill>
                  <a:schemeClr val="bg1"/>
                </a:solidFill>
                <a:latin typeface="微软雅黑" pitchFamily="34" charset="-122"/>
                <a:ea typeface="微软雅黑" pitchFamily="34" charset="-122"/>
                <a:sym typeface="微软雅黑" pitchFamily="34" charset="-122"/>
              </a:rPr>
              <a:t>效率</a:t>
            </a:r>
            <a:r>
              <a:rPr lang="zh-CN" altLang="en-US" sz="2000" dirty="0">
                <a:solidFill>
                  <a:schemeClr val="bg1"/>
                </a:solidFill>
                <a:latin typeface="微软雅黑" pitchFamily="34" charset="-122"/>
                <a:ea typeface="微软雅黑" pitchFamily="34" charset="-122"/>
                <a:sym typeface="微软雅黑" pitchFamily="34" charset="-122"/>
              </a:rPr>
              <a:t>的潜在危险。</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新企业组织形式的</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个人独资</a:t>
            </a:r>
            <a:r>
              <a:rPr lang="zh-CN" altLang="en-US" sz="2400" b="1" dirty="0" smtClean="0">
                <a:solidFill>
                  <a:schemeClr val="tx1">
                    <a:lumMod val="75000"/>
                    <a:lumOff val="25000"/>
                  </a:schemeClr>
                </a:solidFill>
                <a:latin typeface="微软雅黑" pitchFamily="34" charset="-122"/>
                <a:ea typeface="微软雅黑" pitchFamily="34" charset="-122"/>
              </a:rPr>
              <a:t>企业</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5298021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975642" cy="2677656"/>
          </a:xfrm>
          <a:prstGeom prst="rect">
            <a:avLst/>
          </a:prstGeom>
        </p:spPr>
        <p:txBody>
          <a:bodyPr wrap="square">
            <a:spAutoFit/>
          </a:bodyPr>
          <a:lstStyle/>
          <a:p>
            <a:pPr indent="457200" algn="just">
              <a:lnSpc>
                <a:spcPct val="120000"/>
              </a:lnSpc>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设立条件</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普通合伙企业的设立条件有以下方面。</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有两个以上合伙人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并且都是依法承担无限责任者。</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有书面合伙协议。</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有各合伙人实际缴付的出资。</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有合伙企业的名称。</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第五</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有经营场所和从事合伙经营的必要条件。</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新企业组织形式的</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合伙企业</a:t>
            </a:r>
          </a:p>
        </p:txBody>
      </p:sp>
    </p:spTree>
    <p:extLst>
      <p:ext uri="{BB962C8B-B14F-4D97-AF65-F5344CB8AC3E}">
        <p14:creationId xmlns:p14="http://schemas.microsoft.com/office/powerpoint/2010/main" val="95606531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100038"/>
            <a:ext cx="8080542" cy="5262979"/>
          </a:xfrm>
          <a:prstGeom prst="rect">
            <a:avLst/>
          </a:prstGeom>
        </p:spPr>
        <p:txBody>
          <a:bodyPr wrap="square">
            <a:spAutoFit/>
          </a:bodyPr>
          <a:lstStyle/>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有限合伙企业的设立条件有以下方面。</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有限合伙企业由两个以上五十个以下合伙人设立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法律另有规定</a:t>
            </a:r>
            <a:r>
              <a:rPr lang="zh-CN" altLang="en-US" sz="2000" dirty="0" smtClean="0">
                <a:solidFill>
                  <a:schemeClr val="tx1">
                    <a:lumMod val="75000"/>
                    <a:lumOff val="25000"/>
                  </a:schemeClr>
                </a:solidFill>
                <a:latin typeface="微软雅黑" pitchFamily="34" charset="-122"/>
                <a:ea typeface="微软雅黑" pitchFamily="34" charset="-122"/>
              </a:rPr>
              <a:t>的除外</a:t>
            </a:r>
            <a:r>
              <a:rPr lang="zh-CN" altLang="en-US"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有限合伙企业至少应当有一个普通合伙人。</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有限合伙企业名称中应当</a:t>
            </a:r>
            <a:r>
              <a:rPr lang="zh-CN" altLang="en-US" sz="2000" dirty="0" smtClean="0">
                <a:solidFill>
                  <a:schemeClr val="tx1">
                    <a:lumMod val="75000"/>
                    <a:lumOff val="25000"/>
                  </a:schemeClr>
                </a:solidFill>
                <a:latin typeface="微软雅黑" pitchFamily="34" charset="-122"/>
                <a:ea typeface="微软雅黑" pitchFamily="34" charset="-122"/>
              </a:rPr>
              <a:t>标明“有限合伙”字样</a:t>
            </a:r>
            <a:r>
              <a:rPr lang="zh-CN" altLang="en-US"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有限合伙人可以用货币</a:t>
            </a:r>
            <a:r>
              <a:rPr lang="zh-CN" altLang="en-US" sz="2000" dirty="0" smtClean="0">
                <a:solidFill>
                  <a:schemeClr val="tx1">
                    <a:lumMod val="75000"/>
                    <a:lumOff val="25000"/>
                  </a:schemeClr>
                </a:solidFill>
                <a:latin typeface="微软雅黑" pitchFamily="34" charset="-122"/>
                <a:ea typeface="微软雅黑" pitchFamily="34" charset="-122"/>
              </a:rPr>
              <a:t>、实物、知识产权、土地使用权</a:t>
            </a:r>
            <a:r>
              <a:rPr lang="zh-CN" altLang="en-US" sz="2000" dirty="0">
                <a:solidFill>
                  <a:schemeClr val="tx1">
                    <a:lumMod val="75000"/>
                    <a:lumOff val="25000"/>
                  </a:schemeClr>
                </a:solidFill>
                <a:latin typeface="微软雅黑" pitchFamily="34" charset="-122"/>
                <a:ea typeface="微软雅黑" pitchFamily="34" charset="-122"/>
              </a:rPr>
              <a:t>或者其他财产权</a:t>
            </a:r>
            <a:r>
              <a:rPr lang="zh-CN" altLang="en-US" sz="2000" dirty="0" smtClean="0">
                <a:solidFill>
                  <a:schemeClr val="tx1">
                    <a:lumMod val="75000"/>
                    <a:lumOff val="25000"/>
                  </a:schemeClr>
                </a:solidFill>
                <a:latin typeface="微软雅黑" pitchFamily="34" charset="-122"/>
                <a:ea typeface="微软雅黑" pitchFamily="34" charset="-122"/>
              </a:rPr>
              <a:t>作价出资</a:t>
            </a:r>
            <a:r>
              <a:rPr lang="zh-CN" altLang="en-US"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第五</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有限合伙人不得以劳务出资。</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有限合伙人应当按照合伙协议的约定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按期足额缴纳出资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未按期足额</a:t>
            </a:r>
            <a:r>
              <a:rPr lang="zh-CN" altLang="en-US" sz="2000" dirty="0" smtClean="0">
                <a:solidFill>
                  <a:schemeClr val="tx1">
                    <a:lumMod val="75000"/>
                    <a:lumOff val="25000"/>
                  </a:schemeClr>
                </a:solidFill>
                <a:latin typeface="微软雅黑" pitchFamily="34" charset="-122"/>
                <a:ea typeface="微软雅黑" pitchFamily="34" charset="-122"/>
              </a:rPr>
              <a:t>缴纳的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应当承担补缴义务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并对其他合伙人承担违约责任。</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有限合伙企业登记事项中应当载明有限合伙人的姓名或者名称及认缴的</a:t>
            </a:r>
            <a:r>
              <a:rPr lang="zh-CN" altLang="en-US" sz="2000" dirty="0" smtClean="0">
                <a:solidFill>
                  <a:schemeClr val="tx1">
                    <a:lumMod val="75000"/>
                    <a:lumOff val="25000"/>
                  </a:schemeClr>
                </a:solidFill>
                <a:latin typeface="微软雅黑" pitchFamily="34" charset="-122"/>
                <a:ea typeface="微软雅黑" pitchFamily="34" charset="-122"/>
              </a:rPr>
              <a:t>出资数额</a:t>
            </a:r>
            <a:r>
              <a:rPr lang="zh-CN" altLang="en-US"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第八</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有限合伙企业由普通合伙人执行合伙事务。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第九</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有限合伙人不执行合伙事务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不得对外代表有限合伙企业。</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新企业组织形式的</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合伙企业</a:t>
            </a:r>
          </a:p>
        </p:txBody>
      </p:sp>
    </p:spTree>
    <p:extLst>
      <p:ext uri="{BB962C8B-B14F-4D97-AF65-F5344CB8AC3E}">
        <p14:creationId xmlns:p14="http://schemas.microsoft.com/office/powerpoint/2010/main" val="85160546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300242"/>
            <a:ext cx="8080542" cy="4123693"/>
          </a:xfrm>
          <a:prstGeom prst="rect">
            <a:avLst/>
          </a:prstGeom>
        </p:spPr>
        <p:txBody>
          <a:bodyPr wrap="square">
            <a:spAutoFit/>
          </a:bodyPr>
          <a:lstStyle/>
          <a:p>
            <a:pPr indent="457200" algn="just">
              <a:lnSpc>
                <a:spcPct val="120000"/>
              </a:lnSpc>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设立应提交的文件</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全体合伙人签署的设立登记申请书。</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全体合伙人的身份证明。</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全体合伙人指定的代表或者共同委托的代理人的委托书。</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合伙协议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普通合伙企业和有限合伙企业的协议内容有所不同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具体内容请</a:t>
            </a:r>
            <a:r>
              <a:rPr lang="zh-CN" altLang="en-US" sz="2000" dirty="0" smtClean="0">
                <a:solidFill>
                  <a:schemeClr val="tx1">
                    <a:lumMod val="75000"/>
                    <a:lumOff val="25000"/>
                  </a:schemeClr>
                </a:solidFill>
                <a:latin typeface="微软雅黑" pitchFamily="34" charset="-122"/>
                <a:ea typeface="微软雅黑" pitchFamily="34" charset="-122"/>
              </a:rPr>
              <a:t>咨询</a:t>
            </a:r>
            <a:r>
              <a:rPr lang="zh-CN" altLang="en-US" sz="2000" dirty="0">
                <a:solidFill>
                  <a:schemeClr val="tx1">
                    <a:lumMod val="75000"/>
                    <a:lumOff val="25000"/>
                  </a:schemeClr>
                </a:solidFill>
                <a:latin typeface="微软雅黑" pitchFamily="34" charset="-122"/>
                <a:ea typeface="微软雅黑" pitchFamily="34" charset="-122"/>
              </a:rPr>
              <a:t>相关部门</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出资权属证明。</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(6) </a:t>
            </a:r>
            <a:r>
              <a:rPr lang="zh-CN" altLang="en-US" sz="2000" dirty="0">
                <a:solidFill>
                  <a:schemeClr val="tx1">
                    <a:lumMod val="75000"/>
                    <a:lumOff val="25000"/>
                  </a:schemeClr>
                </a:solidFill>
                <a:latin typeface="微软雅黑" pitchFamily="34" charset="-122"/>
                <a:ea typeface="微软雅黑" pitchFamily="34" charset="-122"/>
              </a:rPr>
              <a:t>经营场所证明。</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(7) </a:t>
            </a:r>
            <a:r>
              <a:rPr lang="zh-CN" altLang="en-US" sz="2000" dirty="0">
                <a:solidFill>
                  <a:schemeClr val="tx1">
                    <a:lumMod val="75000"/>
                    <a:lumOff val="25000"/>
                  </a:schemeClr>
                </a:solidFill>
                <a:latin typeface="微软雅黑" pitchFamily="34" charset="-122"/>
                <a:ea typeface="微软雅黑" pitchFamily="34" charset="-122"/>
              </a:rPr>
              <a:t>国务院工商行政管理部门规定提交的其他文件。</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(8) </a:t>
            </a:r>
            <a:r>
              <a:rPr lang="zh-CN" altLang="en-US" sz="2000" dirty="0">
                <a:solidFill>
                  <a:schemeClr val="tx1">
                    <a:lumMod val="75000"/>
                    <a:lumOff val="25000"/>
                  </a:schemeClr>
                </a:solidFill>
                <a:latin typeface="微软雅黑" pitchFamily="34" charset="-122"/>
                <a:ea typeface="微软雅黑" pitchFamily="34" charset="-122"/>
              </a:rPr>
              <a:t>法律</a:t>
            </a:r>
            <a:r>
              <a:rPr lang="zh-CN" altLang="en-US" sz="2000" dirty="0" smtClean="0">
                <a:solidFill>
                  <a:schemeClr val="tx1">
                    <a:lumMod val="75000"/>
                    <a:lumOff val="25000"/>
                  </a:schemeClr>
                </a:solidFill>
                <a:latin typeface="微软雅黑" pitchFamily="34" charset="-122"/>
                <a:ea typeface="微软雅黑" pitchFamily="34" charset="-122"/>
              </a:rPr>
              <a:t>、行政法</a:t>
            </a:r>
            <a:r>
              <a:rPr lang="zh-CN" altLang="en-US" sz="2000" dirty="0">
                <a:solidFill>
                  <a:schemeClr val="tx1">
                    <a:lumMod val="75000"/>
                    <a:lumOff val="25000"/>
                  </a:schemeClr>
                </a:solidFill>
                <a:latin typeface="微软雅黑" pitchFamily="34" charset="-122"/>
                <a:ea typeface="微软雅黑" pitchFamily="34" charset="-122"/>
              </a:rPr>
              <a:t>规定设立合伙企业须报经审批的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还应当提交有关批准文件。</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新企业组织形式的</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合伙企业</a:t>
            </a:r>
          </a:p>
        </p:txBody>
      </p:sp>
    </p:spTree>
    <p:extLst>
      <p:ext uri="{BB962C8B-B14F-4D97-AF65-F5344CB8AC3E}">
        <p14:creationId xmlns:p14="http://schemas.microsoft.com/office/powerpoint/2010/main" val="101488899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2158" y="1561605"/>
            <a:ext cx="8080542" cy="3785652"/>
          </a:xfrm>
          <a:prstGeom prst="rect">
            <a:avLst/>
          </a:prstGeom>
        </p:spPr>
        <p:txBody>
          <a:bodyPr wrap="square">
            <a:spAutoFit/>
          </a:bodyPr>
          <a:lstStyle/>
          <a:p>
            <a:pPr indent="457200" algn="just">
              <a:lnSpc>
                <a:spcPct val="120000"/>
              </a:lnSpc>
            </a:pPr>
            <a:r>
              <a:rPr lang="en-US" altLang="zh-CN" sz="2000" b="1" dirty="0">
                <a:solidFill>
                  <a:schemeClr val="accent2"/>
                </a:solidFill>
                <a:latin typeface="微软雅黑" pitchFamily="34" charset="-122"/>
                <a:ea typeface="微软雅黑" pitchFamily="34" charset="-122"/>
              </a:rPr>
              <a:t>3. </a:t>
            </a:r>
            <a:r>
              <a:rPr lang="zh-CN" altLang="en-US" sz="2000" b="1" dirty="0">
                <a:solidFill>
                  <a:schemeClr val="accent2"/>
                </a:solidFill>
                <a:latin typeface="微软雅黑" pitchFamily="34" charset="-122"/>
                <a:ea typeface="微软雅黑" pitchFamily="34" charset="-122"/>
              </a:rPr>
              <a:t>合伙企业的优点</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可以从众多的合伙人处筹集资本</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在一定程度上突破企业资金受单个人所拥有</a:t>
            </a:r>
            <a:r>
              <a:rPr lang="zh-CN" altLang="en-US" sz="2000" dirty="0" smtClean="0">
                <a:solidFill>
                  <a:schemeClr val="tx1">
                    <a:lumMod val="75000"/>
                    <a:lumOff val="25000"/>
                  </a:schemeClr>
                </a:solidFill>
                <a:latin typeface="微软雅黑" pitchFamily="34" charset="-122"/>
                <a:ea typeface="微软雅黑" pitchFamily="34" charset="-122"/>
              </a:rPr>
              <a:t>的量</a:t>
            </a:r>
            <a:r>
              <a:rPr lang="zh-CN" altLang="en-US" sz="2000" dirty="0">
                <a:solidFill>
                  <a:schemeClr val="tx1">
                    <a:lumMod val="75000"/>
                    <a:lumOff val="25000"/>
                  </a:schemeClr>
                </a:solidFill>
                <a:latin typeface="微软雅黑" pitchFamily="34" charset="-122"/>
                <a:ea typeface="微软雅黑" pitchFamily="34" charset="-122"/>
              </a:rPr>
              <a:t>的限制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并使企业从外部获得贷款的信用增强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扩大了资金的来源。</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风险分散在众多所有者身上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合伙人共同偿还责任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使合伙企业的抗风险能力</a:t>
            </a:r>
            <a:r>
              <a:rPr lang="zh-CN" altLang="en-US" sz="2000" dirty="0" smtClean="0">
                <a:solidFill>
                  <a:schemeClr val="tx1">
                    <a:lumMod val="75000"/>
                    <a:lumOff val="25000"/>
                  </a:schemeClr>
                </a:solidFill>
                <a:latin typeface="微软雅黑" pitchFamily="34" charset="-122"/>
                <a:ea typeface="微软雅黑" pitchFamily="34" charset="-122"/>
              </a:rPr>
              <a:t>较之</a:t>
            </a:r>
            <a:r>
              <a:rPr lang="zh-CN" altLang="en-US" sz="2000" dirty="0">
                <a:solidFill>
                  <a:schemeClr val="tx1">
                    <a:lumMod val="75000"/>
                    <a:lumOff val="25000"/>
                  </a:schemeClr>
                </a:solidFill>
                <a:latin typeface="微软雅黑" pitchFamily="34" charset="-122"/>
                <a:ea typeface="微软雅黑" pitchFamily="34" charset="-122"/>
              </a:rPr>
              <a:t>个人独资企业大大提高</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合伙人对企业盈亏负有完全责任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这意味着所有合伙人都以自己的全部家当为</a:t>
            </a:r>
            <a:r>
              <a:rPr lang="zh-CN" altLang="en-US" sz="2000" dirty="0" smtClean="0">
                <a:solidFill>
                  <a:schemeClr val="tx1">
                    <a:lumMod val="75000"/>
                    <a:lumOff val="25000"/>
                  </a:schemeClr>
                </a:solidFill>
                <a:latin typeface="微软雅黑" pitchFamily="34" charset="-122"/>
                <a:ea typeface="微软雅黑" pitchFamily="34" charset="-122"/>
              </a:rPr>
              <a:t>企业</a:t>
            </a:r>
            <a:r>
              <a:rPr lang="zh-CN" altLang="en-US" sz="2000" dirty="0">
                <a:solidFill>
                  <a:schemeClr val="tx1">
                    <a:lumMod val="75000"/>
                    <a:lumOff val="25000"/>
                  </a:schemeClr>
                </a:solidFill>
                <a:latin typeface="微软雅黑" pitchFamily="34" charset="-122"/>
                <a:ea typeface="微软雅黑" pitchFamily="34" charset="-122"/>
              </a:rPr>
              <a:t>担保</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因而有助于提高企业信誉。</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经营者即出资者人数的增加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突破了单个人在知识</a:t>
            </a:r>
            <a:r>
              <a:rPr lang="zh-CN" altLang="en-US" sz="2000" dirty="0" smtClean="0">
                <a:solidFill>
                  <a:schemeClr val="tx1">
                    <a:lumMod val="75000"/>
                    <a:lumOff val="25000"/>
                  </a:schemeClr>
                </a:solidFill>
                <a:latin typeface="微软雅黑" pitchFamily="34" charset="-122"/>
                <a:ea typeface="微软雅黑" pitchFamily="34" charset="-122"/>
              </a:rPr>
              <a:t>、阅历、经验</a:t>
            </a:r>
            <a:r>
              <a:rPr lang="zh-CN" altLang="en-US" sz="2000" dirty="0">
                <a:solidFill>
                  <a:schemeClr val="tx1">
                    <a:lumMod val="75000"/>
                    <a:lumOff val="25000"/>
                  </a:schemeClr>
                </a:solidFill>
                <a:latin typeface="微软雅黑" pitchFamily="34" charset="-122"/>
                <a:ea typeface="微软雅黑" pitchFamily="34" charset="-122"/>
              </a:rPr>
              <a:t>等方面的限制</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新企业组织形式的</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合伙企业</a:t>
            </a:r>
          </a:p>
        </p:txBody>
      </p:sp>
    </p:spTree>
    <p:extLst>
      <p:ext uri="{BB962C8B-B14F-4D97-AF65-F5344CB8AC3E}">
        <p14:creationId xmlns:p14="http://schemas.microsoft.com/office/powerpoint/2010/main" val="162005729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2158" y="2252355"/>
            <a:ext cx="8080542" cy="1569660"/>
          </a:xfrm>
          <a:prstGeom prst="rect">
            <a:avLst/>
          </a:prstGeom>
        </p:spPr>
        <p:txBody>
          <a:bodyPr wrap="square">
            <a:spAutoFit/>
          </a:bodyPr>
          <a:lstStyle/>
          <a:p>
            <a:pPr indent="457200" algn="just">
              <a:lnSpc>
                <a:spcPct val="120000"/>
              </a:lnSpc>
            </a:pPr>
            <a:r>
              <a:rPr lang="en-US" altLang="zh-CN" sz="2000" b="1" dirty="0">
                <a:solidFill>
                  <a:schemeClr val="accent2"/>
                </a:solidFill>
                <a:latin typeface="微软雅黑" pitchFamily="34" charset="-122"/>
                <a:ea typeface="微软雅黑" pitchFamily="34" charset="-122"/>
              </a:rPr>
              <a:t>4. </a:t>
            </a:r>
            <a:r>
              <a:rPr lang="zh-CN" altLang="en-US" sz="2000" b="1" dirty="0">
                <a:solidFill>
                  <a:schemeClr val="accent2"/>
                </a:solidFill>
                <a:latin typeface="微软雅黑" pitchFamily="34" charset="-122"/>
                <a:ea typeface="微软雅黑" pitchFamily="34" charset="-122"/>
              </a:rPr>
              <a:t>合伙企业的缺点</a:t>
            </a:r>
          </a:p>
          <a:p>
            <a:pPr indent="457200" algn="just">
              <a:lnSpc>
                <a:spcPct val="120000"/>
              </a:lnSpc>
            </a:pPr>
            <a:r>
              <a:rPr lang="en-US" altLang="zh-CN" sz="2000" dirty="0" smtClean="0">
                <a:solidFill>
                  <a:schemeClr val="tx1">
                    <a:lumMod val="75000"/>
                    <a:lumOff val="25000"/>
                  </a:schemeClr>
                </a:solidFill>
                <a:latin typeface="微软雅黑" pitchFamily="34" charset="-122"/>
                <a:ea typeface="微软雅黑" pitchFamily="34" charset="-122"/>
              </a:rPr>
              <a:t>(1) </a:t>
            </a:r>
            <a:r>
              <a:rPr lang="zh-CN" altLang="en-US" sz="2000" dirty="0" smtClean="0">
                <a:solidFill>
                  <a:schemeClr val="tx1">
                    <a:lumMod val="75000"/>
                    <a:lumOff val="25000"/>
                  </a:schemeClr>
                </a:solidFill>
                <a:latin typeface="微软雅黑" pitchFamily="34" charset="-122"/>
                <a:ea typeface="微软雅黑" pitchFamily="34" charset="-122"/>
              </a:rPr>
              <a:t>法律</a:t>
            </a:r>
            <a:r>
              <a:rPr lang="zh-CN" altLang="en-US" sz="2000" dirty="0">
                <a:solidFill>
                  <a:schemeClr val="tx1">
                    <a:lumMod val="75000"/>
                    <a:lumOff val="25000"/>
                  </a:schemeClr>
                </a:solidFill>
                <a:latin typeface="微软雅黑" pitchFamily="34" charset="-122"/>
                <a:ea typeface="微软雅黑" pitchFamily="34" charset="-122"/>
              </a:rPr>
              <a:t>形式的复杂性。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en-US" altLang="zh-CN" sz="2000" dirty="0" smtClean="0">
                <a:solidFill>
                  <a:schemeClr val="tx1">
                    <a:lumMod val="75000"/>
                    <a:lumOff val="25000"/>
                  </a:schemeClr>
                </a:solidFill>
                <a:latin typeface="微软雅黑" pitchFamily="34" charset="-122"/>
                <a:ea typeface="微软雅黑" pitchFamily="34" charset="-122"/>
              </a:rPr>
              <a:t>(</a:t>
            </a: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决策时滞</a:t>
            </a:r>
            <a:r>
              <a:rPr lang="zh-CN" altLang="en-US" sz="2000" dirty="0" smtClean="0">
                <a:solidFill>
                  <a:schemeClr val="tx1">
                    <a:lumMod val="75000"/>
                    <a:lumOff val="25000"/>
                  </a:schemeClr>
                </a:solidFill>
                <a:latin typeface="微软雅黑" pitchFamily="34" charset="-122"/>
                <a:ea typeface="微软雅黑" pitchFamily="34" charset="-122"/>
              </a:rPr>
              <a:t>性。</a:t>
            </a:r>
            <a:endParaRPr lang="zh-CN" altLang="en-US"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非经营合伙人承担风险较大</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新企业组织形式的</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合伙企业</a:t>
            </a:r>
          </a:p>
        </p:txBody>
      </p:sp>
    </p:spTree>
    <p:extLst>
      <p:ext uri="{BB962C8B-B14F-4D97-AF65-F5344CB8AC3E}">
        <p14:creationId xmlns:p14="http://schemas.microsoft.com/office/powerpoint/2010/main" val="425291960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2044701" y="1686342"/>
            <a:ext cx="7962899" cy="3977857"/>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2441240" y="2013276"/>
            <a:ext cx="7096460"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设立条件</a:t>
            </a:r>
          </a:p>
          <a:p>
            <a:pPr indent="457200" algn="just">
              <a:lnSpc>
                <a:spcPct val="120000"/>
              </a:lnSpc>
              <a:spcBef>
                <a:spcPct val="0"/>
              </a:spcBef>
            </a:pPr>
            <a:r>
              <a:rPr lang="en-US" altLang="zh-CN" sz="2000" dirty="0" smtClean="0">
                <a:solidFill>
                  <a:schemeClr val="tx1">
                    <a:lumMod val="75000"/>
                    <a:lumOff val="25000"/>
                  </a:schemeClr>
                </a:solidFill>
                <a:latin typeface="微软雅黑" pitchFamily="34" charset="-122"/>
                <a:ea typeface="微软雅黑" pitchFamily="34" charset="-122"/>
              </a:rPr>
              <a:t>(1) </a:t>
            </a:r>
            <a:r>
              <a:rPr lang="zh-CN" altLang="en-US" sz="2000" dirty="0" smtClean="0">
                <a:solidFill>
                  <a:schemeClr val="tx1">
                    <a:lumMod val="75000"/>
                    <a:lumOff val="25000"/>
                  </a:schemeClr>
                </a:solidFill>
                <a:latin typeface="微软雅黑" pitchFamily="34" charset="-122"/>
                <a:ea typeface="微软雅黑" pitchFamily="34" charset="-122"/>
              </a:rPr>
              <a:t>有限责任公司。</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创业者</a:t>
            </a:r>
            <a:r>
              <a:rPr lang="zh-CN" altLang="en-US" sz="2000" dirty="0">
                <a:solidFill>
                  <a:schemeClr val="tx1">
                    <a:lumMod val="75000"/>
                    <a:lumOff val="25000"/>
                  </a:schemeClr>
                </a:solidFill>
                <a:latin typeface="微软雅黑" pitchFamily="34" charset="-122"/>
                <a:ea typeface="微软雅黑" pitchFamily="34" charset="-122"/>
              </a:rPr>
              <a:t>设立有限责任公司</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除了要有固定的</a:t>
            </a:r>
            <a:r>
              <a:rPr lang="zh-CN" altLang="en-US" sz="2000" dirty="0" smtClean="0">
                <a:solidFill>
                  <a:schemeClr val="tx1">
                    <a:lumMod val="75000"/>
                    <a:lumOff val="25000"/>
                  </a:schemeClr>
                </a:solidFill>
                <a:latin typeface="微软雅黑" pitchFamily="34" charset="-122"/>
                <a:ea typeface="微软雅黑" pitchFamily="34" charset="-122"/>
              </a:rPr>
              <a:t>生产经营</a:t>
            </a:r>
            <a:r>
              <a:rPr lang="zh-CN" altLang="en-US" sz="2000" dirty="0">
                <a:solidFill>
                  <a:schemeClr val="tx1">
                    <a:lumMod val="75000"/>
                    <a:lumOff val="25000"/>
                  </a:schemeClr>
                </a:solidFill>
                <a:latin typeface="微软雅黑" pitchFamily="34" charset="-122"/>
                <a:ea typeface="微软雅黑" pitchFamily="34" charset="-122"/>
              </a:rPr>
              <a:t>场所和必要的生产经营条件外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还应具备下列条件。</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股东符合法定人数。</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有符合公司章程规定的全体股东认缴的出资额。</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股东共同制定公司章程。</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有公司名称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建立符合有限责任公司要求的组织机构。</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第五</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有公司住所。</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新企业组织形式的</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公司制企业</a:t>
            </a:r>
          </a:p>
        </p:txBody>
      </p:sp>
    </p:spTree>
    <p:extLst>
      <p:ext uri="{BB962C8B-B14F-4D97-AF65-F5344CB8AC3E}">
        <p14:creationId xmlns:p14="http://schemas.microsoft.com/office/powerpoint/2010/main" val="233474916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1549401" y="898942"/>
            <a:ext cx="8572499" cy="5457408"/>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1709570" y="1054412"/>
            <a:ext cx="8209130"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设立条件</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股份有限公司。应当具备以下条件。</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公司名称和住所。</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公司经营范围。</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公司设立方式。</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公司股份总数</a:t>
            </a:r>
            <a:r>
              <a:rPr lang="zh-CN" altLang="en-US" sz="2000" dirty="0" smtClean="0">
                <a:solidFill>
                  <a:schemeClr val="tx1">
                    <a:lumMod val="75000"/>
                    <a:lumOff val="25000"/>
                  </a:schemeClr>
                </a:solidFill>
                <a:latin typeface="微软雅黑" pitchFamily="34" charset="-122"/>
                <a:ea typeface="微软雅黑" pitchFamily="34" charset="-122"/>
              </a:rPr>
              <a:t>、每</a:t>
            </a:r>
            <a:r>
              <a:rPr lang="zh-CN" altLang="en-US" sz="2000" dirty="0">
                <a:solidFill>
                  <a:schemeClr val="tx1">
                    <a:lumMod val="75000"/>
                    <a:lumOff val="25000"/>
                  </a:schemeClr>
                </a:solidFill>
                <a:latin typeface="微软雅黑" pitchFamily="34" charset="-122"/>
                <a:ea typeface="微软雅黑" pitchFamily="34" charset="-122"/>
              </a:rPr>
              <a:t>股金额和注册资本。</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第五</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发起人的姓名或者名称</a:t>
            </a:r>
            <a:r>
              <a:rPr lang="zh-CN" altLang="en-US" sz="2000" dirty="0" smtClean="0">
                <a:solidFill>
                  <a:schemeClr val="tx1">
                    <a:lumMod val="75000"/>
                    <a:lumOff val="25000"/>
                  </a:schemeClr>
                </a:solidFill>
                <a:latin typeface="微软雅黑" pitchFamily="34" charset="-122"/>
                <a:ea typeface="微软雅黑" pitchFamily="34" charset="-122"/>
              </a:rPr>
              <a:t>、认购</a:t>
            </a:r>
            <a:r>
              <a:rPr lang="zh-CN" altLang="en-US" sz="2000" dirty="0">
                <a:solidFill>
                  <a:schemeClr val="tx1">
                    <a:lumMod val="75000"/>
                    <a:lumOff val="25000"/>
                  </a:schemeClr>
                </a:solidFill>
                <a:latin typeface="微软雅黑" pitchFamily="34" charset="-122"/>
                <a:ea typeface="微软雅黑" pitchFamily="34" charset="-122"/>
              </a:rPr>
              <a:t>的股份数</a:t>
            </a:r>
            <a:r>
              <a:rPr lang="zh-CN" altLang="en-US" sz="2000" dirty="0" smtClean="0">
                <a:solidFill>
                  <a:schemeClr val="tx1">
                    <a:lumMod val="75000"/>
                    <a:lumOff val="25000"/>
                  </a:schemeClr>
                </a:solidFill>
                <a:latin typeface="微软雅黑" pitchFamily="34" charset="-122"/>
                <a:ea typeface="微软雅黑" pitchFamily="34" charset="-122"/>
              </a:rPr>
              <a:t>、出资</a:t>
            </a:r>
            <a:r>
              <a:rPr lang="zh-CN" altLang="en-US" sz="2000" dirty="0">
                <a:solidFill>
                  <a:schemeClr val="tx1">
                    <a:lumMod val="75000"/>
                    <a:lumOff val="25000"/>
                  </a:schemeClr>
                </a:solidFill>
                <a:latin typeface="微软雅黑" pitchFamily="34" charset="-122"/>
                <a:ea typeface="微软雅黑" pitchFamily="34" charset="-122"/>
              </a:rPr>
              <a:t>方式和出资时间。</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董事会的组成</a:t>
            </a:r>
            <a:r>
              <a:rPr lang="zh-CN" altLang="en-US" sz="2000" dirty="0" smtClean="0">
                <a:solidFill>
                  <a:schemeClr val="tx1">
                    <a:lumMod val="75000"/>
                    <a:lumOff val="25000"/>
                  </a:schemeClr>
                </a:solidFill>
                <a:latin typeface="微软雅黑" pitchFamily="34" charset="-122"/>
                <a:ea typeface="微软雅黑" pitchFamily="34" charset="-122"/>
              </a:rPr>
              <a:t>、职权</a:t>
            </a:r>
            <a:r>
              <a:rPr lang="zh-CN" altLang="en-US" sz="2000" dirty="0">
                <a:solidFill>
                  <a:schemeClr val="tx1">
                    <a:lumMod val="75000"/>
                    <a:lumOff val="25000"/>
                  </a:schemeClr>
                </a:solidFill>
                <a:latin typeface="微软雅黑" pitchFamily="34" charset="-122"/>
                <a:ea typeface="微软雅黑" pitchFamily="34" charset="-122"/>
              </a:rPr>
              <a:t>和议事规则。</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公司法定代表人。</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第八</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监事会的组成</a:t>
            </a:r>
            <a:r>
              <a:rPr lang="zh-CN" altLang="en-US" sz="2000" dirty="0" smtClean="0">
                <a:solidFill>
                  <a:schemeClr val="tx1">
                    <a:lumMod val="75000"/>
                    <a:lumOff val="25000"/>
                  </a:schemeClr>
                </a:solidFill>
                <a:latin typeface="微软雅黑" pitchFamily="34" charset="-122"/>
                <a:ea typeface="微软雅黑" pitchFamily="34" charset="-122"/>
              </a:rPr>
              <a:t>、职权</a:t>
            </a:r>
            <a:r>
              <a:rPr lang="zh-CN" altLang="en-US" sz="2000" dirty="0">
                <a:solidFill>
                  <a:schemeClr val="tx1">
                    <a:lumMod val="75000"/>
                    <a:lumOff val="25000"/>
                  </a:schemeClr>
                </a:solidFill>
                <a:latin typeface="微软雅黑" pitchFamily="34" charset="-122"/>
                <a:ea typeface="微软雅黑" pitchFamily="34" charset="-122"/>
              </a:rPr>
              <a:t>和议事规则。</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第九</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公司利润分配办法。</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公司的解散事由与清算办法。</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第十一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公司的通知和公告办法。</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第十二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股东大会会议认为需要规定的其他事项。</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新企业组织形式的</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公司制企业</a:t>
            </a:r>
          </a:p>
        </p:txBody>
      </p:sp>
    </p:spTree>
    <p:extLst>
      <p:ext uri="{BB962C8B-B14F-4D97-AF65-F5344CB8AC3E}">
        <p14:creationId xmlns:p14="http://schemas.microsoft.com/office/powerpoint/2010/main" val="655972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1549401" y="898942"/>
            <a:ext cx="8572499" cy="5012908"/>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1842210" y="1149662"/>
            <a:ext cx="7986880" cy="4431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公司制企业的</a:t>
            </a:r>
            <a:r>
              <a:rPr lang="zh-CN" altLang="en-US" sz="2000" b="1" dirty="0" smtClean="0">
                <a:solidFill>
                  <a:schemeClr val="accent2"/>
                </a:solidFill>
                <a:latin typeface="微软雅黑" pitchFamily="34" charset="-122"/>
                <a:ea typeface="微软雅黑" pitchFamily="34" charset="-122"/>
              </a:rPr>
              <a:t>优点</a:t>
            </a:r>
            <a:endParaRPr lang="zh-CN" altLang="en-US" sz="2000" b="1" dirty="0">
              <a:solidFill>
                <a:schemeClr val="accent2"/>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公司股东的有限责任决定了对公司投资的股东既可满足投资者谋求利益的需求</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又</a:t>
            </a:r>
            <a:r>
              <a:rPr lang="zh-CN" altLang="en-US" sz="2000" dirty="0">
                <a:solidFill>
                  <a:schemeClr val="tx1">
                    <a:lumMod val="75000"/>
                    <a:lumOff val="25000"/>
                  </a:schemeClr>
                </a:solidFill>
                <a:latin typeface="微软雅黑" pitchFamily="34" charset="-122"/>
                <a:ea typeface="微软雅黑" pitchFamily="34" charset="-122"/>
              </a:rPr>
              <a:t>可使其承担的风险限定在一个合理的范围内</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增加其投资的积极性。</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公司特别是股份有限公司可以公开发行股票</a:t>
            </a:r>
            <a:r>
              <a:rPr lang="zh-CN" altLang="en-US" sz="2000" dirty="0" smtClean="0">
                <a:solidFill>
                  <a:schemeClr val="tx1">
                    <a:lumMod val="75000"/>
                    <a:lumOff val="25000"/>
                  </a:schemeClr>
                </a:solidFill>
                <a:latin typeface="微软雅黑" pitchFamily="34" charset="-122"/>
                <a:ea typeface="微软雅黑" pitchFamily="34" charset="-122"/>
              </a:rPr>
              <a:t>、债券</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在社会上广泛集资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便于</a:t>
            </a:r>
            <a:r>
              <a:rPr lang="zh-CN" altLang="en-US" sz="2000" dirty="0" smtClean="0">
                <a:solidFill>
                  <a:schemeClr val="tx1">
                    <a:lumMod val="75000"/>
                    <a:lumOff val="25000"/>
                  </a:schemeClr>
                </a:solidFill>
                <a:latin typeface="微软雅黑" pitchFamily="34" charset="-122"/>
                <a:ea typeface="微软雅黑" pitchFamily="34" charset="-122"/>
              </a:rPr>
              <a:t>兴办</a:t>
            </a:r>
            <a:r>
              <a:rPr lang="zh-CN" altLang="en-US" sz="2000" dirty="0">
                <a:solidFill>
                  <a:schemeClr val="tx1">
                    <a:lumMod val="75000"/>
                    <a:lumOff val="25000"/>
                  </a:schemeClr>
                </a:solidFill>
                <a:latin typeface="微软雅黑" pitchFamily="34" charset="-122"/>
                <a:ea typeface="微软雅黑" pitchFamily="34" charset="-122"/>
              </a:rPr>
              <a:t>大型企业</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公司实行彻底的所有权与经营权分离的原则</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提高了公司的管理水平。</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公司特有的组织结构形式使公司的资本</a:t>
            </a:r>
            <a:r>
              <a:rPr lang="zh-CN" altLang="en-US" sz="2000" dirty="0" smtClean="0">
                <a:solidFill>
                  <a:schemeClr val="tx1">
                    <a:lumMod val="75000"/>
                    <a:lumOff val="25000"/>
                  </a:schemeClr>
                </a:solidFill>
                <a:latin typeface="微软雅黑" pitchFamily="34" charset="-122"/>
                <a:ea typeface="微软雅黑" pitchFamily="34" charset="-122"/>
              </a:rPr>
              <a:t>、经营</a:t>
            </a:r>
            <a:r>
              <a:rPr lang="zh-CN" altLang="en-US" sz="2000" dirty="0">
                <a:solidFill>
                  <a:schemeClr val="tx1">
                    <a:lumMod val="75000"/>
                    <a:lumOff val="25000"/>
                  </a:schemeClr>
                </a:solidFill>
                <a:latin typeface="微软雅黑" pitchFamily="34" charset="-122"/>
                <a:ea typeface="微软雅黑" pitchFamily="34" charset="-122"/>
              </a:rPr>
              <a:t>运作趋于利益最大化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从而更好</a:t>
            </a:r>
            <a:r>
              <a:rPr lang="zh-CN" altLang="en-US" sz="2000" dirty="0" smtClean="0">
                <a:solidFill>
                  <a:schemeClr val="tx1">
                    <a:lumMod val="75000"/>
                    <a:lumOff val="25000"/>
                  </a:schemeClr>
                </a:solidFill>
                <a:latin typeface="微软雅黑" pitchFamily="34" charset="-122"/>
                <a:ea typeface="微软雅黑" pitchFamily="34" charset="-122"/>
              </a:rPr>
              <a:t>地实现</a:t>
            </a:r>
            <a:r>
              <a:rPr lang="zh-CN" altLang="en-US" sz="2000" dirty="0">
                <a:solidFill>
                  <a:schemeClr val="tx1">
                    <a:lumMod val="75000"/>
                    <a:lumOff val="25000"/>
                  </a:schemeClr>
                </a:solidFill>
                <a:latin typeface="微软雅黑" pitchFamily="34" charset="-122"/>
                <a:ea typeface="微软雅黑" pitchFamily="34" charset="-122"/>
              </a:rPr>
              <a:t>投资者的目的。</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公司形态完全脱离个人色彩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是资本的永久性联合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股东的个人生存安危不</a:t>
            </a:r>
            <a:r>
              <a:rPr lang="zh-CN" altLang="en-US" sz="2000" dirty="0" smtClean="0">
                <a:solidFill>
                  <a:schemeClr val="tx1">
                    <a:lumMod val="75000"/>
                    <a:lumOff val="25000"/>
                  </a:schemeClr>
                </a:solidFill>
                <a:latin typeface="微软雅黑" pitchFamily="34" charset="-122"/>
                <a:ea typeface="微软雅黑" pitchFamily="34" charset="-122"/>
              </a:rPr>
              <a:t>影响公司</a:t>
            </a:r>
            <a:r>
              <a:rPr lang="zh-CN" altLang="en-US" sz="2000" dirty="0">
                <a:solidFill>
                  <a:schemeClr val="tx1">
                    <a:lumMod val="75000"/>
                    <a:lumOff val="25000"/>
                  </a:schemeClr>
                </a:solidFill>
                <a:latin typeface="微软雅黑" pitchFamily="34" charset="-122"/>
                <a:ea typeface="微软雅黑" pitchFamily="34" charset="-122"/>
              </a:rPr>
              <a:t>的正常运营。 因此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公司存续时间长</a:t>
            </a:r>
            <a:r>
              <a:rPr lang="zh-CN" altLang="en-US" sz="2000" dirty="0" smtClean="0">
                <a:solidFill>
                  <a:schemeClr val="tx1">
                    <a:lumMod val="75000"/>
                    <a:lumOff val="25000"/>
                  </a:schemeClr>
                </a:solidFill>
                <a:latin typeface="微软雅黑" pitchFamily="34" charset="-122"/>
                <a:ea typeface="微软雅黑" pitchFamily="34" charset="-122"/>
              </a:rPr>
              <a:t>、稳定性</a:t>
            </a:r>
            <a:r>
              <a:rPr lang="zh-CN" altLang="en-US" sz="2000" dirty="0">
                <a:solidFill>
                  <a:schemeClr val="tx1">
                    <a:lumMod val="75000"/>
                    <a:lumOff val="25000"/>
                  </a:schemeClr>
                </a:solidFill>
                <a:latin typeface="微软雅黑" pitchFamily="34" charset="-122"/>
                <a:ea typeface="微软雅黑" pitchFamily="34" charset="-122"/>
              </a:rPr>
              <a:t>高。</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新企业组织形式的</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公司制企业</a:t>
            </a:r>
          </a:p>
        </p:txBody>
      </p:sp>
    </p:spTree>
    <p:extLst>
      <p:ext uri="{BB962C8B-B14F-4D97-AF65-F5344CB8AC3E}">
        <p14:creationId xmlns:p14="http://schemas.microsoft.com/office/powerpoint/2010/main" val="350205328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1549401" y="1314450"/>
            <a:ext cx="8058149" cy="3187700"/>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2127960" y="1987862"/>
            <a:ext cx="7073190"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3. </a:t>
            </a:r>
            <a:r>
              <a:rPr lang="zh-CN" altLang="en-US" sz="2000" b="1" dirty="0">
                <a:solidFill>
                  <a:schemeClr val="accent2"/>
                </a:solidFill>
                <a:latin typeface="微软雅黑" pitchFamily="34" charset="-122"/>
                <a:ea typeface="微软雅黑" pitchFamily="34" charset="-122"/>
              </a:rPr>
              <a:t>公司制企业的缺点</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创建的程序比较复杂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创建费用较高。</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存在双重纳税问题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税收负担较重。</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股份有限公司要定期报告公司的财务状况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公开自己的财务数据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不便于</a:t>
            </a:r>
            <a:r>
              <a:rPr lang="zh-CN" altLang="en-US" sz="2000" dirty="0" smtClean="0">
                <a:solidFill>
                  <a:schemeClr val="tx1">
                    <a:lumMod val="75000"/>
                    <a:lumOff val="25000"/>
                  </a:schemeClr>
                </a:solidFill>
                <a:latin typeface="微软雅黑" pitchFamily="34" charset="-122"/>
                <a:ea typeface="微软雅黑" pitchFamily="34" charset="-122"/>
              </a:rPr>
              <a:t>企业信息</a:t>
            </a:r>
            <a:r>
              <a:rPr lang="zh-CN" altLang="en-US" sz="2000" dirty="0">
                <a:solidFill>
                  <a:schemeClr val="tx1">
                    <a:lumMod val="75000"/>
                    <a:lumOff val="25000"/>
                  </a:schemeClr>
                </a:solidFill>
                <a:latin typeface="微软雅黑" pitchFamily="34" charset="-122"/>
                <a:ea typeface="微软雅黑" pitchFamily="34" charset="-122"/>
              </a:rPr>
              <a:t>的保密。</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新企业组织形式的</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公司制企业</a:t>
            </a:r>
          </a:p>
        </p:txBody>
      </p:sp>
    </p:spTree>
    <p:extLst>
      <p:ext uri="{BB962C8B-B14F-4D97-AF65-F5344CB8AC3E}">
        <p14:creationId xmlns:p14="http://schemas.microsoft.com/office/powerpoint/2010/main" val="236293284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2" descr="C:\Users\Thinkpad\Desktop\e3e3.png"/>
          <p:cNvPicPr>
            <a:picLocks noChangeAspect="1" noChangeArrowheads="1"/>
          </p:cNvPicPr>
          <p:nvPr/>
        </p:nvPicPr>
        <p:blipFill>
          <a:blip r:embed="rId3" cstate="print"/>
          <a:srcRect/>
          <a:stretch>
            <a:fillRect/>
          </a:stretch>
        </p:blipFill>
        <p:spPr bwMode="auto">
          <a:xfrm>
            <a:off x="8442325" y="422551"/>
            <a:ext cx="3749675" cy="2767745"/>
          </a:xfrm>
          <a:prstGeom prst="rect">
            <a:avLst/>
          </a:prstGeom>
          <a:noFill/>
          <a:ln w="9525">
            <a:noFill/>
            <a:miter lim="800000"/>
            <a:headEnd/>
            <a:tailEnd/>
          </a:ln>
        </p:spPr>
      </p:pic>
      <p:sp>
        <p:nvSpPr>
          <p:cNvPr id="14" name="矩形 13"/>
          <p:cNvSpPr/>
          <p:nvPr/>
        </p:nvSpPr>
        <p:spPr>
          <a:xfrm>
            <a:off x="1714500" y="1569988"/>
            <a:ext cx="6997700" cy="378565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团队中成员所作的贡献是互补的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而群体中成员之间</a:t>
            </a:r>
            <a:r>
              <a:rPr lang="zh-CN" altLang="en-US" sz="2000" dirty="0" smtClean="0">
                <a:solidFill>
                  <a:schemeClr val="tx1">
                    <a:lumMod val="75000"/>
                    <a:lumOff val="25000"/>
                  </a:schemeClr>
                </a:solidFill>
                <a:latin typeface="微软雅黑" pitchFamily="34" charset="-122"/>
                <a:ea typeface="微软雅黑" pitchFamily="34" charset="-122"/>
              </a:rPr>
              <a:t>的工作</a:t>
            </a:r>
            <a:r>
              <a:rPr lang="zh-CN" altLang="en-US" sz="2000" dirty="0">
                <a:solidFill>
                  <a:schemeClr val="tx1">
                    <a:lumMod val="75000"/>
                    <a:lumOff val="25000"/>
                  </a:schemeClr>
                </a:solidFill>
                <a:latin typeface="微软雅黑" pitchFamily="34" charset="-122"/>
                <a:ea typeface="微软雅黑" pitchFamily="34" charset="-122"/>
              </a:rPr>
              <a:t>在很大程度上是互换的</a:t>
            </a:r>
            <a:r>
              <a:rPr lang="zh-CN" altLang="en-US"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rgbClr val="FF0000"/>
                </a:solidFill>
                <a:latin typeface="微软雅黑" pitchFamily="34" charset="-122"/>
                <a:ea typeface="微软雅黑" pitchFamily="34" charset="-122"/>
              </a:rPr>
              <a:t>简单</a:t>
            </a:r>
            <a:r>
              <a:rPr lang="zh-CN" altLang="en-US" sz="2000" dirty="0">
                <a:solidFill>
                  <a:srgbClr val="FF0000"/>
                </a:solidFill>
                <a:latin typeface="微软雅黑" pitchFamily="34" charset="-122"/>
                <a:ea typeface="微软雅黑" pitchFamily="34" charset="-122"/>
              </a:rPr>
              <a:t>地说</a:t>
            </a:r>
            <a:r>
              <a:rPr lang="en-US" altLang="zh-CN" sz="2000" dirty="0">
                <a:solidFill>
                  <a:srgbClr val="FF0000"/>
                </a:solidFill>
                <a:latin typeface="微软雅黑" pitchFamily="34" charset="-122"/>
                <a:ea typeface="微软雅黑" pitchFamily="34" charset="-122"/>
              </a:rPr>
              <a:t>, </a:t>
            </a:r>
            <a:r>
              <a:rPr lang="zh-CN" altLang="en-US" sz="2000" dirty="0">
                <a:solidFill>
                  <a:srgbClr val="FF0000"/>
                </a:solidFill>
                <a:latin typeface="微软雅黑" pitchFamily="34" charset="-122"/>
                <a:ea typeface="微软雅黑" pitchFamily="34" charset="-122"/>
              </a:rPr>
              <a:t>在团队中离开谁都不行</a:t>
            </a:r>
            <a:r>
              <a:rPr lang="en-US" altLang="zh-CN" sz="2000" dirty="0">
                <a:solidFill>
                  <a:srgbClr val="FF0000"/>
                </a:solidFill>
                <a:latin typeface="微软雅黑" pitchFamily="34" charset="-122"/>
                <a:ea typeface="微软雅黑" pitchFamily="34" charset="-122"/>
              </a:rPr>
              <a:t>, </a:t>
            </a:r>
            <a:r>
              <a:rPr lang="zh-CN" altLang="en-US" sz="2000" dirty="0">
                <a:solidFill>
                  <a:srgbClr val="FF0000"/>
                </a:solidFill>
                <a:latin typeface="微软雅黑" pitchFamily="34" charset="-122"/>
                <a:ea typeface="微软雅黑" pitchFamily="34" charset="-122"/>
              </a:rPr>
              <a:t>在群体中离开谁都</a:t>
            </a:r>
            <a:r>
              <a:rPr lang="zh-CN" altLang="en-US" sz="2000" dirty="0" smtClean="0">
                <a:solidFill>
                  <a:srgbClr val="FF0000"/>
                </a:solidFill>
                <a:latin typeface="微软雅黑" pitchFamily="34" charset="-122"/>
                <a:ea typeface="微软雅黑" pitchFamily="34" charset="-122"/>
              </a:rPr>
              <a:t>无所谓。</a:t>
            </a:r>
            <a:endParaRPr lang="en-US" altLang="zh-CN" sz="2000" dirty="0" smtClean="0">
              <a:solidFill>
                <a:srgbClr val="FF0000"/>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具体</a:t>
            </a:r>
            <a:r>
              <a:rPr lang="zh-CN" altLang="en-US" sz="2000" dirty="0">
                <a:solidFill>
                  <a:schemeClr val="tx1">
                    <a:lumMod val="75000"/>
                    <a:lumOff val="25000"/>
                  </a:schemeClr>
                </a:solidFill>
                <a:latin typeface="微软雅黑" pitchFamily="34" charset="-122"/>
                <a:ea typeface="微软雅黑" pitchFamily="34" charset="-122"/>
              </a:rPr>
              <a:t>表现在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团队的成员共同完成团队目标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一起承担成败责任并同时承担个人</a:t>
            </a:r>
            <a:r>
              <a:rPr lang="zh-CN" altLang="en-US" sz="2000" dirty="0" smtClean="0">
                <a:solidFill>
                  <a:schemeClr val="tx1">
                    <a:lumMod val="75000"/>
                    <a:lumOff val="25000"/>
                  </a:schemeClr>
                </a:solidFill>
                <a:latin typeface="微软雅黑" pitchFamily="34" charset="-122"/>
                <a:ea typeface="微软雅黑" pitchFamily="34" charset="-122"/>
              </a:rPr>
              <a:t>责任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而群体的成员则只承担个人成败责任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团队的绩效评估以团队整体表现为依据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a:t>
            </a:r>
            <a:r>
              <a:rPr lang="zh-CN" altLang="en-US" sz="2000" dirty="0" smtClean="0">
                <a:solidFill>
                  <a:schemeClr val="tx1">
                    <a:lumMod val="75000"/>
                    <a:lumOff val="25000"/>
                  </a:schemeClr>
                </a:solidFill>
                <a:latin typeface="微软雅黑" pitchFamily="34" charset="-122"/>
                <a:ea typeface="微软雅黑" pitchFamily="34" charset="-122"/>
              </a:rPr>
              <a:t>群体</a:t>
            </a:r>
            <a:r>
              <a:rPr lang="zh-CN" altLang="en-US" sz="2000" dirty="0">
                <a:solidFill>
                  <a:schemeClr val="tx1">
                    <a:lumMod val="75000"/>
                    <a:lumOff val="25000"/>
                  </a:schemeClr>
                </a:solidFill>
                <a:latin typeface="微软雅黑" pitchFamily="34" charset="-122"/>
                <a:ea typeface="微软雅黑" pitchFamily="34" charset="-122"/>
              </a:rPr>
              <a:t>的绩效评估则以个人表现为依据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团队的目标实现需要成员间彼此协调且相互依存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而群体</a:t>
            </a:r>
            <a:r>
              <a:rPr lang="zh-CN" altLang="en-US" sz="2000" dirty="0">
                <a:solidFill>
                  <a:schemeClr val="tx1">
                    <a:lumMod val="75000"/>
                    <a:lumOff val="25000"/>
                  </a:schemeClr>
                </a:solidFill>
                <a:latin typeface="微软雅黑" pitchFamily="34" charset="-122"/>
                <a:ea typeface="微软雅黑" pitchFamily="34" charset="-122"/>
              </a:rPr>
              <a:t>的目标实现却不需要成员间相互依存性</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此外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团队较之群体在信息共享</a:t>
            </a:r>
            <a:r>
              <a:rPr lang="zh-CN" altLang="en-US" sz="2000" dirty="0" smtClean="0">
                <a:solidFill>
                  <a:schemeClr val="tx1">
                    <a:lumMod val="75000"/>
                    <a:lumOff val="25000"/>
                  </a:schemeClr>
                </a:solidFill>
                <a:latin typeface="微软雅黑" pitchFamily="34" charset="-122"/>
                <a:ea typeface="微软雅黑" pitchFamily="34" charset="-122"/>
              </a:rPr>
              <a:t>、角色定位、参与</a:t>
            </a:r>
            <a:r>
              <a:rPr lang="zh-CN" altLang="en-US" sz="2000" dirty="0">
                <a:solidFill>
                  <a:schemeClr val="tx1">
                    <a:lumMod val="75000"/>
                    <a:lumOff val="25000"/>
                  </a:schemeClr>
                </a:solidFill>
                <a:latin typeface="微软雅黑" pitchFamily="34" charset="-122"/>
                <a:ea typeface="微软雅黑" pitchFamily="34" charset="-122"/>
              </a:rPr>
              <a:t>决策等方面也进了一步。</a:t>
            </a:r>
          </a:p>
        </p:txBody>
      </p:sp>
      <p:sp>
        <p:nvSpPr>
          <p:cNvPr id="12"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创业团队的</a:t>
            </a:r>
            <a:r>
              <a:rPr lang="zh-CN" altLang="en-US" sz="2400" b="1" dirty="0" smtClean="0">
                <a:solidFill>
                  <a:schemeClr val="tx1">
                    <a:lumMod val="75000"/>
                    <a:lumOff val="25000"/>
                  </a:schemeClr>
                </a:solidFill>
                <a:latin typeface="微软雅黑" pitchFamily="34" charset="-122"/>
                <a:ea typeface="微软雅黑" pitchFamily="34" charset="-122"/>
              </a:rPr>
              <a:t>含义 </a:t>
            </a:r>
            <a:r>
              <a:rPr lang="en-US" altLang="zh-CN" sz="2400" b="1" dirty="0">
                <a:solidFill>
                  <a:schemeClr val="tx1">
                    <a:lumMod val="75000"/>
                    <a:lumOff val="25000"/>
                  </a:schemeClr>
                </a:solidFill>
                <a:latin typeface="微软雅黑" pitchFamily="34" charset="-122"/>
                <a:ea typeface="微软雅黑" pitchFamily="34" charset="-122"/>
              </a:rPr>
              <a:t> </a:t>
            </a:r>
            <a:r>
              <a:rPr lang="en-US" altLang="zh-CN" sz="2400" b="1" dirty="0" smtClean="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团队与</a:t>
            </a:r>
            <a:r>
              <a:rPr lang="zh-CN" altLang="en-US" sz="2400" b="1" dirty="0" smtClean="0">
                <a:solidFill>
                  <a:schemeClr val="tx1">
                    <a:lumMod val="75000"/>
                    <a:lumOff val="25000"/>
                  </a:schemeClr>
                </a:solidFill>
                <a:latin typeface="微软雅黑" pitchFamily="34" charset="-122"/>
                <a:ea typeface="微软雅黑" pitchFamily="34" charset="-122"/>
              </a:rPr>
              <a:t>群体</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5111965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2000"/>
                                        <p:tgtEl>
                                          <p:spTgt spid="40"/>
                                        </p:tgtEl>
                                      </p:cBhvr>
                                    </p:animEffect>
                                    <p:anim calcmode="lin" valueType="num">
                                      <p:cBhvr>
                                        <p:cTn id="8" dur="2000" fill="hold"/>
                                        <p:tgtEl>
                                          <p:spTgt spid="40"/>
                                        </p:tgtEl>
                                        <p:attrNameLst>
                                          <p:attrName>ppt_w</p:attrName>
                                        </p:attrNameLst>
                                      </p:cBhvr>
                                      <p:tavLst>
                                        <p:tav tm="0" fmla="#ppt_w*sin(2.5*pi*$)">
                                          <p:val>
                                            <p:fltVal val="0"/>
                                          </p:val>
                                        </p:tav>
                                        <p:tav tm="100000">
                                          <p:val>
                                            <p:fltVal val="1"/>
                                          </p:val>
                                        </p:tav>
                                      </p:tavLst>
                                    </p:anim>
                                    <p:anim calcmode="lin" valueType="num">
                                      <p:cBhvr>
                                        <p:cTn id="9" dur="2000" fill="hold"/>
                                        <p:tgtEl>
                                          <p:spTgt spid="40"/>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anim calcmode="lin" valueType="num">
                                      <p:cBhvr>
                                        <p:cTn id="13" dur="2000" fill="hold"/>
                                        <p:tgtEl>
                                          <p:spTgt spid="14"/>
                                        </p:tgtEl>
                                        <p:attrNameLst>
                                          <p:attrName>ppt_w</p:attrName>
                                        </p:attrNameLst>
                                      </p:cBhvr>
                                      <p:tavLst>
                                        <p:tav tm="0" fmla="#ppt_w*sin(2.5*pi*$)">
                                          <p:val>
                                            <p:fltVal val="0"/>
                                          </p:val>
                                        </p:tav>
                                        <p:tav tm="100000">
                                          <p:val>
                                            <p:fltVal val="1"/>
                                          </p:val>
                                        </p:tav>
                                      </p:tavLst>
                                    </p:anim>
                                    <p:anim calcmode="lin" valueType="num">
                                      <p:cBhvr>
                                        <p:cTn id="14" dur="20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新企业的地址</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影响新企业选址的因素</a:t>
            </a:r>
          </a:p>
        </p:txBody>
      </p:sp>
      <p:sp>
        <p:nvSpPr>
          <p:cNvPr id="23" name="Freeform 44"/>
          <p:cNvSpPr/>
          <p:nvPr/>
        </p:nvSpPr>
        <p:spPr bwMode="auto">
          <a:xfrm>
            <a:off x="4401754" y="3705672"/>
            <a:ext cx="1407681" cy="1285274"/>
          </a:xfrm>
          <a:custGeom>
            <a:avLst/>
            <a:gdLst>
              <a:gd name="T0" fmla="*/ 583 w 622"/>
              <a:gd name="T1" fmla="*/ 130 h 568"/>
              <a:gd name="T2" fmla="*/ 404 w 622"/>
              <a:gd name="T3" fmla="*/ 0 h 568"/>
              <a:gd name="T4" fmla="*/ 314 w 622"/>
              <a:gd name="T5" fmla="*/ 43 h 568"/>
              <a:gd name="T6" fmla="*/ 131 w 622"/>
              <a:gd name="T7" fmla="*/ 43 h 568"/>
              <a:gd name="T8" fmla="*/ 59 w 622"/>
              <a:gd name="T9" fmla="*/ 95 h 568"/>
              <a:gd name="T10" fmla="*/ 15 w 622"/>
              <a:gd name="T11" fmla="*/ 230 h 568"/>
              <a:gd name="T12" fmla="*/ 98 w 622"/>
              <a:gd name="T13" fmla="*/ 485 h 568"/>
              <a:gd name="T14" fmla="*/ 213 w 622"/>
              <a:gd name="T15" fmla="*/ 568 h 568"/>
              <a:gd name="T16" fmla="*/ 481 w 622"/>
              <a:gd name="T17" fmla="*/ 568 h 568"/>
              <a:gd name="T18" fmla="*/ 596 w 622"/>
              <a:gd name="T19" fmla="*/ 485 h 568"/>
              <a:gd name="T20" fmla="*/ 622 w 622"/>
              <a:gd name="T21" fmla="*/ 404 h 568"/>
              <a:gd name="T22" fmla="*/ 567 w 622"/>
              <a:gd name="T23" fmla="*/ 234 h 568"/>
              <a:gd name="T24" fmla="*/ 583 w 622"/>
              <a:gd name="T25" fmla="*/ 130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2" h="568">
                <a:moveTo>
                  <a:pt x="583" y="130"/>
                </a:moveTo>
                <a:cubicBezTo>
                  <a:pt x="506" y="116"/>
                  <a:pt x="441" y="67"/>
                  <a:pt x="404" y="0"/>
                </a:cubicBezTo>
                <a:cubicBezTo>
                  <a:pt x="381" y="25"/>
                  <a:pt x="347" y="43"/>
                  <a:pt x="314" y="43"/>
                </a:cubicBezTo>
                <a:cubicBezTo>
                  <a:pt x="131" y="43"/>
                  <a:pt x="131" y="43"/>
                  <a:pt x="131" y="43"/>
                </a:cubicBezTo>
                <a:cubicBezTo>
                  <a:pt x="59" y="95"/>
                  <a:pt x="59" y="95"/>
                  <a:pt x="59" y="95"/>
                </a:cubicBezTo>
                <a:cubicBezTo>
                  <a:pt x="20" y="123"/>
                  <a:pt x="0" y="184"/>
                  <a:pt x="15" y="230"/>
                </a:cubicBezTo>
                <a:cubicBezTo>
                  <a:pt x="98" y="485"/>
                  <a:pt x="98" y="485"/>
                  <a:pt x="98" y="485"/>
                </a:cubicBezTo>
                <a:cubicBezTo>
                  <a:pt x="113" y="531"/>
                  <a:pt x="165" y="568"/>
                  <a:pt x="213" y="568"/>
                </a:cubicBezTo>
                <a:cubicBezTo>
                  <a:pt x="481" y="568"/>
                  <a:pt x="481" y="568"/>
                  <a:pt x="481" y="568"/>
                </a:cubicBezTo>
                <a:cubicBezTo>
                  <a:pt x="529" y="568"/>
                  <a:pt x="581" y="531"/>
                  <a:pt x="596" y="485"/>
                </a:cubicBezTo>
                <a:cubicBezTo>
                  <a:pt x="622" y="404"/>
                  <a:pt x="622" y="404"/>
                  <a:pt x="622" y="404"/>
                </a:cubicBezTo>
                <a:cubicBezTo>
                  <a:pt x="567" y="234"/>
                  <a:pt x="567" y="234"/>
                  <a:pt x="567" y="234"/>
                </a:cubicBezTo>
                <a:cubicBezTo>
                  <a:pt x="556" y="201"/>
                  <a:pt x="563" y="161"/>
                  <a:pt x="583" y="130"/>
                </a:cubicBezTo>
              </a:path>
            </a:pathLst>
          </a:custGeom>
          <a:solidFill>
            <a:srgbClr val="A3D800"/>
          </a:solidFill>
          <a:ln>
            <a:noFill/>
          </a:ln>
          <a:effectLst>
            <a:outerShdw blurRad="50800" dist="508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25" name="Freeform 46"/>
          <p:cNvSpPr/>
          <p:nvPr/>
        </p:nvSpPr>
        <p:spPr bwMode="auto">
          <a:xfrm>
            <a:off x="4025925" y="2309468"/>
            <a:ext cx="1373254" cy="1493748"/>
          </a:xfrm>
          <a:custGeom>
            <a:avLst/>
            <a:gdLst>
              <a:gd name="T0" fmla="*/ 540 w 607"/>
              <a:gd name="T1" fmla="*/ 496 h 660"/>
              <a:gd name="T2" fmla="*/ 607 w 607"/>
              <a:gd name="T3" fmla="*/ 324 h 660"/>
              <a:gd name="T4" fmla="*/ 546 w 607"/>
              <a:gd name="T5" fmla="*/ 255 h 660"/>
              <a:gd name="T6" fmla="*/ 490 w 607"/>
              <a:gd name="T7" fmla="*/ 81 h 660"/>
              <a:gd name="T8" fmla="*/ 418 w 607"/>
              <a:gd name="T9" fmla="*/ 29 h 660"/>
              <a:gd name="T10" fmla="*/ 275 w 607"/>
              <a:gd name="T11" fmla="*/ 29 h 660"/>
              <a:gd name="T12" fmla="*/ 59 w 607"/>
              <a:gd name="T13" fmla="*/ 186 h 660"/>
              <a:gd name="T14" fmla="*/ 15 w 607"/>
              <a:gd name="T15" fmla="*/ 321 h 660"/>
              <a:gd name="T16" fmla="*/ 98 w 607"/>
              <a:gd name="T17" fmla="*/ 576 h 660"/>
              <a:gd name="T18" fmla="*/ 213 w 607"/>
              <a:gd name="T19" fmla="*/ 660 h 660"/>
              <a:gd name="T20" fmla="*/ 297 w 607"/>
              <a:gd name="T21" fmla="*/ 660 h 660"/>
              <a:gd name="T22" fmla="*/ 480 w 607"/>
              <a:gd name="T23" fmla="*/ 660 h 660"/>
              <a:gd name="T24" fmla="*/ 570 w 607"/>
              <a:gd name="T25" fmla="*/ 617 h 660"/>
              <a:gd name="T26" fmla="*/ 543 w 607"/>
              <a:gd name="T27" fmla="*/ 537 h 660"/>
              <a:gd name="T28" fmla="*/ 540 w 607"/>
              <a:gd name="T29" fmla="*/ 49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7" h="660">
                <a:moveTo>
                  <a:pt x="540" y="496"/>
                </a:moveTo>
                <a:cubicBezTo>
                  <a:pt x="540" y="430"/>
                  <a:pt x="565" y="369"/>
                  <a:pt x="607" y="324"/>
                </a:cubicBezTo>
                <a:cubicBezTo>
                  <a:pt x="579" y="309"/>
                  <a:pt x="555" y="284"/>
                  <a:pt x="546" y="255"/>
                </a:cubicBezTo>
                <a:cubicBezTo>
                  <a:pt x="490" y="81"/>
                  <a:pt x="490" y="81"/>
                  <a:pt x="490" y="81"/>
                </a:cubicBezTo>
                <a:cubicBezTo>
                  <a:pt x="418" y="29"/>
                  <a:pt x="418" y="29"/>
                  <a:pt x="418" y="29"/>
                </a:cubicBezTo>
                <a:cubicBezTo>
                  <a:pt x="378" y="0"/>
                  <a:pt x="314" y="0"/>
                  <a:pt x="275" y="29"/>
                </a:cubicBezTo>
                <a:cubicBezTo>
                  <a:pt x="59" y="186"/>
                  <a:pt x="59" y="186"/>
                  <a:pt x="59" y="186"/>
                </a:cubicBezTo>
                <a:cubicBezTo>
                  <a:pt x="20" y="214"/>
                  <a:pt x="0" y="275"/>
                  <a:pt x="15" y="321"/>
                </a:cubicBezTo>
                <a:cubicBezTo>
                  <a:pt x="98" y="576"/>
                  <a:pt x="98" y="576"/>
                  <a:pt x="98" y="576"/>
                </a:cubicBezTo>
                <a:cubicBezTo>
                  <a:pt x="112" y="622"/>
                  <a:pt x="164" y="660"/>
                  <a:pt x="213" y="660"/>
                </a:cubicBezTo>
                <a:cubicBezTo>
                  <a:pt x="297" y="660"/>
                  <a:pt x="297" y="660"/>
                  <a:pt x="297" y="660"/>
                </a:cubicBezTo>
                <a:cubicBezTo>
                  <a:pt x="480" y="660"/>
                  <a:pt x="480" y="660"/>
                  <a:pt x="480" y="660"/>
                </a:cubicBezTo>
                <a:cubicBezTo>
                  <a:pt x="513" y="660"/>
                  <a:pt x="547" y="642"/>
                  <a:pt x="570" y="617"/>
                </a:cubicBezTo>
                <a:cubicBezTo>
                  <a:pt x="557" y="592"/>
                  <a:pt x="548" y="565"/>
                  <a:pt x="543" y="537"/>
                </a:cubicBezTo>
                <a:cubicBezTo>
                  <a:pt x="541" y="523"/>
                  <a:pt x="540" y="510"/>
                  <a:pt x="540" y="496"/>
                </a:cubicBezTo>
              </a:path>
            </a:pathLst>
          </a:custGeom>
          <a:solidFill>
            <a:srgbClr val="EE0076"/>
          </a:solidFill>
          <a:ln>
            <a:noFill/>
          </a:ln>
          <a:effectLst>
            <a:outerShdw blurRad="50800" dist="508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26" name="Freeform 48"/>
          <p:cNvSpPr/>
          <p:nvPr/>
        </p:nvSpPr>
        <p:spPr bwMode="auto">
          <a:xfrm>
            <a:off x="5660250" y="3723844"/>
            <a:ext cx="1559734" cy="1278580"/>
          </a:xfrm>
          <a:custGeom>
            <a:avLst/>
            <a:gdLst>
              <a:gd name="T0" fmla="*/ 630 w 689"/>
              <a:gd name="T1" fmla="*/ 91 h 565"/>
              <a:gd name="T2" fmla="*/ 562 w 689"/>
              <a:gd name="T3" fmla="*/ 41 h 565"/>
              <a:gd name="T4" fmla="*/ 383 w 689"/>
              <a:gd name="T5" fmla="*/ 41 h 565"/>
              <a:gd name="T6" fmla="*/ 294 w 689"/>
              <a:gd name="T7" fmla="*/ 0 h 565"/>
              <a:gd name="T8" fmla="*/ 110 w 689"/>
              <a:gd name="T9" fmla="*/ 124 h 565"/>
              <a:gd name="T10" fmla="*/ 73 w 689"/>
              <a:gd name="T11" fmla="*/ 126 h 565"/>
              <a:gd name="T12" fmla="*/ 27 w 689"/>
              <a:gd name="T13" fmla="*/ 122 h 565"/>
              <a:gd name="T14" fmla="*/ 11 w 689"/>
              <a:gd name="T15" fmla="*/ 226 h 565"/>
              <a:gd name="T16" fmla="*/ 66 w 689"/>
              <a:gd name="T17" fmla="*/ 396 h 565"/>
              <a:gd name="T18" fmla="*/ 94 w 689"/>
              <a:gd name="T19" fmla="*/ 481 h 565"/>
              <a:gd name="T20" fmla="*/ 209 w 689"/>
              <a:gd name="T21" fmla="*/ 565 h 565"/>
              <a:gd name="T22" fmla="*/ 477 w 689"/>
              <a:gd name="T23" fmla="*/ 565 h 565"/>
              <a:gd name="T24" fmla="*/ 592 w 689"/>
              <a:gd name="T25" fmla="*/ 481 h 565"/>
              <a:gd name="T26" fmla="*/ 674 w 689"/>
              <a:gd name="T27" fmla="*/ 226 h 565"/>
              <a:gd name="T28" fmla="*/ 630 w 689"/>
              <a:gd name="T29" fmla="*/ 91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9" h="565">
                <a:moveTo>
                  <a:pt x="630" y="91"/>
                </a:moveTo>
                <a:cubicBezTo>
                  <a:pt x="562" y="41"/>
                  <a:pt x="562" y="41"/>
                  <a:pt x="562" y="41"/>
                </a:cubicBezTo>
                <a:cubicBezTo>
                  <a:pt x="383" y="41"/>
                  <a:pt x="383" y="41"/>
                  <a:pt x="383" y="41"/>
                </a:cubicBezTo>
                <a:cubicBezTo>
                  <a:pt x="351" y="41"/>
                  <a:pt x="317" y="24"/>
                  <a:pt x="294" y="0"/>
                </a:cubicBezTo>
                <a:cubicBezTo>
                  <a:pt x="255" y="65"/>
                  <a:pt x="189" y="112"/>
                  <a:pt x="110" y="124"/>
                </a:cubicBezTo>
                <a:cubicBezTo>
                  <a:pt x="98" y="125"/>
                  <a:pt x="86" y="126"/>
                  <a:pt x="73" y="126"/>
                </a:cubicBezTo>
                <a:cubicBezTo>
                  <a:pt x="57" y="126"/>
                  <a:pt x="42" y="125"/>
                  <a:pt x="27" y="122"/>
                </a:cubicBezTo>
                <a:cubicBezTo>
                  <a:pt x="7" y="153"/>
                  <a:pt x="0" y="193"/>
                  <a:pt x="11" y="226"/>
                </a:cubicBezTo>
                <a:cubicBezTo>
                  <a:pt x="66" y="396"/>
                  <a:pt x="66" y="396"/>
                  <a:pt x="66" y="396"/>
                </a:cubicBezTo>
                <a:cubicBezTo>
                  <a:pt x="94" y="481"/>
                  <a:pt x="94" y="481"/>
                  <a:pt x="94" y="481"/>
                </a:cubicBezTo>
                <a:cubicBezTo>
                  <a:pt x="109" y="527"/>
                  <a:pt x="160" y="565"/>
                  <a:pt x="209" y="565"/>
                </a:cubicBezTo>
                <a:cubicBezTo>
                  <a:pt x="477" y="565"/>
                  <a:pt x="477" y="565"/>
                  <a:pt x="477" y="565"/>
                </a:cubicBezTo>
                <a:cubicBezTo>
                  <a:pt x="525" y="565"/>
                  <a:pt x="577" y="527"/>
                  <a:pt x="592" y="481"/>
                </a:cubicBezTo>
                <a:cubicBezTo>
                  <a:pt x="674" y="226"/>
                  <a:pt x="674" y="226"/>
                  <a:pt x="674" y="226"/>
                </a:cubicBezTo>
                <a:cubicBezTo>
                  <a:pt x="689" y="180"/>
                  <a:pt x="669" y="119"/>
                  <a:pt x="630" y="91"/>
                </a:cubicBezTo>
              </a:path>
            </a:pathLst>
          </a:custGeom>
          <a:solidFill>
            <a:schemeClr val="bg1">
              <a:lumMod val="50000"/>
            </a:schemeClr>
          </a:solidFill>
          <a:ln>
            <a:noFill/>
          </a:ln>
          <a:effectLst>
            <a:outerShdw blurRad="50800" dist="508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27" name="Freeform 50"/>
          <p:cNvSpPr/>
          <p:nvPr/>
        </p:nvSpPr>
        <p:spPr bwMode="auto">
          <a:xfrm>
            <a:off x="5039609" y="1582677"/>
            <a:ext cx="1571209" cy="1459321"/>
          </a:xfrm>
          <a:custGeom>
            <a:avLst/>
            <a:gdLst>
              <a:gd name="T0" fmla="*/ 635 w 694"/>
              <a:gd name="T1" fmla="*/ 186 h 645"/>
              <a:gd name="T2" fmla="*/ 418 w 694"/>
              <a:gd name="T3" fmla="*/ 29 h 645"/>
              <a:gd name="T4" fmla="*/ 276 w 694"/>
              <a:gd name="T5" fmla="*/ 29 h 645"/>
              <a:gd name="T6" fmla="*/ 59 w 694"/>
              <a:gd name="T7" fmla="*/ 186 h 645"/>
              <a:gd name="T8" fmla="*/ 15 w 694"/>
              <a:gd name="T9" fmla="*/ 321 h 645"/>
              <a:gd name="T10" fmla="*/ 42 w 694"/>
              <a:gd name="T11" fmla="*/ 402 h 645"/>
              <a:gd name="T12" fmla="*/ 98 w 694"/>
              <a:gd name="T13" fmla="*/ 576 h 645"/>
              <a:gd name="T14" fmla="*/ 159 w 694"/>
              <a:gd name="T15" fmla="*/ 645 h 645"/>
              <a:gd name="T16" fmla="*/ 233 w 694"/>
              <a:gd name="T17" fmla="*/ 589 h 645"/>
              <a:gd name="T18" fmla="*/ 347 w 694"/>
              <a:gd name="T19" fmla="*/ 562 h 645"/>
              <a:gd name="T20" fmla="*/ 458 w 694"/>
              <a:gd name="T21" fmla="*/ 587 h 645"/>
              <a:gd name="T22" fmla="*/ 535 w 694"/>
              <a:gd name="T23" fmla="*/ 645 h 645"/>
              <a:gd name="T24" fmla="*/ 596 w 694"/>
              <a:gd name="T25" fmla="*/ 576 h 645"/>
              <a:gd name="T26" fmla="*/ 651 w 694"/>
              <a:gd name="T27" fmla="*/ 406 h 645"/>
              <a:gd name="T28" fmla="*/ 679 w 694"/>
              <a:gd name="T29" fmla="*/ 321 h 645"/>
              <a:gd name="T30" fmla="*/ 635 w 694"/>
              <a:gd name="T31" fmla="*/ 186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645">
                <a:moveTo>
                  <a:pt x="635" y="186"/>
                </a:moveTo>
                <a:cubicBezTo>
                  <a:pt x="418" y="29"/>
                  <a:pt x="418" y="29"/>
                  <a:pt x="418" y="29"/>
                </a:cubicBezTo>
                <a:cubicBezTo>
                  <a:pt x="379" y="0"/>
                  <a:pt x="315" y="0"/>
                  <a:pt x="276" y="29"/>
                </a:cubicBezTo>
                <a:cubicBezTo>
                  <a:pt x="59" y="186"/>
                  <a:pt x="59" y="186"/>
                  <a:pt x="59" y="186"/>
                </a:cubicBezTo>
                <a:cubicBezTo>
                  <a:pt x="20" y="215"/>
                  <a:pt x="0" y="275"/>
                  <a:pt x="15" y="321"/>
                </a:cubicBezTo>
                <a:cubicBezTo>
                  <a:pt x="42" y="402"/>
                  <a:pt x="42" y="402"/>
                  <a:pt x="42" y="402"/>
                </a:cubicBezTo>
                <a:cubicBezTo>
                  <a:pt x="98" y="576"/>
                  <a:pt x="98" y="576"/>
                  <a:pt x="98" y="576"/>
                </a:cubicBezTo>
                <a:cubicBezTo>
                  <a:pt x="107" y="605"/>
                  <a:pt x="131" y="630"/>
                  <a:pt x="159" y="645"/>
                </a:cubicBezTo>
                <a:cubicBezTo>
                  <a:pt x="180" y="622"/>
                  <a:pt x="205" y="603"/>
                  <a:pt x="233" y="589"/>
                </a:cubicBezTo>
                <a:cubicBezTo>
                  <a:pt x="268" y="572"/>
                  <a:pt x="306" y="562"/>
                  <a:pt x="347" y="562"/>
                </a:cubicBezTo>
                <a:cubicBezTo>
                  <a:pt x="387" y="562"/>
                  <a:pt x="424" y="571"/>
                  <a:pt x="458" y="587"/>
                </a:cubicBezTo>
                <a:cubicBezTo>
                  <a:pt x="487" y="601"/>
                  <a:pt x="514" y="621"/>
                  <a:pt x="535" y="645"/>
                </a:cubicBezTo>
                <a:cubicBezTo>
                  <a:pt x="563" y="630"/>
                  <a:pt x="587" y="605"/>
                  <a:pt x="596" y="576"/>
                </a:cubicBezTo>
                <a:cubicBezTo>
                  <a:pt x="651" y="406"/>
                  <a:pt x="651" y="406"/>
                  <a:pt x="651" y="406"/>
                </a:cubicBezTo>
                <a:cubicBezTo>
                  <a:pt x="679" y="321"/>
                  <a:pt x="679" y="321"/>
                  <a:pt x="679" y="321"/>
                </a:cubicBezTo>
                <a:cubicBezTo>
                  <a:pt x="694" y="275"/>
                  <a:pt x="674" y="215"/>
                  <a:pt x="635" y="186"/>
                </a:cubicBezTo>
              </a:path>
            </a:pathLst>
          </a:custGeom>
          <a:solidFill>
            <a:srgbClr val="FB9E00"/>
          </a:solidFill>
          <a:ln>
            <a:noFill/>
          </a:ln>
          <a:effectLst>
            <a:outerShdw blurRad="50800" dist="508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28" name="Freeform 52"/>
          <p:cNvSpPr/>
          <p:nvPr/>
        </p:nvSpPr>
        <p:spPr bwMode="auto">
          <a:xfrm>
            <a:off x="6251247" y="2324769"/>
            <a:ext cx="1364648" cy="1491836"/>
          </a:xfrm>
          <a:custGeom>
            <a:avLst/>
            <a:gdLst>
              <a:gd name="T0" fmla="*/ 544 w 603"/>
              <a:gd name="T1" fmla="*/ 186 h 659"/>
              <a:gd name="T2" fmla="*/ 327 w 603"/>
              <a:gd name="T3" fmla="*/ 28 h 659"/>
              <a:gd name="T4" fmla="*/ 185 w 603"/>
              <a:gd name="T5" fmla="*/ 28 h 659"/>
              <a:gd name="T6" fmla="*/ 116 w 603"/>
              <a:gd name="T7" fmla="*/ 78 h 659"/>
              <a:gd name="T8" fmla="*/ 61 w 603"/>
              <a:gd name="T9" fmla="*/ 248 h 659"/>
              <a:gd name="T10" fmla="*/ 0 w 603"/>
              <a:gd name="T11" fmla="*/ 317 h 659"/>
              <a:gd name="T12" fmla="*/ 67 w 603"/>
              <a:gd name="T13" fmla="*/ 489 h 659"/>
              <a:gd name="T14" fmla="*/ 64 w 603"/>
              <a:gd name="T15" fmla="*/ 531 h 659"/>
              <a:gd name="T16" fmla="*/ 33 w 603"/>
              <a:gd name="T17" fmla="*/ 618 h 659"/>
              <a:gd name="T18" fmla="*/ 122 w 603"/>
              <a:gd name="T19" fmla="*/ 659 h 659"/>
              <a:gd name="T20" fmla="*/ 301 w 603"/>
              <a:gd name="T21" fmla="*/ 659 h 659"/>
              <a:gd name="T22" fmla="*/ 390 w 603"/>
              <a:gd name="T23" fmla="*/ 659 h 659"/>
              <a:gd name="T24" fmla="*/ 505 w 603"/>
              <a:gd name="T25" fmla="*/ 576 h 659"/>
              <a:gd name="T26" fmla="*/ 588 w 603"/>
              <a:gd name="T27" fmla="*/ 321 h 659"/>
              <a:gd name="T28" fmla="*/ 544 w 603"/>
              <a:gd name="T29" fmla="*/ 186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3" h="659">
                <a:moveTo>
                  <a:pt x="544" y="186"/>
                </a:moveTo>
                <a:cubicBezTo>
                  <a:pt x="327" y="28"/>
                  <a:pt x="327" y="28"/>
                  <a:pt x="327" y="28"/>
                </a:cubicBezTo>
                <a:cubicBezTo>
                  <a:pt x="288" y="0"/>
                  <a:pt x="224" y="0"/>
                  <a:pt x="185" y="28"/>
                </a:cubicBezTo>
                <a:cubicBezTo>
                  <a:pt x="116" y="78"/>
                  <a:pt x="116" y="78"/>
                  <a:pt x="116" y="78"/>
                </a:cubicBezTo>
                <a:cubicBezTo>
                  <a:pt x="61" y="248"/>
                  <a:pt x="61" y="248"/>
                  <a:pt x="61" y="248"/>
                </a:cubicBezTo>
                <a:cubicBezTo>
                  <a:pt x="52" y="277"/>
                  <a:pt x="28" y="302"/>
                  <a:pt x="0" y="317"/>
                </a:cubicBezTo>
                <a:cubicBezTo>
                  <a:pt x="42" y="362"/>
                  <a:pt x="67" y="423"/>
                  <a:pt x="67" y="489"/>
                </a:cubicBezTo>
                <a:cubicBezTo>
                  <a:pt x="67" y="504"/>
                  <a:pt x="66" y="518"/>
                  <a:pt x="64" y="531"/>
                </a:cubicBezTo>
                <a:cubicBezTo>
                  <a:pt x="59" y="562"/>
                  <a:pt x="48" y="591"/>
                  <a:pt x="33" y="618"/>
                </a:cubicBezTo>
                <a:cubicBezTo>
                  <a:pt x="56" y="642"/>
                  <a:pt x="90" y="659"/>
                  <a:pt x="122" y="659"/>
                </a:cubicBezTo>
                <a:cubicBezTo>
                  <a:pt x="301" y="659"/>
                  <a:pt x="301" y="659"/>
                  <a:pt x="301" y="659"/>
                </a:cubicBezTo>
                <a:cubicBezTo>
                  <a:pt x="390" y="659"/>
                  <a:pt x="390" y="659"/>
                  <a:pt x="390" y="659"/>
                </a:cubicBezTo>
                <a:cubicBezTo>
                  <a:pt x="438" y="659"/>
                  <a:pt x="490" y="622"/>
                  <a:pt x="505" y="576"/>
                </a:cubicBezTo>
                <a:cubicBezTo>
                  <a:pt x="588" y="321"/>
                  <a:pt x="588" y="321"/>
                  <a:pt x="588" y="321"/>
                </a:cubicBezTo>
                <a:cubicBezTo>
                  <a:pt x="603" y="275"/>
                  <a:pt x="583" y="214"/>
                  <a:pt x="544" y="186"/>
                </a:cubicBezTo>
              </a:path>
            </a:pathLst>
          </a:custGeom>
          <a:solidFill>
            <a:srgbClr val="29ABE2"/>
          </a:solidFill>
          <a:ln>
            <a:noFill/>
          </a:ln>
          <a:effectLst>
            <a:outerShdw blurRad="50800" dist="508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29" name="文本框 82"/>
          <p:cNvSpPr txBox="1"/>
          <p:nvPr/>
        </p:nvSpPr>
        <p:spPr>
          <a:xfrm>
            <a:off x="5570956" y="2112895"/>
            <a:ext cx="763122" cy="553998"/>
          </a:xfrm>
          <a:prstGeom prst="rect">
            <a:avLst/>
          </a:prstGeom>
          <a:noFill/>
        </p:spPr>
        <p:txBody>
          <a:bodyPr wrap="square" rtlCol="0">
            <a:spAutoFit/>
          </a:bodyPr>
          <a:lstStyle/>
          <a:p>
            <a:r>
              <a:rPr lang="en-US" altLang="zh-CN" sz="3000" dirty="0">
                <a:solidFill>
                  <a:schemeClr val="bg1"/>
                </a:solidFill>
                <a:latin typeface="Impact" panose="020B0806030902050204" pitchFamily="34" charset="0"/>
                <a:cs typeface="Aharoni" panose="02010803020104030203" pitchFamily="2" charset="-79"/>
              </a:rPr>
              <a:t>01</a:t>
            </a:r>
            <a:endParaRPr lang="zh-CN" altLang="en-US" sz="3000" dirty="0">
              <a:solidFill>
                <a:schemeClr val="bg1"/>
              </a:solidFill>
              <a:latin typeface="Impact" panose="020B0806030902050204" pitchFamily="34" charset="0"/>
              <a:cs typeface="Aharoni" panose="02010803020104030203" pitchFamily="2" charset="-79"/>
            </a:endParaRPr>
          </a:p>
        </p:txBody>
      </p:sp>
      <p:sp>
        <p:nvSpPr>
          <p:cNvPr id="30" name="文本框 84"/>
          <p:cNvSpPr txBox="1"/>
          <p:nvPr/>
        </p:nvSpPr>
        <p:spPr>
          <a:xfrm>
            <a:off x="4826263" y="4097675"/>
            <a:ext cx="833989" cy="553998"/>
          </a:xfrm>
          <a:prstGeom prst="rect">
            <a:avLst/>
          </a:prstGeom>
          <a:noFill/>
        </p:spPr>
        <p:txBody>
          <a:bodyPr wrap="square" rtlCol="0">
            <a:spAutoFit/>
          </a:bodyPr>
          <a:lstStyle/>
          <a:p>
            <a:r>
              <a:rPr lang="en-US" altLang="zh-CN" sz="3000" dirty="0">
                <a:solidFill>
                  <a:schemeClr val="bg1"/>
                </a:solidFill>
                <a:latin typeface="Impact" panose="020B0806030902050204" pitchFamily="34" charset="0"/>
                <a:cs typeface="Aharoni" panose="02010803020104030203" pitchFamily="2" charset="-79"/>
              </a:rPr>
              <a:t>04</a:t>
            </a:r>
            <a:endParaRPr lang="zh-CN" altLang="en-US" sz="3000" dirty="0">
              <a:solidFill>
                <a:schemeClr val="bg1"/>
              </a:solidFill>
              <a:latin typeface="Impact" panose="020B0806030902050204" pitchFamily="34" charset="0"/>
              <a:cs typeface="Aharoni" panose="02010803020104030203" pitchFamily="2" charset="-79"/>
            </a:endParaRPr>
          </a:p>
        </p:txBody>
      </p:sp>
      <p:sp>
        <p:nvSpPr>
          <p:cNvPr id="31" name="文本框 91"/>
          <p:cNvSpPr txBox="1"/>
          <p:nvPr/>
        </p:nvSpPr>
        <p:spPr>
          <a:xfrm>
            <a:off x="4425121" y="2828985"/>
            <a:ext cx="856368" cy="553998"/>
          </a:xfrm>
          <a:prstGeom prst="rect">
            <a:avLst/>
          </a:prstGeom>
          <a:noFill/>
        </p:spPr>
        <p:txBody>
          <a:bodyPr wrap="square" rtlCol="0">
            <a:spAutoFit/>
          </a:bodyPr>
          <a:lstStyle/>
          <a:p>
            <a:r>
              <a:rPr lang="en-US" altLang="zh-CN" sz="3000" dirty="0">
                <a:solidFill>
                  <a:schemeClr val="bg1"/>
                </a:solidFill>
                <a:latin typeface="Impact" panose="020B0806030902050204" pitchFamily="34" charset="0"/>
                <a:cs typeface="Aharoni" panose="02010803020104030203" pitchFamily="2" charset="-79"/>
              </a:rPr>
              <a:t>05</a:t>
            </a:r>
            <a:endParaRPr lang="zh-CN" altLang="en-US" sz="3000" dirty="0">
              <a:solidFill>
                <a:schemeClr val="bg1"/>
              </a:solidFill>
              <a:latin typeface="Impact" panose="020B0806030902050204" pitchFamily="34" charset="0"/>
              <a:cs typeface="Aharoni" panose="02010803020104030203" pitchFamily="2" charset="-79"/>
            </a:endParaRPr>
          </a:p>
        </p:txBody>
      </p:sp>
      <p:sp>
        <p:nvSpPr>
          <p:cNvPr id="32" name="文本框 93"/>
          <p:cNvSpPr txBox="1"/>
          <p:nvPr/>
        </p:nvSpPr>
        <p:spPr>
          <a:xfrm>
            <a:off x="6663865" y="2886655"/>
            <a:ext cx="835853" cy="553998"/>
          </a:xfrm>
          <a:prstGeom prst="rect">
            <a:avLst/>
          </a:prstGeom>
          <a:noFill/>
        </p:spPr>
        <p:txBody>
          <a:bodyPr wrap="square" rtlCol="0">
            <a:spAutoFit/>
          </a:bodyPr>
          <a:lstStyle/>
          <a:p>
            <a:r>
              <a:rPr lang="en-US" altLang="zh-CN" sz="3000" dirty="0">
                <a:solidFill>
                  <a:schemeClr val="bg1"/>
                </a:solidFill>
                <a:latin typeface="Impact" panose="020B0806030902050204" pitchFamily="34" charset="0"/>
                <a:cs typeface="Aharoni" panose="02010803020104030203" pitchFamily="2" charset="-79"/>
              </a:rPr>
              <a:t>02</a:t>
            </a:r>
            <a:endParaRPr lang="zh-CN" altLang="en-US" sz="3000" dirty="0">
              <a:solidFill>
                <a:schemeClr val="bg1"/>
              </a:solidFill>
              <a:latin typeface="Impact" panose="020B0806030902050204" pitchFamily="34" charset="0"/>
              <a:cs typeface="Aharoni" panose="02010803020104030203" pitchFamily="2" charset="-79"/>
            </a:endParaRPr>
          </a:p>
        </p:txBody>
      </p:sp>
      <p:sp>
        <p:nvSpPr>
          <p:cNvPr id="33" name="文本框 95"/>
          <p:cNvSpPr txBox="1"/>
          <p:nvPr/>
        </p:nvSpPr>
        <p:spPr>
          <a:xfrm>
            <a:off x="6174973" y="4097675"/>
            <a:ext cx="852638" cy="553998"/>
          </a:xfrm>
          <a:prstGeom prst="rect">
            <a:avLst/>
          </a:prstGeom>
          <a:noFill/>
        </p:spPr>
        <p:txBody>
          <a:bodyPr wrap="square" rtlCol="0">
            <a:spAutoFit/>
          </a:bodyPr>
          <a:lstStyle/>
          <a:p>
            <a:r>
              <a:rPr lang="en-US" altLang="zh-CN" sz="3000" dirty="0">
                <a:solidFill>
                  <a:schemeClr val="bg1"/>
                </a:solidFill>
                <a:latin typeface="Impact" panose="020B0806030902050204" pitchFamily="34" charset="0"/>
                <a:cs typeface="Aharoni" panose="02010803020104030203" pitchFamily="2" charset="-79"/>
              </a:rPr>
              <a:t>03</a:t>
            </a:r>
            <a:endParaRPr lang="zh-CN" altLang="en-US" sz="3000" dirty="0">
              <a:solidFill>
                <a:schemeClr val="bg1"/>
              </a:solidFill>
              <a:latin typeface="Impact" panose="020B0806030902050204" pitchFamily="34" charset="0"/>
              <a:cs typeface="Aharoni" panose="02010803020104030203" pitchFamily="2" charset="-79"/>
            </a:endParaRPr>
          </a:p>
        </p:txBody>
      </p:sp>
      <p:grpSp>
        <p:nvGrpSpPr>
          <p:cNvPr id="34" name="组合 33"/>
          <p:cNvGrpSpPr>
            <a:grpSpLocks noChangeAspect="1"/>
          </p:cNvGrpSpPr>
          <p:nvPr/>
        </p:nvGrpSpPr>
        <p:grpSpPr>
          <a:xfrm>
            <a:off x="5499790" y="3152375"/>
            <a:ext cx="646608" cy="553615"/>
            <a:chOff x="2162176" y="-104775"/>
            <a:chExt cx="1655763" cy="1417638"/>
          </a:xfrm>
          <a:solidFill>
            <a:schemeClr val="tx1">
              <a:lumMod val="65000"/>
              <a:lumOff val="35000"/>
            </a:schemeClr>
          </a:solidFill>
        </p:grpSpPr>
        <p:sp>
          <p:nvSpPr>
            <p:cNvPr id="35"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sp>
          <p:nvSpPr>
            <p:cNvPr id="36"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solidFill>
                  <a:schemeClr val="bg1"/>
                </a:solidFill>
              </a:endParaRPr>
            </a:p>
          </p:txBody>
        </p:sp>
      </p:grpSp>
      <p:sp>
        <p:nvSpPr>
          <p:cNvPr id="2" name="矩形 1"/>
          <p:cNvSpPr/>
          <p:nvPr/>
        </p:nvSpPr>
        <p:spPr>
          <a:xfrm>
            <a:off x="6741607" y="1011177"/>
            <a:ext cx="4561394" cy="1200329"/>
          </a:xfrm>
          <a:prstGeom prst="rect">
            <a:avLst/>
          </a:prstGeom>
        </p:spPr>
        <p:txBody>
          <a:bodyPr wrap="square">
            <a:spAutoFit/>
          </a:bodyPr>
          <a:lstStyle/>
          <a:p>
            <a:pPr indent="457200" algn="just" fontAlgn="base">
              <a:lnSpc>
                <a:spcPct val="120000"/>
              </a:lnSpc>
              <a:spcAft>
                <a:spcPct val="0"/>
              </a:spcAft>
              <a:defRPr/>
            </a:pPr>
            <a:r>
              <a:rPr lang="en-US" altLang="zh-CN" sz="2000" b="1" dirty="0">
                <a:solidFill>
                  <a:schemeClr val="accent2"/>
                </a:solidFill>
                <a:latin typeface="微软雅黑" panose="020B0503020204020204" pitchFamily="34" charset="-122"/>
                <a:ea typeface="微软雅黑" panose="020B0503020204020204" pitchFamily="34" charset="-122"/>
              </a:rPr>
              <a:t>1. </a:t>
            </a:r>
            <a:r>
              <a:rPr lang="zh-CN" altLang="en-US" sz="2000" b="1" dirty="0">
                <a:solidFill>
                  <a:schemeClr val="accent2"/>
                </a:solidFill>
                <a:latin typeface="微软雅黑" panose="020B0503020204020204" pitchFamily="34" charset="-122"/>
                <a:ea typeface="微软雅黑" panose="020B0503020204020204" pitchFamily="34" charset="-122"/>
              </a:rPr>
              <a:t>市场因素</a:t>
            </a:r>
          </a:p>
          <a:p>
            <a:pPr indent="457200" algn="just" fontAlgn="base">
              <a:lnSpc>
                <a:spcPct val="120000"/>
              </a:lnSpc>
              <a:spcAft>
                <a:spcPct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市场因素可以从顾客和竞争对手两个角度来考虑。</a:t>
            </a:r>
          </a:p>
        </p:txBody>
      </p:sp>
      <p:sp>
        <p:nvSpPr>
          <p:cNvPr id="3" name="矩形 2"/>
          <p:cNvSpPr/>
          <p:nvPr/>
        </p:nvSpPr>
        <p:spPr>
          <a:xfrm>
            <a:off x="7696200" y="3167796"/>
            <a:ext cx="4184846" cy="1200329"/>
          </a:xfrm>
          <a:prstGeom prst="rect">
            <a:avLst/>
          </a:prstGeom>
        </p:spPr>
        <p:txBody>
          <a:bodyPr wrap="square">
            <a:spAutoFit/>
          </a:bodyPr>
          <a:lstStyle/>
          <a:p>
            <a:pPr indent="457200" algn="just" fontAlgn="base">
              <a:lnSpc>
                <a:spcPct val="120000"/>
              </a:lnSpc>
              <a:spcAft>
                <a:spcPct val="0"/>
              </a:spcAft>
              <a:defRPr/>
            </a:pPr>
            <a:r>
              <a:rPr lang="en-US" altLang="zh-CN" sz="2000" b="1" dirty="0">
                <a:solidFill>
                  <a:schemeClr val="accent2"/>
                </a:solidFill>
                <a:latin typeface="微软雅黑" panose="020B0503020204020204" pitchFamily="34" charset="-122"/>
                <a:ea typeface="微软雅黑" panose="020B0503020204020204" pitchFamily="34" charset="-122"/>
              </a:rPr>
              <a:t>2. </a:t>
            </a:r>
            <a:r>
              <a:rPr lang="zh-CN" altLang="en-US" sz="2000" b="1" dirty="0">
                <a:solidFill>
                  <a:schemeClr val="accent2"/>
                </a:solidFill>
                <a:latin typeface="微软雅黑" panose="020B0503020204020204" pitchFamily="34" charset="-122"/>
                <a:ea typeface="微软雅黑" panose="020B0503020204020204" pitchFamily="34" charset="-122"/>
              </a:rPr>
              <a:t>政治因素</a:t>
            </a:r>
          </a:p>
          <a:p>
            <a:pPr indent="457200" algn="just" fontAlgn="base">
              <a:lnSpc>
                <a:spcPct val="120000"/>
              </a:lnSpc>
              <a:spcAft>
                <a:spcPct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政府对市场的规制也是值得创业者重视的一个方面。</a:t>
            </a:r>
          </a:p>
        </p:txBody>
      </p:sp>
      <p:sp>
        <p:nvSpPr>
          <p:cNvPr id="4" name="矩形 3"/>
          <p:cNvSpPr/>
          <p:nvPr/>
        </p:nvSpPr>
        <p:spPr>
          <a:xfrm>
            <a:off x="5207001" y="5170438"/>
            <a:ext cx="6096000" cy="1200329"/>
          </a:xfrm>
          <a:prstGeom prst="rect">
            <a:avLst/>
          </a:prstGeom>
        </p:spPr>
        <p:txBody>
          <a:bodyPr>
            <a:spAutoFit/>
          </a:bodyPr>
          <a:lstStyle/>
          <a:p>
            <a:pPr indent="457200" algn="just" fontAlgn="base">
              <a:lnSpc>
                <a:spcPct val="120000"/>
              </a:lnSpc>
              <a:spcAft>
                <a:spcPct val="0"/>
              </a:spcAft>
              <a:defRPr/>
            </a:pPr>
            <a:r>
              <a:rPr lang="en-US" altLang="zh-CN" sz="2000" b="1" dirty="0">
                <a:solidFill>
                  <a:schemeClr val="accent2"/>
                </a:solidFill>
                <a:latin typeface="微软雅黑" panose="020B0503020204020204" pitchFamily="34" charset="-122"/>
                <a:ea typeface="微软雅黑" panose="020B0503020204020204" pitchFamily="34" charset="-122"/>
              </a:rPr>
              <a:t>3. </a:t>
            </a:r>
            <a:r>
              <a:rPr lang="zh-CN" altLang="en-US" sz="2000" b="1" dirty="0">
                <a:solidFill>
                  <a:schemeClr val="accent2"/>
                </a:solidFill>
                <a:latin typeface="微软雅黑" panose="020B0503020204020204" pitchFamily="34" charset="-122"/>
                <a:ea typeface="微软雅黑" panose="020B0503020204020204" pitchFamily="34" charset="-122"/>
              </a:rPr>
              <a:t>技术因素</a:t>
            </a:r>
          </a:p>
          <a:p>
            <a:pPr indent="457200" algn="just" fontAlgn="base">
              <a:lnSpc>
                <a:spcPct val="120000"/>
              </a:lnSpc>
              <a:spcAft>
                <a:spcPct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新技术对高科技初创企业成功的作用是显而易见的</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但技术本身的进步却更加难以</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预测</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5" name="矩形 4"/>
          <p:cNvSpPr/>
          <p:nvPr/>
        </p:nvSpPr>
        <p:spPr>
          <a:xfrm>
            <a:off x="1036788" y="4221223"/>
            <a:ext cx="3403154" cy="1200329"/>
          </a:xfrm>
          <a:prstGeom prst="rect">
            <a:avLst/>
          </a:prstGeom>
        </p:spPr>
        <p:txBody>
          <a:bodyPr wrap="square">
            <a:spAutoFit/>
          </a:bodyPr>
          <a:lstStyle/>
          <a:p>
            <a:pPr indent="457200" algn="just" fontAlgn="base">
              <a:lnSpc>
                <a:spcPct val="120000"/>
              </a:lnSpc>
              <a:spcAft>
                <a:spcPct val="0"/>
              </a:spcAft>
              <a:defRPr/>
            </a:pPr>
            <a:r>
              <a:rPr lang="en-US" altLang="zh-CN" sz="2000" b="1" dirty="0">
                <a:solidFill>
                  <a:schemeClr val="accent2"/>
                </a:solidFill>
                <a:latin typeface="微软雅黑" panose="020B0503020204020204" pitchFamily="34" charset="-122"/>
                <a:ea typeface="微软雅黑" panose="020B0503020204020204" pitchFamily="34" charset="-122"/>
              </a:rPr>
              <a:t>4. </a:t>
            </a:r>
            <a:r>
              <a:rPr lang="zh-CN" altLang="en-US" sz="2000" b="1" dirty="0">
                <a:solidFill>
                  <a:schemeClr val="accent2"/>
                </a:solidFill>
                <a:latin typeface="微软雅黑" panose="020B0503020204020204" pitchFamily="34" charset="-122"/>
                <a:ea typeface="微软雅黑" panose="020B0503020204020204" pitchFamily="34" charset="-122"/>
              </a:rPr>
              <a:t>商圈因素</a:t>
            </a:r>
          </a:p>
          <a:p>
            <a:pPr indent="457200" algn="just" fontAlgn="base">
              <a:lnSpc>
                <a:spcPct val="120000"/>
              </a:lnSpc>
              <a:spcAft>
                <a:spcPct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商圈因素是指要对特定商圈进行特定分析。</a:t>
            </a:r>
          </a:p>
        </p:txBody>
      </p:sp>
      <p:sp>
        <p:nvSpPr>
          <p:cNvPr id="6" name="矩形 5"/>
          <p:cNvSpPr/>
          <p:nvPr/>
        </p:nvSpPr>
        <p:spPr>
          <a:xfrm>
            <a:off x="744911" y="1604563"/>
            <a:ext cx="3517454" cy="2308324"/>
          </a:xfrm>
          <a:prstGeom prst="rect">
            <a:avLst/>
          </a:prstGeom>
        </p:spPr>
        <p:txBody>
          <a:bodyPr wrap="square">
            <a:spAutoFit/>
          </a:bodyPr>
          <a:lstStyle/>
          <a:p>
            <a:pPr indent="457200" algn="just" fontAlgn="base">
              <a:lnSpc>
                <a:spcPct val="120000"/>
              </a:lnSpc>
              <a:spcAft>
                <a:spcPct val="0"/>
              </a:spcAft>
              <a:defRPr/>
            </a:pPr>
            <a:r>
              <a:rPr lang="en-US" altLang="zh-CN" sz="2000" b="1" dirty="0">
                <a:solidFill>
                  <a:schemeClr val="accent2"/>
                </a:solidFill>
                <a:latin typeface="微软雅黑" panose="020B0503020204020204" pitchFamily="34" charset="-122"/>
                <a:ea typeface="微软雅黑" panose="020B0503020204020204" pitchFamily="34" charset="-122"/>
              </a:rPr>
              <a:t>5. </a:t>
            </a:r>
            <a:r>
              <a:rPr lang="zh-CN" altLang="en-US" sz="2000" b="1" dirty="0">
                <a:solidFill>
                  <a:schemeClr val="accent2"/>
                </a:solidFill>
                <a:latin typeface="微软雅黑" panose="020B0503020204020204" pitchFamily="34" charset="-122"/>
                <a:ea typeface="微软雅黑" panose="020B0503020204020204" pitchFamily="34" charset="-122"/>
              </a:rPr>
              <a:t>物业因素</a:t>
            </a:r>
          </a:p>
          <a:p>
            <a:pPr indent="457200" algn="just" fontAlgn="base">
              <a:lnSpc>
                <a:spcPct val="120000"/>
              </a:lnSpc>
              <a:spcAft>
                <a:spcPct val="0"/>
              </a:spcAft>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置地建房或租用店铺前</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创业者应首先了解地段或</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房屋的</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规划的用途与自己的经营项目是否相符</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该物业是否有合法权证。</a:t>
            </a:r>
          </a:p>
        </p:txBody>
      </p:sp>
    </p:spTree>
    <p:extLst>
      <p:ext uri="{BB962C8B-B14F-4D97-AF65-F5344CB8AC3E}">
        <p14:creationId xmlns:p14="http://schemas.microsoft.com/office/powerpoint/2010/main" val="41770849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randombar(horizontal)">
                                      <p:cBhvr>
                                        <p:cTn id="24" dur="500"/>
                                        <p:tgtEl>
                                          <p:spTgt spid="32"/>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randombar(horizontal)">
                                      <p:cBhvr>
                                        <p:cTn id="27" dur="500"/>
                                        <p:tgtEl>
                                          <p:spTgt spid="28"/>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randombar(horizontal)">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barn(inVertical)">
                                      <p:cBhvr>
                                        <p:cTn id="35" dur="500"/>
                                        <p:tgtEl>
                                          <p:spTgt spid="33"/>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barn(inVertical)">
                                      <p:cBhvr>
                                        <p:cTn id="41" dur="5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additive="base">
                                        <p:cTn id="54" dur="500" fill="hold"/>
                                        <p:tgtEl>
                                          <p:spTgt spid="5"/>
                                        </p:tgtEl>
                                        <p:attrNameLst>
                                          <p:attrName>ppt_x</p:attrName>
                                        </p:attrNameLst>
                                      </p:cBhvr>
                                      <p:tavLst>
                                        <p:tav tm="0">
                                          <p:val>
                                            <p:strVal val="#ppt_x"/>
                                          </p:val>
                                        </p:tav>
                                        <p:tav tm="100000">
                                          <p:val>
                                            <p:strVal val="#ppt_x"/>
                                          </p:val>
                                        </p:tav>
                                      </p:tavLst>
                                    </p:anim>
                                    <p:anim calcmode="lin" valueType="num">
                                      <p:cBhvr additive="base">
                                        <p:cTn id="5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4" presetClass="entr" presetSubtype="10" fill="hold" grpId="0" nodeType="click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randombar(horizontal)">
                                      <p:cBhvr>
                                        <p:cTn id="60" dur="500"/>
                                        <p:tgtEl>
                                          <p:spTgt spid="25"/>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randombar(horizontal)">
                                      <p:cBhvr>
                                        <p:cTn id="63" dur="500"/>
                                        <p:tgtEl>
                                          <p:spTgt spid="31"/>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randombar(horizontal)">
                                      <p:cBhvr>
                                        <p:cTn id="6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6" grpId="0" animBg="1"/>
      <p:bldP spid="27" grpId="0" animBg="1"/>
      <p:bldP spid="28" grpId="0" animBg="1"/>
      <p:bldP spid="30" grpId="0"/>
      <p:bldP spid="31" grpId="0"/>
      <p:bldP spid="32" grpId="0"/>
      <p:bldP spid="33" grpId="0"/>
      <p:bldP spid="2" grpId="0"/>
      <p:bldP spid="3" grpId="0"/>
      <p:bldP spid="4" grpId="0"/>
      <p:bldP spid="5" grpId="0"/>
      <p:bldP spid="6"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0" name="Freeform 5"/>
          <p:cNvSpPr>
            <a:spLocks noEditPoints="1"/>
          </p:cNvSpPr>
          <p:nvPr/>
        </p:nvSpPr>
        <p:spPr bwMode="auto">
          <a:xfrm>
            <a:off x="3808413" y="1216170"/>
            <a:ext cx="4554539" cy="4198939"/>
          </a:xfrm>
          <a:custGeom>
            <a:avLst/>
            <a:gdLst>
              <a:gd name="T0" fmla="*/ 3254 w 6460"/>
              <a:gd name="T1" fmla="*/ 2615 h 5945"/>
              <a:gd name="T2" fmla="*/ 3254 w 6460"/>
              <a:gd name="T3" fmla="*/ 2615 h 5945"/>
              <a:gd name="T4" fmla="*/ 3254 w 6460"/>
              <a:gd name="T5" fmla="*/ 2615 h 5945"/>
              <a:gd name="T6" fmla="*/ 3271 w 6460"/>
              <a:gd name="T7" fmla="*/ 2615 h 5945"/>
              <a:gd name="T8" fmla="*/ 4159 w 6460"/>
              <a:gd name="T9" fmla="*/ 3503 h 5945"/>
              <a:gd name="T10" fmla="*/ 4029 w 6460"/>
              <a:gd name="T11" fmla="*/ 3966 h 5945"/>
              <a:gd name="T12" fmla="*/ 4029 w 6460"/>
              <a:gd name="T13" fmla="*/ 3967 h 5945"/>
              <a:gd name="T14" fmla="*/ 4032 w 6460"/>
              <a:gd name="T15" fmla="*/ 3964 h 5945"/>
              <a:gd name="T16" fmla="*/ 3999 w 6460"/>
              <a:gd name="T17" fmla="*/ 4021 h 5945"/>
              <a:gd name="T18" fmla="*/ 3675 w 6460"/>
              <a:gd name="T19" fmla="*/ 4345 h 5945"/>
              <a:gd name="T20" fmla="*/ 2461 w 6460"/>
              <a:gd name="T21" fmla="*/ 4020 h 5945"/>
              <a:gd name="T22" fmla="*/ 2462 w 6460"/>
              <a:gd name="T23" fmla="*/ 4024 h 5945"/>
              <a:gd name="T24" fmla="*/ 2429 w 6460"/>
              <a:gd name="T25" fmla="*/ 3965 h 5945"/>
              <a:gd name="T26" fmla="*/ 2431 w 6460"/>
              <a:gd name="T27" fmla="*/ 3967 h 5945"/>
              <a:gd name="T28" fmla="*/ 2431 w 6460"/>
              <a:gd name="T29" fmla="*/ 3966 h 5945"/>
              <a:gd name="T30" fmla="*/ 2300 w 6460"/>
              <a:gd name="T31" fmla="*/ 3503 h 5945"/>
              <a:gd name="T32" fmla="*/ 3189 w 6460"/>
              <a:gd name="T33" fmla="*/ 2615 h 5945"/>
              <a:gd name="T34" fmla="*/ 3206 w 6460"/>
              <a:gd name="T35" fmla="*/ 2615 h 5945"/>
              <a:gd name="T36" fmla="*/ 3206 w 6460"/>
              <a:gd name="T37" fmla="*/ 2615 h 5945"/>
              <a:gd name="T38" fmla="*/ 3205 w 6460"/>
              <a:gd name="T39" fmla="*/ 2615 h 5945"/>
              <a:gd name="T40" fmla="*/ 3230 w 6460"/>
              <a:gd name="T41" fmla="*/ 2615 h 5945"/>
              <a:gd name="T42" fmla="*/ 3254 w 6460"/>
              <a:gd name="T43" fmla="*/ 2615 h 5945"/>
              <a:gd name="T44" fmla="*/ 5109 w 6460"/>
              <a:gd name="T45" fmla="*/ 3331 h 5945"/>
              <a:gd name="T46" fmla="*/ 5110 w 6460"/>
              <a:gd name="T47" fmla="*/ 3330 h 5945"/>
              <a:gd name="T48" fmla="*/ 4221 w 6460"/>
              <a:gd name="T49" fmla="*/ 2442 h 5945"/>
              <a:gd name="T50" fmla="*/ 4338 w 6460"/>
              <a:gd name="T51" fmla="*/ 2002 h 5945"/>
              <a:gd name="T52" fmla="*/ 4538 w 6460"/>
              <a:gd name="T53" fmla="*/ 1307 h 5945"/>
              <a:gd name="T54" fmla="*/ 3230 w 6460"/>
              <a:gd name="T55" fmla="*/ 0 h 5945"/>
              <a:gd name="T56" fmla="*/ 1923 w 6460"/>
              <a:gd name="T57" fmla="*/ 1307 h 5945"/>
              <a:gd name="T58" fmla="*/ 2119 w 6460"/>
              <a:gd name="T59" fmla="*/ 1997 h 5945"/>
              <a:gd name="T60" fmla="*/ 2118 w 6460"/>
              <a:gd name="T61" fmla="*/ 1996 h 5945"/>
              <a:gd name="T62" fmla="*/ 2118 w 6460"/>
              <a:gd name="T63" fmla="*/ 1996 h 5945"/>
              <a:gd name="T64" fmla="*/ 2238 w 6460"/>
              <a:gd name="T65" fmla="*/ 2442 h 5945"/>
              <a:gd name="T66" fmla="*/ 1350 w 6460"/>
              <a:gd name="T67" fmla="*/ 3330 h 5945"/>
              <a:gd name="T68" fmla="*/ 1351 w 6460"/>
              <a:gd name="T69" fmla="*/ 3331 h 5945"/>
              <a:gd name="T70" fmla="*/ 1307 w 6460"/>
              <a:gd name="T71" fmla="*/ 3330 h 5945"/>
              <a:gd name="T72" fmla="*/ 0 w 6460"/>
              <a:gd name="T73" fmla="*/ 4637 h 5945"/>
              <a:gd name="T74" fmla="*/ 1307 w 6460"/>
              <a:gd name="T75" fmla="*/ 5945 h 5945"/>
              <a:gd name="T76" fmla="*/ 2452 w 6460"/>
              <a:gd name="T77" fmla="*/ 5271 h 5945"/>
              <a:gd name="T78" fmla="*/ 2451 w 6460"/>
              <a:gd name="T79" fmla="*/ 5274 h 5945"/>
              <a:gd name="T80" fmla="*/ 2451 w 6460"/>
              <a:gd name="T81" fmla="*/ 5274 h 5945"/>
              <a:gd name="T82" fmla="*/ 2787 w 6460"/>
              <a:gd name="T83" fmla="*/ 4929 h 5945"/>
              <a:gd name="T84" fmla="*/ 3992 w 6460"/>
              <a:gd name="T85" fmla="*/ 5241 h 5945"/>
              <a:gd name="T86" fmla="*/ 5153 w 6460"/>
              <a:gd name="T87" fmla="*/ 5945 h 5945"/>
              <a:gd name="T88" fmla="*/ 6460 w 6460"/>
              <a:gd name="T89" fmla="*/ 4637 h 5945"/>
              <a:gd name="T90" fmla="*/ 5153 w 6460"/>
              <a:gd name="T91" fmla="*/ 3330 h 5945"/>
              <a:gd name="T92" fmla="*/ 5109 w 6460"/>
              <a:gd name="T93" fmla="*/ 3331 h 5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60" h="5945">
                <a:moveTo>
                  <a:pt x="3254" y="2615"/>
                </a:moveTo>
                <a:lnTo>
                  <a:pt x="3254" y="2615"/>
                </a:lnTo>
                <a:lnTo>
                  <a:pt x="3254" y="2615"/>
                </a:lnTo>
                <a:cubicBezTo>
                  <a:pt x="3259" y="2615"/>
                  <a:pt x="3265" y="2615"/>
                  <a:pt x="3271" y="2615"/>
                </a:cubicBezTo>
                <a:cubicBezTo>
                  <a:pt x="3761" y="2615"/>
                  <a:pt x="4159" y="3013"/>
                  <a:pt x="4159" y="3503"/>
                </a:cubicBezTo>
                <a:cubicBezTo>
                  <a:pt x="4159" y="3673"/>
                  <a:pt x="4111" y="3832"/>
                  <a:pt x="4029" y="3966"/>
                </a:cubicBezTo>
                <a:lnTo>
                  <a:pt x="4029" y="3967"/>
                </a:lnTo>
                <a:lnTo>
                  <a:pt x="4032" y="3964"/>
                </a:lnTo>
                <a:cubicBezTo>
                  <a:pt x="4021" y="3983"/>
                  <a:pt x="4010" y="4002"/>
                  <a:pt x="3999" y="4021"/>
                </a:cubicBezTo>
                <a:cubicBezTo>
                  <a:pt x="3924" y="4151"/>
                  <a:pt x="3815" y="4264"/>
                  <a:pt x="3675" y="4345"/>
                </a:cubicBezTo>
                <a:cubicBezTo>
                  <a:pt x="3250" y="4590"/>
                  <a:pt x="2707" y="4444"/>
                  <a:pt x="2461" y="4020"/>
                </a:cubicBezTo>
                <a:lnTo>
                  <a:pt x="2462" y="4024"/>
                </a:lnTo>
                <a:cubicBezTo>
                  <a:pt x="2451" y="4004"/>
                  <a:pt x="2440" y="3984"/>
                  <a:pt x="2429" y="3965"/>
                </a:cubicBezTo>
                <a:lnTo>
                  <a:pt x="2431" y="3967"/>
                </a:lnTo>
                <a:lnTo>
                  <a:pt x="2431" y="3966"/>
                </a:lnTo>
                <a:cubicBezTo>
                  <a:pt x="2348" y="3832"/>
                  <a:pt x="2300" y="3673"/>
                  <a:pt x="2300" y="3503"/>
                </a:cubicBezTo>
                <a:cubicBezTo>
                  <a:pt x="2300" y="3013"/>
                  <a:pt x="2698" y="2615"/>
                  <a:pt x="3189" y="2615"/>
                </a:cubicBezTo>
                <a:cubicBezTo>
                  <a:pt x="3194" y="2615"/>
                  <a:pt x="3200" y="2615"/>
                  <a:pt x="3206" y="2615"/>
                </a:cubicBezTo>
                <a:lnTo>
                  <a:pt x="3206" y="2615"/>
                </a:lnTo>
                <a:lnTo>
                  <a:pt x="3205" y="2615"/>
                </a:lnTo>
                <a:cubicBezTo>
                  <a:pt x="3213" y="2615"/>
                  <a:pt x="3222" y="2615"/>
                  <a:pt x="3230" y="2615"/>
                </a:cubicBezTo>
                <a:cubicBezTo>
                  <a:pt x="3238" y="2615"/>
                  <a:pt x="3246" y="2615"/>
                  <a:pt x="3254" y="2615"/>
                </a:cubicBezTo>
                <a:close/>
                <a:moveTo>
                  <a:pt x="5109" y="3331"/>
                </a:moveTo>
                <a:lnTo>
                  <a:pt x="5110" y="3330"/>
                </a:lnTo>
                <a:cubicBezTo>
                  <a:pt x="4619" y="3330"/>
                  <a:pt x="4221" y="2933"/>
                  <a:pt x="4221" y="2442"/>
                </a:cubicBezTo>
                <a:cubicBezTo>
                  <a:pt x="4221" y="2282"/>
                  <a:pt x="4264" y="2132"/>
                  <a:pt x="4338" y="2002"/>
                </a:cubicBezTo>
                <a:cubicBezTo>
                  <a:pt x="4464" y="1801"/>
                  <a:pt x="4538" y="1563"/>
                  <a:pt x="4538" y="1307"/>
                </a:cubicBezTo>
                <a:cubicBezTo>
                  <a:pt x="4538" y="585"/>
                  <a:pt x="3952" y="0"/>
                  <a:pt x="3230" y="0"/>
                </a:cubicBezTo>
                <a:cubicBezTo>
                  <a:pt x="2508" y="0"/>
                  <a:pt x="1923" y="585"/>
                  <a:pt x="1923" y="1307"/>
                </a:cubicBezTo>
                <a:cubicBezTo>
                  <a:pt x="1923" y="1560"/>
                  <a:pt x="1995" y="1797"/>
                  <a:pt x="2119" y="1997"/>
                </a:cubicBezTo>
                <a:lnTo>
                  <a:pt x="2118" y="1996"/>
                </a:lnTo>
                <a:lnTo>
                  <a:pt x="2118" y="1996"/>
                </a:lnTo>
                <a:cubicBezTo>
                  <a:pt x="2194" y="2127"/>
                  <a:pt x="2238" y="2279"/>
                  <a:pt x="2238" y="2442"/>
                </a:cubicBezTo>
                <a:cubicBezTo>
                  <a:pt x="2238" y="2933"/>
                  <a:pt x="1840" y="3330"/>
                  <a:pt x="1350" y="3330"/>
                </a:cubicBezTo>
                <a:lnTo>
                  <a:pt x="1351" y="3331"/>
                </a:lnTo>
                <a:cubicBezTo>
                  <a:pt x="1336" y="3330"/>
                  <a:pt x="1322" y="3330"/>
                  <a:pt x="1307" y="3330"/>
                </a:cubicBezTo>
                <a:cubicBezTo>
                  <a:pt x="585" y="3330"/>
                  <a:pt x="0" y="3915"/>
                  <a:pt x="0" y="4637"/>
                </a:cubicBezTo>
                <a:cubicBezTo>
                  <a:pt x="0" y="5359"/>
                  <a:pt x="585" y="5945"/>
                  <a:pt x="1307" y="5945"/>
                </a:cubicBezTo>
                <a:cubicBezTo>
                  <a:pt x="1800" y="5945"/>
                  <a:pt x="2228" y="5673"/>
                  <a:pt x="2452" y="5271"/>
                </a:cubicBezTo>
                <a:lnTo>
                  <a:pt x="2451" y="5274"/>
                </a:lnTo>
                <a:lnTo>
                  <a:pt x="2451" y="5274"/>
                </a:lnTo>
                <a:cubicBezTo>
                  <a:pt x="2527" y="5135"/>
                  <a:pt x="2640" y="5014"/>
                  <a:pt x="2787" y="4929"/>
                </a:cubicBezTo>
                <a:cubicBezTo>
                  <a:pt x="3207" y="4687"/>
                  <a:pt x="3743" y="4827"/>
                  <a:pt x="3992" y="5241"/>
                </a:cubicBezTo>
                <a:cubicBezTo>
                  <a:pt x="4210" y="5659"/>
                  <a:pt x="4648" y="5945"/>
                  <a:pt x="5153" y="5945"/>
                </a:cubicBezTo>
                <a:cubicBezTo>
                  <a:pt x="5875" y="5945"/>
                  <a:pt x="6460" y="5359"/>
                  <a:pt x="6460" y="4637"/>
                </a:cubicBezTo>
                <a:cubicBezTo>
                  <a:pt x="6460" y="3915"/>
                  <a:pt x="5875" y="3330"/>
                  <a:pt x="5153" y="3330"/>
                </a:cubicBezTo>
                <a:cubicBezTo>
                  <a:pt x="5138" y="3330"/>
                  <a:pt x="5123" y="3330"/>
                  <a:pt x="5109" y="3331"/>
                </a:cubicBezTo>
                <a:close/>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1" name="等腰三角形 40"/>
          <p:cNvSpPr/>
          <p:nvPr/>
        </p:nvSpPr>
        <p:spPr>
          <a:xfrm rot="18781070">
            <a:off x="3776150" y="3623703"/>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2" name="等腰三角形 41"/>
          <p:cNvSpPr/>
          <p:nvPr/>
        </p:nvSpPr>
        <p:spPr>
          <a:xfrm rot="4492239">
            <a:off x="7051524" y="1737355"/>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3" name="等腰三角形 42"/>
          <p:cNvSpPr/>
          <p:nvPr/>
        </p:nvSpPr>
        <p:spPr>
          <a:xfrm rot="5996743">
            <a:off x="8449654" y="4564175"/>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4" name="Oval 6"/>
          <p:cNvSpPr>
            <a:spLocks noChangeArrowheads="1"/>
          </p:cNvSpPr>
          <p:nvPr/>
        </p:nvSpPr>
        <p:spPr bwMode="auto">
          <a:xfrm>
            <a:off x="5295901" y="1347933"/>
            <a:ext cx="1579563"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5" name="Oval 7"/>
          <p:cNvSpPr>
            <a:spLocks noChangeArrowheads="1"/>
          </p:cNvSpPr>
          <p:nvPr/>
        </p:nvSpPr>
        <p:spPr bwMode="auto">
          <a:xfrm>
            <a:off x="3940177" y="3700607"/>
            <a:ext cx="1579563"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6" name="Oval 8"/>
          <p:cNvSpPr>
            <a:spLocks noChangeArrowheads="1"/>
          </p:cNvSpPr>
          <p:nvPr/>
        </p:nvSpPr>
        <p:spPr bwMode="auto">
          <a:xfrm>
            <a:off x="6650038" y="3700607"/>
            <a:ext cx="1581151"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7" name="TextBox 30"/>
          <p:cNvSpPr txBox="1"/>
          <p:nvPr/>
        </p:nvSpPr>
        <p:spPr>
          <a:xfrm>
            <a:off x="5653635" y="1860816"/>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7</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48" name="TextBox 30"/>
          <p:cNvSpPr txBox="1"/>
          <p:nvPr/>
        </p:nvSpPr>
        <p:spPr>
          <a:xfrm>
            <a:off x="7008565" y="4302391"/>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8</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49" name="TextBox 30"/>
          <p:cNvSpPr txBox="1"/>
          <p:nvPr/>
        </p:nvSpPr>
        <p:spPr>
          <a:xfrm>
            <a:off x="4297909" y="4264291"/>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6</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9" name="矩形 8"/>
          <p:cNvSpPr/>
          <p:nvPr/>
        </p:nvSpPr>
        <p:spPr>
          <a:xfrm>
            <a:off x="292100" y="1860816"/>
            <a:ext cx="3516313" cy="1169038"/>
          </a:xfrm>
          <a:prstGeom prst="rect">
            <a:avLst/>
          </a:prstGeom>
        </p:spPr>
        <p:txBody>
          <a:bodyPr wrap="square">
            <a:spAutoFit/>
          </a:bodyPr>
          <a:lstStyle/>
          <a:p>
            <a:pPr indent="457200" algn="just">
              <a:lnSpc>
                <a:spcPct val="120000"/>
              </a:lnSpc>
            </a:pPr>
            <a:r>
              <a:rPr lang="en-US" altLang="zh-CN" sz="2000" b="1" dirty="0">
                <a:solidFill>
                  <a:schemeClr val="accent2"/>
                </a:solidFill>
                <a:latin typeface="微软雅黑" pitchFamily="34" charset="-122"/>
                <a:ea typeface="微软雅黑" pitchFamily="34" charset="-122"/>
              </a:rPr>
              <a:t>6. </a:t>
            </a:r>
            <a:r>
              <a:rPr lang="zh-CN" altLang="en-US" sz="2000" b="1" dirty="0">
                <a:solidFill>
                  <a:schemeClr val="accent2"/>
                </a:solidFill>
                <a:latin typeface="微软雅黑" pitchFamily="34" charset="-122"/>
                <a:ea typeface="微软雅黑" pitchFamily="34" charset="-122"/>
              </a:rPr>
              <a:t>竞争因素</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收集竞争者的相关信息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对竞争者进行研究。</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13" name="矩形 12"/>
          <p:cNvSpPr/>
          <p:nvPr/>
        </p:nvSpPr>
        <p:spPr>
          <a:xfrm>
            <a:off x="7556499" y="935709"/>
            <a:ext cx="4193135" cy="1569660"/>
          </a:xfrm>
          <a:prstGeom prst="rect">
            <a:avLst/>
          </a:prstGeom>
        </p:spPr>
        <p:txBody>
          <a:bodyPr wrap="square">
            <a:spAutoFit/>
          </a:bodyPr>
          <a:lstStyle/>
          <a:p>
            <a:pPr indent="457200" algn="just">
              <a:lnSpc>
                <a:spcPct val="120000"/>
              </a:lnSpc>
            </a:pPr>
            <a:r>
              <a:rPr lang="en-US" altLang="zh-CN" sz="2000" b="1" dirty="0">
                <a:solidFill>
                  <a:schemeClr val="accent2"/>
                </a:solidFill>
                <a:latin typeface="微软雅黑" pitchFamily="34" charset="-122"/>
                <a:ea typeface="微软雅黑" pitchFamily="34" charset="-122"/>
              </a:rPr>
              <a:t>7. </a:t>
            </a:r>
            <a:r>
              <a:rPr lang="zh-CN" altLang="en-US" sz="2000" b="1" dirty="0">
                <a:solidFill>
                  <a:schemeClr val="accent2"/>
                </a:solidFill>
                <a:latin typeface="微软雅黑" pitchFamily="34" charset="-122"/>
                <a:ea typeface="微软雅黑" pitchFamily="34" charset="-122"/>
              </a:rPr>
              <a:t>发展规划</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企业地址的选择要搞清楚城市建设的规划</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既包括短期规划</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又包括长期规划。</a:t>
            </a:r>
          </a:p>
        </p:txBody>
      </p:sp>
      <p:sp>
        <p:nvSpPr>
          <p:cNvPr id="26" name="矩形 25"/>
          <p:cNvSpPr/>
          <p:nvPr/>
        </p:nvSpPr>
        <p:spPr>
          <a:xfrm>
            <a:off x="8794750" y="3802626"/>
            <a:ext cx="3162300" cy="1938992"/>
          </a:xfrm>
          <a:prstGeom prst="rect">
            <a:avLst/>
          </a:prstGeom>
        </p:spPr>
        <p:txBody>
          <a:bodyPr wrap="square">
            <a:spAutoFit/>
          </a:bodyPr>
          <a:lstStyle/>
          <a:p>
            <a:pPr indent="457200" algn="just">
              <a:lnSpc>
                <a:spcPct val="120000"/>
              </a:lnSpc>
            </a:pPr>
            <a:r>
              <a:rPr lang="en-US" altLang="zh-CN" sz="2000" b="1" dirty="0">
                <a:solidFill>
                  <a:schemeClr val="accent2"/>
                </a:solidFill>
                <a:latin typeface="微软雅黑" pitchFamily="34" charset="-122"/>
                <a:ea typeface="微软雅黑" pitchFamily="34" charset="-122"/>
              </a:rPr>
              <a:t>8. </a:t>
            </a:r>
            <a:r>
              <a:rPr lang="zh-CN" altLang="en-US" sz="2000" b="1" dirty="0">
                <a:solidFill>
                  <a:schemeClr val="accent2"/>
                </a:solidFill>
                <a:latin typeface="微软雅黑" pitchFamily="34" charset="-122"/>
                <a:ea typeface="微软雅黑" pitchFamily="34" charset="-122"/>
              </a:rPr>
              <a:t>个人因素</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个人因素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有时会被一些创业者过多地关注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一些人常常选择在自己的住所附近</a:t>
            </a:r>
            <a:r>
              <a:rPr lang="zh-CN" altLang="en-US" sz="2000" dirty="0" smtClean="0">
                <a:solidFill>
                  <a:schemeClr val="tx1">
                    <a:lumMod val="75000"/>
                    <a:lumOff val="25000"/>
                  </a:schemeClr>
                </a:solidFill>
                <a:latin typeface="微软雅黑" pitchFamily="34" charset="-122"/>
                <a:ea typeface="微软雅黑" pitchFamily="34" charset="-122"/>
              </a:rPr>
              <a:t>经营</a:t>
            </a:r>
            <a:r>
              <a:rPr lang="zh-CN" altLang="en-US" sz="2000" dirty="0">
                <a:solidFill>
                  <a:schemeClr val="tx1">
                    <a:lumMod val="75000"/>
                    <a:lumOff val="25000"/>
                  </a:schemeClr>
                </a:solidFill>
                <a:latin typeface="微软雅黑" pitchFamily="34" charset="-122"/>
                <a:ea typeface="微软雅黑" pitchFamily="34" charset="-122"/>
              </a:rPr>
              <a:t>。</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4" name="组合 23"/>
          <p:cNvGrpSpPr/>
          <p:nvPr/>
        </p:nvGrpSpPr>
        <p:grpSpPr>
          <a:xfrm>
            <a:off x="192881" y="893"/>
            <a:ext cx="575915" cy="836495"/>
            <a:chOff x="841003" y="360040"/>
            <a:chExt cx="504056" cy="836712"/>
          </a:xfrm>
          <a:solidFill>
            <a:schemeClr val="accent1"/>
          </a:solidFill>
        </p:grpSpPr>
        <p:sp>
          <p:nvSpPr>
            <p:cNvPr id="25" name="矩形 2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7" name="等腰三角形 2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9" name="矩形 2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新企业的地址</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影响新企业选址的因素</a:t>
            </a:r>
          </a:p>
        </p:txBody>
      </p:sp>
    </p:spTree>
    <p:extLst>
      <p:ext uri="{BB962C8B-B14F-4D97-AF65-F5344CB8AC3E}">
        <p14:creationId xmlns:p14="http://schemas.microsoft.com/office/powerpoint/2010/main" val="193978661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barn(inVertical)">
                                      <p:cBhvr>
                                        <p:cTn id="10" dur="500"/>
                                        <p:tgtEl>
                                          <p:spTgt spid="4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barn(inVertical)">
                                      <p:cBhvr>
                                        <p:cTn id="13" dur="500"/>
                                        <p:tgtEl>
                                          <p:spTgt spid="4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barn(inVertical)">
                                      <p:cBhvr>
                                        <p:cTn id="16" dur="500"/>
                                        <p:tgtEl>
                                          <p:spTgt spid="4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arn(inVertical)">
                                      <p:cBhvr>
                                        <p:cTn id="19" dur="500"/>
                                        <p:tgtEl>
                                          <p:spTgt spid="4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arn(inVertical)">
                                      <p:cBhvr>
                                        <p:cTn id="22" dur="500"/>
                                        <p:tgtEl>
                                          <p:spTgt spid="45"/>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barn(inVertical)">
                                      <p:cBhvr>
                                        <p:cTn id="25" dur="500"/>
                                        <p:tgtEl>
                                          <p:spTgt spid="4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barn(inVertical)">
                                      <p:cBhvr>
                                        <p:cTn id="28" dur="500"/>
                                        <p:tgtEl>
                                          <p:spTgt spid="49"/>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45"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000"/>
                                        <p:tgtEl>
                                          <p:spTgt spid="13"/>
                                        </p:tgtEl>
                                      </p:cBhvr>
                                    </p:animEffect>
                                    <p:anim calcmode="lin" valueType="num">
                                      <p:cBhvr>
                                        <p:cTn id="37" dur="2000" fill="hold"/>
                                        <p:tgtEl>
                                          <p:spTgt spid="13"/>
                                        </p:tgtEl>
                                        <p:attrNameLst>
                                          <p:attrName>ppt_w</p:attrName>
                                        </p:attrNameLst>
                                      </p:cBhvr>
                                      <p:tavLst>
                                        <p:tav tm="0" fmla="#ppt_w*sin(2.5*pi*$)">
                                          <p:val>
                                            <p:fltVal val="0"/>
                                          </p:val>
                                        </p:tav>
                                        <p:tav tm="100000">
                                          <p:val>
                                            <p:fltVal val="1"/>
                                          </p:val>
                                        </p:tav>
                                      </p:tavLst>
                                    </p:anim>
                                    <p:anim calcmode="lin" valueType="num">
                                      <p:cBhvr>
                                        <p:cTn id="38" dur="20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heel(1)">
                                      <p:cBhvr>
                                        <p:cTn id="43"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9" grpId="0"/>
      <p:bldP spid="9" grpId="0"/>
      <p:bldP spid="13" grpId="0"/>
      <p:bldP spid="2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矩形 8"/>
          <p:cNvSpPr/>
          <p:nvPr/>
        </p:nvSpPr>
        <p:spPr>
          <a:xfrm>
            <a:off x="292100" y="1860816"/>
            <a:ext cx="3516313" cy="1569660"/>
          </a:xfrm>
          <a:prstGeom prst="rect">
            <a:avLst/>
          </a:prstGeom>
        </p:spPr>
        <p:txBody>
          <a:bodyPr wrap="square">
            <a:spAutoFit/>
          </a:bodyPr>
          <a:lstStyle/>
          <a:p>
            <a:pPr indent="457200" algn="just">
              <a:lnSpc>
                <a:spcPct val="120000"/>
              </a:lnSpc>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生产型企业选址</a:t>
            </a: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交通</a:t>
            </a:r>
            <a:r>
              <a:rPr lang="zh-CN" altLang="en-US" sz="2000" dirty="0">
                <a:solidFill>
                  <a:schemeClr val="tx1">
                    <a:lumMod val="75000"/>
                    <a:lumOff val="25000"/>
                  </a:schemeClr>
                </a:solidFill>
                <a:latin typeface="微软雅黑" pitchFamily="34" charset="-122"/>
                <a:ea typeface="微软雅黑" pitchFamily="34" charset="-122"/>
              </a:rPr>
              <a:t>要方便</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以便于产品对外运出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生产用电要能满足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生产用水</a:t>
            </a:r>
            <a:r>
              <a:rPr lang="zh-CN" altLang="en-US" sz="2000" dirty="0">
                <a:solidFill>
                  <a:schemeClr val="tx1">
                    <a:lumMod val="75000"/>
                    <a:lumOff val="25000"/>
                  </a:schemeClr>
                </a:solidFill>
                <a:latin typeface="微软雅黑" pitchFamily="34" charset="-122"/>
                <a:ea typeface="微软雅黑" pitchFamily="34" charset="-122"/>
              </a:rPr>
              <a:t>要有保证。</a:t>
            </a:r>
          </a:p>
        </p:txBody>
      </p:sp>
      <p:sp>
        <p:nvSpPr>
          <p:cNvPr id="13" name="矩形 12"/>
          <p:cNvSpPr/>
          <p:nvPr/>
        </p:nvSpPr>
        <p:spPr>
          <a:xfrm>
            <a:off x="7694253" y="1439989"/>
            <a:ext cx="4193135" cy="2677656"/>
          </a:xfrm>
          <a:prstGeom prst="rect">
            <a:avLst/>
          </a:prstGeom>
        </p:spPr>
        <p:txBody>
          <a:bodyPr wrap="square">
            <a:spAutoFit/>
          </a:bodyPr>
          <a:lstStyle/>
          <a:p>
            <a:pPr indent="457200" algn="just">
              <a:lnSpc>
                <a:spcPct val="120000"/>
              </a:lnSpc>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商业型企业</a:t>
            </a:r>
            <a:r>
              <a:rPr lang="zh-CN" altLang="en-US" sz="2000" b="1" dirty="0" smtClean="0">
                <a:solidFill>
                  <a:schemeClr val="accent2"/>
                </a:solidFill>
                <a:latin typeface="微软雅黑" pitchFamily="34" charset="-122"/>
                <a:ea typeface="微软雅黑" pitchFamily="34" charset="-122"/>
              </a:rPr>
              <a:t>选址</a:t>
            </a:r>
            <a:endParaRPr lang="en-US" altLang="zh-CN" sz="2000" b="1" dirty="0" smtClean="0">
              <a:solidFill>
                <a:schemeClr val="accent2"/>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在初创企业资金有限的情况下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可以选择租柜台</a:t>
            </a:r>
            <a:r>
              <a:rPr lang="zh-CN" altLang="en-US" sz="2000" dirty="0" smtClean="0">
                <a:solidFill>
                  <a:schemeClr val="tx1">
                    <a:lumMod val="75000"/>
                    <a:lumOff val="25000"/>
                  </a:schemeClr>
                </a:solidFill>
                <a:latin typeface="微软雅黑" pitchFamily="34" charset="-122"/>
                <a:ea typeface="微软雅黑" pitchFamily="34" charset="-122"/>
              </a:rPr>
              <a:t>、联合</a:t>
            </a:r>
            <a:r>
              <a:rPr lang="zh-CN" altLang="en-US" sz="2000" dirty="0">
                <a:solidFill>
                  <a:schemeClr val="tx1">
                    <a:lumMod val="75000"/>
                    <a:lumOff val="25000"/>
                  </a:schemeClr>
                </a:solidFill>
                <a:latin typeface="微软雅黑" pitchFamily="34" charset="-122"/>
                <a:ea typeface="微软雅黑" pitchFamily="34" charset="-122"/>
              </a:rPr>
              <a:t>经营</a:t>
            </a:r>
            <a:r>
              <a:rPr lang="zh-CN" altLang="en-US" sz="2000" dirty="0" smtClean="0">
                <a:solidFill>
                  <a:schemeClr val="tx1">
                    <a:lumMod val="75000"/>
                    <a:lumOff val="25000"/>
                  </a:schemeClr>
                </a:solidFill>
                <a:latin typeface="微软雅黑" pitchFamily="34" charset="-122"/>
                <a:ea typeface="微软雅黑" pitchFamily="34" charset="-122"/>
              </a:rPr>
              <a:t>、委托代销</a:t>
            </a:r>
            <a:r>
              <a:rPr lang="zh-CN" altLang="en-US" sz="2000" dirty="0">
                <a:solidFill>
                  <a:schemeClr val="tx1">
                    <a:lumMod val="75000"/>
                    <a:lumOff val="25000"/>
                  </a:schemeClr>
                </a:solidFill>
                <a:latin typeface="微软雅黑" pitchFamily="34" charset="-122"/>
                <a:ea typeface="微软雅黑" pitchFamily="34" charset="-122"/>
              </a:rPr>
              <a:t>等方式开展业务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也可以在商圈边缘客流量较大的地方进行选址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但是要在商圈内</a:t>
            </a:r>
            <a:r>
              <a:rPr lang="zh-CN" altLang="en-US" sz="2000" dirty="0" smtClean="0">
                <a:solidFill>
                  <a:schemeClr val="tx1">
                    <a:lumMod val="75000"/>
                    <a:lumOff val="25000"/>
                  </a:schemeClr>
                </a:solidFill>
                <a:latin typeface="微软雅黑" pitchFamily="34" charset="-122"/>
                <a:ea typeface="微软雅黑" pitchFamily="34" charset="-122"/>
              </a:rPr>
              <a:t>部进行</a:t>
            </a:r>
            <a:r>
              <a:rPr lang="zh-CN" altLang="en-US" sz="2000" dirty="0">
                <a:solidFill>
                  <a:schemeClr val="tx1">
                    <a:lumMod val="75000"/>
                    <a:lumOff val="25000"/>
                  </a:schemeClr>
                </a:solidFill>
                <a:latin typeface="微软雅黑" pitchFamily="34" charset="-122"/>
                <a:ea typeface="微软雅黑" pitchFamily="34" charset="-122"/>
              </a:rPr>
              <a:t>广泛宣传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以吸引客户。</a:t>
            </a:r>
          </a:p>
        </p:txBody>
      </p:sp>
      <p:sp>
        <p:nvSpPr>
          <p:cNvPr id="26" name="矩形 25"/>
          <p:cNvSpPr/>
          <p:nvPr/>
        </p:nvSpPr>
        <p:spPr>
          <a:xfrm>
            <a:off x="2381249" y="4632256"/>
            <a:ext cx="6565901" cy="1569660"/>
          </a:xfrm>
          <a:prstGeom prst="rect">
            <a:avLst/>
          </a:prstGeom>
        </p:spPr>
        <p:txBody>
          <a:bodyPr wrap="square">
            <a:spAutoFit/>
          </a:bodyPr>
          <a:lstStyle/>
          <a:p>
            <a:pPr indent="457200" algn="just">
              <a:lnSpc>
                <a:spcPct val="120000"/>
              </a:lnSpc>
            </a:pPr>
            <a:r>
              <a:rPr lang="en-US" altLang="zh-CN" sz="2000" b="1" dirty="0">
                <a:solidFill>
                  <a:schemeClr val="accent2"/>
                </a:solidFill>
                <a:latin typeface="微软雅黑" pitchFamily="34" charset="-122"/>
                <a:ea typeface="微软雅黑" pitchFamily="34" charset="-122"/>
              </a:rPr>
              <a:t>3. </a:t>
            </a:r>
            <a:r>
              <a:rPr lang="zh-CN" altLang="en-US" sz="2000" b="1" dirty="0">
                <a:solidFill>
                  <a:schemeClr val="accent2"/>
                </a:solidFill>
                <a:latin typeface="微软雅黑" pitchFamily="34" charset="-122"/>
                <a:ea typeface="微软雅黑" pitchFamily="34" charset="-122"/>
              </a:rPr>
              <a:t>服务型企业</a:t>
            </a:r>
            <a:r>
              <a:rPr lang="zh-CN" altLang="en-US" sz="2000" b="1" dirty="0" smtClean="0">
                <a:solidFill>
                  <a:schemeClr val="accent2"/>
                </a:solidFill>
                <a:latin typeface="微软雅黑" pitchFamily="34" charset="-122"/>
                <a:ea typeface="微软雅黑" pitchFamily="34" charset="-122"/>
              </a:rPr>
              <a:t>选址</a:t>
            </a:r>
            <a:endParaRPr lang="en-US" altLang="zh-CN" sz="2000" b="1" dirty="0" smtClean="0">
              <a:solidFill>
                <a:schemeClr val="accent2"/>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必须有客流量</a:t>
            </a:r>
            <a:r>
              <a:rPr lang="zh-CN" altLang="en-US" sz="2000" dirty="0" smtClean="0">
                <a:solidFill>
                  <a:schemeClr val="tx1">
                    <a:lumMod val="75000"/>
                    <a:lumOff val="25000"/>
                  </a:schemeClr>
                </a:solidFill>
                <a:latin typeface="微软雅黑" pitchFamily="34" charset="-122"/>
                <a:ea typeface="微软雅黑" pitchFamily="34" charset="-122"/>
              </a:rPr>
              <a:t>。如果</a:t>
            </a:r>
            <a:r>
              <a:rPr lang="zh-CN" altLang="en-US" sz="2000" dirty="0">
                <a:solidFill>
                  <a:schemeClr val="tx1">
                    <a:lumMod val="75000"/>
                    <a:lumOff val="25000"/>
                  </a:schemeClr>
                </a:solidFill>
                <a:latin typeface="微软雅黑" pitchFamily="34" charset="-122"/>
                <a:ea typeface="微软雅黑" pitchFamily="34" charset="-122"/>
              </a:rPr>
              <a:t>服务对象是针对居民的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则要在</a:t>
            </a:r>
            <a:r>
              <a:rPr lang="zh-CN" altLang="en-US" sz="2000" dirty="0" smtClean="0">
                <a:solidFill>
                  <a:schemeClr val="tx1">
                    <a:lumMod val="75000"/>
                    <a:lumOff val="25000"/>
                  </a:schemeClr>
                </a:solidFill>
                <a:latin typeface="微软雅黑" pitchFamily="34" charset="-122"/>
                <a:ea typeface="微软雅黑" pitchFamily="34" charset="-122"/>
              </a:rPr>
              <a:t>居民区附近</a:t>
            </a:r>
            <a:r>
              <a:rPr lang="zh-CN" altLang="en-US" sz="2000" dirty="0">
                <a:solidFill>
                  <a:schemeClr val="tx1">
                    <a:lumMod val="75000"/>
                    <a:lumOff val="25000"/>
                  </a:schemeClr>
                </a:solidFill>
                <a:latin typeface="微软雅黑" pitchFamily="34" charset="-122"/>
                <a:ea typeface="微软雅黑" pitchFamily="34" charset="-122"/>
              </a:rPr>
              <a:t>选址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服务对象是针对学生的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则要在学校附近选址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服务对象是针对社团机关的</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则</a:t>
            </a:r>
            <a:r>
              <a:rPr lang="zh-CN" altLang="en-US" sz="2000" dirty="0">
                <a:solidFill>
                  <a:schemeClr val="tx1">
                    <a:lumMod val="75000"/>
                    <a:lumOff val="25000"/>
                  </a:schemeClr>
                </a:solidFill>
                <a:latin typeface="微软雅黑" pitchFamily="34" charset="-122"/>
                <a:ea typeface="微软雅黑" pitchFamily="34" charset="-122"/>
              </a:rPr>
              <a:t>要在机关附近选址。</a:t>
            </a:r>
          </a:p>
        </p:txBody>
      </p:sp>
      <p:sp>
        <p:nvSpPr>
          <p:cNvPr id="23" name="Freeform 5"/>
          <p:cNvSpPr>
            <a:spLocks noEditPoints="1"/>
          </p:cNvSpPr>
          <p:nvPr/>
        </p:nvSpPr>
        <p:spPr bwMode="auto">
          <a:xfrm>
            <a:off x="5513197" y="2303078"/>
            <a:ext cx="858502" cy="1147315"/>
          </a:xfrm>
          <a:custGeom>
            <a:avLst/>
            <a:gdLst>
              <a:gd name="T0" fmla="*/ 143 w 708"/>
              <a:gd name="T1" fmla="*/ 358 h 965"/>
              <a:gd name="T2" fmla="*/ 218 w 708"/>
              <a:gd name="T3" fmla="*/ 534 h 965"/>
              <a:gd name="T4" fmla="*/ 278 w 708"/>
              <a:gd name="T5" fmla="*/ 675 h 965"/>
              <a:gd name="T6" fmla="*/ 415 w 708"/>
              <a:gd name="T7" fmla="*/ 679 h 965"/>
              <a:gd name="T8" fmla="*/ 445 w 708"/>
              <a:gd name="T9" fmla="*/ 623 h 965"/>
              <a:gd name="T10" fmla="*/ 521 w 708"/>
              <a:gd name="T11" fmla="*/ 482 h 965"/>
              <a:gd name="T12" fmla="*/ 354 w 708"/>
              <a:gd name="T13" fmla="*/ 147 h 965"/>
              <a:gd name="T14" fmla="*/ 293 w 708"/>
              <a:gd name="T15" fmla="*/ 723 h 965"/>
              <a:gd name="T16" fmla="*/ 224 w 708"/>
              <a:gd name="T17" fmla="*/ 643 h 965"/>
              <a:gd name="T18" fmla="*/ 150 w 708"/>
              <a:gd name="T19" fmla="*/ 506 h 965"/>
              <a:gd name="T20" fmla="*/ 354 w 708"/>
              <a:gd name="T21" fmla="*/ 103 h 965"/>
              <a:gd name="T22" fmla="*/ 558 w 708"/>
              <a:gd name="T23" fmla="*/ 506 h 965"/>
              <a:gd name="T24" fmla="*/ 485 w 708"/>
              <a:gd name="T25" fmla="*/ 643 h 965"/>
              <a:gd name="T26" fmla="*/ 415 w 708"/>
              <a:gd name="T27" fmla="*/ 723 h 965"/>
              <a:gd name="T28" fmla="*/ 253 w 708"/>
              <a:gd name="T29" fmla="*/ 865 h 965"/>
              <a:gd name="T30" fmla="*/ 425 w 708"/>
              <a:gd name="T31" fmla="*/ 898 h 965"/>
              <a:gd name="T32" fmla="*/ 425 w 708"/>
              <a:gd name="T33" fmla="*/ 832 h 965"/>
              <a:gd name="T34" fmla="*/ 274 w 708"/>
              <a:gd name="T35" fmla="*/ 885 h 965"/>
              <a:gd name="T36" fmla="*/ 438 w 708"/>
              <a:gd name="T37" fmla="*/ 885 h 965"/>
              <a:gd name="T38" fmla="*/ 459 w 708"/>
              <a:gd name="T39" fmla="*/ 865 h 965"/>
              <a:gd name="T40" fmla="*/ 253 w 708"/>
              <a:gd name="T41" fmla="*/ 762 h 965"/>
              <a:gd name="T42" fmla="*/ 459 w 708"/>
              <a:gd name="T43" fmla="*/ 865 h 965"/>
              <a:gd name="T44" fmla="*/ 457 w 708"/>
              <a:gd name="T45" fmla="*/ 403 h 965"/>
              <a:gd name="T46" fmla="*/ 388 w 708"/>
              <a:gd name="T47" fmla="*/ 472 h 965"/>
              <a:gd name="T48" fmla="*/ 321 w 708"/>
              <a:gd name="T49" fmla="*/ 472 h 965"/>
              <a:gd name="T50" fmla="*/ 251 w 708"/>
              <a:gd name="T51" fmla="*/ 403 h 965"/>
              <a:gd name="T52" fmla="*/ 251 w 708"/>
              <a:gd name="T53" fmla="*/ 336 h 965"/>
              <a:gd name="T54" fmla="*/ 321 w 708"/>
              <a:gd name="T55" fmla="*/ 267 h 965"/>
              <a:gd name="T56" fmla="*/ 388 w 708"/>
              <a:gd name="T57" fmla="*/ 267 h 965"/>
              <a:gd name="T58" fmla="*/ 457 w 708"/>
              <a:gd name="T59" fmla="*/ 336 h 965"/>
              <a:gd name="T60" fmla="*/ 681 w 708"/>
              <a:gd name="T61" fmla="*/ 326 h 965"/>
              <a:gd name="T62" fmla="*/ 644 w 708"/>
              <a:gd name="T63" fmla="*/ 358 h 965"/>
              <a:gd name="T64" fmla="*/ 681 w 708"/>
              <a:gd name="T65" fmla="*/ 379 h 965"/>
              <a:gd name="T66" fmla="*/ 681 w 708"/>
              <a:gd name="T67" fmla="*/ 326 h 965"/>
              <a:gd name="T68" fmla="*/ 603 w 708"/>
              <a:gd name="T69" fmla="*/ 142 h 965"/>
              <a:gd name="T70" fmla="*/ 565 w 708"/>
              <a:gd name="T71" fmla="*/ 105 h 965"/>
              <a:gd name="T72" fmla="*/ 576 w 708"/>
              <a:gd name="T73" fmla="*/ 170 h 965"/>
              <a:gd name="T74" fmla="*/ 380 w 708"/>
              <a:gd name="T75" fmla="*/ 69 h 965"/>
              <a:gd name="T76" fmla="*/ 354 w 708"/>
              <a:gd name="T77" fmla="*/ 0 h 965"/>
              <a:gd name="T78" fmla="*/ 327 w 708"/>
              <a:gd name="T79" fmla="*/ 69 h 965"/>
              <a:gd name="T80" fmla="*/ 130 w 708"/>
              <a:gd name="T81" fmla="*/ 173 h 965"/>
              <a:gd name="T82" fmla="*/ 142 w 708"/>
              <a:gd name="T83" fmla="*/ 110 h 965"/>
              <a:gd name="T84" fmla="*/ 104 w 708"/>
              <a:gd name="T85" fmla="*/ 147 h 965"/>
              <a:gd name="T86" fmla="*/ 63 w 708"/>
              <a:gd name="T87" fmla="*/ 358 h 965"/>
              <a:gd name="T88" fmla="*/ 28 w 708"/>
              <a:gd name="T89" fmla="*/ 326 h 965"/>
              <a:gd name="T90" fmla="*/ 28 w 708"/>
              <a:gd name="T91" fmla="*/ 379 h 965"/>
              <a:gd name="T92" fmla="*/ 63 w 708"/>
              <a:gd name="T93" fmla="*/ 358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8" h="965">
                <a:moveTo>
                  <a:pt x="354" y="147"/>
                </a:moveTo>
                <a:cubicBezTo>
                  <a:pt x="238" y="147"/>
                  <a:pt x="143" y="242"/>
                  <a:pt x="143" y="358"/>
                </a:cubicBezTo>
                <a:cubicBezTo>
                  <a:pt x="143" y="414"/>
                  <a:pt x="187" y="481"/>
                  <a:pt x="187" y="482"/>
                </a:cubicBezTo>
                <a:cubicBezTo>
                  <a:pt x="196" y="496"/>
                  <a:pt x="210" y="519"/>
                  <a:pt x="218" y="534"/>
                </a:cubicBezTo>
                <a:lnTo>
                  <a:pt x="263" y="623"/>
                </a:lnTo>
                <a:cubicBezTo>
                  <a:pt x="272" y="640"/>
                  <a:pt x="278" y="662"/>
                  <a:pt x="278" y="675"/>
                </a:cubicBezTo>
                <a:cubicBezTo>
                  <a:pt x="279" y="675"/>
                  <a:pt x="284" y="679"/>
                  <a:pt x="293" y="679"/>
                </a:cubicBezTo>
                <a:lnTo>
                  <a:pt x="415" y="679"/>
                </a:lnTo>
                <a:cubicBezTo>
                  <a:pt x="425" y="679"/>
                  <a:pt x="430" y="675"/>
                  <a:pt x="430" y="674"/>
                </a:cubicBezTo>
                <a:cubicBezTo>
                  <a:pt x="430" y="662"/>
                  <a:pt x="437" y="640"/>
                  <a:pt x="445" y="623"/>
                </a:cubicBezTo>
                <a:lnTo>
                  <a:pt x="491" y="534"/>
                </a:lnTo>
                <a:cubicBezTo>
                  <a:pt x="498" y="519"/>
                  <a:pt x="512" y="496"/>
                  <a:pt x="521" y="482"/>
                </a:cubicBezTo>
                <a:cubicBezTo>
                  <a:pt x="537" y="458"/>
                  <a:pt x="565" y="403"/>
                  <a:pt x="565" y="358"/>
                </a:cubicBezTo>
                <a:cubicBezTo>
                  <a:pt x="565" y="242"/>
                  <a:pt x="471" y="147"/>
                  <a:pt x="354" y="147"/>
                </a:cubicBezTo>
                <a:close/>
                <a:moveTo>
                  <a:pt x="415" y="723"/>
                </a:moveTo>
                <a:lnTo>
                  <a:pt x="293" y="723"/>
                </a:lnTo>
                <a:cubicBezTo>
                  <a:pt x="260" y="723"/>
                  <a:pt x="234" y="702"/>
                  <a:pt x="234" y="675"/>
                </a:cubicBezTo>
                <a:cubicBezTo>
                  <a:pt x="234" y="671"/>
                  <a:pt x="231" y="656"/>
                  <a:pt x="224" y="643"/>
                </a:cubicBezTo>
                <a:lnTo>
                  <a:pt x="178" y="554"/>
                </a:lnTo>
                <a:cubicBezTo>
                  <a:pt x="171" y="540"/>
                  <a:pt x="159" y="519"/>
                  <a:pt x="150" y="506"/>
                </a:cubicBezTo>
                <a:cubicBezTo>
                  <a:pt x="145" y="498"/>
                  <a:pt x="99" y="426"/>
                  <a:pt x="99" y="358"/>
                </a:cubicBezTo>
                <a:cubicBezTo>
                  <a:pt x="99" y="217"/>
                  <a:pt x="213" y="103"/>
                  <a:pt x="354" y="103"/>
                </a:cubicBezTo>
                <a:cubicBezTo>
                  <a:pt x="495" y="103"/>
                  <a:pt x="610" y="217"/>
                  <a:pt x="610" y="358"/>
                </a:cubicBezTo>
                <a:cubicBezTo>
                  <a:pt x="610" y="426"/>
                  <a:pt x="564" y="498"/>
                  <a:pt x="558" y="506"/>
                </a:cubicBezTo>
                <a:cubicBezTo>
                  <a:pt x="550" y="519"/>
                  <a:pt x="537" y="541"/>
                  <a:pt x="530" y="554"/>
                </a:cubicBezTo>
                <a:lnTo>
                  <a:pt x="485" y="643"/>
                </a:lnTo>
                <a:cubicBezTo>
                  <a:pt x="478" y="656"/>
                  <a:pt x="474" y="671"/>
                  <a:pt x="474" y="675"/>
                </a:cubicBezTo>
                <a:cubicBezTo>
                  <a:pt x="474" y="702"/>
                  <a:pt x="448" y="723"/>
                  <a:pt x="415" y="723"/>
                </a:cubicBezTo>
                <a:close/>
                <a:moveTo>
                  <a:pt x="287" y="832"/>
                </a:moveTo>
                <a:cubicBezTo>
                  <a:pt x="268" y="832"/>
                  <a:pt x="253" y="847"/>
                  <a:pt x="253" y="865"/>
                </a:cubicBezTo>
                <a:cubicBezTo>
                  <a:pt x="253" y="883"/>
                  <a:pt x="268" y="898"/>
                  <a:pt x="287" y="898"/>
                </a:cubicBezTo>
                <a:lnTo>
                  <a:pt x="425" y="898"/>
                </a:lnTo>
                <a:cubicBezTo>
                  <a:pt x="444" y="898"/>
                  <a:pt x="459" y="883"/>
                  <a:pt x="459" y="865"/>
                </a:cubicBezTo>
                <a:cubicBezTo>
                  <a:pt x="459" y="847"/>
                  <a:pt x="444" y="832"/>
                  <a:pt x="425" y="832"/>
                </a:cubicBezTo>
                <a:lnTo>
                  <a:pt x="287" y="832"/>
                </a:lnTo>
                <a:close/>
                <a:moveTo>
                  <a:pt x="274" y="885"/>
                </a:moveTo>
                <a:cubicBezTo>
                  <a:pt x="275" y="929"/>
                  <a:pt x="312" y="965"/>
                  <a:pt x="356" y="965"/>
                </a:cubicBezTo>
                <a:cubicBezTo>
                  <a:pt x="401" y="965"/>
                  <a:pt x="437" y="929"/>
                  <a:pt x="438" y="885"/>
                </a:cubicBezTo>
                <a:lnTo>
                  <a:pt x="274" y="885"/>
                </a:lnTo>
                <a:close/>
                <a:moveTo>
                  <a:pt x="459" y="865"/>
                </a:moveTo>
                <a:lnTo>
                  <a:pt x="253" y="865"/>
                </a:lnTo>
                <a:lnTo>
                  <a:pt x="253" y="762"/>
                </a:lnTo>
                <a:lnTo>
                  <a:pt x="459" y="762"/>
                </a:lnTo>
                <a:lnTo>
                  <a:pt x="459" y="865"/>
                </a:lnTo>
                <a:close/>
                <a:moveTo>
                  <a:pt x="491" y="369"/>
                </a:moveTo>
                <a:cubicBezTo>
                  <a:pt x="491" y="388"/>
                  <a:pt x="476" y="403"/>
                  <a:pt x="457" y="403"/>
                </a:cubicBezTo>
                <a:lnTo>
                  <a:pt x="388" y="403"/>
                </a:lnTo>
                <a:lnTo>
                  <a:pt x="388" y="472"/>
                </a:lnTo>
                <a:cubicBezTo>
                  <a:pt x="388" y="491"/>
                  <a:pt x="373" y="506"/>
                  <a:pt x="354" y="506"/>
                </a:cubicBezTo>
                <a:cubicBezTo>
                  <a:pt x="336" y="506"/>
                  <a:pt x="321" y="491"/>
                  <a:pt x="321" y="472"/>
                </a:cubicBezTo>
                <a:lnTo>
                  <a:pt x="321" y="403"/>
                </a:lnTo>
                <a:lnTo>
                  <a:pt x="251" y="403"/>
                </a:lnTo>
                <a:cubicBezTo>
                  <a:pt x="233" y="403"/>
                  <a:pt x="218" y="388"/>
                  <a:pt x="218" y="369"/>
                </a:cubicBezTo>
                <a:cubicBezTo>
                  <a:pt x="218" y="351"/>
                  <a:pt x="233" y="336"/>
                  <a:pt x="251" y="336"/>
                </a:cubicBezTo>
                <a:lnTo>
                  <a:pt x="321" y="336"/>
                </a:lnTo>
                <a:lnTo>
                  <a:pt x="321" y="267"/>
                </a:lnTo>
                <a:cubicBezTo>
                  <a:pt x="321" y="248"/>
                  <a:pt x="336" y="233"/>
                  <a:pt x="354" y="233"/>
                </a:cubicBezTo>
                <a:cubicBezTo>
                  <a:pt x="373" y="233"/>
                  <a:pt x="388" y="248"/>
                  <a:pt x="388" y="267"/>
                </a:cubicBezTo>
                <a:lnTo>
                  <a:pt x="388" y="336"/>
                </a:lnTo>
                <a:lnTo>
                  <a:pt x="457" y="336"/>
                </a:lnTo>
                <a:cubicBezTo>
                  <a:pt x="476" y="336"/>
                  <a:pt x="491" y="351"/>
                  <a:pt x="491" y="369"/>
                </a:cubicBezTo>
                <a:close/>
                <a:moveTo>
                  <a:pt x="681" y="326"/>
                </a:moveTo>
                <a:lnTo>
                  <a:pt x="643" y="326"/>
                </a:lnTo>
                <a:cubicBezTo>
                  <a:pt x="644" y="337"/>
                  <a:pt x="644" y="347"/>
                  <a:pt x="644" y="358"/>
                </a:cubicBezTo>
                <a:cubicBezTo>
                  <a:pt x="644" y="365"/>
                  <a:pt x="644" y="372"/>
                  <a:pt x="643" y="379"/>
                </a:cubicBezTo>
                <a:lnTo>
                  <a:pt x="681" y="379"/>
                </a:lnTo>
                <a:cubicBezTo>
                  <a:pt x="696" y="379"/>
                  <a:pt x="708" y="367"/>
                  <a:pt x="708" y="353"/>
                </a:cubicBezTo>
                <a:cubicBezTo>
                  <a:pt x="708" y="338"/>
                  <a:pt x="696" y="326"/>
                  <a:pt x="681" y="326"/>
                </a:cubicBezTo>
                <a:close/>
                <a:moveTo>
                  <a:pt x="576" y="170"/>
                </a:moveTo>
                <a:lnTo>
                  <a:pt x="603" y="142"/>
                </a:lnTo>
                <a:cubicBezTo>
                  <a:pt x="614" y="132"/>
                  <a:pt x="614" y="114"/>
                  <a:pt x="604" y="104"/>
                </a:cubicBezTo>
                <a:cubicBezTo>
                  <a:pt x="593" y="94"/>
                  <a:pt x="576" y="94"/>
                  <a:pt x="565" y="105"/>
                </a:cubicBezTo>
                <a:lnTo>
                  <a:pt x="538" y="133"/>
                </a:lnTo>
                <a:cubicBezTo>
                  <a:pt x="551" y="144"/>
                  <a:pt x="564" y="156"/>
                  <a:pt x="576" y="170"/>
                </a:cubicBezTo>
                <a:close/>
                <a:moveTo>
                  <a:pt x="354" y="67"/>
                </a:moveTo>
                <a:cubicBezTo>
                  <a:pt x="362" y="67"/>
                  <a:pt x="371" y="68"/>
                  <a:pt x="380" y="69"/>
                </a:cubicBezTo>
                <a:lnTo>
                  <a:pt x="380" y="28"/>
                </a:lnTo>
                <a:cubicBezTo>
                  <a:pt x="380" y="12"/>
                  <a:pt x="368" y="0"/>
                  <a:pt x="354" y="0"/>
                </a:cubicBezTo>
                <a:cubicBezTo>
                  <a:pt x="339" y="0"/>
                  <a:pt x="327" y="12"/>
                  <a:pt x="327" y="28"/>
                </a:cubicBezTo>
                <a:lnTo>
                  <a:pt x="327" y="69"/>
                </a:lnTo>
                <a:cubicBezTo>
                  <a:pt x="336" y="68"/>
                  <a:pt x="345" y="67"/>
                  <a:pt x="354" y="67"/>
                </a:cubicBezTo>
                <a:close/>
                <a:moveTo>
                  <a:pt x="130" y="173"/>
                </a:moveTo>
                <a:cubicBezTo>
                  <a:pt x="141" y="159"/>
                  <a:pt x="154" y="147"/>
                  <a:pt x="167" y="136"/>
                </a:cubicBezTo>
                <a:lnTo>
                  <a:pt x="142" y="110"/>
                </a:lnTo>
                <a:cubicBezTo>
                  <a:pt x="131" y="99"/>
                  <a:pt x="114" y="99"/>
                  <a:pt x="103" y="109"/>
                </a:cubicBezTo>
                <a:cubicBezTo>
                  <a:pt x="93" y="119"/>
                  <a:pt x="93" y="136"/>
                  <a:pt x="104" y="147"/>
                </a:cubicBezTo>
                <a:lnTo>
                  <a:pt x="130" y="173"/>
                </a:lnTo>
                <a:close/>
                <a:moveTo>
                  <a:pt x="63" y="358"/>
                </a:moveTo>
                <a:cubicBezTo>
                  <a:pt x="63" y="347"/>
                  <a:pt x="64" y="337"/>
                  <a:pt x="65" y="326"/>
                </a:cubicBezTo>
                <a:lnTo>
                  <a:pt x="28" y="326"/>
                </a:lnTo>
                <a:cubicBezTo>
                  <a:pt x="12" y="326"/>
                  <a:pt x="0" y="338"/>
                  <a:pt x="0" y="353"/>
                </a:cubicBezTo>
                <a:cubicBezTo>
                  <a:pt x="0" y="367"/>
                  <a:pt x="12" y="379"/>
                  <a:pt x="28" y="379"/>
                </a:cubicBezTo>
                <a:lnTo>
                  <a:pt x="65" y="379"/>
                </a:lnTo>
                <a:cubicBezTo>
                  <a:pt x="64" y="372"/>
                  <a:pt x="63" y="365"/>
                  <a:pt x="63" y="358"/>
                </a:cubicBezTo>
                <a:close/>
              </a:path>
            </a:pathLst>
          </a:custGeom>
          <a:solidFill>
            <a:srgbClr val="242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zh-CN" altLang="en-US" sz="1799" dirty="0">
              <a:latin typeface="印品黑体" panose="00000500000000000000" pitchFamily="2" charset="-122"/>
              <a:ea typeface="印品黑体" panose="00000500000000000000" pitchFamily="2" charset="-122"/>
            </a:endParaRPr>
          </a:p>
        </p:txBody>
      </p:sp>
      <p:sp>
        <p:nvSpPr>
          <p:cNvPr id="24" name="Freeform 5"/>
          <p:cNvSpPr>
            <a:spLocks/>
          </p:cNvSpPr>
          <p:nvPr/>
        </p:nvSpPr>
        <p:spPr bwMode="auto">
          <a:xfrm>
            <a:off x="4332107" y="1291100"/>
            <a:ext cx="1515471" cy="2321606"/>
          </a:xfrm>
          <a:custGeom>
            <a:avLst/>
            <a:gdLst>
              <a:gd name="T0" fmla="*/ 207 w 1797"/>
              <a:gd name="T1" fmla="*/ 2754 h 2754"/>
              <a:gd name="T2" fmla="*/ 0 w 1797"/>
              <a:gd name="T3" fmla="*/ 1892 h 2754"/>
              <a:gd name="T4" fmla="*/ 1797 w 1797"/>
              <a:gd name="T5" fmla="*/ 0 h 2754"/>
              <a:gd name="T6" fmla="*/ 1797 w 1797"/>
              <a:gd name="T7" fmla="*/ 592 h 2754"/>
              <a:gd name="T8" fmla="*/ 591 w 1797"/>
              <a:gd name="T9" fmla="*/ 1892 h 2754"/>
              <a:gd name="T10" fmla="*/ 720 w 1797"/>
              <a:gd name="T11" fmla="*/ 2458 h 2754"/>
              <a:gd name="T12" fmla="*/ 207 w 1797"/>
              <a:gd name="T13" fmla="*/ 2754 h 2754"/>
            </a:gdLst>
            <a:ahLst/>
            <a:cxnLst>
              <a:cxn ang="0">
                <a:pos x="T0" y="T1"/>
              </a:cxn>
              <a:cxn ang="0">
                <a:pos x="T2" y="T3"/>
              </a:cxn>
              <a:cxn ang="0">
                <a:pos x="T4" y="T5"/>
              </a:cxn>
              <a:cxn ang="0">
                <a:pos x="T6" y="T7"/>
              </a:cxn>
              <a:cxn ang="0">
                <a:pos x="T8" y="T9"/>
              </a:cxn>
              <a:cxn ang="0">
                <a:pos x="T10" y="T11"/>
              </a:cxn>
              <a:cxn ang="0">
                <a:pos x="T12" y="T13"/>
              </a:cxn>
            </a:cxnLst>
            <a:rect l="0" t="0" r="r" b="b"/>
            <a:pathLst>
              <a:path w="1797" h="2754">
                <a:moveTo>
                  <a:pt x="207" y="2754"/>
                </a:moveTo>
                <a:cubicBezTo>
                  <a:pt x="75" y="2495"/>
                  <a:pt x="0" y="2202"/>
                  <a:pt x="0" y="1892"/>
                </a:cubicBezTo>
                <a:cubicBezTo>
                  <a:pt x="0" y="878"/>
                  <a:pt x="796" y="50"/>
                  <a:pt x="1797" y="0"/>
                </a:cubicBezTo>
                <a:lnTo>
                  <a:pt x="1797" y="592"/>
                </a:lnTo>
                <a:cubicBezTo>
                  <a:pt x="1123" y="642"/>
                  <a:pt x="591" y="1205"/>
                  <a:pt x="591" y="1892"/>
                </a:cubicBezTo>
                <a:cubicBezTo>
                  <a:pt x="591" y="2094"/>
                  <a:pt x="637" y="2286"/>
                  <a:pt x="720" y="2458"/>
                </a:cubicBezTo>
                <a:lnTo>
                  <a:pt x="207" y="2754"/>
                </a:lnTo>
                <a:close/>
              </a:path>
            </a:pathLst>
          </a:custGeom>
          <a:solidFill>
            <a:srgbClr val="0F914C"/>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5" name="Freeform 6"/>
          <p:cNvSpPr>
            <a:spLocks/>
          </p:cNvSpPr>
          <p:nvPr/>
        </p:nvSpPr>
        <p:spPr bwMode="auto">
          <a:xfrm>
            <a:off x="4587595" y="3504798"/>
            <a:ext cx="2681827" cy="977518"/>
          </a:xfrm>
          <a:custGeom>
            <a:avLst/>
            <a:gdLst>
              <a:gd name="T0" fmla="*/ 3180 w 3180"/>
              <a:gd name="T1" fmla="*/ 296 h 1160"/>
              <a:gd name="T2" fmla="*/ 1590 w 3180"/>
              <a:gd name="T3" fmla="*/ 1160 h 1160"/>
              <a:gd name="T4" fmla="*/ 0 w 3180"/>
              <a:gd name="T5" fmla="*/ 296 h 1160"/>
              <a:gd name="T6" fmla="*/ 513 w 3180"/>
              <a:gd name="T7" fmla="*/ 0 h 1160"/>
              <a:gd name="T8" fmla="*/ 1590 w 3180"/>
              <a:gd name="T9" fmla="*/ 570 h 1160"/>
              <a:gd name="T10" fmla="*/ 2667 w 3180"/>
              <a:gd name="T11" fmla="*/ 0 h 1160"/>
              <a:gd name="T12" fmla="*/ 3180 w 3180"/>
              <a:gd name="T13" fmla="*/ 296 h 1160"/>
            </a:gdLst>
            <a:ahLst/>
            <a:cxnLst>
              <a:cxn ang="0">
                <a:pos x="T0" y="T1"/>
              </a:cxn>
              <a:cxn ang="0">
                <a:pos x="T2" y="T3"/>
              </a:cxn>
              <a:cxn ang="0">
                <a:pos x="T4" y="T5"/>
              </a:cxn>
              <a:cxn ang="0">
                <a:pos x="T6" y="T7"/>
              </a:cxn>
              <a:cxn ang="0">
                <a:pos x="T8" y="T9"/>
              </a:cxn>
              <a:cxn ang="0">
                <a:pos x="T10" y="T11"/>
              </a:cxn>
              <a:cxn ang="0">
                <a:pos x="T12" y="T13"/>
              </a:cxn>
            </a:cxnLst>
            <a:rect l="0" t="0" r="r" b="b"/>
            <a:pathLst>
              <a:path w="3180" h="1160">
                <a:moveTo>
                  <a:pt x="3180" y="296"/>
                </a:moveTo>
                <a:cubicBezTo>
                  <a:pt x="2842" y="816"/>
                  <a:pt x="2256" y="1160"/>
                  <a:pt x="1590" y="1160"/>
                </a:cubicBezTo>
                <a:cubicBezTo>
                  <a:pt x="924" y="1160"/>
                  <a:pt x="338" y="816"/>
                  <a:pt x="0" y="296"/>
                </a:cubicBezTo>
                <a:lnTo>
                  <a:pt x="513" y="0"/>
                </a:lnTo>
                <a:cubicBezTo>
                  <a:pt x="748" y="344"/>
                  <a:pt x="1143" y="570"/>
                  <a:pt x="1590" y="570"/>
                </a:cubicBezTo>
                <a:cubicBezTo>
                  <a:pt x="2038" y="570"/>
                  <a:pt x="2432" y="344"/>
                  <a:pt x="2667" y="0"/>
                </a:cubicBezTo>
                <a:lnTo>
                  <a:pt x="3180" y="296"/>
                </a:lnTo>
                <a:close/>
              </a:path>
            </a:pathLst>
          </a:custGeom>
          <a:solidFill>
            <a:srgbClr val="26B375"/>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7" name="Freeform 7"/>
          <p:cNvSpPr>
            <a:spLocks/>
          </p:cNvSpPr>
          <p:nvPr/>
        </p:nvSpPr>
        <p:spPr bwMode="auto">
          <a:xfrm>
            <a:off x="6011026" y="1269723"/>
            <a:ext cx="1513884" cy="2321606"/>
          </a:xfrm>
          <a:custGeom>
            <a:avLst/>
            <a:gdLst>
              <a:gd name="T0" fmla="*/ 0 w 1797"/>
              <a:gd name="T1" fmla="*/ 0 h 2754"/>
              <a:gd name="T2" fmla="*/ 1797 w 1797"/>
              <a:gd name="T3" fmla="*/ 1892 h 2754"/>
              <a:gd name="T4" fmla="*/ 1590 w 1797"/>
              <a:gd name="T5" fmla="*/ 2754 h 2754"/>
              <a:gd name="T6" fmla="*/ 1077 w 1797"/>
              <a:gd name="T7" fmla="*/ 2458 h 2754"/>
              <a:gd name="T8" fmla="*/ 1206 w 1797"/>
              <a:gd name="T9" fmla="*/ 1892 h 2754"/>
              <a:gd name="T10" fmla="*/ 0 w 1797"/>
              <a:gd name="T11" fmla="*/ 592 h 2754"/>
              <a:gd name="T12" fmla="*/ 0 w 1797"/>
              <a:gd name="T13" fmla="*/ 0 h 2754"/>
            </a:gdLst>
            <a:ahLst/>
            <a:cxnLst>
              <a:cxn ang="0">
                <a:pos x="T0" y="T1"/>
              </a:cxn>
              <a:cxn ang="0">
                <a:pos x="T2" y="T3"/>
              </a:cxn>
              <a:cxn ang="0">
                <a:pos x="T4" y="T5"/>
              </a:cxn>
              <a:cxn ang="0">
                <a:pos x="T6" y="T7"/>
              </a:cxn>
              <a:cxn ang="0">
                <a:pos x="T8" y="T9"/>
              </a:cxn>
              <a:cxn ang="0">
                <a:pos x="T10" y="T11"/>
              </a:cxn>
              <a:cxn ang="0">
                <a:pos x="T12" y="T13"/>
              </a:cxn>
            </a:cxnLst>
            <a:rect l="0" t="0" r="r" b="b"/>
            <a:pathLst>
              <a:path w="1797" h="2754">
                <a:moveTo>
                  <a:pt x="0" y="0"/>
                </a:moveTo>
                <a:cubicBezTo>
                  <a:pt x="1001" y="50"/>
                  <a:pt x="1797" y="878"/>
                  <a:pt x="1797" y="1892"/>
                </a:cubicBezTo>
                <a:cubicBezTo>
                  <a:pt x="1797" y="2202"/>
                  <a:pt x="1722" y="2495"/>
                  <a:pt x="1590" y="2754"/>
                </a:cubicBezTo>
                <a:lnTo>
                  <a:pt x="1077" y="2458"/>
                </a:lnTo>
                <a:cubicBezTo>
                  <a:pt x="1160" y="2286"/>
                  <a:pt x="1206" y="2094"/>
                  <a:pt x="1206" y="1892"/>
                </a:cubicBezTo>
                <a:cubicBezTo>
                  <a:pt x="1206" y="1205"/>
                  <a:pt x="674" y="642"/>
                  <a:pt x="0" y="592"/>
                </a:cubicBezTo>
                <a:lnTo>
                  <a:pt x="0" y="0"/>
                </a:lnTo>
                <a:close/>
              </a:path>
            </a:pathLst>
          </a:custGeom>
          <a:solidFill>
            <a:srgbClr val="8CBF4A"/>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8" name="Freeform 8"/>
          <p:cNvSpPr>
            <a:spLocks/>
          </p:cNvSpPr>
          <p:nvPr/>
        </p:nvSpPr>
        <p:spPr bwMode="auto">
          <a:xfrm>
            <a:off x="5772993" y="4548965"/>
            <a:ext cx="311029" cy="268183"/>
          </a:xfrm>
          <a:custGeom>
            <a:avLst/>
            <a:gdLst>
              <a:gd name="T0" fmla="*/ 216 w 368"/>
              <a:gd name="T1" fmla="*/ 280 h 318"/>
              <a:gd name="T2" fmla="*/ 281 w 368"/>
              <a:gd name="T3" fmla="*/ 168 h 318"/>
              <a:gd name="T4" fmla="*/ 347 w 368"/>
              <a:gd name="T5" fmla="*/ 55 h 318"/>
              <a:gd name="T6" fmla="*/ 314 w 368"/>
              <a:gd name="T7" fmla="*/ 0 h 318"/>
              <a:gd name="T8" fmla="*/ 184 w 368"/>
              <a:gd name="T9" fmla="*/ 0 h 318"/>
              <a:gd name="T10" fmla="*/ 53 w 368"/>
              <a:gd name="T11" fmla="*/ 0 h 318"/>
              <a:gd name="T12" fmla="*/ 22 w 368"/>
              <a:gd name="T13" fmla="*/ 55 h 318"/>
              <a:gd name="T14" fmla="*/ 87 w 368"/>
              <a:gd name="T15" fmla="*/ 168 h 318"/>
              <a:gd name="T16" fmla="*/ 153 w 368"/>
              <a:gd name="T17" fmla="*/ 281 h 318"/>
              <a:gd name="T18" fmla="*/ 216 w 368"/>
              <a:gd name="T19" fmla="*/ 28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18">
                <a:moveTo>
                  <a:pt x="216" y="280"/>
                </a:moveTo>
                <a:lnTo>
                  <a:pt x="281" y="168"/>
                </a:lnTo>
                <a:cubicBezTo>
                  <a:pt x="303" y="130"/>
                  <a:pt x="325" y="92"/>
                  <a:pt x="347" y="55"/>
                </a:cubicBezTo>
                <a:cubicBezTo>
                  <a:pt x="368" y="18"/>
                  <a:pt x="357" y="0"/>
                  <a:pt x="314" y="0"/>
                </a:cubicBezTo>
                <a:lnTo>
                  <a:pt x="184" y="0"/>
                </a:lnTo>
                <a:cubicBezTo>
                  <a:pt x="140" y="0"/>
                  <a:pt x="97" y="0"/>
                  <a:pt x="53" y="0"/>
                </a:cubicBezTo>
                <a:cubicBezTo>
                  <a:pt x="11" y="0"/>
                  <a:pt x="0" y="18"/>
                  <a:pt x="22" y="55"/>
                </a:cubicBezTo>
                <a:lnTo>
                  <a:pt x="87" y="168"/>
                </a:lnTo>
                <a:cubicBezTo>
                  <a:pt x="109" y="206"/>
                  <a:pt x="131" y="244"/>
                  <a:pt x="153" y="281"/>
                </a:cubicBezTo>
                <a:cubicBezTo>
                  <a:pt x="174" y="318"/>
                  <a:pt x="195" y="318"/>
                  <a:pt x="216" y="280"/>
                </a:cubicBezTo>
                <a:close/>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9" name="Freeform 9"/>
          <p:cNvSpPr>
            <a:spLocks/>
          </p:cNvSpPr>
          <p:nvPr/>
        </p:nvSpPr>
        <p:spPr bwMode="auto">
          <a:xfrm>
            <a:off x="4151012" y="1896146"/>
            <a:ext cx="299921" cy="298333"/>
          </a:xfrm>
          <a:custGeom>
            <a:avLst/>
            <a:gdLst>
              <a:gd name="T0" fmla="*/ 31 w 355"/>
              <a:gd name="T1" fmla="*/ 140 h 355"/>
              <a:gd name="T2" fmla="*/ 122 w 355"/>
              <a:gd name="T3" fmla="*/ 232 h 355"/>
              <a:gd name="T4" fmla="*/ 215 w 355"/>
              <a:gd name="T5" fmla="*/ 325 h 355"/>
              <a:gd name="T6" fmla="*/ 276 w 355"/>
              <a:gd name="T7" fmla="*/ 307 h 355"/>
              <a:gd name="T8" fmla="*/ 310 w 355"/>
              <a:gd name="T9" fmla="*/ 182 h 355"/>
              <a:gd name="T10" fmla="*/ 344 w 355"/>
              <a:gd name="T11" fmla="*/ 55 h 355"/>
              <a:gd name="T12" fmla="*/ 298 w 355"/>
              <a:gd name="T13" fmla="*/ 11 h 355"/>
              <a:gd name="T14" fmla="*/ 173 w 355"/>
              <a:gd name="T15" fmla="*/ 45 h 355"/>
              <a:gd name="T16" fmla="*/ 46 w 355"/>
              <a:gd name="T17" fmla="*/ 79 h 355"/>
              <a:gd name="T18" fmla="*/ 31 w 355"/>
              <a:gd name="T19" fmla="*/ 14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31" y="140"/>
                </a:moveTo>
                <a:lnTo>
                  <a:pt x="122" y="232"/>
                </a:lnTo>
                <a:cubicBezTo>
                  <a:pt x="153" y="263"/>
                  <a:pt x="184" y="294"/>
                  <a:pt x="215" y="325"/>
                </a:cubicBezTo>
                <a:cubicBezTo>
                  <a:pt x="245" y="355"/>
                  <a:pt x="265" y="349"/>
                  <a:pt x="276" y="307"/>
                </a:cubicBezTo>
                <a:lnTo>
                  <a:pt x="310" y="182"/>
                </a:lnTo>
                <a:cubicBezTo>
                  <a:pt x="321" y="140"/>
                  <a:pt x="332" y="97"/>
                  <a:pt x="344" y="55"/>
                </a:cubicBezTo>
                <a:cubicBezTo>
                  <a:pt x="355" y="14"/>
                  <a:pt x="340" y="0"/>
                  <a:pt x="298" y="11"/>
                </a:cubicBezTo>
                <a:lnTo>
                  <a:pt x="173" y="45"/>
                </a:lnTo>
                <a:cubicBezTo>
                  <a:pt x="130" y="56"/>
                  <a:pt x="88" y="67"/>
                  <a:pt x="46" y="79"/>
                </a:cubicBezTo>
                <a:cubicBezTo>
                  <a:pt x="5" y="89"/>
                  <a:pt x="0" y="110"/>
                  <a:pt x="31" y="140"/>
                </a:cubicBezTo>
                <a:close/>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30" name="Freeform 10"/>
          <p:cNvSpPr>
            <a:spLocks/>
          </p:cNvSpPr>
          <p:nvPr/>
        </p:nvSpPr>
        <p:spPr bwMode="auto">
          <a:xfrm>
            <a:off x="7395920" y="1896146"/>
            <a:ext cx="298333" cy="298333"/>
          </a:xfrm>
          <a:custGeom>
            <a:avLst/>
            <a:gdLst>
              <a:gd name="T0" fmla="*/ 324 w 355"/>
              <a:gd name="T1" fmla="*/ 140 h 355"/>
              <a:gd name="T2" fmla="*/ 233 w 355"/>
              <a:gd name="T3" fmla="*/ 232 h 355"/>
              <a:gd name="T4" fmla="*/ 140 w 355"/>
              <a:gd name="T5" fmla="*/ 325 h 355"/>
              <a:gd name="T6" fmla="*/ 79 w 355"/>
              <a:gd name="T7" fmla="*/ 307 h 355"/>
              <a:gd name="T8" fmla="*/ 45 w 355"/>
              <a:gd name="T9" fmla="*/ 182 h 355"/>
              <a:gd name="T10" fmla="*/ 11 w 355"/>
              <a:gd name="T11" fmla="*/ 55 h 355"/>
              <a:gd name="T12" fmla="*/ 57 w 355"/>
              <a:gd name="T13" fmla="*/ 11 h 355"/>
              <a:gd name="T14" fmla="*/ 182 w 355"/>
              <a:gd name="T15" fmla="*/ 45 h 355"/>
              <a:gd name="T16" fmla="*/ 309 w 355"/>
              <a:gd name="T17" fmla="*/ 79 h 355"/>
              <a:gd name="T18" fmla="*/ 324 w 355"/>
              <a:gd name="T19" fmla="*/ 14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324" y="140"/>
                </a:moveTo>
                <a:lnTo>
                  <a:pt x="233" y="232"/>
                </a:lnTo>
                <a:cubicBezTo>
                  <a:pt x="202" y="263"/>
                  <a:pt x="171" y="294"/>
                  <a:pt x="140" y="325"/>
                </a:cubicBezTo>
                <a:cubicBezTo>
                  <a:pt x="110" y="355"/>
                  <a:pt x="90" y="349"/>
                  <a:pt x="79" y="307"/>
                </a:cubicBezTo>
                <a:lnTo>
                  <a:pt x="45" y="182"/>
                </a:lnTo>
                <a:cubicBezTo>
                  <a:pt x="34" y="140"/>
                  <a:pt x="23" y="97"/>
                  <a:pt x="11" y="55"/>
                </a:cubicBezTo>
                <a:cubicBezTo>
                  <a:pt x="0" y="14"/>
                  <a:pt x="15" y="0"/>
                  <a:pt x="57" y="11"/>
                </a:cubicBezTo>
                <a:lnTo>
                  <a:pt x="182" y="45"/>
                </a:lnTo>
                <a:cubicBezTo>
                  <a:pt x="224" y="56"/>
                  <a:pt x="267" y="67"/>
                  <a:pt x="309" y="79"/>
                </a:cubicBezTo>
                <a:cubicBezTo>
                  <a:pt x="350" y="89"/>
                  <a:pt x="355" y="110"/>
                  <a:pt x="324" y="140"/>
                </a:cubicBezTo>
                <a:close/>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新企业的地址</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不同类型企业的选择</a:t>
            </a:r>
          </a:p>
        </p:txBody>
      </p:sp>
    </p:spTree>
    <p:extLst>
      <p:ext uri="{BB962C8B-B14F-4D97-AF65-F5344CB8AC3E}">
        <p14:creationId xmlns:p14="http://schemas.microsoft.com/office/powerpoint/2010/main" val="425442065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inVertical)">
                                      <p:cBhvr>
                                        <p:cTn id="10" dur="500"/>
                                        <p:tgtEl>
                                          <p:spTgt spid="2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Effect transition="in" filter="fade">
                                      <p:cBhvr>
                                        <p:cTn id="20" dur="500"/>
                                        <p:tgtEl>
                                          <p:spTgt spid="2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animEffect transition="in" filter="fade">
                                      <p:cBhvr>
                                        <p:cTn id="25" dur="500"/>
                                        <p:tgtEl>
                                          <p:spTgt spid="2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45" presetClass="entr" presetSubtype="0" fill="hold" grpId="0"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2000"/>
                                        <p:tgtEl>
                                          <p:spTgt spid="25"/>
                                        </p:tgtEl>
                                      </p:cBhvr>
                                    </p:animEffect>
                                    <p:anim calcmode="lin" valueType="num">
                                      <p:cBhvr>
                                        <p:cTn id="41" dur="2000" fill="hold"/>
                                        <p:tgtEl>
                                          <p:spTgt spid="25"/>
                                        </p:tgtEl>
                                        <p:attrNameLst>
                                          <p:attrName>ppt_w</p:attrName>
                                        </p:attrNameLst>
                                      </p:cBhvr>
                                      <p:tavLst>
                                        <p:tav tm="0" fmla="#ppt_w*sin(2.5*pi*$)">
                                          <p:val>
                                            <p:fltVal val="0"/>
                                          </p:val>
                                        </p:tav>
                                        <p:tav tm="100000">
                                          <p:val>
                                            <p:fltVal val="1"/>
                                          </p:val>
                                        </p:tav>
                                      </p:tavLst>
                                    </p:anim>
                                    <p:anim calcmode="lin" valueType="num">
                                      <p:cBhvr>
                                        <p:cTn id="42" dur="2000" fill="hold"/>
                                        <p:tgtEl>
                                          <p:spTgt spid="25"/>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2000"/>
                                        <p:tgtEl>
                                          <p:spTgt spid="28"/>
                                        </p:tgtEl>
                                      </p:cBhvr>
                                    </p:animEffect>
                                    <p:anim calcmode="lin" valueType="num">
                                      <p:cBhvr>
                                        <p:cTn id="46" dur="2000" fill="hold"/>
                                        <p:tgtEl>
                                          <p:spTgt spid="28"/>
                                        </p:tgtEl>
                                        <p:attrNameLst>
                                          <p:attrName>ppt_w</p:attrName>
                                        </p:attrNameLst>
                                      </p:cBhvr>
                                      <p:tavLst>
                                        <p:tav tm="0" fmla="#ppt_w*sin(2.5*pi*$)">
                                          <p:val>
                                            <p:fltVal val="0"/>
                                          </p:val>
                                        </p:tav>
                                        <p:tav tm="100000">
                                          <p:val>
                                            <p:fltVal val="1"/>
                                          </p:val>
                                        </p:tav>
                                      </p:tavLst>
                                    </p:anim>
                                    <p:anim calcmode="lin" valueType="num">
                                      <p:cBhvr>
                                        <p:cTn id="47" dur="2000" fill="hold"/>
                                        <p:tgtEl>
                                          <p:spTgt spid="28"/>
                                        </p:tgtEl>
                                        <p:attrNameLst>
                                          <p:attrName>ppt_h</p:attrName>
                                        </p:attrNameLst>
                                      </p:cBhvr>
                                      <p:tavLst>
                                        <p:tav tm="0">
                                          <p:val>
                                            <p:strVal val="#ppt_h"/>
                                          </p:val>
                                        </p:tav>
                                        <p:tav tm="100000">
                                          <p:val>
                                            <p:strVal val="#ppt_h"/>
                                          </p:val>
                                        </p:tav>
                                      </p:tavLst>
                                    </p:anim>
                                  </p:childTnLst>
                                </p:cTn>
                              </p:par>
                              <p:par>
                                <p:cTn id="48" presetID="45"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2000"/>
                                        <p:tgtEl>
                                          <p:spTgt spid="26"/>
                                        </p:tgtEl>
                                      </p:cBhvr>
                                    </p:animEffect>
                                    <p:anim calcmode="lin" valueType="num">
                                      <p:cBhvr>
                                        <p:cTn id="51" dur="2000" fill="hold"/>
                                        <p:tgtEl>
                                          <p:spTgt spid="26"/>
                                        </p:tgtEl>
                                        <p:attrNameLst>
                                          <p:attrName>ppt_w</p:attrName>
                                        </p:attrNameLst>
                                      </p:cBhvr>
                                      <p:tavLst>
                                        <p:tav tm="0" fmla="#ppt_w*sin(2.5*pi*$)">
                                          <p:val>
                                            <p:fltVal val="0"/>
                                          </p:val>
                                        </p:tav>
                                        <p:tav tm="100000">
                                          <p:val>
                                            <p:fltVal val="1"/>
                                          </p:val>
                                        </p:tav>
                                      </p:tavLst>
                                    </p:anim>
                                    <p:anim calcmode="lin" valueType="num">
                                      <p:cBhvr>
                                        <p:cTn id="52" dur="2000" fill="hold"/>
                                        <p:tgtEl>
                                          <p:spTgt spid="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26" grpId="0"/>
      <p:bldP spid="23" grpId="0" animBg="1"/>
      <p:bldP spid="24" grpId="0" animBg="1"/>
      <p:bldP spid="25" grpId="0" animBg="1"/>
      <p:bldP spid="27" grpId="0" animBg="1"/>
      <p:bldP spid="28" grpId="0" animBg="1"/>
      <p:bldP spid="29" grpId="0" animBg="1"/>
      <p:bldP spid="30"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05777" y="1763141"/>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3" name="TextBox 12"/>
          <p:cNvSpPr txBox="1"/>
          <p:nvPr/>
        </p:nvSpPr>
        <p:spPr>
          <a:xfrm>
            <a:off x="1205777" y="1824676"/>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1</a:t>
            </a:r>
            <a:endParaRPr lang="zh-CN" altLang="en-US" sz="2000" dirty="0">
              <a:solidFill>
                <a:schemeClr val="bg1"/>
              </a:solidFill>
              <a:latin typeface="微软雅黑"/>
              <a:ea typeface="微软雅黑"/>
              <a:cs typeface="+mn-ea"/>
              <a:sym typeface="微软雅黑"/>
            </a:endParaRPr>
          </a:p>
        </p:txBody>
      </p:sp>
      <p:sp>
        <p:nvSpPr>
          <p:cNvPr id="3" name="矩形 2"/>
          <p:cNvSpPr/>
          <p:nvPr/>
        </p:nvSpPr>
        <p:spPr>
          <a:xfrm>
            <a:off x="1778000" y="1827456"/>
            <a:ext cx="4098925" cy="3046988"/>
          </a:xfrm>
          <a:prstGeom prst="rect">
            <a:avLst/>
          </a:prstGeom>
        </p:spPr>
        <p:txBody>
          <a:bodyPr wrap="square">
            <a:spAutoFit/>
          </a:bodyPr>
          <a:lstStyle/>
          <a:p>
            <a:pPr indent="457200" algn="just">
              <a:lnSpc>
                <a:spcPct val="120000"/>
              </a:lnSpc>
              <a:spcBef>
                <a:spcPct val="0"/>
              </a:spcBef>
            </a:pPr>
            <a:r>
              <a:rPr lang="zh-CN" altLang="en-US" sz="2000" b="1" dirty="0" smtClean="0">
                <a:solidFill>
                  <a:schemeClr val="accent2"/>
                </a:solidFill>
                <a:latin typeface="微软雅黑" pitchFamily="34" charset="-122"/>
                <a:ea typeface="微软雅黑" pitchFamily="34" charset="-122"/>
              </a:rPr>
              <a:t>跟随</a:t>
            </a:r>
            <a:r>
              <a:rPr lang="zh-CN" altLang="en-US" sz="2000" b="1" dirty="0">
                <a:solidFill>
                  <a:schemeClr val="accent2"/>
                </a:solidFill>
                <a:latin typeface="微软雅黑" pitchFamily="34" charset="-122"/>
                <a:ea typeface="微软雅黑" pitchFamily="34" charset="-122"/>
              </a:rPr>
              <a:t>竞争者</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跟着你的竞争者</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在其店址附近的一定区域内选址。</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a:t>
            </a:r>
            <a:r>
              <a:rPr lang="zh-CN" altLang="en-US" sz="2000" dirty="0">
                <a:solidFill>
                  <a:schemeClr val="tx1">
                    <a:lumMod val="75000"/>
                    <a:lumOff val="25000"/>
                  </a:schemeClr>
                </a:solidFill>
                <a:latin typeface="微软雅黑" pitchFamily="34" charset="-122"/>
                <a:ea typeface="微软雅黑" pitchFamily="34" charset="-122"/>
              </a:rPr>
              <a:t>确定跟随对象。</a:t>
            </a:r>
            <a:endParaRPr lang="en-US" altLang="zh-CN"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以竞争者店址为中心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向四周扩散式选址。</a:t>
            </a:r>
            <a:endParaRPr lang="en-US" altLang="zh-CN"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确保一个原则</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所选店址必须有足够的市场容量。</a:t>
            </a:r>
          </a:p>
        </p:txBody>
      </p:sp>
      <p:sp>
        <p:nvSpPr>
          <p:cNvPr id="29" name="矩形 28"/>
          <p:cNvSpPr/>
          <p:nvPr/>
        </p:nvSpPr>
        <p:spPr>
          <a:xfrm>
            <a:off x="6289676" y="1810463"/>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5" name="TextBox 34"/>
          <p:cNvSpPr txBox="1"/>
          <p:nvPr/>
        </p:nvSpPr>
        <p:spPr>
          <a:xfrm>
            <a:off x="6289676" y="1871998"/>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2</a:t>
            </a:r>
            <a:endParaRPr lang="zh-CN" altLang="en-US" sz="2000" dirty="0">
              <a:solidFill>
                <a:schemeClr val="bg1"/>
              </a:solidFill>
              <a:latin typeface="微软雅黑"/>
              <a:ea typeface="微软雅黑"/>
              <a:cs typeface="+mn-ea"/>
              <a:sym typeface="微软雅黑"/>
            </a:endParaRPr>
          </a:p>
        </p:txBody>
      </p:sp>
      <p:sp>
        <p:nvSpPr>
          <p:cNvPr id="36" name="矩形 35"/>
          <p:cNvSpPr/>
          <p:nvPr/>
        </p:nvSpPr>
        <p:spPr>
          <a:xfrm>
            <a:off x="6969849" y="1840070"/>
            <a:ext cx="4091851" cy="3416320"/>
          </a:xfrm>
          <a:prstGeom prst="rect">
            <a:avLst/>
          </a:prstGeom>
        </p:spPr>
        <p:txBody>
          <a:bodyPr wrap="square">
            <a:spAutoFit/>
          </a:bodyPr>
          <a:lstStyle/>
          <a:p>
            <a:pPr indent="457200" algn="just">
              <a:lnSpc>
                <a:spcPct val="120000"/>
              </a:lnSpc>
              <a:spcBef>
                <a:spcPct val="0"/>
              </a:spcBef>
            </a:pPr>
            <a:r>
              <a:rPr lang="zh-CN" altLang="en-US" sz="2000" b="1" dirty="0" smtClean="0">
                <a:solidFill>
                  <a:schemeClr val="accent2"/>
                </a:solidFill>
                <a:latin typeface="微软雅黑" pitchFamily="34" charset="-122"/>
                <a:ea typeface="微软雅黑" pitchFamily="34" charset="-122"/>
              </a:rPr>
              <a:t>跟随</a:t>
            </a:r>
            <a:r>
              <a:rPr lang="zh-CN" altLang="en-US" sz="2000" b="1" dirty="0">
                <a:solidFill>
                  <a:schemeClr val="accent2"/>
                </a:solidFill>
                <a:latin typeface="微软雅黑" pitchFamily="34" charset="-122"/>
                <a:ea typeface="微软雅黑" pitchFamily="34" charset="-122"/>
              </a:rPr>
              <a:t>业态互补</a:t>
            </a:r>
            <a:r>
              <a:rPr lang="zh-CN" altLang="en-US" sz="2000" b="1" dirty="0" smtClean="0">
                <a:solidFill>
                  <a:schemeClr val="accent2"/>
                </a:solidFill>
                <a:latin typeface="微软雅黑" pitchFamily="34" charset="-122"/>
                <a:ea typeface="微软雅黑" pitchFamily="34" charset="-122"/>
              </a:rPr>
              <a:t>者</a:t>
            </a:r>
            <a:endParaRPr lang="en-US" altLang="zh-CN" sz="2000" b="1" dirty="0" smtClean="0">
              <a:solidFill>
                <a:schemeClr val="accent2"/>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有些业态在经营</a:t>
            </a:r>
            <a:r>
              <a:rPr lang="zh-CN" altLang="en-US" sz="2000" dirty="0" smtClean="0">
                <a:solidFill>
                  <a:schemeClr val="tx1">
                    <a:lumMod val="75000"/>
                    <a:lumOff val="25000"/>
                  </a:schemeClr>
                </a:solidFill>
                <a:latin typeface="微软雅黑" pitchFamily="34" charset="-122"/>
                <a:ea typeface="微软雅黑" pitchFamily="34" charset="-122"/>
              </a:rPr>
              <a:t>、服务</a:t>
            </a:r>
            <a:r>
              <a:rPr lang="zh-CN" altLang="en-US" sz="2000" dirty="0">
                <a:solidFill>
                  <a:schemeClr val="tx1">
                    <a:lumMod val="75000"/>
                    <a:lumOff val="25000"/>
                  </a:schemeClr>
                </a:solidFill>
                <a:latin typeface="微软雅黑" pitchFamily="34" charset="-122"/>
                <a:ea typeface="微软雅黑" pitchFamily="34" charset="-122"/>
              </a:rPr>
              <a:t>内容上是互补的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你就可以把店开在它旁边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为顾客带来</a:t>
            </a:r>
            <a:r>
              <a:rPr lang="zh-CN" altLang="en-US" sz="2000" dirty="0" smtClean="0">
                <a:solidFill>
                  <a:schemeClr val="tx1">
                    <a:lumMod val="75000"/>
                    <a:lumOff val="25000"/>
                  </a:schemeClr>
                </a:solidFill>
                <a:latin typeface="微软雅黑" pitchFamily="34" charset="-122"/>
                <a:ea typeface="微软雅黑" pitchFamily="34" charset="-122"/>
              </a:rPr>
              <a:t>完整的“一条龙”服务</a:t>
            </a:r>
            <a:r>
              <a:rPr lang="zh-CN" altLang="en-US" sz="2000" dirty="0">
                <a:solidFill>
                  <a:schemeClr val="tx1">
                    <a:lumMod val="75000"/>
                    <a:lumOff val="25000"/>
                  </a:schemeClr>
                </a:solidFill>
                <a:latin typeface="微软雅黑" pitchFamily="34" charset="-122"/>
                <a:ea typeface="微软雅黑" pitchFamily="34" charset="-122"/>
              </a:rPr>
              <a:t>。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比如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在体育场内及旁边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前来运动的人们存在其他需求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你可以</a:t>
            </a:r>
            <a:r>
              <a:rPr lang="zh-CN" altLang="en-US" sz="2000" dirty="0" smtClean="0">
                <a:solidFill>
                  <a:schemeClr val="tx1">
                    <a:lumMod val="75000"/>
                    <a:lumOff val="25000"/>
                  </a:schemeClr>
                </a:solidFill>
                <a:latin typeface="微软雅黑" pitchFamily="34" charset="-122"/>
                <a:ea typeface="微软雅黑" pitchFamily="34" charset="-122"/>
              </a:rPr>
              <a:t>提供</a:t>
            </a:r>
            <a:r>
              <a:rPr lang="zh-CN" altLang="en-US" sz="2000" dirty="0">
                <a:solidFill>
                  <a:schemeClr val="tx1">
                    <a:lumMod val="75000"/>
                    <a:lumOff val="25000"/>
                  </a:schemeClr>
                </a:solidFill>
                <a:latin typeface="微软雅黑" pitchFamily="34" charset="-122"/>
                <a:ea typeface="微软雅黑" pitchFamily="34" charset="-122"/>
              </a:rPr>
              <a:t>餐饮</a:t>
            </a:r>
            <a:r>
              <a:rPr lang="zh-CN" altLang="en-US" sz="2000" dirty="0" smtClean="0">
                <a:solidFill>
                  <a:schemeClr val="tx1">
                    <a:lumMod val="75000"/>
                    <a:lumOff val="25000"/>
                  </a:schemeClr>
                </a:solidFill>
                <a:latin typeface="微软雅黑" pitchFamily="34" charset="-122"/>
                <a:ea typeface="微软雅黑" pitchFamily="34" charset="-122"/>
              </a:rPr>
              <a:t>、运动</a:t>
            </a:r>
            <a:r>
              <a:rPr lang="zh-CN" altLang="en-US" sz="2000" dirty="0">
                <a:solidFill>
                  <a:schemeClr val="tx1">
                    <a:lumMod val="75000"/>
                    <a:lumOff val="25000"/>
                  </a:schemeClr>
                </a:solidFill>
                <a:latin typeface="微软雅黑" pitchFamily="34" charset="-122"/>
                <a:ea typeface="微软雅黑" pitchFamily="34" charset="-122"/>
              </a:rPr>
              <a:t>服装零售</a:t>
            </a:r>
            <a:r>
              <a:rPr lang="zh-CN" altLang="en-US" sz="2000" dirty="0" smtClean="0">
                <a:solidFill>
                  <a:schemeClr val="tx1">
                    <a:lumMod val="75000"/>
                    <a:lumOff val="25000"/>
                  </a:schemeClr>
                </a:solidFill>
                <a:latin typeface="微软雅黑" pitchFamily="34" charset="-122"/>
                <a:ea typeface="微软雅黑" pitchFamily="34" charset="-122"/>
              </a:rPr>
              <a:t>、便利</a:t>
            </a:r>
            <a:r>
              <a:rPr lang="zh-CN" altLang="en-US" sz="2000" dirty="0">
                <a:solidFill>
                  <a:schemeClr val="tx1">
                    <a:lumMod val="75000"/>
                    <a:lumOff val="25000"/>
                  </a:schemeClr>
                </a:solidFill>
                <a:latin typeface="微软雅黑" pitchFamily="34" charset="-122"/>
                <a:ea typeface="微软雅黑" pitchFamily="34" charset="-122"/>
              </a:rPr>
              <a:t>店或咖啡茶饮等。</a:t>
            </a:r>
          </a:p>
        </p:txBody>
      </p:sp>
      <p:sp>
        <p:nvSpPr>
          <p:cNvPr id="47"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新企业的地址</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新企业选址的技巧</a:t>
            </a:r>
          </a:p>
        </p:txBody>
      </p:sp>
    </p:spTree>
    <p:extLst>
      <p:ext uri="{BB962C8B-B14F-4D97-AF65-F5344CB8AC3E}">
        <p14:creationId xmlns:p14="http://schemas.microsoft.com/office/powerpoint/2010/main" val="5539142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fltVal val="0"/>
                                          </p:val>
                                        </p:tav>
                                        <p:tav tm="100000">
                                          <p:val>
                                            <p:strVal val="#ppt_w"/>
                                          </p:val>
                                        </p:tav>
                                      </p:tavLst>
                                    </p:anim>
                                    <p:anim calcmode="lin" valueType="num">
                                      <p:cBhvr>
                                        <p:cTn id="30" dur="500" fill="hold"/>
                                        <p:tgtEl>
                                          <p:spTgt spid="35"/>
                                        </p:tgtEl>
                                        <p:attrNameLst>
                                          <p:attrName>ppt_h</p:attrName>
                                        </p:attrNameLst>
                                      </p:cBhvr>
                                      <p:tavLst>
                                        <p:tav tm="0">
                                          <p:val>
                                            <p:fltVal val="0"/>
                                          </p:val>
                                        </p:tav>
                                        <p:tav tm="100000">
                                          <p:val>
                                            <p:strVal val="#ppt_h"/>
                                          </p:val>
                                        </p:tav>
                                      </p:tavLst>
                                    </p:anim>
                                    <p:animEffect transition="in" filter="fade">
                                      <p:cBhvr>
                                        <p:cTn id="31" dur="500"/>
                                        <p:tgtEl>
                                          <p:spTgt spid="3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Effect transition="in" filter="fade">
                                      <p:cBhvr>
                                        <p:cTn id="3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3" grpId="0"/>
      <p:bldP spid="29" grpId="0" animBg="1"/>
      <p:bldP spid="35" grpId="0"/>
      <p:bldP spid="3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43827" y="1388491"/>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3" name="TextBox 12"/>
          <p:cNvSpPr txBox="1"/>
          <p:nvPr/>
        </p:nvSpPr>
        <p:spPr>
          <a:xfrm>
            <a:off x="843827" y="1450026"/>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3</a:t>
            </a:r>
            <a:endParaRPr lang="zh-CN" altLang="en-US" sz="2000" dirty="0">
              <a:solidFill>
                <a:schemeClr val="bg1"/>
              </a:solidFill>
              <a:latin typeface="微软雅黑"/>
              <a:ea typeface="微软雅黑"/>
              <a:cs typeface="+mn-ea"/>
              <a:sym typeface="微软雅黑"/>
            </a:endParaRPr>
          </a:p>
        </p:txBody>
      </p:sp>
      <p:sp>
        <p:nvSpPr>
          <p:cNvPr id="3" name="矩形 2"/>
          <p:cNvSpPr/>
          <p:nvPr/>
        </p:nvSpPr>
        <p:spPr>
          <a:xfrm>
            <a:off x="1416050" y="1452806"/>
            <a:ext cx="4098925" cy="2308324"/>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rPr>
              <a:t>搭车式</a:t>
            </a:r>
            <a:r>
              <a:rPr lang="zh-CN" altLang="en-US" sz="2000" b="1" dirty="0" smtClean="0">
                <a:solidFill>
                  <a:schemeClr val="accent2"/>
                </a:solidFill>
                <a:latin typeface="微软雅黑" pitchFamily="34" charset="-122"/>
                <a:ea typeface="微软雅黑" pitchFamily="34" charset="-122"/>
              </a:rPr>
              <a:t>选址</a:t>
            </a:r>
            <a:endParaRPr lang="zh-CN" altLang="en-US" sz="2000" b="1" dirty="0">
              <a:solidFill>
                <a:schemeClr val="accent2"/>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如果你有很强的交际能力或有一定的人脉关系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可以与和你业务有密切联系的公司</a:t>
            </a:r>
            <a:r>
              <a:rPr lang="zh-CN" altLang="en-US" sz="2000" dirty="0" smtClean="0">
                <a:solidFill>
                  <a:schemeClr val="tx1">
                    <a:lumMod val="75000"/>
                    <a:lumOff val="25000"/>
                  </a:schemeClr>
                </a:solidFill>
                <a:latin typeface="微软雅黑" pitchFamily="34" charset="-122"/>
                <a:ea typeface="微软雅黑" pitchFamily="34" charset="-122"/>
              </a:rPr>
              <a:t>结成</a:t>
            </a:r>
            <a:r>
              <a:rPr lang="zh-CN" altLang="en-US" sz="2000" dirty="0">
                <a:solidFill>
                  <a:schemeClr val="tx1">
                    <a:lumMod val="75000"/>
                    <a:lumOff val="25000"/>
                  </a:schemeClr>
                </a:solidFill>
                <a:latin typeface="微软雅黑" pitchFamily="34" charset="-122"/>
                <a:ea typeface="微软雅黑" pitchFamily="34" charset="-122"/>
              </a:rPr>
              <a:t>战略合作伙伴关系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不仅选址成本更小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店址还有保障。</a:t>
            </a:r>
          </a:p>
        </p:txBody>
      </p:sp>
      <p:sp>
        <p:nvSpPr>
          <p:cNvPr id="29" name="矩形 28"/>
          <p:cNvSpPr/>
          <p:nvPr/>
        </p:nvSpPr>
        <p:spPr>
          <a:xfrm>
            <a:off x="5927726" y="1435813"/>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5" name="TextBox 34"/>
          <p:cNvSpPr txBox="1"/>
          <p:nvPr/>
        </p:nvSpPr>
        <p:spPr>
          <a:xfrm>
            <a:off x="5927726" y="1497348"/>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4</a:t>
            </a:r>
            <a:endParaRPr lang="zh-CN" altLang="en-US" sz="2000" dirty="0">
              <a:solidFill>
                <a:schemeClr val="bg1"/>
              </a:solidFill>
              <a:latin typeface="微软雅黑"/>
              <a:ea typeface="微软雅黑"/>
              <a:cs typeface="+mn-ea"/>
              <a:sym typeface="微软雅黑"/>
            </a:endParaRPr>
          </a:p>
        </p:txBody>
      </p:sp>
      <p:sp>
        <p:nvSpPr>
          <p:cNvPr id="36" name="矩形 35"/>
          <p:cNvSpPr/>
          <p:nvPr/>
        </p:nvSpPr>
        <p:spPr>
          <a:xfrm>
            <a:off x="6607899" y="1465420"/>
            <a:ext cx="4904651" cy="4893647"/>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rPr>
              <a:t>自己扫</a:t>
            </a:r>
            <a:r>
              <a:rPr lang="zh-CN" altLang="en-US" sz="2000" b="1" dirty="0" smtClean="0">
                <a:solidFill>
                  <a:schemeClr val="accent2"/>
                </a:solidFill>
                <a:latin typeface="微软雅黑" pitchFamily="34" charset="-122"/>
                <a:ea typeface="微软雅黑" pitchFamily="34" charset="-122"/>
              </a:rPr>
              <a:t>街</a:t>
            </a:r>
            <a:endParaRPr lang="en-US" altLang="zh-CN" sz="2000" b="1" dirty="0" smtClean="0">
              <a:solidFill>
                <a:schemeClr val="accent2"/>
              </a:solidFill>
              <a:latin typeface="微软雅黑" pitchFamily="34" charset="-122"/>
              <a:ea typeface="微软雅黑" pitchFamily="34" charset="-122"/>
            </a:endParaRPr>
          </a:p>
          <a:p>
            <a:pPr indent="457200" algn="just">
              <a:lnSpc>
                <a:spcPct val="120000"/>
              </a:lnSpc>
              <a:spcBef>
                <a:spcPct val="0"/>
              </a:spcBef>
            </a:pPr>
            <a:r>
              <a:rPr lang="en-US" altLang="zh-CN" sz="2000" dirty="0" smtClean="0">
                <a:solidFill>
                  <a:schemeClr val="tx1">
                    <a:lumMod val="75000"/>
                    <a:lumOff val="25000"/>
                  </a:schemeClr>
                </a:solidFill>
                <a:latin typeface="微软雅黑" pitchFamily="34" charset="-122"/>
                <a:ea typeface="微软雅黑" pitchFamily="34" charset="-122"/>
              </a:rPr>
              <a:t>(1) </a:t>
            </a:r>
            <a:r>
              <a:rPr lang="zh-CN" altLang="en-US" sz="2000" dirty="0" smtClean="0">
                <a:solidFill>
                  <a:schemeClr val="tx1">
                    <a:lumMod val="75000"/>
                    <a:lumOff val="25000"/>
                  </a:schemeClr>
                </a:solidFill>
                <a:latin typeface="微软雅黑" pitchFamily="34" charset="-122"/>
                <a:ea typeface="微软雅黑" pitchFamily="34" charset="-122"/>
              </a:rPr>
              <a:t>简言之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就是你自己亲自或派人实地考察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现场发现可用店址的机会</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准备好扫街工具</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包括纸</a:t>
            </a:r>
            <a:r>
              <a:rPr lang="zh-CN" altLang="en-US" sz="2000" dirty="0" smtClean="0">
                <a:solidFill>
                  <a:schemeClr val="tx1">
                    <a:lumMod val="75000"/>
                    <a:lumOff val="25000"/>
                  </a:schemeClr>
                </a:solidFill>
                <a:latin typeface="微软雅黑" pitchFamily="34" charset="-122"/>
                <a:ea typeface="微软雅黑" pitchFamily="34" charset="-122"/>
              </a:rPr>
              <a:t>、笔、照相机、房屋</a:t>
            </a:r>
            <a:r>
              <a:rPr lang="zh-CN" altLang="en-US" sz="2000" dirty="0">
                <a:solidFill>
                  <a:schemeClr val="tx1">
                    <a:lumMod val="75000"/>
                    <a:lumOff val="25000"/>
                  </a:schemeClr>
                </a:solidFill>
                <a:latin typeface="微软雅黑" pitchFamily="34" charset="-122"/>
                <a:ea typeface="微软雅黑" pitchFamily="34" charset="-122"/>
              </a:rPr>
              <a:t>基本情况表等记录工具</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带上</a:t>
            </a:r>
            <a:r>
              <a:rPr lang="zh-CN" altLang="en-US" sz="2000" dirty="0" smtClean="0">
                <a:solidFill>
                  <a:schemeClr val="tx1">
                    <a:lumMod val="75000"/>
                    <a:lumOff val="25000"/>
                  </a:schemeClr>
                </a:solidFill>
                <a:latin typeface="微软雅黑" pitchFamily="34" charset="-122"/>
                <a:ea typeface="微软雅黑" pitchFamily="34" charset="-122"/>
              </a:rPr>
              <a:t>移动电话</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当地地图和自己制定的路线图</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扫街人员现场考察</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每天扫街结束后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一定要做个完整的记录并进行总结</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尤其要认真整理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房屋基本</a:t>
            </a:r>
            <a:r>
              <a:rPr lang="zh-CN" altLang="en-US" sz="2000" dirty="0">
                <a:solidFill>
                  <a:schemeClr val="tx1">
                    <a:lumMod val="75000"/>
                    <a:lumOff val="25000"/>
                  </a:schemeClr>
                </a:solidFill>
                <a:latin typeface="微软雅黑" pitchFamily="34" charset="-122"/>
                <a:ea typeface="微软雅黑" pitchFamily="34" charset="-122"/>
              </a:rPr>
              <a:t>情况表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以便将来审核、 评估店址。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对所有的备选店址分别评估、 谈判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直至最终签约。</a:t>
            </a:r>
          </a:p>
        </p:txBody>
      </p:sp>
      <p:sp>
        <p:nvSpPr>
          <p:cNvPr id="47"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新企业的地址</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新企业选址的技巧</a:t>
            </a:r>
          </a:p>
        </p:txBody>
      </p:sp>
    </p:spTree>
    <p:extLst>
      <p:ext uri="{BB962C8B-B14F-4D97-AF65-F5344CB8AC3E}">
        <p14:creationId xmlns:p14="http://schemas.microsoft.com/office/powerpoint/2010/main" val="221591105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fltVal val="0"/>
                                          </p:val>
                                        </p:tav>
                                        <p:tav tm="100000">
                                          <p:val>
                                            <p:strVal val="#ppt_w"/>
                                          </p:val>
                                        </p:tav>
                                      </p:tavLst>
                                    </p:anim>
                                    <p:anim calcmode="lin" valueType="num">
                                      <p:cBhvr>
                                        <p:cTn id="30" dur="500" fill="hold"/>
                                        <p:tgtEl>
                                          <p:spTgt spid="35"/>
                                        </p:tgtEl>
                                        <p:attrNameLst>
                                          <p:attrName>ppt_h</p:attrName>
                                        </p:attrNameLst>
                                      </p:cBhvr>
                                      <p:tavLst>
                                        <p:tav tm="0">
                                          <p:val>
                                            <p:fltVal val="0"/>
                                          </p:val>
                                        </p:tav>
                                        <p:tav tm="100000">
                                          <p:val>
                                            <p:strVal val="#ppt_h"/>
                                          </p:val>
                                        </p:tav>
                                      </p:tavLst>
                                    </p:anim>
                                    <p:animEffect transition="in" filter="fade">
                                      <p:cBhvr>
                                        <p:cTn id="31" dur="500"/>
                                        <p:tgtEl>
                                          <p:spTgt spid="3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Effect transition="in" filter="fade">
                                      <p:cBhvr>
                                        <p:cTn id="3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3" grpId="0"/>
      <p:bldP spid="29" grpId="0" animBg="1"/>
      <p:bldP spid="35" grpId="0"/>
      <p:bldP spid="3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43827" y="1388491"/>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3" name="TextBox 12"/>
          <p:cNvSpPr txBox="1"/>
          <p:nvPr/>
        </p:nvSpPr>
        <p:spPr>
          <a:xfrm>
            <a:off x="843827" y="1450026"/>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5</a:t>
            </a:r>
            <a:endParaRPr lang="zh-CN" altLang="en-US" sz="2000" dirty="0">
              <a:solidFill>
                <a:schemeClr val="bg1"/>
              </a:solidFill>
              <a:latin typeface="微软雅黑"/>
              <a:ea typeface="微软雅黑"/>
              <a:cs typeface="+mn-ea"/>
              <a:sym typeface="微软雅黑"/>
            </a:endParaRPr>
          </a:p>
        </p:txBody>
      </p:sp>
      <p:sp>
        <p:nvSpPr>
          <p:cNvPr id="3" name="矩形 2"/>
          <p:cNvSpPr/>
          <p:nvPr/>
        </p:nvSpPr>
        <p:spPr>
          <a:xfrm>
            <a:off x="1416050" y="1452806"/>
            <a:ext cx="4098925" cy="3785652"/>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rPr>
              <a:t>找职业</a:t>
            </a:r>
            <a:r>
              <a:rPr lang="zh-CN" altLang="en-US" sz="2000" b="1" dirty="0" smtClean="0">
                <a:solidFill>
                  <a:schemeClr val="accent2"/>
                </a:solidFill>
                <a:latin typeface="微软雅黑" pitchFamily="34" charset="-122"/>
                <a:ea typeface="微软雅黑" pitchFamily="34" charset="-122"/>
              </a:rPr>
              <a:t>中介</a:t>
            </a:r>
            <a:endParaRPr lang="zh-CN" altLang="en-US" sz="2000" b="1" dirty="0">
              <a:solidFill>
                <a:schemeClr val="accent2"/>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查找并确定尽可能多的主攻商铺的中介。</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核实中介的实力与资历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确定准备合作的几家</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与选定的中介洽谈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告知详细的选址要求</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专人负责每天与中介沟通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跟踪其选址信息和进度。</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评估并确定中介推荐的店址。</a:t>
            </a:r>
          </a:p>
        </p:txBody>
      </p:sp>
      <p:sp>
        <p:nvSpPr>
          <p:cNvPr id="29" name="矩形 28"/>
          <p:cNvSpPr/>
          <p:nvPr/>
        </p:nvSpPr>
        <p:spPr>
          <a:xfrm>
            <a:off x="5927726" y="1435813"/>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5" name="TextBox 34"/>
          <p:cNvSpPr txBox="1"/>
          <p:nvPr/>
        </p:nvSpPr>
        <p:spPr>
          <a:xfrm>
            <a:off x="5927726" y="1497348"/>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6</a:t>
            </a:r>
            <a:endParaRPr lang="zh-CN" altLang="en-US" sz="2000" dirty="0">
              <a:solidFill>
                <a:schemeClr val="bg1"/>
              </a:solidFill>
              <a:latin typeface="微软雅黑"/>
              <a:ea typeface="微软雅黑"/>
              <a:cs typeface="+mn-ea"/>
              <a:sym typeface="微软雅黑"/>
            </a:endParaRPr>
          </a:p>
        </p:txBody>
      </p:sp>
      <p:sp>
        <p:nvSpPr>
          <p:cNvPr id="36" name="矩形 35"/>
          <p:cNvSpPr/>
          <p:nvPr/>
        </p:nvSpPr>
        <p:spPr>
          <a:xfrm>
            <a:off x="6607899" y="1465420"/>
            <a:ext cx="4904651" cy="3046988"/>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rPr>
              <a:t>发布</a:t>
            </a:r>
            <a:r>
              <a:rPr lang="zh-CN" altLang="en-US" sz="2000" b="1" dirty="0" smtClean="0">
                <a:solidFill>
                  <a:schemeClr val="accent2"/>
                </a:solidFill>
                <a:latin typeface="微软雅黑" pitchFamily="34" charset="-122"/>
                <a:ea typeface="微软雅黑" pitchFamily="34" charset="-122"/>
              </a:rPr>
              <a:t>广告</a:t>
            </a:r>
            <a:endParaRPr lang="en-US" altLang="zh-CN" sz="2000" b="1" dirty="0" smtClean="0">
              <a:solidFill>
                <a:schemeClr val="accent2"/>
              </a:solidFill>
              <a:latin typeface="微软雅黑" pitchFamily="34" charset="-122"/>
              <a:ea typeface="微软雅黑" pitchFamily="34" charset="-122"/>
            </a:endParaRPr>
          </a:p>
          <a:p>
            <a:pPr indent="457200" algn="just">
              <a:lnSpc>
                <a:spcPct val="120000"/>
              </a:lnSpc>
              <a:spcBef>
                <a:spcPct val="0"/>
              </a:spcBef>
            </a:pPr>
            <a:r>
              <a:rPr lang="en-US" altLang="zh-CN" sz="2000" dirty="0" smtClean="0">
                <a:solidFill>
                  <a:schemeClr val="tx1">
                    <a:lumMod val="75000"/>
                    <a:lumOff val="25000"/>
                  </a:schemeClr>
                </a:solidFill>
                <a:latin typeface="微软雅黑" pitchFamily="34" charset="-122"/>
                <a:ea typeface="微软雅黑" pitchFamily="34" charset="-122"/>
              </a:rPr>
              <a:t>(1) </a:t>
            </a:r>
            <a:r>
              <a:rPr lang="zh-CN" altLang="en-US" sz="2000" dirty="0" smtClean="0">
                <a:solidFill>
                  <a:schemeClr val="tx1">
                    <a:lumMod val="75000"/>
                    <a:lumOff val="25000"/>
                  </a:schemeClr>
                </a:solidFill>
                <a:latin typeface="微软雅黑" pitchFamily="34" charset="-122"/>
                <a:ea typeface="微软雅黑" pitchFamily="34" charset="-122"/>
              </a:rPr>
              <a:t>确定</a:t>
            </a:r>
            <a:r>
              <a:rPr lang="zh-CN" altLang="en-US" sz="2000" dirty="0">
                <a:solidFill>
                  <a:schemeClr val="tx1">
                    <a:lumMod val="75000"/>
                    <a:lumOff val="25000"/>
                  </a:schemeClr>
                </a:solidFill>
                <a:latin typeface="微软雅黑" pitchFamily="34" charset="-122"/>
                <a:ea typeface="微软雅黑" pitchFamily="34" charset="-122"/>
              </a:rPr>
              <a:t>发布媒介</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编制寻租或寻售广告</a:t>
            </a:r>
            <a:r>
              <a:rPr lang="zh-CN" altLang="en-US" sz="2000" dirty="0" smtClean="0">
                <a:solidFill>
                  <a:schemeClr val="tx1">
                    <a:lumMod val="75000"/>
                    <a:lumOff val="25000"/>
                  </a:schemeClr>
                </a:solidFill>
                <a:latin typeface="微软雅黑" pitchFamily="34" charset="-122"/>
                <a:ea typeface="微软雅黑" pitchFamily="34" charset="-122"/>
              </a:rPr>
              <a:t>文件。</a:t>
            </a:r>
            <a:endParaRPr lang="zh-CN" altLang="en-US"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时刻保持联系方式畅通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详细记录每个反馈</a:t>
            </a:r>
            <a:r>
              <a:rPr lang="zh-CN" altLang="en-US" sz="2000" dirty="0" smtClean="0">
                <a:solidFill>
                  <a:schemeClr val="tx1">
                    <a:lumMod val="75000"/>
                    <a:lumOff val="25000"/>
                  </a:schemeClr>
                </a:solidFill>
                <a:latin typeface="微软雅黑" pitchFamily="34" charset="-122"/>
                <a:ea typeface="微软雅黑" pitchFamily="34" charset="-122"/>
              </a:rPr>
              <a:t>信息</a:t>
            </a:r>
            <a:r>
              <a:rPr lang="zh-CN" altLang="en-US" sz="2000" dirty="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 </a:t>
            </a:r>
            <a:endParaRPr lang="zh-CN" altLang="en-US"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整理广告反馈信息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逐个研究</a:t>
            </a:r>
            <a:r>
              <a:rPr lang="zh-CN" altLang="en-US" sz="2000" dirty="0" smtClean="0">
                <a:solidFill>
                  <a:schemeClr val="tx1">
                    <a:lumMod val="75000"/>
                    <a:lumOff val="25000"/>
                  </a:schemeClr>
                </a:solidFill>
                <a:latin typeface="微软雅黑" pitchFamily="34" charset="-122"/>
                <a:ea typeface="微软雅黑" pitchFamily="34" charset="-122"/>
              </a:rPr>
              <a:t>、分析</a:t>
            </a:r>
            <a:r>
              <a:rPr lang="zh-CN" altLang="en-US" sz="2000" dirty="0">
                <a:solidFill>
                  <a:schemeClr val="tx1">
                    <a:lumMod val="75000"/>
                    <a:lumOff val="25000"/>
                  </a:schemeClr>
                </a:solidFill>
                <a:latin typeface="微软雅黑" pitchFamily="34" charset="-122"/>
                <a:ea typeface="微软雅黑" pitchFamily="34" charset="-122"/>
              </a:rPr>
              <a:t>并初步确定可能的对象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然后回访</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最终确认。</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47"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新企业的地址</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新企业选址的技巧</a:t>
            </a:r>
          </a:p>
        </p:txBody>
      </p:sp>
    </p:spTree>
    <p:extLst>
      <p:ext uri="{BB962C8B-B14F-4D97-AF65-F5344CB8AC3E}">
        <p14:creationId xmlns:p14="http://schemas.microsoft.com/office/powerpoint/2010/main" val="85733391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fltVal val="0"/>
                                          </p:val>
                                        </p:tav>
                                        <p:tav tm="100000">
                                          <p:val>
                                            <p:strVal val="#ppt_w"/>
                                          </p:val>
                                        </p:tav>
                                      </p:tavLst>
                                    </p:anim>
                                    <p:anim calcmode="lin" valueType="num">
                                      <p:cBhvr>
                                        <p:cTn id="30" dur="500" fill="hold"/>
                                        <p:tgtEl>
                                          <p:spTgt spid="35"/>
                                        </p:tgtEl>
                                        <p:attrNameLst>
                                          <p:attrName>ppt_h</p:attrName>
                                        </p:attrNameLst>
                                      </p:cBhvr>
                                      <p:tavLst>
                                        <p:tav tm="0">
                                          <p:val>
                                            <p:fltVal val="0"/>
                                          </p:val>
                                        </p:tav>
                                        <p:tav tm="100000">
                                          <p:val>
                                            <p:strVal val="#ppt_h"/>
                                          </p:val>
                                        </p:tav>
                                      </p:tavLst>
                                    </p:anim>
                                    <p:animEffect transition="in" filter="fade">
                                      <p:cBhvr>
                                        <p:cTn id="31" dur="500"/>
                                        <p:tgtEl>
                                          <p:spTgt spid="3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Effect transition="in" filter="fade">
                                      <p:cBhvr>
                                        <p:cTn id="3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3" grpId="0"/>
      <p:bldP spid="29" grpId="0" animBg="1"/>
      <p:bldP spid="35" grpId="0"/>
      <p:bldP spid="3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43827" y="1388491"/>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3" name="TextBox 12"/>
          <p:cNvSpPr txBox="1"/>
          <p:nvPr/>
        </p:nvSpPr>
        <p:spPr>
          <a:xfrm>
            <a:off x="843827" y="1450026"/>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7</a:t>
            </a:r>
            <a:endParaRPr lang="zh-CN" altLang="en-US" sz="2000" dirty="0">
              <a:solidFill>
                <a:schemeClr val="bg1"/>
              </a:solidFill>
              <a:latin typeface="微软雅黑"/>
              <a:ea typeface="微软雅黑"/>
              <a:cs typeface="+mn-ea"/>
              <a:sym typeface="微软雅黑"/>
            </a:endParaRPr>
          </a:p>
        </p:txBody>
      </p:sp>
      <p:sp>
        <p:nvSpPr>
          <p:cNvPr id="3" name="矩形 2"/>
          <p:cNvSpPr/>
          <p:nvPr/>
        </p:nvSpPr>
        <p:spPr>
          <a:xfrm>
            <a:off x="1416050" y="1452806"/>
            <a:ext cx="4098925" cy="2677656"/>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rPr>
              <a:t>利用供应商</a:t>
            </a:r>
            <a:r>
              <a:rPr lang="zh-CN" altLang="en-US" sz="2000" b="1" dirty="0" smtClean="0">
                <a:solidFill>
                  <a:schemeClr val="accent2"/>
                </a:solidFill>
                <a:latin typeface="微软雅黑" pitchFamily="34" charset="-122"/>
                <a:ea typeface="微软雅黑" pitchFamily="34" charset="-122"/>
              </a:rPr>
              <a:t>资源</a:t>
            </a:r>
            <a:endParaRPr lang="zh-CN" altLang="en-US" sz="2000" b="1" dirty="0">
              <a:solidFill>
                <a:schemeClr val="accent2"/>
              </a:solidFill>
              <a:latin typeface="微软雅黑" pitchFamily="34" charset="-122"/>
              <a:ea typeface="微软雅黑" pitchFamily="34" charset="-122"/>
            </a:endParaRPr>
          </a:p>
          <a:p>
            <a:pPr indent="457200" algn="just">
              <a:lnSpc>
                <a:spcPct val="120000"/>
              </a:lnSpc>
              <a:spcBef>
                <a:spcPct val="0"/>
              </a:spcBef>
            </a:pPr>
            <a:r>
              <a:rPr lang="en-US" altLang="zh-CN" sz="2000" dirty="0" smtClean="0">
                <a:solidFill>
                  <a:schemeClr val="tx1">
                    <a:lumMod val="75000"/>
                    <a:lumOff val="25000"/>
                  </a:schemeClr>
                </a:solidFill>
                <a:latin typeface="微软雅黑" pitchFamily="34" charset="-122"/>
                <a:ea typeface="微软雅黑" pitchFamily="34" charset="-122"/>
              </a:rPr>
              <a:t>(1) </a:t>
            </a:r>
            <a:r>
              <a:rPr lang="zh-CN" altLang="en-US" sz="2000" dirty="0" smtClean="0">
                <a:solidFill>
                  <a:schemeClr val="tx1">
                    <a:lumMod val="75000"/>
                    <a:lumOff val="25000"/>
                  </a:schemeClr>
                </a:solidFill>
                <a:latin typeface="微软雅黑" pitchFamily="34" charset="-122"/>
                <a:ea typeface="微软雅黑" pitchFamily="34" charset="-122"/>
              </a:rPr>
              <a:t>根据</a:t>
            </a:r>
            <a:r>
              <a:rPr lang="zh-CN" altLang="en-US" sz="2000" dirty="0">
                <a:solidFill>
                  <a:schemeClr val="tx1">
                    <a:lumMod val="75000"/>
                    <a:lumOff val="25000"/>
                  </a:schemeClr>
                </a:solidFill>
                <a:latin typeface="微软雅黑" pitchFamily="34" charset="-122"/>
                <a:ea typeface="微软雅黑" pitchFamily="34" charset="-122"/>
              </a:rPr>
              <a:t>经营内审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选定能给你带来最有效选址信息的供应商</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选定供应商之后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主动和供应商联系</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根据供应商提供的信息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采取对应的选址方法。</a:t>
            </a:r>
          </a:p>
        </p:txBody>
      </p:sp>
      <p:sp>
        <p:nvSpPr>
          <p:cNvPr id="29" name="矩形 28"/>
          <p:cNvSpPr/>
          <p:nvPr/>
        </p:nvSpPr>
        <p:spPr>
          <a:xfrm>
            <a:off x="5927726" y="1435813"/>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5" name="TextBox 34"/>
          <p:cNvSpPr txBox="1"/>
          <p:nvPr/>
        </p:nvSpPr>
        <p:spPr>
          <a:xfrm>
            <a:off x="5927726" y="1497348"/>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8</a:t>
            </a:r>
            <a:endParaRPr lang="zh-CN" altLang="en-US" sz="2000" dirty="0">
              <a:solidFill>
                <a:schemeClr val="bg1"/>
              </a:solidFill>
              <a:latin typeface="微软雅黑"/>
              <a:ea typeface="微软雅黑"/>
              <a:cs typeface="+mn-ea"/>
              <a:sym typeface="微软雅黑"/>
            </a:endParaRPr>
          </a:p>
        </p:txBody>
      </p:sp>
      <p:sp>
        <p:nvSpPr>
          <p:cNvPr id="36" name="矩形 35"/>
          <p:cNvSpPr/>
          <p:nvPr/>
        </p:nvSpPr>
        <p:spPr>
          <a:xfrm>
            <a:off x="6607899" y="1465420"/>
            <a:ext cx="4904651" cy="3046988"/>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rPr>
              <a:t>开发关系</a:t>
            </a:r>
            <a:r>
              <a:rPr lang="zh-CN" altLang="en-US" sz="2000" b="1" dirty="0" smtClean="0">
                <a:solidFill>
                  <a:schemeClr val="accent2"/>
                </a:solidFill>
                <a:latin typeface="微软雅黑" pitchFamily="34" charset="-122"/>
                <a:ea typeface="微软雅黑" pitchFamily="34" charset="-122"/>
              </a:rPr>
              <a:t>网络</a:t>
            </a:r>
            <a:endParaRPr lang="en-US" altLang="zh-CN" sz="2000" b="1" dirty="0" smtClean="0">
              <a:solidFill>
                <a:schemeClr val="accent2"/>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简单整理选址信息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形成一个关于选址要求的文字材料</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不必特别详细但一定</a:t>
            </a:r>
            <a:r>
              <a:rPr lang="zh-CN" altLang="en-US" sz="2000" dirty="0" smtClean="0">
                <a:solidFill>
                  <a:schemeClr val="tx1">
                    <a:lumMod val="75000"/>
                    <a:lumOff val="25000"/>
                  </a:schemeClr>
                </a:solidFill>
                <a:latin typeface="微软雅黑" pitchFamily="34" charset="-122"/>
                <a:ea typeface="微软雅黑" pitchFamily="34" charset="-122"/>
              </a:rPr>
              <a:t>要准确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保证信息真实、 有效传递。</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确定信息传递的第一批 “关系户”</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组织专人整理与分析选址信息的传递以及反馈信息。</a:t>
            </a:r>
          </a:p>
        </p:txBody>
      </p:sp>
      <p:sp>
        <p:nvSpPr>
          <p:cNvPr id="47"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新企业的地址</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新企业选址的技巧</a:t>
            </a:r>
          </a:p>
        </p:txBody>
      </p:sp>
    </p:spTree>
    <p:extLst>
      <p:ext uri="{BB962C8B-B14F-4D97-AF65-F5344CB8AC3E}">
        <p14:creationId xmlns:p14="http://schemas.microsoft.com/office/powerpoint/2010/main" val="165668235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fltVal val="0"/>
                                          </p:val>
                                        </p:tav>
                                        <p:tav tm="100000">
                                          <p:val>
                                            <p:strVal val="#ppt_w"/>
                                          </p:val>
                                        </p:tav>
                                      </p:tavLst>
                                    </p:anim>
                                    <p:anim calcmode="lin" valueType="num">
                                      <p:cBhvr>
                                        <p:cTn id="30" dur="500" fill="hold"/>
                                        <p:tgtEl>
                                          <p:spTgt spid="35"/>
                                        </p:tgtEl>
                                        <p:attrNameLst>
                                          <p:attrName>ppt_h</p:attrName>
                                        </p:attrNameLst>
                                      </p:cBhvr>
                                      <p:tavLst>
                                        <p:tav tm="0">
                                          <p:val>
                                            <p:fltVal val="0"/>
                                          </p:val>
                                        </p:tav>
                                        <p:tav tm="100000">
                                          <p:val>
                                            <p:strVal val="#ppt_h"/>
                                          </p:val>
                                        </p:tav>
                                      </p:tavLst>
                                    </p:anim>
                                    <p:animEffect transition="in" filter="fade">
                                      <p:cBhvr>
                                        <p:cTn id="31" dur="500"/>
                                        <p:tgtEl>
                                          <p:spTgt spid="3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Effect transition="in" filter="fade">
                                      <p:cBhvr>
                                        <p:cTn id="3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3" grpId="0"/>
      <p:bldP spid="29" grpId="0" animBg="1"/>
      <p:bldP spid="35" grpId="0"/>
      <p:bldP spid="3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43827" y="1915541"/>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3" name="TextBox 12"/>
          <p:cNvSpPr txBox="1"/>
          <p:nvPr/>
        </p:nvSpPr>
        <p:spPr>
          <a:xfrm>
            <a:off x="843827" y="1977076"/>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9</a:t>
            </a:r>
            <a:endParaRPr lang="zh-CN" altLang="en-US" sz="2000" dirty="0">
              <a:solidFill>
                <a:schemeClr val="bg1"/>
              </a:solidFill>
              <a:latin typeface="微软雅黑"/>
              <a:ea typeface="微软雅黑"/>
              <a:cs typeface="+mn-ea"/>
              <a:sym typeface="微软雅黑"/>
            </a:endParaRPr>
          </a:p>
        </p:txBody>
      </p:sp>
      <p:sp>
        <p:nvSpPr>
          <p:cNvPr id="3" name="矩形 2"/>
          <p:cNvSpPr/>
          <p:nvPr/>
        </p:nvSpPr>
        <p:spPr>
          <a:xfrm>
            <a:off x="1416050" y="1979856"/>
            <a:ext cx="4098925" cy="2308324"/>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rPr>
              <a:t>与房产开发商</a:t>
            </a:r>
            <a:r>
              <a:rPr lang="zh-CN" altLang="en-US" sz="2000" b="1" dirty="0" smtClean="0">
                <a:solidFill>
                  <a:schemeClr val="accent2"/>
                </a:solidFill>
                <a:latin typeface="微软雅黑" pitchFamily="34" charset="-122"/>
                <a:ea typeface="微软雅黑" pitchFamily="34" charset="-122"/>
              </a:rPr>
              <a:t>合作</a:t>
            </a:r>
            <a:endParaRPr lang="zh-CN" altLang="en-US" sz="2000" b="1" dirty="0">
              <a:solidFill>
                <a:schemeClr val="accent2"/>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房产开发商对商业选址有着深刻的研究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住宅开发商也会涉及底层商铺开发的问题</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同时</a:t>
            </a:r>
            <a:r>
              <a:rPr lang="zh-CN" altLang="en-US" sz="2000" dirty="0">
                <a:solidFill>
                  <a:schemeClr val="tx1">
                    <a:lumMod val="75000"/>
                    <a:lumOff val="25000"/>
                  </a:schemeClr>
                </a:solidFill>
                <a:latin typeface="微软雅黑" pitchFamily="34" charset="-122"/>
                <a:ea typeface="微软雅黑" pitchFamily="34" charset="-122"/>
              </a:rPr>
              <a:t>也掌握着大量的可选地址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和他们合作很不错。</a:t>
            </a:r>
          </a:p>
        </p:txBody>
      </p:sp>
      <p:sp>
        <p:nvSpPr>
          <p:cNvPr id="29" name="矩形 28"/>
          <p:cNvSpPr/>
          <p:nvPr/>
        </p:nvSpPr>
        <p:spPr>
          <a:xfrm>
            <a:off x="5927726" y="1962863"/>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5" name="TextBox 34"/>
          <p:cNvSpPr txBox="1"/>
          <p:nvPr/>
        </p:nvSpPr>
        <p:spPr>
          <a:xfrm>
            <a:off x="5927726" y="2024398"/>
            <a:ext cx="555624"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10</a:t>
            </a:r>
            <a:endParaRPr lang="zh-CN" altLang="en-US" sz="2000" dirty="0">
              <a:solidFill>
                <a:schemeClr val="bg1"/>
              </a:solidFill>
              <a:latin typeface="微软雅黑"/>
              <a:ea typeface="微软雅黑"/>
              <a:cs typeface="+mn-ea"/>
              <a:sym typeface="微软雅黑"/>
            </a:endParaRPr>
          </a:p>
        </p:txBody>
      </p:sp>
      <p:sp>
        <p:nvSpPr>
          <p:cNvPr id="36" name="矩形 35"/>
          <p:cNvSpPr/>
          <p:nvPr/>
        </p:nvSpPr>
        <p:spPr>
          <a:xfrm>
            <a:off x="6607899" y="1992470"/>
            <a:ext cx="4904651" cy="1569660"/>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rPr>
              <a:t>搜寻免费地址源</a:t>
            </a:r>
            <a:r>
              <a:rPr lang="zh-CN" altLang="en-US" sz="2000" b="1" dirty="0" smtClean="0">
                <a:solidFill>
                  <a:schemeClr val="accent2"/>
                </a:solidFill>
                <a:latin typeface="微软雅黑" pitchFamily="34" charset="-122"/>
                <a:ea typeface="微软雅黑" pitchFamily="34" charset="-122"/>
              </a:rPr>
              <a:t>信息</a:t>
            </a:r>
            <a:endParaRPr lang="en-US" altLang="zh-CN" sz="2000" b="1" dirty="0" smtClean="0">
              <a:solidFill>
                <a:schemeClr val="accent2"/>
              </a:solidFill>
              <a:latin typeface="微软雅黑" pitchFamily="34" charset="-122"/>
              <a:ea typeface="微软雅黑" pitchFamily="34" charset="-122"/>
            </a:endParaRPr>
          </a:p>
          <a:p>
            <a:pPr indent="457200" algn="just">
              <a:lnSpc>
                <a:spcPct val="120000"/>
              </a:lnSpc>
              <a:spcBef>
                <a:spcPct val="0"/>
              </a:spcBef>
            </a:pPr>
            <a:r>
              <a:rPr lang="en-US" altLang="zh-CN" sz="2000" dirty="0" smtClean="0">
                <a:solidFill>
                  <a:schemeClr val="tx1">
                    <a:lumMod val="75000"/>
                    <a:lumOff val="25000"/>
                  </a:schemeClr>
                </a:solidFill>
                <a:latin typeface="微软雅黑" pitchFamily="34" charset="-122"/>
                <a:ea typeface="微软雅黑" pitchFamily="34" charset="-122"/>
              </a:rPr>
              <a:t>(1) </a:t>
            </a:r>
            <a:r>
              <a:rPr lang="zh-CN" altLang="en-US" sz="2000" dirty="0" smtClean="0">
                <a:solidFill>
                  <a:schemeClr val="tx1">
                    <a:lumMod val="75000"/>
                    <a:lumOff val="25000"/>
                  </a:schemeClr>
                </a:solidFill>
                <a:latin typeface="微软雅黑" pitchFamily="34" charset="-122"/>
                <a:ea typeface="微软雅黑" pitchFamily="34" charset="-122"/>
              </a:rPr>
              <a:t>互联网。</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店外张贴。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广告。 </a:t>
            </a:r>
          </a:p>
        </p:txBody>
      </p:sp>
      <p:sp>
        <p:nvSpPr>
          <p:cNvPr id="47" name="文本框 9"/>
          <p:cNvSpPr txBox="1"/>
          <p:nvPr/>
        </p:nvSpPr>
        <p:spPr>
          <a:xfrm>
            <a:off x="840784" y="203271"/>
            <a:ext cx="7198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新企业的地址</a:t>
            </a:r>
            <a:r>
              <a:rPr lang="zh-CN" altLang="en-US" sz="2400" b="1" dirty="0" smtClean="0">
                <a:solidFill>
                  <a:schemeClr val="tx1">
                    <a:lumMod val="75000"/>
                    <a:lumOff val="25000"/>
                  </a:schemeClr>
                </a:solidFill>
                <a:latin typeface="微软雅黑" pitchFamily="34" charset="-122"/>
                <a:ea typeface="微软雅黑" pitchFamily="34" charset="-122"/>
              </a:rPr>
              <a:t>选择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新企业选址的技巧</a:t>
            </a:r>
          </a:p>
        </p:txBody>
      </p:sp>
    </p:spTree>
    <p:extLst>
      <p:ext uri="{BB962C8B-B14F-4D97-AF65-F5344CB8AC3E}">
        <p14:creationId xmlns:p14="http://schemas.microsoft.com/office/powerpoint/2010/main" val="26849028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fltVal val="0"/>
                                          </p:val>
                                        </p:tav>
                                        <p:tav tm="100000">
                                          <p:val>
                                            <p:strVal val="#ppt_w"/>
                                          </p:val>
                                        </p:tav>
                                      </p:tavLst>
                                    </p:anim>
                                    <p:anim calcmode="lin" valueType="num">
                                      <p:cBhvr>
                                        <p:cTn id="30" dur="500" fill="hold"/>
                                        <p:tgtEl>
                                          <p:spTgt spid="35"/>
                                        </p:tgtEl>
                                        <p:attrNameLst>
                                          <p:attrName>ppt_h</p:attrName>
                                        </p:attrNameLst>
                                      </p:cBhvr>
                                      <p:tavLst>
                                        <p:tav tm="0">
                                          <p:val>
                                            <p:fltVal val="0"/>
                                          </p:val>
                                        </p:tav>
                                        <p:tav tm="100000">
                                          <p:val>
                                            <p:strVal val="#ppt_h"/>
                                          </p:val>
                                        </p:tav>
                                      </p:tavLst>
                                    </p:anim>
                                    <p:animEffect transition="in" filter="fade">
                                      <p:cBhvr>
                                        <p:cTn id="31" dur="500"/>
                                        <p:tgtEl>
                                          <p:spTgt spid="3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Effect transition="in" filter="fade">
                                      <p:cBhvr>
                                        <p:cTn id="3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3" grpId="0"/>
      <p:bldP spid="29" grpId="0" animBg="1"/>
      <p:bldP spid="35" grpId="0"/>
      <p:bldP spid="3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新企业的名称</a:t>
            </a:r>
            <a:r>
              <a:rPr lang="zh-CN" altLang="en-US" sz="2400" b="1" dirty="0" smtClean="0">
                <a:solidFill>
                  <a:schemeClr val="tx1">
                    <a:lumMod val="75000"/>
                    <a:lumOff val="25000"/>
                  </a:schemeClr>
                </a:solidFill>
                <a:latin typeface="微软雅黑" pitchFamily="34" charset="-122"/>
                <a:ea typeface="微软雅黑" pitchFamily="34" charset="-122"/>
              </a:rPr>
              <a:t>设计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企业命名的原则</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4" name="Picture 2" descr="https://gimg2.baidu.com/image_search/src=http%3A%2F%2F5b0988e595225.cdn.sohucs.com%2Fimages%2F20200417%2F4022804bbbd642e4a28a8e06eaacf6fa.jpeg&amp;refer=http%3A%2F%2F5b0988e595225.cdn.sohucs.com&amp;app=2002&amp;size=f9999,10000&amp;q=a80&amp;n=0&amp;g=0n&amp;fmt=auto?sec=1666939138&amp;t=110385c02dfff2503640dc00a07cc63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63668" y="3302000"/>
            <a:ext cx="4272732" cy="269716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2" name="矩形 1"/>
          <p:cNvSpPr/>
          <p:nvPr/>
        </p:nvSpPr>
        <p:spPr>
          <a:xfrm>
            <a:off x="984764" y="1593840"/>
            <a:ext cx="6394450" cy="3416320"/>
          </a:xfrm>
          <a:prstGeom prst="rect">
            <a:avLst/>
          </a:prstGeom>
        </p:spPr>
        <p:txBody>
          <a:bodyPr wrap="square">
            <a:spAutoFit/>
          </a:bodyPr>
          <a:lstStyle/>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应符合企业理念</a:t>
            </a:r>
            <a:r>
              <a:rPr lang="zh-CN" altLang="en-US" sz="2000" dirty="0" smtClean="0">
                <a:solidFill>
                  <a:schemeClr val="tx1">
                    <a:lumMod val="75000"/>
                    <a:lumOff val="25000"/>
                  </a:schemeClr>
                </a:solidFill>
                <a:latin typeface="微软雅黑" pitchFamily="34" charset="-122"/>
                <a:ea typeface="微软雅黑" pitchFamily="34" charset="-122"/>
              </a:rPr>
              <a:t>、服务</a:t>
            </a:r>
            <a:r>
              <a:rPr lang="zh-CN" altLang="en-US" sz="2000" dirty="0">
                <a:solidFill>
                  <a:schemeClr val="tx1">
                    <a:lumMod val="75000"/>
                    <a:lumOff val="25000"/>
                  </a:schemeClr>
                </a:solidFill>
                <a:latin typeface="微软雅黑" pitchFamily="34" charset="-122"/>
                <a:ea typeface="微软雅黑" pitchFamily="34" charset="-122"/>
              </a:rPr>
              <a:t>宗旨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这样有助于企业形象的塑造。</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应简短明快</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应具备自己的独特性。 </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应具有冲击力和气魄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给人以震撼。</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企业名称要响亮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易于上口</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易于记忆和传播。</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(6) </a:t>
            </a:r>
            <a:r>
              <a:rPr lang="zh-CN" altLang="en-US" sz="2000" dirty="0">
                <a:solidFill>
                  <a:schemeClr val="tx1">
                    <a:lumMod val="75000"/>
                    <a:lumOff val="25000"/>
                  </a:schemeClr>
                </a:solidFill>
                <a:latin typeface="微软雅黑" pitchFamily="34" charset="-122"/>
                <a:ea typeface="微软雅黑" pitchFamily="34" charset="-122"/>
              </a:rPr>
              <a:t>企业名称要符合区域文化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富有吉祥色彩。</a:t>
            </a: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(7) </a:t>
            </a:r>
            <a:r>
              <a:rPr lang="zh-CN" altLang="en-US" sz="2000" dirty="0">
                <a:solidFill>
                  <a:schemeClr val="tx1">
                    <a:lumMod val="75000"/>
                    <a:lumOff val="25000"/>
                  </a:schemeClr>
                </a:solidFill>
                <a:latin typeface="微软雅黑" pitchFamily="34" charset="-122"/>
                <a:ea typeface="微软雅黑" pitchFamily="34" charset="-122"/>
              </a:rPr>
              <a:t>企业名称要富有</a:t>
            </a:r>
            <a:r>
              <a:rPr lang="zh-CN" altLang="en-US" sz="2000" dirty="0" smtClean="0">
                <a:solidFill>
                  <a:schemeClr val="tx1">
                    <a:lumMod val="75000"/>
                    <a:lumOff val="25000"/>
                  </a:schemeClr>
                </a:solidFill>
                <a:latin typeface="微软雅黑" pitchFamily="34" charset="-122"/>
                <a:ea typeface="微软雅黑" pitchFamily="34" charset="-122"/>
              </a:rPr>
              <a:t>时代感。</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en-US" altLang="zh-CN" sz="2000" dirty="0">
                <a:solidFill>
                  <a:schemeClr val="tx1">
                    <a:lumMod val="75000"/>
                    <a:lumOff val="25000"/>
                  </a:schemeClr>
                </a:solidFill>
                <a:latin typeface="微软雅黑" pitchFamily="34" charset="-122"/>
                <a:ea typeface="微软雅黑" pitchFamily="34" charset="-122"/>
              </a:rPr>
              <a:t>(8) </a:t>
            </a:r>
            <a:r>
              <a:rPr lang="zh-CN" altLang="en-US" sz="2000" dirty="0">
                <a:solidFill>
                  <a:schemeClr val="tx1">
                    <a:lumMod val="75000"/>
                    <a:lumOff val="25000"/>
                  </a:schemeClr>
                </a:solidFill>
                <a:latin typeface="微软雅黑" pitchFamily="34" charset="-122"/>
                <a:ea typeface="微软雅黑" pitchFamily="34" charset="-122"/>
              </a:rPr>
              <a:t>企业名称要考虑世界各地的通用性</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1634686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1000" fill="hold"/>
                                        <p:tgtEl>
                                          <p:spTgt spid="8194"/>
                                        </p:tgtEl>
                                        <p:attrNameLst>
                                          <p:attrName>ppt_w</p:attrName>
                                        </p:attrNameLst>
                                      </p:cBhvr>
                                      <p:tavLst>
                                        <p:tav tm="0">
                                          <p:val>
                                            <p:fltVal val="0"/>
                                          </p:val>
                                        </p:tav>
                                        <p:tav tm="100000">
                                          <p:val>
                                            <p:strVal val="#ppt_w"/>
                                          </p:val>
                                        </p:tav>
                                      </p:tavLst>
                                    </p:anim>
                                    <p:anim calcmode="lin" valueType="num">
                                      <p:cBhvr>
                                        <p:cTn id="8" dur="1000" fill="hold"/>
                                        <p:tgtEl>
                                          <p:spTgt spid="8194"/>
                                        </p:tgtEl>
                                        <p:attrNameLst>
                                          <p:attrName>ppt_h</p:attrName>
                                        </p:attrNameLst>
                                      </p:cBhvr>
                                      <p:tavLst>
                                        <p:tav tm="0">
                                          <p:val>
                                            <p:fltVal val="0"/>
                                          </p:val>
                                        </p:tav>
                                        <p:tav tm="100000">
                                          <p:val>
                                            <p:strVal val="#ppt_h"/>
                                          </p:val>
                                        </p:tav>
                                      </p:tavLst>
                                    </p:anim>
                                    <p:anim calcmode="lin" valueType="num">
                                      <p:cBhvr>
                                        <p:cTn id="9" dur="1000" fill="hold"/>
                                        <p:tgtEl>
                                          <p:spTgt spid="8194"/>
                                        </p:tgtEl>
                                        <p:attrNameLst>
                                          <p:attrName>style.rotation</p:attrName>
                                        </p:attrNameLst>
                                      </p:cBhvr>
                                      <p:tavLst>
                                        <p:tav tm="0">
                                          <p:val>
                                            <p:fltVal val="90"/>
                                          </p:val>
                                        </p:tav>
                                        <p:tav tm="100000">
                                          <p:val>
                                            <p:fltVal val="0"/>
                                          </p:val>
                                        </p:tav>
                                      </p:tavLst>
                                    </p:anim>
                                    <p:animEffect transition="in" filter="fade">
                                      <p:cBhvr>
                                        <p:cTn id="10" dur="1000"/>
                                        <p:tgtEl>
                                          <p:spTgt spid="819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新企业的名称</a:t>
            </a:r>
            <a:r>
              <a:rPr lang="zh-CN" altLang="en-US" sz="2400" b="1" dirty="0" smtClean="0">
                <a:solidFill>
                  <a:schemeClr val="tx1">
                    <a:lumMod val="75000"/>
                    <a:lumOff val="25000"/>
                  </a:schemeClr>
                </a:solidFill>
                <a:latin typeface="微软雅黑" pitchFamily="34" charset="-122"/>
                <a:ea typeface="微软雅黑" pitchFamily="34" charset="-122"/>
              </a:rPr>
              <a:t>设计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企业命名的方法</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Oval 6"/>
          <p:cNvSpPr/>
          <p:nvPr/>
        </p:nvSpPr>
        <p:spPr>
          <a:xfrm>
            <a:off x="4830421" y="2250127"/>
            <a:ext cx="2537276" cy="25372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endParaRPr>
              <a:cs typeface="+mn-ea"/>
              <a:sym typeface="+mn-lt"/>
            </a:endParaRPr>
          </a:p>
        </p:txBody>
      </p:sp>
      <p:sp>
        <p:nvSpPr>
          <p:cNvPr id="14" name="Oval 9"/>
          <p:cNvSpPr/>
          <p:nvPr/>
        </p:nvSpPr>
        <p:spPr>
          <a:xfrm>
            <a:off x="3359625" y="4053870"/>
            <a:ext cx="1649280" cy="164927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endParaRPr>
              <a:cs typeface="+mn-ea"/>
              <a:sym typeface="+mn-lt"/>
            </a:endParaRPr>
          </a:p>
        </p:txBody>
      </p:sp>
      <p:sp>
        <p:nvSpPr>
          <p:cNvPr id="20" name="Oval 12"/>
          <p:cNvSpPr/>
          <p:nvPr/>
        </p:nvSpPr>
        <p:spPr>
          <a:xfrm>
            <a:off x="7624279" y="2770672"/>
            <a:ext cx="1824053" cy="182405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endParaRPr>
              <a:cs typeface="+mn-ea"/>
              <a:sym typeface="+mn-lt"/>
            </a:endParaRPr>
          </a:p>
        </p:txBody>
      </p:sp>
      <p:sp>
        <p:nvSpPr>
          <p:cNvPr id="21" name="Oval 15"/>
          <p:cNvSpPr/>
          <p:nvPr/>
        </p:nvSpPr>
        <p:spPr>
          <a:xfrm>
            <a:off x="6836669" y="4510966"/>
            <a:ext cx="1434029" cy="143402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endParaRPr>
              <a:cs typeface="+mn-ea"/>
              <a:sym typeface="+mn-lt"/>
            </a:endParaRPr>
          </a:p>
        </p:txBody>
      </p:sp>
      <p:sp>
        <p:nvSpPr>
          <p:cNvPr id="22" name="Oval 18"/>
          <p:cNvSpPr/>
          <p:nvPr/>
        </p:nvSpPr>
        <p:spPr>
          <a:xfrm>
            <a:off x="6907263" y="1340757"/>
            <a:ext cx="1434029" cy="14340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endParaRPr>
              <a:cs typeface="+mn-ea"/>
              <a:sym typeface="+mn-lt"/>
            </a:endParaRPr>
          </a:p>
        </p:txBody>
      </p:sp>
      <p:sp>
        <p:nvSpPr>
          <p:cNvPr id="23" name="Oval 21"/>
          <p:cNvSpPr/>
          <p:nvPr/>
        </p:nvSpPr>
        <p:spPr>
          <a:xfrm>
            <a:off x="8794003" y="1232756"/>
            <a:ext cx="1649280" cy="164927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endParaRPr>
              <a:cs typeface="+mn-ea"/>
              <a:sym typeface="+mn-lt"/>
            </a:endParaRPr>
          </a:p>
        </p:txBody>
      </p:sp>
      <p:sp>
        <p:nvSpPr>
          <p:cNvPr id="24" name="Oval 24"/>
          <p:cNvSpPr/>
          <p:nvPr/>
        </p:nvSpPr>
        <p:spPr>
          <a:xfrm>
            <a:off x="1750876" y="3955697"/>
            <a:ext cx="1434029" cy="143402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endParaRPr>
              <a:cs typeface="+mn-ea"/>
              <a:sym typeface="+mn-lt"/>
            </a:endParaRPr>
          </a:p>
        </p:txBody>
      </p:sp>
      <p:sp>
        <p:nvSpPr>
          <p:cNvPr id="25" name="Oval 27"/>
          <p:cNvSpPr/>
          <p:nvPr/>
        </p:nvSpPr>
        <p:spPr>
          <a:xfrm>
            <a:off x="2926349" y="2131645"/>
            <a:ext cx="1824053" cy="18240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endParaRPr>
              <a:cs typeface="+mn-ea"/>
              <a:sym typeface="+mn-lt"/>
            </a:endParaRPr>
          </a:p>
        </p:txBody>
      </p:sp>
      <p:sp>
        <p:nvSpPr>
          <p:cNvPr id="3" name="矩形 2"/>
          <p:cNvSpPr/>
          <p:nvPr/>
        </p:nvSpPr>
        <p:spPr>
          <a:xfrm>
            <a:off x="7050714" y="1722938"/>
            <a:ext cx="1290578" cy="646331"/>
          </a:xfrm>
          <a:prstGeom prst="rect">
            <a:avLst/>
          </a:prstGeom>
        </p:spPr>
        <p:txBody>
          <a:bodyPr wrap="square">
            <a:spAutoFit/>
          </a:bodyPr>
          <a:lstStyle/>
          <a:p>
            <a:r>
              <a:rPr lang="en-US" altLang="zh-CN" dirty="0">
                <a:solidFill>
                  <a:schemeClr val="bg1"/>
                </a:solidFill>
                <a:latin typeface="微软雅黑" pitchFamily="34" charset="-122"/>
                <a:ea typeface="微软雅黑" pitchFamily="34" charset="-122"/>
              </a:rPr>
              <a:t>(1) </a:t>
            </a:r>
            <a:r>
              <a:rPr lang="zh-CN" altLang="en-US" dirty="0">
                <a:solidFill>
                  <a:schemeClr val="bg1"/>
                </a:solidFill>
                <a:latin typeface="微软雅黑" pitchFamily="34" charset="-122"/>
                <a:ea typeface="微软雅黑" pitchFamily="34" charset="-122"/>
              </a:rPr>
              <a:t>人名或地名</a:t>
            </a:r>
            <a:r>
              <a:rPr lang="zh-CN" altLang="en-US" dirty="0" smtClean="0">
                <a:solidFill>
                  <a:schemeClr val="bg1"/>
                </a:solidFill>
                <a:latin typeface="微软雅黑" pitchFamily="34" charset="-122"/>
                <a:ea typeface="微软雅黑" pitchFamily="34" charset="-122"/>
              </a:rPr>
              <a:t>命名</a:t>
            </a:r>
            <a:endParaRPr lang="zh-CN" altLang="en-US" dirty="0">
              <a:solidFill>
                <a:schemeClr val="bg1"/>
              </a:solidFill>
              <a:latin typeface="微软雅黑" pitchFamily="34" charset="-122"/>
              <a:ea typeface="微软雅黑" pitchFamily="34" charset="-122"/>
            </a:endParaRPr>
          </a:p>
        </p:txBody>
      </p:sp>
      <p:sp>
        <p:nvSpPr>
          <p:cNvPr id="4" name="矩形 3"/>
          <p:cNvSpPr/>
          <p:nvPr/>
        </p:nvSpPr>
        <p:spPr>
          <a:xfrm>
            <a:off x="8794003" y="1762313"/>
            <a:ext cx="1696298" cy="369332"/>
          </a:xfrm>
          <a:prstGeom prst="rect">
            <a:avLst/>
          </a:prstGeom>
        </p:spPr>
        <p:txBody>
          <a:bodyPr wrap="none">
            <a:spAutoFit/>
          </a:bodyPr>
          <a:lstStyle/>
          <a:p>
            <a:r>
              <a:rPr lang="en-US" altLang="zh-CN" dirty="0">
                <a:solidFill>
                  <a:schemeClr val="bg1"/>
                </a:solidFill>
                <a:latin typeface="微软雅黑" pitchFamily="34" charset="-122"/>
                <a:ea typeface="微软雅黑" pitchFamily="34" charset="-122"/>
              </a:rPr>
              <a:t>(2) </a:t>
            </a:r>
            <a:r>
              <a:rPr lang="zh-CN" altLang="en-US" dirty="0">
                <a:solidFill>
                  <a:schemeClr val="bg1"/>
                </a:solidFill>
                <a:latin typeface="微软雅黑" pitchFamily="34" charset="-122"/>
                <a:ea typeface="微软雅黑" pitchFamily="34" charset="-122"/>
              </a:rPr>
              <a:t>寓意起名</a:t>
            </a:r>
            <a:r>
              <a:rPr lang="zh-CN" altLang="en-US" dirty="0" smtClean="0">
                <a:solidFill>
                  <a:schemeClr val="bg1"/>
                </a:solidFill>
                <a:latin typeface="微软雅黑" pitchFamily="34" charset="-122"/>
                <a:ea typeface="微软雅黑" pitchFamily="34" charset="-122"/>
              </a:rPr>
              <a:t>法</a:t>
            </a:r>
            <a:endParaRPr lang="zh-CN" altLang="en-US" dirty="0">
              <a:solidFill>
                <a:schemeClr val="bg1"/>
              </a:solidFill>
              <a:latin typeface="微软雅黑" pitchFamily="34" charset="-122"/>
              <a:ea typeface="微软雅黑" pitchFamily="34" charset="-122"/>
            </a:endParaRPr>
          </a:p>
        </p:txBody>
      </p:sp>
      <p:sp>
        <p:nvSpPr>
          <p:cNvPr id="5" name="矩形 4"/>
          <p:cNvSpPr/>
          <p:nvPr/>
        </p:nvSpPr>
        <p:spPr>
          <a:xfrm>
            <a:off x="7553683" y="3334097"/>
            <a:ext cx="1894649" cy="646331"/>
          </a:xfrm>
          <a:prstGeom prst="rect">
            <a:avLst/>
          </a:prstGeom>
        </p:spPr>
        <p:txBody>
          <a:bodyPr wrap="square">
            <a:spAutoFit/>
          </a:bodyPr>
          <a:lstStyle/>
          <a:p>
            <a:pPr algn="ctr"/>
            <a:r>
              <a:rPr lang="en-US" altLang="zh-CN" dirty="0">
                <a:solidFill>
                  <a:schemeClr val="bg1"/>
                </a:solidFill>
                <a:latin typeface="微软雅黑" pitchFamily="34" charset="-122"/>
                <a:ea typeface="微软雅黑" pitchFamily="34" charset="-122"/>
              </a:rPr>
              <a:t>(3) </a:t>
            </a:r>
            <a:r>
              <a:rPr lang="zh-CN" altLang="en-US" dirty="0">
                <a:solidFill>
                  <a:schemeClr val="bg1"/>
                </a:solidFill>
                <a:latin typeface="微软雅黑" pitchFamily="34" charset="-122"/>
                <a:ea typeface="微软雅黑" pitchFamily="34" charset="-122"/>
              </a:rPr>
              <a:t>别名</a:t>
            </a:r>
            <a:r>
              <a:rPr lang="zh-CN" altLang="en-US" dirty="0" smtClean="0">
                <a:solidFill>
                  <a:schemeClr val="bg1"/>
                </a:solidFill>
                <a:latin typeface="微软雅黑" pitchFamily="34" charset="-122"/>
                <a:ea typeface="微软雅黑" pitchFamily="34" charset="-122"/>
              </a:rPr>
              <a:t>俗语</a:t>
            </a:r>
            <a:r>
              <a:rPr lang="en-US" altLang="zh-CN" dirty="0" smtClean="0">
                <a:solidFill>
                  <a:schemeClr val="bg1"/>
                </a:solidFill>
                <a:latin typeface="微软雅黑" pitchFamily="34" charset="-122"/>
                <a:ea typeface="微软雅黑" pitchFamily="34" charset="-122"/>
              </a:rPr>
              <a:t/>
            </a:r>
            <a:br>
              <a:rPr lang="en-US" altLang="zh-CN" dirty="0" smtClean="0">
                <a:solidFill>
                  <a:schemeClr val="bg1"/>
                </a:solidFill>
                <a:latin typeface="微软雅黑" pitchFamily="34" charset="-122"/>
                <a:ea typeface="微软雅黑" pitchFamily="34" charset="-122"/>
              </a:rPr>
            </a:br>
            <a:r>
              <a:rPr lang="zh-CN" altLang="en-US" dirty="0" smtClean="0">
                <a:solidFill>
                  <a:schemeClr val="bg1"/>
                </a:solidFill>
                <a:latin typeface="微软雅黑" pitchFamily="34" charset="-122"/>
                <a:ea typeface="微软雅黑" pitchFamily="34" charset="-122"/>
              </a:rPr>
              <a:t>命名法 </a:t>
            </a:r>
            <a:endParaRPr lang="zh-CN" altLang="en-US" dirty="0">
              <a:solidFill>
                <a:schemeClr val="bg1"/>
              </a:solidFill>
              <a:latin typeface="微软雅黑" pitchFamily="34" charset="-122"/>
              <a:ea typeface="微软雅黑" pitchFamily="34" charset="-122"/>
            </a:endParaRPr>
          </a:p>
        </p:txBody>
      </p:sp>
      <p:sp>
        <p:nvSpPr>
          <p:cNvPr id="6" name="矩形 5"/>
          <p:cNvSpPr/>
          <p:nvPr/>
        </p:nvSpPr>
        <p:spPr>
          <a:xfrm>
            <a:off x="6794462" y="4904814"/>
            <a:ext cx="1465466" cy="646331"/>
          </a:xfrm>
          <a:prstGeom prst="rect">
            <a:avLst/>
          </a:prstGeom>
        </p:spPr>
        <p:txBody>
          <a:bodyPr wrap="none">
            <a:spAutoFit/>
          </a:bodyPr>
          <a:lstStyle/>
          <a:p>
            <a:pPr algn="ctr"/>
            <a:r>
              <a:rPr lang="en-US" altLang="zh-CN" dirty="0">
                <a:solidFill>
                  <a:schemeClr val="bg1"/>
                </a:solidFill>
                <a:latin typeface="微软雅黑" pitchFamily="34" charset="-122"/>
                <a:ea typeface="微软雅黑" pitchFamily="34" charset="-122"/>
              </a:rPr>
              <a:t>(4) </a:t>
            </a:r>
            <a:r>
              <a:rPr lang="zh-CN" altLang="en-US" dirty="0">
                <a:solidFill>
                  <a:schemeClr val="bg1"/>
                </a:solidFill>
                <a:latin typeface="微软雅黑" pitchFamily="34" charset="-122"/>
                <a:ea typeface="微软雅黑" pitchFamily="34" charset="-122"/>
              </a:rPr>
              <a:t>功能</a:t>
            </a:r>
            <a:r>
              <a:rPr lang="zh-CN" altLang="en-US" dirty="0" smtClean="0">
                <a:solidFill>
                  <a:schemeClr val="bg1"/>
                </a:solidFill>
                <a:latin typeface="微软雅黑" pitchFamily="34" charset="-122"/>
                <a:ea typeface="微软雅黑" pitchFamily="34" charset="-122"/>
              </a:rPr>
              <a:t>特点</a:t>
            </a:r>
            <a:r>
              <a:rPr lang="en-US" altLang="zh-CN" dirty="0" smtClean="0">
                <a:solidFill>
                  <a:schemeClr val="bg1"/>
                </a:solidFill>
                <a:latin typeface="微软雅黑" pitchFamily="34" charset="-122"/>
                <a:ea typeface="微软雅黑" pitchFamily="34" charset="-122"/>
              </a:rPr>
              <a:t/>
            </a:r>
            <a:br>
              <a:rPr lang="en-US" altLang="zh-CN" dirty="0" smtClean="0">
                <a:solidFill>
                  <a:schemeClr val="bg1"/>
                </a:solidFill>
                <a:latin typeface="微软雅黑" pitchFamily="34" charset="-122"/>
                <a:ea typeface="微软雅黑" pitchFamily="34" charset="-122"/>
              </a:rPr>
            </a:br>
            <a:r>
              <a:rPr lang="zh-CN" altLang="en-US" dirty="0" smtClean="0">
                <a:solidFill>
                  <a:schemeClr val="bg1"/>
                </a:solidFill>
                <a:latin typeface="微软雅黑" pitchFamily="34" charset="-122"/>
                <a:ea typeface="微软雅黑" pitchFamily="34" charset="-122"/>
              </a:rPr>
              <a:t>命名法</a:t>
            </a:r>
            <a:endParaRPr lang="zh-CN" altLang="en-US" dirty="0">
              <a:solidFill>
                <a:schemeClr val="bg1"/>
              </a:solidFill>
              <a:latin typeface="微软雅黑" pitchFamily="34" charset="-122"/>
              <a:ea typeface="微软雅黑" pitchFamily="34" charset="-122"/>
            </a:endParaRPr>
          </a:p>
        </p:txBody>
      </p:sp>
      <p:sp>
        <p:nvSpPr>
          <p:cNvPr id="7" name="矩形 6"/>
          <p:cNvSpPr/>
          <p:nvPr/>
        </p:nvSpPr>
        <p:spPr>
          <a:xfrm>
            <a:off x="3336116" y="4602733"/>
            <a:ext cx="1696298" cy="369332"/>
          </a:xfrm>
          <a:prstGeom prst="rect">
            <a:avLst/>
          </a:prstGeom>
        </p:spPr>
        <p:txBody>
          <a:bodyPr wrap="none">
            <a:spAutoFit/>
          </a:bodyPr>
          <a:lstStyle/>
          <a:p>
            <a:r>
              <a:rPr lang="en-US" altLang="zh-CN" dirty="0">
                <a:solidFill>
                  <a:schemeClr val="bg1"/>
                </a:solidFill>
                <a:latin typeface="微软雅黑" pitchFamily="34" charset="-122"/>
                <a:ea typeface="微软雅黑" pitchFamily="34" charset="-122"/>
              </a:rPr>
              <a:t>(5) </a:t>
            </a:r>
            <a:r>
              <a:rPr lang="zh-CN" altLang="en-US" dirty="0">
                <a:solidFill>
                  <a:schemeClr val="bg1"/>
                </a:solidFill>
                <a:latin typeface="微软雅黑" pitchFamily="34" charset="-122"/>
                <a:ea typeface="微软雅黑" pitchFamily="34" charset="-122"/>
              </a:rPr>
              <a:t>原料命名法</a:t>
            </a:r>
          </a:p>
        </p:txBody>
      </p:sp>
      <p:sp>
        <p:nvSpPr>
          <p:cNvPr id="8" name="矩形 7"/>
          <p:cNvSpPr/>
          <p:nvPr/>
        </p:nvSpPr>
        <p:spPr>
          <a:xfrm>
            <a:off x="1922548" y="4349545"/>
            <a:ext cx="1003801" cy="646331"/>
          </a:xfrm>
          <a:prstGeom prst="rect">
            <a:avLst/>
          </a:prstGeom>
        </p:spPr>
        <p:txBody>
          <a:bodyPr wrap="none">
            <a:spAutoFit/>
          </a:bodyPr>
          <a:lstStyle/>
          <a:p>
            <a:pPr algn="ctr"/>
            <a:r>
              <a:rPr lang="en-US" altLang="zh-CN" dirty="0">
                <a:solidFill>
                  <a:schemeClr val="bg1"/>
                </a:solidFill>
                <a:latin typeface="微软雅黑" pitchFamily="34" charset="-122"/>
                <a:ea typeface="微软雅黑" pitchFamily="34" charset="-122"/>
              </a:rPr>
              <a:t>(6) </a:t>
            </a:r>
            <a:r>
              <a:rPr lang="zh-CN" altLang="en-US" dirty="0" smtClean="0">
                <a:solidFill>
                  <a:schemeClr val="bg1"/>
                </a:solidFill>
                <a:latin typeface="微软雅黑" pitchFamily="34" charset="-122"/>
                <a:ea typeface="微软雅黑" pitchFamily="34" charset="-122"/>
              </a:rPr>
              <a:t>商标</a:t>
            </a:r>
            <a:r>
              <a:rPr lang="en-US" altLang="zh-CN" dirty="0" smtClean="0">
                <a:solidFill>
                  <a:schemeClr val="bg1"/>
                </a:solidFill>
                <a:latin typeface="微软雅黑" pitchFamily="34" charset="-122"/>
                <a:ea typeface="微软雅黑" pitchFamily="34" charset="-122"/>
              </a:rPr>
              <a:t/>
            </a:r>
            <a:br>
              <a:rPr lang="en-US" altLang="zh-CN" dirty="0" smtClean="0">
                <a:solidFill>
                  <a:schemeClr val="bg1"/>
                </a:solidFill>
                <a:latin typeface="微软雅黑" pitchFamily="34" charset="-122"/>
                <a:ea typeface="微软雅黑" pitchFamily="34" charset="-122"/>
              </a:rPr>
            </a:br>
            <a:r>
              <a:rPr lang="zh-CN" altLang="en-US" dirty="0" smtClean="0">
                <a:solidFill>
                  <a:schemeClr val="bg1"/>
                </a:solidFill>
                <a:latin typeface="微软雅黑" pitchFamily="34" charset="-122"/>
                <a:ea typeface="微软雅黑" pitchFamily="34" charset="-122"/>
              </a:rPr>
              <a:t>命名法</a:t>
            </a:r>
            <a:endParaRPr lang="zh-CN" altLang="en-US" dirty="0">
              <a:solidFill>
                <a:schemeClr val="bg1"/>
              </a:solidFill>
              <a:latin typeface="微软雅黑" pitchFamily="34" charset="-122"/>
              <a:ea typeface="微软雅黑" pitchFamily="34" charset="-122"/>
            </a:endParaRPr>
          </a:p>
        </p:txBody>
      </p:sp>
      <p:sp>
        <p:nvSpPr>
          <p:cNvPr id="9" name="矩形 8"/>
          <p:cNvSpPr/>
          <p:nvPr/>
        </p:nvSpPr>
        <p:spPr>
          <a:xfrm>
            <a:off x="2990226" y="2882902"/>
            <a:ext cx="1696298" cy="369332"/>
          </a:xfrm>
          <a:prstGeom prst="rect">
            <a:avLst/>
          </a:prstGeom>
        </p:spPr>
        <p:txBody>
          <a:bodyPr wrap="none">
            <a:spAutoFit/>
          </a:bodyPr>
          <a:lstStyle/>
          <a:p>
            <a:r>
              <a:rPr lang="en-US" altLang="zh-CN" dirty="0">
                <a:solidFill>
                  <a:schemeClr val="bg1"/>
                </a:solidFill>
                <a:latin typeface="微软雅黑" pitchFamily="34" charset="-122"/>
                <a:ea typeface="微软雅黑" pitchFamily="34" charset="-122"/>
              </a:rPr>
              <a:t>(7) </a:t>
            </a:r>
            <a:r>
              <a:rPr lang="zh-CN" altLang="en-US" dirty="0">
                <a:solidFill>
                  <a:schemeClr val="bg1"/>
                </a:solidFill>
                <a:latin typeface="微软雅黑" pitchFamily="34" charset="-122"/>
                <a:ea typeface="微软雅黑" pitchFamily="34" charset="-122"/>
              </a:rPr>
              <a:t>音韵命名法</a:t>
            </a:r>
          </a:p>
        </p:txBody>
      </p:sp>
      <p:sp>
        <p:nvSpPr>
          <p:cNvPr id="10" name="矩形 9"/>
          <p:cNvSpPr/>
          <p:nvPr/>
        </p:nvSpPr>
        <p:spPr>
          <a:xfrm>
            <a:off x="4929508" y="3241933"/>
            <a:ext cx="2339102"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企业命名的方法</a:t>
            </a:r>
          </a:p>
        </p:txBody>
      </p:sp>
    </p:spTree>
    <p:extLst>
      <p:ext uri="{BB962C8B-B14F-4D97-AF65-F5344CB8AC3E}">
        <p14:creationId xmlns:p14="http://schemas.microsoft.com/office/powerpoint/2010/main" val="259966399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randombar(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45"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2000"/>
                                        <p:tgtEl>
                                          <p:spTgt spid="23"/>
                                        </p:tgtEl>
                                      </p:cBhvr>
                                    </p:animEffect>
                                    <p:anim calcmode="lin" valueType="num">
                                      <p:cBhvr>
                                        <p:cTn id="28" dur="2000" fill="hold"/>
                                        <p:tgtEl>
                                          <p:spTgt spid="23"/>
                                        </p:tgtEl>
                                        <p:attrNameLst>
                                          <p:attrName>ppt_w</p:attrName>
                                        </p:attrNameLst>
                                      </p:cBhvr>
                                      <p:tavLst>
                                        <p:tav tm="0" fmla="#ppt_w*sin(2.5*pi*$)">
                                          <p:val>
                                            <p:fltVal val="0"/>
                                          </p:val>
                                        </p:tav>
                                        <p:tav tm="100000">
                                          <p:val>
                                            <p:fltVal val="1"/>
                                          </p:val>
                                        </p:tav>
                                      </p:tavLst>
                                    </p:anim>
                                    <p:anim calcmode="lin" valueType="num">
                                      <p:cBhvr>
                                        <p:cTn id="29" dur="2000" fill="hold"/>
                                        <p:tgtEl>
                                          <p:spTgt spid="23"/>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2000"/>
                                        <p:tgtEl>
                                          <p:spTgt spid="4"/>
                                        </p:tgtEl>
                                      </p:cBhvr>
                                    </p:animEffect>
                                    <p:anim calcmode="lin" valueType="num">
                                      <p:cBhvr>
                                        <p:cTn id="33" dur="2000" fill="hold"/>
                                        <p:tgtEl>
                                          <p:spTgt spid="4"/>
                                        </p:tgtEl>
                                        <p:attrNameLst>
                                          <p:attrName>ppt_w</p:attrName>
                                        </p:attrNameLst>
                                      </p:cBhvr>
                                      <p:tavLst>
                                        <p:tav tm="0" fmla="#ppt_w*sin(2.5*pi*$)">
                                          <p:val>
                                            <p:fltVal val="0"/>
                                          </p:val>
                                        </p:tav>
                                        <p:tav tm="100000">
                                          <p:val>
                                            <p:fltVal val="1"/>
                                          </p:val>
                                        </p:tav>
                                      </p:tavLst>
                                    </p:anim>
                                    <p:anim calcmode="lin" valueType="num">
                                      <p:cBhvr>
                                        <p:cTn id="34"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580">
                                          <p:stCondLst>
                                            <p:cond delay="0"/>
                                          </p:stCondLst>
                                        </p:cTn>
                                        <p:tgtEl>
                                          <p:spTgt spid="20"/>
                                        </p:tgtEl>
                                      </p:cBhvr>
                                    </p:animEffect>
                                    <p:anim calcmode="lin" valueType="num">
                                      <p:cBhvr>
                                        <p:cTn id="40"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5" dur="26">
                                          <p:stCondLst>
                                            <p:cond delay="650"/>
                                          </p:stCondLst>
                                        </p:cTn>
                                        <p:tgtEl>
                                          <p:spTgt spid="20"/>
                                        </p:tgtEl>
                                      </p:cBhvr>
                                      <p:to x="100000" y="60000"/>
                                    </p:animScale>
                                    <p:animScale>
                                      <p:cBhvr>
                                        <p:cTn id="46" dur="166" decel="50000">
                                          <p:stCondLst>
                                            <p:cond delay="676"/>
                                          </p:stCondLst>
                                        </p:cTn>
                                        <p:tgtEl>
                                          <p:spTgt spid="20"/>
                                        </p:tgtEl>
                                      </p:cBhvr>
                                      <p:to x="100000" y="100000"/>
                                    </p:animScale>
                                    <p:animScale>
                                      <p:cBhvr>
                                        <p:cTn id="47" dur="26">
                                          <p:stCondLst>
                                            <p:cond delay="1312"/>
                                          </p:stCondLst>
                                        </p:cTn>
                                        <p:tgtEl>
                                          <p:spTgt spid="20"/>
                                        </p:tgtEl>
                                      </p:cBhvr>
                                      <p:to x="100000" y="80000"/>
                                    </p:animScale>
                                    <p:animScale>
                                      <p:cBhvr>
                                        <p:cTn id="48" dur="166" decel="50000">
                                          <p:stCondLst>
                                            <p:cond delay="1338"/>
                                          </p:stCondLst>
                                        </p:cTn>
                                        <p:tgtEl>
                                          <p:spTgt spid="20"/>
                                        </p:tgtEl>
                                      </p:cBhvr>
                                      <p:to x="100000" y="100000"/>
                                    </p:animScale>
                                    <p:animScale>
                                      <p:cBhvr>
                                        <p:cTn id="49" dur="26">
                                          <p:stCondLst>
                                            <p:cond delay="1642"/>
                                          </p:stCondLst>
                                        </p:cTn>
                                        <p:tgtEl>
                                          <p:spTgt spid="20"/>
                                        </p:tgtEl>
                                      </p:cBhvr>
                                      <p:to x="100000" y="90000"/>
                                    </p:animScale>
                                    <p:animScale>
                                      <p:cBhvr>
                                        <p:cTn id="50" dur="166" decel="50000">
                                          <p:stCondLst>
                                            <p:cond delay="1668"/>
                                          </p:stCondLst>
                                        </p:cTn>
                                        <p:tgtEl>
                                          <p:spTgt spid="20"/>
                                        </p:tgtEl>
                                      </p:cBhvr>
                                      <p:to x="100000" y="100000"/>
                                    </p:animScale>
                                    <p:animScale>
                                      <p:cBhvr>
                                        <p:cTn id="51" dur="26">
                                          <p:stCondLst>
                                            <p:cond delay="1808"/>
                                          </p:stCondLst>
                                        </p:cTn>
                                        <p:tgtEl>
                                          <p:spTgt spid="20"/>
                                        </p:tgtEl>
                                      </p:cBhvr>
                                      <p:to x="100000" y="95000"/>
                                    </p:animScale>
                                    <p:animScale>
                                      <p:cBhvr>
                                        <p:cTn id="52" dur="166" decel="50000">
                                          <p:stCondLst>
                                            <p:cond delay="1834"/>
                                          </p:stCondLst>
                                        </p:cTn>
                                        <p:tgtEl>
                                          <p:spTgt spid="20"/>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down)">
                                      <p:cBhvr>
                                        <p:cTn id="55" dur="580">
                                          <p:stCondLst>
                                            <p:cond delay="0"/>
                                          </p:stCondLst>
                                        </p:cTn>
                                        <p:tgtEl>
                                          <p:spTgt spid="5"/>
                                        </p:tgtEl>
                                      </p:cBhvr>
                                    </p:animEffect>
                                    <p:anim calcmode="lin" valueType="num">
                                      <p:cBhvr>
                                        <p:cTn id="5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1" dur="26">
                                          <p:stCondLst>
                                            <p:cond delay="650"/>
                                          </p:stCondLst>
                                        </p:cTn>
                                        <p:tgtEl>
                                          <p:spTgt spid="5"/>
                                        </p:tgtEl>
                                      </p:cBhvr>
                                      <p:to x="100000" y="60000"/>
                                    </p:animScale>
                                    <p:animScale>
                                      <p:cBhvr>
                                        <p:cTn id="62" dur="166" decel="50000">
                                          <p:stCondLst>
                                            <p:cond delay="676"/>
                                          </p:stCondLst>
                                        </p:cTn>
                                        <p:tgtEl>
                                          <p:spTgt spid="5"/>
                                        </p:tgtEl>
                                      </p:cBhvr>
                                      <p:to x="100000" y="100000"/>
                                    </p:animScale>
                                    <p:animScale>
                                      <p:cBhvr>
                                        <p:cTn id="63" dur="26">
                                          <p:stCondLst>
                                            <p:cond delay="1312"/>
                                          </p:stCondLst>
                                        </p:cTn>
                                        <p:tgtEl>
                                          <p:spTgt spid="5"/>
                                        </p:tgtEl>
                                      </p:cBhvr>
                                      <p:to x="100000" y="80000"/>
                                    </p:animScale>
                                    <p:animScale>
                                      <p:cBhvr>
                                        <p:cTn id="64" dur="166" decel="50000">
                                          <p:stCondLst>
                                            <p:cond delay="1338"/>
                                          </p:stCondLst>
                                        </p:cTn>
                                        <p:tgtEl>
                                          <p:spTgt spid="5"/>
                                        </p:tgtEl>
                                      </p:cBhvr>
                                      <p:to x="100000" y="100000"/>
                                    </p:animScale>
                                    <p:animScale>
                                      <p:cBhvr>
                                        <p:cTn id="65" dur="26">
                                          <p:stCondLst>
                                            <p:cond delay="1642"/>
                                          </p:stCondLst>
                                        </p:cTn>
                                        <p:tgtEl>
                                          <p:spTgt spid="5"/>
                                        </p:tgtEl>
                                      </p:cBhvr>
                                      <p:to x="100000" y="90000"/>
                                    </p:animScale>
                                    <p:animScale>
                                      <p:cBhvr>
                                        <p:cTn id="66" dur="166" decel="50000">
                                          <p:stCondLst>
                                            <p:cond delay="1668"/>
                                          </p:stCondLst>
                                        </p:cTn>
                                        <p:tgtEl>
                                          <p:spTgt spid="5"/>
                                        </p:tgtEl>
                                      </p:cBhvr>
                                      <p:to x="100000" y="100000"/>
                                    </p:animScale>
                                    <p:animScale>
                                      <p:cBhvr>
                                        <p:cTn id="67" dur="26">
                                          <p:stCondLst>
                                            <p:cond delay="1808"/>
                                          </p:stCondLst>
                                        </p:cTn>
                                        <p:tgtEl>
                                          <p:spTgt spid="5"/>
                                        </p:tgtEl>
                                      </p:cBhvr>
                                      <p:to x="100000" y="95000"/>
                                    </p:animScale>
                                    <p:animScale>
                                      <p:cBhvr>
                                        <p:cTn id="68" dur="166" decel="50000">
                                          <p:stCondLst>
                                            <p:cond delay="1834"/>
                                          </p:stCondLst>
                                        </p:cTn>
                                        <p:tgtEl>
                                          <p:spTgt spid="5"/>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6" presetClass="entr" presetSubtype="16" fill="hold" grpId="0" nodeType="click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circle(in)">
                                      <p:cBhvr>
                                        <p:cTn id="73" dur="2000"/>
                                        <p:tgtEl>
                                          <p:spTgt spid="21"/>
                                        </p:tgtEl>
                                      </p:cBhvr>
                                    </p:animEffect>
                                  </p:childTnLst>
                                </p:cTn>
                              </p:par>
                              <p:par>
                                <p:cTn id="74" presetID="6" presetClass="entr" presetSubtype="16" fill="hold" grpId="0" nodeType="withEffect">
                                  <p:stCondLst>
                                    <p:cond delay="0"/>
                                  </p:stCondLst>
                                  <p:childTnLst>
                                    <p:set>
                                      <p:cBhvr>
                                        <p:cTn id="75" dur="1" fill="hold">
                                          <p:stCondLst>
                                            <p:cond delay="0"/>
                                          </p:stCondLst>
                                        </p:cTn>
                                        <p:tgtEl>
                                          <p:spTgt spid="6"/>
                                        </p:tgtEl>
                                        <p:attrNameLst>
                                          <p:attrName>style.visibility</p:attrName>
                                        </p:attrNameLst>
                                      </p:cBhvr>
                                      <p:to>
                                        <p:strVal val="visible"/>
                                      </p:to>
                                    </p:set>
                                    <p:animEffect transition="in" filter="circle(in)">
                                      <p:cBhvr>
                                        <p:cTn id="76" dur="2000"/>
                                        <p:tgtEl>
                                          <p:spTgt spid="6"/>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21" fill="hold" grpId="0" nodeType="click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barn(inVertical)">
                                      <p:cBhvr>
                                        <p:cTn id="81" dur="500"/>
                                        <p:tgtEl>
                                          <p:spTgt spid="14"/>
                                        </p:tgtEl>
                                      </p:cBhvr>
                                    </p:animEffect>
                                  </p:childTnLst>
                                </p:cTn>
                              </p:par>
                              <p:par>
                                <p:cTn id="82" presetID="16" presetClass="entr" presetSubtype="21" fill="hold" grpId="0" nodeType="with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barn(inVertical)">
                                      <p:cBhvr>
                                        <p:cTn id="84" dur="500"/>
                                        <p:tgtEl>
                                          <p:spTgt spid="7"/>
                                        </p:tgtEl>
                                      </p:cBhvr>
                                    </p:animEffect>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1000"/>
                                        <p:tgtEl>
                                          <p:spTgt spid="24"/>
                                        </p:tgtEl>
                                      </p:cBhvr>
                                    </p:animEffect>
                                    <p:anim calcmode="lin" valueType="num">
                                      <p:cBhvr>
                                        <p:cTn id="90" dur="1000" fill="hold"/>
                                        <p:tgtEl>
                                          <p:spTgt spid="24"/>
                                        </p:tgtEl>
                                        <p:attrNameLst>
                                          <p:attrName>ppt_x</p:attrName>
                                        </p:attrNameLst>
                                      </p:cBhvr>
                                      <p:tavLst>
                                        <p:tav tm="0">
                                          <p:val>
                                            <p:strVal val="#ppt_x"/>
                                          </p:val>
                                        </p:tav>
                                        <p:tav tm="100000">
                                          <p:val>
                                            <p:strVal val="#ppt_x"/>
                                          </p:val>
                                        </p:tav>
                                      </p:tavLst>
                                    </p:anim>
                                    <p:anim calcmode="lin" valueType="num">
                                      <p:cBhvr>
                                        <p:cTn id="91" dur="1000" fill="hold"/>
                                        <p:tgtEl>
                                          <p:spTgt spid="2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8"/>
                                        </p:tgtEl>
                                        <p:attrNameLst>
                                          <p:attrName>style.visibility</p:attrName>
                                        </p:attrNameLst>
                                      </p:cBhvr>
                                      <p:to>
                                        <p:strVal val="visible"/>
                                      </p:to>
                                    </p:set>
                                    <p:animEffect transition="in" filter="fade">
                                      <p:cBhvr>
                                        <p:cTn id="94" dur="1000"/>
                                        <p:tgtEl>
                                          <p:spTgt spid="8"/>
                                        </p:tgtEl>
                                      </p:cBhvr>
                                    </p:animEffect>
                                    <p:anim calcmode="lin" valueType="num">
                                      <p:cBhvr>
                                        <p:cTn id="95" dur="1000" fill="hold"/>
                                        <p:tgtEl>
                                          <p:spTgt spid="8"/>
                                        </p:tgtEl>
                                        <p:attrNameLst>
                                          <p:attrName>ppt_x</p:attrName>
                                        </p:attrNameLst>
                                      </p:cBhvr>
                                      <p:tavLst>
                                        <p:tav tm="0">
                                          <p:val>
                                            <p:strVal val="#ppt_x"/>
                                          </p:val>
                                        </p:tav>
                                        <p:tav tm="100000">
                                          <p:val>
                                            <p:strVal val="#ppt_x"/>
                                          </p:val>
                                        </p:tav>
                                      </p:tavLst>
                                    </p:anim>
                                    <p:anim calcmode="lin" valueType="num">
                                      <p:cBhvr>
                                        <p:cTn id="9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20" grpId="0" animBg="1"/>
      <p:bldP spid="21" grpId="0" animBg="1"/>
      <p:bldP spid="22" grpId="0" animBg="1"/>
      <p:bldP spid="23" grpId="0" animBg="1"/>
      <p:bldP spid="24" grpId="0" animBg="1"/>
      <p:bldP spid="3" grpId="0"/>
      <p:bldP spid="4" grpId="0"/>
      <p:bldP spid="5" grpId="0"/>
      <p:bldP spid="6" grpId="0"/>
      <p:bldP spid="7" grpId="0"/>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创业团队的</a:t>
            </a:r>
            <a:r>
              <a:rPr lang="zh-CN" altLang="en-US" sz="2400" b="1" dirty="0" smtClean="0">
                <a:solidFill>
                  <a:schemeClr val="tx1">
                    <a:lumMod val="75000"/>
                    <a:lumOff val="25000"/>
                  </a:schemeClr>
                </a:solidFill>
                <a:latin typeface="微软雅黑" pitchFamily="34" charset="-122"/>
                <a:ea typeface="微软雅黑" pitchFamily="34" charset="-122"/>
              </a:rPr>
              <a:t>含义 </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一般团队与创业团队</a:t>
            </a:r>
          </a:p>
        </p:txBody>
      </p:sp>
      <p:pic>
        <p:nvPicPr>
          <p:cNvPr id="1025" name="Picture 1" descr="C:\Users\Administrator\AppData\Roaming\Tencent\Users\474045754\QQ\WinTemp\RichOle\%A6JXB0LI]J44XEDH7TX1U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3550" y="1729555"/>
            <a:ext cx="8588375" cy="128669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Administrator\AppData\Roaming\Tencent\Users\474045754\QQ\WinTemp\RichOle\@0OJMT(~HRXT9)`1~[KJ9F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3550" y="2962642"/>
            <a:ext cx="8553062" cy="3222258"/>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1733550" y="858510"/>
            <a:ext cx="8553062" cy="8309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从团队基本特征、 功能作用及管理模式三大方面</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一般团队与创业团队比较</a:t>
            </a:r>
            <a:r>
              <a:rPr lang="zh-CN" altLang="en-US" sz="2000" dirty="0" smtClean="0">
                <a:solidFill>
                  <a:schemeClr val="tx1">
                    <a:lumMod val="75000"/>
                    <a:lumOff val="25000"/>
                  </a:schemeClr>
                </a:solidFill>
                <a:latin typeface="微软雅黑" pitchFamily="34" charset="-122"/>
                <a:ea typeface="微软雅黑" pitchFamily="34" charset="-122"/>
              </a:rPr>
              <a:t>如下表所</a:t>
            </a:r>
            <a:r>
              <a:rPr lang="zh-CN" altLang="en-US" sz="2000" dirty="0">
                <a:solidFill>
                  <a:schemeClr val="tx1">
                    <a:lumMod val="75000"/>
                    <a:lumOff val="25000"/>
                  </a:schemeClr>
                </a:solidFill>
                <a:latin typeface="微软雅黑" pitchFamily="34" charset="-122"/>
                <a:ea typeface="微软雅黑" pitchFamily="34" charset="-122"/>
              </a:rPr>
              <a:t>示。</a:t>
            </a:r>
          </a:p>
        </p:txBody>
      </p:sp>
    </p:spTree>
    <p:extLst>
      <p:ext uri="{BB962C8B-B14F-4D97-AF65-F5344CB8AC3E}">
        <p14:creationId xmlns:p14="http://schemas.microsoft.com/office/powerpoint/2010/main" val="425800352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4"/>
          <p:cNvGrpSpPr/>
          <p:nvPr/>
        </p:nvGrpSpPr>
        <p:grpSpPr>
          <a:xfrm>
            <a:off x="6157374" y="1394030"/>
            <a:ext cx="1484823" cy="2849652"/>
            <a:chOff x="6156302" y="1476392"/>
            <a:chExt cx="1484565" cy="2848113"/>
          </a:xfrm>
        </p:grpSpPr>
        <p:grpSp>
          <p:nvGrpSpPr>
            <p:cNvPr id="35" name="组合 35"/>
            <p:cNvGrpSpPr/>
            <p:nvPr/>
          </p:nvGrpSpPr>
          <p:grpSpPr>
            <a:xfrm>
              <a:off x="6156302" y="1476392"/>
              <a:ext cx="1484565" cy="2848113"/>
              <a:chOff x="6156302" y="1476392"/>
              <a:chExt cx="1484565" cy="2848113"/>
            </a:xfrm>
          </p:grpSpPr>
          <p:sp>
            <p:nvSpPr>
              <p:cNvPr id="39" name="MH_Other_3"/>
              <p:cNvSpPr/>
              <p:nvPr>
                <p:custDataLst>
                  <p:tags r:id="rId6"/>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40" name="椭圆 39"/>
              <p:cNvSpPr/>
              <p:nvPr/>
            </p:nvSpPr>
            <p:spPr>
              <a:xfrm>
                <a:off x="7018705" y="1476392"/>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36" name="组合 36"/>
            <p:cNvGrpSpPr/>
            <p:nvPr/>
          </p:nvGrpSpPr>
          <p:grpSpPr>
            <a:xfrm>
              <a:off x="7090635" y="1546559"/>
              <a:ext cx="477358" cy="464474"/>
              <a:chOff x="4405792" y="1573446"/>
              <a:chExt cx="477358" cy="464474"/>
            </a:xfrm>
          </p:grpSpPr>
          <p:sp>
            <p:nvSpPr>
              <p:cNvPr id="37" name="椭圆 36"/>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38" name="文本框 114"/>
              <p:cNvSpPr txBox="1"/>
              <p:nvPr/>
            </p:nvSpPr>
            <p:spPr>
              <a:xfrm>
                <a:off x="4405792" y="1609239"/>
                <a:ext cx="469918"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02</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41" name="组合 45"/>
          <p:cNvGrpSpPr/>
          <p:nvPr/>
        </p:nvGrpSpPr>
        <p:grpSpPr>
          <a:xfrm>
            <a:off x="5118709" y="4598697"/>
            <a:ext cx="1709999" cy="1710625"/>
            <a:chOff x="4700937" y="4015204"/>
            <a:chExt cx="455921" cy="455921"/>
          </a:xfrm>
          <a:effectLst/>
        </p:grpSpPr>
        <p:sp>
          <p:nvSpPr>
            <p:cNvPr id="42" name="椭圆 41"/>
            <p:cNvSpPr/>
            <p:nvPr/>
          </p:nvSpPr>
          <p:spPr>
            <a:xfrm flipH="1">
              <a:off x="4700937" y="4015204"/>
              <a:ext cx="455921" cy="455921"/>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sp>
          <p:nvSpPr>
            <p:cNvPr id="43" name="椭圆 42"/>
            <p:cNvSpPr/>
            <p:nvPr/>
          </p:nvSpPr>
          <p:spPr>
            <a:xfrm flipH="1">
              <a:off x="4711557" y="4025824"/>
              <a:ext cx="434681" cy="434681"/>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44" name="组合 51"/>
          <p:cNvGrpSpPr/>
          <p:nvPr/>
        </p:nvGrpSpPr>
        <p:grpSpPr>
          <a:xfrm>
            <a:off x="4343547" y="1417682"/>
            <a:ext cx="1426140" cy="3804319"/>
            <a:chOff x="4342792" y="1500033"/>
            <a:chExt cx="1425893" cy="3802264"/>
          </a:xfrm>
        </p:grpSpPr>
        <p:grpSp>
          <p:nvGrpSpPr>
            <p:cNvPr id="45" name="组合 52"/>
            <p:cNvGrpSpPr/>
            <p:nvPr/>
          </p:nvGrpSpPr>
          <p:grpSpPr>
            <a:xfrm>
              <a:off x="4342792" y="1500033"/>
              <a:ext cx="1425893" cy="3802264"/>
              <a:chOff x="4342792" y="1500033"/>
              <a:chExt cx="1425893" cy="3802264"/>
            </a:xfrm>
          </p:grpSpPr>
          <p:sp>
            <p:nvSpPr>
              <p:cNvPr id="49" name="MH_Other_3"/>
              <p:cNvSpPr/>
              <p:nvPr>
                <p:custDataLst>
                  <p:tags r:id="rId5"/>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50" name="椭圆 49"/>
              <p:cNvSpPr/>
              <p:nvPr/>
            </p:nvSpPr>
            <p:spPr>
              <a:xfrm>
                <a:off x="4342792" y="1500033"/>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46" name="组合 53"/>
            <p:cNvGrpSpPr/>
            <p:nvPr/>
          </p:nvGrpSpPr>
          <p:grpSpPr>
            <a:xfrm>
              <a:off x="4407687" y="1573446"/>
              <a:ext cx="475463" cy="464474"/>
              <a:chOff x="4407687" y="1573446"/>
              <a:chExt cx="475463" cy="464474"/>
            </a:xfrm>
          </p:grpSpPr>
          <p:sp>
            <p:nvSpPr>
              <p:cNvPr id="47" name="椭圆 46"/>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48" name="文本框 101"/>
              <p:cNvSpPr txBox="1"/>
              <p:nvPr/>
            </p:nvSpPr>
            <p:spPr>
              <a:xfrm>
                <a:off x="4407687" y="1620522"/>
                <a:ext cx="469918"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01</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51" name="组合 58"/>
          <p:cNvGrpSpPr/>
          <p:nvPr/>
        </p:nvGrpSpPr>
        <p:grpSpPr>
          <a:xfrm>
            <a:off x="4343549" y="2994954"/>
            <a:ext cx="1203377" cy="2671743"/>
            <a:chOff x="4342792" y="3076450"/>
            <a:chExt cx="1203168" cy="2670299"/>
          </a:xfrm>
        </p:grpSpPr>
        <p:grpSp>
          <p:nvGrpSpPr>
            <p:cNvPr id="52" name="组合 59"/>
            <p:cNvGrpSpPr/>
            <p:nvPr/>
          </p:nvGrpSpPr>
          <p:grpSpPr>
            <a:xfrm>
              <a:off x="4342792" y="3076450"/>
              <a:ext cx="1203168" cy="2670299"/>
              <a:chOff x="4342792" y="3076450"/>
              <a:chExt cx="1203168" cy="2670299"/>
            </a:xfrm>
          </p:grpSpPr>
          <p:sp>
            <p:nvSpPr>
              <p:cNvPr id="56" name="MH_Other_3"/>
              <p:cNvSpPr/>
              <p:nvPr>
                <p:custDataLst>
                  <p:tags r:id="rId4"/>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57" name="椭圆 56"/>
              <p:cNvSpPr/>
              <p:nvPr/>
            </p:nvSpPr>
            <p:spPr>
              <a:xfrm>
                <a:off x="4342792" y="3076450"/>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53" name="组合 60"/>
            <p:cNvGrpSpPr/>
            <p:nvPr/>
          </p:nvGrpSpPr>
          <p:grpSpPr>
            <a:xfrm>
              <a:off x="4414756" y="3155936"/>
              <a:ext cx="478198" cy="464474"/>
              <a:chOff x="4404952" y="1573446"/>
              <a:chExt cx="478198" cy="464474"/>
            </a:xfrm>
          </p:grpSpPr>
          <p:sp>
            <p:nvSpPr>
              <p:cNvPr id="54" name="椭圆 53"/>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55" name="文本框 105"/>
              <p:cNvSpPr txBox="1"/>
              <p:nvPr/>
            </p:nvSpPr>
            <p:spPr>
              <a:xfrm>
                <a:off x="4404952" y="1627172"/>
                <a:ext cx="469918"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03</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58" name="组合 65"/>
          <p:cNvGrpSpPr/>
          <p:nvPr/>
        </p:nvGrpSpPr>
        <p:grpSpPr>
          <a:xfrm>
            <a:off x="6157374" y="2532505"/>
            <a:ext cx="1484823" cy="2867377"/>
            <a:chOff x="6156302" y="2614250"/>
            <a:chExt cx="1484565" cy="2865828"/>
          </a:xfrm>
        </p:grpSpPr>
        <p:grpSp>
          <p:nvGrpSpPr>
            <p:cNvPr id="59" name="组合 66"/>
            <p:cNvGrpSpPr/>
            <p:nvPr/>
          </p:nvGrpSpPr>
          <p:grpSpPr>
            <a:xfrm>
              <a:off x="6156302" y="2614250"/>
              <a:ext cx="1484565" cy="2865828"/>
              <a:chOff x="6156302" y="2614250"/>
              <a:chExt cx="1484565" cy="2865828"/>
            </a:xfrm>
          </p:grpSpPr>
          <p:sp>
            <p:nvSpPr>
              <p:cNvPr id="63" name="MH_Other_3"/>
              <p:cNvSpPr/>
              <p:nvPr>
                <p:custDataLst>
                  <p:tags r:id="rId3"/>
                </p:custDataLst>
              </p:nvPr>
            </p:nvSpPr>
            <p:spPr>
              <a:xfrm rot="5400000" flipV="1">
                <a:off x="5311844" y="3746719"/>
                <a:ext cx="2577817"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64" name="椭圆 63"/>
              <p:cNvSpPr/>
              <p:nvPr/>
            </p:nvSpPr>
            <p:spPr>
              <a:xfrm>
                <a:off x="7018705" y="2614250"/>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60" name="组合 67"/>
            <p:cNvGrpSpPr/>
            <p:nvPr/>
          </p:nvGrpSpPr>
          <p:grpSpPr>
            <a:xfrm>
              <a:off x="7082031" y="2690388"/>
              <a:ext cx="485962" cy="464474"/>
              <a:chOff x="4397188" y="1573446"/>
              <a:chExt cx="485962" cy="464474"/>
            </a:xfrm>
          </p:grpSpPr>
          <p:sp>
            <p:nvSpPr>
              <p:cNvPr id="61" name="椭圆 60"/>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62" name="文本框 108"/>
              <p:cNvSpPr txBox="1"/>
              <p:nvPr/>
            </p:nvSpPr>
            <p:spPr>
              <a:xfrm>
                <a:off x="4397188" y="1610261"/>
                <a:ext cx="469918"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04</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65" name="组合 72"/>
          <p:cNvGrpSpPr/>
          <p:nvPr/>
        </p:nvGrpSpPr>
        <p:grpSpPr>
          <a:xfrm>
            <a:off x="4343546" y="4136464"/>
            <a:ext cx="1197229" cy="1441296"/>
            <a:chOff x="4342792" y="4217343"/>
            <a:chExt cx="1197022" cy="1440518"/>
          </a:xfrm>
        </p:grpSpPr>
        <p:grpSp>
          <p:nvGrpSpPr>
            <p:cNvPr id="66" name="组合 73"/>
            <p:cNvGrpSpPr/>
            <p:nvPr/>
          </p:nvGrpSpPr>
          <p:grpSpPr>
            <a:xfrm>
              <a:off x="4342792" y="4217343"/>
              <a:ext cx="1197022" cy="1440518"/>
              <a:chOff x="4342792" y="4217343"/>
              <a:chExt cx="1197022" cy="1440518"/>
            </a:xfrm>
          </p:grpSpPr>
          <p:sp>
            <p:nvSpPr>
              <p:cNvPr id="70" name="MH_Other_3"/>
              <p:cNvSpPr/>
              <p:nvPr>
                <p:custDataLst>
                  <p:tags r:id="rId2"/>
                </p:custDataLst>
              </p:nvPr>
            </p:nvSpPr>
            <p:spPr>
              <a:xfrm rot="16200000" flipH="1" flipV="1">
                <a:off x="4508274" y="4626322"/>
                <a:ext cx="1174177" cy="888902"/>
              </a:xfrm>
              <a:prstGeom prst="bentArrow">
                <a:avLst>
                  <a:gd name="adj1" fmla="val 7438"/>
                  <a:gd name="adj2" fmla="val 3464"/>
                  <a:gd name="adj3" fmla="val 0"/>
                  <a:gd name="adj4" fmla="val 30020"/>
                </a:avLst>
              </a:prstGeom>
              <a:solidFill>
                <a:schemeClr val="accent1"/>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71" name="椭圆 70"/>
              <p:cNvSpPr/>
              <p:nvPr/>
            </p:nvSpPr>
            <p:spPr>
              <a:xfrm>
                <a:off x="4342792" y="4217343"/>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67" name="组合 74"/>
            <p:cNvGrpSpPr/>
            <p:nvPr/>
          </p:nvGrpSpPr>
          <p:grpSpPr>
            <a:xfrm>
              <a:off x="4414757" y="4296829"/>
              <a:ext cx="476725" cy="464474"/>
              <a:chOff x="4406425" y="1573446"/>
              <a:chExt cx="476725" cy="464474"/>
            </a:xfrm>
          </p:grpSpPr>
          <p:sp>
            <p:nvSpPr>
              <p:cNvPr id="68" name="椭圆 67"/>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69" name="文本框 111"/>
              <p:cNvSpPr txBox="1"/>
              <p:nvPr/>
            </p:nvSpPr>
            <p:spPr>
              <a:xfrm>
                <a:off x="4406425" y="1627677"/>
                <a:ext cx="469919"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05</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72" name="组合 79"/>
          <p:cNvGrpSpPr/>
          <p:nvPr/>
        </p:nvGrpSpPr>
        <p:grpSpPr>
          <a:xfrm>
            <a:off x="6414782" y="3681606"/>
            <a:ext cx="1227421" cy="1896151"/>
            <a:chOff x="6413660" y="3762732"/>
            <a:chExt cx="1227207" cy="1895127"/>
          </a:xfrm>
        </p:grpSpPr>
        <p:grpSp>
          <p:nvGrpSpPr>
            <p:cNvPr id="73" name="组合 80"/>
            <p:cNvGrpSpPr/>
            <p:nvPr/>
          </p:nvGrpSpPr>
          <p:grpSpPr>
            <a:xfrm>
              <a:off x="6413660" y="3762732"/>
              <a:ext cx="1227207" cy="1895127"/>
              <a:chOff x="6413660" y="3762732"/>
              <a:chExt cx="1227207" cy="1895127"/>
            </a:xfrm>
          </p:grpSpPr>
          <p:sp>
            <p:nvSpPr>
              <p:cNvPr id="77" name="MH_Other_3"/>
              <p:cNvSpPr/>
              <p:nvPr>
                <p:custDataLst>
                  <p:tags r:id="rId1"/>
                </p:custDataLst>
              </p:nvPr>
            </p:nvSpPr>
            <p:spPr>
              <a:xfrm rot="5400000" flipV="1">
                <a:off x="6041185" y="4396482"/>
                <a:ext cx="1633852"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30372">
                  <a:defRPr/>
                </a:pPr>
                <a:endParaRPr lang="en-US" sz="2700" kern="0" dirty="0">
                  <a:solidFill>
                    <a:schemeClr val="bg1">
                      <a:lumMod val="50000"/>
                    </a:schemeClr>
                  </a:solidFill>
                  <a:latin typeface="微软雅黑" pitchFamily="34" charset="-122"/>
                  <a:ea typeface="微软雅黑" pitchFamily="34" charset="-122"/>
                  <a:sym typeface="Arial" panose="020B0604020202020204" pitchFamily="34" charset="0"/>
                </a:endParaRPr>
              </a:p>
            </p:txBody>
          </p:sp>
          <p:sp>
            <p:nvSpPr>
              <p:cNvPr id="78" name="椭圆 77"/>
              <p:cNvSpPr/>
              <p:nvPr/>
            </p:nvSpPr>
            <p:spPr>
              <a:xfrm>
                <a:off x="7018705" y="3762732"/>
                <a:ext cx="622162" cy="622163"/>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74" name="组合 81"/>
            <p:cNvGrpSpPr/>
            <p:nvPr/>
          </p:nvGrpSpPr>
          <p:grpSpPr>
            <a:xfrm>
              <a:off x="7110798" y="3842218"/>
              <a:ext cx="469918" cy="464474"/>
              <a:chOff x="4418676" y="1573446"/>
              <a:chExt cx="469918" cy="464474"/>
            </a:xfrm>
          </p:grpSpPr>
          <p:sp>
            <p:nvSpPr>
              <p:cNvPr id="75" name="椭圆 74"/>
              <p:cNvSpPr/>
              <p:nvPr/>
            </p:nvSpPr>
            <p:spPr>
              <a:xfrm>
                <a:off x="4418676" y="1573446"/>
                <a:ext cx="464474" cy="464474"/>
              </a:xfrm>
              <a:prstGeom prst="ellipse">
                <a:avLst/>
              </a:prstGeom>
              <a:gradFill>
                <a:gsLst>
                  <a:gs pos="0">
                    <a:schemeClr val="bg1">
                      <a:lumMod val="75000"/>
                    </a:schemeClr>
                  </a:gs>
                  <a:gs pos="100000">
                    <a:schemeClr val="bg1"/>
                  </a:gs>
                </a:gsLst>
                <a:lin ang="5400000" scaled="1"/>
              </a:gradFill>
              <a:ln w="25400"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itchFamily="34" charset="-122"/>
                  <a:ea typeface="微软雅黑" pitchFamily="34" charset="-122"/>
                </a:endParaRPr>
              </a:p>
            </p:txBody>
          </p:sp>
          <p:sp>
            <p:nvSpPr>
              <p:cNvPr id="76" name="文本框 117"/>
              <p:cNvSpPr txBox="1"/>
              <p:nvPr/>
            </p:nvSpPr>
            <p:spPr>
              <a:xfrm>
                <a:off x="4418676" y="1621731"/>
                <a:ext cx="469918" cy="384513"/>
              </a:xfrm>
              <a:prstGeom prst="rect">
                <a:avLst/>
              </a:prstGeom>
              <a:noFill/>
            </p:spPr>
            <p:txBody>
              <a:bodyPr wrap="none" rtlCol="0">
                <a:spAutoFit/>
              </a:bodyPr>
              <a:lstStyle/>
              <a:p>
                <a:r>
                  <a:rPr lang="en-US" altLang="zh-CN" sz="1900" dirty="0">
                    <a:solidFill>
                      <a:schemeClr val="bg1">
                        <a:lumMod val="50000"/>
                      </a:schemeClr>
                    </a:solidFill>
                    <a:latin typeface="微软雅黑" pitchFamily="34" charset="-122"/>
                    <a:ea typeface="微软雅黑" pitchFamily="34" charset="-122"/>
                  </a:rPr>
                  <a:t>06</a:t>
                </a:r>
                <a:endParaRPr lang="zh-CN" altLang="en-US" sz="1900" dirty="0">
                  <a:solidFill>
                    <a:schemeClr val="bg1">
                      <a:lumMod val="50000"/>
                    </a:schemeClr>
                  </a:solidFill>
                  <a:latin typeface="微软雅黑" pitchFamily="34" charset="-122"/>
                  <a:ea typeface="微软雅黑" pitchFamily="34" charset="-122"/>
                </a:endParaRPr>
              </a:p>
            </p:txBody>
          </p:sp>
        </p:grpSp>
      </p:grpSp>
      <p:grpSp>
        <p:nvGrpSpPr>
          <p:cNvPr id="79" name="组合 86"/>
          <p:cNvGrpSpPr/>
          <p:nvPr/>
        </p:nvGrpSpPr>
        <p:grpSpPr>
          <a:xfrm>
            <a:off x="7654135" y="1333774"/>
            <a:ext cx="2778582" cy="400110"/>
            <a:chOff x="7652807" y="1416170"/>
            <a:chExt cx="2786593" cy="399894"/>
          </a:xfrm>
        </p:grpSpPr>
        <p:cxnSp>
          <p:nvCxnSpPr>
            <p:cNvPr id="80" name="直接连接符 79"/>
            <p:cNvCxnSpPr/>
            <p:nvPr/>
          </p:nvCxnSpPr>
          <p:spPr>
            <a:xfrm>
              <a:off x="7652807" y="1796348"/>
              <a:ext cx="2786593" cy="0"/>
            </a:xfrm>
            <a:prstGeom prst="line">
              <a:avLst/>
            </a:pr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82" name="MH_SubTitle_1"/>
            <p:cNvSpPr>
              <a:spLocks noChangeArrowheads="1"/>
            </p:cNvSpPr>
            <p:nvPr/>
          </p:nvSpPr>
          <p:spPr bwMode="auto">
            <a:xfrm flipH="1">
              <a:off x="7736117" y="1416170"/>
              <a:ext cx="1906965" cy="399894"/>
            </a:xfrm>
            <a:prstGeom prst="rect">
              <a:avLst/>
            </a:prstGeom>
            <a:noFill/>
          </p:spPr>
          <p:txBody>
            <a:bodyPr wrap="none" rtlCol="0">
              <a:spAutoFit/>
            </a:bodyPr>
            <a:lstStyle/>
            <a:p>
              <a:r>
                <a:rPr lang="en-US" altLang="zh-CN" sz="2000" b="1" dirty="0">
                  <a:solidFill>
                    <a:schemeClr val="bg1">
                      <a:lumMod val="50000"/>
                    </a:schemeClr>
                  </a:solidFill>
                  <a:latin typeface="微软雅黑" pitchFamily="34" charset="-122"/>
                  <a:ea typeface="微软雅黑" pitchFamily="34" charset="-122"/>
                </a:rPr>
                <a:t>(2) </a:t>
              </a:r>
              <a:r>
                <a:rPr lang="zh-CN" altLang="en-US" sz="2000" b="1" dirty="0">
                  <a:solidFill>
                    <a:schemeClr val="bg1">
                      <a:lumMod val="50000"/>
                    </a:schemeClr>
                  </a:solidFill>
                  <a:latin typeface="微软雅黑" pitchFamily="34" charset="-122"/>
                  <a:ea typeface="微软雅黑" pitchFamily="34" charset="-122"/>
                </a:rPr>
                <a:t>忌雷同近似</a:t>
              </a:r>
            </a:p>
          </p:txBody>
        </p:sp>
      </p:grpSp>
      <p:grpSp>
        <p:nvGrpSpPr>
          <p:cNvPr id="84" name="组合 91"/>
          <p:cNvGrpSpPr/>
          <p:nvPr/>
        </p:nvGrpSpPr>
        <p:grpSpPr>
          <a:xfrm>
            <a:off x="8014605" y="2742901"/>
            <a:ext cx="2499209" cy="442832"/>
            <a:chOff x="7600950" y="2824487"/>
            <a:chExt cx="2838450" cy="442588"/>
          </a:xfrm>
        </p:grpSpPr>
        <p:sp>
          <p:nvSpPr>
            <p:cNvPr id="87" name="MH_SubTitle_1"/>
            <p:cNvSpPr>
              <a:spLocks noChangeArrowheads="1"/>
            </p:cNvSpPr>
            <p:nvPr/>
          </p:nvSpPr>
          <p:spPr bwMode="auto">
            <a:xfrm flipH="1">
              <a:off x="7917092" y="2824487"/>
              <a:ext cx="2159589" cy="399890"/>
            </a:xfrm>
            <a:prstGeom prst="rect">
              <a:avLst/>
            </a:prstGeom>
            <a:noFill/>
          </p:spPr>
          <p:txBody>
            <a:bodyPr wrap="none" rtlCol="0">
              <a:spAutoFit/>
            </a:bodyPr>
            <a:lstStyle/>
            <a:p>
              <a:r>
                <a:rPr lang="en-US" altLang="zh-CN" sz="2000" b="1" dirty="0">
                  <a:solidFill>
                    <a:schemeClr val="bg1">
                      <a:lumMod val="50000"/>
                    </a:schemeClr>
                  </a:solidFill>
                  <a:latin typeface="微软雅黑" pitchFamily="34" charset="-122"/>
                  <a:ea typeface="微软雅黑" pitchFamily="34" charset="-122"/>
                </a:rPr>
                <a:t>(4) </a:t>
              </a:r>
              <a:r>
                <a:rPr lang="zh-CN" altLang="en-US" sz="2000" b="1" dirty="0">
                  <a:solidFill>
                    <a:schemeClr val="bg1">
                      <a:lumMod val="50000"/>
                    </a:schemeClr>
                  </a:solidFill>
                  <a:latin typeface="微软雅黑" pitchFamily="34" charset="-122"/>
                  <a:ea typeface="微软雅黑" pitchFamily="34" charset="-122"/>
                </a:rPr>
                <a:t>忌用意不良</a:t>
              </a:r>
            </a:p>
          </p:txBody>
        </p:sp>
        <p:sp>
          <p:nvSpPr>
            <p:cNvPr id="86" name="任意多边形 85"/>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grpSp>
        <p:nvGrpSpPr>
          <p:cNvPr id="89" name="组合 96"/>
          <p:cNvGrpSpPr/>
          <p:nvPr/>
        </p:nvGrpSpPr>
        <p:grpSpPr>
          <a:xfrm>
            <a:off x="7576590" y="4191742"/>
            <a:ext cx="2855895" cy="426634"/>
            <a:chOff x="7575272" y="4272596"/>
            <a:chExt cx="2864128" cy="426404"/>
          </a:xfrm>
        </p:grpSpPr>
        <p:sp>
          <p:nvSpPr>
            <p:cNvPr id="90" name="任意多边形 89"/>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sp>
          <p:nvSpPr>
            <p:cNvPr id="92" name="MH_SubTitle_1"/>
            <p:cNvSpPr>
              <a:spLocks noChangeArrowheads="1"/>
            </p:cNvSpPr>
            <p:nvPr/>
          </p:nvSpPr>
          <p:spPr bwMode="auto">
            <a:xfrm flipH="1">
              <a:off x="7907608" y="4299106"/>
              <a:ext cx="1906965" cy="399894"/>
            </a:xfrm>
            <a:prstGeom prst="rect">
              <a:avLst/>
            </a:prstGeom>
            <a:noFill/>
          </p:spPr>
          <p:txBody>
            <a:bodyPr wrap="none" rtlCol="0">
              <a:spAutoFit/>
            </a:bodyPr>
            <a:lstStyle/>
            <a:p>
              <a:r>
                <a:rPr lang="en-US" altLang="zh-CN" sz="2000" b="1" dirty="0">
                  <a:solidFill>
                    <a:schemeClr val="bg1">
                      <a:lumMod val="50000"/>
                    </a:schemeClr>
                  </a:solidFill>
                  <a:latin typeface="微软雅黑" pitchFamily="34" charset="-122"/>
                  <a:ea typeface="微软雅黑" pitchFamily="34" charset="-122"/>
                </a:rPr>
                <a:t>(6) </a:t>
              </a:r>
              <a:r>
                <a:rPr lang="zh-CN" altLang="en-US" sz="2000" b="1" dirty="0">
                  <a:solidFill>
                    <a:schemeClr val="bg1">
                      <a:lumMod val="50000"/>
                    </a:schemeClr>
                  </a:solidFill>
                  <a:latin typeface="微软雅黑" pitchFamily="34" charset="-122"/>
                  <a:ea typeface="微软雅黑" pitchFamily="34" charset="-122"/>
                </a:rPr>
                <a:t>忌语意隐晦</a:t>
              </a:r>
            </a:p>
          </p:txBody>
        </p:sp>
      </p:grpSp>
      <p:grpSp>
        <p:nvGrpSpPr>
          <p:cNvPr id="94" name="组合 101"/>
          <p:cNvGrpSpPr/>
          <p:nvPr/>
        </p:nvGrpSpPr>
        <p:grpSpPr>
          <a:xfrm>
            <a:off x="1882496" y="1282964"/>
            <a:ext cx="2461050" cy="437975"/>
            <a:chOff x="1556199" y="1365395"/>
            <a:chExt cx="2786593" cy="437741"/>
          </a:xfrm>
        </p:grpSpPr>
        <p:cxnSp>
          <p:nvCxnSpPr>
            <p:cNvPr id="95" name="直接连接符 94"/>
            <p:cNvCxnSpPr/>
            <p:nvPr/>
          </p:nvCxnSpPr>
          <p:spPr>
            <a:xfrm flipH="1">
              <a:off x="1556199" y="1803136"/>
              <a:ext cx="2786593" cy="0"/>
            </a:xfrm>
            <a:prstGeom prst="line">
              <a:avLst/>
            </a:pr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97" name="MH_SubTitle_1"/>
            <p:cNvSpPr>
              <a:spLocks noChangeArrowheads="1"/>
            </p:cNvSpPr>
            <p:nvPr/>
          </p:nvSpPr>
          <p:spPr bwMode="auto">
            <a:xfrm>
              <a:off x="2168074" y="1365395"/>
              <a:ext cx="2153008" cy="399896"/>
            </a:xfrm>
            <a:prstGeom prst="rect">
              <a:avLst/>
            </a:prstGeom>
            <a:noFill/>
          </p:spPr>
          <p:txBody>
            <a:bodyPr wrap="none" rtlCol="0">
              <a:spAutoFit/>
            </a:bodyPr>
            <a:lstStyle/>
            <a:p>
              <a:pPr algn="r"/>
              <a:r>
                <a:rPr lang="en-US" altLang="zh-CN" sz="2000" b="1" dirty="0">
                  <a:solidFill>
                    <a:schemeClr val="bg1">
                      <a:lumMod val="50000"/>
                    </a:schemeClr>
                  </a:solidFill>
                  <a:latin typeface="微软雅黑" pitchFamily="34" charset="-122"/>
                  <a:ea typeface="微软雅黑" pitchFamily="34" charset="-122"/>
                </a:rPr>
                <a:t>(1) </a:t>
              </a:r>
              <a:r>
                <a:rPr lang="zh-CN" altLang="en-US" sz="2000" b="1" dirty="0">
                  <a:solidFill>
                    <a:schemeClr val="bg1">
                      <a:lumMod val="50000"/>
                    </a:schemeClr>
                  </a:solidFill>
                  <a:latin typeface="微软雅黑" pitchFamily="34" charset="-122"/>
                  <a:ea typeface="微软雅黑" pitchFamily="34" charset="-122"/>
                </a:rPr>
                <a:t>忌用不吉字</a:t>
              </a:r>
            </a:p>
          </p:txBody>
        </p:sp>
      </p:grpSp>
      <p:cxnSp>
        <p:nvCxnSpPr>
          <p:cNvPr id="100" name="直接连接符 99"/>
          <p:cNvCxnSpPr/>
          <p:nvPr/>
        </p:nvCxnSpPr>
        <p:spPr>
          <a:xfrm flipH="1">
            <a:off x="1869817" y="3264603"/>
            <a:ext cx="2461050" cy="0"/>
          </a:xfrm>
          <a:prstGeom prst="line">
            <a:avLst/>
          </a:pr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06" name="任意多边形 105"/>
          <p:cNvSpPr/>
          <p:nvPr/>
        </p:nvSpPr>
        <p:spPr>
          <a:xfrm flipH="1">
            <a:off x="1849951" y="4533377"/>
            <a:ext cx="2506849" cy="265341"/>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ln w="19050">
            <a:solidFill>
              <a:schemeClr val="tx1">
                <a:lumMod val="50000"/>
                <a:lumOff val="50000"/>
              </a:schemeClr>
            </a:solidFill>
            <a:prstDash val="sysDot"/>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nvGrpSpPr>
          <p:cNvPr id="109" name="组合 116"/>
          <p:cNvGrpSpPr/>
          <p:nvPr/>
        </p:nvGrpSpPr>
        <p:grpSpPr>
          <a:xfrm>
            <a:off x="5365917" y="4841229"/>
            <a:ext cx="1211123" cy="1211567"/>
            <a:chOff x="5364986" y="4921729"/>
            <a:chExt cx="1210912" cy="1210912"/>
          </a:xfrm>
        </p:grpSpPr>
        <p:sp>
          <p:nvSpPr>
            <p:cNvPr id="110" name="椭圆 109"/>
            <p:cNvSpPr/>
            <p:nvPr/>
          </p:nvSpPr>
          <p:spPr>
            <a:xfrm flipH="1">
              <a:off x="5364986" y="4921729"/>
              <a:ext cx="1210912" cy="121091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sp>
          <p:nvSpPr>
            <p:cNvPr id="111" name="椭圆 110"/>
            <p:cNvSpPr/>
            <p:nvPr/>
          </p:nvSpPr>
          <p:spPr>
            <a:xfrm flipH="1">
              <a:off x="5393195" y="4949933"/>
              <a:ext cx="1154499" cy="115449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itchFamily="34" charset="-122"/>
                <a:ea typeface="微软雅黑" pitchFamily="34" charset="-122"/>
              </a:endParaRPr>
            </a:p>
          </p:txBody>
        </p:sp>
      </p:grpSp>
      <p:sp>
        <p:nvSpPr>
          <p:cNvPr id="112" name="KSO_Shape"/>
          <p:cNvSpPr>
            <a:spLocks/>
          </p:cNvSpPr>
          <p:nvPr/>
        </p:nvSpPr>
        <p:spPr bwMode="auto">
          <a:xfrm>
            <a:off x="5677902" y="5197063"/>
            <a:ext cx="582997" cy="499895"/>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accent1"/>
          </a:solidFill>
          <a:ln>
            <a:noFill/>
          </a:ln>
          <a:effectLst>
            <a:innerShdw blurRad="114300">
              <a:prstClr val="black">
                <a:alpha val="50000"/>
              </a:prstClr>
            </a:innerShdw>
          </a:effectLst>
          <a:extLst/>
        </p:spPr>
        <p:txBody>
          <a:bodyPr lIns="91448" tIns="45726" rIns="91448" bIns="45726" anchor="ctr">
            <a:scene3d>
              <a:camera prst="orthographicFront"/>
              <a:lightRig rig="threePt" dir="t"/>
            </a:scene3d>
            <a:sp3d>
              <a:contourClr>
                <a:srgbClr val="FFFFFF"/>
              </a:contourClr>
            </a:sp3d>
          </a:bodyPr>
          <a:lstStyle/>
          <a:p>
            <a:pPr algn="ctr">
              <a:defRPr/>
            </a:pPr>
            <a:endParaRPr lang="zh-CN" altLang="en-US" dirty="0">
              <a:solidFill>
                <a:schemeClr val="bg1">
                  <a:lumMod val="50000"/>
                </a:schemeClr>
              </a:solidFill>
              <a:latin typeface="微软雅黑" pitchFamily="34" charset="-122"/>
              <a:ea typeface="微软雅黑" pitchFamily="34" charset="-122"/>
            </a:endParaRPr>
          </a:p>
        </p:txBody>
      </p:sp>
      <p:sp>
        <p:nvSpPr>
          <p:cNvPr id="113" name="MH_SubTitle_1"/>
          <p:cNvSpPr>
            <a:spLocks noChangeArrowheads="1"/>
          </p:cNvSpPr>
          <p:nvPr/>
        </p:nvSpPr>
        <p:spPr bwMode="auto">
          <a:xfrm>
            <a:off x="2308589" y="2774617"/>
            <a:ext cx="1901483" cy="400110"/>
          </a:xfrm>
          <a:prstGeom prst="rect">
            <a:avLst/>
          </a:prstGeom>
          <a:noFill/>
        </p:spPr>
        <p:txBody>
          <a:bodyPr wrap="none" rtlCol="0">
            <a:spAutoFit/>
          </a:bodyPr>
          <a:lstStyle/>
          <a:p>
            <a:pPr algn="r"/>
            <a:r>
              <a:rPr lang="en-US" altLang="zh-CN" sz="2000" b="1" dirty="0">
                <a:solidFill>
                  <a:schemeClr val="bg1">
                    <a:lumMod val="50000"/>
                  </a:schemeClr>
                </a:solidFill>
                <a:latin typeface="微软雅黑" pitchFamily="34" charset="-122"/>
                <a:ea typeface="微软雅黑" pitchFamily="34" charset="-122"/>
              </a:rPr>
              <a:t>(3) </a:t>
            </a:r>
            <a:r>
              <a:rPr lang="zh-CN" altLang="en-US" sz="2000" b="1" dirty="0">
                <a:solidFill>
                  <a:schemeClr val="bg1">
                    <a:lumMod val="50000"/>
                  </a:schemeClr>
                </a:solidFill>
                <a:latin typeface="微软雅黑" pitchFamily="34" charset="-122"/>
                <a:ea typeface="微软雅黑" pitchFamily="34" charset="-122"/>
              </a:rPr>
              <a:t>忌用多音字</a:t>
            </a:r>
          </a:p>
        </p:txBody>
      </p:sp>
      <p:sp>
        <p:nvSpPr>
          <p:cNvPr id="114" name="MH_SubTitle_1"/>
          <p:cNvSpPr>
            <a:spLocks noChangeArrowheads="1"/>
          </p:cNvSpPr>
          <p:nvPr/>
        </p:nvSpPr>
        <p:spPr bwMode="auto">
          <a:xfrm>
            <a:off x="2513467" y="4384122"/>
            <a:ext cx="1645001" cy="400110"/>
          </a:xfrm>
          <a:prstGeom prst="rect">
            <a:avLst/>
          </a:prstGeom>
          <a:noFill/>
        </p:spPr>
        <p:txBody>
          <a:bodyPr wrap="none" rtlCol="0">
            <a:spAutoFit/>
          </a:bodyPr>
          <a:lstStyle/>
          <a:p>
            <a:pPr algn="r"/>
            <a:r>
              <a:rPr lang="en-US" altLang="zh-CN" sz="2000" b="1" dirty="0">
                <a:solidFill>
                  <a:schemeClr val="bg1">
                    <a:lumMod val="50000"/>
                  </a:schemeClr>
                </a:solidFill>
                <a:latin typeface="微软雅黑" pitchFamily="34" charset="-122"/>
                <a:ea typeface="微软雅黑" pitchFamily="34" charset="-122"/>
              </a:rPr>
              <a:t>(5) </a:t>
            </a:r>
            <a:r>
              <a:rPr lang="zh-CN" altLang="en-US" sz="2000" b="1" dirty="0">
                <a:solidFill>
                  <a:schemeClr val="bg1">
                    <a:lumMod val="50000"/>
                  </a:schemeClr>
                </a:solidFill>
                <a:latin typeface="微软雅黑" pitchFamily="34" charset="-122"/>
                <a:ea typeface="微软雅黑" pitchFamily="34" charset="-122"/>
              </a:rPr>
              <a:t>忌用偏字</a:t>
            </a:r>
          </a:p>
        </p:txBody>
      </p:sp>
      <p:sp>
        <p:nvSpPr>
          <p:cNvPr id="83"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新企业的名称</a:t>
            </a:r>
            <a:r>
              <a:rPr lang="zh-CN" altLang="en-US" sz="2400" b="1" dirty="0" smtClean="0">
                <a:solidFill>
                  <a:schemeClr val="tx1">
                    <a:lumMod val="75000"/>
                    <a:lumOff val="25000"/>
                  </a:schemeClr>
                </a:solidFill>
                <a:latin typeface="微软雅黑" pitchFamily="34" charset="-122"/>
                <a:ea typeface="微软雅黑" pitchFamily="34" charset="-122"/>
              </a:rPr>
              <a:t>设计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企业命名的禁忌</a:t>
            </a:r>
          </a:p>
        </p:txBody>
      </p:sp>
    </p:spTree>
    <p:extLst>
      <p:ext uri="{BB962C8B-B14F-4D97-AF65-F5344CB8AC3E}">
        <p14:creationId xmlns:p14="http://schemas.microsoft.com/office/powerpoint/2010/main" val="301567140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par>
                                <p:cTn id="8" presetID="22" presetClass="entr" presetSubtype="4" fill="hold" nodeType="withEffect">
                                  <p:stCondLst>
                                    <p:cond delay="0"/>
                                  </p:stCondLst>
                                  <p:childTnLst>
                                    <p:set>
                                      <p:cBhvr>
                                        <p:cTn id="9" dur="1" fill="hold">
                                          <p:stCondLst>
                                            <p:cond delay="0"/>
                                          </p:stCondLst>
                                        </p:cTn>
                                        <p:tgtEl>
                                          <p:spTgt spid="109"/>
                                        </p:tgtEl>
                                        <p:attrNameLst>
                                          <p:attrName>style.visibility</p:attrName>
                                        </p:attrNameLst>
                                      </p:cBhvr>
                                      <p:to>
                                        <p:strVal val="visible"/>
                                      </p:to>
                                    </p:set>
                                    <p:animEffect transition="in" filter="wipe(down)">
                                      <p:cBhvr>
                                        <p:cTn id="10" dur="500"/>
                                        <p:tgtEl>
                                          <p:spTgt spid="10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2"/>
                                        </p:tgtEl>
                                        <p:attrNameLst>
                                          <p:attrName>style.visibility</p:attrName>
                                        </p:attrNameLst>
                                      </p:cBhvr>
                                      <p:to>
                                        <p:strVal val="visible"/>
                                      </p:to>
                                    </p:set>
                                    <p:animEffect transition="in" filter="wipe(down)">
                                      <p:cBhvr>
                                        <p:cTn id="13" dur="500"/>
                                        <p:tgtEl>
                                          <p:spTgt spid="112"/>
                                        </p:tgtEl>
                                      </p:cBhvr>
                                    </p:animEffect>
                                  </p:childTnLst>
                                </p:cTn>
                              </p:par>
                              <p:par>
                                <p:cTn id="14" presetID="22" presetClass="entr" presetSubtype="4" fill="hold"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down)">
                                      <p:cBhvr>
                                        <p:cTn id="16" dur="500"/>
                                        <p:tgtEl>
                                          <p:spTgt spid="44"/>
                                        </p:tgtEl>
                                      </p:cBhvr>
                                    </p:animEffect>
                                  </p:childTnLst>
                                </p:cTn>
                              </p:par>
                              <p:par>
                                <p:cTn id="17" presetID="22" presetClass="entr" presetSubtype="4" fill="hold" nodeType="withEffect">
                                  <p:stCondLst>
                                    <p:cond delay="0"/>
                                  </p:stCondLst>
                                  <p:childTnLst>
                                    <p:set>
                                      <p:cBhvr>
                                        <p:cTn id="18" dur="1" fill="hold">
                                          <p:stCondLst>
                                            <p:cond delay="0"/>
                                          </p:stCondLst>
                                        </p:cTn>
                                        <p:tgtEl>
                                          <p:spTgt spid="94"/>
                                        </p:tgtEl>
                                        <p:attrNameLst>
                                          <p:attrName>style.visibility</p:attrName>
                                        </p:attrNameLst>
                                      </p:cBhvr>
                                      <p:to>
                                        <p:strVal val="visible"/>
                                      </p:to>
                                    </p:set>
                                    <p:animEffect transition="in" filter="wipe(down)">
                                      <p:cBhvr>
                                        <p:cTn id="19" dur="500"/>
                                        <p:tgtEl>
                                          <p:spTgt spid="94"/>
                                        </p:tgtEl>
                                      </p:cBhvr>
                                    </p:animEffect>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2000"/>
                                        <p:tgtEl>
                                          <p:spTgt spid="33"/>
                                        </p:tgtEl>
                                      </p:cBhvr>
                                    </p:animEffect>
                                    <p:anim calcmode="lin" valueType="num">
                                      <p:cBhvr>
                                        <p:cTn id="25" dur="2000" fill="hold"/>
                                        <p:tgtEl>
                                          <p:spTgt spid="33"/>
                                        </p:tgtEl>
                                        <p:attrNameLst>
                                          <p:attrName>ppt_w</p:attrName>
                                        </p:attrNameLst>
                                      </p:cBhvr>
                                      <p:tavLst>
                                        <p:tav tm="0" fmla="#ppt_w*sin(2.5*pi*$)">
                                          <p:val>
                                            <p:fltVal val="0"/>
                                          </p:val>
                                        </p:tav>
                                        <p:tav tm="100000">
                                          <p:val>
                                            <p:fltVal val="1"/>
                                          </p:val>
                                        </p:tav>
                                      </p:tavLst>
                                    </p:anim>
                                    <p:anim calcmode="lin" valueType="num">
                                      <p:cBhvr>
                                        <p:cTn id="26" dur="2000" fill="hold"/>
                                        <p:tgtEl>
                                          <p:spTgt spid="33"/>
                                        </p:tgtEl>
                                        <p:attrNameLst>
                                          <p:attrName>ppt_h</p:attrName>
                                        </p:attrNameLst>
                                      </p:cBhvr>
                                      <p:tavLst>
                                        <p:tav tm="0">
                                          <p:val>
                                            <p:strVal val="#ppt_h"/>
                                          </p:val>
                                        </p:tav>
                                        <p:tav tm="100000">
                                          <p:val>
                                            <p:strVal val="#ppt_h"/>
                                          </p:val>
                                        </p:tav>
                                      </p:tavLst>
                                    </p:anim>
                                  </p:childTnLst>
                                </p:cTn>
                              </p:par>
                              <p:par>
                                <p:cTn id="27" presetID="45" presetClass="entr" presetSubtype="0" fill="hold" nodeType="withEffect">
                                  <p:stCondLst>
                                    <p:cond delay="0"/>
                                  </p:stCondLst>
                                  <p:childTnLst>
                                    <p:set>
                                      <p:cBhvr>
                                        <p:cTn id="28" dur="1" fill="hold">
                                          <p:stCondLst>
                                            <p:cond delay="0"/>
                                          </p:stCondLst>
                                        </p:cTn>
                                        <p:tgtEl>
                                          <p:spTgt spid="79"/>
                                        </p:tgtEl>
                                        <p:attrNameLst>
                                          <p:attrName>style.visibility</p:attrName>
                                        </p:attrNameLst>
                                      </p:cBhvr>
                                      <p:to>
                                        <p:strVal val="visible"/>
                                      </p:to>
                                    </p:set>
                                    <p:animEffect transition="in" filter="fade">
                                      <p:cBhvr>
                                        <p:cTn id="29" dur="2000"/>
                                        <p:tgtEl>
                                          <p:spTgt spid="79"/>
                                        </p:tgtEl>
                                      </p:cBhvr>
                                    </p:animEffect>
                                    <p:anim calcmode="lin" valueType="num">
                                      <p:cBhvr>
                                        <p:cTn id="30" dur="2000" fill="hold"/>
                                        <p:tgtEl>
                                          <p:spTgt spid="79"/>
                                        </p:tgtEl>
                                        <p:attrNameLst>
                                          <p:attrName>ppt_w</p:attrName>
                                        </p:attrNameLst>
                                      </p:cBhvr>
                                      <p:tavLst>
                                        <p:tav tm="0" fmla="#ppt_w*sin(2.5*pi*$)">
                                          <p:val>
                                            <p:fltVal val="0"/>
                                          </p:val>
                                        </p:tav>
                                        <p:tav tm="100000">
                                          <p:val>
                                            <p:fltVal val="1"/>
                                          </p:val>
                                        </p:tav>
                                      </p:tavLst>
                                    </p:anim>
                                    <p:anim calcmode="lin" valueType="num">
                                      <p:cBhvr>
                                        <p:cTn id="31" dur="2000" fill="hold"/>
                                        <p:tgtEl>
                                          <p:spTgt spid="79"/>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1000"/>
                                        <p:tgtEl>
                                          <p:spTgt spid="51"/>
                                        </p:tgtEl>
                                      </p:cBhvr>
                                    </p:animEffect>
                                    <p:anim calcmode="lin" valueType="num">
                                      <p:cBhvr>
                                        <p:cTn id="37" dur="1000" fill="hold"/>
                                        <p:tgtEl>
                                          <p:spTgt spid="51"/>
                                        </p:tgtEl>
                                        <p:attrNameLst>
                                          <p:attrName>ppt_x</p:attrName>
                                        </p:attrNameLst>
                                      </p:cBhvr>
                                      <p:tavLst>
                                        <p:tav tm="0">
                                          <p:val>
                                            <p:strVal val="#ppt_x"/>
                                          </p:val>
                                        </p:tav>
                                        <p:tav tm="100000">
                                          <p:val>
                                            <p:strVal val="#ppt_x"/>
                                          </p:val>
                                        </p:tav>
                                      </p:tavLst>
                                    </p:anim>
                                    <p:anim calcmode="lin" valueType="num">
                                      <p:cBhvr>
                                        <p:cTn id="38" dur="1000" fill="hold"/>
                                        <p:tgtEl>
                                          <p:spTgt spid="5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13"/>
                                        </p:tgtEl>
                                        <p:attrNameLst>
                                          <p:attrName>style.visibility</p:attrName>
                                        </p:attrNameLst>
                                      </p:cBhvr>
                                      <p:to>
                                        <p:strVal val="visible"/>
                                      </p:to>
                                    </p:set>
                                    <p:animEffect transition="in" filter="fade">
                                      <p:cBhvr>
                                        <p:cTn id="41" dur="1000"/>
                                        <p:tgtEl>
                                          <p:spTgt spid="113"/>
                                        </p:tgtEl>
                                      </p:cBhvr>
                                    </p:animEffect>
                                    <p:anim calcmode="lin" valueType="num">
                                      <p:cBhvr>
                                        <p:cTn id="42" dur="1000" fill="hold"/>
                                        <p:tgtEl>
                                          <p:spTgt spid="113"/>
                                        </p:tgtEl>
                                        <p:attrNameLst>
                                          <p:attrName>ppt_x</p:attrName>
                                        </p:attrNameLst>
                                      </p:cBhvr>
                                      <p:tavLst>
                                        <p:tav tm="0">
                                          <p:val>
                                            <p:strVal val="#ppt_x"/>
                                          </p:val>
                                        </p:tav>
                                        <p:tav tm="100000">
                                          <p:val>
                                            <p:strVal val="#ppt_x"/>
                                          </p:val>
                                        </p:tav>
                                      </p:tavLst>
                                    </p:anim>
                                    <p:anim calcmode="lin" valueType="num">
                                      <p:cBhvr>
                                        <p:cTn id="43" dur="1000" fill="hold"/>
                                        <p:tgtEl>
                                          <p:spTgt spid="113"/>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00"/>
                                        </p:tgtEl>
                                        <p:attrNameLst>
                                          <p:attrName>style.visibility</p:attrName>
                                        </p:attrNameLst>
                                      </p:cBhvr>
                                      <p:to>
                                        <p:strVal val="visible"/>
                                      </p:to>
                                    </p:set>
                                    <p:animEffect transition="in" filter="fade">
                                      <p:cBhvr>
                                        <p:cTn id="46" dur="1000"/>
                                        <p:tgtEl>
                                          <p:spTgt spid="100"/>
                                        </p:tgtEl>
                                      </p:cBhvr>
                                    </p:animEffect>
                                    <p:anim calcmode="lin" valueType="num">
                                      <p:cBhvr>
                                        <p:cTn id="47" dur="1000" fill="hold"/>
                                        <p:tgtEl>
                                          <p:spTgt spid="100"/>
                                        </p:tgtEl>
                                        <p:attrNameLst>
                                          <p:attrName>ppt_x</p:attrName>
                                        </p:attrNameLst>
                                      </p:cBhvr>
                                      <p:tavLst>
                                        <p:tav tm="0">
                                          <p:val>
                                            <p:strVal val="#ppt_x"/>
                                          </p:val>
                                        </p:tav>
                                        <p:tav tm="100000">
                                          <p:val>
                                            <p:strVal val="#ppt_x"/>
                                          </p:val>
                                        </p:tav>
                                      </p:tavLst>
                                    </p:anim>
                                    <p:anim calcmode="lin" valueType="num">
                                      <p:cBhvr>
                                        <p:cTn id="48"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nodeType="click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p:cTn id="53" dur="1000" fill="hold"/>
                                        <p:tgtEl>
                                          <p:spTgt spid="58"/>
                                        </p:tgtEl>
                                        <p:attrNameLst>
                                          <p:attrName>ppt_w</p:attrName>
                                        </p:attrNameLst>
                                      </p:cBhvr>
                                      <p:tavLst>
                                        <p:tav tm="0">
                                          <p:val>
                                            <p:fltVal val="0"/>
                                          </p:val>
                                        </p:tav>
                                        <p:tav tm="100000">
                                          <p:val>
                                            <p:strVal val="#ppt_w"/>
                                          </p:val>
                                        </p:tav>
                                      </p:tavLst>
                                    </p:anim>
                                    <p:anim calcmode="lin" valueType="num">
                                      <p:cBhvr>
                                        <p:cTn id="54" dur="1000" fill="hold"/>
                                        <p:tgtEl>
                                          <p:spTgt spid="58"/>
                                        </p:tgtEl>
                                        <p:attrNameLst>
                                          <p:attrName>ppt_h</p:attrName>
                                        </p:attrNameLst>
                                      </p:cBhvr>
                                      <p:tavLst>
                                        <p:tav tm="0">
                                          <p:val>
                                            <p:fltVal val="0"/>
                                          </p:val>
                                        </p:tav>
                                        <p:tav tm="100000">
                                          <p:val>
                                            <p:strVal val="#ppt_h"/>
                                          </p:val>
                                        </p:tav>
                                      </p:tavLst>
                                    </p:anim>
                                    <p:anim calcmode="lin" valueType="num">
                                      <p:cBhvr>
                                        <p:cTn id="55" dur="1000" fill="hold"/>
                                        <p:tgtEl>
                                          <p:spTgt spid="58"/>
                                        </p:tgtEl>
                                        <p:attrNameLst>
                                          <p:attrName>style.rotation</p:attrName>
                                        </p:attrNameLst>
                                      </p:cBhvr>
                                      <p:tavLst>
                                        <p:tav tm="0">
                                          <p:val>
                                            <p:fltVal val="90"/>
                                          </p:val>
                                        </p:tav>
                                        <p:tav tm="100000">
                                          <p:val>
                                            <p:fltVal val="0"/>
                                          </p:val>
                                        </p:tav>
                                      </p:tavLst>
                                    </p:anim>
                                    <p:animEffect transition="in" filter="fade">
                                      <p:cBhvr>
                                        <p:cTn id="56" dur="1000"/>
                                        <p:tgtEl>
                                          <p:spTgt spid="58"/>
                                        </p:tgtEl>
                                      </p:cBhvr>
                                    </p:animEffect>
                                  </p:childTnLst>
                                </p:cTn>
                              </p:par>
                              <p:par>
                                <p:cTn id="57" presetID="31" presetClass="entr" presetSubtype="0" fill="hold" nodeType="withEffect">
                                  <p:stCondLst>
                                    <p:cond delay="0"/>
                                  </p:stCondLst>
                                  <p:childTnLst>
                                    <p:set>
                                      <p:cBhvr>
                                        <p:cTn id="58" dur="1" fill="hold">
                                          <p:stCondLst>
                                            <p:cond delay="0"/>
                                          </p:stCondLst>
                                        </p:cTn>
                                        <p:tgtEl>
                                          <p:spTgt spid="84"/>
                                        </p:tgtEl>
                                        <p:attrNameLst>
                                          <p:attrName>style.visibility</p:attrName>
                                        </p:attrNameLst>
                                      </p:cBhvr>
                                      <p:to>
                                        <p:strVal val="visible"/>
                                      </p:to>
                                    </p:set>
                                    <p:anim calcmode="lin" valueType="num">
                                      <p:cBhvr>
                                        <p:cTn id="59" dur="1000" fill="hold"/>
                                        <p:tgtEl>
                                          <p:spTgt spid="84"/>
                                        </p:tgtEl>
                                        <p:attrNameLst>
                                          <p:attrName>ppt_w</p:attrName>
                                        </p:attrNameLst>
                                      </p:cBhvr>
                                      <p:tavLst>
                                        <p:tav tm="0">
                                          <p:val>
                                            <p:fltVal val="0"/>
                                          </p:val>
                                        </p:tav>
                                        <p:tav tm="100000">
                                          <p:val>
                                            <p:strVal val="#ppt_w"/>
                                          </p:val>
                                        </p:tav>
                                      </p:tavLst>
                                    </p:anim>
                                    <p:anim calcmode="lin" valueType="num">
                                      <p:cBhvr>
                                        <p:cTn id="60" dur="1000" fill="hold"/>
                                        <p:tgtEl>
                                          <p:spTgt spid="84"/>
                                        </p:tgtEl>
                                        <p:attrNameLst>
                                          <p:attrName>ppt_h</p:attrName>
                                        </p:attrNameLst>
                                      </p:cBhvr>
                                      <p:tavLst>
                                        <p:tav tm="0">
                                          <p:val>
                                            <p:fltVal val="0"/>
                                          </p:val>
                                        </p:tav>
                                        <p:tav tm="100000">
                                          <p:val>
                                            <p:strVal val="#ppt_h"/>
                                          </p:val>
                                        </p:tav>
                                      </p:tavLst>
                                    </p:anim>
                                    <p:anim calcmode="lin" valueType="num">
                                      <p:cBhvr>
                                        <p:cTn id="61" dur="1000" fill="hold"/>
                                        <p:tgtEl>
                                          <p:spTgt spid="84"/>
                                        </p:tgtEl>
                                        <p:attrNameLst>
                                          <p:attrName>style.rotation</p:attrName>
                                        </p:attrNameLst>
                                      </p:cBhvr>
                                      <p:tavLst>
                                        <p:tav tm="0">
                                          <p:val>
                                            <p:fltVal val="90"/>
                                          </p:val>
                                        </p:tav>
                                        <p:tav tm="100000">
                                          <p:val>
                                            <p:fltVal val="0"/>
                                          </p:val>
                                        </p:tav>
                                      </p:tavLst>
                                    </p:anim>
                                    <p:animEffect transition="in" filter="fade">
                                      <p:cBhvr>
                                        <p:cTn id="62" dur="1000"/>
                                        <p:tgtEl>
                                          <p:spTgt spid="84"/>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barn(inVertical)">
                                      <p:cBhvr>
                                        <p:cTn id="67" dur="500"/>
                                        <p:tgtEl>
                                          <p:spTgt spid="65"/>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114"/>
                                        </p:tgtEl>
                                        <p:attrNameLst>
                                          <p:attrName>style.visibility</p:attrName>
                                        </p:attrNameLst>
                                      </p:cBhvr>
                                      <p:to>
                                        <p:strVal val="visible"/>
                                      </p:to>
                                    </p:set>
                                    <p:animEffect transition="in" filter="barn(inVertical)">
                                      <p:cBhvr>
                                        <p:cTn id="70" dur="500"/>
                                        <p:tgtEl>
                                          <p:spTgt spid="114"/>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106"/>
                                        </p:tgtEl>
                                        <p:attrNameLst>
                                          <p:attrName>style.visibility</p:attrName>
                                        </p:attrNameLst>
                                      </p:cBhvr>
                                      <p:to>
                                        <p:strVal val="visible"/>
                                      </p:to>
                                    </p:set>
                                    <p:animEffect transition="in" filter="barn(inVertical)">
                                      <p:cBhvr>
                                        <p:cTn id="73" dur="500"/>
                                        <p:tgtEl>
                                          <p:spTgt spid="106"/>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nodeType="clickEffect">
                                  <p:stCondLst>
                                    <p:cond delay="0"/>
                                  </p:stCondLst>
                                  <p:childTnLst>
                                    <p:set>
                                      <p:cBhvr>
                                        <p:cTn id="77" dur="1" fill="hold">
                                          <p:stCondLst>
                                            <p:cond delay="0"/>
                                          </p:stCondLst>
                                        </p:cTn>
                                        <p:tgtEl>
                                          <p:spTgt spid="72"/>
                                        </p:tgtEl>
                                        <p:attrNameLst>
                                          <p:attrName>style.visibility</p:attrName>
                                        </p:attrNameLst>
                                      </p:cBhvr>
                                      <p:to>
                                        <p:strVal val="visible"/>
                                      </p:to>
                                    </p:set>
                                    <p:animEffect transition="in" filter="wipe(down)">
                                      <p:cBhvr>
                                        <p:cTn id="78" dur="500"/>
                                        <p:tgtEl>
                                          <p:spTgt spid="72"/>
                                        </p:tgtEl>
                                      </p:cBhvr>
                                    </p:animEffect>
                                  </p:childTnLst>
                                </p:cTn>
                              </p:par>
                              <p:par>
                                <p:cTn id="79" presetID="22" presetClass="entr" presetSubtype="4" fill="hold" nodeType="with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wipe(down)">
                                      <p:cBhvr>
                                        <p:cTn id="81"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112" grpId="0" animBg="1"/>
      <p:bldP spid="113" grpId="0"/>
      <p:bldP spid="11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五、 新企业的注册</a:t>
            </a:r>
            <a:r>
              <a:rPr lang="zh-CN" altLang="en-US" sz="2400" b="1" dirty="0" smtClean="0">
                <a:solidFill>
                  <a:schemeClr val="tx1">
                    <a:lumMod val="75000"/>
                    <a:lumOff val="25000"/>
                  </a:schemeClr>
                </a:solidFill>
                <a:latin typeface="微软雅黑" pitchFamily="34" charset="-122"/>
                <a:ea typeface="微软雅黑" pitchFamily="34" charset="-122"/>
              </a:rPr>
              <a:t>流程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企业注册的一般流程</a:t>
            </a:r>
          </a:p>
        </p:txBody>
      </p:sp>
      <p:grpSp>
        <p:nvGrpSpPr>
          <p:cNvPr id="81" name="Group 6"/>
          <p:cNvGrpSpPr>
            <a:grpSpLocks/>
          </p:cNvGrpSpPr>
          <p:nvPr/>
        </p:nvGrpSpPr>
        <p:grpSpPr bwMode="auto">
          <a:xfrm>
            <a:off x="4170363" y="1733550"/>
            <a:ext cx="3887787" cy="3409950"/>
            <a:chOff x="0" y="0"/>
            <a:chExt cx="2449" cy="2148"/>
          </a:xfrm>
        </p:grpSpPr>
        <p:pic>
          <p:nvPicPr>
            <p:cNvPr id="85" name="Picture 7" descr="iPhone_5S_freebi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49" cy="2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Rectangle 8"/>
            <p:cNvSpPr>
              <a:spLocks noChangeArrowheads="1"/>
            </p:cNvSpPr>
            <p:nvPr/>
          </p:nvSpPr>
          <p:spPr bwMode="auto">
            <a:xfrm>
              <a:off x="825" y="294"/>
              <a:ext cx="807" cy="1424"/>
            </a:xfrm>
            <a:prstGeom prst="rect">
              <a:avLst/>
            </a:prstGeom>
            <a:blipFill dpi="0" rotWithShape="1">
              <a:blip r:embed="rId4"/>
              <a:srcRect/>
              <a:stretch>
                <a:fillRect r="-7874"/>
              </a:stretch>
            </a:blipFill>
            <a:ln w="6350" cmpd="sng">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微软雅黑"/>
                <a:ea typeface="微软雅黑"/>
                <a:cs typeface="+mn-ea"/>
                <a:sym typeface="微软雅黑"/>
              </a:endParaRPr>
            </a:p>
          </p:txBody>
        </p:sp>
      </p:grpSp>
      <p:sp>
        <p:nvSpPr>
          <p:cNvPr id="91" name="Oval 9"/>
          <p:cNvSpPr>
            <a:spLocks noChangeArrowheads="1"/>
          </p:cNvSpPr>
          <p:nvPr/>
        </p:nvSpPr>
        <p:spPr bwMode="auto">
          <a:xfrm>
            <a:off x="4500267" y="4470400"/>
            <a:ext cx="546100" cy="542925"/>
          </a:xfrm>
          <a:prstGeom prst="ellipse">
            <a:avLst/>
          </a:prstGeom>
          <a:solidFill>
            <a:srgbClr val="0070C0"/>
          </a:solidFill>
          <a:ln>
            <a:noFill/>
          </a:ln>
          <a:extLst/>
        </p:spPr>
        <p:txBody>
          <a:bodyPr/>
          <a:lstStyle/>
          <a:p>
            <a:pPr algn="ctr"/>
            <a:r>
              <a:rPr lang="zh-CN" altLang="zh-CN" b="1">
                <a:solidFill>
                  <a:schemeClr val="bg1"/>
                </a:solidFill>
                <a:latin typeface="微软雅黑"/>
                <a:ea typeface="微软雅黑"/>
                <a:cs typeface="+mn-ea"/>
                <a:sym typeface="微软雅黑"/>
              </a:rPr>
              <a:t>4</a:t>
            </a:r>
          </a:p>
        </p:txBody>
      </p:sp>
      <p:sp>
        <p:nvSpPr>
          <p:cNvPr id="93" name="Oval 10"/>
          <p:cNvSpPr>
            <a:spLocks noChangeArrowheads="1"/>
          </p:cNvSpPr>
          <p:nvPr/>
        </p:nvSpPr>
        <p:spPr bwMode="auto">
          <a:xfrm>
            <a:off x="7210425" y="1822450"/>
            <a:ext cx="546100" cy="542925"/>
          </a:xfrm>
          <a:prstGeom prst="ellipse">
            <a:avLst/>
          </a:prstGeom>
          <a:solidFill>
            <a:srgbClr val="00B0F0"/>
          </a:solidFill>
          <a:ln>
            <a:noFill/>
          </a:ln>
          <a:extLst/>
        </p:spPr>
        <p:txBody>
          <a:bodyPr/>
          <a:lstStyle/>
          <a:p>
            <a:pPr algn="ctr"/>
            <a:r>
              <a:rPr lang="zh-CN" altLang="zh-CN" b="1">
                <a:solidFill>
                  <a:schemeClr val="bg1"/>
                </a:solidFill>
                <a:latin typeface="微软雅黑"/>
                <a:ea typeface="微软雅黑"/>
                <a:cs typeface="+mn-ea"/>
                <a:sym typeface="微软雅黑"/>
              </a:rPr>
              <a:t>5</a:t>
            </a:r>
          </a:p>
        </p:txBody>
      </p:sp>
      <p:sp>
        <p:nvSpPr>
          <p:cNvPr id="96" name="Oval 11"/>
          <p:cNvSpPr>
            <a:spLocks noChangeArrowheads="1"/>
          </p:cNvSpPr>
          <p:nvPr/>
        </p:nvSpPr>
        <p:spPr bwMode="auto">
          <a:xfrm>
            <a:off x="7210425" y="2714625"/>
            <a:ext cx="546100" cy="542925"/>
          </a:xfrm>
          <a:prstGeom prst="ellipse">
            <a:avLst/>
          </a:prstGeom>
          <a:solidFill>
            <a:srgbClr val="0070C0"/>
          </a:solidFill>
          <a:ln>
            <a:noFill/>
          </a:ln>
          <a:extLst/>
        </p:spPr>
        <p:txBody>
          <a:bodyPr/>
          <a:lstStyle/>
          <a:p>
            <a:pPr algn="ctr"/>
            <a:r>
              <a:rPr lang="zh-CN" altLang="zh-CN" b="1">
                <a:solidFill>
                  <a:schemeClr val="bg1"/>
                </a:solidFill>
                <a:latin typeface="微软雅黑"/>
                <a:ea typeface="微软雅黑"/>
                <a:cs typeface="+mn-ea"/>
                <a:sym typeface="微软雅黑"/>
              </a:rPr>
              <a:t>6</a:t>
            </a:r>
          </a:p>
        </p:txBody>
      </p:sp>
      <p:sp>
        <p:nvSpPr>
          <p:cNvPr id="98" name="Oval 15"/>
          <p:cNvSpPr>
            <a:spLocks noChangeArrowheads="1"/>
          </p:cNvSpPr>
          <p:nvPr/>
        </p:nvSpPr>
        <p:spPr bwMode="auto">
          <a:xfrm>
            <a:off x="4484688" y="1795463"/>
            <a:ext cx="546100" cy="542925"/>
          </a:xfrm>
          <a:prstGeom prst="ellipse">
            <a:avLst/>
          </a:prstGeom>
          <a:solidFill>
            <a:srgbClr val="00B0F0"/>
          </a:solidFill>
          <a:ln>
            <a:noFill/>
          </a:ln>
          <a:extLst/>
        </p:spPr>
        <p:txBody>
          <a:bodyPr/>
          <a:lstStyle/>
          <a:p>
            <a:pPr algn="ctr"/>
            <a:r>
              <a:rPr lang="zh-CN" altLang="zh-CN" b="1" dirty="0">
                <a:solidFill>
                  <a:schemeClr val="bg1"/>
                </a:solidFill>
                <a:latin typeface="微软雅黑"/>
                <a:ea typeface="微软雅黑"/>
                <a:cs typeface="+mn-ea"/>
                <a:sym typeface="微软雅黑"/>
              </a:rPr>
              <a:t>1</a:t>
            </a:r>
          </a:p>
        </p:txBody>
      </p:sp>
      <p:sp>
        <p:nvSpPr>
          <p:cNvPr id="99" name="Oval 16"/>
          <p:cNvSpPr>
            <a:spLocks noChangeArrowheads="1"/>
          </p:cNvSpPr>
          <p:nvPr/>
        </p:nvSpPr>
        <p:spPr bwMode="auto">
          <a:xfrm>
            <a:off x="4486275" y="2705100"/>
            <a:ext cx="546100" cy="542925"/>
          </a:xfrm>
          <a:prstGeom prst="ellipse">
            <a:avLst/>
          </a:prstGeom>
          <a:solidFill>
            <a:srgbClr val="0070C0"/>
          </a:solidFill>
          <a:ln>
            <a:noFill/>
          </a:ln>
          <a:extLst/>
        </p:spPr>
        <p:txBody>
          <a:bodyPr/>
          <a:lstStyle/>
          <a:p>
            <a:pPr algn="ctr"/>
            <a:r>
              <a:rPr lang="zh-CN" altLang="zh-CN" b="1">
                <a:solidFill>
                  <a:schemeClr val="bg1"/>
                </a:solidFill>
                <a:latin typeface="微软雅黑"/>
                <a:ea typeface="微软雅黑"/>
                <a:cs typeface="+mn-ea"/>
                <a:sym typeface="微软雅黑"/>
              </a:rPr>
              <a:t>2</a:t>
            </a:r>
          </a:p>
        </p:txBody>
      </p:sp>
      <p:sp>
        <p:nvSpPr>
          <p:cNvPr id="101" name="Oval 17"/>
          <p:cNvSpPr>
            <a:spLocks noChangeArrowheads="1"/>
          </p:cNvSpPr>
          <p:nvPr/>
        </p:nvSpPr>
        <p:spPr bwMode="auto">
          <a:xfrm>
            <a:off x="4486275" y="3597275"/>
            <a:ext cx="546100" cy="542925"/>
          </a:xfrm>
          <a:prstGeom prst="ellipse">
            <a:avLst/>
          </a:prstGeom>
          <a:solidFill>
            <a:srgbClr val="00B0F0"/>
          </a:solidFill>
          <a:ln>
            <a:noFill/>
          </a:ln>
          <a:extLst/>
        </p:spPr>
        <p:txBody>
          <a:bodyPr/>
          <a:lstStyle/>
          <a:p>
            <a:pPr algn="ctr"/>
            <a:r>
              <a:rPr lang="zh-CN" altLang="zh-CN" b="1">
                <a:solidFill>
                  <a:schemeClr val="bg1"/>
                </a:solidFill>
                <a:latin typeface="微软雅黑"/>
                <a:ea typeface="微软雅黑"/>
                <a:cs typeface="+mn-ea"/>
                <a:sym typeface="微软雅黑"/>
              </a:rPr>
              <a:t>3</a:t>
            </a:r>
          </a:p>
        </p:txBody>
      </p:sp>
      <p:sp>
        <p:nvSpPr>
          <p:cNvPr id="102" name="Oval 10"/>
          <p:cNvSpPr>
            <a:spLocks noChangeArrowheads="1"/>
          </p:cNvSpPr>
          <p:nvPr/>
        </p:nvSpPr>
        <p:spPr bwMode="auto">
          <a:xfrm>
            <a:off x="7210425" y="3568700"/>
            <a:ext cx="546100" cy="542925"/>
          </a:xfrm>
          <a:prstGeom prst="ellipse">
            <a:avLst/>
          </a:prstGeom>
          <a:solidFill>
            <a:srgbClr val="00B0F0"/>
          </a:solidFill>
          <a:ln>
            <a:noFill/>
          </a:ln>
          <a:extLst/>
        </p:spPr>
        <p:txBody>
          <a:bodyPr/>
          <a:lstStyle/>
          <a:p>
            <a:pPr algn="ctr"/>
            <a:r>
              <a:rPr lang="en-US" altLang="zh-CN" b="1" dirty="0" smtClean="0">
                <a:solidFill>
                  <a:schemeClr val="bg1"/>
                </a:solidFill>
                <a:latin typeface="微软雅黑"/>
                <a:ea typeface="微软雅黑"/>
                <a:cs typeface="+mn-ea"/>
                <a:sym typeface="微软雅黑"/>
              </a:rPr>
              <a:t>7</a:t>
            </a:r>
            <a:endParaRPr lang="zh-CN" altLang="zh-CN" b="1" dirty="0">
              <a:solidFill>
                <a:schemeClr val="bg1"/>
              </a:solidFill>
              <a:latin typeface="微软雅黑"/>
              <a:ea typeface="微软雅黑"/>
              <a:cs typeface="+mn-ea"/>
              <a:sym typeface="微软雅黑"/>
            </a:endParaRPr>
          </a:p>
        </p:txBody>
      </p:sp>
      <p:sp>
        <p:nvSpPr>
          <p:cNvPr id="103" name="Oval 11"/>
          <p:cNvSpPr>
            <a:spLocks noChangeArrowheads="1"/>
          </p:cNvSpPr>
          <p:nvPr/>
        </p:nvSpPr>
        <p:spPr bwMode="auto">
          <a:xfrm>
            <a:off x="7210425" y="4460875"/>
            <a:ext cx="546100" cy="542925"/>
          </a:xfrm>
          <a:prstGeom prst="ellipse">
            <a:avLst/>
          </a:prstGeom>
          <a:solidFill>
            <a:srgbClr val="0070C0"/>
          </a:solidFill>
          <a:ln>
            <a:noFill/>
          </a:ln>
          <a:extLst/>
        </p:spPr>
        <p:txBody>
          <a:bodyPr/>
          <a:lstStyle/>
          <a:p>
            <a:pPr algn="ctr"/>
            <a:r>
              <a:rPr lang="en-US" altLang="zh-CN" b="1" dirty="0" smtClean="0">
                <a:solidFill>
                  <a:schemeClr val="bg1"/>
                </a:solidFill>
                <a:latin typeface="微软雅黑"/>
                <a:ea typeface="微软雅黑"/>
                <a:cs typeface="+mn-ea"/>
                <a:sym typeface="微软雅黑"/>
              </a:rPr>
              <a:t>8</a:t>
            </a:r>
            <a:endParaRPr lang="zh-CN" altLang="zh-CN" b="1" dirty="0">
              <a:solidFill>
                <a:schemeClr val="bg1"/>
              </a:solidFill>
              <a:latin typeface="微软雅黑"/>
              <a:ea typeface="微软雅黑"/>
              <a:cs typeface="+mn-ea"/>
              <a:sym typeface="微软雅黑"/>
            </a:endParaRPr>
          </a:p>
        </p:txBody>
      </p:sp>
      <p:sp>
        <p:nvSpPr>
          <p:cNvPr id="2" name="矩形 1"/>
          <p:cNvSpPr/>
          <p:nvPr/>
        </p:nvSpPr>
        <p:spPr>
          <a:xfrm>
            <a:off x="3122652" y="1882259"/>
            <a:ext cx="1210588" cy="400110"/>
          </a:xfrm>
          <a:prstGeom prst="rect">
            <a:avLst/>
          </a:prstGeom>
        </p:spPr>
        <p:txBody>
          <a:bodyPr wrap="none">
            <a:spAutoFit/>
          </a:bodyPr>
          <a:lstStyle/>
          <a:p>
            <a:r>
              <a:rPr lang="zh-CN" altLang="en-US" sz="2000" dirty="0">
                <a:solidFill>
                  <a:schemeClr val="tx1">
                    <a:lumMod val="75000"/>
                    <a:lumOff val="25000"/>
                  </a:schemeClr>
                </a:solidFill>
                <a:latin typeface="微软雅黑" pitchFamily="34" charset="-122"/>
                <a:ea typeface="微软雅黑" pitchFamily="34" charset="-122"/>
              </a:rPr>
              <a:t>公司核名</a:t>
            </a:r>
          </a:p>
        </p:txBody>
      </p:sp>
      <p:sp>
        <p:nvSpPr>
          <p:cNvPr id="3" name="矩形 2"/>
          <p:cNvSpPr/>
          <p:nvPr/>
        </p:nvSpPr>
        <p:spPr>
          <a:xfrm>
            <a:off x="2600703" y="2801421"/>
            <a:ext cx="1723549" cy="400110"/>
          </a:xfrm>
          <a:prstGeom prst="rect">
            <a:avLst/>
          </a:prstGeom>
        </p:spPr>
        <p:txBody>
          <a:bodyPr wrap="none">
            <a:spAutoFit/>
          </a:bodyPr>
          <a:lstStyle/>
          <a:p>
            <a:r>
              <a:rPr lang="zh-CN" altLang="en-US" sz="2000" dirty="0">
                <a:solidFill>
                  <a:schemeClr val="tx1">
                    <a:lumMod val="75000"/>
                    <a:lumOff val="25000"/>
                  </a:schemeClr>
                </a:solidFill>
                <a:latin typeface="微软雅黑" pitchFamily="34" charset="-122"/>
                <a:ea typeface="微软雅黑" pitchFamily="34" charset="-122"/>
              </a:rPr>
              <a:t>经营项目审批</a:t>
            </a:r>
          </a:p>
        </p:txBody>
      </p:sp>
      <p:sp>
        <p:nvSpPr>
          <p:cNvPr id="4" name="矩形 3"/>
          <p:cNvSpPr/>
          <p:nvPr/>
        </p:nvSpPr>
        <p:spPr>
          <a:xfrm>
            <a:off x="2600703" y="3684071"/>
            <a:ext cx="1723549" cy="400110"/>
          </a:xfrm>
          <a:prstGeom prst="rect">
            <a:avLst/>
          </a:prstGeom>
        </p:spPr>
        <p:txBody>
          <a:bodyPr wrap="none">
            <a:spAutoFit/>
          </a:bodyPr>
          <a:lstStyle/>
          <a:p>
            <a:r>
              <a:rPr lang="zh-CN" altLang="en-US" sz="2000" dirty="0">
                <a:solidFill>
                  <a:schemeClr val="tx1">
                    <a:lumMod val="75000"/>
                    <a:lumOff val="25000"/>
                  </a:schemeClr>
                </a:solidFill>
                <a:latin typeface="微软雅黑" pitchFamily="34" charset="-122"/>
                <a:ea typeface="微软雅黑" pitchFamily="34" charset="-122"/>
              </a:rPr>
              <a:t>公司公章备案</a:t>
            </a:r>
          </a:p>
        </p:txBody>
      </p:sp>
      <p:sp>
        <p:nvSpPr>
          <p:cNvPr id="5" name="矩形 4"/>
          <p:cNvSpPr/>
          <p:nvPr/>
        </p:nvSpPr>
        <p:spPr>
          <a:xfrm>
            <a:off x="3524032" y="4592121"/>
            <a:ext cx="697627" cy="400110"/>
          </a:xfrm>
          <a:prstGeom prst="rect">
            <a:avLst/>
          </a:prstGeom>
        </p:spPr>
        <p:txBody>
          <a:bodyPr wrap="none">
            <a:spAutoFit/>
          </a:bodyPr>
          <a:lstStyle/>
          <a:p>
            <a:r>
              <a:rPr lang="zh-CN" altLang="en-US" sz="2000" dirty="0">
                <a:solidFill>
                  <a:schemeClr val="tx1">
                    <a:lumMod val="75000"/>
                    <a:lumOff val="25000"/>
                  </a:schemeClr>
                </a:solidFill>
                <a:latin typeface="微软雅黑" pitchFamily="34" charset="-122"/>
                <a:ea typeface="微软雅黑" pitchFamily="34" charset="-122"/>
              </a:rPr>
              <a:t>验资</a:t>
            </a:r>
          </a:p>
        </p:txBody>
      </p:sp>
      <p:sp>
        <p:nvSpPr>
          <p:cNvPr id="6" name="矩形 5"/>
          <p:cNvSpPr/>
          <p:nvPr/>
        </p:nvSpPr>
        <p:spPr>
          <a:xfrm>
            <a:off x="7984520" y="1882259"/>
            <a:ext cx="1723549" cy="400110"/>
          </a:xfrm>
          <a:prstGeom prst="rect">
            <a:avLst/>
          </a:prstGeom>
        </p:spPr>
        <p:txBody>
          <a:bodyPr wrap="none">
            <a:spAutoFit/>
          </a:bodyPr>
          <a:lstStyle/>
          <a:p>
            <a:r>
              <a:rPr lang="zh-CN" altLang="en-US" sz="2000" dirty="0">
                <a:solidFill>
                  <a:schemeClr val="tx1">
                    <a:lumMod val="75000"/>
                    <a:lumOff val="25000"/>
                  </a:schemeClr>
                </a:solidFill>
                <a:latin typeface="微软雅黑" pitchFamily="34" charset="-122"/>
                <a:ea typeface="微软雅黑" pitchFamily="34" charset="-122"/>
              </a:rPr>
              <a:t>申领营业执照</a:t>
            </a:r>
          </a:p>
        </p:txBody>
      </p:sp>
      <p:sp>
        <p:nvSpPr>
          <p:cNvPr id="7" name="矩形 6"/>
          <p:cNvSpPr/>
          <p:nvPr/>
        </p:nvSpPr>
        <p:spPr>
          <a:xfrm>
            <a:off x="8058150" y="2807255"/>
            <a:ext cx="2492990" cy="400110"/>
          </a:xfrm>
          <a:prstGeom prst="rect">
            <a:avLst/>
          </a:prstGeom>
        </p:spPr>
        <p:txBody>
          <a:bodyPr wrap="none">
            <a:spAutoFit/>
          </a:bodyPr>
          <a:lstStyle/>
          <a:p>
            <a:r>
              <a:rPr lang="zh-CN" altLang="en-US" sz="2000" dirty="0">
                <a:solidFill>
                  <a:schemeClr val="tx1">
                    <a:lumMod val="75000"/>
                    <a:lumOff val="25000"/>
                  </a:schemeClr>
                </a:solidFill>
                <a:latin typeface="微软雅黑" pitchFamily="34" charset="-122"/>
                <a:ea typeface="微软雅黑" pitchFamily="34" charset="-122"/>
              </a:rPr>
              <a:t>申请组织机构代码证</a:t>
            </a:r>
          </a:p>
        </p:txBody>
      </p:sp>
      <p:sp>
        <p:nvSpPr>
          <p:cNvPr id="8" name="矩形 7"/>
          <p:cNvSpPr/>
          <p:nvPr/>
        </p:nvSpPr>
        <p:spPr>
          <a:xfrm>
            <a:off x="8058150" y="3655496"/>
            <a:ext cx="1980029" cy="400110"/>
          </a:xfrm>
          <a:prstGeom prst="rect">
            <a:avLst/>
          </a:prstGeom>
        </p:spPr>
        <p:txBody>
          <a:bodyPr wrap="none">
            <a:spAutoFit/>
          </a:bodyPr>
          <a:lstStyle/>
          <a:p>
            <a:r>
              <a:rPr lang="zh-CN" altLang="en-US" sz="2000" dirty="0">
                <a:solidFill>
                  <a:schemeClr val="tx1">
                    <a:lumMod val="75000"/>
                    <a:lumOff val="25000"/>
                  </a:schemeClr>
                </a:solidFill>
                <a:latin typeface="微软雅黑" pitchFamily="34" charset="-122"/>
                <a:ea typeface="微软雅黑" pitchFamily="34" charset="-122"/>
              </a:rPr>
              <a:t>办理税务登记证</a:t>
            </a:r>
          </a:p>
        </p:txBody>
      </p:sp>
      <p:sp>
        <p:nvSpPr>
          <p:cNvPr id="9" name="矩形 8"/>
          <p:cNvSpPr/>
          <p:nvPr/>
        </p:nvSpPr>
        <p:spPr>
          <a:xfrm>
            <a:off x="8058150" y="4557196"/>
            <a:ext cx="1210588" cy="400110"/>
          </a:xfrm>
          <a:prstGeom prst="rect">
            <a:avLst/>
          </a:prstGeom>
        </p:spPr>
        <p:txBody>
          <a:bodyPr wrap="none">
            <a:spAutoFit/>
          </a:bodyPr>
          <a:lstStyle/>
          <a:p>
            <a:r>
              <a:rPr lang="zh-CN" altLang="en-US" sz="2000" dirty="0">
                <a:solidFill>
                  <a:schemeClr val="tx1">
                    <a:lumMod val="75000"/>
                    <a:lumOff val="25000"/>
                  </a:schemeClr>
                </a:solidFill>
                <a:latin typeface="微软雅黑" pitchFamily="34" charset="-122"/>
                <a:ea typeface="微软雅黑" pitchFamily="34" charset="-122"/>
              </a:rPr>
              <a:t>银行开户</a:t>
            </a:r>
          </a:p>
        </p:txBody>
      </p:sp>
    </p:spTree>
    <p:extLst>
      <p:ext uri="{BB962C8B-B14F-4D97-AF65-F5344CB8AC3E}">
        <p14:creationId xmlns:p14="http://schemas.microsoft.com/office/powerpoint/2010/main" val="169338873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circle(in)">
                                      <p:cBhvr>
                                        <p:cTn id="7" dur="2000"/>
                                        <p:tgtEl>
                                          <p:spTgt spid="8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98"/>
                                        </p:tgtEl>
                                        <p:attrNameLst>
                                          <p:attrName>style.visibility</p:attrName>
                                        </p:attrNameLst>
                                      </p:cBhvr>
                                      <p:to>
                                        <p:strVal val="visible"/>
                                      </p:to>
                                    </p:set>
                                    <p:animEffect transition="in" filter="circle(in)">
                                      <p:cBhvr>
                                        <p:cTn id="10" dur="2000"/>
                                        <p:tgtEl>
                                          <p:spTgt spid="98"/>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barn(inVertical)">
                                      <p:cBhvr>
                                        <p:cTn id="18" dur="500"/>
                                        <p:tgtEl>
                                          <p:spTgt spid="99"/>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inVertical)">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circle(in)">
                                      <p:cBhvr>
                                        <p:cTn id="26" dur="2000"/>
                                        <p:tgtEl>
                                          <p:spTgt spid="101"/>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circle(in)">
                                      <p:cBhvr>
                                        <p:cTn id="29" dur="20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91"/>
                                        </p:tgtEl>
                                        <p:attrNameLst>
                                          <p:attrName>style.visibility</p:attrName>
                                        </p:attrNameLst>
                                      </p:cBhvr>
                                      <p:to>
                                        <p:strVal val="visible"/>
                                      </p:to>
                                    </p:set>
                                    <p:anim calcmode="lin" valueType="num">
                                      <p:cBhvr>
                                        <p:cTn id="34" dur="1000" fill="hold"/>
                                        <p:tgtEl>
                                          <p:spTgt spid="91"/>
                                        </p:tgtEl>
                                        <p:attrNameLst>
                                          <p:attrName>ppt_w</p:attrName>
                                        </p:attrNameLst>
                                      </p:cBhvr>
                                      <p:tavLst>
                                        <p:tav tm="0">
                                          <p:val>
                                            <p:fltVal val="0"/>
                                          </p:val>
                                        </p:tav>
                                        <p:tav tm="100000">
                                          <p:val>
                                            <p:strVal val="#ppt_w"/>
                                          </p:val>
                                        </p:tav>
                                      </p:tavLst>
                                    </p:anim>
                                    <p:anim calcmode="lin" valueType="num">
                                      <p:cBhvr>
                                        <p:cTn id="35" dur="1000" fill="hold"/>
                                        <p:tgtEl>
                                          <p:spTgt spid="91"/>
                                        </p:tgtEl>
                                        <p:attrNameLst>
                                          <p:attrName>ppt_h</p:attrName>
                                        </p:attrNameLst>
                                      </p:cBhvr>
                                      <p:tavLst>
                                        <p:tav tm="0">
                                          <p:val>
                                            <p:fltVal val="0"/>
                                          </p:val>
                                        </p:tav>
                                        <p:tav tm="100000">
                                          <p:val>
                                            <p:strVal val="#ppt_h"/>
                                          </p:val>
                                        </p:tav>
                                      </p:tavLst>
                                    </p:anim>
                                    <p:anim calcmode="lin" valueType="num">
                                      <p:cBhvr>
                                        <p:cTn id="36" dur="1000" fill="hold"/>
                                        <p:tgtEl>
                                          <p:spTgt spid="91"/>
                                        </p:tgtEl>
                                        <p:attrNameLst>
                                          <p:attrName>style.rotation</p:attrName>
                                        </p:attrNameLst>
                                      </p:cBhvr>
                                      <p:tavLst>
                                        <p:tav tm="0">
                                          <p:val>
                                            <p:fltVal val="90"/>
                                          </p:val>
                                        </p:tav>
                                        <p:tav tm="100000">
                                          <p:val>
                                            <p:fltVal val="0"/>
                                          </p:val>
                                        </p:tav>
                                      </p:tavLst>
                                    </p:anim>
                                    <p:animEffect transition="in" filter="fade">
                                      <p:cBhvr>
                                        <p:cTn id="37" dur="1000"/>
                                        <p:tgtEl>
                                          <p:spTgt spid="91"/>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1000" fill="hold"/>
                                        <p:tgtEl>
                                          <p:spTgt spid="5"/>
                                        </p:tgtEl>
                                        <p:attrNameLst>
                                          <p:attrName>ppt_w</p:attrName>
                                        </p:attrNameLst>
                                      </p:cBhvr>
                                      <p:tavLst>
                                        <p:tav tm="0">
                                          <p:val>
                                            <p:fltVal val="0"/>
                                          </p:val>
                                        </p:tav>
                                        <p:tav tm="100000">
                                          <p:val>
                                            <p:strVal val="#ppt_w"/>
                                          </p:val>
                                        </p:tav>
                                      </p:tavLst>
                                    </p:anim>
                                    <p:anim calcmode="lin" valueType="num">
                                      <p:cBhvr>
                                        <p:cTn id="41" dur="1000" fill="hold"/>
                                        <p:tgtEl>
                                          <p:spTgt spid="5"/>
                                        </p:tgtEl>
                                        <p:attrNameLst>
                                          <p:attrName>ppt_h</p:attrName>
                                        </p:attrNameLst>
                                      </p:cBhvr>
                                      <p:tavLst>
                                        <p:tav tm="0">
                                          <p:val>
                                            <p:fltVal val="0"/>
                                          </p:val>
                                        </p:tav>
                                        <p:tav tm="100000">
                                          <p:val>
                                            <p:strVal val="#ppt_h"/>
                                          </p:val>
                                        </p:tav>
                                      </p:tavLst>
                                    </p:anim>
                                    <p:anim calcmode="lin" valueType="num">
                                      <p:cBhvr>
                                        <p:cTn id="42" dur="1000" fill="hold"/>
                                        <p:tgtEl>
                                          <p:spTgt spid="5"/>
                                        </p:tgtEl>
                                        <p:attrNameLst>
                                          <p:attrName>style.rotation</p:attrName>
                                        </p:attrNameLst>
                                      </p:cBhvr>
                                      <p:tavLst>
                                        <p:tav tm="0">
                                          <p:val>
                                            <p:fltVal val="90"/>
                                          </p:val>
                                        </p:tav>
                                        <p:tav tm="100000">
                                          <p:val>
                                            <p:fltVal val="0"/>
                                          </p:val>
                                        </p:tav>
                                      </p:tavLst>
                                    </p:anim>
                                    <p:animEffect transition="in" filter="fade">
                                      <p:cBhvr>
                                        <p:cTn id="43" dur="10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45" presetClass="entr" presetSubtype="0" fill="hold" grpId="0" nodeType="clickEffect">
                                  <p:stCondLst>
                                    <p:cond delay="0"/>
                                  </p:stCondLst>
                                  <p:childTnLst>
                                    <p:set>
                                      <p:cBhvr>
                                        <p:cTn id="47" dur="1" fill="hold">
                                          <p:stCondLst>
                                            <p:cond delay="0"/>
                                          </p:stCondLst>
                                        </p:cTn>
                                        <p:tgtEl>
                                          <p:spTgt spid="93"/>
                                        </p:tgtEl>
                                        <p:attrNameLst>
                                          <p:attrName>style.visibility</p:attrName>
                                        </p:attrNameLst>
                                      </p:cBhvr>
                                      <p:to>
                                        <p:strVal val="visible"/>
                                      </p:to>
                                    </p:set>
                                    <p:animEffect transition="in" filter="fade">
                                      <p:cBhvr>
                                        <p:cTn id="48" dur="2000"/>
                                        <p:tgtEl>
                                          <p:spTgt spid="93"/>
                                        </p:tgtEl>
                                      </p:cBhvr>
                                    </p:animEffect>
                                    <p:anim calcmode="lin" valueType="num">
                                      <p:cBhvr>
                                        <p:cTn id="49" dur="2000" fill="hold"/>
                                        <p:tgtEl>
                                          <p:spTgt spid="93"/>
                                        </p:tgtEl>
                                        <p:attrNameLst>
                                          <p:attrName>ppt_w</p:attrName>
                                        </p:attrNameLst>
                                      </p:cBhvr>
                                      <p:tavLst>
                                        <p:tav tm="0" fmla="#ppt_w*sin(2.5*pi*$)">
                                          <p:val>
                                            <p:fltVal val="0"/>
                                          </p:val>
                                        </p:tav>
                                        <p:tav tm="100000">
                                          <p:val>
                                            <p:fltVal val="1"/>
                                          </p:val>
                                        </p:tav>
                                      </p:tavLst>
                                    </p:anim>
                                    <p:anim calcmode="lin" valueType="num">
                                      <p:cBhvr>
                                        <p:cTn id="50" dur="2000" fill="hold"/>
                                        <p:tgtEl>
                                          <p:spTgt spid="93"/>
                                        </p:tgtEl>
                                        <p:attrNameLst>
                                          <p:attrName>ppt_h</p:attrName>
                                        </p:attrNameLst>
                                      </p:cBhvr>
                                      <p:tavLst>
                                        <p:tav tm="0">
                                          <p:val>
                                            <p:strVal val="#ppt_h"/>
                                          </p:val>
                                        </p:tav>
                                        <p:tav tm="100000">
                                          <p:val>
                                            <p:strVal val="#ppt_h"/>
                                          </p:val>
                                        </p:tav>
                                      </p:tavLst>
                                    </p:anim>
                                  </p:childTnLst>
                                </p:cTn>
                              </p:par>
                              <p:par>
                                <p:cTn id="51" presetID="45" presetClass="entr" presetSubtype="0" fill="hold" grpId="0" nodeType="with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2000"/>
                                        <p:tgtEl>
                                          <p:spTgt spid="6"/>
                                        </p:tgtEl>
                                      </p:cBhvr>
                                    </p:animEffect>
                                    <p:anim calcmode="lin" valueType="num">
                                      <p:cBhvr>
                                        <p:cTn id="54" dur="2000" fill="hold"/>
                                        <p:tgtEl>
                                          <p:spTgt spid="6"/>
                                        </p:tgtEl>
                                        <p:attrNameLst>
                                          <p:attrName>ppt_w</p:attrName>
                                        </p:attrNameLst>
                                      </p:cBhvr>
                                      <p:tavLst>
                                        <p:tav tm="0" fmla="#ppt_w*sin(2.5*pi*$)">
                                          <p:val>
                                            <p:fltVal val="0"/>
                                          </p:val>
                                        </p:tav>
                                        <p:tav tm="100000">
                                          <p:val>
                                            <p:fltVal val="1"/>
                                          </p:val>
                                        </p:tav>
                                      </p:tavLst>
                                    </p:anim>
                                    <p:anim calcmode="lin" valueType="num">
                                      <p:cBhvr>
                                        <p:cTn id="55"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6" presetClass="entr" presetSubtype="16" fill="hold" grpId="0" nodeType="clickEffect">
                                  <p:stCondLst>
                                    <p:cond delay="0"/>
                                  </p:stCondLst>
                                  <p:childTnLst>
                                    <p:set>
                                      <p:cBhvr>
                                        <p:cTn id="59" dur="1" fill="hold">
                                          <p:stCondLst>
                                            <p:cond delay="0"/>
                                          </p:stCondLst>
                                        </p:cTn>
                                        <p:tgtEl>
                                          <p:spTgt spid="96"/>
                                        </p:tgtEl>
                                        <p:attrNameLst>
                                          <p:attrName>style.visibility</p:attrName>
                                        </p:attrNameLst>
                                      </p:cBhvr>
                                      <p:to>
                                        <p:strVal val="visible"/>
                                      </p:to>
                                    </p:set>
                                    <p:animEffect transition="in" filter="circle(in)">
                                      <p:cBhvr>
                                        <p:cTn id="60" dur="2000"/>
                                        <p:tgtEl>
                                          <p:spTgt spid="96"/>
                                        </p:tgtEl>
                                      </p:cBhvr>
                                    </p:animEffect>
                                  </p:childTnLst>
                                </p:cTn>
                              </p:par>
                              <p:par>
                                <p:cTn id="61" presetID="6" presetClass="entr" presetSubtype="16" fill="hold" grpId="0"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circle(in)">
                                      <p:cBhvr>
                                        <p:cTn id="63" dur="2000"/>
                                        <p:tgtEl>
                                          <p:spTgt spid="7"/>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fade">
                                      <p:cBhvr>
                                        <p:cTn id="68" dur="1000"/>
                                        <p:tgtEl>
                                          <p:spTgt spid="102"/>
                                        </p:tgtEl>
                                      </p:cBhvr>
                                    </p:animEffect>
                                    <p:anim calcmode="lin" valueType="num">
                                      <p:cBhvr>
                                        <p:cTn id="69" dur="1000" fill="hold"/>
                                        <p:tgtEl>
                                          <p:spTgt spid="102"/>
                                        </p:tgtEl>
                                        <p:attrNameLst>
                                          <p:attrName>ppt_x</p:attrName>
                                        </p:attrNameLst>
                                      </p:cBhvr>
                                      <p:tavLst>
                                        <p:tav tm="0">
                                          <p:val>
                                            <p:strVal val="#ppt_x"/>
                                          </p:val>
                                        </p:tav>
                                        <p:tav tm="100000">
                                          <p:val>
                                            <p:strVal val="#ppt_x"/>
                                          </p:val>
                                        </p:tav>
                                      </p:tavLst>
                                    </p:anim>
                                    <p:anim calcmode="lin" valueType="num">
                                      <p:cBhvr>
                                        <p:cTn id="70" dur="1000" fill="hold"/>
                                        <p:tgtEl>
                                          <p:spTgt spid="10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fade">
                                      <p:cBhvr>
                                        <p:cTn id="73" dur="1000"/>
                                        <p:tgtEl>
                                          <p:spTgt spid="8"/>
                                        </p:tgtEl>
                                      </p:cBhvr>
                                    </p:animEffect>
                                    <p:anim calcmode="lin" valueType="num">
                                      <p:cBhvr>
                                        <p:cTn id="74" dur="1000" fill="hold"/>
                                        <p:tgtEl>
                                          <p:spTgt spid="8"/>
                                        </p:tgtEl>
                                        <p:attrNameLst>
                                          <p:attrName>ppt_x</p:attrName>
                                        </p:attrNameLst>
                                      </p:cBhvr>
                                      <p:tavLst>
                                        <p:tav tm="0">
                                          <p:val>
                                            <p:strVal val="#ppt_x"/>
                                          </p:val>
                                        </p:tav>
                                        <p:tav tm="100000">
                                          <p:val>
                                            <p:strVal val="#ppt_x"/>
                                          </p:val>
                                        </p:tav>
                                      </p:tavLst>
                                    </p:anim>
                                    <p:anim calcmode="lin" valueType="num">
                                      <p:cBhvr>
                                        <p:cTn id="7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6" presetClass="entr" presetSubtype="16" fill="hold" grpId="0" nodeType="clickEffect">
                                  <p:stCondLst>
                                    <p:cond delay="0"/>
                                  </p:stCondLst>
                                  <p:childTnLst>
                                    <p:set>
                                      <p:cBhvr>
                                        <p:cTn id="79" dur="1" fill="hold">
                                          <p:stCondLst>
                                            <p:cond delay="0"/>
                                          </p:stCondLst>
                                        </p:cTn>
                                        <p:tgtEl>
                                          <p:spTgt spid="103"/>
                                        </p:tgtEl>
                                        <p:attrNameLst>
                                          <p:attrName>style.visibility</p:attrName>
                                        </p:attrNameLst>
                                      </p:cBhvr>
                                      <p:to>
                                        <p:strVal val="visible"/>
                                      </p:to>
                                    </p:set>
                                    <p:animEffect transition="in" filter="circle(in)">
                                      <p:cBhvr>
                                        <p:cTn id="80" dur="2000"/>
                                        <p:tgtEl>
                                          <p:spTgt spid="103"/>
                                        </p:tgtEl>
                                      </p:cBhvr>
                                    </p:animEffect>
                                  </p:childTnLst>
                                </p:cTn>
                              </p:par>
                              <p:par>
                                <p:cTn id="81" presetID="6" presetClass="entr" presetSubtype="16" fill="hold" grpId="0" nodeType="withEffect">
                                  <p:stCondLst>
                                    <p:cond delay="0"/>
                                  </p:stCondLst>
                                  <p:childTnLst>
                                    <p:set>
                                      <p:cBhvr>
                                        <p:cTn id="82" dur="1" fill="hold">
                                          <p:stCondLst>
                                            <p:cond delay="0"/>
                                          </p:stCondLst>
                                        </p:cTn>
                                        <p:tgtEl>
                                          <p:spTgt spid="9"/>
                                        </p:tgtEl>
                                        <p:attrNameLst>
                                          <p:attrName>style.visibility</p:attrName>
                                        </p:attrNameLst>
                                      </p:cBhvr>
                                      <p:to>
                                        <p:strVal val="visible"/>
                                      </p:to>
                                    </p:set>
                                    <p:animEffect transition="in" filter="circle(in)">
                                      <p:cBhvr>
                                        <p:cTn id="8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3" grpId="0" animBg="1"/>
      <p:bldP spid="96" grpId="0" animBg="1"/>
      <p:bldP spid="98" grpId="0" animBg="1"/>
      <p:bldP spid="99" grpId="0" animBg="1"/>
      <p:bldP spid="101" grpId="0" animBg="1"/>
      <p:bldP spid="102" grpId="0" animBg="1"/>
      <p:bldP spid="103" grpId="0" animBg="1"/>
      <p:bldP spid="2" grpId="0"/>
      <p:bldP spid="3" grpId="0"/>
      <p:bldP spid="4" grpId="0"/>
      <p:bldP spid="5" grpId="0"/>
      <p:bldP spid="6" grpId="0"/>
      <p:bldP spid="7" grpId="0"/>
      <p:bldP spid="8"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Freeform 6"/>
          <p:cNvSpPr>
            <a:spLocks noEditPoints="1"/>
          </p:cNvSpPr>
          <p:nvPr/>
        </p:nvSpPr>
        <p:spPr bwMode="auto">
          <a:xfrm>
            <a:off x="7531101" y="942209"/>
            <a:ext cx="4660900" cy="2570426"/>
          </a:xfrm>
          <a:custGeom>
            <a:avLst/>
            <a:gdLst>
              <a:gd name="T0" fmla="*/ 2828538 w 1158"/>
              <a:gd name="T1" fmla="*/ 0 h 637"/>
              <a:gd name="T2" fmla="*/ 2342525 w 1158"/>
              <a:gd name="T3" fmla="*/ 1830410 h 637"/>
              <a:gd name="T4" fmla="*/ 787885 w 1158"/>
              <a:gd name="T5" fmla="*/ 1830410 h 637"/>
              <a:gd name="T6" fmla="*/ 555444 w 1158"/>
              <a:gd name="T7" fmla="*/ 1830410 h 637"/>
              <a:gd name="T8" fmla="*/ 326022 w 1158"/>
              <a:gd name="T9" fmla="*/ 1600474 h 637"/>
              <a:gd name="T10" fmla="*/ 323003 w 1158"/>
              <a:gd name="T11" fmla="*/ 1600474 h 637"/>
              <a:gd name="T12" fmla="*/ 323003 w 1158"/>
              <a:gd name="T13" fmla="*/ 1370538 h 637"/>
              <a:gd name="T14" fmla="*/ 323003 w 1158"/>
              <a:gd name="T15" fmla="*/ 901590 h 637"/>
              <a:gd name="T16" fmla="*/ 552425 w 1158"/>
              <a:gd name="T17" fmla="*/ 629298 h 637"/>
              <a:gd name="T18" fmla="*/ 277722 w 1158"/>
              <a:gd name="T19" fmla="*/ 350955 h 637"/>
              <a:gd name="T20" fmla="*/ 0 w 1158"/>
              <a:gd name="T21" fmla="*/ 629298 h 637"/>
              <a:gd name="T22" fmla="*/ 229423 w 1158"/>
              <a:gd name="T23" fmla="*/ 901590 h 637"/>
              <a:gd name="T24" fmla="*/ 229423 w 1158"/>
              <a:gd name="T25" fmla="*/ 1600474 h 637"/>
              <a:gd name="T26" fmla="*/ 229423 w 1158"/>
              <a:gd name="T27" fmla="*/ 1600474 h 637"/>
              <a:gd name="T28" fmla="*/ 555444 w 1158"/>
              <a:gd name="T29" fmla="*/ 1927225 h 637"/>
              <a:gd name="T30" fmla="*/ 579594 w 1158"/>
              <a:gd name="T31" fmla="*/ 1924200 h 637"/>
              <a:gd name="T32" fmla="*/ 2342525 w 1158"/>
              <a:gd name="T33" fmla="*/ 1924200 h 637"/>
              <a:gd name="T34" fmla="*/ 2828538 w 1158"/>
              <a:gd name="T35" fmla="*/ 562738 h 637"/>
              <a:gd name="T36" fmla="*/ 3495675 w 1158"/>
              <a:gd name="T37" fmla="*/ 562738 h 637"/>
              <a:gd name="T38" fmla="*/ 3495675 w 1158"/>
              <a:gd name="T39" fmla="*/ 0 h 637"/>
              <a:gd name="T40" fmla="*/ 2828538 w 1158"/>
              <a:gd name="T41" fmla="*/ 0 h 637"/>
              <a:gd name="T42" fmla="*/ 96599 w 1158"/>
              <a:gd name="T43" fmla="*/ 629298 h 637"/>
              <a:gd name="T44" fmla="*/ 277722 w 1158"/>
              <a:gd name="T45" fmla="*/ 447770 h 637"/>
              <a:gd name="T46" fmla="*/ 458845 w 1158"/>
              <a:gd name="T47" fmla="*/ 629298 h 637"/>
              <a:gd name="T48" fmla="*/ 277722 w 1158"/>
              <a:gd name="T49" fmla="*/ 810826 h 637"/>
              <a:gd name="T50" fmla="*/ 96599 w 1158"/>
              <a:gd name="T51" fmla="*/ 629298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0"/>
                </a:moveTo>
                <a:cubicBezTo>
                  <a:pt x="776" y="605"/>
                  <a:pt x="776" y="605"/>
                  <a:pt x="776" y="605"/>
                </a:cubicBezTo>
                <a:cubicBezTo>
                  <a:pt x="261" y="605"/>
                  <a:pt x="261" y="605"/>
                  <a:pt x="261" y="605"/>
                </a:cubicBezTo>
                <a:cubicBezTo>
                  <a:pt x="184" y="605"/>
                  <a:pt x="184" y="605"/>
                  <a:pt x="184" y="605"/>
                </a:cubicBezTo>
                <a:cubicBezTo>
                  <a:pt x="142" y="605"/>
                  <a:pt x="108" y="571"/>
                  <a:pt x="108" y="529"/>
                </a:cubicBezTo>
                <a:cubicBezTo>
                  <a:pt x="107" y="529"/>
                  <a:pt x="107" y="529"/>
                  <a:pt x="107" y="529"/>
                </a:cubicBezTo>
                <a:cubicBezTo>
                  <a:pt x="107" y="453"/>
                  <a:pt x="107" y="453"/>
                  <a:pt x="107" y="453"/>
                </a:cubicBezTo>
                <a:cubicBezTo>
                  <a:pt x="107" y="298"/>
                  <a:pt x="107" y="298"/>
                  <a:pt x="107" y="298"/>
                </a:cubicBezTo>
                <a:cubicBezTo>
                  <a:pt x="150" y="290"/>
                  <a:pt x="183" y="253"/>
                  <a:pt x="183" y="208"/>
                </a:cubicBezTo>
                <a:cubicBezTo>
                  <a:pt x="183" y="157"/>
                  <a:pt x="142" y="116"/>
                  <a:pt x="92" y="116"/>
                </a:cubicBezTo>
                <a:cubicBezTo>
                  <a:pt x="41" y="116"/>
                  <a:pt x="0" y="157"/>
                  <a:pt x="0" y="208"/>
                </a:cubicBezTo>
                <a:cubicBezTo>
                  <a:pt x="0" y="253"/>
                  <a:pt x="33" y="290"/>
                  <a:pt x="76" y="298"/>
                </a:cubicBezTo>
                <a:cubicBezTo>
                  <a:pt x="76" y="529"/>
                  <a:pt x="76" y="529"/>
                  <a:pt x="76" y="529"/>
                </a:cubicBezTo>
                <a:cubicBezTo>
                  <a:pt x="76" y="529"/>
                  <a:pt x="76" y="529"/>
                  <a:pt x="76" y="529"/>
                </a:cubicBezTo>
                <a:cubicBezTo>
                  <a:pt x="76" y="588"/>
                  <a:pt x="125" y="637"/>
                  <a:pt x="184" y="637"/>
                </a:cubicBezTo>
                <a:cubicBezTo>
                  <a:pt x="187" y="637"/>
                  <a:pt x="190" y="637"/>
                  <a:pt x="192" y="636"/>
                </a:cubicBezTo>
                <a:cubicBezTo>
                  <a:pt x="776" y="636"/>
                  <a:pt x="776" y="636"/>
                  <a:pt x="776" y="636"/>
                </a:cubicBezTo>
                <a:cubicBezTo>
                  <a:pt x="937" y="186"/>
                  <a:pt x="937" y="186"/>
                  <a:pt x="937" y="186"/>
                </a:cubicBezTo>
                <a:cubicBezTo>
                  <a:pt x="1158" y="186"/>
                  <a:pt x="1158" y="186"/>
                  <a:pt x="1158" y="186"/>
                </a:cubicBezTo>
                <a:cubicBezTo>
                  <a:pt x="1158" y="0"/>
                  <a:pt x="1158" y="0"/>
                  <a:pt x="1158" y="0"/>
                </a:cubicBezTo>
                <a:lnTo>
                  <a:pt x="937" y="0"/>
                </a:lnTo>
                <a:close/>
                <a:moveTo>
                  <a:pt x="32" y="208"/>
                </a:moveTo>
                <a:cubicBezTo>
                  <a:pt x="32" y="175"/>
                  <a:pt x="59" y="148"/>
                  <a:pt x="92" y="148"/>
                </a:cubicBezTo>
                <a:cubicBezTo>
                  <a:pt x="125" y="148"/>
                  <a:pt x="152" y="175"/>
                  <a:pt x="152" y="208"/>
                </a:cubicBezTo>
                <a:cubicBezTo>
                  <a:pt x="152" y="241"/>
                  <a:pt x="125" y="268"/>
                  <a:pt x="92" y="268"/>
                </a:cubicBezTo>
                <a:cubicBezTo>
                  <a:pt x="59" y="268"/>
                  <a:pt x="32" y="241"/>
                  <a:pt x="32" y="208"/>
                </a:cubicBezTo>
                <a:close/>
              </a:path>
            </a:pathLst>
          </a:custGeom>
          <a:solidFill>
            <a:srgbClr val="0070C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59" name="Freeform 7"/>
          <p:cNvSpPr>
            <a:spLocks noEditPoints="1"/>
          </p:cNvSpPr>
          <p:nvPr/>
        </p:nvSpPr>
        <p:spPr bwMode="auto">
          <a:xfrm>
            <a:off x="3848100" y="1636689"/>
            <a:ext cx="8343901" cy="2098263"/>
          </a:xfrm>
          <a:custGeom>
            <a:avLst/>
            <a:gdLst>
              <a:gd name="T0" fmla="*/ 5063933 w 1899"/>
              <a:gd name="T1" fmla="*/ 447760 h 520"/>
              <a:gd name="T2" fmla="*/ 4578061 w 1899"/>
              <a:gd name="T3" fmla="*/ 1479424 h 520"/>
              <a:gd name="T4" fmla="*/ 784638 w 1899"/>
              <a:gd name="T5" fmla="*/ 1479424 h 520"/>
              <a:gd name="T6" fmla="*/ 787656 w 1899"/>
              <a:gd name="T7" fmla="*/ 1479424 h 520"/>
              <a:gd name="T8" fmla="*/ 555282 w 1899"/>
              <a:gd name="T9" fmla="*/ 1479424 h 520"/>
              <a:gd name="T10" fmla="*/ 325927 w 1899"/>
              <a:gd name="T11" fmla="*/ 1246468 h 520"/>
              <a:gd name="T12" fmla="*/ 322909 w 1899"/>
              <a:gd name="T13" fmla="*/ 1246468 h 520"/>
              <a:gd name="T14" fmla="*/ 322909 w 1899"/>
              <a:gd name="T15" fmla="*/ 1016537 h 520"/>
              <a:gd name="T16" fmla="*/ 322909 w 1899"/>
              <a:gd name="T17" fmla="*/ 1016537 h 520"/>
              <a:gd name="T18" fmla="*/ 322909 w 1899"/>
              <a:gd name="T19" fmla="*/ 547599 h 520"/>
              <a:gd name="T20" fmla="*/ 552264 w 1899"/>
              <a:gd name="T21" fmla="*/ 275312 h 520"/>
              <a:gd name="T22" fmla="*/ 277641 w 1899"/>
              <a:gd name="T23" fmla="*/ 0 h 520"/>
              <a:gd name="T24" fmla="*/ 0 w 1899"/>
              <a:gd name="T25" fmla="*/ 275312 h 520"/>
              <a:gd name="T26" fmla="*/ 229356 w 1899"/>
              <a:gd name="T27" fmla="*/ 547599 h 520"/>
              <a:gd name="T28" fmla="*/ 229356 w 1899"/>
              <a:gd name="T29" fmla="*/ 1246468 h 520"/>
              <a:gd name="T30" fmla="*/ 229356 w 1899"/>
              <a:gd name="T31" fmla="*/ 1246468 h 520"/>
              <a:gd name="T32" fmla="*/ 555282 w 1899"/>
              <a:gd name="T33" fmla="*/ 1573212 h 520"/>
              <a:gd name="T34" fmla="*/ 4578061 w 1899"/>
              <a:gd name="T35" fmla="*/ 1573212 h 520"/>
              <a:gd name="T36" fmla="*/ 5063933 w 1899"/>
              <a:gd name="T37" fmla="*/ 1010486 h 520"/>
              <a:gd name="T38" fmla="*/ 5730875 w 1899"/>
              <a:gd name="T39" fmla="*/ 1010486 h 520"/>
              <a:gd name="T40" fmla="*/ 5730875 w 1899"/>
              <a:gd name="T41" fmla="*/ 447760 h 520"/>
              <a:gd name="T42" fmla="*/ 5063933 w 1899"/>
              <a:gd name="T43" fmla="*/ 447760 h 520"/>
              <a:gd name="T44" fmla="*/ 96571 w 1899"/>
              <a:gd name="T45" fmla="*/ 275312 h 520"/>
              <a:gd name="T46" fmla="*/ 277641 w 1899"/>
              <a:gd name="T47" fmla="*/ 93788 h 520"/>
              <a:gd name="T48" fmla="*/ 458711 w 1899"/>
              <a:gd name="T49" fmla="*/ 275312 h 520"/>
              <a:gd name="T50" fmla="*/ 277641 w 1899"/>
              <a:gd name="T51" fmla="*/ 456837 h 520"/>
              <a:gd name="T52" fmla="*/ 96571 w 1899"/>
              <a:gd name="T53" fmla="*/ 275312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48"/>
                </a:moveTo>
                <a:cubicBezTo>
                  <a:pt x="1517" y="489"/>
                  <a:pt x="1517" y="489"/>
                  <a:pt x="1517" y="489"/>
                </a:cubicBezTo>
                <a:cubicBezTo>
                  <a:pt x="260" y="489"/>
                  <a:pt x="260" y="489"/>
                  <a:pt x="260" y="489"/>
                </a:cubicBezTo>
                <a:cubicBezTo>
                  <a:pt x="260" y="489"/>
                  <a:pt x="261" y="489"/>
                  <a:pt x="261" y="489"/>
                </a:cubicBezTo>
                <a:cubicBezTo>
                  <a:pt x="184" y="489"/>
                  <a:pt x="184" y="489"/>
                  <a:pt x="184" y="489"/>
                </a:cubicBezTo>
                <a:cubicBezTo>
                  <a:pt x="142" y="489"/>
                  <a:pt x="108" y="455"/>
                  <a:pt x="108" y="412"/>
                </a:cubicBezTo>
                <a:cubicBezTo>
                  <a:pt x="107" y="412"/>
                  <a:pt x="107" y="412"/>
                  <a:pt x="107" y="412"/>
                </a:cubicBezTo>
                <a:cubicBezTo>
                  <a:pt x="107" y="336"/>
                  <a:pt x="107" y="336"/>
                  <a:pt x="107" y="336"/>
                </a:cubicBezTo>
                <a:cubicBezTo>
                  <a:pt x="107" y="336"/>
                  <a:pt x="107" y="336"/>
                  <a:pt x="107" y="336"/>
                </a:cubicBezTo>
                <a:cubicBezTo>
                  <a:pt x="107" y="181"/>
                  <a:pt x="107" y="181"/>
                  <a:pt x="107" y="181"/>
                </a:cubicBezTo>
                <a:cubicBezTo>
                  <a:pt x="150" y="174"/>
                  <a:pt x="183" y="136"/>
                  <a:pt x="183" y="91"/>
                </a:cubicBezTo>
                <a:cubicBezTo>
                  <a:pt x="183" y="41"/>
                  <a:pt x="142" y="0"/>
                  <a:pt x="92" y="0"/>
                </a:cubicBezTo>
                <a:cubicBezTo>
                  <a:pt x="41" y="0"/>
                  <a:pt x="0" y="41"/>
                  <a:pt x="0" y="91"/>
                </a:cubicBezTo>
                <a:cubicBezTo>
                  <a:pt x="0" y="136"/>
                  <a:pt x="33" y="174"/>
                  <a:pt x="76" y="181"/>
                </a:cubicBezTo>
                <a:cubicBezTo>
                  <a:pt x="76" y="412"/>
                  <a:pt x="76" y="412"/>
                  <a:pt x="76" y="412"/>
                </a:cubicBezTo>
                <a:cubicBezTo>
                  <a:pt x="76" y="412"/>
                  <a:pt x="76" y="412"/>
                  <a:pt x="76" y="412"/>
                </a:cubicBezTo>
                <a:cubicBezTo>
                  <a:pt x="76" y="472"/>
                  <a:pt x="125" y="520"/>
                  <a:pt x="184" y="520"/>
                </a:cubicBezTo>
                <a:cubicBezTo>
                  <a:pt x="1517" y="520"/>
                  <a:pt x="1517" y="520"/>
                  <a:pt x="1517" y="520"/>
                </a:cubicBezTo>
                <a:cubicBezTo>
                  <a:pt x="1678" y="334"/>
                  <a:pt x="1678" y="334"/>
                  <a:pt x="1678" y="334"/>
                </a:cubicBezTo>
                <a:cubicBezTo>
                  <a:pt x="1899" y="334"/>
                  <a:pt x="1899" y="334"/>
                  <a:pt x="1899" y="334"/>
                </a:cubicBezTo>
                <a:cubicBezTo>
                  <a:pt x="1899" y="148"/>
                  <a:pt x="1899" y="148"/>
                  <a:pt x="1899" y="148"/>
                </a:cubicBezTo>
                <a:lnTo>
                  <a:pt x="1678" y="148"/>
                </a:lnTo>
                <a:close/>
                <a:moveTo>
                  <a:pt x="32" y="91"/>
                </a:moveTo>
                <a:cubicBezTo>
                  <a:pt x="32" y="58"/>
                  <a:pt x="59" y="31"/>
                  <a:pt x="92" y="31"/>
                </a:cubicBezTo>
                <a:cubicBezTo>
                  <a:pt x="125" y="31"/>
                  <a:pt x="152" y="58"/>
                  <a:pt x="152" y="91"/>
                </a:cubicBezTo>
                <a:cubicBezTo>
                  <a:pt x="152" y="125"/>
                  <a:pt x="125" y="151"/>
                  <a:pt x="92" y="151"/>
                </a:cubicBezTo>
                <a:cubicBezTo>
                  <a:pt x="59" y="151"/>
                  <a:pt x="32" y="125"/>
                  <a:pt x="32" y="91"/>
                </a:cubicBezTo>
                <a:close/>
              </a:path>
            </a:pathLst>
          </a:custGeom>
          <a:solidFill>
            <a:srgbClr val="00B0F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0" name="Freeform 8"/>
          <p:cNvSpPr>
            <a:spLocks noEditPoints="1"/>
          </p:cNvSpPr>
          <p:nvPr/>
        </p:nvSpPr>
        <p:spPr bwMode="auto">
          <a:xfrm>
            <a:off x="3073400" y="3525339"/>
            <a:ext cx="9118600" cy="749531"/>
          </a:xfrm>
          <a:custGeom>
            <a:avLst/>
            <a:gdLst>
              <a:gd name="T0" fmla="*/ 6171956 w 2266"/>
              <a:gd name="T1" fmla="*/ 0 h 186"/>
              <a:gd name="T2" fmla="*/ 5686047 w 2266"/>
              <a:gd name="T3" fmla="*/ 232646 h 186"/>
              <a:gd name="T4" fmla="*/ 546271 w 2266"/>
              <a:gd name="T5" fmla="*/ 232646 h 186"/>
              <a:gd name="T6" fmla="*/ 274645 w 2266"/>
              <a:gd name="T7" fmla="*/ 6043 h 186"/>
              <a:gd name="T8" fmla="*/ 0 w 2266"/>
              <a:gd name="T9" fmla="*/ 280988 h 186"/>
              <a:gd name="T10" fmla="*/ 274645 w 2266"/>
              <a:gd name="T11" fmla="*/ 555932 h 186"/>
              <a:gd name="T12" fmla="*/ 546271 w 2266"/>
              <a:gd name="T13" fmla="*/ 326308 h 186"/>
              <a:gd name="T14" fmla="*/ 5686047 w 2266"/>
              <a:gd name="T15" fmla="*/ 326308 h 186"/>
              <a:gd name="T16" fmla="*/ 6171956 w 2266"/>
              <a:gd name="T17" fmla="*/ 561975 h 186"/>
              <a:gd name="T18" fmla="*/ 6838950 w 2266"/>
              <a:gd name="T19" fmla="*/ 561975 h 186"/>
              <a:gd name="T20" fmla="*/ 6838950 w 2266"/>
              <a:gd name="T21" fmla="*/ 0 h 186"/>
              <a:gd name="T22" fmla="*/ 6171956 w 2266"/>
              <a:gd name="T23" fmla="*/ 0 h 186"/>
              <a:gd name="T24" fmla="*/ 274645 w 2266"/>
              <a:gd name="T25" fmla="*/ 462270 h 186"/>
              <a:gd name="T26" fmla="*/ 93560 w 2266"/>
              <a:gd name="T27" fmla="*/ 280988 h 186"/>
              <a:gd name="T28" fmla="*/ 274645 w 2266"/>
              <a:gd name="T29" fmla="*/ 99705 h 186"/>
              <a:gd name="T30" fmla="*/ 455729 w 2266"/>
              <a:gd name="T31" fmla="*/ 280988 h 186"/>
              <a:gd name="T32" fmla="*/ 274645 w 2266"/>
              <a:gd name="T33" fmla="*/ 462270 h 1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66" h="186">
                <a:moveTo>
                  <a:pt x="2045" y="0"/>
                </a:moveTo>
                <a:cubicBezTo>
                  <a:pt x="1884" y="77"/>
                  <a:pt x="1884" y="77"/>
                  <a:pt x="1884" y="77"/>
                </a:cubicBezTo>
                <a:cubicBezTo>
                  <a:pt x="181" y="77"/>
                  <a:pt x="181" y="77"/>
                  <a:pt x="181" y="77"/>
                </a:cubicBezTo>
                <a:cubicBezTo>
                  <a:pt x="174" y="34"/>
                  <a:pt x="136" y="2"/>
                  <a:pt x="91" y="2"/>
                </a:cubicBezTo>
                <a:cubicBezTo>
                  <a:pt x="41" y="2"/>
                  <a:pt x="0" y="43"/>
                  <a:pt x="0" y="93"/>
                </a:cubicBezTo>
                <a:cubicBezTo>
                  <a:pt x="0" y="143"/>
                  <a:pt x="41" y="184"/>
                  <a:pt x="91" y="184"/>
                </a:cubicBezTo>
                <a:cubicBezTo>
                  <a:pt x="136" y="184"/>
                  <a:pt x="174" y="152"/>
                  <a:pt x="181" y="108"/>
                </a:cubicBezTo>
                <a:cubicBezTo>
                  <a:pt x="1884" y="108"/>
                  <a:pt x="1884" y="108"/>
                  <a:pt x="1884" y="108"/>
                </a:cubicBezTo>
                <a:cubicBezTo>
                  <a:pt x="2045" y="186"/>
                  <a:pt x="2045" y="186"/>
                  <a:pt x="2045" y="186"/>
                </a:cubicBezTo>
                <a:cubicBezTo>
                  <a:pt x="2266" y="186"/>
                  <a:pt x="2266" y="186"/>
                  <a:pt x="2266" y="186"/>
                </a:cubicBezTo>
                <a:cubicBezTo>
                  <a:pt x="2266" y="0"/>
                  <a:pt x="2266" y="0"/>
                  <a:pt x="2266" y="0"/>
                </a:cubicBezTo>
                <a:lnTo>
                  <a:pt x="2045" y="0"/>
                </a:lnTo>
                <a:close/>
                <a:moveTo>
                  <a:pt x="91" y="153"/>
                </a:moveTo>
                <a:cubicBezTo>
                  <a:pt x="58" y="153"/>
                  <a:pt x="31" y="126"/>
                  <a:pt x="31" y="93"/>
                </a:cubicBezTo>
                <a:cubicBezTo>
                  <a:pt x="31" y="60"/>
                  <a:pt x="58" y="33"/>
                  <a:pt x="91" y="33"/>
                </a:cubicBezTo>
                <a:cubicBezTo>
                  <a:pt x="124" y="33"/>
                  <a:pt x="151" y="60"/>
                  <a:pt x="151" y="93"/>
                </a:cubicBezTo>
                <a:cubicBezTo>
                  <a:pt x="151" y="126"/>
                  <a:pt x="124" y="153"/>
                  <a:pt x="91" y="153"/>
                </a:cubicBezTo>
                <a:close/>
              </a:path>
            </a:pathLst>
          </a:custGeom>
          <a:solidFill>
            <a:srgbClr val="0070C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1" name="Freeform 9"/>
          <p:cNvSpPr>
            <a:spLocks noEditPoints="1"/>
          </p:cNvSpPr>
          <p:nvPr/>
        </p:nvSpPr>
        <p:spPr bwMode="auto">
          <a:xfrm>
            <a:off x="4053418" y="4061020"/>
            <a:ext cx="8138584" cy="2098265"/>
          </a:xfrm>
          <a:custGeom>
            <a:avLst/>
            <a:gdLst>
              <a:gd name="T0" fmla="*/ 5063933 w 1899"/>
              <a:gd name="T1" fmla="*/ 565752 h 520"/>
              <a:gd name="T2" fmla="*/ 4578061 w 1899"/>
              <a:gd name="T3" fmla="*/ 0 h 520"/>
              <a:gd name="T4" fmla="*/ 555282 w 1899"/>
              <a:gd name="T5" fmla="*/ 0 h 520"/>
              <a:gd name="T6" fmla="*/ 229356 w 1899"/>
              <a:gd name="T7" fmla="*/ 326744 h 520"/>
              <a:gd name="T8" fmla="*/ 229356 w 1899"/>
              <a:gd name="T9" fmla="*/ 326744 h 520"/>
              <a:gd name="T10" fmla="*/ 229356 w 1899"/>
              <a:gd name="T11" fmla="*/ 1025614 h 520"/>
              <a:gd name="T12" fmla="*/ 0 w 1899"/>
              <a:gd name="T13" fmla="*/ 1297901 h 520"/>
              <a:gd name="T14" fmla="*/ 277641 w 1899"/>
              <a:gd name="T15" fmla="*/ 1573213 h 520"/>
              <a:gd name="T16" fmla="*/ 552264 w 1899"/>
              <a:gd name="T17" fmla="*/ 1297901 h 520"/>
              <a:gd name="T18" fmla="*/ 322909 w 1899"/>
              <a:gd name="T19" fmla="*/ 1025614 h 520"/>
              <a:gd name="T20" fmla="*/ 322909 w 1899"/>
              <a:gd name="T21" fmla="*/ 556675 h 520"/>
              <a:gd name="T22" fmla="*/ 322909 w 1899"/>
              <a:gd name="T23" fmla="*/ 556675 h 520"/>
              <a:gd name="T24" fmla="*/ 322909 w 1899"/>
              <a:gd name="T25" fmla="*/ 326744 h 520"/>
              <a:gd name="T26" fmla="*/ 325927 w 1899"/>
              <a:gd name="T27" fmla="*/ 326744 h 520"/>
              <a:gd name="T28" fmla="*/ 555282 w 1899"/>
              <a:gd name="T29" fmla="*/ 96813 h 520"/>
              <a:gd name="T30" fmla="*/ 787656 w 1899"/>
              <a:gd name="T31" fmla="*/ 96813 h 520"/>
              <a:gd name="T32" fmla="*/ 784638 w 1899"/>
              <a:gd name="T33" fmla="*/ 93788 h 520"/>
              <a:gd name="T34" fmla="*/ 4578061 w 1899"/>
              <a:gd name="T35" fmla="*/ 93788 h 520"/>
              <a:gd name="T36" fmla="*/ 5063933 w 1899"/>
              <a:gd name="T37" fmla="*/ 1128478 h 520"/>
              <a:gd name="T38" fmla="*/ 5730875 w 1899"/>
              <a:gd name="T39" fmla="*/ 1128478 h 520"/>
              <a:gd name="T40" fmla="*/ 5730875 w 1899"/>
              <a:gd name="T41" fmla="*/ 565752 h 520"/>
              <a:gd name="T42" fmla="*/ 5063933 w 1899"/>
              <a:gd name="T43" fmla="*/ 565752 h 520"/>
              <a:gd name="T44" fmla="*/ 458711 w 1899"/>
              <a:gd name="T45" fmla="*/ 1297901 h 520"/>
              <a:gd name="T46" fmla="*/ 277641 w 1899"/>
              <a:gd name="T47" fmla="*/ 1479425 h 520"/>
              <a:gd name="T48" fmla="*/ 96571 w 1899"/>
              <a:gd name="T49" fmla="*/ 1297901 h 520"/>
              <a:gd name="T50" fmla="*/ 277641 w 1899"/>
              <a:gd name="T51" fmla="*/ 1116376 h 520"/>
              <a:gd name="T52" fmla="*/ 458711 w 1899"/>
              <a:gd name="T53" fmla="*/ 1297901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87"/>
                </a:moveTo>
                <a:cubicBezTo>
                  <a:pt x="1517" y="0"/>
                  <a:pt x="1517" y="0"/>
                  <a:pt x="1517"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1517" y="31"/>
                  <a:pt x="1517" y="31"/>
                  <a:pt x="1517" y="31"/>
                </a:cubicBezTo>
                <a:cubicBezTo>
                  <a:pt x="1678" y="373"/>
                  <a:pt x="1678" y="373"/>
                  <a:pt x="1678" y="373"/>
                </a:cubicBezTo>
                <a:cubicBezTo>
                  <a:pt x="1899" y="373"/>
                  <a:pt x="1899" y="373"/>
                  <a:pt x="1899" y="373"/>
                </a:cubicBezTo>
                <a:cubicBezTo>
                  <a:pt x="1899" y="187"/>
                  <a:pt x="1899" y="187"/>
                  <a:pt x="1899" y="187"/>
                </a:cubicBezTo>
                <a:lnTo>
                  <a:pt x="1678" y="187"/>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00B0F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2" name="Freeform 10"/>
          <p:cNvSpPr>
            <a:spLocks noEditPoints="1"/>
          </p:cNvSpPr>
          <p:nvPr/>
        </p:nvSpPr>
        <p:spPr bwMode="auto">
          <a:xfrm>
            <a:off x="7531101" y="4287574"/>
            <a:ext cx="4660900" cy="2570426"/>
          </a:xfrm>
          <a:custGeom>
            <a:avLst/>
            <a:gdLst>
              <a:gd name="T0" fmla="*/ 2828538 w 1158"/>
              <a:gd name="T1" fmla="*/ 1364487 h 637"/>
              <a:gd name="T2" fmla="*/ 2342525 w 1158"/>
              <a:gd name="T3" fmla="*/ 0 h 637"/>
              <a:gd name="T4" fmla="*/ 555444 w 1158"/>
              <a:gd name="T5" fmla="*/ 0 h 637"/>
              <a:gd name="T6" fmla="*/ 229423 w 1158"/>
              <a:gd name="T7" fmla="*/ 326751 h 637"/>
              <a:gd name="T8" fmla="*/ 229423 w 1158"/>
              <a:gd name="T9" fmla="*/ 326751 h 637"/>
              <a:gd name="T10" fmla="*/ 229423 w 1158"/>
              <a:gd name="T11" fmla="*/ 1025635 h 637"/>
              <a:gd name="T12" fmla="*/ 0 w 1158"/>
              <a:gd name="T13" fmla="*/ 1297927 h 637"/>
              <a:gd name="T14" fmla="*/ 277722 w 1158"/>
              <a:gd name="T15" fmla="*/ 1573245 h 637"/>
              <a:gd name="T16" fmla="*/ 552425 w 1158"/>
              <a:gd name="T17" fmla="*/ 1297927 h 637"/>
              <a:gd name="T18" fmla="*/ 323003 w 1158"/>
              <a:gd name="T19" fmla="*/ 1025635 h 637"/>
              <a:gd name="T20" fmla="*/ 323003 w 1158"/>
              <a:gd name="T21" fmla="*/ 556687 h 637"/>
              <a:gd name="T22" fmla="*/ 323003 w 1158"/>
              <a:gd name="T23" fmla="*/ 326751 h 637"/>
              <a:gd name="T24" fmla="*/ 326022 w 1158"/>
              <a:gd name="T25" fmla="*/ 326751 h 637"/>
              <a:gd name="T26" fmla="*/ 555444 w 1158"/>
              <a:gd name="T27" fmla="*/ 96815 h 637"/>
              <a:gd name="T28" fmla="*/ 787885 w 1158"/>
              <a:gd name="T29" fmla="*/ 96815 h 637"/>
              <a:gd name="T30" fmla="*/ 784867 w 1158"/>
              <a:gd name="T31" fmla="*/ 93790 h 637"/>
              <a:gd name="T32" fmla="*/ 2342525 w 1158"/>
              <a:gd name="T33" fmla="*/ 93790 h 637"/>
              <a:gd name="T34" fmla="*/ 2828538 w 1158"/>
              <a:gd name="T35" fmla="*/ 1927225 h 637"/>
              <a:gd name="T36" fmla="*/ 3495675 w 1158"/>
              <a:gd name="T37" fmla="*/ 1927225 h 637"/>
              <a:gd name="T38" fmla="*/ 3495675 w 1158"/>
              <a:gd name="T39" fmla="*/ 1364487 h 637"/>
              <a:gd name="T40" fmla="*/ 2828538 w 1158"/>
              <a:gd name="T41" fmla="*/ 1364487 h 637"/>
              <a:gd name="T42" fmla="*/ 458845 w 1158"/>
              <a:gd name="T43" fmla="*/ 1297927 h 637"/>
              <a:gd name="T44" fmla="*/ 277722 w 1158"/>
              <a:gd name="T45" fmla="*/ 1479455 h 637"/>
              <a:gd name="T46" fmla="*/ 96599 w 1158"/>
              <a:gd name="T47" fmla="*/ 1297927 h 637"/>
              <a:gd name="T48" fmla="*/ 277722 w 1158"/>
              <a:gd name="T49" fmla="*/ 1116399 h 637"/>
              <a:gd name="T50" fmla="*/ 458845 w 1158"/>
              <a:gd name="T51" fmla="*/ 1297927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451"/>
                </a:moveTo>
                <a:cubicBezTo>
                  <a:pt x="776" y="0"/>
                  <a:pt x="776" y="0"/>
                  <a:pt x="776"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776" y="31"/>
                  <a:pt x="776" y="31"/>
                  <a:pt x="776" y="31"/>
                </a:cubicBezTo>
                <a:cubicBezTo>
                  <a:pt x="937" y="637"/>
                  <a:pt x="937" y="637"/>
                  <a:pt x="937" y="637"/>
                </a:cubicBezTo>
                <a:cubicBezTo>
                  <a:pt x="1158" y="637"/>
                  <a:pt x="1158" y="637"/>
                  <a:pt x="1158" y="637"/>
                </a:cubicBezTo>
                <a:cubicBezTo>
                  <a:pt x="1158" y="451"/>
                  <a:pt x="1158" y="451"/>
                  <a:pt x="1158" y="451"/>
                </a:cubicBezTo>
                <a:lnTo>
                  <a:pt x="937" y="451"/>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0070C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8" name="Text Box 16"/>
          <p:cNvSpPr txBox="1">
            <a:spLocks noChangeArrowheads="1"/>
          </p:cNvSpPr>
          <p:nvPr/>
        </p:nvSpPr>
        <p:spPr bwMode="auto">
          <a:xfrm>
            <a:off x="4053417" y="1817331"/>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2</a:t>
            </a:r>
          </a:p>
        </p:txBody>
      </p:sp>
      <p:sp>
        <p:nvSpPr>
          <p:cNvPr id="23569" name="Text Box 17"/>
          <p:cNvSpPr txBox="1">
            <a:spLocks noChangeArrowheads="1"/>
          </p:cNvSpPr>
          <p:nvPr/>
        </p:nvSpPr>
        <p:spPr bwMode="auto">
          <a:xfrm>
            <a:off x="4247867" y="5572787"/>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4</a:t>
            </a:r>
          </a:p>
        </p:txBody>
      </p:sp>
      <p:sp>
        <p:nvSpPr>
          <p:cNvPr id="23570" name="Text Box 18"/>
          <p:cNvSpPr txBox="1">
            <a:spLocks noChangeArrowheads="1"/>
          </p:cNvSpPr>
          <p:nvPr/>
        </p:nvSpPr>
        <p:spPr bwMode="auto">
          <a:xfrm>
            <a:off x="7696200" y="1537174"/>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1</a:t>
            </a:r>
          </a:p>
        </p:txBody>
      </p:sp>
      <p:sp>
        <p:nvSpPr>
          <p:cNvPr id="23571" name="Text Box 19"/>
          <p:cNvSpPr txBox="1">
            <a:spLocks noChangeArrowheads="1"/>
          </p:cNvSpPr>
          <p:nvPr/>
        </p:nvSpPr>
        <p:spPr bwMode="auto">
          <a:xfrm>
            <a:off x="7696200" y="5778167"/>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a:solidFill>
                  <a:srgbClr val="3F1655"/>
                </a:solidFill>
                <a:latin typeface="微软雅黑"/>
                <a:ea typeface="微软雅黑"/>
                <a:cs typeface="+mn-ea"/>
                <a:sym typeface="微软雅黑"/>
              </a:rPr>
              <a:t>5</a:t>
            </a:r>
          </a:p>
        </p:txBody>
      </p:sp>
      <p:sp>
        <p:nvSpPr>
          <p:cNvPr id="23572" name="Text Box 20"/>
          <p:cNvSpPr txBox="1">
            <a:spLocks noChangeArrowheads="1"/>
          </p:cNvSpPr>
          <p:nvPr/>
        </p:nvSpPr>
        <p:spPr bwMode="auto">
          <a:xfrm>
            <a:off x="3225800" y="3654494"/>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3</a:t>
            </a:r>
          </a:p>
        </p:txBody>
      </p:sp>
      <p:sp>
        <p:nvSpPr>
          <p:cNvPr id="20" name="矩形 19"/>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4" name="组合 23"/>
          <p:cNvGrpSpPr/>
          <p:nvPr/>
        </p:nvGrpSpPr>
        <p:grpSpPr>
          <a:xfrm>
            <a:off x="192881" y="893"/>
            <a:ext cx="575915" cy="836495"/>
            <a:chOff x="841003" y="360040"/>
            <a:chExt cx="504056" cy="836712"/>
          </a:xfrm>
          <a:solidFill>
            <a:schemeClr val="accent1"/>
          </a:solidFill>
        </p:grpSpPr>
        <p:sp>
          <p:nvSpPr>
            <p:cNvPr id="25" name="矩形 2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6" name="等腰三角形 2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8" name="矩形 27"/>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122710" y="2290483"/>
            <a:ext cx="2480733" cy="728982"/>
          </a:xfrm>
          <a:prstGeom prst="rect">
            <a:avLst/>
          </a:prstGeom>
        </p:spPr>
        <p:txBody>
          <a:bodyPr wrap="square">
            <a:spAutoFit/>
          </a:bodyPr>
          <a:lstStyle/>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(1) </a:t>
            </a:r>
            <a:r>
              <a:rPr lang="zh-CN" altLang="en-US" dirty="0">
                <a:solidFill>
                  <a:schemeClr val="tx1">
                    <a:lumMod val="75000"/>
                    <a:lumOff val="25000"/>
                  </a:schemeClr>
                </a:solidFill>
                <a:latin typeface="微软雅黑" pitchFamily="34" charset="-122"/>
                <a:ea typeface="微软雅黑" pitchFamily="34" charset="-122"/>
              </a:rPr>
              <a:t>放宽注册资本登记条件。</a:t>
            </a:r>
          </a:p>
        </p:txBody>
      </p:sp>
      <p:sp>
        <p:nvSpPr>
          <p:cNvPr id="3" name="矩形 2"/>
          <p:cNvSpPr/>
          <p:nvPr/>
        </p:nvSpPr>
        <p:spPr>
          <a:xfrm>
            <a:off x="4598668" y="1946483"/>
            <a:ext cx="3048000" cy="1393779"/>
          </a:xfrm>
          <a:prstGeom prst="rect">
            <a:avLst/>
          </a:prstGeom>
        </p:spPr>
        <p:txBody>
          <a:bodyPr wrap="square">
            <a:spAutoFit/>
          </a:bodyPr>
          <a:lstStyle/>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(2) </a:t>
            </a:r>
            <a:r>
              <a:rPr lang="zh-CN" altLang="en-US" dirty="0">
                <a:solidFill>
                  <a:schemeClr val="tx1">
                    <a:lumMod val="75000"/>
                    <a:lumOff val="25000"/>
                  </a:schemeClr>
                </a:solidFill>
                <a:latin typeface="微软雅黑" pitchFamily="34" charset="-122"/>
                <a:ea typeface="微软雅黑" pitchFamily="34" charset="-122"/>
              </a:rPr>
              <a:t>将企业年检制度改为年度报告制度</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任何单位和个人均可查询</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使企业相关</a:t>
            </a:r>
            <a:r>
              <a:rPr lang="zh-CN" altLang="en-US" dirty="0" smtClean="0">
                <a:solidFill>
                  <a:schemeClr val="tx1">
                    <a:lumMod val="75000"/>
                    <a:lumOff val="25000"/>
                  </a:schemeClr>
                </a:solidFill>
                <a:latin typeface="微软雅黑" pitchFamily="34" charset="-122"/>
                <a:ea typeface="微软雅黑" pitchFamily="34" charset="-122"/>
              </a:rPr>
              <a:t>信息透明化</a:t>
            </a:r>
            <a:r>
              <a:rPr lang="zh-CN" altLang="en-US" dirty="0">
                <a:solidFill>
                  <a:schemeClr val="tx1">
                    <a:lumMod val="75000"/>
                    <a:lumOff val="25000"/>
                  </a:schemeClr>
                </a:solidFill>
                <a:latin typeface="微软雅黑" pitchFamily="34" charset="-122"/>
                <a:ea typeface="微软雅黑" pitchFamily="34" charset="-122"/>
              </a:rPr>
              <a:t>。</a:t>
            </a:r>
          </a:p>
        </p:txBody>
      </p:sp>
      <p:sp>
        <p:nvSpPr>
          <p:cNvPr id="4" name="矩形 3"/>
          <p:cNvSpPr/>
          <p:nvPr/>
        </p:nvSpPr>
        <p:spPr>
          <a:xfrm>
            <a:off x="177800" y="3193879"/>
            <a:ext cx="2895600" cy="1393779"/>
          </a:xfrm>
          <a:prstGeom prst="rect">
            <a:avLst/>
          </a:prstGeom>
        </p:spPr>
        <p:txBody>
          <a:bodyPr wrap="square">
            <a:spAutoFit/>
          </a:bodyPr>
          <a:lstStyle/>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(3) </a:t>
            </a:r>
            <a:r>
              <a:rPr lang="zh-CN" altLang="en-US" dirty="0">
                <a:solidFill>
                  <a:schemeClr val="tx1">
                    <a:lumMod val="75000"/>
                    <a:lumOff val="25000"/>
                  </a:schemeClr>
                </a:solidFill>
                <a:latin typeface="微软雅黑" pitchFamily="34" charset="-122"/>
                <a:ea typeface="微软雅黑" pitchFamily="34" charset="-122"/>
              </a:rPr>
              <a:t>按照方便注册和规范有序的原则</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放宽市场主体住所 </a:t>
            </a:r>
            <a:r>
              <a:rPr lang="en-US" altLang="zh-CN" dirty="0">
                <a:solidFill>
                  <a:schemeClr val="tx1">
                    <a:lumMod val="75000"/>
                    <a:lumOff val="25000"/>
                  </a:schemeClr>
                </a:solidFill>
                <a:latin typeface="微软雅黑" pitchFamily="34" charset="-122"/>
                <a:ea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rPr>
              <a:t>经营场所</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登记条件</a:t>
            </a:r>
            <a:r>
              <a:rPr lang="en-US" altLang="zh-CN" dirty="0" smtClean="0">
                <a:solidFill>
                  <a:schemeClr val="tx1">
                    <a:lumMod val="75000"/>
                    <a:lumOff val="25000"/>
                  </a:schemeClr>
                </a:solidFill>
                <a:latin typeface="微软雅黑" pitchFamily="34" charset="-122"/>
                <a:ea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rPr>
              <a:t>由</a:t>
            </a:r>
            <a:r>
              <a:rPr lang="zh-CN" altLang="en-US" dirty="0">
                <a:solidFill>
                  <a:schemeClr val="tx1">
                    <a:lumMod val="75000"/>
                    <a:lumOff val="25000"/>
                  </a:schemeClr>
                </a:solidFill>
                <a:latin typeface="微软雅黑" pitchFamily="34" charset="-122"/>
                <a:ea typeface="微软雅黑" pitchFamily="34" charset="-122"/>
              </a:rPr>
              <a:t>地方政府具体规定。</a:t>
            </a:r>
          </a:p>
        </p:txBody>
      </p:sp>
      <p:sp>
        <p:nvSpPr>
          <p:cNvPr id="5" name="矩形 4"/>
          <p:cNvSpPr/>
          <p:nvPr/>
        </p:nvSpPr>
        <p:spPr>
          <a:xfrm>
            <a:off x="4636768" y="4295809"/>
            <a:ext cx="2962066" cy="728982"/>
          </a:xfrm>
          <a:prstGeom prst="rect">
            <a:avLst/>
          </a:prstGeom>
        </p:spPr>
        <p:txBody>
          <a:bodyPr wrap="square">
            <a:spAutoFit/>
          </a:bodyPr>
          <a:lstStyle/>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(4) </a:t>
            </a:r>
            <a:r>
              <a:rPr lang="zh-CN" altLang="en-US" dirty="0">
                <a:solidFill>
                  <a:schemeClr val="tx1">
                    <a:lumMod val="75000"/>
                    <a:lumOff val="25000"/>
                  </a:schemeClr>
                </a:solidFill>
                <a:latin typeface="微软雅黑" pitchFamily="34" charset="-122"/>
                <a:ea typeface="微软雅黑" pitchFamily="34" charset="-122"/>
              </a:rPr>
              <a:t>大力推进企业诚信制度建设。</a:t>
            </a:r>
          </a:p>
        </p:txBody>
      </p:sp>
      <p:sp>
        <p:nvSpPr>
          <p:cNvPr id="6" name="矩形 5"/>
          <p:cNvSpPr/>
          <p:nvPr/>
        </p:nvSpPr>
        <p:spPr>
          <a:xfrm>
            <a:off x="8178800" y="4623485"/>
            <a:ext cx="2506134" cy="728982"/>
          </a:xfrm>
          <a:prstGeom prst="rect">
            <a:avLst/>
          </a:prstGeom>
        </p:spPr>
        <p:txBody>
          <a:bodyPr wrap="square">
            <a:spAutoFit/>
          </a:bodyPr>
          <a:lstStyle/>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(5) </a:t>
            </a:r>
            <a:r>
              <a:rPr lang="zh-CN" altLang="en-US" dirty="0">
                <a:solidFill>
                  <a:schemeClr val="tx1">
                    <a:lumMod val="75000"/>
                    <a:lumOff val="25000"/>
                  </a:schemeClr>
                </a:solidFill>
                <a:latin typeface="微软雅黑" pitchFamily="34" charset="-122"/>
                <a:ea typeface="微软雅黑" pitchFamily="34" charset="-122"/>
              </a:rPr>
              <a:t>启动 “五证合一” 登记制度改革。</a:t>
            </a:r>
          </a:p>
        </p:txBody>
      </p:sp>
      <p:sp>
        <p:nvSpPr>
          <p:cNvPr id="27"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五、 新企业的注册</a:t>
            </a:r>
            <a:r>
              <a:rPr lang="zh-CN" altLang="en-US" sz="2400" b="1" dirty="0" smtClean="0">
                <a:solidFill>
                  <a:schemeClr val="tx1">
                    <a:lumMod val="75000"/>
                    <a:lumOff val="25000"/>
                  </a:schemeClr>
                </a:solidFill>
                <a:latin typeface="微软雅黑" pitchFamily="34" charset="-122"/>
                <a:ea typeface="微软雅黑" pitchFamily="34" charset="-122"/>
              </a:rPr>
              <a:t>流程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企业注册流程新政</a:t>
            </a:r>
          </a:p>
        </p:txBody>
      </p:sp>
    </p:spTree>
    <p:extLst>
      <p:ext uri="{BB962C8B-B14F-4D97-AF65-F5344CB8AC3E}">
        <p14:creationId xmlns:p14="http://schemas.microsoft.com/office/powerpoint/2010/main" val="152406260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wipe(down)">
                                      <p:cBhvr>
                                        <p:cTn id="7" dur="580">
                                          <p:stCondLst>
                                            <p:cond delay="0"/>
                                          </p:stCondLst>
                                        </p:cTn>
                                        <p:tgtEl>
                                          <p:spTgt spid="23558"/>
                                        </p:tgtEl>
                                      </p:cBhvr>
                                    </p:animEffect>
                                    <p:anim calcmode="lin" valueType="num">
                                      <p:cBhvr>
                                        <p:cTn id="8" dur="1822" tmFilter="0,0; 0.14,0.36; 0.43,0.73; 0.71,0.91; 1.0,1.0">
                                          <p:stCondLst>
                                            <p:cond delay="0"/>
                                          </p:stCondLst>
                                        </p:cTn>
                                        <p:tgtEl>
                                          <p:spTgt spid="2355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355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355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355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3558"/>
                                        </p:tgtEl>
                                        <p:attrNameLst>
                                          <p:attrName>ppt_y</p:attrName>
                                        </p:attrNameLst>
                                      </p:cBhvr>
                                      <p:tavLst>
                                        <p:tav tm="0" fmla="#ppt_y-sin(pi*$)/81">
                                          <p:val>
                                            <p:fltVal val="0"/>
                                          </p:val>
                                        </p:tav>
                                        <p:tav tm="100000">
                                          <p:val>
                                            <p:fltVal val="1"/>
                                          </p:val>
                                        </p:tav>
                                      </p:tavLst>
                                    </p:anim>
                                    <p:animScale>
                                      <p:cBhvr>
                                        <p:cTn id="13" dur="26">
                                          <p:stCondLst>
                                            <p:cond delay="650"/>
                                          </p:stCondLst>
                                        </p:cTn>
                                        <p:tgtEl>
                                          <p:spTgt spid="23558"/>
                                        </p:tgtEl>
                                      </p:cBhvr>
                                      <p:to x="100000" y="60000"/>
                                    </p:animScale>
                                    <p:animScale>
                                      <p:cBhvr>
                                        <p:cTn id="14" dur="166" decel="50000">
                                          <p:stCondLst>
                                            <p:cond delay="676"/>
                                          </p:stCondLst>
                                        </p:cTn>
                                        <p:tgtEl>
                                          <p:spTgt spid="23558"/>
                                        </p:tgtEl>
                                      </p:cBhvr>
                                      <p:to x="100000" y="100000"/>
                                    </p:animScale>
                                    <p:animScale>
                                      <p:cBhvr>
                                        <p:cTn id="15" dur="26">
                                          <p:stCondLst>
                                            <p:cond delay="1312"/>
                                          </p:stCondLst>
                                        </p:cTn>
                                        <p:tgtEl>
                                          <p:spTgt spid="23558"/>
                                        </p:tgtEl>
                                      </p:cBhvr>
                                      <p:to x="100000" y="80000"/>
                                    </p:animScale>
                                    <p:animScale>
                                      <p:cBhvr>
                                        <p:cTn id="16" dur="166" decel="50000">
                                          <p:stCondLst>
                                            <p:cond delay="1338"/>
                                          </p:stCondLst>
                                        </p:cTn>
                                        <p:tgtEl>
                                          <p:spTgt spid="23558"/>
                                        </p:tgtEl>
                                      </p:cBhvr>
                                      <p:to x="100000" y="100000"/>
                                    </p:animScale>
                                    <p:animScale>
                                      <p:cBhvr>
                                        <p:cTn id="17" dur="26">
                                          <p:stCondLst>
                                            <p:cond delay="1642"/>
                                          </p:stCondLst>
                                        </p:cTn>
                                        <p:tgtEl>
                                          <p:spTgt spid="23558"/>
                                        </p:tgtEl>
                                      </p:cBhvr>
                                      <p:to x="100000" y="90000"/>
                                    </p:animScale>
                                    <p:animScale>
                                      <p:cBhvr>
                                        <p:cTn id="18" dur="166" decel="50000">
                                          <p:stCondLst>
                                            <p:cond delay="1668"/>
                                          </p:stCondLst>
                                        </p:cTn>
                                        <p:tgtEl>
                                          <p:spTgt spid="23558"/>
                                        </p:tgtEl>
                                      </p:cBhvr>
                                      <p:to x="100000" y="100000"/>
                                    </p:animScale>
                                    <p:animScale>
                                      <p:cBhvr>
                                        <p:cTn id="19" dur="26">
                                          <p:stCondLst>
                                            <p:cond delay="1808"/>
                                          </p:stCondLst>
                                        </p:cTn>
                                        <p:tgtEl>
                                          <p:spTgt spid="23558"/>
                                        </p:tgtEl>
                                      </p:cBhvr>
                                      <p:to x="100000" y="95000"/>
                                    </p:animScale>
                                    <p:animScale>
                                      <p:cBhvr>
                                        <p:cTn id="20" dur="166" decel="50000">
                                          <p:stCondLst>
                                            <p:cond delay="1834"/>
                                          </p:stCondLst>
                                        </p:cTn>
                                        <p:tgtEl>
                                          <p:spTgt spid="23558"/>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570"/>
                                        </p:tgtEl>
                                        <p:attrNameLst>
                                          <p:attrName>style.visibility</p:attrName>
                                        </p:attrNameLst>
                                      </p:cBhvr>
                                      <p:to>
                                        <p:strVal val="visible"/>
                                      </p:to>
                                    </p:set>
                                    <p:animEffect transition="in" filter="wipe(down)">
                                      <p:cBhvr>
                                        <p:cTn id="23" dur="580">
                                          <p:stCondLst>
                                            <p:cond delay="0"/>
                                          </p:stCondLst>
                                        </p:cTn>
                                        <p:tgtEl>
                                          <p:spTgt spid="23570"/>
                                        </p:tgtEl>
                                      </p:cBhvr>
                                    </p:animEffect>
                                    <p:anim calcmode="lin" valueType="num">
                                      <p:cBhvr>
                                        <p:cTn id="24" dur="1822" tmFilter="0,0; 0.14,0.36; 0.43,0.73; 0.71,0.91; 1.0,1.0">
                                          <p:stCondLst>
                                            <p:cond delay="0"/>
                                          </p:stCondLst>
                                        </p:cTn>
                                        <p:tgtEl>
                                          <p:spTgt spid="2357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357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357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357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3570"/>
                                        </p:tgtEl>
                                        <p:attrNameLst>
                                          <p:attrName>ppt_y</p:attrName>
                                        </p:attrNameLst>
                                      </p:cBhvr>
                                      <p:tavLst>
                                        <p:tav tm="0" fmla="#ppt_y-sin(pi*$)/81">
                                          <p:val>
                                            <p:fltVal val="0"/>
                                          </p:val>
                                        </p:tav>
                                        <p:tav tm="100000">
                                          <p:val>
                                            <p:fltVal val="1"/>
                                          </p:val>
                                        </p:tav>
                                      </p:tavLst>
                                    </p:anim>
                                    <p:animScale>
                                      <p:cBhvr>
                                        <p:cTn id="29" dur="26">
                                          <p:stCondLst>
                                            <p:cond delay="650"/>
                                          </p:stCondLst>
                                        </p:cTn>
                                        <p:tgtEl>
                                          <p:spTgt spid="23570"/>
                                        </p:tgtEl>
                                      </p:cBhvr>
                                      <p:to x="100000" y="60000"/>
                                    </p:animScale>
                                    <p:animScale>
                                      <p:cBhvr>
                                        <p:cTn id="30" dur="166" decel="50000">
                                          <p:stCondLst>
                                            <p:cond delay="676"/>
                                          </p:stCondLst>
                                        </p:cTn>
                                        <p:tgtEl>
                                          <p:spTgt spid="23570"/>
                                        </p:tgtEl>
                                      </p:cBhvr>
                                      <p:to x="100000" y="100000"/>
                                    </p:animScale>
                                    <p:animScale>
                                      <p:cBhvr>
                                        <p:cTn id="31" dur="26">
                                          <p:stCondLst>
                                            <p:cond delay="1312"/>
                                          </p:stCondLst>
                                        </p:cTn>
                                        <p:tgtEl>
                                          <p:spTgt spid="23570"/>
                                        </p:tgtEl>
                                      </p:cBhvr>
                                      <p:to x="100000" y="80000"/>
                                    </p:animScale>
                                    <p:animScale>
                                      <p:cBhvr>
                                        <p:cTn id="32" dur="166" decel="50000">
                                          <p:stCondLst>
                                            <p:cond delay="1338"/>
                                          </p:stCondLst>
                                        </p:cTn>
                                        <p:tgtEl>
                                          <p:spTgt spid="23570"/>
                                        </p:tgtEl>
                                      </p:cBhvr>
                                      <p:to x="100000" y="100000"/>
                                    </p:animScale>
                                    <p:animScale>
                                      <p:cBhvr>
                                        <p:cTn id="33" dur="26">
                                          <p:stCondLst>
                                            <p:cond delay="1642"/>
                                          </p:stCondLst>
                                        </p:cTn>
                                        <p:tgtEl>
                                          <p:spTgt spid="23570"/>
                                        </p:tgtEl>
                                      </p:cBhvr>
                                      <p:to x="100000" y="90000"/>
                                    </p:animScale>
                                    <p:animScale>
                                      <p:cBhvr>
                                        <p:cTn id="34" dur="166" decel="50000">
                                          <p:stCondLst>
                                            <p:cond delay="1668"/>
                                          </p:stCondLst>
                                        </p:cTn>
                                        <p:tgtEl>
                                          <p:spTgt spid="23570"/>
                                        </p:tgtEl>
                                      </p:cBhvr>
                                      <p:to x="100000" y="100000"/>
                                    </p:animScale>
                                    <p:animScale>
                                      <p:cBhvr>
                                        <p:cTn id="35" dur="26">
                                          <p:stCondLst>
                                            <p:cond delay="1808"/>
                                          </p:stCondLst>
                                        </p:cTn>
                                        <p:tgtEl>
                                          <p:spTgt spid="23570"/>
                                        </p:tgtEl>
                                      </p:cBhvr>
                                      <p:to x="100000" y="95000"/>
                                    </p:animScale>
                                    <p:animScale>
                                      <p:cBhvr>
                                        <p:cTn id="36" dur="166" decel="50000">
                                          <p:stCondLst>
                                            <p:cond delay="1834"/>
                                          </p:stCondLst>
                                        </p:cTn>
                                        <p:tgtEl>
                                          <p:spTgt spid="23570"/>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down)">
                                      <p:cBhvr>
                                        <p:cTn id="39" dur="580">
                                          <p:stCondLst>
                                            <p:cond delay="0"/>
                                          </p:stCondLst>
                                        </p:cTn>
                                        <p:tgtEl>
                                          <p:spTgt spid="2"/>
                                        </p:tgtEl>
                                      </p:cBhvr>
                                    </p:animEffect>
                                    <p:anim calcmode="lin" valueType="num">
                                      <p:cBhvr>
                                        <p:cTn id="4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45" dur="26">
                                          <p:stCondLst>
                                            <p:cond delay="650"/>
                                          </p:stCondLst>
                                        </p:cTn>
                                        <p:tgtEl>
                                          <p:spTgt spid="2"/>
                                        </p:tgtEl>
                                      </p:cBhvr>
                                      <p:to x="100000" y="60000"/>
                                    </p:animScale>
                                    <p:animScale>
                                      <p:cBhvr>
                                        <p:cTn id="46" dur="166" decel="50000">
                                          <p:stCondLst>
                                            <p:cond delay="676"/>
                                          </p:stCondLst>
                                        </p:cTn>
                                        <p:tgtEl>
                                          <p:spTgt spid="2"/>
                                        </p:tgtEl>
                                      </p:cBhvr>
                                      <p:to x="100000" y="100000"/>
                                    </p:animScale>
                                    <p:animScale>
                                      <p:cBhvr>
                                        <p:cTn id="47" dur="26">
                                          <p:stCondLst>
                                            <p:cond delay="1312"/>
                                          </p:stCondLst>
                                        </p:cTn>
                                        <p:tgtEl>
                                          <p:spTgt spid="2"/>
                                        </p:tgtEl>
                                      </p:cBhvr>
                                      <p:to x="100000" y="80000"/>
                                    </p:animScale>
                                    <p:animScale>
                                      <p:cBhvr>
                                        <p:cTn id="48" dur="166" decel="50000">
                                          <p:stCondLst>
                                            <p:cond delay="1338"/>
                                          </p:stCondLst>
                                        </p:cTn>
                                        <p:tgtEl>
                                          <p:spTgt spid="2"/>
                                        </p:tgtEl>
                                      </p:cBhvr>
                                      <p:to x="100000" y="100000"/>
                                    </p:animScale>
                                    <p:animScale>
                                      <p:cBhvr>
                                        <p:cTn id="49" dur="26">
                                          <p:stCondLst>
                                            <p:cond delay="1642"/>
                                          </p:stCondLst>
                                        </p:cTn>
                                        <p:tgtEl>
                                          <p:spTgt spid="2"/>
                                        </p:tgtEl>
                                      </p:cBhvr>
                                      <p:to x="100000" y="90000"/>
                                    </p:animScale>
                                    <p:animScale>
                                      <p:cBhvr>
                                        <p:cTn id="50" dur="166" decel="50000">
                                          <p:stCondLst>
                                            <p:cond delay="1668"/>
                                          </p:stCondLst>
                                        </p:cTn>
                                        <p:tgtEl>
                                          <p:spTgt spid="2"/>
                                        </p:tgtEl>
                                      </p:cBhvr>
                                      <p:to x="100000" y="100000"/>
                                    </p:animScale>
                                    <p:animScale>
                                      <p:cBhvr>
                                        <p:cTn id="51" dur="26">
                                          <p:stCondLst>
                                            <p:cond delay="1808"/>
                                          </p:stCondLst>
                                        </p:cTn>
                                        <p:tgtEl>
                                          <p:spTgt spid="2"/>
                                        </p:tgtEl>
                                      </p:cBhvr>
                                      <p:to x="100000" y="95000"/>
                                    </p:animScale>
                                    <p:animScale>
                                      <p:cBhvr>
                                        <p:cTn id="52" dur="166" decel="50000">
                                          <p:stCondLst>
                                            <p:cond delay="1834"/>
                                          </p:stCondLst>
                                        </p:cTn>
                                        <p:tgtEl>
                                          <p:spTgt spid="2"/>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3559"/>
                                        </p:tgtEl>
                                        <p:attrNameLst>
                                          <p:attrName>style.visibility</p:attrName>
                                        </p:attrNameLst>
                                      </p:cBhvr>
                                      <p:to>
                                        <p:strVal val="visible"/>
                                      </p:to>
                                    </p:set>
                                    <p:animEffect transition="in" filter="wipe(down)">
                                      <p:cBhvr>
                                        <p:cTn id="57" dur="500"/>
                                        <p:tgtEl>
                                          <p:spTgt spid="23559"/>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3568"/>
                                        </p:tgtEl>
                                        <p:attrNameLst>
                                          <p:attrName>style.visibility</p:attrName>
                                        </p:attrNameLst>
                                      </p:cBhvr>
                                      <p:to>
                                        <p:strVal val="visible"/>
                                      </p:to>
                                    </p:set>
                                    <p:animEffect transition="in" filter="wipe(down)">
                                      <p:cBhvr>
                                        <p:cTn id="60" dur="500"/>
                                        <p:tgtEl>
                                          <p:spTgt spid="23568"/>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down)">
                                      <p:cBhvr>
                                        <p:cTn id="63" dur="500"/>
                                        <p:tgtEl>
                                          <p:spTgt spid="3"/>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23560"/>
                                        </p:tgtEl>
                                        <p:attrNameLst>
                                          <p:attrName>style.visibility</p:attrName>
                                        </p:attrNameLst>
                                      </p:cBhvr>
                                      <p:to>
                                        <p:strVal val="visible"/>
                                      </p:to>
                                    </p:set>
                                    <p:anim calcmode="lin" valueType="num">
                                      <p:cBhvr additive="base">
                                        <p:cTn id="68" dur="500" fill="hold"/>
                                        <p:tgtEl>
                                          <p:spTgt spid="23560"/>
                                        </p:tgtEl>
                                        <p:attrNameLst>
                                          <p:attrName>ppt_x</p:attrName>
                                        </p:attrNameLst>
                                      </p:cBhvr>
                                      <p:tavLst>
                                        <p:tav tm="0">
                                          <p:val>
                                            <p:strVal val="#ppt_x"/>
                                          </p:val>
                                        </p:tav>
                                        <p:tav tm="100000">
                                          <p:val>
                                            <p:strVal val="#ppt_x"/>
                                          </p:val>
                                        </p:tav>
                                      </p:tavLst>
                                    </p:anim>
                                    <p:anim calcmode="lin" valueType="num">
                                      <p:cBhvr additive="base">
                                        <p:cTn id="69" dur="500" fill="hold"/>
                                        <p:tgtEl>
                                          <p:spTgt spid="23560"/>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3572"/>
                                        </p:tgtEl>
                                        <p:attrNameLst>
                                          <p:attrName>style.visibility</p:attrName>
                                        </p:attrNameLst>
                                      </p:cBhvr>
                                      <p:to>
                                        <p:strVal val="visible"/>
                                      </p:to>
                                    </p:set>
                                    <p:anim calcmode="lin" valueType="num">
                                      <p:cBhvr additive="base">
                                        <p:cTn id="72" dur="500" fill="hold"/>
                                        <p:tgtEl>
                                          <p:spTgt spid="23572"/>
                                        </p:tgtEl>
                                        <p:attrNameLst>
                                          <p:attrName>ppt_x</p:attrName>
                                        </p:attrNameLst>
                                      </p:cBhvr>
                                      <p:tavLst>
                                        <p:tav tm="0">
                                          <p:val>
                                            <p:strVal val="#ppt_x"/>
                                          </p:val>
                                        </p:tav>
                                        <p:tav tm="100000">
                                          <p:val>
                                            <p:strVal val="#ppt_x"/>
                                          </p:val>
                                        </p:tav>
                                      </p:tavLst>
                                    </p:anim>
                                    <p:anim calcmode="lin" valueType="num">
                                      <p:cBhvr additive="base">
                                        <p:cTn id="73" dur="500" fill="hold"/>
                                        <p:tgtEl>
                                          <p:spTgt spid="23572"/>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4"/>
                                        </p:tgtEl>
                                        <p:attrNameLst>
                                          <p:attrName>style.visibility</p:attrName>
                                        </p:attrNameLst>
                                      </p:cBhvr>
                                      <p:to>
                                        <p:strVal val="visible"/>
                                      </p:to>
                                    </p:set>
                                    <p:anim calcmode="lin" valueType="num">
                                      <p:cBhvr additive="base">
                                        <p:cTn id="76" dur="500" fill="hold"/>
                                        <p:tgtEl>
                                          <p:spTgt spid="4"/>
                                        </p:tgtEl>
                                        <p:attrNameLst>
                                          <p:attrName>ppt_x</p:attrName>
                                        </p:attrNameLst>
                                      </p:cBhvr>
                                      <p:tavLst>
                                        <p:tav tm="0">
                                          <p:val>
                                            <p:strVal val="#ppt_x"/>
                                          </p:val>
                                        </p:tav>
                                        <p:tav tm="100000">
                                          <p:val>
                                            <p:strVal val="#ppt_x"/>
                                          </p:val>
                                        </p:tav>
                                      </p:tavLst>
                                    </p:anim>
                                    <p:anim calcmode="lin" valueType="num">
                                      <p:cBhvr additive="base">
                                        <p:cTn id="7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23561"/>
                                        </p:tgtEl>
                                        <p:attrNameLst>
                                          <p:attrName>style.visibility</p:attrName>
                                        </p:attrNameLst>
                                      </p:cBhvr>
                                      <p:to>
                                        <p:strVal val="visible"/>
                                      </p:to>
                                    </p:set>
                                    <p:animEffect transition="in" filter="wipe(down)">
                                      <p:cBhvr>
                                        <p:cTn id="82" dur="500"/>
                                        <p:tgtEl>
                                          <p:spTgt spid="23561"/>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23569"/>
                                        </p:tgtEl>
                                        <p:attrNameLst>
                                          <p:attrName>style.visibility</p:attrName>
                                        </p:attrNameLst>
                                      </p:cBhvr>
                                      <p:to>
                                        <p:strVal val="visible"/>
                                      </p:to>
                                    </p:set>
                                    <p:animEffect transition="in" filter="wipe(down)">
                                      <p:cBhvr>
                                        <p:cTn id="85" dur="500"/>
                                        <p:tgtEl>
                                          <p:spTgt spid="23569"/>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down)">
                                      <p:cBhvr>
                                        <p:cTn id="88" dur="500"/>
                                        <p:tgtEl>
                                          <p:spTgt spid="5"/>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23562"/>
                                        </p:tgtEl>
                                        <p:attrNameLst>
                                          <p:attrName>style.visibility</p:attrName>
                                        </p:attrNameLst>
                                      </p:cBhvr>
                                      <p:to>
                                        <p:strVal val="visible"/>
                                      </p:to>
                                    </p:set>
                                    <p:animEffect transition="in" filter="fade">
                                      <p:cBhvr>
                                        <p:cTn id="93" dur="500"/>
                                        <p:tgtEl>
                                          <p:spTgt spid="2356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3571"/>
                                        </p:tgtEl>
                                        <p:attrNameLst>
                                          <p:attrName>style.visibility</p:attrName>
                                        </p:attrNameLst>
                                      </p:cBhvr>
                                      <p:to>
                                        <p:strVal val="visible"/>
                                      </p:to>
                                    </p:set>
                                    <p:animEffect transition="in" filter="fade">
                                      <p:cBhvr>
                                        <p:cTn id="96" dur="500"/>
                                        <p:tgtEl>
                                          <p:spTgt spid="2357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fade">
                                      <p:cBhvr>
                                        <p:cTn id="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p:bldP spid="23559" grpId="0" animBg="1"/>
      <p:bldP spid="23560" grpId="0" animBg="1"/>
      <p:bldP spid="23561" grpId="0" animBg="1"/>
      <p:bldP spid="23562" grpId="0" animBg="1"/>
      <p:bldP spid="23568" grpId="0"/>
      <p:bldP spid="23569" grpId="0"/>
      <p:bldP spid="23570" grpId="0"/>
      <p:bldP spid="23571" grpId="0"/>
      <p:bldP spid="23572" grpId="0"/>
      <p:bldP spid="2" grpId="0"/>
      <p:bldP spid="3" grpId="0"/>
      <p:bldP spid="4" grpId="0"/>
      <p:bldP spid="5" grpId="0"/>
      <p:bldP spid="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rgbClr val="2F5EB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矩形 31"/>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840783" y="203271"/>
            <a:ext cx="8123099"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本章小结</a:t>
            </a:r>
          </a:p>
        </p:txBody>
      </p:sp>
      <p:sp>
        <p:nvSpPr>
          <p:cNvPr id="15" name="圆角矩形 14"/>
          <p:cNvSpPr/>
          <p:nvPr/>
        </p:nvSpPr>
        <p:spPr>
          <a:xfrm>
            <a:off x="984764" y="837389"/>
            <a:ext cx="9899136" cy="4826811"/>
          </a:xfrm>
          <a:prstGeom prst="roundRect">
            <a:avLst>
              <a:gd name="adj" fmla="val 19048"/>
            </a:avLst>
          </a:prstGeom>
          <a:noFill/>
          <a:ln w="9525">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8" name="矩形 17"/>
          <p:cNvSpPr>
            <a:spLocks noChangeArrowheads="1"/>
          </p:cNvSpPr>
          <p:nvPr/>
        </p:nvSpPr>
        <p:spPr bwMode="auto">
          <a:xfrm>
            <a:off x="1384814" y="1373630"/>
            <a:ext cx="8978386" cy="3754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3" rIns="91404"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indent="457200" algn="just">
              <a:lnSpc>
                <a:spcPct val="120000"/>
              </a:lnSpc>
              <a:spcBef>
                <a:spcPct val="0"/>
              </a:spcBef>
              <a:buNone/>
            </a:pPr>
            <a:r>
              <a:rPr lang="zh-CN" altLang="en-US" sz="2000" dirty="0">
                <a:solidFill>
                  <a:schemeClr val="tx1">
                    <a:lumMod val="75000"/>
                    <a:lumOff val="25000"/>
                  </a:schemeClr>
                </a:solidFill>
                <a:sym typeface="微软雅黑" pitchFamily="34" charset="-122"/>
              </a:rPr>
              <a:t>新创企业是指创业者利用商业机会通过整合资源所创建的一个新的具有法人资格的</a:t>
            </a:r>
            <a:r>
              <a:rPr lang="zh-CN" altLang="en-US" sz="2000" dirty="0" smtClean="0">
                <a:solidFill>
                  <a:schemeClr val="tx1">
                    <a:lumMod val="75000"/>
                    <a:lumOff val="25000"/>
                  </a:schemeClr>
                </a:solidFill>
                <a:sym typeface="微软雅黑" pitchFamily="34" charset="-122"/>
              </a:rPr>
              <a:t>实体</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它能够提供产品或服务</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以获利和成长为目标</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并能创造价值。 新创企业是处于</a:t>
            </a:r>
            <a:r>
              <a:rPr lang="zh-CN" altLang="en-US" sz="2000" dirty="0" smtClean="0">
                <a:solidFill>
                  <a:schemeClr val="tx1">
                    <a:lumMod val="75000"/>
                    <a:lumOff val="25000"/>
                  </a:schemeClr>
                </a:solidFill>
                <a:sym typeface="微软雅黑" pitchFamily="34" charset="-122"/>
              </a:rPr>
              <a:t>发展早期</a:t>
            </a:r>
            <a:r>
              <a:rPr lang="zh-CN" altLang="en-US" sz="2000" dirty="0">
                <a:solidFill>
                  <a:schemeClr val="tx1">
                    <a:lumMod val="75000"/>
                    <a:lumOff val="25000"/>
                  </a:schemeClr>
                </a:solidFill>
                <a:sym typeface="微软雅黑" pitchFamily="34" charset="-122"/>
              </a:rPr>
              <a:t>阶段的企业</a:t>
            </a:r>
            <a:r>
              <a:rPr lang="zh-CN" altLang="en-US" sz="2000" dirty="0" smtClean="0">
                <a:solidFill>
                  <a:schemeClr val="tx1">
                    <a:lumMod val="75000"/>
                    <a:lumOff val="25000"/>
                  </a:schemeClr>
                </a:solidFill>
                <a:sym typeface="微软雅黑" pitchFamily="34" charset="-122"/>
              </a:rPr>
              <a:t>。</a:t>
            </a:r>
            <a:endParaRPr lang="en-US" altLang="zh-CN" sz="2000" dirty="0" smtClean="0">
              <a:solidFill>
                <a:schemeClr val="tx1">
                  <a:lumMod val="75000"/>
                  <a:lumOff val="25000"/>
                </a:schemeClr>
              </a:solidFill>
              <a:sym typeface="微软雅黑" pitchFamily="34" charset="-122"/>
            </a:endParaRPr>
          </a:p>
          <a:p>
            <a:pPr indent="457200" algn="just">
              <a:lnSpc>
                <a:spcPct val="120000"/>
              </a:lnSpc>
              <a:spcBef>
                <a:spcPct val="0"/>
              </a:spcBef>
              <a:buNone/>
            </a:pPr>
            <a:r>
              <a:rPr lang="zh-CN" altLang="en-US" sz="2000" dirty="0" smtClean="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全球创业观察 </a:t>
            </a:r>
            <a:r>
              <a:rPr lang="en-US" altLang="zh-CN" sz="2000" dirty="0">
                <a:solidFill>
                  <a:schemeClr val="tx1">
                    <a:lumMod val="75000"/>
                    <a:lumOff val="25000"/>
                  </a:schemeClr>
                </a:solidFill>
                <a:sym typeface="微软雅黑" pitchFamily="34" charset="-122"/>
              </a:rPr>
              <a:t>(GEM) </a:t>
            </a:r>
            <a:r>
              <a:rPr lang="zh-CN" altLang="en-US" sz="2000" dirty="0">
                <a:solidFill>
                  <a:schemeClr val="tx1">
                    <a:lumMod val="75000"/>
                    <a:lumOff val="25000"/>
                  </a:schemeClr>
                </a:solidFill>
                <a:sym typeface="微软雅黑" pitchFamily="34" charset="-122"/>
              </a:rPr>
              <a:t>报告中的新创企业指成立时间在 </a:t>
            </a:r>
            <a:r>
              <a:rPr lang="en-US" altLang="zh-CN" sz="2000" dirty="0">
                <a:solidFill>
                  <a:schemeClr val="tx1">
                    <a:lumMod val="75000"/>
                    <a:lumOff val="25000"/>
                  </a:schemeClr>
                </a:solidFill>
                <a:sym typeface="微软雅黑" pitchFamily="34" charset="-122"/>
              </a:rPr>
              <a:t>42 </a:t>
            </a:r>
            <a:r>
              <a:rPr lang="zh-CN" altLang="en-US" sz="2000" dirty="0">
                <a:solidFill>
                  <a:schemeClr val="tx1">
                    <a:lumMod val="75000"/>
                    <a:lumOff val="25000"/>
                  </a:schemeClr>
                </a:solidFill>
                <a:sym typeface="微软雅黑" pitchFamily="34" charset="-122"/>
              </a:rPr>
              <a:t>个月以内</a:t>
            </a:r>
            <a:r>
              <a:rPr lang="zh-CN" altLang="en-US" sz="2000" dirty="0" smtClean="0">
                <a:solidFill>
                  <a:schemeClr val="tx1">
                    <a:lumMod val="75000"/>
                    <a:lumOff val="25000"/>
                  </a:schemeClr>
                </a:solidFill>
                <a:sym typeface="微软雅黑" pitchFamily="34" charset="-122"/>
              </a:rPr>
              <a:t>的企业</a:t>
            </a:r>
            <a:r>
              <a:rPr lang="zh-CN" altLang="en-US" sz="2000" dirty="0">
                <a:solidFill>
                  <a:schemeClr val="tx1">
                    <a:lumMod val="75000"/>
                    <a:lumOff val="25000"/>
                  </a:schemeClr>
                </a:solidFill>
                <a:sym typeface="微软雅黑" pitchFamily="34" charset="-122"/>
              </a:rPr>
              <a:t>。 通常这类企业成立时间不长</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处于创立期或成长期</a:t>
            </a:r>
            <a:r>
              <a:rPr lang="zh-CN" altLang="en-US" sz="2000" dirty="0" smtClean="0">
                <a:solidFill>
                  <a:schemeClr val="tx1">
                    <a:lumMod val="75000"/>
                    <a:lumOff val="25000"/>
                  </a:schemeClr>
                </a:solidFill>
                <a:sym typeface="微软雅黑" pitchFamily="34" charset="-122"/>
              </a:rPr>
              <a:t>。</a:t>
            </a:r>
            <a:endParaRPr lang="en-US" altLang="zh-CN" sz="2000" dirty="0" smtClean="0">
              <a:solidFill>
                <a:schemeClr val="tx1">
                  <a:lumMod val="75000"/>
                  <a:lumOff val="25000"/>
                </a:schemeClr>
              </a:solidFill>
              <a:sym typeface="微软雅黑" pitchFamily="34" charset="-122"/>
            </a:endParaRPr>
          </a:p>
          <a:p>
            <a:pPr indent="457200" algn="just">
              <a:lnSpc>
                <a:spcPct val="120000"/>
              </a:lnSpc>
              <a:spcBef>
                <a:spcPct val="0"/>
              </a:spcBef>
              <a:buNone/>
            </a:pPr>
            <a:r>
              <a:rPr lang="zh-CN" altLang="en-US" sz="2000" dirty="0" smtClean="0">
                <a:solidFill>
                  <a:schemeClr val="tx1">
                    <a:lumMod val="75000"/>
                    <a:lumOff val="25000"/>
                  </a:schemeClr>
                </a:solidFill>
                <a:sym typeface="微软雅黑" pitchFamily="34" charset="-122"/>
              </a:rPr>
              <a:t>创业者</a:t>
            </a:r>
            <a:r>
              <a:rPr lang="zh-CN" altLang="en-US" sz="2000" dirty="0">
                <a:solidFill>
                  <a:schemeClr val="tx1">
                    <a:lumMod val="75000"/>
                    <a:lumOff val="25000"/>
                  </a:schemeClr>
                </a:solidFill>
                <a:sym typeface="微软雅黑" pitchFamily="34" charset="-122"/>
              </a:rPr>
              <a:t>在创立企业的时候</a:t>
            </a:r>
            <a:r>
              <a:rPr lang="en-US" altLang="zh-CN" sz="2000" dirty="0">
                <a:solidFill>
                  <a:schemeClr val="tx1">
                    <a:lumMod val="75000"/>
                    <a:lumOff val="25000"/>
                  </a:schemeClr>
                </a:solidFill>
                <a:sym typeface="微软雅黑" pitchFamily="34" charset="-122"/>
              </a:rPr>
              <a:t>, </a:t>
            </a:r>
            <a:r>
              <a:rPr lang="zh-CN" altLang="en-US" sz="2000" dirty="0" smtClean="0">
                <a:solidFill>
                  <a:schemeClr val="tx1">
                    <a:lumMod val="75000"/>
                    <a:lumOff val="25000"/>
                  </a:schemeClr>
                </a:solidFill>
                <a:sym typeface="微软雅黑" pitchFamily="34" charset="-122"/>
              </a:rPr>
              <a:t>必须</a:t>
            </a:r>
            <a:r>
              <a:rPr lang="zh-CN" altLang="en-US" sz="2000" dirty="0">
                <a:solidFill>
                  <a:schemeClr val="tx1">
                    <a:lumMod val="75000"/>
                    <a:lumOff val="25000"/>
                  </a:schemeClr>
                </a:solidFill>
                <a:sym typeface="微软雅黑" pitchFamily="34" charset="-122"/>
              </a:rPr>
              <a:t>解决的一个重要问题就是企业应该选择什么样的法律组织形式</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以及在何处选择的</a:t>
            </a:r>
            <a:r>
              <a:rPr lang="zh-CN" altLang="en-US" sz="2000" dirty="0" smtClean="0">
                <a:solidFill>
                  <a:schemeClr val="tx1">
                    <a:lumMod val="75000"/>
                    <a:lumOff val="25000"/>
                  </a:schemeClr>
                </a:solidFill>
                <a:sym typeface="微软雅黑" pitchFamily="34" charset="-122"/>
              </a:rPr>
              <a:t>问题。</a:t>
            </a:r>
            <a:endParaRPr lang="en-US" altLang="zh-CN" sz="2000" dirty="0" smtClean="0">
              <a:solidFill>
                <a:schemeClr val="tx1">
                  <a:lumMod val="75000"/>
                  <a:lumOff val="25000"/>
                </a:schemeClr>
              </a:solidFill>
              <a:sym typeface="微软雅黑" pitchFamily="34" charset="-122"/>
            </a:endParaRPr>
          </a:p>
          <a:p>
            <a:pPr indent="457200" algn="just">
              <a:lnSpc>
                <a:spcPct val="120000"/>
              </a:lnSpc>
              <a:spcBef>
                <a:spcPct val="0"/>
              </a:spcBef>
              <a:buNone/>
            </a:pPr>
            <a:r>
              <a:rPr lang="zh-CN" altLang="en-US" sz="2000" dirty="0" smtClean="0">
                <a:solidFill>
                  <a:schemeClr val="tx1">
                    <a:lumMod val="75000"/>
                    <a:lumOff val="25000"/>
                  </a:schemeClr>
                </a:solidFill>
                <a:sym typeface="微软雅黑" pitchFamily="34" charset="-122"/>
              </a:rPr>
              <a:t>在</a:t>
            </a:r>
            <a:r>
              <a:rPr lang="zh-CN" altLang="en-US" sz="2000" dirty="0">
                <a:solidFill>
                  <a:schemeClr val="tx1">
                    <a:lumMod val="75000"/>
                    <a:lumOff val="25000"/>
                  </a:schemeClr>
                </a:solidFill>
                <a:sym typeface="微软雅黑" pitchFamily="34" charset="-122"/>
              </a:rPr>
              <a:t>创办企业之前</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创业者应该熟悉企业应该承担的法律责任</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掌握企业注册</a:t>
            </a:r>
            <a:r>
              <a:rPr lang="zh-CN" altLang="en-US" sz="2000" dirty="0" smtClean="0">
                <a:solidFill>
                  <a:schemeClr val="tx1">
                    <a:lumMod val="75000"/>
                    <a:lumOff val="25000"/>
                  </a:schemeClr>
                </a:solidFill>
                <a:sym typeface="微软雅黑" pitchFamily="34" charset="-122"/>
              </a:rPr>
              <a:t>、纳税以及</a:t>
            </a:r>
            <a:r>
              <a:rPr lang="zh-CN" altLang="en-US" sz="2000" dirty="0">
                <a:solidFill>
                  <a:schemeClr val="tx1">
                    <a:lumMod val="75000"/>
                    <a:lumOff val="25000"/>
                  </a:schemeClr>
                </a:solidFill>
                <a:sym typeface="微软雅黑" pitchFamily="34" charset="-122"/>
              </a:rPr>
              <a:t>劳动合同等具体内容</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国家现在的政策越来越开放</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也越来越利民</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特别是针对</a:t>
            </a:r>
            <a:r>
              <a:rPr lang="zh-CN" altLang="en-US" sz="2000" dirty="0" smtClean="0">
                <a:solidFill>
                  <a:schemeClr val="tx1">
                    <a:lumMod val="75000"/>
                    <a:lumOff val="25000"/>
                  </a:schemeClr>
                </a:solidFill>
                <a:sym typeface="微软雅黑" pitchFamily="34" charset="-122"/>
              </a:rPr>
              <a:t>大学生创业</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不仅有很多优惠的政策还有一定经济补助来鼓励大家创业。</a:t>
            </a:r>
          </a:p>
        </p:txBody>
      </p:sp>
    </p:spTree>
    <p:extLst>
      <p:ext uri="{BB962C8B-B14F-4D97-AF65-F5344CB8AC3E}">
        <p14:creationId xmlns:p14="http://schemas.microsoft.com/office/powerpoint/2010/main" val="143430435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rgbClr val="2F5EB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矩形 31"/>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571511" y="581554"/>
            <a:ext cx="1873489" cy="1118737"/>
          </a:xfrm>
          <a:prstGeom prst="ellipse">
            <a:avLst/>
          </a:prstGeom>
          <a:gradFill>
            <a:gsLst>
              <a:gs pos="0">
                <a:srgbClr val="0E1A40"/>
              </a:gs>
              <a:gs pos="100000">
                <a:srgbClr val="2F5EB0"/>
              </a:gs>
            </a:gsLst>
            <a:lin ang="13800000" scaled="0"/>
          </a:gradFill>
          <a:ln w="5715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17" name="TextBox 16"/>
          <p:cNvSpPr txBox="1"/>
          <p:nvPr/>
        </p:nvSpPr>
        <p:spPr>
          <a:xfrm>
            <a:off x="2874925" y="873400"/>
            <a:ext cx="1169545" cy="492438"/>
          </a:xfrm>
          <a:prstGeom prst="rect">
            <a:avLst/>
          </a:prstGeom>
          <a:noFill/>
        </p:spPr>
        <p:txBody>
          <a:bodyPr wrap="none" lIns="121917" tIns="60958" rIns="121917" bIns="60958"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思考题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043011" y="2167872"/>
            <a:ext cx="7319340" cy="4154467"/>
          </a:xfrm>
          <a:prstGeom prst="rect">
            <a:avLst/>
          </a:prstGeom>
          <a:noFill/>
        </p:spPr>
        <p:txBody>
          <a:bodyPr wrap="square" lIns="121917" tIns="60958" rIns="121917" bIns="60958" rtlCol="0">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创业者一般会拥有哪些资源</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创业者为什么经常受到资源匮乏的约束</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影响创业资源获取的因素有哪些</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有人说创业者是赌徒</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而实际上创业者将风险控制在可承受范围内</a:t>
            </a:r>
            <a:r>
              <a:rPr lang="zh-CN" altLang="en-US" sz="2000" dirty="0" smtClean="0">
                <a:solidFill>
                  <a:schemeClr val="tx1">
                    <a:lumMod val="75000"/>
                    <a:lumOff val="25000"/>
                  </a:schemeClr>
                </a:solidFill>
                <a:latin typeface="微软雅黑" pitchFamily="34" charset="-122"/>
                <a:ea typeface="微软雅黑" pitchFamily="34" charset="-122"/>
              </a:rPr>
              <a:t>。请结合实际案例</a:t>
            </a:r>
            <a:r>
              <a:rPr lang="zh-CN" altLang="en-US" sz="2000" dirty="0">
                <a:solidFill>
                  <a:schemeClr val="tx1">
                    <a:lumMod val="75000"/>
                    <a:lumOff val="25000"/>
                  </a:schemeClr>
                </a:solidFill>
                <a:latin typeface="微软雅黑" pitchFamily="34" charset="-122"/>
                <a:ea typeface="微软雅黑" pitchFamily="34" charset="-122"/>
              </a:rPr>
              <a:t>分析其原因。</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人们常说创业是白手起家、 无中生有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对此你怎么看</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6. </a:t>
            </a:r>
            <a:r>
              <a:rPr lang="zh-CN" altLang="en-US" sz="2000" dirty="0">
                <a:solidFill>
                  <a:schemeClr val="tx1">
                    <a:lumMod val="75000"/>
                    <a:lumOff val="25000"/>
                  </a:schemeClr>
                </a:solidFill>
                <a:latin typeface="微软雅黑" pitchFamily="34" charset="-122"/>
                <a:ea typeface="微软雅黑" pitchFamily="34" charset="-122"/>
              </a:rPr>
              <a:t>新企业的组织形式包括哪几种</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7. </a:t>
            </a:r>
            <a:r>
              <a:rPr lang="zh-CN" altLang="en-US" sz="2000" dirty="0">
                <a:solidFill>
                  <a:schemeClr val="tx1">
                    <a:lumMod val="75000"/>
                    <a:lumOff val="25000"/>
                  </a:schemeClr>
                </a:solidFill>
                <a:latin typeface="微软雅黑" pitchFamily="34" charset="-122"/>
                <a:ea typeface="微软雅黑" pitchFamily="34" charset="-122"/>
              </a:rPr>
              <a:t>创业企业选址应考虑的因素有哪些</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8. </a:t>
            </a:r>
            <a:r>
              <a:rPr lang="zh-CN" altLang="en-US" sz="2000" dirty="0">
                <a:solidFill>
                  <a:schemeClr val="tx1">
                    <a:lumMod val="75000"/>
                    <a:lumOff val="25000"/>
                  </a:schemeClr>
                </a:solidFill>
                <a:latin typeface="微软雅黑" pitchFamily="34" charset="-122"/>
                <a:ea typeface="微软雅黑" pitchFamily="34" charset="-122"/>
              </a:rPr>
              <a:t>简述注册一个公司型企业的程序。</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9. </a:t>
            </a:r>
            <a:r>
              <a:rPr lang="zh-CN" altLang="en-US" sz="2000" dirty="0">
                <a:solidFill>
                  <a:schemeClr val="tx1">
                    <a:lumMod val="75000"/>
                    <a:lumOff val="25000"/>
                  </a:schemeClr>
                </a:solidFill>
                <a:latin typeface="微软雅黑" pitchFamily="34" charset="-122"/>
                <a:ea typeface="微软雅黑" pitchFamily="34" charset="-122"/>
              </a:rPr>
              <a:t>思考一下企业在经营过程中会面临的其他风险以及如何用法律手段保护企业</a:t>
            </a:r>
            <a:r>
              <a:rPr lang="en-US" altLang="zh-CN"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3" name="Freeform 12"/>
          <p:cNvSpPr>
            <a:spLocks/>
          </p:cNvSpPr>
          <p:nvPr/>
        </p:nvSpPr>
        <p:spPr bwMode="auto">
          <a:xfrm>
            <a:off x="2043011" y="1902829"/>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24" name="Freeform 12"/>
          <p:cNvSpPr>
            <a:spLocks/>
          </p:cNvSpPr>
          <p:nvPr/>
        </p:nvSpPr>
        <p:spPr bwMode="auto">
          <a:xfrm flipH="1" flipV="1">
            <a:off x="9362351" y="5792252"/>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Tree>
    <p:extLst>
      <p:ext uri="{BB962C8B-B14F-4D97-AF65-F5344CB8AC3E}">
        <p14:creationId xmlns:p14="http://schemas.microsoft.com/office/powerpoint/2010/main" val="287905678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1" y="4521903"/>
            <a:ext cx="4031399" cy="2197900"/>
            <a:chOff x="5917425" y="3435846"/>
            <a:chExt cx="3226575" cy="1707654"/>
          </a:xfrm>
        </p:grpSpPr>
        <p:pic>
          <p:nvPicPr>
            <p:cNvPr id="1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组合 14"/>
          <p:cNvGrpSpPr/>
          <p:nvPr/>
        </p:nvGrpSpPr>
        <p:grpSpPr>
          <a:xfrm>
            <a:off x="7914767" y="4482889"/>
            <a:ext cx="4300320" cy="2275929"/>
            <a:chOff x="5917425" y="3435846"/>
            <a:chExt cx="3226575" cy="1707654"/>
          </a:xfrm>
        </p:grpSpPr>
        <p:pic>
          <p:nvPicPr>
            <p:cNvPr id="1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矩形 17"/>
          <p:cNvSpPr/>
          <p:nvPr/>
        </p:nvSpPr>
        <p:spPr>
          <a:xfrm>
            <a:off x="2280646" y="2061205"/>
            <a:ext cx="9934441" cy="2421684"/>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flipH="1">
            <a:off x="-4" y="2061204"/>
            <a:ext cx="12190416" cy="25916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矩形 21"/>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TextBox 7"/>
          <p:cNvSpPr>
            <a:spLocks noChangeArrowheads="1"/>
          </p:cNvSpPr>
          <p:nvPr/>
        </p:nvSpPr>
        <p:spPr bwMode="auto">
          <a:xfrm>
            <a:off x="3288419" y="2928305"/>
            <a:ext cx="5470552" cy="1015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6600" b="1" dirty="0" smtClean="0">
                <a:solidFill>
                  <a:schemeClr val="bg1"/>
                </a:solidFill>
                <a:latin typeface="微软雅黑" pitchFamily="34" charset="-122"/>
                <a:ea typeface="微软雅黑" pitchFamily="34" charset="-122"/>
                <a:sym typeface="微软雅黑" pitchFamily="34" charset="-122"/>
              </a:rPr>
              <a:t>谢谢</a:t>
            </a:r>
            <a:r>
              <a:rPr lang="zh-CN" altLang="en-US" sz="6600" b="1" dirty="0">
                <a:solidFill>
                  <a:schemeClr val="bg1"/>
                </a:solidFill>
                <a:latin typeface="微软雅黑" pitchFamily="34" charset="-122"/>
                <a:ea typeface="微软雅黑" pitchFamily="34" charset="-122"/>
                <a:sym typeface="微软雅黑" pitchFamily="34" charset="-122"/>
              </a:rPr>
              <a:t>观看</a:t>
            </a:r>
          </a:p>
        </p:txBody>
      </p:sp>
    </p:spTree>
    <p:extLst>
      <p:ext uri="{BB962C8B-B14F-4D97-AF65-F5344CB8AC3E}">
        <p14:creationId xmlns:p14="http://schemas.microsoft.com/office/powerpoint/2010/main" val="226966581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5"/>
          <p:cNvSpPr>
            <a:spLocks/>
          </p:cNvSpPr>
          <p:nvPr/>
        </p:nvSpPr>
        <p:spPr bwMode="auto">
          <a:xfrm rot="5400000">
            <a:off x="5072090" y="617534"/>
            <a:ext cx="2171852" cy="5923065"/>
          </a:xfrm>
          <a:custGeom>
            <a:avLst/>
            <a:gdLst/>
            <a:ahLst/>
            <a:cxnLst/>
            <a:rect l="l" t="t" r="r" b="b"/>
            <a:pathLst>
              <a:path w="1536700" h="3668713">
                <a:moveTo>
                  <a:pt x="196789" y="0"/>
                </a:moveTo>
                <a:lnTo>
                  <a:pt x="978699" y="0"/>
                </a:lnTo>
                <a:lnTo>
                  <a:pt x="982663" y="0"/>
                </a:lnTo>
                <a:lnTo>
                  <a:pt x="982663" y="401"/>
                </a:lnTo>
                <a:cubicBezTo>
                  <a:pt x="1135160" y="1079"/>
                  <a:pt x="1273070" y="63504"/>
                  <a:pt x="1373318" y="163655"/>
                </a:cubicBezTo>
                <a:cubicBezTo>
                  <a:pt x="1474168" y="264940"/>
                  <a:pt x="1536700" y="404607"/>
                  <a:pt x="1536700" y="558933"/>
                </a:cubicBezTo>
                <a:cubicBezTo>
                  <a:pt x="1536700" y="712993"/>
                  <a:pt x="1474168" y="852926"/>
                  <a:pt x="1373318" y="953945"/>
                </a:cubicBezTo>
                <a:cubicBezTo>
                  <a:pt x="1272202" y="1054963"/>
                  <a:pt x="1132768" y="1117600"/>
                  <a:pt x="978699" y="1117600"/>
                </a:cubicBezTo>
                <a:lnTo>
                  <a:pt x="977900" y="1117600"/>
                </a:lnTo>
                <a:lnTo>
                  <a:pt x="556679" y="1117600"/>
                </a:lnTo>
                <a:cubicBezTo>
                  <a:pt x="476645" y="1117871"/>
                  <a:pt x="404309" y="1150571"/>
                  <a:pt x="351679" y="1202999"/>
                </a:cubicBezTo>
                <a:cubicBezTo>
                  <a:pt x="298967" y="1256040"/>
                  <a:pt x="266222" y="1329072"/>
                  <a:pt x="266222" y="1409833"/>
                </a:cubicBezTo>
                <a:cubicBezTo>
                  <a:pt x="266222" y="1490595"/>
                  <a:pt x="298967" y="1563627"/>
                  <a:pt x="351679" y="1616401"/>
                </a:cubicBezTo>
                <a:cubicBezTo>
                  <a:pt x="404427" y="1669212"/>
                  <a:pt x="476967" y="1701677"/>
                  <a:pt x="557213" y="1701855"/>
                </a:cubicBezTo>
                <a:lnTo>
                  <a:pt x="557213" y="1701800"/>
                </a:lnTo>
                <a:lnTo>
                  <a:pt x="978699" y="1701800"/>
                </a:lnTo>
                <a:lnTo>
                  <a:pt x="982663" y="1701800"/>
                </a:lnTo>
                <a:lnTo>
                  <a:pt x="982663" y="1702201"/>
                </a:lnTo>
                <a:cubicBezTo>
                  <a:pt x="1135160" y="1702879"/>
                  <a:pt x="1273070" y="1765289"/>
                  <a:pt x="1373318" y="1865416"/>
                </a:cubicBezTo>
                <a:cubicBezTo>
                  <a:pt x="1474168" y="1966677"/>
                  <a:pt x="1536700" y="2106311"/>
                  <a:pt x="1536700" y="2260600"/>
                </a:cubicBezTo>
                <a:cubicBezTo>
                  <a:pt x="1536700" y="2414890"/>
                  <a:pt x="1474168" y="2554523"/>
                  <a:pt x="1373318" y="2655517"/>
                </a:cubicBezTo>
                <a:cubicBezTo>
                  <a:pt x="1272202" y="2756778"/>
                  <a:pt x="1132768" y="2819400"/>
                  <a:pt x="978699" y="2819400"/>
                </a:cubicBezTo>
                <a:lnTo>
                  <a:pt x="977900" y="2819400"/>
                </a:lnTo>
                <a:lnTo>
                  <a:pt x="552450" y="2819400"/>
                </a:lnTo>
                <a:lnTo>
                  <a:pt x="552450" y="2819385"/>
                </a:lnTo>
                <a:cubicBezTo>
                  <a:pt x="474092" y="2820390"/>
                  <a:pt x="403379" y="2852806"/>
                  <a:pt x="351679" y="2904481"/>
                </a:cubicBezTo>
                <a:cubicBezTo>
                  <a:pt x="298967" y="2957168"/>
                  <a:pt x="266222" y="3030079"/>
                  <a:pt x="266222" y="3110707"/>
                </a:cubicBezTo>
                <a:cubicBezTo>
                  <a:pt x="266222" y="3191334"/>
                  <a:pt x="298967" y="3264245"/>
                  <a:pt x="351679" y="3316932"/>
                </a:cubicBezTo>
                <a:cubicBezTo>
                  <a:pt x="404658" y="3369886"/>
                  <a:pt x="477602" y="3402616"/>
                  <a:pt x="558268" y="3402616"/>
                </a:cubicBezTo>
                <a:lnTo>
                  <a:pt x="558800" y="3402616"/>
                </a:lnTo>
                <a:lnTo>
                  <a:pt x="558800" y="3403600"/>
                </a:lnTo>
                <a:lnTo>
                  <a:pt x="1343112" y="3403600"/>
                </a:lnTo>
                <a:lnTo>
                  <a:pt x="1428750" y="3536157"/>
                </a:lnTo>
                <a:lnTo>
                  <a:pt x="1343112" y="3668713"/>
                </a:lnTo>
                <a:lnTo>
                  <a:pt x="558800" y="3668713"/>
                </a:lnTo>
                <a:lnTo>
                  <a:pt x="558268" y="3668713"/>
                </a:lnTo>
                <a:lnTo>
                  <a:pt x="557212" y="3668713"/>
                </a:lnTo>
                <a:lnTo>
                  <a:pt x="557212" y="3668607"/>
                </a:lnTo>
                <a:cubicBezTo>
                  <a:pt x="403488" y="3668427"/>
                  <a:pt x="264394" y="3605950"/>
                  <a:pt x="163460" y="3505329"/>
                </a:cubicBezTo>
                <a:cubicBezTo>
                  <a:pt x="62562" y="3404212"/>
                  <a:pt x="0" y="3264777"/>
                  <a:pt x="0" y="3110707"/>
                </a:cubicBezTo>
                <a:cubicBezTo>
                  <a:pt x="0" y="2956636"/>
                  <a:pt x="62562" y="2817201"/>
                  <a:pt x="163460" y="2716350"/>
                </a:cubicBezTo>
                <a:cubicBezTo>
                  <a:pt x="263349" y="2616508"/>
                  <a:pt x="400614" y="2554283"/>
                  <a:pt x="552450" y="2553287"/>
                </a:cubicBezTo>
                <a:lnTo>
                  <a:pt x="552450" y="2552700"/>
                </a:lnTo>
                <a:lnTo>
                  <a:pt x="558268" y="2552700"/>
                </a:lnTo>
                <a:lnTo>
                  <a:pt x="977900" y="2552700"/>
                </a:lnTo>
                <a:lnTo>
                  <a:pt x="977900" y="2552924"/>
                </a:lnTo>
                <a:lnTo>
                  <a:pt x="978699" y="2552924"/>
                </a:lnTo>
                <a:cubicBezTo>
                  <a:pt x="1059325" y="2552924"/>
                  <a:pt x="1132235" y="2520148"/>
                  <a:pt x="1185188" y="2467119"/>
                </a:cubicBezTo>
                <a:cubicBezTo>
                  <a:pt x="1237875" y="2414357"/>
                  <a:pt x="1270605" y="2341342"/>
                  <a:pt x="1270605" y="2260600"/>
                </a:cubicBezTo>
                <a:cubicBezTo>
                  <a:pt x="1270605" y="2179858"/>
                  <a:pt x="1237875" y="2106844"/>
                  <a:pt x="1185188" y="2054081"/>
                </a:cubicBezTo>
                <a:cubicBezTo>
                  <a:pt x="1132721" y="2001539"/>
                  <a:pt x="1060661" y="1968879"/>
                  <a:pt x="980914" y="1968500"/>
                </a:cubicBezTo>
                <a:lnTo>
                  <a:pt x="558800" y="1968500"/>
                </a:lnTo>
                <a:lnTo>
                  <a:pt x="558268" y="1968500"/>
                </a:lnTo>
                <a:lnTo>
                  <a:pt x="557213" y="1968500"/>
                </a:lnTo>
                <a:lnTo>
                  <a:pt x="557213" y="1968394"/>
                </a:lnTo>
                <a:cubicBezTo>
                  <a:pt x="403489" y="1968215"/>
                  <a:pt x="264394" y="1905899"/>
                  <a:pt x="163460" y="1804845"/>
                </a:cubicBezTo>
                <a:cubicBezTo>
                  <a:pt x="62562" y="1703826"/>
                  <a:pt x="0" y="1564160"/>
                  <a:pt x="0" y="1409833"/>
                </a:cubicBezTo>
                <a:cubicBezTo>
                  <a:pt x="0" y="1255507"/>
                  <a:pt x="62562" y="1115840"/>
                  <a:pt x="163460" y="1014555"/>
                </a:cubicBezTo>
                <a:cubicBezTo>
                  <a:pt x="263349" y="914810"/>
                  <a:pt x="400614" y="852486"/>
                  <a:pt x="552450" y="851488"/>
                </a:cubicBezTo>
                <a:lnTo>
                  <a:pt x="552450" y="850900"/>
                </a:lnTo>
                <a:lnTo>
                  <a:pt x="558268" y="850900"/>
                </a:lnTo>
                <a:lnTo>
                  <a:pt x="977900" y="850900"/>
                </a:lnTo>
                <a:lnTo>
                  <a:pt x="977900" y="851061"/>
                </a:lnTo>
                <a:lnTo>
                  <a:pt x="978699" y="851061"/>
                </a:lnTo>
                <a:cubicBezTo>
                  <a:pt x="1059325" y="851061"/>
                  <a:pt x="1132235" y="818276"/>
                  <a:pt x="1185188" y="765501"/>
                </a:cubicBezTo>
                <a:cubicBezTo>
                  <a:pt x="1237875" y="712726"/>
                  <a:pt x="1270605" y="639428"/>
                  <a:pt x="1270605" y="558933"/>
                </a:cubicBezTo>
                <a:cubicBezTo>
                  <a:pt x="1270605" y="478172"/>
                  <a:pt x="1237875" y="405140"/>
                  <a:pt x="1185188" y="352099"/>
                </a:cubicBezTo>
                <a:cubicBezTo>
                  <a:pt x="1132583" y="299671"/>
                  <a:pt x="1060283" y="266971"/>
                  <a:pt x="980287" y="266700"/>
                </a:cubicBezTo>
                <a:lnTo>
                  <a:pt x="196789" y="266700"/>
                </a:lnTo>
                <a:lnTo>
                  <a:pt x="111125" y="133350"/>
                </a:lnTo>
                <a:close/>
              </a:path>
            </a:pathLst>
          </a:custGeom>
          <a:solidFill>
            <a:schemeClr val="bg1">
              <a:lumMod val="75000"/>
            </a:schemeClr>
          </a:solidFill>
          <a:ln>
            <a:noFill/>
          </a:ln>
        </p:spPr>
        <p:txBody>
          <a:bodyPr vert="horz" wrap="square" lIns="91414" tIns="45707" rIns="91414" bIns="45707" numCol="1" anchor="t" anchorCtr="0" compatLnSpc="1">
            <a:prstTxWarp prst="textNoShape">
              <a:avLst/>
            </a:prstTxWarp>
          </a:bodyPr>
          <a:lstStyle/>
          <a:p>
            <a:endParaRPr lang="zh-CN" altLang="en-US" sz="1300"/>
          </a:p>
        </p:txBody>
      </p:sp>
      <p:sp>
        <p:nvSpPr>
          <p:cNvPr id="74" name="Oval 13"/>
          <p:cNvSpPr>
            <a:spLocks noChangeArrowheads="1"/>
          </p:cNvSpPr>
          <p:nvPr/>
        </p:nvSpPr>
        <p:spPr bwMode="auto">
          <a:xfrm>
            <a:off x="3628419" y="2296696"/>
            <a:ext cx="784764" cy="784761"/>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78" name="Oval 13"/>
          <p:cNvSpPr>
            <a:spLocks noChangeArrowheads="1"/>
          </p:cNvSpPr>
          <p:nvPr/>
        </p:nvSpPr>
        <p:spPr bwMode="auto">
          <a:xfrm>
            <a:off x="4871015" y="4023695"/>
            <a:ext cx="773103" cy="773101"/>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82" name="Oval 13"/>
          <p:cNvSpPr>
            <a:spLocks noChangeArrowheads="1"/>
          </p:cNvSpPr>
          <p:nvPr/>
        </p:nvSpPr>
        <p:spPr bwMode="auto">
          <a:xfrm>
            <a:off x="6507988" y="2286662"/>
            <a:ext cx="762624" cy="762623"/>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86" name="Oval 13"/>
          <p:cNvSpPr>
            <a:spLocks noChangeArrowheads="1"/>
          </p:cNvSpPr>
          <p:nvPr/>
        </p:nvSpPr>
        <p:spPr bwMode="auto">
          <a:xfrm>
            <a:off x="8019763" y="4038288"/>
            <a:ext cx="762259" cy="762256"/>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8" name="矩形 7"/>
          <p:cNvSpPr/>
          <p:nvPr/>
        </p:nvSpPr>
        <p:spPr>
          <a:xfrm>
            <a:off x="1" y="1868267"/>
            <a:ext cx="3196482" cy="2308324"/>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受教育程度。</a:t>
            </a:r>
            <a:r>
              <a:rPr lang="zh-CN" altLang="en-US" sz="2000" dirty="0">
                <a:solidFill>
                  <a:schemeClr val="tx1">
                    <a:lumMod val="75000"/>
                    <a:lumOff val="25000"/>
                  </a:schemeClr>
                </a:solidFill>
                <a:latin typeface="微软雅黑" pitchFamily="34" charset="-122"/>
                <a:ea typeface="微软雅黑" pitchFamily="34" charset="-122"/>
              </a:rPr>
              <a:t>接受过</a:t>
            </a:r>
            <a:r>
              <a:rPr lang="zh-CN" altLang="en-US" sz="2000" dirty="0" smtClean="0">
                <a:solidFill>
                  <a:schemeClr val="tx1">
                    <a:lumMod val="75000"/>
                    <a:lumOff val="25000"/>
                  </a:schemeClr>
                </a:solidFill>
                <a:latin typeface="微软雅黑" pitchFamily="34" charset="-122"/>
                <a:ea typeface="微软雅黑" pitchFamily="34" charset="-122"/>
              </a:rPr>
              <a:t>高等教育</a:t>
            </a:r>
            <a:r>
              <a:rPr lang="zh-CN" altLang="en-US" sz="2000" dirty="0">
                <a:solidFill>
                  <a:schemeClr val="tx1">
                    <a:lumMod val="75000"/>
                    <a:lumOff val="25000"/>
                  </a:schemeClr>
                </a:solidFill>
                <a:latin typeface="微软雅黑" pitchFamily="34" charset="-122"/>
                <a:ea typeface="微软雅黑" pitchFamily="34" charset="-122"/>
              </a:rPr>
              <a:t>的初始合伙人团队就会从工程技术</a:t>
            </a:r>
            <a:r>
              <a:rPr lang="zh-CN" altLang="en-US" sz="2000" dirty="0" smtClean="0">
                <a:solidFill>
                  <a:schemeClr val="tx1">
                    <a:lumMod val="75000"/>
                    <a:lumOff val="25000"/>
                  </a:schemeClr>
                </a:solidFill>
                <a:latin typeface="微软雅黑" pitchFamily="34" charset="-122"/>
                <a:ea typeface="微软雅黑" pitchFamily="34" charset="-122"/>
              </a:rPr>
              <a:t>、计算机</a:t>
            </a:r>
            <a:r>
              <a:rPr lang="zh-CN" altLang="en-US" sz="2000" dirty="0">
                <a:solidFill>
                  <a:schemeClr val="tx1">
                    <a:lumMod val="75000"/>
                    <a:lumOff val="25000"/>
                  </a:schemeClr>
                </a:solidFill>
                <a:latin typeface="微软雅黑" pitchFamily="34" charset="-122"/>
                <a:ea typeface="微软雅黑" pitchFamily="34" charset="-122"/>
              </a:rPr>
              <a:t>科技</a:t>
            </a:r>
            <a:r>
              <a:rPr lang="zh-CN" altLang="en-US" sz="2000" dirty="0" smtClean="0">
                <a:solidFill>
                  <a:schemeClr val="tx1">
                    <a:lumMod val="75000"/>
                    <a:lumOff val="25000"/>
                  </a:schemeClr>
                </a:solidFill>
                <a:latin typeface="微软雅黑" pitchFamily="34" charset="-122"/>
                <a:ea typeface="微软雅黑" pitchFamily="34" charset="-122"/>
              </a:rPr>
              <a:t>、管理科学、物理、化学、生物</a:t>
            </a:r>
            <a:r>
              <a:rPr lang="zh-CN" altLang="en-US" sz="2000" dirty="0">
                <a:solidFill>
                  <a:schemeClr val="tx1">
                    <a:lumMod val="75000"/>
                    <a:lumOff val="25000"/>
                  </a:schemeClr>
                </a:solidFill>
                <a:latin typeface="微软雅黑" pitchFamily="34" charset="-122"/>
                <a:ea typeface="微软雅黑" pitchFamily="34" charset="-122"/>
              </a:rPr>
              <a:t>等</a:t>
            </a:r>
            <a:r>
              <a:rPr lang="zh-CN" altLang="en-US" sz="2000" dirty="0" smtClean="0">
                <a:solidFill>
                  <a:schemeClr val="tx1">
                    <a:lumMod val="75000"/>
                    <a:lumOff val="25000"/>
                  </a:schemeClr>
                </a:solidFill>
                <a:latin typeface="微软雅黑" pitchFamily="34" charset="-122"/>
                <a:ea typeface="微软雅黑" pitchFamily="34" charset="-122"/>
              </a:rPr>
              <a:t>专业教育</a:t>
            </a:r>
            <a:r>
              <a:rPr lang="zh-CN" altLang="en-US" sz="2000" dirty="0">
                <a:solidFill>
                  <a:schemeClr val="tx1">
                    <a:lumMod val="75000"/>
                    <a:lumOff val="25000"/>
                  </a:schemeClr>
                </a:solidFill>
                <a:latin typeface="微软雅黑" pitchFamily="34" charset="-122"/>
                <a:ea typeface="微软雅黑" pitchFamily="34" charset="-122"/>
              </a:rPr>
              <a:t>中获得显著优势。</a:t>
            </a:r>
          </a:p>
        </p:txBody>
      </p:sp>
      <p:sp>
        <p:nvSpPr>
          <p:cNvPr id="10" name="矩形 9"/>
          <p:cNvSpPr/>
          <p:nvPr/>
        </p:nvSpPr>
        <p:spPr>
          <a:xfrm>
            <a:off x="3025184" y="5014819"/>
            <a:ext cx="4030231" cy="430374"/>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前期创业经历。</a:t>
            </a:r>
          </a:p>
        </p:txBody>
      </p:sp>
      <p:sp>
        <p:nvSpPr>
          <p:cNvPr id="12" name="矩形 11"/>
          <p:cNvSpPr/>
          <p:nvPr/>
        </p:nvSpPr>
        <p:spPr>
          <a:xfrm>
            <a:off x="5327134" y="1395381"/>
            <a:ext cx="4636532" cy="830997"/>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(3) </a:t>
            </a:r>
            <a:r>
              <a:rPr lang="zh-CN" altLang="en-US" sz="2000" b="1" dirty="0">
                <a:solidFill>
                  <a:schemeClr val="accent2"/>
                </a:solidFill>
                <a:latin typeface="微软雅黑" pitchFamily="34" charset="-122"/>
                <a:ea typeface="微软雅黑" pitchFamily="34" charset="-122"/>
              </a:rPr>
              <a:t>相关产业经验。</a:t>
            </a:r>
            <a:r>
              <a:rPr lang="zh-CN" altLang="en-US" sz="2000" dirty="0">
                <a:solidFill>
                  <a:schemeClr val="tx1">
                    <a:lumMod val="75000"/>
                    <a:lumOff val="25000"/>
                  </a:schemeClr>
                </a:solidFill>
                <a:latin typeface="微软雅黑" pitchFamily="34" charset="-122"/>
                <a:ea typeface="微软雅黑" pitchFamily="34" charset="-122"/>
              </a:rPr>
              <a:t>可以更加迅速地开拓市场和开发</a:t>
            </a:r>
            <a:r>
              <a:rPr lang="zh-CN" altLang="en-US" sz="2000" dirty="0" smtClean="0">
                <a:solidFill>
                  <a:schemeClr val="tx1">
                    <a:lumMod val="75000"/>
                    <a:lumOff val="25000"/>
                  </a:schemeClr>
                </a:solidFill>
                <a:latin typeface="微软雅黑" pitchFamily="34" charset="-122"/>
                <a:ea typeface="微软雅黑" pitchFamily="34" charset="-122"/>
              </a:rPr>
              <a:t>新产品。</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4" name="矩形 13"/>
          <p:cNvSpPr/>
          <p:nvPr/>
        </p:nvSpPr>
        <p:spPr>
          <a:xfrm>
            <a:off x="7645400" y="4840069"/>
            <a:ext cx="4279900" cy="1569660"/>
          </a:xfrm>
          <a:prstGeom prst="rect">
            <a:avLst/>
          </a:prstGeom>
        </p:spPr>
        <p:txBody>
          <a:bodyPr wrap="squar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(4) </a:t>
            </a:r>
            <a:r>
              <a:rPr lang="zh-CN" altLang="en-US" sz="2000" b="1" dirty="0">
                <a:solidFill>
                  <a:schemeClr val="accent2"/>
                </a:solidFill>
                <a:latin typeface="微软雅黑" pitchFamily="34" charset="-122"/>
                <a:ea typeface="微软雅黑" pitchFamily="34" charset="-122"/>
              </a:rPr>
              <a:t>社会网络关系</a:t>
            </a:r>
            <a:r>
              <a:rPr lang="zh-CN" altLang="en-US" sz="2000" b="1" dirty="0" smtClean="0">
                <a:solidFill>
                  <a:schemeClr val="accent2"/>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具有</a:t>
            </a:r>
            <a:r>
              <a:rPr lang="zh-CN" altLang="en-US" sz="2000" dirty="0">
                <a:solidFill>
                  <a:schemeClr val="tx1">
                    <a:lumMod val="75000"/>
                    <a:lumOff val="25000"/>
                  </a:schemeClr>
                </a:solidFill>
                <a:latin typeface="微软雅黑" pitchFamily="34" charset="-122"/>
                <a:ea typeface="微软雅黑" pitchFamily="34" charset="-122"/>
              </a:rPr>
              <a:t>广泛社会网络关系的初始合伙人团队往往更容易获得额外</a:t>
            </a:r>
            <a:r>
              <a:rPr lang="zh-CN" altLang="en-US" sz="2000" dirty="0" smtClean="0">
                <a:solidFill>
                  <a:schemeClr val="tx1">
                    <a:lumMod val="75000"/>
                    <a:lumOff val="25000"/>
                  </a:schemeClr>
                </a:solidFill>
                <a:latin typeface="微软雅黑" pitchFamily="34" charset="-122"/>
                <a:ea typeface="微软雅黑" pitchFamily="34" charset="-122"/>
              </a:rPr>
              <a:t>的技能、资金</a:t>
            </a:r>
            <a:r>
              <a:rPr lang="zh-CN" altLang="en-US" sz="2000" dirty="0">
                <a:solidFill>
                  <a:schemeClr val="tx1">
                    <a:lumMod val="75000"/>
                    <a:lumOff val="25000"/>
                  </a:schemeClr>
                </a:solidFill>
                <a:latin typeface="微软雅黑" pitchFamily="34" charset="-122"/>
                <a:ea typeface="微软雅黑" pitchFamily="34" charset="-122"/>
              </a:rPr>
              <a:t>和顾客认同。</a:t>
            </a:r>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9"/>
          <p:cNvSpPr txBox="1"/>
          <p:nvPr/>
        </p:nvSpPr>
        <p:spPr>
          <a:xfrm>
            <a:off x="840784" y="203271"/>
            <a:ext cx="6626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创业团队的</a:t>
            </a:r>
            <a:r>
              <a:rPr lang="zh-CN" altLang="en-US" sz="2400" b="1" dirty="0" smtClean="0">
                <a:solidFill>
                  <a:schemeClr val="tx1">
                    <a:lumMod val="75000"/>
                    <a:lumOff val="25000"/>
                  </a:schemeClr>
                </a:solidFill>
                <a:latin typeface="微软雅黑" pitchFamily="34" charset="-122"/>
                <a:ea typeface="微软雅黑" pitchFamily="34" charset="-122"/>
              </a:rPr>
              <a:t>构成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初始合伙人团队</a:t>
            </a:r>
          </a:p>
        </p:txBody>
      </p:sp>
      <p:sp>
        <p:nvSpPr>
          <p:cNvPr id="2" name="矩形 1"/>
          <p:cNvSpPr/>
          <p:nvPr/>
        </p:nvSpPr>
        <p:spPr>
          <a:xfrm>
            <a:off x="285300" y="933716"/>
            <a:ext cx="6096000" cy="461665"/>
          </a:xfrm>
          <a:prstGeom prst="rect">
            <a:avLst/>
          </a:prstGeom>
        </p:spPr>
        <p:txBody>
          <a:bodyPr>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初始合伙人团队的素质</a:t>
            </a:r>
            <a:r>
              <a:rPr lang="zh-CN" altLang="en-US" sz="2000" dirty="0">
                <a:solidFill>
                  <a:schemeClr val="tx1">
                    <a:lumMod val="75000"/>
                    <a:lumOff val="25000"/>
                  </a:schemeClr>
                </a:solidFill>
                <a:latin typeface="微软雅黑" pitchFamily="34" charset="-122"/>
                <a:ea typeface="微软雅黑" pitchFamily="34" charset="-122"/>
              </a:rPr>
              <a:t>特征包括</a:t>
            </a:r>
            <a:r>
              <a:rPr lang="zh-CN" altLang="en-US" sz="2000" dirty="0" smtClean="0">
                <a:solidFill>
                  <a:schemeClr val="tx1">
                    <a:lumMod val="75000"/>
                    <a:lumOff val="25000"/>
                  </a:schemeClr>
                </a:solidFill>
                <a:latin typeface="微软雅黑" pitchFamily="34" charset="-122"/>
                <a:ea typeface="微软雅黑" pitchFamily="34" charset="-122"/>
              </a:rPr>
              <a:t>以下方面</a:t>
            </a:r>
            <a:r>
              <a:rPr lang="zh-CN" altLang="en-US" sz="2000" dirty="0">
                <a:solidFill>
                  <a:schemeClr val="tx1">
                    <a:lumMod val="75000"/>
                    <a:lumOff val="2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339498041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ppt_x"/>
                                          </p:val>
                                        </p:tav>
                                        <p:tav tm="100000">
                                          <p:val>
                                            <p:strVal val="#ppt_x"/>
                                          </p:val>
                                        </p:tav>
                                      </p:tavLst>
                                    </p:anim>
                                    <p:anim calcmode="lin" valueType="num">
                                      <p:cBhvr additive="base">
                                        <p:cTn id="8" dur="500" fill="hold"/>
                                        <p:tgtEl>
                                          <p:spTgt spid="7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fill="hold"/>
                                        <p:tgtEl>
                                          <p:spTgt spid="74"/>
                                        </p:tgtEl>
                                        <p:attrNameLst>
                                          <p:attrName>ppt_x</p:attrName>
                                        </p:attrNameLst>
                                      </p:cBhvr>
                                      <p:tavLst>
                                        <p:tav tm="0">
                                          <p:val>
                                            <p:strVal val="#ppt_x"/>
                                          </p:val>
                                        </p:tav>
                                        <p:tav tm="100000">
                                          <p:val>
                                            <p:strVal val="#ppt_x"/>
                                          </p:val>
                                        </p:tav>
                                      </p:tavLst>
                                    </p:anim>
                                    <p:anim calcmode="lin" valueType="num">
                                      <p:cBhvr additive="base">
                                        <p:cTn id="12" dur="500" fill="hold"/>
                                        <p:tgtEl>
                                          <p:spTgt spid="7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 fill="hold"/>
                                        <p:tgtEl>
                                          <p:spTgt spid="78"/>
                                        </p:tgtEl>
                                        <p:attrNameLst>
                                          <p:attrName>ppt_x</p:attrName>
                                        </p:attrNameLst>
                                      </p:cBhvr>
                                      <p:tavLst>
                                        <p:tav tm="0">
                                          <p:val>
                                            <p:strVal val="#ppt_x"/>
                                          </p:val>
                                        </p:tav>
                                        <p:tav tm="100000">
                                          <p:val>
                                            <p:strVal val="#ppt_x"/>
                                          </p:val>
                                        </p:tav>
                                      </p:tavLst>
                                    </p:anim>
                                    <p:anim calcmode="lin" valueType="num">
                                      <p:cBhvr additive="base">
                                        <p:cTn id="16" dur="500" fill="hold"/>
                                        <p:tgtEl>
                                          <p:spTgt spid="7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fill="hold"/>
                                        <p:tgtEl>
                                          <p:spTgt spid="82"/>
                                        </p:tgtEl>
                                        <p:attrNameLst>
                                          <p:attrName>ppt_x</p:attrName>
                                        </p:attrNameLst>
                                      </p:cBhvr>
                                      <p:tavLst>
                                        <p:tav tm="0">
                                          <p:val>
                                            <p:strVal val="#ppt_x"/>
                                          </p:val>
                                        </p:tav>
                                        <p:tav tm="100000">
                                          <p:val>
                                            <p:strVal val="#ppt_x"/>
                                          </p:val>
                                        </p:tav>
                                      </p:tavLst>
                                    </p:anim>
                                    <p:anim calcmode="lin" valueType="num">
                                      <p:cBhvr additive="base">
                                        <p:cTn id="20" dur="500" fill="hold"/>
                                        <p:tgtEl>
                                          <p:spTgt spid="8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6"/>
                                        </p:tgtEl>
                                        <p:attrNameLst>
                                          <p:attrName>style.visibility</p:attrName>
                                        </p:attrNameLst>
                                      </p:cBhvr>
                                      <p:to>
                                        <p:strVal val="visible"/>
                                      </p:to>
                                    </p:set>
                                    <p:anim calcmode="lin" valueType="num">
                                      <p:cBhvr additive="base">
                                        <p:cTn id="23" dur="500" fill="hold"/>
                                        <p:tgtEl>
                                          <p:spTgt spid="86"/>
                                        </p:tgtEl>
                                        <p:attrNameLst>
                                          <p:attrName>ppt_x</p:attrName>
                                        </p:attrNameLst>
                                      </p:cBhvr>
                                      <p:tavLst>
                                        <p:tav tm="0">
                                          <p:val>
                                            <p:strVal val="#ppt_x"/>
                                          </p:val>
                                        </p:tav>
                                        <p:tav tm="100000">
                                          <p:val>
                                            <p:strVal val="#ppt_x"/>
                                          </p:val>
                                        </p:tav>
                                      </p:tavLst>
                                    </p:anim>
                                    <p:anim calcmode="lin" valueType="num">
                                      <p:cBhvr additive="base">
                                        <p:cTn id="24" dur="500" fill="hold"/>
                                        <p:tgtEl>
                                          <p:spTgt spid="8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ircle(in)">
                                      <p:cBhvr>
                                        <p:cTn id="33" dur="20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heel(1)">
                                      <p:cBhvr>
                                        <p:cTn id="38" dur="20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heel(1)">
                                      <p:cBhvr>
                                        <p:cTn id="4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8" grpId="0" animBg="1"/>
      <p:bldP spid="82" grpId="0" animBg="1"/>
      <p:bldP spid="86" grpId="0" animBg="1"/>
      <p:bldP spid="8" grpId="0"/>
      <p:bldP spid="10" grpId="0"/>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340710" y="3224733"/>
            <a:ext cx="4559813" cy="1810816"/>
          </a:xfrm>
          <a:prstGeom prst="rect">
            <a:avLst/>
          </a:prstGeom>
          <a:noFill/>
          <a:ln>
            <a:solidFill>
              <a:srgbClr val="0F914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83000">
                    <a:srgbClr val="C00000"/>
                  </a:gs>
                  <a:gs pos="100000">
                    <a:srgbClr val="C00000"/>
                  </a:gs>
                </a:gsLst>
                <a:lin ang="5400000" scaled="1"/>
              </a:gradFill>
              <a:latin typeface="印品黑体" panose="00000500000000000000" pitchFamily="2" charset="-122"/>
              <a:ea typeface="印品黑体" panose="00000500000000000000" pitchFamily="2" charset="-122"/>
            </a:endParaRPr>
          </a:p>
        </p:txBody>
      </p:sp>
      <p:grpSp>
        <p:nvGrpSpPr>
          <p:cNvPr id="14" name="组合 13"/>
          <p:cNvGrpSpPr/>
          <p:nvPr/>
        </p:nvGrpSpPr>
        <p:grpSpPr>
          <a:xfrm>
            <a:off x="2717284" y="2866611"/>
            <a:ext cx="1806665" cy="677945"/>
            <a:chOff x="3123788" y="1995506"/>
            <a:chExt cx="1806665" cy="677945"/>
          </a:xfrm>
        </p:grpSpPr>
        <p:sp>
          <p:nvSpPr>
            <p:cNvPr id="15" name="圆角矩形 14"/>
            <p:cNvSpPr/>
            <p:nvPr/>
          </p:nvSpPr>
          <p:spPr>
            <a:xfrm>
              <a:off x="3123788" y="1995506"/>
              <a:ext cx="1806665" cy="677945"/>
            </a:xfrm>
            <a:prstGeom prst="roundRect">
              <a:avLst>
                <a:gd name="adj" fmla="val 50000"/>
              </a:avLst>
            </a:prstGeom>
            <a:solidFill>
              <a:srgbClr val="0F91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latin typeface="印品黑体" panose="00000500000000000000" pitchFamily="2" charset="-122"/>
                <a:ea typeface="印品黑体" panose="00000500000000000000" pitchFamily="2" charset="-122"/>
              </a:endParaRPr>
            </a:p>
          </p:txBody>
        </p:sp>
        <p:sp>
          <p:nvSpPr>
            <p:cNvPr id="16" name="矩形 15"/>
            <p:cNvSpPr/>
            <p:nvPr/>
          </p:nvSpPr>
          <p:spPr>
            <a:xfrm>
              <a:off x="3123788" y="2136810"/>
              <a:ext cx="1718060" cy="400110"/>
            </a:xfrm>
            <a:prstGeom prst="rect">
              <a:avLst/>
            </a:prstGeom>
          </p:spPr>
          <p:txBody>
            <a:bodyPr wrap="square">
              <a:spAutoFit/>
            </a:bodyPr>
            <a:lstStyle/>
            <a:p>
              <a:pPr algn="ctr"/>
              <a:r>
                <a:rPr lang="en-US" altLang="zh-CN" sz="2000" b="1" dirty="0">
                  <a:gradFill>
                    <a:gsLst>
                      <a:gs pos="83000">
                        <a:prstClr val="white"/>
                      </a:gs>
                      <a:gs pos="100000">
                        <a:prstClr val="white"/>
                      </a:gs>
                    </a:gsLst>
                    <a:lin ang="5400000" scaled="1"/>
                  </a:gradFill>
                  <a:latin typeface="微软雅黑" pitchFamily="34" charset="-122"/>
                  <a:ea typeface="微软雅黑" pitchFamily="34" charset="-122"/>
                </a:rPr>
                <a:t>(1) </a:t>
              </a:r>
              <a:r>
                <a:rPr lang="zh-CN" altLang="en-US" sz="2000" b="1" dirty="0">
                  <a:gradFill>
                    <a:gsLst>
                      <a:gs pos="83000">
                        <a:prstClr val="white"/>
                      </a:gs>
                      <a:gs pos="100000">
                        <a:prstClr val="white"/>
                      </a:gs>
                    </a:gsLst>
                    <a:lin ang="5400000" scaled="1"/>
                  </a:gradFill>
                  <a:latin typeface="微软雅黑" pitchFamily="34" charset="-122"/>
                  <a:ea typeface="微软雅黑" pitchFamily="34" charset="-122"/>
                </a:rPr>
                <a:t>提供指导</a:t>
              </a:r>
            </a:p>
          </p:txBody>
        </p:sp>
      </p:grpSp>
      <p:sp>
        <p:nvSpPr>
          <p:cNvPr id="17" name="矩形 1"/>
          <p:cNvSpPr>
            <a:spLocks noChangeArrowheads="1"/>
          </p:cNvSpPr>
          <p:nvPr/>
        </p:nvSpPr>
        <p:spPr bwMode="auto">
          <a:xfrm>
            <a:off x="1575248" y="3653223"/>
            <a:ext cx="4090737" cy="116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457200" algn="just">
              <a:lnSpc>
                <a:spcPct val="120000"/>
              </a:lnSpc>
            </a:pPr>
            <a:r>
              <a:rPr lang="zh-CN" altLang="en-US" dirty="0">
                <a:solidFill>
                  <a:schemeClr val="tx1">
                    <a:lumMod val="75000"/>
                    <a:lumOff val="25000"/>
                  </a:schemeClr>
                </a:solidFill>
                <a:latin typeface="微软雅黑" pitchFamily="34" charset="-122"/>
              </a:rPr>
              <a:t>一定要有目的地</a:t>
            </a:r>
            <a:r>
              <a:rPr lang="zh-CN" altLang="en-US" dirty="0" smtClean="0">
                <a:solidFill>
                  <a:schemeClr val="tx1">
                    <a:lumMod val="75000"/>
                    <a:lumOff val="25000"/>
                  </a:schemeClr>
                </a:solidFill>
                <a:latin typeface="微软雅黑" pitchFamily="34" charset="-122"/>
              </a:rPr>
              <a:t>选择</a:t>
            </a:r>
            <a:r>
              <a:rPr lang="zh-CN" altLang="en-US" dirty="0">
                <a:solidFill>
                  <a:schemeClr val="tx1">
                    <a:lumMod val="75000"/>
                    <a:lumOff val="25000"/>
                  </a:schemeClr>
                </a:solidFill>
                <a:latin typeface="微软雅黑" pitchFamily="34" charset="-122"/>
              </a:rPr>
              <a:t>外部董事</a:t>
            </a:r>
            <a:r>
              <a:rPr lang="en-US" altLang="zh-CN" dirty="0">
                <a:solidFill>
                  <a:schemeClr val="tx1">
                    <a:lumMod val="75000"/>
                    <a:lumOff val="25000"/>
                  </a:schemeClr>
                </a:solidFill>
                <a:latin typeface="微软雅黑" pitchFamily="34" charset="-122"/>
              </a:rPr>
              <a:t>, </a:t>
            </a:r>
            <a:r>
              <a:rPr lang="zh-CN" altLang="en-US" dirty="0">
                <a:solidFill>
                  <a:schemeClr val="tx1">
                    <a:lumMod val="75000"/>
                    <a:lumOff val="25000"/>
                  </a:schemeClr>
                </a:solidFill>
                <a:latin typeface="微软雅黑" pitchFamily="34" charset="-122"/>
              </a:rPr>
              <a:t>要让他们填补创业者和其他董事在经验和背景方面的空缺。</a:t>
            </a:r>
          </a:p>
        </p:txBody>
      </p:sp>
      <p:sp>
        <p:nvSpPr>
          <p:cNvPr id="20" name="矩形 19"/>
          <p:cNvSpPr/>
          <p:nvPr/>
        </p:nvSpPr>
        <p:spPr>
          <a:xfrm>
            <a:off x="6650647" y="3224732"/>
            <a:ext cx="4559813" cy="1810817"/>
          </a:xfrm>
          <a:prstGeom prst="rect">
            <a:avLst/>
          </a:prstGeom>
          <a:noFill/>
          <a:ln w="19050">
            <a:solidFill>
              <a:srgbClr val="8CBF4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83000">
                    <a:srgbClr val="C00000"/>
                  </a:gs>
                  <a:gs pos="100000">
                    <a:srgbClr val="C00000"/>
                  </a:gs>
                </a:gsLst>
                <a:lin ang="5400000" scaled="1"/>
              </a:gradFill>
              <a:latin typeface="印品黑体" panose="00000500000000000000" pitchFamily="2" charset="-122"/>
              <a:ea typeface="印品黑体" panose="00000500000000000000" pitchFamily="2" charset="-122"/>
            </a:endParaRPr>
          </a:p>
        </p:txBody>
      </p:sp>
      <p:grpSp>
        <p:nvGrpSpPr>
          <p:cNvPr id="24" name="组合 23"/>
          <p:cNvGrpSpPr/>
          <p:nvPr/>
        </p:nvGrpSpPr>
        <p:grpSpPr>
          <a:xfrm>
            <a:off x="8039100" y="2866611"/>
            <a:ext cx="1770723" cy="677945"/>
            <a:chOff x="3111604" y="1995506"/>
            <a:chExt cx="1770723" cy="677945"/>
          </a:xfrm>
        </p:grpSpPr>
        <p:sp>
          <p:nvSpPr>
            <p:cNvPr id="25" name="圆角矩形 24"/>
            <p:cNvSpPr/>
            <p:nvPr/>
          </p:nvSpPr>
          <p:spPr>
            <a:xfrm>
              <a:off x="3123788" y="1995506"/>
              <a:ext cx="1758539" cy="677945"/>
            </a:xfrm>
            <a:prstGeom prst="roundRect">
              <a:avLst>
                <a:gd name="adj" fmla="val 50000"/>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latin typeface="印品黑体" panose="00000500000000000000" pitchFamily="2" charset="-122"/>
                <a:ea typeface="印品黑体" panose="00000500000000000000" pitchFamily="2" charset="-122"/>
              </a:endParaRPr>
            </a:p>
          </p:txBody>
        </p:sp>
        <p:sp>
          <p:nvSpPr>
            <p:cNvPr id="26" name="矩形 25"/>
            <p:cNvSpPr/>
            <p:nvPr/>
          </p:nvSpPr>
          <p:spPr>
            <a:xfrm>
              <a:off x="3111604" y="2127616"/>
              <a:ext cx="1674912" cy="400110"/>
            </a:xfrm>
            <a:prstGeom prst="rect">
              <a:avLst/>
            </a:prstGeom>
          </p:spPr>
          <p:txBody>
            <a:bodyPr wrap="square">
              <a:spAutoFit/>
            </a:bodyPr>
            <a:lstStyle/>
            <a:p>
              <a:pPr algn="ctr"/>
              <a:r>
                <a:rPr lang="en-US" altLang="zh-CN" sz="2000" b="1" dirty="0">
                  <a:gradFill>
                    <a:gsLst>
                      <a:gs pos="83000">
                        <a:prstClr val="white"/>
                      </a:gs>
                      <a:gs pos="100000">
                        <a:prstClr val="white"/>
                      </a:gs>
                    </a:gsLst>
                    <a:lin ang="5400000" scaled="1"/>
                  </a:gradFill>
                  <a:latin typeface="微软雅黑" pitchFamily="34" charset="-122"/>
                  <a:ea typeface="微软雅黑" pitchFamily="34" charset="-122"/>
                </a:rPr>
                <a:t>(2) </a:t>
              </a:r>
              <a:r>
                <a:rPr lang="zh-CN" altLang="en-US" sz="2000" b="1" dirty="0">
                  <a:gradFill>
                    <a:gsLst>
                      <a:gs pos="83000">
                        <a:prstClr val="white"/>
                      </a:gs>
                      <a:gs pos="100000">
                        <a:prstClr val="white"/>
                      </a:gs>
                    </a:gsLst>
                    <a:lin ang="5400000" scaled="1"/>
                  </a:gradFill>
                  <a:latin typeface="微软雅黑" pitchFamily="34" charset="-122"/>
                  <a:ea typeface="微软雅黑" pitchFamily="34" charset="-122"/>
                </a:rPr>
                <a:t>增加资</a:t>
              </a:r>
              <a:r>
                <a:rPr lang="zh-CN" altLang="en-US" sz="2000" b="1" dirty="0" smtClean="0">
                  <a:gradFill>
                    <a:gsLst>
                      <a:gs pos="83000">
                        <a:prstClr val="white"/>
                      </a:gs>
                      <a:gs pos="100000">
                        <a:prstClr val="white"/>
                      </a:gs>
                    </a:gsLst>
                    <a:lin ang="5400000" scaled="1"/>
                  </a:gradFill>
                  <a:latin typeface="微软雅黑" pitchFamily="34" charset="-122"/>
                  <a:ea typeface="微软雅黑" pitchFamily="34" charset="-122"/>
                </a:rPr>
                <a:t>信</a:t>
              </a:r>
              <a:endParaRPr lang="zh-CN" altLang="en-US" sz="2000" b="1" dirty="0">
                <a:gradFill>
                  <a:gsLst>
                    <a:gs pos="83000">
                      <a:prstClr val="white"/>
                    </a:gs>
                    <a:gs pos="100000">
                      <a:prstClr val="white"/>
                    </a:gs>
                  </a:gsLst>
                  <a:lin ang="5400000" scaled="1"/>
                </a:gradFill>
                <a:latin typeface="微软雅黑" pitchFamily="34" charset="-122"/>
                <a:ea typeface="微软雅黑" pitchFamily="34" charset="-122"/>
              </a:endParaRPr>
            </a:p>
          </p:txBody>
        </p:sp>
      </p:grpSp>
      <p:sp>
        <p:nvSpPr>
          <p:cNvPr id="29" name="矩形 1"/>
          <p:cNvSpPr>
            <a:spLocks noChangeArrowheads="1"/>
          </p:cNvSpPr>
          <p:nvPr/>
        </p:nvSpPr>
        <p:spPr bwMode="auto">
          <a:xfrm>
            <a:off x="6784844" y="3653223"/>
            <a:ext cx="4317999" cy="116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457200" algn="just">
              <a:lnSpc>
                <a:spcPct val="120000"/>
              </a:lnSpc>
            </a:pPr>
            <a:r>
              <a:rPr lang="zh-CN" altLang="en-US" dirty="0">
                <a:solidFill>
                  <a:schemeClr val="tx1">
                    <a:lumMod val="75000"/>
                    <a:lumOff val="25000"/>
                  </a:schemeClr>
                </a:solidFill>
                <a:latin typeface="微软雅黑" pitchFamily="34" charset="-122"/>
              </a:rPr>
              <a:t>当高素质的人同意在</a:t>
            </a:r>
            <a:r>
              <a:rPr lang="zh-CN" altLang="en-US" dirty="0" smtClean="0">
                <a:solidFill>
                  <a:schemeClr val="tx1">
                    <a:lumMod val="75000"/>
                    <a:lumOff val="25000"/>
                  </a:schemeClr>
                </a:solidFill>
                <a:latin typeface="微软雅黑" pitchFamily="34" charset="-122"/>
              </a:rPr>
              <a:t>企业</a:t>
            </a:r>
            <a:r>
              <a:rPr lang="zh-CN" altLang="en-US" dirty="0">
                <a:solidFill>
                  <a:schemeClr val="tx1">
                    <a:lumMod val="75000"/>
                    <a:lumOff val="25000"/>
                  </a:schemeClr>
                </a:solidFill>
                <a:latin typeface="微软雅黑" pitchFamily="34" charset="-122"/>
              </a:rPr>
              <a:t>董事会任职</a:t>
            </a:r>
            <a:r>
              <a:rPr lang="en-US" altLang="zh-CN" dirty="0">
                <a:solidFill>
                  <a:schemeClr val="tx1">
                    <a:lumMod val="75000"/>
                    <a:lumOff val="25000"/>
                  </a:schemeClr>
                </a:solidFill>
                <a:latin typeface="微软雅黑" pitchFamily="34" charset="-122"/>
              </a:rPr>
              <a:t>, </a:t>
            </a:r>
            <a:r>
              <a:rPr lang="zh-CN" altLang="en-US" dirty="0">
                <a:solidFill>
                  <a:schemeClr val="tx1">
                    <a:lumMod val="75000"/>
                    <a:lumOff val="25000"/>
                  </a:schemeClr>
                </a:solidFill>
                <a:latin typeface="微软雅黑" pitchFamily="34" charset="-122"/>
              </a:rPr>
              <a:t>那么</a:t>
            </a:r>
            <a:r>
              <a:rPr lang="en-US" altLang="zh-CN" dirty="0">
                <a:solidFill>
                  <a:schemeClr val="tx1">
                    <a:lumMod val="75000"/>
                    <a:lumOff val="25000"/>
                  </a:schemeClr>
                </a:solidFill>
                <a:latin typeface="微软雅黑" pitchFamily="34" charset="-122"/>
              </a:rPr>
              <a:t>, </a:t>
            </a:r>
            <a:r>
              <a:rPr lang="zh-CN" altLang="en-US" dirty="0">
                <a:solidFill>
                  <a:schemeClr val="tx1">
                    <a:lumMod val="75000"/>
                    <a:lumOff val="25000"/>
                  </a:schemeClr>
                </a:solidFill>
                <a:latin typeface="微软雅黑" pitchFamily="34" charset="-122"/>
              </a:rPr>
              <a:t>他们本质上是在 “发信号”</a:t>
            </a:r>
            <a:r>
              <a:rPr lang="en-US" altLang="zh-CN" dirty="0">
                <a:solidFill>
                  <a:schemeClr val="tx1">
                    <a:lumMod val="75000"/>
                    <a:lumOff val="25000"/>
                  </a:schemeClr>
                </a:solidFill>
                <a:latin typeface="微软雅黑" pitchFamily="34" charset="-122"/>
              </a:rPr>
              <a:t>, </a:t>
            </a:r>
            <a:r>
              <a:rPr lang="zh-CN" altLang="en-US" dirty="0">
                <a:solidFill>
                  <a:schemeClr val="tx1">
                    <a:lumMod val="75000"/>
                    <a:lumOff val="25000"/>
                  </a:schemeClr>
                </a:solidFill>
                <a:latin typeface="微软雅黑" pitchFamily="34" charset="-122"/>
              </a:rPr>
              <a:t>即这个公司很有可能取得成功。</a:t>
            </a:r>
          </a:p>
        </p:txBody>
      </p:sp>
      <p:sp>
        <p:nvSpPr>
          <p:cNvPr id="30" name="矩形 29"/>
          <p:cNvSpPr/>
          <p:nvPr/>
        </p:nvSpPr>
        <p:spPr>
          <a:xfrm>
            <a:off x="1204316" y="1532235"/>
            <a:ext cx="9869750" cy="799706"/>
          </a:xfrm>
          <a:prstGeom prst="rect">
            <a:avLst/>
          </a:prstGeom>
        </p:spPr>
        <p:txBody>
          <a:bodyPr wrap="square">
            <a:spAutoFit/>
          </a:bodyPr>
          <a:lstStyle/>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董事会一般由内部和外部董事构成。可以通过提供以下两种方式帮助新企业</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有一</a:t>
            </a:r>
            <a:r>
              <a:rPr lang="zh-CN" altLang="en-US" sz="2000" dirty="0">
                <a:solidFill>
                  <a:schemeClr val="tx1">
                    <a:lumMod val="75000"/>
                    <a:lumOff val="25000"/>
                  </a:schemeClr>
                </a:solidFill>
                <a:latin typeface="微软雅黑" pitchFamily="34" charset="-122"/>
                <a:ea typeface="微软雅黑" panose="020B0503020204020204" pitchFamily="34" charset="-122"/>
              </a:rPr>
              <a:t>个良好的开端并形成持久的竞争优势</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具体表现如下。</a:t>
            </a:r>
          </a:p>
        </p:txBody>
      </p:sp>
      <p:sp>
        <p:nvSpPr>
          <p:cNvPr id="22" name="文本框 9"/>
          <p:cNvSpPr txBox="1"/>
          <p:nvPr/>
        </p:nvSpPr>
        <p:spPr>
          <a:xfrm>
            <a:off x="840784" y="203271"/>
            <a:ext cx="6626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创业团队的</a:t>
            </a:r>
            <a:r>
              <a:rPr lang="zh-CN" altLang="en-US" sz="2400" b="1" dirty="0" smtClean="0">
                <a:solidFill>
                  <a:schemeClr val="tx1">
                    <a:lumMod val="75000"/>
                    <a:lumOff val="25000"/>
                  </a:schemeClr>
                </a:solidFill>
                <a:latin typeface="微软雅黑" pitchFamily="34" charset="-122"/>
                <a:ea typeface="微软雅黑" pitchFamily="34" charset="-122"/>
              </a:rPr>
              <a:t>构成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董事会</a:t>
            </a:r>
          </a:p>
        </p:txBody>
      </p:sp>
    </p:spTree>
    <p:extLst>
      <p:ext uri="{BB962C8B-B14F-4D97-AF65-F5344CB8AC3E}">
        <p14:creationId xmlns:p14="http://schemas.microsoft.com/office/powerpoint/2010/main" val="411220066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45"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000"/>
                                        <p:tgtEl>
                                          <p:spTgt spid="20"/>
                                        </p:tgtEl>
                                      </p:cBhvr>
                                    </p:animEffect>
                                    <p:anim calcmode="lin" valueType="num">
                                      <p:cBhvr>
                                        <p:cTn id="30" dur="2000" fill="hold"/>
                                        <p:tgtEl>
                                          <p:spTgt spid="20"/>
                                        </p:tgtEl>
                                        <p:attrNameLst>
                                          <p:attrName>ppt_w</p:attrName>
                                        </p:attrNameLst>
                                      </p:cBhvr>
                                      <p:tavLst>
                                        <p:tav tm="0" fmla="#ppt_w*sin(2.5*pi*$)">
                                          <p:val>
                                            <p:fltVal val="0"/>
                                          </p:val>
                                        </p:tav>
                                        <p:tav tm="100000">
                                          <p:val>
                                            <p:fltVal val="1"/>
                                          </p:val>
                                        </p:tav>
                                      </p:tavLst>
                                    </p:anim>
                                    <p:anim calcmode="lin" valueType="num">
                                      <p:cBhvr>
                                        <p:cTn id="31" dur="2000" fill="hold"/>
                                        <p:tgtEl>
                                          <p:spTgt spid="20"/>
                                        </p:tgtEl>
                                        <p:attrNameLst>
                                          <p:attrName>ppt_h</p:attrName>
                                        </p:attrNameLst>
                                      </p:cBhvr>
                                      <p:tavLst>
                                        <p:tav tm="0">
                                          <p:val>
                                            <p:strVal val="#ppt_h"/>
                                          </p:val>
                                        </p:tav>
                                        <p:tav tm="100000">
                                          <p:val>
                                            <p:strVal val="#ppt_h"/>
                                          </p:val>
                                        </p:tav>
                                      </p:tavLst>
                                    </p:anim>
                                  </p:childTnLst>
                                </p:cTn>
                              </p:par>
                              <p:par>
                                <p:cTn id="32" presetID="45" presetClass="entr" presetSubtype="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2000"/>
                                        <p:tgtEl>
                                          <p:spTgt spid="24"/>
                                        </p:tgtEl>
                                      </p:cBhvr>
                                    </p:animEffect>
                                    <p:anim calcmode="lin" valueType="num">
                                      <p:cBhvr>
                                        <p:cTn id="35" dur="2000" fill="hold"/>
                                        <p:tgtEl>
                                          <p:spTgt spid="24"/>
                                        </p:tgtEl>
                                        <p:attrNameLst>
                                          <p:attrName>ppt_w</p:attrName>
                                        </p:attrNameLst>
                                      </p:cBhvr>
                                      <p:tavLst>
                                        <p:tav tm="0" fmla="#ppt_w*sin(2.5*pi*$)">
                                          <p:val>
                                            <p:fltVal val="0"/>
                                          </p:val>
                                        </p:tav>
                                        <p:tav tm="100000">
                                          <p:val>
                                            <p:fltVal val="1"/>
                                          </p:val>
                                        </p:tav>
                                      </p:tavLst>
                                    </p:anim>
                                    <p:anim calcmode="lin" valueType="num">
                                      <p:cBhvr>
                                        <p:cTn id="36" dur="2000" fill="hold"/>
                                        <p:tgtEl>
                                          <p:spTgt spid="24"/>
                                        </p:tgtEl>
                                        <p:attrNameLst>
                                          <p:attrName>ppt_h</p:attrName>
                                        </p:attrNameLst>
                                      </p:cBhvr>
                                      <p:tavLst>
                                        <p:tav tm="0">
                                          <p:val>
                                            <p:strVal val="#ppt_h"/>
                                          </p:val>
                                        </p:tav>
                                        <p:tav tm="100000">
                                          <p:val>
                                            <p:strVal val="#ppt_h"/>
                                          </p:val>
                                        </p:tav>
                                      </p:tavLst>
                                    </p:anim>
                                  </p:childTnLst>
                                </p:cTn>
                              </p:par>
                              <p:par>
                                <p:cTn id="37" presetID="45"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2000"/>
                                        <p:tgtEl>
                                          <p:spTgt spid="29"/>
                                        </p:tgtEl>
                                      </p:cBhvr>
                                    </p:animEffect>
                                    <p:anim calcmode="lin" valueType="num">
                                      <p:cBhvr>
                                        <p:cTn id="40" dur="2000" fill="hold"/>
                                        <p:tgtEl>
                                          <p:spTgt spid="29"/>
                                        </p:tgtEl>
                                        <p:attrNameLst>
                                          <p:attrName>ppt_w</p:attrName>
                                        </p:attrNameLst>
                                      </p:cBhvr>
                                      <p:tavLst>
                                        <p:tav tm="0" fmla="#ppt_w*sin(2.5*pi*$)">
                                          <p:val>
                                            <p:fltVal val="0"/>
                                          </p:val>
                                        </p:tav>
                                        <p:tav tm="100000">
                                          <p:val>
                                            <p:fltVal val="1"/>
                                          </p:val>
                                        </p:tav>
                                      </p:tavLst>
                                    </p:anim>
                                    <p:anim calcmode="lin" valueType="num">
                                      <p:cBhvr>
                                        <p:cTn id="41" dur="2000" fill="hold"/>
                                        <p:tgtEl>
                                          <p:spTgt spid="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P spid="20" grpId="0" animBg="1"/>
      <p:bldP spid="29"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绿色述职"/>
</p:tagLst>
</file>

<file path=ppt/tags/tag1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17.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20.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23.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9"/>
</p:tagLst>
</file>

<file path=ppt/tags/tag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0"/>
</p:tagLst>
</file>

<file path=ppt/tags/tag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1"/>
</p:tagLst>
</file>

<file path=ppt/tags/tag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7433</TotalTime>
  <Words>8377</Words>
  <Application>Microsoft Office PowerPoint</Application>
  <PresentationFormat>自定义</PresentationFormat>
  <Paragraphs>642</Paragraphs>
  <Slides>75</Slides>
  <Notes>75</Notes>
  <HiddenSlides>0</HiddenSlides>
  <MMClips>0</MMClips>
  <ScaleCrop>false</ScaleCrop>
  <HeadingPairs>
    <vt:vector size="4" baseType="variant">
      <vt:variant>
        <vt:lpstr>主题</vt:lpstr>
      </vt:variant>
      <vt:variant>
        <vt:i4>1</vt:i4>
      </vt:variant>
      <vt:variant>
        <vt:lpstr>幻灯片标题</vt:lpstr>
      </vt:variant>
      <vt:variant>
        <vt:i4>75</vt:i4>
      </vt:variant>
    </vt:vector>
  </HeadingPairs>
  <TitlesOfParts>
    <vt:vector size="7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简约绿色述职</dc:title>
  <dc:creator>PC</dc:creator>
  <cp:lastModifiedBy>Administrator</cp:lastModifiedBy>
  <cp:revision>667</cp:revision>
  <dcterms:created xsi:type="dcterms:W3CDTF">2017-04-08T12:39:30Z</dcterms:created>
  <dcterms:modified xsi:type="dcterms:W3CDTF">2022-10-07T02:55:56Z</dcterms:modified>
</cp:coreProperties>
</file>