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5"/>
  </p:notesMasterIdLst>
  <p:sldIdLst>
    <p:sldId id="467" r:id="rId2"/>
    <p:sldId id="403" r:id="rId3"/>
    <p:sldId id="531" r:id="rId4"/>
    <p:sldId id="532" r:id="rId5"/>
    <p:sldId id="404" r:id="rId6"/>
    <p:sldId id="669" r:id="rId7"/>
    <p:sldId id="600" r:id="rId8"/>
    <p:sldId id="670" r:id="rId9"/>
    <p:sldId id="671" r:id="rId10"/>
    <p:sldId id="672" r:id="rId11"/>
    <p:sldId id="673" r:id="rId12"/>
    <p:sldId id="674" r:id="rId13"/>
    <p:sldId id="675" r:id="rId14"/>
    <p:sldId id="676" r:id="rId15"/>
    <p:sldId id="677" r:id="rId16"/>
    <p:sldId id="678" r:id="rId17"/>
    <p:sldId id="679" r:id="rId18"/>
    <p:sldId id="680" r:id="rId19"/>
    <p:sldId id="681" r:id="rId20"/>
    <p:sldId id="682" r:id="rId21"/>
    <p:sldId id="683" r:id="rId22"/>
    <p:sldId id="684" r:id="rId23"/>
    <p:sldId id="685" r:id="rId24"/>
    <p:sldId id="686" r:id="rId25"/>
    <p:sldId id="687" r:id="rId26"/>
    <p:sldId id="688" r:id="rId27"/>
    <p:sldId id="689" r:id="rId28"/>
    <p:sldId id="690" r:id="rId29"/>
    <p:sldId id="691" r:id="rId30"/>
    <p:sldId id="692" r:id="rId31"/>
    <p:sldId id="693" r:id="rId32"/>
    <p:sldId id="694" r:id="rId33"/>
    <p:sldId id="695" r:id="rId34"/>
    <p:sldId id="696" r:id="rId35"/>
    <p:sldId id="697" r:id="rId36"/>
    <p:sldId id="698" r:id="rId37"/>
    <p:sldId id="699" r:id="rId38"/>
    <p:sldId id="700" r:id="rId39"/>
    <p:sldId id="701" r:id="rId40"/>
    <p:sldId id="702" r:id="rId41"/>
    <p:sldId id="703" r:id="rId42"/>
    <p:sldId id="704" r:id="rId43"/>
    <p:sldId id="705" r:id="rId44"/>
    <p:sldId id="706" r:id="rId45"/>
    <p:sldId id="707" r:id="rId46"/>
    <p:sldId id="708" r:id="rId47"/>
    <p:sldId id="602" r:id="rId48"/>
    <p:sldId id="709" r:id="rId49"/>
    <p:sldId id="710" r:id="rId50"/>
    <p:sldId id="711" r:id="rId51"/>
    <p:sldId id="437" r:id="rId52"/>
    <p:sldId id="463" r:id="rId53"/>
    <p:sldId id="466" r:id="rId54"/>
  </p:sldIdLst>
  <p:sldSz cx="12192000" cy="6858000"/>
  <p:notesSz cx="6858000" cy="9144000"/>
  <p:custDataLst>
    <p:tags r:id="rId5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CBF4A"/>
    <a:srgbClr val="FFFFFF"/>
    <a:srgbClr val="3A4549"/>
    <a:srgbClr val="0F914C"/>
    <a:srgbClr val="F0F0F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3" autoAdjust="0"/>
    <p:restoredTop sz="94660"/>
  </p:normalViewPr>
  <p:slideViewPr>
    <p:cSldViewPr snapToGrid="0">
      <p:cViewPr>
        <p:scale>
          <a:sx n="120" d="100"/>
          <a:sy n="120" d="100"/>
        </p:scale>
        <p:origin x="-552" y="-235"/>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viewProps" Target="viewProp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gs" Target="tags/tag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印品黑体" panose="00000500000000000000" pitchFamily="2" charset="-122"/>
                <a:ea typeface="印品黑体" panose="00000500000000000000" pitchFamily="2"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印品黑体" panose="00000500000000000000" pitchFamily="2" charset="-122"/>
                <a:ea typeface="印品黑体" panose="00000500000000000000" pitchFamily="2" charset="-122"/>
              </a:defRPr>
            </a:lvl1pPr>
          </a:lstStyle>
          <a:p>
            <a:fld id="{BB49C091-8891-4E6B-98C6-94AF7D224AF1}" type="datetimeFigureOut">
              <a:rPr lang="zh-CN" altLang="en-US" smtClean="0"/>
              <a:pPr/>
              <a:t>2022/10/7</a:t>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印品黑体" panose="00000500000000000000" pitchFamily="2" charset="-122"/>
                <a:ea typeface="印品黑体" panose="00000500000000000000" pitchFamily="2"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印品黑体" panose="00000500000000000000" pitchFamily="2" charset="-122"/>
                <a:ea typeface="印品黑体" panose="00000500000000000000" pitchFamily="2" charset="-122"/>
              </a:defRPr>
            </a:lvl1pPr>
          </a:lstStyle>
          <a:p>
            <a:fld id="{0FA01060-0CA7-4482-9A5F-AC62AF932651}" type="slidenum">
              <a:rPr lang="zh-CN" altLang="en-US" smtClean="0"/>
              <a:pPr/>
              <a:t>‹#›</a:t>
            </a:fld>
            <a:endParaRPr lang="zh-CN" altLang="en-US" dirty="0"/>
          </a:p>
        </p:txBody>
      </p:sp>
    </p:spTree>
    <p:extLst>
      <p:ext uri="{BB962C8B-B14F-4D97-AF65-F5344CB8AC3E}">
        <p14:creationId xmlns:p14="http://schemas.microsoft.com/office/powerpoint/2010/main" val="156272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印品黑体" panose="00000500000000000000" pitchFamily="2" charset="-122"/>
        <a:ea typeface="印品黑体" panose="00000500000000000000" pitchFamily="2" charset="-122"/>
        <a:cs typeface="+mn-cs"/>
      </a:defRPr>
    </a:lvl1pPr>
    <a:lvl2pPr marL="457200" algn="l" defTabSz="914400" rtl="0" eaLnBrk="1" latinLnBrk="0" hangingPunct="1">
      <a:defRPr sz="1200" kern="1200">
        <a:solidFill>
          <a:schemeClr val="tx1"/>
        </a:solidFill>
        <a:latin typeface="印品黑体" panose="00000500000000000000" pitchFamily="2" charset="-122"/>
        <a:ea typeface="印品黑体" panose="00000500000000000000" pitchFamily="2" charset="-122"/>
        <a:cs typeface="+mn-cs"/>
      </a:defRPr>
    </a:lvl2pPr>
    <a:lvl3pPr marL="914400" algn="l" defTabSz="914400" rtl="0" eaLnBrk="1" latinLnBrk="0" hangingPunct="1">
      <a:defRPr sz="1200" kern="1200">
        <a:solidFill>
          <a:schemeClr val="tx1"/>
        </a:solidFill>
        <a:latin typeface="印品黑体" panose="00000500000000000000" pitchFamily="2" charset="-122"/>
        <a:ea typeface="印品黑体" panose="00000500000000000000" pitchFamily="2" charset="-122"/>
        <a:cs typeface="+mn-cs"/>
      </a:defRPr>
    </a:lvl3pPr>
    <a:lvl4pPr marL="1371600" algn="l" defTabSz="914400" rtl="0" eaLnBrk="1" latinLnBrk="0" hangingPunct="1">
      <a:defRPr sz="1200" kern="1200">
        <a:solidFill>
          <a:schemeClr val="tx1"/>
        </a:solidFill>
        <a:latin typeface="印品黑体" panose="00000500000000000000" pitchFamily="2" charset="-122"/>
        <a:ea typeface="印品黑体" panose="00000500000000000000" pitchFamily="2" charset="-122"/>
        <a:cs typeface="+mn-cs"/>
      </a:defRPr>
    </a:lvl4pPr>
    <a:lvl5pPr marL="1828800" algn="l" defTabSz="914400" rtl="0" eaLnBrk="1" latinLnBrk="0" hangingPunct="1">
      <a:defRPr sz="1200" kern="1200">
        <a:solidFill>
          <a:schemeClr val="tx1"/>
        </a:solidFill>
        <a:latin typeface="印品黑体" panose="00000500000000000000" pitchFamily="2" charset="-122"/>
        <a:ea typeface="印品黑体" panose="00000500000000000000"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幻灯片图像占位符 1"/>
          <p:cNvSpPr>
            <a:spLocks noGrp="1" noRot="1" noChangeAspect="1" noTextEdit="1"/>
          </p:cNvSpPr>
          <p:nvPr>
            <p:ph type="sldImg"/>
          </p:nvPr>
        </p:nvSpPr>
        <p:spPr bwMode="auto">
          <a:noFill/>
          <a:ln>
            <a:solidFill>
              <a:srgbClr val="000000"/>
            </a:solidFill>
            <a:miter lim="800000"/>
            <a:headEnd/>
            <a:tailEnd/>
          </a:ln>
        </p:spPr>
      </p:sp>
      <p:sp>
        <p:nvSpPr>
          <p:cNvPr id="38915"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38916" name="灯片编号占位符 3"/>
          <p:cNvSpPr>
            <a:spLocks noGrp="1"/>
          </p:cNvSpPr>
          <p:nvPr>
            <p:ph type="sldNum" sz="quarter" idx="5"/>
          </p:nvPr>
        </p:nvSpPr>
        <p:spPr bwMode="auto">
          <a:noFill/>
          <a:ln>
            <a:miter lim="800000"/>
            <a:headEnd/>
            <a:tailEnd/>
          </a:ln>
        </p:spPr>
        <p:txBody>
          <a:bodyPr/>
          <a:lstStyle/>
          <a:p>
            <a:fld id="{9295031C-36FB-4BFB-B547-5049AC3C4D20}" type="slidenum">
              <a:rPr lang="zh-CN" altLang="en-US"/>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10</a:t>
            </a:fld>
            <a:endParaRPr lang="zh-CN" altLang="en-US"/>
          </a:p>
        </p:txBody>
      </p:sp>
    </p:spTree>
    <p:extLst>
      <p:ext uri="{BB962C8B-B14F-4D97-AF65-F5344CB8AC3E}">
        <p14:creationId xmlns:p14="http://schemas.microsoft.com/office/powerpoint/2010/main" val="5437069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11</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12</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13</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14</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15</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16</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17</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18</a:t>
            </a:fld>
            <a:endParaRPr lang="zh-CN" altLang="en-US"/>
          </a:p>
        </p:txBody>
      </p:sp>
    </p:spTree>
    <p:extLst>
      <p:ext uri="{BB962C8B-B14F-4D97-AF65-F5344CB8AC3E}">
        <p14:creationId xmlns:p14="http://schemas.microsoft.com/office/powerpoint/2010/main" val="54370699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19</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2</a:t>
            </a:fld>
            <a:endParaRPr lang="zh-CN" altLang="en-US"/>
          </a:p>
        </p:txBody>
      </p:sp>
    </p:spTree>
    <p:extLst>
      <p:ext uri="{BB962C8B-B14F-4D97-AF65-F5344CB8AC3E}">
        <p14:creationId xmlns:p14="http://schemas.microsoft.com/office/powerpoint/2010/main" val="386182895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20</a:t>
            </a:fld>
            <a:endParaRPr lang="zh-CN" altLang="en-US"/>
          </a:p>
        </p:txBody>
      </p:sp>
    </p:spTree>
    <p:extLst>
      <p:ext uri="{BB962C8B-B14F-4D97-AF65-F5344CB8AC3E}">
        <p14:creationId xmlns:p14="http://schemas.microsoft.com/office/powerpoint/2010/main" val="73438485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21</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22</a:t>
            </a:fld>
            <a:endParaRPr lang="zh-CN" altLang="en-US"/>
          </a:p>
        </p:txBody>
      </p:sp>
    </p:spTree>
    <p:extLst>
      <p:ext uri="{BB962C8B-B14F-4D97-AF65-F5344CB8AC3E}">
        <p14:creationId xmlns:p14="http://schemas.microsoft.com/office/powerpoint/2010/main" val="26137088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23</a:t>
            </a:fld>
            <a:endParaRPr lang="zh-CN" altLang="en-US"/>
          </a:p>
        </p:txBody>
      </p:sp>
    </p:spTree>
    <p:extLst>
      <p:ext uri="{BB962C8B-B14F-4D97-AF65-F5344CB8AC3E}">
        <p14:creationId xmlns:p14="http://schemas.microsoft.com/office/powerpoint/2010/main" val="26137088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24</a:t>
            </a:fld>
            <a:endParaRPr lang="zh-CN" altLang="en-US"/>
          </a:p>
        </p:txBody>
      </p:sp>
    </p:spTree>
    <p:extLst>
      <p:ext uri="{BB962C8B-B14F-4D97-AF65-F5344CB8AC3E}">
        <p14:creationId xmlns:p14="http://schemas.microsoft.com/office/powerpoint/2010/main" val="54370699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25</a:t>
            </a:fld>
            <a:endParaRPr lang="zh-CN" altLang="en-US"/>
          </a:p>
        </p:txBody>
      </p:sp>
    </p:spTree>
    <p:extLst>
      <p:ext uri="{BB962C8B-B14F-4D97-AF65-F5344CB8AC3E}">
        <p14:creationId xmlns:p14="http://schemas.microsoft.com/office/powerpoint/2010/main" val="73438485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26</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27</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28</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29</a:t>
            </a:fld>
            <a:endParaRPr lang="zh-CN" altLang="en-US"/>
          </a:p>
        </p:txBody>
      </p:sp>
    </p:spTree>
    <p:extLst>
      <p:ext uri="{BB962C8B-B14F-4D97-AF65-F5344CB8AC3E}">
        <p14:creationId xmlns:p14="http://schemas.microsoft.com/office/powerpoint/2010/main" val="5437069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3</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30</a:t>
            </a:fld>
            <a:endParaRPr lang="zh-CN" altLang="en-US"/>
          </a:p>
        </p:txBody>
      </p:sp>
    </p:spTree>
    <p:extLst>
      <p:ext uri="{BB962C8B-B14F-4D97-AF65-F5344CB8AC3E}">
        <p14:creationId xmlns:p14="http://schemas.microsoft.com/office/powerpoint/2010/main" val="26137088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31</a:t>
            </a:fld>
            <a:endParaRPr lang="zh-CN" altLang="en-US"/>
          </a:p>
        </p:txBody>
      </p:sp>
    </p:spTree>
    <p:extLst>
      <p:ext uri="{BB962C8B-B14F-4D97-AF65-F5344CB8AC3E}">
        <p14:creationId xmlns:p14="http://schemas.microsoft.com/office/powerpoint/2010/main" val="26137088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32</a:t>
            </a:fld>
            <a:endParaRPr lang="zh-CN" altLang="en-US"/>
          </a:p>
        </p:txBody>
      </p:sp>
    </p:spTree>
    <p:extLst>
      <p:ext uri="{BB962C8B-B14F-4D97-AF65-F5344CB8AC3E}">
        <p14:creationId xmlns:p14="http://schemas.microsoft.com/office/powerpoint/2010/main" val="26137088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33</a:t>
            </a:fld>
            <a:endParaRPr lang="zh-CN" altLang="en-US"/>
          </a:p>
        </p:txBody>
      </p:sp>
    </p:spTree>
    <p:extLst>
      <p:ext uri="{BB962C8B-B14F-4D97-AF65-F5344CB8AC3E}">
        <p14:creationId xmlns:p14="http://schemas.microsoft.com/office/powerpoint/2010/main" val="26137088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34</a:t>
            </a:fld>
            <a:endParaRPr lang="zh-CN" altLang="en-US"/>
          </a:p>
        </p:txBody>
      </p:sp>
    </p:spTree>
    <p:extLst>
      <p:ext uri="{BB962C8B-B14F-4D97-AF65-F5344CB8AC3E}">
        <p14:creationId xmlns:p14="http://schemas.microsoft.com/office/powerpoint/2010/main" val="26137088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35</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36</a:t>
            </a:fld>
            <a:endParaRPr lang="zh-CN" altLang="en-US"/>
          </a:p>
        </p:txBody>
      </p:sp>
    </p:spTree>
    <p:extLst>
      <p:ext uri="{BB962C8B-B14F-4D97-AF65-F5344CB8AC3E}">
        <p14:creationId xmlns:p14="http://schemas.microsoft.com/office/powerpoint/2010/main" val="73438485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37</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38</a:t>
            </a:fld>
            <a:endParaRPr lang="zh-CN" altLang="en-US"/>
          </a:p>
        </p:txBody>
      </p:sp>
    </p:spTree>
    <p:extLst>
      <p:ext uri="{BB962C8B-B14F-4D97-AF65-F5344CB8AC3E}">
        <p14:creationId xmlns:p14="http://schemas.microsoft.com/office/powerpoint/2010/main" val="16611635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39</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4</a:t>
            </a:fld>
            <a:endParaRPr lang="zh-CN" altLang="en-US"/>
          </a:p>
        </p:txBody>
      </p:sp>
    </p:spTree>
    <p:extLst>
      <p:ext uri="{BB962C8B-B14F-4D97-AF65-F5344CB8AC3E}">
        <p14:creationId xmlns:p14="http://schemas.microsoft.com/office/powerpoint/2010/main" val="112124875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40</a:t>
            </a:fld>
            <a:endParaRPr lang="zh-CN" altLang="en-US"/>
          </a:p>
        </p:txBody>
      </p:sp>
    </p:spTree>
    <p:extLst>
      <p:ext uri="{BB962C8B-B14F-4D97-AF65-F5344CB8AC3E}">
        <p14:creationId xmlns:p14="http://schemas.microsoft.com/office/powerpoint/2010/main" val="54370699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41</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42</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43</a:t>
            </a:fld>
            <a:endParaRPr lang="zh-CN" altLang="en-US"/>
          </a:p>
        </p:txBody>
      </p:sp>
    </p:spTree>
    <p:extLst>
      <p:ext uri="{BB962C8B-B14F-4D97-AF65-F5344CB8AC3E}">
        <p14:creationId xmlns:p14="http://schemas.microsoft.com/office/powerpoint/2010/main" val="73438485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44</a:t>
            </a:fld>
            <a:endParaRPr lang="zh-CN" altLang="en-US"/>
          </a:p>
        </p:txBody>
      </p:sp>
    </p:spTree>
    <p:extLst>
      <p:ext uri="{BB962C8B-B14F-4D97-AF65-F5344CB8AC3E}">
        <p14:creationId xmlns:p14="http://schemas.microsoft.com/office/powerpoint/2010/main" val="26137088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45</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46</a:t>
            </a:fld>
            <a:endParaRPr lang="zh-CN" altLang="en-US"/>
          </a:p>
        </p:txBody>
      </p:sp>
    </p:spTree>
    <p:extLst>
      <p:ext uri="{BB962C8B-B14F-4D97-AF65-F5344CB8AC3E}">
        <p14:creationId xmlns:p14="http://schemas.microsoft.com/office/powerpoint/2010/main" val="73438485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47</a:t>
            </a:fld>
            <a:endParaRPr lang="zh-CN" altLang="en-US"/>
          </a:p>
        </p:txBody>
      </p:sp>
    </p:spTree>
    <p:extLst>
      <p:ext uri="{BB962C8B-B14F-4D97-AF65-F5344CB8AC3E}">
        <p14:creationId xmlns:p14="http://schemas.microsoft.com/office/powerpoint/2010/main" val="26137088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48</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49</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5</a:t>
            </a:fld>
            <a:endParaRPr lang="zh-CN" altLang="en-US"/>
          </a:p>
        </p:txBody>
      </p:sp>
    </p:spTree>
    <p:extLst>
      <p:ext uri="{BB962C8B-B14F-4D97-AF65-F5344CB8AC3E}">
        <p14:creationId xmlns:p14="http://schemas.microsoft.com/office/powerpoint/2010/main" val="54370699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50</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51</a:t>
            </a:fld>
            <a:endParaRPr lang="zh-CN" altLang="en-US"/>
          </a:p>
        </p:txBody>
      </p:sp>
    </p:spTree>
    <p:extLst>
      <p:ext uri="{BB962C8B-B14F-4D97-AF65-F5344CB8AC3E}">
        <p14:creationId xmlns:p14="http://schemas.microsoft.com/office/powerpoint/2010/main" val="26137088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52</a:t>
            </a:fld>
            <a:endParaRPr lang="zh-CN" altLang="en-US"/>
          </a:p>
        </p:txBody>
      </p:sp>
    </p:spTree>
    <p:extLst>
      <p:ext uri="{BB962C8B-B14F-4D97-AF65-F5344CB8AC3E}">
        <p14:creationId xmlns:p14="http://schemas.microsoft.com/office/powerpoint/2010/main" val="26137088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53</a:t>
            </a:fld>
            <a:endParaRPr lang="zh-CN" altLang="en-US"/>
          </a:p>
        </p:txBody>
      </p:sp>
    </p:spTree>
    <p:extLst>
      <p:ext uri="{BB962C8B-B14F-4D97-AF65-F5344CB8AC3E}">
        <p14:creationId xmlns:p14="http://schemas.microsoft.com/office/powerpoint/2010/main" val="24459909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6</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7</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8</a:t>
            </a:fld>
            <a:endParaRPr lang="zh-CN" altLang="en-US"/>
          </a:p>
        </p:txBody>
      </p:sp>
    </p:spTree>
    <p:extLst>
      <p:ext uri="{BB962C8B-B14F-4D97-AF65-F5344CB8AC3E}">
        <p14:creationId xmlns:p14="http://schemas.microsoft.com/office/powerpoint/2010/main" val="7343848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9</a:t>
            </a:fld>
            <a:endParaRPr lang="zh-CN" altLang="en-US"/>
          </a:p>
        </p:txBody>
      </p:sp>
    </p:spTree>
    <p:extLst>
      <p:ext uri="{BB962C8B-B14F-4D97-AF65-F5344CB8AC3E}">
        <p14:creationId xmlns:p14="http://schemas.microsoft.com/office/powerpoint/2010/main" val="941494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A497EAD0-81C9-44DF-A3B4-77BBA8E92CF1}" type="datetimeFigureOut">
              <a:rPr lang="zh-CN" altLang="en-US" smtClean="0"/>
              <a:t>2022/10/7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6D0999A-2ADC-4EF7-A0E0-FD77FC9F2683}" type="slidenum">
              <a:rPr lang="zh-CN" altLang="en-US" smtClean="0"/>
              <a:t>‹#›</a:t>
            </a:fld>
            <a:endParaRPr lang="zh-CN" altLang="en-US"/>
          </a:p>
        </p:txBody>
      </p:sp>
    </p:spTree>
    <p:extLst>
      <p:ext uri="{BB962C8B-B14F-4D97-AF65-F5344CB8AC3E}">
        <p14:creationId xmlns:p14="http://schemas.microsoft.com/office/powerpoint/2010/main" val="28156096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497EAD0-81C9-44DF-A3B4-77BBA8E92CF1}" type="datetimeFigureOut">
              <a:rPr lang="zh-CN" altLang="en-US" smtClean="0"/>
              <a:t>2022/10/7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6D0999A-2ADC-4EF7-A0E0-FD77FC9F2683}" type="slidenum">
              <a:rPr lang="zh-CN" altLang="en-US" smtClean="0"/>
              <a:t>‹#›</a:t>
            </a:fld>
            <a:endParaRPr lang="zh-CN" altLang="en-US"/>
          </a:p>
        </p:txBody>
      </p:sp>
    </p:spTree>
    <p:extLst>
      <p:ext uri="{BB962C8B-B14F-4D97-AF65-F5344CB8AC3E}">
        <p14:creationId xmlns:p14="http://schemas.microsoft.com/office/powerpoint/2010/main" val="37923852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497EAD0-81C9-44DF-A3B4-77BBA8E92CF1}" type="datetimeFigureOut">
              <a:rPr lang="zh-CN" altLang="en-US" smtClean="0"/>
              <a:t>2022/10/7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6D0999A-2ADC-4EF7-A0E0-FD77FC9F2683}" type="slidenum">
              <a:rPr lang="zh-CN" altLang="en-US" smtClean="0"/>
              <a:t>‹#›</a:t>
            </a:fld>
            <a:endParaRPr lang="zh-CN" altLang="en-US"/>
          </a:p>
        </p:txBody>
      </p:sp>
    </p:spTree>
    <p:extLst>
      <p:ext uri="{BB962C8B-B14F-4D97-AF65-F5344CB8AC3E}">
        <p14:creationId xmlns:p14="http://schemas.microsoft.com/office/powerpoint/2010/main" val="405760304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woObj">
  <p:cSld name="标题，一项大型内容和两项小型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5251"/>
            <a:ext cx="10972800" cy="1143353"/>
          </a:xfr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694"/>
            <a:ext cx="5384800" cy="452471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quarter" idx="2"/>
          </p:nvPr>
        </p:nvSpPr>
        <p:spPr>
          <a:xfrm>
            <a:off x="6197600" y="1600694"/>
            <a:ext cx="5384800" cy="2159666"/>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内容占位符 4"/>
          <p:cNvSpPr>
            <a:spLocks noGrp="1"/>
          </p:cNvSpPr>
          <p:nvPr>
            <p:ph sz="quarter" idx="3"/>
          </p:nvPr>
        </p:nvSpPr>
        <p:spPr>
          <a:xfrm>
            <a:off x="6197600" y="3963623"/>
            <a:ext cx="5384800" cy="21617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7"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8" name="Rectangle 6"/>
          <p:cNvSpPr>
            <a:spLocks noGrp="1" noChangeArrowheads="1"/>
          </p:cNvSpPr>
          <p:nvPr>
            <p:ph type="sldNum" sz="quarter" idx="12"/>
          </p:nvPr>
        </p:nvSpPr>
        <p:spPr>
          <a:ln/>
        </p:spPr>
        <p:txBody>
          <a:bodyPr/>
          <a:lstStyle>
            <a:lvl1pPr>
              <a:defRPr/>
            </a:lvl1pPr>
          </a:lstStyle>
          <a:p>
            <a:pPr>
              <a:defRPr/>
            </a:pPr>
            <a:fld id="{58423B1B-3B57-4F5A-83B2-F06C57B18BAE}" type="slidenum">
              <a:rPr lang="zh-CN" altLang="zh-CN"/>
              <a:pPr>
                <a:defRPr/>
              </a:pPr>
              <a:t>‹#›</a:t>
            </a:fld>
            <a:endParaRPr lang="zh-CN" altLang="zh-CN"/>
          </a:p>
        </p:txBody>
      </p:sp>
    </p:spTree>
    <p:extLst>
      <p:ext uri="{BB962C8B-B14F-4D97-AF65-F5344CB8AC3E}">
        <p14:creationId xmlns:p14="http://schemas.microsoft.com/office/powerpoint/2010/main" val="2774527330"/>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497EAD0-81C9-44DF-A3B4-77BBA8E92CF1}" type="datetimeFigureOut">
              <a:rPr lang="zh-CN" altLang="en-US" smtClean="0"/>
              <a:t>2022/10/7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6D0999A-2ADC-4EF7-A0E0-FD77FC9F2683}" type="slidenum">
              <a:rPr lang="zh-CN" altLang="en-US" smtClean="0"/>
              <a:t>‹#›</a:t>
            </a:fld>
            <a:endParaRPr lang="zh-CN" altLang="en-US"/>
          </a:p>
        </p:txBody>
      </p:sp>
    </p:spTree>
    <p:extLst>
      <p:ext uri="{BB962C8B-B14F-4D97-AF65-F5344CB8AC3E}">
        <p14:creationId xmlns:p14="http://schemas.microsoft.com/office/powerpoint/2010/main" val="13249592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A497EAD0-81C9-44DF-A3B4-77BBA8E92CF1}" type="datetimeFigureOut">
              <a:rPr lang="zh-CN" altLang="en-US" smtClean="0"/>
              <a:t>2022/10/7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6D0999A-2ADC-4EF7-A0E0-FD77FC9F2683}" type="slidenum">
              <a:rPr lang="zh-CN" altLang="en-US" smtClean="0"/>
              <a:t>‹#›</a:t>
            </a:fld>
            <a:endParaRPr lang="zh-CN" altLang="en-US"/>
          </a:p>
        </p:txBody>
      </p:sp>
    </p:spTree>
    <p:extLst>
      <p:ext uri="{BB962C8B-B14F-4D97-AF65-F5344CB8AC3E}">
        <p14:creationId xmlns:p14="http://schemas.microsoft.com/office/powerpoint/2010/main" val="7865878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A497EAD0-81C9-44DF-A3B4-77BBA8E92CF1}" type="datetimeFigureOut">
              <a:rPr lang="zh-CN" altLang="en-US" smtClean="0"/>
              <a:t>2022/10/7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6D0999A-2ADC-4EF7-A0E0-FD77FC9F2683}" type="slidenum">
              <a:rPr lang="zh-CN" altLang="en-US" smtClean="0"/>
              <a:t>‹#›</a:t>
            </a:fld>
            <a:endParaRPr lang="zh-CN" altLang="en-US"/>
          </a:p>
        </p:txBody>
      </p:sp>
    </p:spTree>
    <p:extLst>
      <p:ext uri="{BB962C8B-B14F-4D97-AF65-F5344CB8AC3E}">
        <p14:creationId xmlns:p14="http://schemas.microsoft.com/office/powerpoint/2010/main" val="5889518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A497EAD0-81C9-44DF-A3B4-77BBA8E92CF1}" type="datetimeFigureOut">
              <a:rPr lang="zh-CN" altLang="en-US" smtClean="0"/>
              <a:t>2022/10/7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6D0999A-2ADC-4EF7-A0E0-FD77FC9F2683}" type="slidenum">
              <a:rPr lang="zh-CN" altLang="en-US" smtClean="0"/>
              <a:t>‹#›</a:t>
            </a:fld>
            <a:endParaRPr lang="zh-CN" altLang="en-US"/>
          </a:p>
        </p:txBody>
      </p:sp>
    </p:spTree>
    <p:extLst>
      <p:ext uri="{BB962C8B-B14F-4D97-AF65-F5344CB8AC3E}">
        <p14:creationId xmlns:p14="http://schemas.microsoft.com/office/powerpoint/2010/main" val="5985448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A497EAD0-81C9-44DF-A3B4-77BBA8E92CF1}" type="datetimeFigureOut">
              <a:rPr lang="zh-CN" altLang="en-US" smtClean="0"/>
              <a:t>2022/10/7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6D0999A-2ADC-4EF7-A0E0-FD77FC9F2683}" type="slidenum">
              <a:rPr lang="zh-CN" altLang="en-US" smtClean="0"/>
              <a:t>‹#›</a:t>
            </a:fld>
            <a:endParaRPr lang="zh-CN" altLang="en-US"/>
          </a:p>
        </p:txBody>
      </p:sp>
    </p:spTree>
    <p:extLst>
      <p:ext uri="{BB962C8B-B14F-4D97-AF65-F5344CB8AC3E}">
        <p14:creationId xmlns:p14="http://schemas.microsoft.com/office/powerpoint/2010/main" val="18633466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497EAD0-81C9-44DF-A3B4-77BBA8E92CF1}" type="datetimeFigureOut">
              <a:rPr lang="zh-CN" altLang="en-US" smtClean="0"/>
              <a:t>2022/10/7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6D0999A-2ADC-4EF7-A0E0-FD77FC9F2683}" type="slidenum">
              <a:rPr lang="zh-CN" altLang="en-US" smtClean="0"/>
              <a:t>‹#›</a:t>
            </a:fld>
            <a:endParaRPr lang="zh-CN" altLang="en-US"/>
          </a:p>
        </p:txBody>
      </p:sp>
    </p:spTree>
    <p:extLst>
      <p:ext uri="{BB962C8B-B14F-4D97-AF65-F5344CB8AC3E}">
        <p14:creationId xmlns:p14="http://schemas.microsoft.com/office/powerpoint/2010/main" val="29954941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A497EAD0-81C9-44DF-A3B4-77BBA8E92CF1}" type="datetimeFigureOut">
              <a:rPr lang="zh-CN" altLang="en-US" smtClean="0"/>
              <a:t>2022/10/7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6D0999A-2ADC-4EF7-A0E0-FD77FC9F2683}" type="slidenum">
              <a:rPr lang="zh-CN" altLang="en-US" smtClean="0"/>
              <a:t>‹#›</a:t>
            </a:fld>
            <a:endParaRPr lang="zh-CN" altLang="en-US"/>
          </a:p>
        </p:txBody>
      </p:sp>
    </p:spTree>
    <p:extLst>
      <p:ext uri="{BB962C8B-B14F-4D97-AF65-F5344CB8AC3E}">
        <p14:creationId xmlns:p14="http://schemas.microsoft.com/office/powerpoint/2010/main" val="19465673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A497EAD0-81C9-44DF-A3B4-77BBA8E92CF1}" type="datetimeFigureOut">
              <a:rPr lang="zh-CN" altLang="en-US" smtClean="0"/>
              <a:t>2022/10/7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6D0999A-2ADC-4EF7-A0E0-FD77FC9F2683}" type="slidenum">
              <a:rPr lang="zh-CN" altLang="en-US" smtClean="0"/>
              <a:t>‹#›</a:t>
            </a:fld>
            <a:endParaRPr lang="zh-CN" altLang="en-US"/>
          </a:p>
        </p:txBody>
      </p:sp>
    </p:spTree>
    <p:extLst>
      <p:ext uri="{BB962C8B-B14F-4D97-AF65-F5344CB8AC3E}">
        <p14:creationId xmlns:p14="http://schemas.microsoft.com/office/powerpoint/2010/main" val="17872761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印品黑体" panose="00000500000000000000" pitchFamily="2" charset="-122"/>
                <a:ea typeface="印品黑体" panose="00000500000000000000" pitchFamily="2" charset="-122"/>
              </a:defRPr>
            </a:lvl1pPr>
          </a:lstStyle>
          <a:p>
            <a:fld id="{A497EAD0-81C9-44DF-A3B4-77BBA8E92CF1}" type="datetimeFigureOut">
              <a:rPr lang="zh-CN" altLang="en-US" smtClean="0"/>
              <a:pPr/>
              <a:t>2022/10/7</a:t>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印品黑体" panose="00000500000000000000" pitchFamily="2" charset="-122"/>
                <a:ea typeface="印品黑体" panose="00000500000000000000" pitchFamily="2" charset="-122"/>
              </a:defRPr>
            </a:lvl1pPr>
          </a:lstStyle>
          <a:p>
            <a:endParaRPr lang="zh-CN" altLang="en-US" dirty="0"/>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印品黑体" panose="00000500000000000000" pitchFamily="2" charset="-122"/>
                <a:ea typeface="印品黑体" panose="00000500000000000000" pitchFamily="2" charset="-122"/>
              </a:defRPr>
            </a:lvl1pPr>
          </a:lstStyle>
          <a:p>
            <a:fld id="{E6D0999A-2ADC-4EF7-A0E0-FD77FC9F2683}" type="slidenum">
              <a:rPr lang="zh-CN" altLang="en-US" smtClean="0"/>
              <a:pPr/>
              <a:t>‹#›</a:t>
            </a:fld>
            <a:endParaRPr lang="zh-CN" altLang="en-US" dirty="0"/>
          </a:p>
        </p:txBody>
      </p:sp>
    </p:spTree>
    <p:extLst>
      <p:ext uri="{BB962C8B-B14F-4D97-AF65-F5344CB8AC3E}">
        <p14:creationId xmlns:p14="http://schemas.microsoft.com/office/powerpoint/2010/main" val="415930786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印品黑体" panose="00000500000000000000" pitchFamily="2" charset="-122"/>
          <a:ea typeface="印品黑体" panose="00000500000000000000" pitchFamily="2"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印品黑体" panose="00000500000000000000" pitchFamily="2" charset="-122"/>
          <a:ea typeface="印品黑体" panose="000005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印品黑体" panose="00000500000000000000" pitchFamily="2" charset="-122"/>
          <a:ea typeface="印品黑体" panose="00000500000000000000" pitchFamily="2"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印品黑体" panose="00000500000000000000" pitchFamily="2" charset="-122"/>
          <a:ea typeface="印品黑体" panose="00000500000000000000" pitchFamily="2"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印品黑体" panose="00000500000000000000" pitchFamily="2" charset="-122"/>
          <a:ea typeface="印品黑体" panose="00000500000000000000" pitchFamily="2"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印品黑体" panose="00000500000000000000" pitchFamily="2" charset="-122"/>
          <a:ea typeface="印品黑体" panose="00000500000000000000"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microsoft.com/office/2007/relationships/hdphoto" Target="../media/hdphoto1.wdp"/></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microsoft.com/office/2007/relationships/hdphoto" Target="../media/hdphoto2.wdp"/></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microsoft.com/office/2007/relationships/hdphoto" Target="../media/hdphoto2.wdp"/></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microsoft.com/office/2007/relationships/hdphoto" Target="../media/hdphoto2.wdp"/></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microsoft.com/office/2007/relationships/hdphoto" Target="../media/hdphoto2.wdp"/></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microsoft.com/office/2007/relationships/hdphoto" Target="../media/hdphoto2.wdp"/></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microsoft.com/office/2007/relationships/hdphoto" Target="../media/hdphoto1.wdp"/></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4.xml"/><Relationship Id="rId1" Type="http://schemas.openxmlformats.org/officeDocument/2006/relationships/slideLayout" Target="../slideLayouts/slideLayout7.xml"/><Relationship Id="rId4" Type="http://schemas.microsoft.com/office/2007/relationships/hdphoto" Target="../media/hdphoto1.wdp"/></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8" Type="http://schemas.openxmlformats.org/officeDocument/2006/relationships/tags" Target="../tags/tag9.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notesSlide" Target="../notesSlides/notesSlide28.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slideLayout" Target="../slideLayouts/slideLayout7.xml"/><Relationship Id="rId5" Type="http://schemas.openxmlformats.org/officeDocument/2006/relationships/tags" Target="../tags/tag6.xml"/><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s>
</file>

<file path=ppt/slides/_rels/slide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9.xml"/><Relationship Id="rId1" Type="http://schemas.openxmlformats.org/officeDocument/2006/relationships/slideLayout" Target="../slideLayouts/slideLayout7.xml"/><Relationship Id="rId4" Type="http://schemas.microsoft.com/office/2007/relationships/hdphoto" Target="../media/hdphoto1.wdp"/></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35.xml"/><Relationship Id="rId1" Type="http://schemas.openxmlformats.org/officeDocument/2006/relationships/slideLayout" Target="../slideLayouts/slideLayout7.xml"/><Relationship Id="rId4" Type="http://schemas.openxmlformats.org/officeDocument/2006/relationships/image" Target="../media/image11.jpeg"/></Relationships>
</file>

<file path=ppt/slides/_rels/slide36.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36.xml"/><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37.xml"/><Relationship Id="rId1" Type="http://schemas.openxmlformats.org/officeDocument/2006/relationships/slideLayout" Target="../slideLayouts/slideLayout7.xml"/><Relationship Id="rId4" Type="http://schemas.openxmlformats.org/officeDocument/2006/relationships/image" Target="../media/image14.jpe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0.xml"/><Relationship Id="rId1" Type="http://schemas.openxmlformats.org/officeDocument/2006/relationships/slideLayout" Target="../slideLayouts/slideLayout7.xml"/><Relationship Id="rId4" Type="http://schemas.microsoft.com/office/2007/relationships/hdphoto" Target="../media/hdphoto1.wdp"/></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microsoft.com/office/2007/relationships/hdphoto" Target="../media/hdphoto1.wdp"/></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3.xml"/><Relationship Id="rId1" Type="http://schemas.openxmlformats.org/officeDocument/2006/relationships/slideLayout" Target="../slideLayouts/slideLayout7.xml"/><Relationship Id="rId4" Type="http://schemas.microsoft.com/office/2007/relationships/hdphoto" Target="../media/hdphoto1.wdp"/></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8.xml"/><Relationship Id="rId1" Type="http://schemas.openxmlformats.org/officeDocument/2006/relationships/slideLayout" Target="../slideLayouts/slideLayout12.xml"/><Relationship Id="rId4" Type="http://schemas.openxmlformats.org/officeDocument/2006/relationships/image" Target="../media/image6.jp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6"/>
          <p:cNvSpPr txBox="1"/>
          <p:nvPr/>
        </p:nvSpPr>
        <p:spPr>
          <a:xfrm>
            <a:off x="5234415" y="3796540"/>
            <a:ext cx="7017300" cy="800215"/>
          </a:xfrm>
          <a:prstGeom prst="rect">
            <a:avLst/>
          </a:prstGeom>
          <a:noFill/>
        </p:spPr>
        <p:txBody>
          <a:bodyPr wrap="none" lIns="121917" tIns="60958" rIns="121917" bIns="60958" rtlCol="0">
            <a:spAutoFit/>
          </a:bodyPr>
          <a:lstStyle/>
          <a:p>
            <a:r>
              <a:rPr lang="zh-CN" altLang="en-US" sz="4400" b="1" dirty="0" smtClean="0">
                <a:solidFill>
                  <a:schemeClr val="accent2"/>
                </a:solidFill>
                <a:latin typeface="微软雅黑" pitchFamily="34" charset="-122"/>
                <a:ea typeface="微软雅黑" pitchFamily="34" charset="-122"/>
              </a:rPr>
              <a:t>创新创业思维能力训练导论</a:t>
            </a:r>
            <a:endParaRPr lang="zh-CN" altLang="en-US" sz="4400" b="1" dirty="0">
              <a:solidFill>
                <a:schemeClr val="accent2"/>
              </a:solidFill>
              <a:latin typeface="微软雅黑" pitchFamily="34" charset="-122"/>
              <a:ea typeface="微软雅黑" pitchFamily="34" charset="-122"/>
            </a:endParaRPr>
          </a:p>
        </p:txBody>
      </p:sp>
      <p:grpSp>
        <p:nvGrpSpPr>
          <p:cNvPr id="12" name="组合 28"/>
          <p:cNvGrpSpPr/>
          <p:nvPr/>
        </p:nvGrpSpPr>
        <p:grpSpPr>
          <a:xfrm rot="2700000">
            <a:off x="561826" y="1958840"/>
            <a:ext cx="2713001" cy="2850537"/>
            <a:chOff x="0" y="986971"/>
            <a:chExt cx="4615543" cy="4847774"/>
          </a:xfrm>
        </p:grpSpPr>
        <p:sp>
          <p:nvSpPr>
            <p:cNvPr id="14" name="矩形 13"/>
            <p:cNvSpPr/>
            <p:nvPr/>
          </p:nvSpPr>
          <p:spPr>
            <a:xfrm>
              <a:off x="449943" y="986971"/>
              <a:ext cx="4165600" cy="4847774"/>
            </a:xfrm>
            <a:prstGeom prst="rect">
              <a:avLst/>
            </a:prstGeom>
            <a:noFill/>
            <a:ln>
              <a:solidFill>
                <a:schemeClr val="accent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0" y="1320801"/>
              <a:ext cx="4180114" cy="4180114"/>
            </a:xfrm>
            <a:prstGeom prst="rect">
              <a:avLst/>
            </a:prstGeom>
            <a:solidFill>
              <a:schemeClr val="accent3">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32"/>
          <p:cNvGrpSpPr/>
          <p:nvPr/>
        </p:nvGrpSpPr>
        <p:grpSpPr>
          <a:xfrm rot="2700000">
            <a:off x="1486778" y="1298154"/>
            <a:ext cx="3798367" cy="3990925"/>
            <a:chOff x="0" y="986971"/>
            <a:chExt cx="4615543" cy="4847774"/>
          </a:xfrm>
        </p:grpSpPr>
        <p:sp>
          <p:nvSpPr>
            <p:cNvPr id="17" name="矩形 16"/>
            <p:cNvSpPr/>
            <p:nvPr/>
          </p:nvSpPr>
          <p:spPr>
            <a:xfrm>
              <a:off x="449943" y="986971"/>
              <a:ext cx="4165600" cy="4847774"/>
            </a:xfrm>
            <a:prstGeom prst="rect">
              <a:avLst/>
            </a:prstGeom>
            <a:noFill/>
            <a:ln>
              <a:solidFill>
                <a:schemeClr val="accent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0" y="1320801"/>
              <a:ext cx="4180114" cy="4180114"/>
            </a:xfrm>
            <a:prstGeom prst="rect">
              <a:avLst/>
            </a:prstGeom>
            <a:blipFill>
              <a:blip r:embed="rId3"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组合 35"/>
          <p:cNvGrpSpPr/>
          <p:nvPr/>
        </p:nvGrpSpPr>
        <p:grpSpPr>
          <a:xfrm rot="2700000">
            <a:off x="4251271" y="1323223"/>
            <a:ext cx="1409284" cy="1480727"/>
            <a:chOff x="0" y="986971"/>
            <a:chExt cx="4615543" cy="4847774"/>
          </a:xfrm>
        </p:grpSpPr>
        <p:sp>
          <p:nvSpPr>
            <p:cNvPr id="23" name="矩形 22"/>
            <p:cNvSpPr/>
            <p:nvPr/>
          </p:nvSpPr>
          <p:spPr>
            <a:xfrm>
              <a:off x="449943" y="986971"/>
              <a:ext cx="4165600" cy="4847774"/>
            </a:xfrm>
            <a:prstGeom prst="rect">
              <a:avLst/>
            </a:prstGeom>
            <a:noFill/>
            <a:ln>
              <a:solidFill>
                <a:schemeClr val="accent2">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0" y="1320801"/>
              <a:ext cx="4180114" cy="4180114"/>
            </a:xfrm>
            <a:prstGeom prst="rect">
              <a:avLst/>
            </a:prstGeom>
            <a:solidFill>
              <a:schemeClr val="accent2">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组合 38"/>
          <p:cNvGrpSpPr/>
          <p:nvPr/>
        </p:nvGrpSpPr>
        <p:grpSpPr>
          <a:xfrm rot="2700000">
            <a:off x="4332590" y="5308431"/>
            <a:ext cx="711925" cy="748013"/>
            <a:chOff x="0" y="986971"/>
            <a:chExt cx="4615543" cy="4847774"/>
          </a:xfrm>
        </p:grpSpPr>
        <p:sp>
          <p:nvSpPr>
            <p:cNvPr id="28" name="矩形 27"/>
            <p:cNvSpPr/>
            <p:nvPr/>
          </p:nvSpPr>
          <p:spPr>
            <a:xfrm>
              <a:off x="449943" y="986971"/>
              <a:ext cx="4165600" cy="4847774"/>
            </a:xfrm>
            <a:prstGeom prst="rect">
              <a:avLst/>
            </a:prstGeom>
            <a:noFill/>
            <a:ln>
              <a:solidFill>
                <a:schemeClr val="accent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1320801"/>
              <a:ext cx="4180114" cy="4180114"/>
            </a:xfrm>
            <a:prstGeom prst="rect">
              <a:avLst/>
            </a:prstGeom>
            <a:solidFill>
              <a:schemeClr val="accent3">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465052598"/>
      </p:ext>
    </p:extLst>
  </p:cSld>
  <p:clrMapOvr>
    <a:masterClrMapping/>
  </p:clrMapOvr>
  <p:transition spd="med" advClick="0" advTm="6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250" fill="hold"/>
                                        <p:tgtEl>
                                          <p:spTgt spid="12"/>
                                        </p:tgtEl>
                                        <p:attrNameLst>
                                          <p:attrName>ppt_w</p:attrName>
                                        </p:attrNameLst>
                                      </p:cBhvr>
                                      <p:tavLst>
                                        <p:tav tm="0">
                                          <p:val>
                                            <p:fltVal val="0"/>
                                          </p:val>
                                        </p:tav>
                                        <p:tav tm="100000">
                                          <p:val>
                                            <p:strVal val="#ppt_w"/>
                                          </p:val>
                                        </p:tav>
                                      </p:tavLst>
                                    </p:anim>
                                    <p:anim calcmode="lin" valueType="num">
                                      <p:cBhvr>
                                        <p:cTn id="8" dur="1250" fill="hold"/>
                                        <p:tgtEl>
                                          <p:spTgt spid="12"/>
                                        </p:tgtEl>
                                        <p:attrNameLst>
                                          <p:attrName>ppt_h</p:attrName>
                                        </p:attrNameLst>
                                      </p:cBhvr>
                                      <p:tavLst>
                                        <p:tav tm="0">
                                          <p:val>
                                            <p:fltVal val="0"/>
                                          </p:val>
                                        </p:tav>
                                        <p:tav tm="100000">
                                          <p:val>
                                            <p:strVal val="#ppt_h"/>
                                          </p:val>
                                        </p:tav>
                                      </p:tavLst>
                                    </p:anim>
                                    <p:animEffect transition="in" filter="fade">
                                      <p:cBhvr>
                                        <p:cTn id="9" dur="1250"/>
                                        <p:tgtEl>
                                          <p:spTgt spid="12"/>
                                        </p:tgtEl>
                                      </p:cBhvr>
                                    </p:animEffect>
                                  </p:childTnLst>
                                </p:cTn>
                              </p:par>
                              <p:par>
                                <p:cTn id="10" presetID="53" presetClass="entr" presetSubtype="16" fill="hold" nodeType="withEffect">
                                  <p:stCondLst>
                                    <p:cond delay="250"/>
                                  </p:stCondLst>
                                  <p:childTnLst>
                                    <p:set>
                                      <p:cBhvr>
                                        <p:cTn id="11" dur="1" fill="hold">
                                          <p:stCondLst>
                                            <p:cond delay="0"/>
                                          </p:stCondLst>
                                        </p:cTn>
                                        <p:tgtEl>
                                          <p:spTgt spid="22"/>
                                        </p:tgtEl>
                                        <p:attrNameLst>
                                          <p:attrName>style.visibility</p:attrName>
                                        </p:attrNameLst>
                                      </p:cBhvr>
                                      <p:to>
                                        <p:strVal val="visible"/>
                                      </p:to>
                                    </p:set>
                                    <p:anim calcmode="lin" valueType="num">
                                      <p:cBhvr>
                                        <p:cTn id="12" dur="1250" fill="hold"/>
                                        <p:tgtEl>
                                          <p:spTgt spid="22"/>
                                        </p:tgtEl>
                                        <p:attrNameLst>
                                          <p:attrName>ppt_w</p:attrName>
                                        </p:attrNameLst>
                                      </p:cBhvr>
                                      <p:tavLst>
                                        <p:tav tm="0">
                                          <p:val>
                                            <p:fltVal val="0"/>
                                          </p:val>
                                        </p:tav>
                                        <p:tav tm="100000">
                                          <p:val>
                                            <p:strVal val="#ppt_w"/>
                                          </p:val>
                                        </p:tav>
                                      </p:tavLst>
                                    </p:anim>
                                    <p:anim calcmode="lin" valueType="num">
                                      <p:cBhvr>
                                        <p:cTn id="13" dur="1250" fill="hold"/>
                                        <p:tgtEl>
                                          <p:spTgt spid="22"/>
                                        </p:tgtEl>
                                        <p:attrNameLst>
                                          <p:attrName>ppt_h</p:attrName>
                                        </p:attrNameLst>
                                      </p:cBhvr>
                                      <p:tavLst>
                                        <p:tav tm="0">
                                          <p:val>
                                            <p:fltVal val="0"/>
                                          </p:val>
                                        </p:tav>
                                        <p:tav tm="100000">
                                          <p:val>
                                            <p:strVal val="#ppt_h"/>
                                          </p:val>
                                        </p:tav>
                                      </p:tavLst>
                                    </p:anim>
                                    <p:animEffect transition="in" filter="fade">
                                      <p:cBhvr>
                                        <p:cTn id="14" dur="1250"/>
                                        <p:tgtEl>
                                          <p:spTgt spid="22"/>
                                        </p:tgtEl>
                                      </p:cBhvr>
                                    </p:animEffect>
                                  </p:childTnLst>
                                </p:cTn>
                              </p:par>
                              <p:par>
                                <p:cTn id="15" presetID="53" presetClass="entr" presetSubtype="16" fill="hold" nodeType="withEffect">
                                  <p:stCondLst>
                                    <p:cond delay="0"/>
                                  </p:stCondLst>
                                  <p:childTnLst>
                                    <p:set>
                                      <p:cBhvr>
                                        <p:cTn id="16" dur="1" fill="hold">
                                          <p:stCondLst>
                                            <p:cond delay="0"/>
                                          </p:stCondLst>
                                        </p:cTn>
                                        <p:tgtEl>
                                          <p:spTgt spid="25"/>
                                        </p:tgtEl>
                                        <p:attrNameLst>
                                          <p:attrName>style.visibility</p:attrName>
                                        </p:attrNameLst>
                                      </p:cBhvr>
                                      <p:to>
                                        <p:strVal val="visible"/>
                                      </p:to>
                                    </p:set>
                                    <p:anim calcmode="lin" valueType="num">
                                      <p:cBhvr>
                                        <p:cTn id="17" dur="1250" fill="hold"/>
                                        <p:tgtEl>
                                          <p:spTgt spid="25"/>
                                        </p:tgtEl>
                                        <p:attrNameLst>
                                          <p:attrName>ppt_w</p:attrName>
                                        </p:attrNameLst>
                                      </p:cBhvr>
                                      <p:tavLst>
                                        <p:tav tm="0">
                                          <p:val>
                                            <p:fltVal val="0"/>
                                          </p:val>
                                        </p:tav>
                                        <p:tav tm="100000">
                                          <p:val>
                                            <p:strVal val="#ppt_w"/>
                                          </p:val>
                                        </p:tav>
                                      </p:tavLst>
                                    </p:anim>
                                    <p:anim calcmode="lin" valueType="num">
                                      <p:cBhvr>
                                        <p:cTn id="18" dur="1250" fill="hold"/>
                                        <p:tgtEl>
                                          <p:spTgt spid="25"/>
                                        </p:tgtEl>
                                        <p:attrNameLst>
                                          <p:attrName>ppt_h</p:attrName>
                                        </p:attrNameLst>
                                      </p:cBhvr>
                                      <p:tavLst>
                                        <p:tav tm="0">
                                          <p:val>
                                            <p:fltVal val="0"/>
                                          </p:val>
                                        </p:tav>
                                        <p:tav tm="100000">
                                          <p:val>
                                            <p:strVal val="#ppt_h"/>
                                          </p:val>
                                        </p:tav>
                                      </p:tavLst>
                                    </p:anim>
                                    <p:animEffect transition="in" filter="fade">
                                      <p:cBhvr>
                                        <p:cTn id="19" dur="1250"/>
                                        <p:tgtEl>
                                          <p:spTgt spid="25"/>
                                        </p:tgtEl>
                                      </p:cBhvr>
                                    </p:animEffect>
                                  </p:childTnLst>
                                </p:cTn>
                              </p:par>
                              <p:par>
                                <p:cTn id="20" presetID="53" presetClass="entr" presetSubtype="16" fill="hold" nodeType="withEffect">
                                  <p:stCondLst>
                                    <p:cond delay="500"/>
                                  </p:stCondLst>
                                  <p:childTnLst>
                                    <p:set>
                                      <p:cBhvr>
                                        <p:cTn id="21" dur="1" fill="hold">
                                          <p:stCondLst>
                                            <p:cond delay="0"/>
                                          </p:stCondLst>
                                        </p:cTn>
                                        <p:tgtEl>
                                          <p:spTgt spid="16"/>
                                        </p:tgtEl>
                                        <p:attrNameLst>
                                          <p:attrName>style.visibility</p:attrName>
                                        </p:attrNameLst>
                                      </p:cBhvr>
                                      <p:to>
                                        <p:strVal val="visible"/>
                                      </p:to>
                                    </p:set>
                                    <p:anim calcmode="lin" valueType="num">
                                      <p:cBhvr>
                                        <p:cTn id="22" dur="1500" fill="hold"/>
                                        <p:tgtEl>
                                          <p:spTgt spid="16"/>
                                        </p:tgtEl>
                                        <p:attrNameLst>
                                          <p:attrName>ppt_w</p:attrName>
                                        </p:attrNameLst>
                                      </p:cBhvr>
                                      <p:tavLst>
                                        <p:tav tm="0">
                                          <p:val>
                                            <p:fltVal val="0"/>
                                          </p:val>
                                        </p:tav>
                                        <p:tav tm="100000">
                                          <p:val>
                                            <p:strVal val="#ppt_w"/>
                                          </p:val>
                                        </p:tav>
                                      </p:tavLst>
                                    </p:anim>
                                    <p:anim calcmode="lin" valueType="num">
                                      <p:cBhvr>
                                        <p:cTn id="23" dur="1500" fill="hold"/>
                                        <p:tgtEl>
                                          <p:spTgt spid="16"/>
                                        </p:tgtEl>
                                        <p:attrNameLst>
                                          <p:attrName>ppt_h</p:attrName>
                                        </p:attrNameLst>
                                      </p:cBhvr>
                                      <p:tavLst>
                                        <p:tav tm="0">
                                          <p:val>
                                            <p:fltVal val="0"/>
                                          </p:val>
                                        </p:tav>
                                        <p:tav tm="100000">
                                          <p:val>
                                            <p:strVal val="#ppt_h"/>
                                          </p:val>
                                        </p:tav>
                                      </p:tavLst>
                                    </p:anim>
                                    <p:animEffect transition="in" filter="fade">
                                      <p:cBhvr>
                                        <p:cTn id="24" dur="1500"/>
                                        <p:tgtEl>
                                          <p:spTgt spid="16"/>
                                        </p:tgtEl>
                                      </p:cBhvr>
                                    </p:animEffect>
                                  </p:childTnLst>
                                </p:cTn>
                              </p:par>
                            </p:childTnLst>
                          </p:cTn>
                        </p:par>
                        <p:par>
                          <p:cTn id="25" fill="hold">
                            <p:stCondLst>
                              <p:cond delay="2000"/>
                            </p:stCondLst>
                            <p:childTnLst>
                              <p:par>
                                <p:cTn id="26" presetID="56" presetClass="entr" presetSubtype="0" fill="hold" grpId="0" nodeType="afterEffect">
                                  <p:stCondLst>
                                    <p:cond delay="0"/>
                                  </p:stCondLst>
                                  <p:iterate type="lt">
                                    <p:tmPct val="10000"/>
                                  </p:iterate>
                                  <p:childTnLst>
                                    <p:set>
                                      <p:cBhvr>
                                        <p:cTn id="27" dur="1" fill="hold">
                                          <p:stCondLst>
                                            <p:cond delay="0"/>
                                          </p:stCondLst>
                                        </p:cTn>
                                        <p:tgtEl>
                                          <p:spTgt spid="27"/>
                                        </p:tgtEl>
                                        <p:attrNameLst>
                                          <p:attrName>style.visibility</p:attrName>
                                        </p:attrNameLst>
                                      </p:cBhvr>
                                      <p:to>
                                        <p:strVal val="visible"/>
                                      </p:to>
                                    </p:set>
                                    <p:anim by="(-#ppt_w*2)" calcmode="lin" valueType="num">
                                      <p:cBhvr rctx="PPT">
                                        <p:cTn id="28" dur="500" autoRev="1" fill="hold">
                                          <p:stCondLst>
                                            <p:cond delay="0"/>
                                          </p:stCondLst>
                                        </p:cTn>
                                        <p:tgtEl>
                                          <p:spTgt spid="27"/>
                                        </p:tgtEl>
                                        <p:attrNameLst>
                                          <p:attrName>ppt_w</p:attrName>
                                        </p:attrNameLst>
                                      </p:cBhvr>
                                    </p:anim>
                                    <p:anim by="(#ppt_w*0.50)" calcmode="lin" valueType="num">
                                      <p:cBhvr>
                                        <p:cTn id="29" dur="500" decel="50000" autoRev="1" fill="hold">
                                          <p:stCondLst>
                                            <p:cond delay="0"/>
                                          </p:stCondLst>
                                        </p:cTn>
                                        <p:tgtEl>
                                          <p:spTgt spid="27"/>
                                        </p:tgtEl>
                                        <p:attrNameLst>
                                          <p:attrName>ppt_x</p:attrName>
                                        </p:attrNameLst>
                                      </p:cBhvr>
                                    </p:anim>
                                    <p:anim from="(-#ppt_h/2)" to="(#ppt_y)" calcmode="lin" valueType="num">
                                      <p:cBhvr>
                                        <p:cTn id="30" dur="1000" fill="hold">
                                          <p:stCondLst>
                                            <p:cond delay="0"/>
                                          </p:stCondLst>
                                        </p:cTn>
                                        <p:tgtEl>
                                          <p:spTgt spid="27"/>
                                        </p:tgtEl>
                                        <p:attrNameLst>
                                          <p:attrName>ppt_y</p:attrName>
                                        </p:attrNameLst>
                                      </p:cBhvr>
                                    </p:anim>
                                    <p:animRot by="21600000">
                                      <p:cBhvr>
                                        <p:cTn id="31" dur="1000" fill="hold">
                                          <p:stCondLst>
                                            <p:cond delay="0"/>
                                          </p:stCondLst>
                                        </p:cTn>
                                        <p:tgtEl>
                                          <p:spTgt spid="2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flipH="1">
            <a:off x="1" y="4521903"/>
            <a:ext cx="4031399" cy="2197900"/>
            <a:chOff x="5917425" y="3435846"/>
            <a:chExt cx="3226575" cy="1707654"/>
          </a:xfrm>
        </p:grpSpPr>
        <p:pic>
          <p:nvPicPr>
            <p:cNvPr id="43"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4"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45" name="组合 44"/>
          <p:cNvGrpSpPr/>
          <p:nvPr/>
        </p:nvGrpSpPr>
        <p:grpSpPr>
          <a:xfrm>
            <a:off x="7914767" y="4482889"/>
            <a:ext cx="4300320" cy="2275929"/>
            <a:chOff x="5917425" y="3435846"/>
            <a:chExt cx="3226575" cy="1707654"/>
          </a:xfrm>
        </p:grpSpPr>
        <p:pic>
          <p:nvPicPr>
            <p:cNvPr id="46"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7"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33" name="椭圆 32"/>
          <p:cNvSpPr/>
          <p:nvPr/>
        </p:nvSpPr>
        <p:spPr>
          <a:xfrm>
            <a:off x="5376109" y="1629269"/>
            <a:ext cx="1367796" cy="1367796"/>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dirty="0"/>
          </a:p>
        </p:txBody>
      </p:sp>
      <p:sp>
        <p:nvSpPr>
          <p:cNvPr id="36" name="Rectangle 49"/>
          <p:cNvSpPr/>
          <p:nvPr/>
        </p:nvSpPr>
        <p:spPr>
          <a:xfrm>
            <a:off x="2425700" y="3388942"/>
            <a:ext cx="7054850" cy="615549"/>
          </a:xfrm>
          <a:prstGeom prst="rect">
            <a:avLst/>
          </a:prstGeom>
          <a:effectLst/>
        </p:spPr>
        <p:txBody>
          <a:bodyPr wrap="square" lIns="121917" tIns="60958" rIns="121917" bIns="60958">
            <a:spAutoFit/>
          </a:bodyPr>
          <a:lstStyle/>
          <a:p>
            <a:pPr marL="0" lvl="1" algn="ctr"/>
            <a:r>
              <a:rPr lang="zh-CN" altLang="en-US" sz="3200" b="1" dirty="0" smtClean="0">
                <a:solidFill>
                  <a:schemeClr val="accent1"/>
                </a:solidFill>
                <a:latin typeface="微软雅黑" pitchFamily="34" charset="-122"/>
                <a:ea typeface="微软雅黑" pitchFamily="34" charset="-122"/>
              </a:rPr>
              <a:t>第二节  初创</a:t>
            </a:r>
            <a:r>
              <a:rPr lang="zh-CN" altLang="en-US" sz="3200" b="1" dirty="0">
                <a:solidFill>
                  <a:schemeClr val="accent1"/>
                </a:solidFill>
                <a:latin typeface="微软雅黑" pitchFamily="34" charset="-122"/>
                <a:ea typeface="微软雅黑" pitchFamily="34" charset="-122"/>
              </a:rPr>
              <a:t>企业地址的选择</a:t>
            </a:r>
            <a:endParaRPr lang="en-US" altLang="zh-CN" sz="3200" b="1" dirty="0">
              <a:solidFill>
                <a:schemeClr val="accent1"/>
              </a:solidFill>
              <a:latin typeface="微软雅黑" pitchFamily="34" charset="-122"/>
              <a:ea typeface="微软雅黑" pitchFamily="34" charset="-122"/>
            </a:endParaRPr>
          </a:p>
        </p:txBody>
      </p:sp>
      <p:cxnSp>
        <p:nvCxnSpPr>
          <p:cNvPr id="38" name="Straight Connector 2"/>
          <p:cNvCxnSpPr/>
          <p:nvPr/>
        </p:nvCxnSpPr>
        <p:spPr>
          <a:xfrm>
            <a:off x="2667000" y="4014097"/>
            <a:ext cx="6813550" cy="0"/>
          </a:xfrm>
          <a:prstGeom prst="line">
            <a:avLst/>
          </a:prstGeom>
          <a:ln w="9525">
            <a:solidFill>
              <a:schemeClr val="accent1"/>
            </a:solidFill>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sp>
        <p:nvSpPr>
          <p:cNvPr id="48" name="矩形 4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49" name="矩形 4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6" name="TextBox 45"/>
          <p:cNvSpPr txBox="1"/>
          <p:nvPr/>
        </p:nvSpPr>
        <p:spPr>
          <a:xfrm>
            <a:off x="5409004" y="2097723"/>
            <a:ext cx="1318496" cy="430883"/>
          </a:xfrm>
          <a:prstGeom prst="rect">
            <a:avLst/>
          </a:prstGeom>
          <a:noFill/>
          <a:effectLst/>
        </p:spPr>
        <p:txBody>
          <a:bodyPr wrap="none" lIns="121917" tIns="60958" rIns="121917" bIns="60958" rtlCol="0">
            <a:spAutoFit/>
          </a:bodyPr>
          <a:lstStyle/>
          <a:p>
            <a:pPr algn="ctr"/>
            <a:r>
              <a:rPr lang="en-US" altLang="zh-CN" sz="2000" b="1" dirty="0">
                <a:solidFill>
                  <a:schemeClr val="bg1"/>
                </a:solidFill>
                <a:latin typeface="微软雅黑" pitchFamily="34" charset="-122"/>
                <a:ea typeface="微软雅黑" pitchFamily="34" charset="-122"/>
              </a:rPr>
              <a:t>PART </a:t>
            </a:r>
            <a:r>
              <a:rPr lang="en-US" altLang="zh-CN" sz="2000" b="1" dirty="0" smtClean="0">
                <a:solidFill>
                  <a:schemeClr val="bg1"/>
                </a:solidFill>
                <a:latin typeface="微软雅黑" pitchFamily="34" charset="-122"/>
                <a:ea typeface="微软雅黑" pitchFamily="34" charset="-122"/>
              </a:rPr>
              <a:t>02</a:t>
            </a:r>
            <a:endParaRPr lang="en-US" altLang="zh-CN" sz="20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931540033"/>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6" name="组合 35"/>
          <p:cNvGrpSpPr/>
          <p:nvPr/>
        </p:nvGrpSpPr>
        <p:grpSpPr>
          <a:xfrm>
            <a:off x="1275043" y="1895852"/>
            <a:ext cx="8059457" cy="594076"/>
            <a:chOff x="5073372" y="4972376"/>
            <a:chExt cx="8061544" cy="594216"/>
          </a:xfrm>
        </p:grpSpPr>
        <p:cxnSp>
          <p:nvCxnSpPr>
            <p:cNvPr id="37" name="直接连接符 36"/>
            <p:cNvCxnSpPr/>
            <p:nvPr/>
          </p:nvCxnSpPr>
          <p:spPr>
            <a:xfrm>
              <a:off x="5073372" y="5566592"/>
              <a:ext cx="7870995"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8" name="文本框 49"/>
            <p:cNvSpPr txBox="1"/>
            <p:nvPr/>
          </p:nvSpPr>
          <p:spPr>
            <a:xfrm>
              <a:off x="5723351" y="5054741"/>
              <a:ext cx="7411565" cy="400204"/>
            </a:xfrm>
            <a:prstGeom prst="rect">
              <a:avLst/>
            </a:prstGeom>
            <a:noFill/>
          </p:spPr>
          <p:txBody>
            <a:bodyPr wrap="square" rtlCol="0">
              <a:spAutoFit/>
            </a:bodyPr>
            <a:lstStyle/>
            <a:p>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一</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成本支出</a:t>
              </a:r>
            </a:p>
          </p:txBody>
        </p:sp>
        <p:pic>
          <p:nvPicPr>
            <p:cNvPr id="39" name="图片 38"/>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10000" b="90000" l="10000" r="90000">
                          <a14:foregroundMark x1="35742" y1="45898" x2="35742" y2="45898"/>
                          <a14:backgroundMark x1="34570" y1="53906" x2="34570" y2="53906"/>
                        </a14:backgroundRemoval>
                      </a14:imgEffect>
                    </a14:imgLayer>
                  </a14:imgProps>
                </a:ext>
                <a:ext uri="{28A0092B-C50C-407E-A947-70E740481C1C}">
                  <a14:useLocalDpi xmlns:a14="http://schemas.microsoft.com/office/drawing/2010/main" val="0"/>
                </a:ext>
              </a:extLst>
            </a:blip>
            <a:srcRect/>
            <a:stretch/>
          </p:blipFill>
          <p:spPr>
            <a:xfrm>
              <a:off x="5092368" y="4972376"/>
              <a:ext cx="504000" cy="504000"/>
            </a:xfrm>
            <a:prstGeom prst="ellipse">
              <a:avLst/>
            </a:prstGeom>
            <a:solidFill>
              <a:schemeClr val="accent1"/>
            </a:solidFill>
          </p:spPr>
        </p:pic>
      </p:grpSp>
      <p:grpSp>
        <p:nvGrpSpPr>
          <p:cNvPr id="40" name="组合 39"/>
          <p:cNvGrpSpPr/>
          <p:nvPr/>
        </p:nvGrpSpPr>
        <p:grpSpPr>
          <a:xfrm>
            <a:off x="-23086" y="3285021"/>
            <a:ext cx="12215087" cy="2663603"/>
            <a:chOff x="-23093" y="3284984"/>
            <a:chExt cx="12218268" cy="2664296"/>
          </a:xfrm>
          <a:solidFill>
            <a:schemeClr val="accent1"/>
          </a:solidFill>
        </p:grpSpPr>
        <p:sp>
          <p:nvSpPr>
            <p:cNvPr id="41" name="矩形 40"/>
            <p:cNvSpPr/>
            <p:nvPr/>
          </p:nvSpPr>
          <p:spPr>
            <a:xfrm>
              <a:off x="-23093" y="3613954"/>
              <a:ext cx="12195173" cy="23353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nvGrpSpPr>
            <p:cNvPr id="42" name="组合 41"/>
            <p:cNvGrpSpPr/>
            <p:nvPr/>
          </p:nvGrpSpPr>
          <p:grpSpPr>
            <a:xfrm>
              <a:off x="-23093" y="3284984"/>
              <a:ext cx="12218268" cy="2592288"/>
              <a:chOff x="0" y="3284984"/>
              <a:chExt cx="12218268" cy="2592288"/>
            </a:xfrm>
            <a:grpFill/>
          </p:grpSpPr>
          <p:sp>
            <p:nvSpPr>
              <p:cNvPr id="43" name="矩形 42"/>
              <p:cNvSpPr/>
              <p:nvPr/>
            </p:nvSpPr>
            <p:spPr>
              <a:xfrm>
                <a:off x="0" y="3501008"/>
                <a:ext cx="12218268" cy="23762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44" name="等腰三角形 43"/>
              <p:cNvSpPr/>
              <p:nvPr/>
            </p:nvSpPr>
            <p:spPr>
              <a:xfrm>
                <a:off x="2497187" y="3284984"/>
                <a:ext cx="360040" cy="21530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grpSp>
      <p:sp>
        <p:nvSpPr>
          <p:cNvPr id="45" name="TextBox 7"/>
          <p:cNvSpPr>
            <a:spLocks noChangeArrowheads="1"/>
          </p:cNvSpPr>
          <p:nvPr/>
        </p:nvSpPr>
        <p:spPr bwMode="auto">
          <a:xfrm>
            <a:off x="984764" y="4064567"/>
            <a:ext cx="9798050" cy="110799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indent="457200" algn="just">
              <a:lnSpc>
                <a:spcPct val="120000"/>
              </a:lnSpc>
              <a:defRPr/>
            </a:pPr>
            <a:r>
              <a:rPr lang="zh-CN" altLang="en-US" sz="2000" dirty="0">
                <a:solidFill>
                  <a:schemeClr val="bg1"/>
                </a:solidFill>
                <a:latin typeface="微软雅黑" pitchFamily="34" charset="-122"/>
                <a:ea typeface="微软雅黑" pitchFamily="34" charset="-122"/>
                <a:sym typeface="微软雅黑" pitchFamily="34" charset="-122"/>
              </a:rPr>
              <a:t>企业的空间位置与企业的成本支出息息相关。 企业所处的位置决定了企业的人工</a:t>
            </a:r>
            <a:r>
              <a:rPr lang="zh-CN" altLang="en-US" sz="2000" dirty="0" smtClean="0">
                <a:solidFill>
                  <a:schemeClr val="bg1"/>
                </a:solidFill>
                <a:latin typeface="微软雅黑" pitchFamily="34" charset="-122"/>
                <a:ea typeface="微软雅黑" pitchFamily="34" charset="-122"/>
                <a:sym typeface="微软雅黑" pitchFamily="34" charset="-122"/>
              </a:rPr>
              <a:t>成本、物料</a:t>
            </a:r>
            <a:r>
              <a:rPr lang="zh-CN" altLang="en-US" sz="2000" dirty="0">
                <a:solidFill>
                  <a:schemeClr val="bg1"/>
                </a:solidFill>
                <a:latin typeface="微软雅黑" pitchFamily="34" charset="-122"/>
                <a:ea typeface="微软雅黑" pitchFamily="34" charset="-122"/>
                <a:sym typeface="微软雅黑" pitchFamily="34" charset="-122"/>
              </a:rPr>
              <a:t>采购成本</a:t>
            </a:r>
            <a:r>
              <a:rPr lang="zh-CN" altLang="en-US" sz="2000" dirty="0" smtClean="0">
                <a:solidFill>
                  <a:schemeClr val="bg1"/>
                </a:solidFill>
                <a:latin typeface="微软雅黑" pitchFamily="34" charset="-122"/>
                <a:ea typeface="微软雅黑" pitchFamily="34" charset="-122"/>
                <a:sym typeface="微软雅黑" pitchFamily="34" charset="-122"/>
              </a:rPr>
              <a:t>、产品</a:t>
            </a:r>
            <a:r>
              <a:rPr lang="zh-CN" altLang="en-US" sz="2000" dirty="0">
                <a:solidFill>
                  <a:schemeClr val="bg1"/>
                </a:solidFill>
                <a:latin typeface="微软雅黑" pitchFamily="34" charset="-122"/>
                <a:ea typeface="微软雅黑" pitchFamily="34" charset="-122"/>
                <a:sym typeface="微软雅黑" pitchFamily="34" charset="-122"/>
              </a:rPr>
              <a:t>运输成本</a:t>
            </a:r>
            <a:r>
              <a:rPr lang="zh-CN" altLang="en-US" sz="2000" dirty="0" smtClean="0">
                <a:solidFill>
                  <a:schemeClr val="bg1"/>
                </a:solidFill>
                <a:latin typeface="微软雅黑" pitchFamily="34" charset="-122"/>
                <a:ea typeface="微软雅黑" pitchFamily="34" charset="-122"/>
                <a:sym typeface="微软雅黑" pitchFamily="34" charset="-122"/>
              </a:rPr>
              <a:t>、土地</a:t>
            </a:r>
            <a:r>
              <a:rPr lang="zh-CN" altLang="en-US" sz="2000" dirty="0">
                <a:solidFill>
                  <a:schemeClr val="bg1"/>
                </a:solidFill>
                <a:latin typeface="微软雅黑" pitchFamily="34" charset="-122"/>
                <a:ea typeface="微软雅黑" pitchFamily="34" charset="-122"/>
                <a:sym typeface="微软雅黑" pitchFamily="34" charset="-122"/>
              </a:rPr>
              <a:t>成本</a:t>
            </a:r>
            <a:r>
              <a:rPr lang="zh-CN" altLang="en-US" sz="2000" dirty="0" smtClean="0">
                <a:solidFill>
                  <a:schemeClr val="bg1"/>
                </a:solidFill>
                <a:latin typeface="微软雅黑" pitchFamily="34" charset="-122"/>
                <a:ea typeface="微软雅黑" pitchFamily="34" charset="-122"/>
                <a:sym typeface="微软雅黑" pitchFamily="34" charset="-122"/>
              </a:rPr>
              <a:t>、租金</a:t>
            </a:r>
            <a:r>
              <a:rPr lang="zh-CN" altLang="en-US" sz="2000" dirty="0">
                <a:solidFill>
                  <a:schemeClr val="bg1"/>
                </a:solidFill>
                <a:latin typeface="微软雅黑" pitchFamily="34" charset="-122"/>
                <a:ea typeface="微软雅黑" pitchFamily="34" charset="-122"/>
                <a:sym typeface="微软雅黑" pitchFamily="34" charset="-122"/>
              </a:rPr>
              <a:t>成本</a:t>
            </a:r>
            <a:r>
              <a:rPr lang="zh-CN" altLang="en-US" sz="2000" dirty="0" smtClean="0">
                <a:solidFill>
                  <a:schemeClr val="bg1"/>
                </a:solidFill>
                <a:latin typeface="微软雅黑" pitchFamily="34" charset="-122"/>
                <a:ea typeface="微软雅黑" pitchFamily="34" charset="-122"/>
                <a:sym typeface="微软雅黑" pitchFamily="34" charset="-122"/>
              </a:rPr>
              <a:t>、建造</a:t>
            </a:r>
            <a:r>
              <a:rPr lang="zh-CN" altLang="en-US" sz="2000" dirty="0">
                <a:solidFill>
                  <a:schemeClr val="bg1"/>
                </a:solidFill>
                <a:latin typeface="微软雅黑" pitchFamily="34" charset="-122"/>
                <a:ea typeface="微软雅黑" pitchFamily="34" charset="-122"/>
                <a:sym typeface="微软雅黑" pitchFamily="34" charset="-122"/>
              </a:rPr>
              <a:t>成本</a:t>
            </a:r>
            <a:r>
              <a:rPr lang="zh-CN" altLang="en-US" sz="2000" dirty="0" smtClean="0">
                <a:solidFill>
                  <a:schemeClr val="bg1"/>
                </a:solidFill>
                <a:latin typeface="微软雅黑" pitchFamily="34" charset="-122"/>
                <a:ea typeface="微软雅黑" pitchFamily="34" charset="-122"/>
                <a:sym typeface="微软雅黑" pitchFamily="34" charset="-122"/>
              </a:rPr>
              <a:t>、物业</a:t>
            </a:r>
            <a:r>
              <a:rPr lang="zh-CN" altLang="en-US" sz="2000" dirty="0">
                <a:solidFill>
                  <a:schemeClr val="bg1"/>
                </a:solidFill>
                <a:latin typeface="微软雅黑" pitchFamily="34" charset="-122"/>
                <a:ea typeface="微软雅黑" pitchFamily="34" charset="-122"/>
                <a:sym typeface="微软雅黑" pitchFamily="34" charset="-122"/>
              </a:rPr>
              <a:t>成本等</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而</a:t>
            </a:r>
            <a:r>
              <a:rPr lang="zh-CN" altLang="en-US" sz="2000" dirty="0" smtClean="0">
                <a:solidFill>
                  <a:schemeClr val="bg1"/>
                </a:solidFill>
                <a:latin typeface="微软雅黑" pitchFamily="34" charset="-122"/>
                <a:ea typeface="微软雅黑" pitchFamily="34" charset="-122"/>
                <a:sym typeface="微软雅黑" pitchFamily="34" charset="-122"/>
              </a:rPr>
              <a:t>成本</a:t>
            </a:r>
            <a:r>
              <a:rPr lang="zh-CN" altLang="en-US" sz="2000" dirty="0">
                <a:solidFill>
                  <a:schemeClr val="bg1"/>
                </a:solidFill>
                <a:latin typeface="微软雅黑" pitchFamily="34" charset="-122"/>
                <a:ea typeface="微软雅黑" pitchFamily="34" charset="-122"/>
                <a:sym typeface="微软雅黑" pitchFamily="34" charset="-122"/>
              </a:rPr>
              <a:t>又决定了企业的利润以及竞争力</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因此</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选址必须考虑成本问题。</a:t>
            </a:r>
          </a:p>
        </p:txBody>
      </p:sp>
      <p:sp>
        <p:nvSpPr>
          <p:cNvPr id="21" name="矩形 20"/>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2" name="组合 21"/>
          <p:cNvGrpSpPr/>
          <p:nvPr/>
        </p:nvGrpSpPr>
        <p:grpSpPr>
          <a:xfrm>
            <a:off x="192881" y="893"/>
            <a:ext cx="575915" cy="836495"/>
            <a:chOff x="841003" y="360040"/>
            <a:chExt cx="504056" cy="836712"/>
          </a:xfrm>
          <a:solidFill>
            <a:schemeClr val="accent1"/>
          </a:solidFill>
        </p:grpSpPr>
        <p:sp>
          <p:nvSpPr>
            <p:cNvPr id="23" name="矩形 22"/>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24" name="等腰三角形 23"/>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26" name="矩形 25"/>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9"/>
          <p:cNvSpPr txBox="1"/>
          <p:nvPr/>
        </p:nvSpPr>
        <p:spPr>
          <a:xfrm>
            <a:off x="840784" y="203271"/>
            <a:ext cx="71983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一、 影响选址的因素</a:t>
            </a:r>
          </a:p>
        </p:txBody>
      </p:sp>
    </p:spTree>
    <p:extLst>
      <p:ext uri="{BB962C8B-B14F-4D97-AF65-F5344CB8AC3E}">
        <p14:creationId xmlns:p14="http://schemas.microsoft.com/office/powerpoint/2010/main" val="1042198634"/>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circle(in)">
                                      <p:cBhvr>
                                        <p:cTn id="7" dur="20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5"/>
                                        </p:tgtEl>
                                        <p:attrNameLst>
                                          <p:attrName>style.visibility</p:attrName>
                                        </p:attrNameLst>
                                      </p:cBhvr>
                                      <p:to>
                                        <p:strVal val="visible"/>
                                      </p:to>
                                    </p:set>
                                    <p:animEffect transition="in" filter="fade">
                                      <p:cBhvr>
                                        <p:cTn id="12" dur="500"/>
                                        <p:tgtEl>
                                          <p:spTgt spid="45"/>
                                        </p:tgtEl>
                                      </p:cBhvr>
                                    </p:animEffect>
                                  </p:childTnLst>
                                </p:cTn>
                              </p:par>
                              <p:par>
                                <p:cTn id="13" presetID="10" presetClass="entr" presetSubtype="0" fill="hold" nodeType="with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fade">
                                      <p:cBhvr>
                                        <p:cTn id="15"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6" name="组合 35"/>
          <p:cNvGrpSpPr/>
          <p:nvPr/>
        </p:nvGrpSpPr>
        <p:grpSpPr>
          <a:xfrm>
            <a:off x="1275043" y="1895852"/>
            <a:ext cx="8059457" cy="594076"/>
            <a:chOff x="5073372" y="4972376"/>
            <a:chExt cx="8061544" cy="594216"/>
          </a:xfrm>
        </p:grpSpPr>
        <p:cxnSp>
          <p:nvCxnSpPr>
            <p:cNvPr id="37" name="直接连接符 36"/>
            <p:cNvCxnSpPr/>
            <p:nvPr/>
          </p:nvCxnSpPr>
          <p:spPr>
            <a:xfrm>
              <a:off x="5073372" y="5566592"/>
              <a:ext cx="7870995"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8" name="文本框 49"/>
            <p:cNvSpPr txBox="1"/>
            <p:nvPr/>
          </p:nvSpPr>
          <p:spPr>
            <a:xfrm>
              <a:off x="5723351" y="5054741"/>
              <a:ext cx="7411565" cy="400204"/>
            </a:xfrm>
            <a:prstGeom prst="rect">
              <a:avLst/>
            </a:prstGeom>
            <a:noFill/>
          </p:spPr>
          <p:txBody>
            <a:bodyPr wrap="square" rtlCol="0">
              <a:spAutoFit/>
            </a:bodyPr>
            <a:lstStyle/>
            <a:p>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二</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企业形象</a:t>
              </a:r>
            </a:p>
          </p:txBody>
        </p:sp>
        <p:pic>
          <p:nvPicPr>
            <p:cNvPr id="39" name="图片 38"/>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10000" b="90000" l="10000" r="90000">
                          <a14:foregroundMark x1="35742" y1="45898" x2="35742" y2="45898"/>
                          <a14:backgroundMark x1="34570" y1="53906" x2="34570" y2="53906"/>
                        </a14:backgroundRemoval>
                      </a14:imgEffect>
                    </a14:imgLayer>
                  </a14:imgProps>
                </a:ext>
                <a:ext uri="{28A0092B-C50C-407E-A947-70E740481C1C}">
                  <a14:useLocalDpi xmlns:a14="http://schemas.microsoft.com/office/drawing/2010/main" val="0"/>
                </a:ext>
              </a:extLst>
            </a:blip>
            <a:srcRect/>
            <a:stretch/>
          </p:blipFill>
          <p:spPr>
            <a:xfrm>
              <a:off x="5092368" y="4972376"/>
              <a:ext cx="504000" cy="504000"/>
            </a:xfrm>
            <a:prstGeom prst="ellipse">
              <a:avLst/>
            </a:prstGeom>
            <a:solidFill>
              <a:schemeClr val="accent1"/>
            </a:solidFill>
          </p:spPr>
        </p:pic>
      </p:grpSp>
      <p:grpSp>
        <p:nvGrpSpPr>
          <p:cNvPr id="40" name="组合 39"/>
          <p:cNvGrpSpPr/>
          <p:nvPr/>
        </p:nvGrpSpPr>
        <p:grpSpPr>
          <a:xfrm>
            <a:off x="-23086" y="3285021"/>
            <a:ext cx="12215087" cy="2663603"/>
            <a:chOff x="-23093" y="3284984"/>
            <a:chExt cx="12218268" cy="2664296"/>
          </a:xfrm>
          <a:solidFill>
            <a:schemeClr val="accent1"/>
          </a:solidFill>
        </p:grpSpPr>
        <p:sp>
          <p:nvSpPr>
            <p:cNvPr id="41" name="矩形 40"/>
            <p:cNvSpPr/>
            <p:nvPr/>
          </p:nvSpPr>
          <p:spPr>
            <a:xfrm>
              <a:off x="-23093" y="3613954"/>
              <a:ext cx="12195173" cy="23353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nvGrpSpPr>
            <p:cNvPr id="42" name="组合 41"/>
            <p:cNvGrpSpPr/>
            <p:nvPr/>
          </p:nvGrpSpPr>
          <p:grpSpPr>
            <a:xfrm>
              <a:off x="-23093" y="3284984"/>
              <a:ext cx="12218268" cy="2592288"/>
              <a:chOff x="0" y="3284984"/>
              <a:chExt cx="12218268" cy="2592288"/>
            </a:xfrm>
            <a:grpFill/>
          </p:grpSpPr>
          <p:sp>
            <p:nvSpPr>
              <p:cNvPr id="43" name="矩形 42"/>
              <p:cNvSpPr/>
              <p:nvPr/>
            </p:nvSpPr>
            <p:spPr>
              <a:xfrm>
                <a:off x="0" y="3501008"/>
                <a:ext cx="12218268" cy="23762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44" name="等腰三角形 43"/>
              <p:cNvSpPr/>
              <p:nvPr/>
            </p:nvSpPr>
            <p:spPr>
              <a:xfrm>
                <a:off x="2497187" y="3284984"/>
                <a:ext cx="360040" cy="21530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grpSp>
      <p:sp>
        <p:nvSpPr>
          <p:cNvPr id="45" name="TextBox 7"/>
          <p:cNvSpPr>
            <a:spLocks noChangeArrowheads="1"/>
          </p:cNvSpPr>
          <p:nvPr/>
        </p:nvSpPr>
        <p:spPr bwMode="auto">
          <a:xfrm>
            <a:off x="1111764" y="4236017"/>
            <a:ext cx="9798050" cy="70737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indent="457200" algn="just">
              <a:lnSpc>
                <a:spcPct val="120000"/>
              </a:lnSpc>
              <a:defRPr/>
            </a:pPr>
            <a:r>
              <a:rPr lang="zh-CN" altLang="en-US" sz="2000" dirty="0">
                <a:solidFill>
                  <a:schemeClr val="bg1"/>
                </a:solidFill>
                <a:latin typeface="微软雅黑" pitchFamily="34" charset="-122"/>
                <a:ea typeface="微软雅黑" pitchFamily="34" charset="-122"/>
                <a:sym typeface="微软雅黑" pitchFamily="34" charset="-122"/>
              </a:rPr>
              <a:t>企业选址</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特别是零售环节选址</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还需要考虑企业的形象和定位</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目标区域应该与</a:t>
            </a:r>
            <a:r>
              <a:rPr lang="zh-CN" altLang="en-US" sz="2000" dirty="0" smtClean="0">
                <a:solidFill>
                  <a:schemeClr val="bg1"/>
                </a:solidFill>
                <a:latin typeface="微软雅黑" pitchFamily="34" charset="-122"/>
                <a:ea typeface="微软雅黑" pitchFamily="34" charset="-122"/>
                <a:sym typeface="微软雅黑" pitchFamily="34" charset="-122"/>
              </a:rPr>
              <a:t>企业</a:t>
            </a:r>
            <a:r>
              <a:rPr lang="zh-CN" altLang="en-US" sz="2000" dirty="0">
                <a:solidFill>
                  <a:schemeClr val="bg1"/>
                </a:solidFill>
                <a:latin typeface="微软雅黑" pitchFamily="34" charset="-122"/>
                <a:ea typeface="微软雅黑" pitchFamily="34" charset="-122"/>
                <a:sym typeface="微软雅黑" pitchFamily="34" charset="-122"/>
              </a:rPr>
              <a:t>形象和整体定位相匹配</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并符合目标顾客的购买习惯。</a:t>
            </a:r>
          </a:p>
        </p:txBody>
      </p:sp>
      <p:sp>
        <p:nvSpPr>
          <p:cNvPr id="21" name="矩形 20"/>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2" name="组合 21"/>
          <p:cNvGrpSpPr/>
          <p:nvPr/>
        </p:nvGrpSpPr>
        <p:grpSpPr>
          <a:xfrm>
            <a:off x="192881" y="893"/>
            <a:ext cx="575915" cy="836495"/>
            <a:chOff x="841003" y="360040"/>
            <a:chExt cx="504056" cy="836712"/>
          </a:xfrm>
          <a:solidFill>
            <a:schemeClr val="accent1"/>
          </a:solidFill>
        </p:grpSpPr>
        <p:sp>
          <p:nvSpPr>
            <p:cNvPr id="23" name="矩形 22"/>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24" name="等腰三角形 23"/>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26" name="矩形 25"/>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9"/>
          <p:cNvSpPr txBox="1"/>
          <p:nvPr/>
        </p:nvSpPr>
        <p:spPr>
          <a:xfrm>
            <a:off x="840784" y="203271"/>
            <a:ext cx="71983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一、 影响选址的因素</a:t>
            </a:r>
          </a:p>
        </p:txBody>
      </p:sp>
    </p:spTree>
    <p:extLst>
      <p:ext uri="{BB962C8B-B14F-4D97-AF65-F5344CB8AC3E}">
        <p14:creationId xmlns:p14="http://schemas.microsoft.com/office/powerpoint/2010/main" val="3834613357"/>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circle(in)">
                                      <p:cBhvr>
                                        <p:cTn id="7" dur="20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5"/>
                                        </p:tgtEl>
                                        <p:attrNameLst>
                                          <p:attrName>style.visibility</p:attrName>
                                        </p:attrNameLst>
                                      </p:cBhvr>
                                      <p:to>
                                        <p:strVal val="visible"/>
                                      </p:to>
                                    </p:set>
                                    <p:animEffect transition="in" filter="fade">
                                      <p:cBhvr>
                                        <p:cTn id="12" dur="500"/>
                                        <p:tgtEl>
                                          <p:spTgt spid="45"/>
                                        </p:tgtEl>
                                      </p:cBhvr>
                                    </p:animEffect>
                                  </p:childTnLst>
                                </p:cTn>
                              </p:par>
                              <p:par>
                                <p:cTn id="13" presetID="10" presetClass="entr" presetSubtype="0" fill="hold" nodeType="with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fade">
                                      <p:cBhvr>
                                        <p:cTn id="15"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6" name="组合 35"/>
          <p:cNvGrpSpPr/>
          <p:nvPr/>
        </p:nvGrpSpPr>
        <p:grpSpPr>
          <a:xfrm>
            <a:off x="1275043" y="1895852"/>
            <a:ext cx="8059457" cy="594076"/>
            <a:chOff x="5073372" y="4972376"/>
            <a:chExt cx="8061544" cy="594216"/>
          </a:xfrm>
        </p:grpSpPr>
        <p:cxnSp>
          <p:nvCxnSpPr>
            <p:cNvPr id="37" name="直接连接符 36"/>
            <p:cNvCxnSpPr/>
            <p:nvPr/>
          </p:nvCxnSpPr>
          <p:spPr>
            <a:xfrm>
              <a:off x="5073372" y="5566592"/>
              <a:ext cx="7870995"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8" name="文本框 49"/>
            <p:cNvSpPr txBox="1"/>
            <p:nvPr/>
          </p:nvSpPr>
          <p:spPr>
            <a:xfrm>
              <a:off x="5723351" y="5054741"/>
              <a:ext cx="7411565" cy="400204"/>
            </a:xfrm>
            <a:prstGeom prst="rect">
              <a:avLst/>
            </a:prstGeom>
            <a:noFill/>
          </p:spPr>
          <p:txBody>
            <a:bodyPr wrap="square" rtlCol="0">
              <a:spAutoFit/>
            </a:bodyPr>
            <a:lstStyle/>
            <a:p>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三</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目标人群流量</a:t>
              </a:r>
            </a:p>
          </p:txBody>
        </p:sp>
        <p:pic>
          <p:nvPicPr>
            <p:cNvPr id="39" name="图片 38"/>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10000" b="90000" l="10000" r="90000">
                          <a14:foregroundMark x1="35742" y1="45898" x2="35742" y2="45898"/>
                          <a14:backgroundMark x1="34570" y1="53906" x2="34570" y2="53906"/>
                        </a14:backgroundRemoval>
                      </a14:imgEffect>
                    </a14:imgLayer>
                  </a14:imgProps>
                </a:ext>
                <a:ext uri="{28A0092B-C50C-407E-A947-70E740481C1C}">
                  <a14:useLocalDpi xmlns:a14="http://schemas.microsoft.com/office/drawing/2010/main" val="0"/>
                </a:ext>
              </a:extLst>
            </a:blip>
            <a:srcRect/>
            <a:stretch/>
          </p:blipFill>
          <p:spPr>
            <a:xfrm>
              <a:off x="5092368" y="4972376"/>
              <a:ext cx="504000" cy="504000"/>
            </a:xfrm>
            <a:prstGeom prst="ellipse">
              <a:avLst/>
            </a:prstGeom>
            <a:solidFill>
              <a:schemeClr val="accent1"/>
            </a:solidFill>
          </p:spPr>
        </p:pic>
      </p:grpSp>
      <p:grpSp>
        <p:nvGrpSpPr>
          <p:cNvPr id="40" name="组合 39"/>
          <p:cNvGrpSpPr/>
          <p:nvPr/>
        </p:nvGrpSpPr>
        <p:grpSpPr>
          <a:xfrm>
            <a:off x="-23086" y="3285021"/>
            <a:ext cx="12215087" cy="2663603"/>
            <a:chOff x="-23093" y="3284984"/>
            <a:chExt cx="12218268" cy="2664296"/>
          </a:xfrm>
          <a:solidFill>
            <a:schemeClr val="accent1"/>
          </a:solidFill>
        </p:grpSpPr>
        <p:sp>
          <p:nvSpPr>
            <p:cNvPr id="41" name="矩形 40"/>
            <p:cNvSpPr/>
            <p:nvPr/>
          </p:nvSpPr>
          <p:spPr>
            <a:xfrm>
              <a:off x="-23093" y="3613954"/>
              <a:ext cx="12195173" cy="23353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nvGrpSpPr>
            <p:cNvPr id="42" name="组合 41"/>
            <p:cNvGrpSpPr/>
            <p:nvPr/>
          </p:nvGrpSpPr>
          <p:grpSpPr>
            <a:xfrm>
              <a:off x="-23093" y="3284984"/>
              <a:ext cx="12218268" cy="2592288"/>
              <a:chOff x="0" y="3284984"/>
              <a:chExt cx="12218268" cy="2592288"/>
            </a:xfrm>
            <a:grpFill/>
          </p:grpSpPr>
          <p:sp>
            <p:nvSpPr>
              <p:cNvPr id="43" name="矩形 42"/>
              <p:cNvSpPr/>
              <p:nvPr/>
            </p:nvSpPr>
            <p:spPr>
              <a:xfrm>
                <a:off x="0" y="3501008"/>
                <a:ext cx="12218268" cy="23762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44" name="等腰三角形 43"/>
              <p:cNvSpPr/>
              <p:nvPr/>
            </p:nvSpPr>
            <p:spPr>
              <a:xfrm>
                <a:off x="2497187" y="3284984"/>
                <a:ext cx="360040" cy="21530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grpSp>
      <p:sp>
        <p:nvSpPr>
          <p:cNvPr id="45" name="TextBox 7"/>
          <p:cNvSpPr>
            <a:spLocks noChangeArrowheads="1"/>
          </p:cNvSpPr>
          <p:nvPr/>
        </p:nvSpPr>
        <p:spPr bwMode="auto">
          <a:xfrm>
            <a:off x="1111764" y="4236017"/>
            <a:ext cx="9798050" cy="107670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indent="457200" algn="just">
              <a:lnSpc>
                <a:spcPct val="120000"/>
              </a:lnSpc>
              <a:defRPr/>
            </a:pPr>
            <a:r>
              <a:rPr lang="zh-CN" altLang="en-US" sz="2000" dirty="0">
                <a:solidFill>
                  <a:schemeClr val="bg1"/>
                </a:solidFill>
                <a:latin typeface="微软雅黑" pitchFamily="34" charset="-122"/>
                <a:ea typeface="微软雅黑" pitchFamily="34" charset="-122"/>
                <a:sym typeface="微软雅黑" pitchFamily="34" charset="-122"/>
              </a:rPr>
              <a:t>目标人群流量就是企业的市场空间</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有多大的流量就有多大的市场空间</a:t>
            </a:r>
            <a:r>
              <a:rPr lang="zh-CN" altLang="en-US" sz="2000" dirty="0" smtClean="0">
                <a:solidFill>
                  <a:schemeClr val="bg1"/>
                </a:solidFill>
                <a:latin typeface="微软雅黑" pitchFamily="34" charset="-122"/>
                <a:ea typeface="微软雅黑" pitchFamily="34" charset="-122"/>
                <a:sym typeface="微软雅黑" pitchFamily="34" charset="-122"/>
              </a:rPr>
              <a:t>。</a:t>
            </a:r>
            <a:endParaRPr lang="en-US" altLang="zh-CN" sz="2000" dirty="0" smtClean="0">
              <a:solidFill>
                <a:schemeClr val="bg1"/>
              </a:solidFill>
              <a:latin typeface="微软雅黑" pitchFamily="34" charset="-122"/>
              <a:ea typeface="微软雅黑" pitchFamily="34" charset="-122"/>
              <a:sym typeface="微软雅黑" pitchFamily="34" charset="-122"/>
            </a:endParaRPr>
          </a:p>
          <a:p>
            <a:pPr indent="457200" algn="just">
              <a:lnSpc>
                <a:spcPct val="120000"/>
              </a:lnSpc>
              <a:defRPr/>
            </a:pPr>
            <a:r>
              <a:rPr lang="zh-CN" altLang="en-US" sz="2000" dirty="0" smtClean="0">
                <a:solidFill>
                  <a:schemeClr val="bg1"/>
                </a:solidFill>
                <a:latin typeface="微软雅黑" pitchFamily="34" charset="-122"/>
                <a:ea typeface="微软雅黑" pitchFamily="34" charset="-122"/>
                <a:sym typeface="微软雅黑" pitchFamily="34" charset="-122"/>
              </a:rPr>
              <a:t>对于</a:t>
            </a:r>
            <a:r>
              <a:rPr lang="zh-CN" altLang="en-US" sz="2000" dirty="0">
                <a:solidFill>
                  <a:schemeClr val="bg1"/>
                </a:solidFill>
                <a:latin typeface="微软雅黑" pitchFamily="34" charset="-122"/>
                <a:ea typeface="微软雅黑" pitchFamily="34" charset="-122"/>
                <a:sym typeface="微软雅黑" pitchFamily="34" charset="-122"/>
              </a:rPr>
              <a:t>零售</a:t>
            </a:r>
            <a:r>
              <a:rPr lang="zh-CN" altLang="en-US" sz="2000" dirty="0" smtClean="0">
                <a:solidFill>
                  <a:schemeClr val="bg1"/>
                </a:solidFill>
                <a:latin typeface="微软雅黑" pitchFamily="34" charset="-122"/>
                <a:ea typeface="微软雅黑" pitchFamily="34" charset="-122"/>
                <a:sym typeface="微软雅黑" pitchFamily="34" charset="-122"/>
              </a:rPr>
              <a:t>企业</a:t>
            </a:r>
            <a:r>
              <a:rPr lang="zh-CN" altLang="en-US" sz="2000" dirty="0">
                <a:solidFill>
                  <a:schemeClr val="bg1"/>
                </a:solidFill>
                <a:latin typeface="微软雅黑" pitchFamily="34" charset="-122"/>
                <a:ea typeface="微软雅黑" pitchFamily="34" charset="-122"/>
                <a:sym typeface="微软雅黑" pitchFamily="34" charset="-122"/>
              </a:rPr>
              <a:t>来说</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人流量是最至关重要的因素</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人流量决定了进店量</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进店量决定了成交量</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smtClean="0">
                <a:solidFill>
                  <a:schemeClr val="bg1"/>
                </a:solidFill>
                <a:latin typeface="微软雅黑" pitchFamily="34" charset="-122"/>
                <a:ea typeface="微软雅黑" pitchFamily="34" charset="-122"/>
                <a:sym typeface="微软雅黑" pitchFamily="34" charset="-122"/>
              </a:rPr>
              <a:t>成交量</a:t>
            </a:r>
            <a:r>
              <a:rPr lang="zh-CN" altLang="en-US" sz="2000" dirty="0">
                <a:solidFill>
                  <a:schemeClr val="bg1"/>
                </a:solidFill>
                <a:latin typeface="微软雅黑" pitchFamily="34" charset="-122"/>
                <a:ea typeface="微软雅黑" pitchFamily="34" charset="-122"/>
                <a:sym typeface="微软雅黑" pitchFamily="34" charset="-122"/>
              </a:rPr>
              <a:t>决定了企业的业绩。</a:t>
            </a:r>
          </a:p>
        </p:txBody>
      </p:sp>
      <p:sp>
        <p:nvSpPr>
          <p:cNvPr id="21" name="矩形 20"/>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2" name="组合 21"/>
          <p:cNvGrpSpPr/>
          <p:nvPr/>
        </p:nvGrpSpPr>
        <p:grpSpPr>
          <a:xfrm>
            <a:off x="192881" y="893"/>
            <a:ext cx="575915" cy="836495"/>
            <a:chOff x="841003" y="360040"/>
            <a:chExt cx="504056" cy="836712"/>
          </a:xfrm>
          <a:solidFill>
            <a:schemeClr val="accent1"/>
          </a:solidFill>
        </p:grpSpPr>
        <p:sp>
          <p:nvSpPr>
            <p:cNvPr id="23" name="矩形 22"/>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24" name="等腰三角形 23"/>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26" name="矩形 25"/>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9"/>
          <p:cNvSpPr txBox="1"/>
          <p:nvPr/>
        </p:nvSpPr>
        <p:spPr>
          <a:xfrm>
            <a:off x="840784" y="203271"/>
            <a:ext cx="71983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一、 影响选址的因素</a:t>
            </a:r>
          </a:p>
        </p:txBody>
      </p:sp>
    </p:spTree>
    <p:extLst>
      <p:ext uri="{BB962C8B-B14F-4D97-AF65-F5344CB8AC3E}">
        <p14:creationId xmlns:p14="http://schemas.microsoft.com/office/powerpoint/2010/main" val="295685588"/>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circle(in)">
                                      <p:cBhvr>
                                        <p:cTn id="7" dur="20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5"/>
                                        </p:tgtEl>
                                        <p:attrNameLst>
                                          <p:attrName>style.visibility</p:attrName>
                                        </p:attrNameLst>
                                      </p:cBhvr>
                                      <p:to>
                                        <p:strVal val="visible"/>
                                      </p:to>
                                    </p:set>
                                    <p:animEffect transition="in" filter="fade">
                                      <p:cBhvr>
                                        <p:cTn id="12" dur="500"/>
                                        <p:tgtEl>
                                          <p:spTgt spid="45"/>
                                        </p:tgtEl>
                                      </p:cBhvr>
                                    </p:animEffect>
                                  </p:childTnLst>
                                </p:cTn>
                              </p:par>
                              <p:par>
                                <p:cTn id="13" presetID="10" presetClass="entr" presetSubtype="0" fill="hold" nodeType="with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fade">
                                      <p:cBhvr>
                                        <p:cTn id="15"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6" name="组合 35"/>
          <p:cNvGrpSpPr/>
          <p:nvPr/>
        </p:nvGrpSpPr>
        <p:grpSpPr>
          <a:xfrm>
            <a:off x="1275043" y="1895852"/>
            <a:ext cx="8059457" cy="594076"/>
            <a:chOff x="5073372" y="4972376"/>
            <a:chExt cx="8061544" cy="594216"/>
          </a:xfrm>
        </p:grpSpPr>
        <p:cxnSp>
          <p:nvCxnSpPr>
            <p:cNvPr id="37" name="直接连接符 36"/>
            <p:cNvCxnSpPr/>
            <p:nvPr/>
          </p:nvCxnSpPr>
          <p:spPr>
            <a:xfrm>
              <a:off x="5073372" y="5566592"/>
              <a:ext cx="7870995"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8" name="文本框 49"/>
            <p:cNvSpPr txBox="1"/>
            <p:nvPr/>
          </p:nvSpPr>
          <p:spPr>
            <a:xfrm>
              <a:off x="5723351" y="5054741"/>
              <a:ext cx="7411565" cy="400204"/>
            </a:xfrm>
            <a:prstGeom prst="rect">
              <a:avLst/>
            </a:prstGeom>
            <a:noFill/>
          </p:spPr>
          <p:txBody>
            <a:bodyPr wrap="square" rtlCol="0">
              <a:spAutoFit/>
            </a:bodyPr>
            <a:lstStyle/>
            <a:p>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四</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企业战略</a:t>
              </a:r>
            </a:p>
          </p:txBody>
        </p:sp>
        <p:pic>
          <p:nvPicPr>
            <p:cNvPr id="39" name="图片 38"/>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10000" b="90000" l="10000" r="90000">
                          <a14:foregroundMark x1="35742" y1="45898" x2="35742" y2="45898"/>
                          <a14:backgroundMark x1="34570" y1="53906" x2="34570" y2="53906"/>
                        </a14:backgroundRemoval>
                      </a14:imgEffect>
                    </a14:imgLayer>
                  </a14:imgProps>
                </a:ext>
                <a:ext uri="{28A0092B-C50C-407E-A947-70E740481C1C}">
                  <a14:useLocalDpi xmlns:a14="http://schemas.microsoft.com/office/drawing/2010/main" val="0"/>
                </a:ext>
              </a:extLst>
            </a:blip>
            <a:srcRect/>
            <a:stretch/>
          </p:blipFill>
          <p:spPr>
            <a:xfrm>
              <a:off x="5092368" y="4972376"/>
              <a:ext cx="504000" cy="504000"/>
            </a:xfrm>
            <a:prstGeom prst="ellipse">
              <a:avLst/>
            </a:prstGeom>
            <a:solidFill>
              <a:schemeClr val="accent1"/>
            </a:solidFill>
          </p:spPr>
        </p:pic>
      </p:grpSp>
      <p:grpSp>
        <p:nvGrpSpPr>
          <p:cNvPr id="40" name="组合 39"/>
          <p:cNvGrpSpPr/>
          <p:nvPr/>
        </p:nvGrpSpPr>
        <p:grpSpPr>
          <a:xfrm>
            <a:off x="-23086" y="3285021"/>
            <a:ext cx="12215087" cy="2663603"/>
            <a:chOff x="-23093" y="3284984"/>
            <a:chExt cx="12218268" cy="2664296"/>
          </a:xfrm>
          <a:solidFill>
            <a:schemeClr val="accent1"/>
          </a:solidFill>
        </p:grpSpPr>
        <p:sp>
          <p:nvSpPr>
            <p:cNvPr id="41" name="矩形 40"/>
            <p:cNvSpPr/>
            <p:nvPr/>
          </p:nvSpPr>
          <p:spPr>
            <a:xfrm>
              <a:off x="-23093" y="3613954"/>
              <a:ext cx="12195173" cy="23353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nvGrpSpPr>
            <p:cNvPr id="42" name="组合 41"/>
            <p:cNvGrpSpPr/>
            <p:nvPr/>
          </p:nvGrpSpPr>
          <p:grpSpPr>
            <a:xfrm>
              <a:off x="-23093" y="3284984"/>
              <a:ext cx="12218268" cy="2592288"/>
              <a:chOff x="0" y="3284984"/>
              <a:chExt cx="12218268" cy="2592288"/>
            </a:xfrm>
            <a:grpFill/>
          </p:grpSpPr>
          <p:sp>
            <p:nvSpPr>
              <p:cNvPr id="43" name="矩形 42"/>
              <p:cNvSpPr/>
              <p:nvPr/>
            </p:nvSpPr>
            <p:spPr>
              <a:xfrm>
                <a:off x="0" y="3501008"/>
                <a:ext cx="12218268" cy="23762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44" name="等腰三角形 43"/>
              <p:cNvSpPr/>
              <p:nvPr/>
            </p:nvSpPr>
            <p:spPr>
              <a:xfrm>
                <a:off x="2497187" y="3284984"/>
                <a:ext cx="360040" cy="21530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grpSp>
      <p:sp>
        <p:nvSpPr>
          <p:cNvPr id="45" name="TextBox 7"/>
          <p:cNvSpPr>
            <a:spLocks noChangeArrowheads="1"/>
          </p:cNvSpPr>
          <p:nvPr/>
        </p:nvSpPr>
        <p:spPr bwMode="auto">
          <a:xfrm>
            <a:off x="1111764" y="4236017"/>
            <a:ext cx="9798050" cy="110799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indent="457200" algn="just">
              <a:lnSpc>
                <a:spcPct val="120000"/>
              </a:lnSpc>
              <a:defRPr/>
            </a:pPr>
            <a:r>
              <a:rPr lang="zh-CN" altLang="en-US" sz="2000" dirty="0">
                <a:solidFill>
                  <a:schemeClr val="bg1"/>
                </a:solidFill>
                <a:latin typeface="微软雅黑" pitchFamily="34" charset="-122"/>
                <a:ea typeface="微软雅黑" pitchFamily="34" charset="-122"/>
                <a:sym typeface="微软雅黑" pitchFamily="34" charset="-122"/>
              </a:rPr>
              <a:t>企业战略也是决定选址的重要因素</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也可以称为企业空间战略布局</a:t>
            </a:r>
            <a:r>
              <a:rPr lang="zh-CN" altLang="en-US" sz="2000" dirty="0" smtClean="0">
                <a:solidFill>
                  <a:schemeClr val="bg1"/>
                </a:solidFill>
                <a:latin typeface="微软雅黑" pitchFamily="34" charset="-122"/>
                <a:ea typeface="微软雅黑" pitchFamily="34" charset="-122"/>
                <a:sym typeface="微软雅黑" pitchFamily="34" charset="-122"/>
              </a:rPr>
              <a:t>。</a:t>
            </a:r>
            <a:endParaRPr lang="en-US" altLang="zh-CN" sz="2000" dirty="0" smtClean="0">
              <a:solidFill>
                <a:schemeClr val="bg1"/>
              </a:solidFill>
              <a:latin typeface="微软雅黑" pitchFamily="34" charset="-122"/>
              <a:ea typeface="微软雅黑" pitchFamily="34" charset="-122"/>
              <a:sym typeface="微软雅黑" pitchFamily="34" charset="-122"/>
            </a:endParaRPr>
          </a:p>
          <a:p>
            <a:pPr indent="457200" algn="just">
              <a:lnSpc>
                <a:spcPct val="120000"/>
              </a:lnSpc>
              <a:defRPr/>
            </a:pPr>
            <a:r>
              <a:rPr lang="zh-CN" altLang="en-US" sz="2000" dirty="0" smtClean="0">
                <a:solidFill>
                  <a:schemeClr val="bg1"/>
                </a:solidFill>
                <a:latin typeface="微软雅黑" pitchFamily="34" charset="-122"/>
                <a:ea typeface="微软雅黑" pitchFamily="34" charset="-122"/>
                <a:sym typeface="微软雅黑" pitchFamily="34" charset="-122"/>
              </a:rPr>
              <a:t>企业</a:t>
            </a:r>
            <a:r>
              <a:rPr lang="zh-CN" altLang="en-US" sz="2000" dirty="0">
                <a:solidFill>
                  <a:schemeClr val="bg1"/>
                </a:solidFill>
                <a:latin typeface="微软雅黑" pitchFamily="34" charset="-122"/>
                <a:ea typeface="微软雅黑" pitchFamily="34" charset="-122"/>
                <a:sym typeface="微软雅黑" pitchFamily="34" charset="-122"/>
              </a:rPr>
              <a:t>战略是</a:t>
            </a:r>
            <a:r>
              <a:rPr lang="zh-CN" altLang="en-US" sz="2000" dirty="0" smtClean="0">
                <a:solidFill>
                  <a:schemeClr val="bg1"/>
                </a:solidFill>
                <a:latin typeface="微软雅黑" pitchFamily="34" charset="-122"/>
                <a:ea typeface="微软雅黑" pitchFamily="34" charset="-122"/>
                <a:sym typeface="微软雅黑" pitchFamily="34" charset="-122"/>
              </a:rPr>
              <a:t>企业的</a:t>
            </a:r>
            <a:r>
              <a:rPr lang="zh-CN" altLang="en-US" sz="2000" dirty="0">
                <a:solidFill>
                  <a:schemeClr val="bg1"/>
                </a:solidFill>
                <a:latin typeface="微软雅黑" pitchFamily="34" charset="-122"/>
                <a:ea typeface="微软雅黑" pitchFamily="34" charset="-122"/>
                <a:sym typeface="微软雅黑" pitchFamily="34" charset="-122"/>
              </a:rPr>
              <a:t>最高目标定位</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为了适应企业空间战略布局之需要</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进入某个目标市场和目标区域</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smtClean="0">
                <a:solidFill>
                  <a:schemeClr val="bg1"/>
                </a:solidFill>
                <a:latin typeface="微软雅黑" pitchFamily="34" charset="-122"/>
                <a:ea typeface="微软雅黑" pitchFamily="34" charset="-122"/>
                <a:sym typeface="微软雅黑" pitchFamily="34" charset="-122"/>
              </a:rPr>
              <a:t>企业</a:t>
            </a:r>
            <a:r>
              <a:rPr lang="zh-CN" altLang="en-US" sz="2000" dirty="0">
                <a:solidFill>
                  <a:schemeClr val="bg1"/>
                </a:solidFill>
                <a:latin typeface="微软雅黑" pitchFamily="34" charset="-122"/>
                <a:ea typeface="微软雅黑" pitchFamily="34" charset="-122"/>
                <a:sym typeface="微软雅黑" pitchFamily="34" charset="-122"/>
              </a:rPr>
              <a:t>可以不惜成本的代价</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甚至亏损。</a:t>
            </a:r>
          </a:p>
        </p:txBody>
      </p:sp>
      <p:sp>
        <p:nvSpPr>
          <p:cNvPr id="21" name="矩形 20"/>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2" name="组合 21"/>
          <p:cNvGrpSpPr/>
          <p:nvPr/>
        </p:nvGrpSpPr>
        <p:grpSpPr>
          <a:xfrm>
            <a:off x="192881" y="893"/>
            <a:ext cx="575915" cy="836495"/>
            <a:chOff x="841003" y="360040"/>
            <a:chExt cx="504056" cy="836712"/>
          </a:xfrm>
          <a:solidFill>
            <a:schemeClr val="accent1"/>
          </a:solidFill>
        </p:grpSpPr>
        <p:sp>
          <p:nvSpPr>
            <p:cNvPr id="23" name="矩形 22"/>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24" name="等腰三角形 23"/>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26" name="矩形 25"/>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9"/>
          <p:cNvSpPr txBox="1"/>
          <p:nvPr/>
        </p:nvSpPr>
        <p:spPr>
          <a:xfrm>
            <a:off x="840784" y="203271"/>
            <a:ext cx="71983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一、 影响选址的因素</a:t>
            </a:r>
          </a:p>
        </p:txBody>
      </p:sp>
    </p:spTree>
    <p:extLst>
      <p:ext uri="{BB962C8B-B14F-4D97-AF65-F5344CB8AC3E}">
        <p14:creationId xmlns:p14="http://schemas.microsoft.com/office/powerpoint/2010/main" val="1989304046"/>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circle(in)">
                                      <p:cBhvr>
                                        <p:cTn id="7" dur="20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5"/>
                                        </p:tgtEl>
                                        <p:attrNameLst>
                                          <p:attrName>style.visibility</p:attrName>
                                        </p:attrNameLst>
                                      </p:cBhvr>
                                      <p:to>
                                        <p:strVal val="visible"/>
                                      </p:to>
                                    </p:set>
                                    <p:animEffect transition="in" filter="fade">
                                      <p:cBhvr>
                                        <p:cTn id="12" dur="500"/>
                                        <p:tgtEl>
                                          <p:spTgt spid="45"/>
                                        </p:tgtEl>
                                      </p:cBhvr>
                                    </p:animEffect>
                                  </p:childTnLst>
                                </p:cTn>
                              </p:par>
                              <p:par>
                                <p:cTn id="13" presetID="10" presetClass="entr" presetSubtype="0" fill="hold" nodeType="with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fade">
                                      <p:cBhvr>
                                        <p:cTn id="15"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6" name="组合 35"/>
          <p:cNvGrpSpPr/>
          <p:nvPr/>
        </p:nvGrpSpPr>
        <p:grpSpPr>
          <a:xfrm>
            <a:off x="1275043" y="1895852"/>
            <a:ext cx="8059457" cy="594076"/>
            <a:chOff x="5073372" y="4972376"/>
            <a:chExt cx="8061544" cy="594216"/>
          </a:xfrm>
        </p:grpSpPr>
        <p:cxnSp>
          <p:nvCxnSpPr>
            <p:cNvPr id="37" name="直接连接符 36"/>
            <p:cNvCxnSpPr/>
            <p:nvPr/>
          </p:nvCxnSpPr>
          <p:spPr>
            <a:xfrm>
              <a:off x="5073372" y="5566592"/>
              <a:ext cx="7870995"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8" name="文本框 49"/>
            <p:cNvSpPr txBox="1"/>
            <p:nvPr/>
          </p:nvSpPr>
          <p:spPr>
            <a:xfrm>
              <a:off x="5723351" y="5054741"/>
              <a:ext cx="7411565" cy="400204"/>
            </a:xfrm>
            <a:prstGeom prst="rect">
              <a:avLst/>
            </a:prstGeom>
            <a:noFill/>
          </p:spPr>
          <p:txBody>
            <a:bodyPr wrap="square" rtlCol="0">
              <a:spAutoFit/>
            </a:bodyPr>
            <a:lstStyle/>
            <a:p>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五</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环境条件</a:t>
              </a:r>
            </a:p>
          </p:txBody>
        </p:sp>
        <p:pic>
          <p:nvPicPr>
            <p:cNvPr id="39" name="图片 38"/>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10000" b="90000" l="10000" r="90000">
                          <a14:foregroundMark x1="35742" y1="45898" x2="35742" y2="45898"/>
                          <a14:backgroundMark x1="34570" y1="53906" x2="34570" y2="53906"/>
                        </a14:backgroundRemoval>
                      </a14:imgEffect>
                    </a14:imgLayer>
                  </a14:imgProps>
                </a:ext>
                <a:ext uri="{28A0092B-C50C-407E-A947-70E740481C1C}">
                  <a14:useLocalDpi xmlns:a14="http://schemas.microsoft.com/office/drawing/2010/main" val="0"/>
                </a:ext>
              </a:extLst>
            </a:blip>
            <a:srcRect/>
            <a:stretch/>
          </p:blipFill>
          <p:spPr>
            <a:xfrm>
              <a:off x="5092368" y="4972376"/>
              <a:ext cx="504000" cy="504000"/>
            </a:xfrm>
            <a:prstGeom prst="ellipse">
              <a:avLst/>
            </a:prstGeom>
            <a:solidFill>
              <a:schemeClr val="accent1"/>
            </a:solidFill>
          </p:spPr>
        </p:pic>
      </p:grpSp>
      <p:grpSp>
        <p:nvGrpSpPr>
          <p:cNvPr id="40" name="组合 39"/>
          <p:cNvGrpSpPr/>
          <p:nvPr/>
        </p:nvGrpSpPr>
        <p:grpSpPr>
          <a:xfrm>
            <a:off x="-23086" y="3285021"/>
            <a:ext cx="12215087" cy="2663603"/>
            <a:chOff x="-23093" y="3284984"/>
            <a:chExt cx="12218268" cy="2664296"/>
          </a:xfrm>
          <a:solidFill>
            <a:schemeClr val="accent1"/>
          </a:solidFill>
        </p:grpSpPr>
        <p:sp>
          <p:nvSpPr>
            <p:cNvPr id="41" name="矩形 40"/>
            <p:cNvSpPr/>
            <p:nvPr/>
          </p:nvSpPr>
          <p:spPr>
            <a:xfrm>
              <a:off x="-23093" y="3613954"/>
              <a:ext cx="12195173" cy="23353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nvGrpSpPr>
            <p:cNvPr id="42" name="组合 41"/>
            <p:cNvGrpSpPr/>
            <p:nvPr/>
          </p:nvGrpSpPr>
          <p:grpSpPr>
            <a:xfrm>
              <a:off x="-23093" y="3284984"/>
              <a:ext cx="12218268" cy="2592288"/>
              <a:chOff x="0" y="3284984"/>
              <a:chExt cx="12218268" cy="2592288"/>
            </a:xfrm>
            <a:grpFill/>
          </p:grpSpPr>
          <p:sp>
            <p:nvSpPr>
              <p:cNvPr id="43" name="矩形 42"/>
              <p:cNvSpPr/>
              <p:nvPr/>
            </p:nvSpPr>
            <p:spPr>
              <a:xfrm>
                <a:off x="0" y="3501008"/>
                <a:ext cx="12218268" cy="23762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44" name="等腰三角形 43"/>
              <p:cNvSpPr/>
              <p:nvPr/>
            </p:nvSpPr>
            <p:spPr>
              <a:xfrm>
                <a:off x="2497187" y="3284984"/>
                <a:ext cx="360040" cy="21530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grpSp>
      <p:sp>
        <p:nvSpPr>
          <p:cNvPr id="45" name="TextBox 7"/>
          <p:cNvSpPr>
            <a:spLocks noChangeArrowheads="1"/>
          </p:cNvSpPr>
          <p:nvPr/>
        </p:nvSpPr>
        <p:spPr bwMode="auto">
          <a:xfrm>
            <a:off x="1111764" y="3886767"/>
            <a:ext cx="9798050" cy="184665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indent="457200" algn="just">
              <a:lnSpc>
                <a:spcPct val="120000"/>
              </a:lnSpc>
              <a:defRPr/>
            </a:pPr>
            <a:r>
              <a:rPr lang="zh-CN" altLang="en-US" sz="2000" dirty="0">
                <a:solidFill>
                  <a:schemeClr val="bg1"/>
                </a:solidFill>
                <a:latin typeface="微软雅黑" pitchFamily="34" charset="-122"/>
                <a:ea typeface="微软雅黑" pitchFamily="34" charset="-122"/>
                <a:sym typeface="微软雅黑" pitchFamily="34" charset="-122"/>
              </a:rPr>
              <a:t>环境条件包括自然环境</a:t>
            </a:r>
            <a:r>
              <a:rPr lang="zh-CN" altLang="en-US" sz="2000" dirty="0" smtClean="0">
                <a:solidFill>
                  <a:schemeClr val="bg1"/>
                </a:solidFill>
                <a:latin typeface="微软雅黑" pitchFamily="34" charset="-122"/>
                <a:ea typeface="微软雅黑" pitchFamily="34" charset="-122"/>
                <a:sym typeface="微软雅黑" pitchFamily="34" charset="-122"/>
              </a:rPr>
              <a:t>、人文</a:t>
            </a:r>
            <a:r>
              <a:rPr lang="zh-CN" altLang="en-US" sz="2000" dirty="0">
                <a:solidFill>
                  <a:schemeClr val="bg1"/>
                </a:solidFill>
                <a:latin typeface="微软雅黑" pitchFamily="34" charset="-122"/>
                <a:ea typeface="微软雅黑" pitchFamily="34" charset="-122"/>
                <a:sym typeface="微软雅黑" pitchFamily="34" charset="-122"/>
              </a:rPr>
              <a:t>环境</a:t>
            </a:r>
            <a:r>
              <a:rPr lang="zh-CN" altLang="en-US" sz="2000" dirty="0" smtClean="0">
                <a:solidFill>
                  <a:schemeClr val="bg1"/>
                </a:solidFill>
                <a:latin typeface="微软雅黑" pitchFamily="34" charset="-122"/>
                <a:ea typeface="微软雅黑" pitchFamily="34" charset="-122"/>
                <a:sym typeface="微软雅黑" pitchFamily="34" charset="-122"/>
              </a:rPr>
              <a:t>、政治</a:t>
            </a:r>
            <a:r>
              <a:rPr lang="zh-CN" altLang="en-US" sz="2000" dirty="0">
                <a:solidFill>
                  <a:schemeClr val="bg1"/>
                </a:solidFill>
                <a:latin typeface="微软雅黑" pitchFamily="34" charset="-122"/>
                <a:ea typeface="微软雅黑" pitchFamily="34" charset="-122"/>
                <a:sym typeface="微软雅黑" pitchFamily="34" charset="-122"/>
              </a:rPr>
              <a:t>环境</a:t>
            </a:r>
            <a:r>
              <a:rPr lang="zh-CN" altLang="en-US" sz="2000" dirty="0" smtClean="0">
                <a:solidFill>
                  <a:schemeClr val="bg1"/>
                </a:solidFill>
                <a:latin typeface="微软雅黑" pitchFamily="34" charset="-122"/>
                <a:ea typeface="微软雅黑" pitchFamily="34" charset="-122"/>
                <a:sym typeface="微软雅黑" pitchFamily="34" charset="-122"/>
              </a:rPr>
              <a:t>、消费</a:t>
            </a:r>
            <a:r>
              <a:rPr lang="zh-CN" altLang="en-US" sz="2000" dirty="0">
                <a:solidFill>
                  <a:schemeClr val="bg1"/>
                </a:solidFill>
                <a:latin typeface="微软雅黑" pitchFamily="34" charset="-122"/>
                <a:ea typeface="微软雅黑" pitchFamily="34" charset="-122"/>
                <a:sym typeface="微软雅黑" pitchFamily="34" charset="-122"/>
              </a:rPr>
              <a:t>能力</a:t>
            </a:r>
            <a:r>
              <a:rPr lang="zh-CN" altLang="en-US" sz="2000" dirty="0" smtClean="0">
                <a:solidFill>
                  <a:schemeClr val="bg1"/>
                </a:solidFill>
                <a:latin typeface="微软雅黑" pitchFamily="34" charset="-122"/>
                <a:ea typeface="微软雅黑" pitchFamily="34" charset="-122"/>
                <a:sym typeface="微软雅黑" pitchFamily="34" charset="-122"/>
              </a:rPr>
              <a:t>、商业</a:t>
            </a:r>
            <a:r>
              <a:rPr lang="zh-CN" altLang="en-US" sz="2000" dirty="0">
                <a:solidFill>
                  <a:schemeClr val="bg1"/>
                </a:solidFill>
                <a:latin typeface="微软雅黑" pitchFamily="34" charset="-122"/>
                <a:ea typeface="微软雅黑" pitchFamily="34" charset="-122"/>
                <a:sym typeface="微软雅黑" pitchFamily="34" charset="-122"/>
              </a:rPr>
              <a:t>环境</a:t>
            </a:r>
            <a:r>
              <a:rPr lang="zh-CN" altLang="en-US" sz="2000" dirty="0" smtClean="0">
                <a:solidFill>
                  <a:schemeClr val="bg1"/>
                </a:solidFill>
                <a:latin typeface="微软雅黑" pitchFamily="34" charset="-122"/>
                <a:ea typeface="微软雅黑" pitchFamily="34" charset="-122"/>
                <a:sym typeface="微软雅黑" pitchFamily="34" charset="-122"/>
              </a:rPr>
              <a:t>、交通条件</a:t>
            </a:r>
            <a:r>
              <a:rPr lang="zh-CN" altLang="en-US" sz="2000" dirty="0">
                <a:solidFill>
                  <a:schemeClr val="bg1"/>
                </a:solidFill>
                <a:latin typeface="微软雅黑" pitchFamily="34" charset="-122"/>
                <a:ea typeface="微软雅黑" pitchFamily="34" charset="-122"/>
                <a:sym typeface="微软雅黑" pitchFamily="34" charset="-122"/>
              </a:rPr>
              <a:t>、 </a:t>
            </a:r>
            <a:r>
              <a:rPr lang="zh-CN" altLang="en-US" sz="2000" dirty="0" smtClean="0">
                <a:solidFill>
                  <a:schemeClr val="bg1"/>
                </a:solidFill>
                <a:latin typeface="微软雅黑" pitchFamily="34" charset="-122"/>
                <a:ea typeface="微软雅黑" pitchFamily="34" charset="-122"/>
                <a:sym typeface="微软雅黑" pitchFamily="34" charset="-122"/>
              </a:rPr>
              <a:t>物业</a:t>
            </a:r>
            <a:r>
              <a:rPr lang="zh-CN" altLang="en-US" sz="2000" dirty="0">
                <a:solidFill>
                  <a:schemeClr val="bg1"/>
                </a:solidFill>
                <a:latin typeface="微软雅黑" pitchFamily="34" charset="-122"/>
                <a:ea typeface="微软雅黑" pitchFamily="34" charset="-122"/>
                <a:sym typeface="微软雅黑" pitchFamily="34" charset="-122"/>
              </a:rPr>
              <a:t>条件</a:t>
            </a:r>
            <a:r>
              <a:rPr lang="zh-CN" altLang="en-US" sz="2000" dirty="0" smtClean="0">
                <a:solidFill>
                  <a:schemeClr val="bg1"/>
                </a:solidFill>
                <a:latin typeface="微软雅黑" pitchFamily="34" charset="-122"/>
                <a:ea typeface="微软雅黑" pitchFamily="34" charset="-122"/>
                <a:sym typeface="微软雅黑" pitchFamily="34" charset="-122"/>
              </a:rPr>
              <a:t>、资源</a:t>
            </a:r>
            <a:r>
              <a:rPr lang="zh-CN" altLang="en-US" sz="2000" dirty="0">
                <a:solidFill>
                  <a:schemeClr val="bg1"/>
                </a:solidFill>
                <a:latin typeface="微软雅黑" pitchFamily="34" charset="-122"/>
                <a:ea typeface="微软雅黑" pitchFamily="34" charset="-122"/>
                <a:sym typeface="微软雅黑" pitchFamily="34" charset="-122"/>
              </a:rPr>
              <a:t>条件等</a:t>
            </a:r>
            <a:r>
              <a:rPr lang="zh-CN" altLang="en-US" sz="2000" dirty="0" smtClean="0">
                <a:solidFill>
                  <a:schemeClr val="bg1"/>
                </a:solidFill>
                <a:latin typeface="微软雅黑" pitchFamily="34" charset="-122"/>
                <a:ea typeface="微软雅黑" pitchFamily="34" charset="-122"/>
                <a:sym typeface="微软雅黑" pitchFamily="34" charset="-122"/>
              </a:rPr>
              <a:t>。</a:t>
            </a:r>
            <a:endParaRPr lang="en-US" altLang="zh-CN" sz="2000" dirty="0" smtClean="0">
              <a:solidFill>
                <a:schemeClr val="bg1"/>
              </a:solidFill>
              <a:latin typeface="微软雅黑" pitchFamily="34" charset="-122"/>
              <a:ea typeface="微软雅黑" pitchFamily="34" charset="-122"/>
              <a:sym typeface="微软雅黑" pitchFamily="34" charset="-122"/>
            </a:endParaRPr>
          </a:p>
          <a:p>
            <a:pPr indent="457200" algn="just">
              <a:lnSpc>
                <a:spcPct val="120000"/>
              </a:lnSpc>
              <a:defRPr/>
            </a:pPr>
            <a:r>
              <a:rPr lang="zh-CN" altLang="en-US" sz="2000" dirty="0" smtClean="0">
                <a:solidFill>
                  <a:schemeClr val="bg1"/>
                </a:solidFill>
                <a:latin typeface="微软雅黑" pitchFamily="34" charset="-122"/>
                <a:ea typeface="微软雅黑" pitchFamily="34" charset="-122"/>
                <a:sym typeface="微软雅黑" pitchFamily="34" charset="-122"/>
              </a:rPr>
              <a:t>环境条件</a:t>
            </a:r>
            <a:r>
              <a:rPr lang="zh-CN" altLang="en-US" sz="2000" dirty="0">
                <a:solidFill>
                  <a:schemeClr val="bg1"/>
                </a:solidFill>
                <a:latin typeface="微软雅黑" pitchFamily="34" charset="-122"/>
                <a:ea typeface="微软雅黑" pitchFamily="34" charset="-122"/>
                <a:sym typeface="微软雅黑" pitchFamily="34" charset="-122"/>
              </a:rPr>
              <a:t>对于企业的生产经营活动具有重要影响</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甚至是</a:t>
            </a:r>
            <a:r>
              <a:rPr lang="zh-CN" altLang="en-US" sz="2000" dirty="0" smtClean="0">
                <a:solidFill>
                  <a:schemeClr val="bg1"/>
                </a:solidFill>
                <a:latin typeface="微软雅黑" pitchFamily="34" charset="-122"/>
                <a:ea typeface="微软雅黑" pitchFamily="34" charset="-122"/>
                <a:sym typeface="微软雅黑" pitchFamily="34" charset="-122"/>
              </a:rPr>
              <a:t>决定性的</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如食品企业的生产环境必须符合国家对食品安全的评价标准</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因此食品生产企业</a:t>
            </a:r>
            <a:r>
              <a:rPr lang="zh-CN" altLang="en-US" sz="2000" dirty="0" smtClean="0">
                <a:solidFill>
                  <a:schemeClr val="bg1"/>
                </a:solidFill>
                <a:latin typeface="微软雅黑" pitchFamily="34" charset="-122"/>
                <a:ea typeface="微软雅黑" pitchFamily="34" charset="-122"/>
                <a:sym typeface="微软雅黑" pitchFamily="34" charset="-122"/>
              </a:rPr>
              <a:t>选址必须</a:t>
            </a:r>
            <a:r>
              <a:rPr lang="zh-CN" altLang="en-US" sz="2000" dirty="0">
                <a:solidFill>
                  <a:schemeClr val="bg1"/>
                </a:solidFill>
                <a:latin typeface="微软雅黑" pitchFamily="34" charset="-122"/>
                <a:ea typeface="微软雅黑" pitchFamily="34" charset="-122"/>
                <a:sym typeface="微软雅黑" pitchFamily="34" charset="-122"/>
              </a:rPr>
              <a:t>考虑自然环境因素</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而且是决定性的。</a:t>
            </a:r>
          </a:p>
        </p:txBody>
      </p:sp>
      <p:sp>
        <p:nvSpPr>
          <p:cNvPr id="21" name="矩形 20"/>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2" name="组合 21"/>
          <p:cNvGrpSpPr/>
          <p:nvPr/>
        </p:nvGrpSpPr>
        <p:grpSpPr>
          <a:xfrm>
            <a:off x="192881" y="893"/>
            <a:ext cx="575915" cy="836495"/>
            <a:chOff x="841003" y="360040"/>
            <a:chExt cx="504056" cy="836712"/>
          </a:xfrm>
          <a:solidFill>
            <a:schemeClr val="accent1"/>
          </a:solidFill>
        </p:grpSpPr>
        <p:sp>
          <p:nvSpPr>
            <p:cNvPr id="23" name="矩形 22"/>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24" name="等腰三角形 23"/>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26" name="矩形 25"/>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9"/>
          <p:cNvSpPr txBox="1"/>
          <p:nvPr/>
        </p:nvSpPr>
        <p:spPr>
          <a:xfrm>
            <a:off x="840784" y="203271"/>
            <a:ext cx="71983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一、 影响选址的因素</a:t>
            </a:r>
          </a:p>
        </p:txBody>
      </p:sp>
    </p:spTree>
    <p:extLst>
      <p:ext uri="{BB962C8B-B14F-4D97-AF65-F5344CB8AC3E}">
        <p14:creationId xmlns:p14="http://schemas.microsoft.com/office/powerpoint/2010/main" val="3092253270"/>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circle(in)">
                                      <p:cBhvr>
                                        <p:cTn id="7" dur="20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5"/>
                                        </p:tgtEl>
                                        <p:attrNameLst>
                                          <p:attrName>style.visibility</p:attrName>
                                        </p:attrNameLst>
                                      </p:cBhvr>
                                      <p:to>
                                        <p:strVal val="visible"/>
                                      </p:to>
                                    </p:set>
                                    <p:animEffect transition="in" filter="fade">
                                      <p:cBhvr>
                                        <p:cTn id="12" dur="500"/>
                                        <p:tgtEl>
                                          <p:spTgt spid="45"/>
                                        </p:tgtEl>
                                      </p:cBhvr>
                                    </p:animEffect>
                                  </p:childTnLst>
                                </p:cTn>
                              </p:par>
                              <p:par>
                                <p:cTn id="13" presetID="10" presetClass="entr" presetSubtype="0" fill="hold" nodeType="with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fade">
                                      <p:cBhvr>
                                        <p:cTn id="15"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1" name="组合 20"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660832" y="1815605"/>
            <a:ext cx="1924050" cy="4030663"/>
            <a:chOff x="1661530" y="2239405"/>
            <a:chExt cx="1924050" cy="4030663"/>
          </a:xfrm>
          <a:solidFill>
            <a:schemeClr val="accent2">
              <a:lumMod val="75000"/>
            </a:schemeClr>
          </a:solidFill>
        </p:grpSpPr>
        <p:sp>
          <p:nvSpPr>
            <p:cNvPr id="22" name="Freeform 47"/>
            <p:cNvSpPr>
              <a:spLocks/>
            </p:cNvSpPr>
            <p:nvPr/>
          </p:nvSpPr>
          <p:spPr bwMode="auto">
            <a:xfrm flipH="1">
              <a:off x="1661530" y="2290205"/>
              <a:ext cx="1924050" cy="3979863"/>
            </a:xfrm>
            <a:custGeom>
              <a:avLst/>
              <a:gdLst>
                <a:gd name="T0" fmla="*/ 450 w 450"/>
                <a:gd name="T1" fmla="*/ 409 h 931"/>
                <a:gd name="T2" fmla="*/ 450 w 450"/>
                <a:gd name="T3" fmla="*/ 562 h 931"/>
                <a:gd name="T4" fmla="*/ 410 w 450"/>
                <a:gd name="T5" fmla="*/ 562 h 931"/>
                <a:gd name="T6" fmla="*/ 400 w 450"/>
                <a:gd name="T7" fmla="*/ 419 h 931"/>
                <a:gd name="T8" fmla="*/ 341 w 450"/>
                <a:gd name="T9" fmla="*/ 292 h 931"/>
                <a:gd name="T10" fmla="*/ 336 w 450"/>
                <a:gd name="T11" fmla="*/ 526 h 931"/>
                <a:gd name="T12" fmla="*/ 374 w 450"/>
                <a:gd name="T13" fmla="*/ 931 h 931"/>
                <a:gd name="T14" fmla="*/ 324 w 450"/>
                <a:gd name="T15" fmla="*/ 931 h 931"/>
                <a:gd name="T16" fmla="*/ 262 w 450"/>
                <a:gd name="T17" fmla="*/ 511 h 931"/>
                <a:gd name="T18" fmla="*/ 238 w 450"/>
                <a:gd name="T19" fmla="*/ 511 h 931"/>
                <a:gd name="T20" fmla="*/ 215 w 450"/>
                <a:gd name="T21" fmla="*/ 931 h 931"/>
                <a:gd name="T22" fmla="*/ 165 w 450"/>
                <a:gd name="T23" fmla="*/ 931 h 931"/>
                <a:gd name="T24" fmla="*/ 165 w 450"/>
                <a:gd name="T25" fmla="*/ 423 h 931"/>
                <a:gd name="T26" fmla="*/ 188 w 450"/>
                <a:gd name="T27" fmla="*/ 285 h 931"/>
                <a:gd name="T28" fmla="*/ 31 w 450"/>
                <a:gd name="T29" fmla="*/ 114 h 931"/>
                <a:gd name="T30" fmla="*/ 0 w 450"/>
                <a:gd name="T31" fmla="*/ 16 h 931"/>
                <a:gd name="T32" fmla="*/ 44 w 450"/>
                <a:gd name="T33" fmla="*/ 0 h 931"/>
                <a:gd name="T34" fmla="*/ 179 w 450"/>
                <a:gd name="T35" fmla="*/ 197 h 931"/>
                <a:gd name="T36" fmla="*/ 225 w 450"/>
                <a:gd name="T37" fmla="*/ 197 h 931"/>
                <a:gd name="T38" fmla="*/ 255 w 450"/>
                <a:gd name="T39" fmla="*/ 240 h 931"/>
                <a:gd name="T40" fmla="*/ 200 w 450"/>
                <a:gd name="T41" fmla="*/ 411 h 931"/>
                <a:gd name="T42" fmla="*/ 225 w 450"/>
                <a:gd name="T43" fmla="*/ 450 h 931"/>
                <a:gd name="T44" fmla="*/ 266 w 450"/>
                <a:gd name="T45" fmla="*/ 416 h 931"/>
                <a:gd name="T46" fmla="*/ 255 w 450"/>
                <a:gd name="T47" fmla="*/ 240 h 931"/>
                <a:gd name="T48" fmla="*/ 307 w 450"/>
                <a:gd name="T49" fmla="*/ 195 h 931"/>
                <a:gd name="T50" fmla="*/ 400 w 450"/>
                <a:gd name="T51" fmla="*/ 257 h 931"/>
                <a:gd name="T52" fmla="*/ 450 w 450"/>
                <a:gd name="T53" fmla="*/ 409 h 9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50" h="931">
                  <a:moveTo>
                    <a:pt x="450" y="409"/>
                  </a:moveTo>
                  <a:cubicBezTo>
                    <a:pt x="450" y="562"/>
                    <a:pt x="450" y="562"/>
                    <a:pt x="450" y="562"/>
                  </a:cubicBezTo>
                  <a:cubicBezTo>
                    <a:pt x="410" y="562"/>
                    <a:pt x="410" y="562"/>
                    <a:pt x="410" y="562"/>
                  </a:cubicBezTo>
                  <a:cubicBezTo>
                    <a:pt x="400" y="419"/>
                    <a:pt x="400" y="419"/>
                    <a:pt x="400" y="419"/>
                  </a:cubicBezTo>
                  <a:cubicBezTo>
                    <a:pt x="341" y="292"/>
                    <a:pt x="341" y="292"/>
                    <a:pt x="341" y="292"/>
                  </a:cubicBezTo>
                  <a:cubicBezTo>
                    <a:pt x="341" y="292"/>
                    <a:pt x="319" y="381"/>
                    <a:pt x="336" y="526"/>
                  </a:cubicBezTo>
                  <a:cubicBezTo>
                    <a:pt x="353" y="671"/>
                    <a:pt x="374" y="931"/>
                    <a:pt x="374" y="931"/>
                  </a:cubicBezTo>
                  <a:cubicBezTo>
                    <a:pt x="324" y="931"/>
                    <a:pt x="324" y="931"/>
                    <a:pt x="324" y="931"/>
                  </a:cubicBezTo>
                  <a:cubicBezTo>
                    <a:pt x="262" y="511"/>
                    <a:pt x="262" y="511"/>
                    <a:pt x="262" y="511"/>
                  </a:cubicBezTo>
                  <a:cubicBezTo>
                    <a:pt x="238" y="511"/>
                    <a:pt x="238" y="511"/>
                    <a:pt x="238" y="511"/>
                  </a:cubicBezTo>
                  <a:cubicBezTo>
                    <a:pt x="215" y="931"/>
                    <a:pt x="215" y="931"/>
                    <a:pt x="215" y="931"/>
                  </a:cubicBezTo>
                  <a:cubicBezTo>
                    <a:pt x="165" y="931"/>
                    <a:pt x="165" y="931"/>
                    <a:pt x="165" y="931"/>
                  </a:cubicBezTo>
                  <a:cubicBezTo>
                    <a:pt x="165" y="931"/>
                    <a:pt x="141" y="562"/>
                    <a:pt x="165" y="423"/>
                  </a:cubicBezTo>
                  <a:cubicBezTo>
                    <a:pt x="188" y="285"/>
                    <a:pt x="188" y="285"/>
                    <a:pt x="188" y="285"/>
                  </a:cubicBezTo>
                  <a:cubicBezTo>
                    <a:pt x="188" y="285"/>
                    <a:pt x="62" y="211"/>
                    <a:pt x="31" y="114"/>
                  </a:cubicBezTo>
                  <a:cubicBezTo>
                    <a:pt x="0" y="16"/>
                    <a:pt x="0" y="16"/>
                    <a:pt x="0" y="16"/>
                  </a:cubicBezTo>
                  <a:cubicBezTo>
                    <a:pt x="44" y="0"/>
                    <a:pt x="44" y="0"/>
                    <a:pt x="44" y="0"/>
                  </a:cubicBezTo>
                  <a:cubicBezTo>
                    <a:pt x="44" y="0"/>
                    <a:pt x="110" y="197"/>
                    <a:pt x="179" y="197"/>
                  </a:cubicBezTo>
                  <a:cubicBezTo>
                    <a:pt x="197" y="197"/>
                    <a:pt x="212" y="197"/>
                    <a:pt x="225" y="197"/>
                  </a:cubicBezTo>
                  <a:cubicBezTo>
                    <a:pt x="225" y="197"/>
                    <a:pt x="224" y="242"/>
                    <a:pt x="255" y="240"/>
                  </a:cubicBezTo>
                  <a:cubicBezTo>
                    <a:pt x="200" y="411"/>
                    <a:pt x="200" y="411"/>
                    <a:pt x="200" y="411"/>
                  </a:cubicBezTo>
                  <a:cubicBezTo>
                    <a:pt x="225" y="450"/>
                    <a:pt x="225" y="450"/>
                    <a:pt x="225" y="450"/>
                  </a:cubicBezTo>
                  <a:cubicBezTo>
                    <a:pt x="266" y="416"/>
                    <a:pt x="266" y="416"/>
                    <a:pt x="266" y="416"/>
                  </a:cubicBezTo>
                  <a:cubicBezTo>
                    <a:pt x="255" y="240"/>
                    <a:pt x="255" y="240"/>
                    <a:pt x="255" y="240"/>
                  </a:cubicBezTo>
                  <a:cubicBezTo>
                    <a:pt x="286" y="238"/>
                    <a:pt x="307" y="195"/>
                    <a:pt x="307" y="195"/>
                  </a:cubicBezTo>
                  <a:cubicBezTo>
                    <a:pt x="338" y="197"/>
                    <a:pt x="385" y="209"/>
                    <a:pt x="400" y="257"/>
                  </a:cubicBezTo>
                  <a:cubicBezTo>
                    <a:pt x="424" y="331"/>
                    <a:pt x="450" y="409"/>
                    <a:pt x="450" y="409"/>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sp>
          <p:nvSpPr>
            <p:cNvPr id="23" name="Oval 48"/>
            <p:cNvSpPr>
              <a:spLocks noChangeArrowheads="1"/>
            </p:cNvSpPr>
            <p:nvPr/>
          </p:nvSpPr>
          <p:spPr bwMode="auto">
            <a:xfrm flipH="1">
              <a:off x="1909178" y="2239405"/>
              <a:ext cx="804863" cy="803275"/>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sp>
          <p:nvSpPr>
            <p:cNvPr id="24" name="Freeform 49"/>
            <p:cNvSpPr>
              <a:spLocks/>
            </p:cNvSpPr>
            <p:nvPr/>
          </p:nvSpPr>
          <p:spPr bwMode="auto">
            <a:xfrm flipH="1">
              <a:off x="2448929" y="3317316"/>
              <a:ext cx="280988" cy="896938"/>
            </a:xfrm>
            <a:custGeom>
              <a:avLst/>
              <a:gdLst>
                <a:gd name="T0" fmla="*/ 148 w 177"/>
                <a:gd name="T1" fmla="*/ 0 h 565"/>
                <a:gd name="T2" fmla="*/ 177 w 177"/>
                <a:gd name="T3" fmla="*/ 473 h 565"/>
                <a:gd name="T4" fmla="*/ 67 w 177"/>
                <a:gd name="T5" fmla="*/ 565 h 565"/>
                <a:gd name="T6" fmla="*/ 0 w 177"/>
                <a:gd name="T7" fmla="*/ 460 h 565"/>
                <a:gd name="T8" fmla="*/ 148 w 177"/>
                <a:gd name="T9" fmla="*/ 0 h 565"/>
              </a:gdLst>
              <a:ahLst/>
              <a:cxnLst>
                <a:cxn ang="0">
                  <a:pos x="T0" y="T1"/>
                </a:cxn>
                <a:cxn ang="0">
                  <a:pos x="T2" y="T3"/>
                </a:cxn>
                <a:cxn ang="0">
                  <a:pos x="T4" y="T5"/>
                </a:cxn>
                <a:cxn ang="0">
                  <a:pos x="T6" y="T7"/>
                </a:cxn>
                <a:cxn ang="0">
                  <a:pos x="T8" y="T9"/>
                </a:cxn>
              </a:cxnLst>
              <a:rect l="0" t="0" r="r" b="b"/>
              <a:pathLst>
                <a:path w="177" h="565">
                  <a:moveTo>
                    <a:pt x="148" y="0"/>
                  </a:moveTo>
                  <a:lnTo>
                    <a:pt x="177" y="473"/>
                  </a:lnTo>
                  <a:lnTo>
                    <a:pt x="67" y="565"/>
                  </a:lnTo>
                  <a:lnTo>
                    <a:pt x="0" y="460"/>
                  </a:lnTo>
                  <a:lnTo>
                    <a:pt x="148"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grpSp>
      <p:grpSp>
        <p:nvGrpSpPr>
          <p:cNvPr id="47" name="组合 46"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2767639" y="1442608"/>
            <a:ext cx="594519" cy="372997"/>
            <a:chOff x="3768337" y="1881704"/>
            <a:chExt cx="1624013" cy="1181100"/>
          </a:xfrm>
          <a:solidFill>
            <a:srgbClr val="0F914C"/>
          </a:solidFill>
        </p:grpSpPr>
        <p:sp>
          <p:nvSpPr>
            <p:cNvPr id="48" name="Freeform 57"/>
            <p:cNvSpPr>
              <a:spLocks/>
            </p:cNvSpPr>
            <p:nvPr/>
          </p:nvSpPr>
          <p:spPr bwMode="auto">
            <a:xfrm>
              <a:off x="3768337" y="1942029"/>
              <a:ext cx="1093788" cy="1120775"/>
            </a:xfrm>
            <a:custGeom>
              <a:avLst/>
              <a:gdLst>
                <a:gd name="T0" fmla="*/ 689 w 689"/>
                <a:gd name="T1" fmla="*/ 288 h 706"/>
                <a:gd name="T2" fmla="*/ 689 w 689"/>
                <a:gd name="T3" fmla="*/ 706 h 706"/>
                <a:gd name="T4" fmla="*/ 0 w 689"/>
                <a:gd name="T5" fmla="*/ 706 h 706"/>
                <a:gd name="T6" fmla="*/ 0 w 689"/>
                <a:gd name="T7" fmla="*/ 0 h 706"/>
                <a:gd name="T8" fmla="*/ 689 w 689"/>
                <a:gd name="T9" fmla="*/ 0 h 706"/>
                <a:gd name="T10" fmla="*/ 689 w 689"/>
                <a:gd name="T11" fmla="*/ 94 h 706"/>
                <a:gd name="T12" fmla="*/ 598 w 689"/>
                <a:gd name="T13" fmla="*/ 148 h 706"/>
                <a:gd name="T14" fmla="*/ 598 w 689"/>
                <a:gd name="T15" fmla="*/ 94 h 706"/>
                <a:gd name="T16" fmla="*/ 94 w 689"/>
                <a:gd name="T17" fmla="*/ 94 h 706"/>
                <a:gd name="T18" fmla="*/ 94 w 689"/>
                <a:gd name="T19" fmla="*/ 611 h 706"/>
                <a:gd name="T20" fmla="*/ 598 w 689"/>
                <a:gd name="T21" fmla="*/ 611 h 706"/>
                <a:gd name="T22" fmla="*/ 598 w 689"/>
                <a:gd name="T23" fmla="*/ 353 h 706"/>
                <a:gd name="T24" fmla="*/ 689 w 689"/>
                <a:gd name="T25" fmla="*/ 28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9" h="706">
                  <a:moveTo>
                    <a:pt x="689" y="288"/>
                  </a:moveTo>
                  <a:lnTo>
                    <a:pt x="689" y="706"/>
                  </a:lnTo>
                  <a:lnTo>
                    <a:pt x="0" y="706"/>
                  </a:lnTo>
                  <a:lnTo>
                    <a:pt x="0" y="0"/>
                  </a:lnTo>
                  <a:lnTo>
                    <a:pt x="689" y="0"/>
                  </a:lnTo>
                  <a:lnTo>
                    <a:pt x="689" y="94"/>
                  </a:lnTo>
                  <a:lnTo>
                    <a:pt x="598" y="148"/>
                  </a:lnTo>
                  <a:lnTo>
                    <a:pt x="598" y="94"/>
                  </a:lnTo>
                  <a:lnTo>
                    <a:pt x="94" y="94"/>
                  </a:lnTo>
                  <a:lnTo>
                    <a:pt x="94" y="611"/>
                  </a:lnTo>
                  <a:lnTo>
                    <a:pt x="598" y="611"/>
                  </a:lnTo>
                  <a:lnTo>
                    <a:pt x="598" y="353"/>
                  </a:lnTo>
                  <a:lnTo>
                    <a:pt x="689" y="288"/>
                  </a:lnTo>
                  <a:close/>
                </a:path>
              </a:pathLst>
            </a:custGeom>
            <a:grpFill/>
            <a:ln>
              <a:noFill/>
            </a:ln>
            <a:effectLst/>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grpSp>
          <p:nvGrpSpPr>
            <p:cNvPr id="49" name="组合 48"/>
            <p:cNvGrpSpPr/>
            <p:nvPr/>
          </p:nvGrpSpPr>
          <p:grpSpPr>
            <a:xfrm>
              <a:off x="4008050" y="1881704"/>
              <a:ext cx="1384300" cy="903287"/>
              <a:chOff x="4008050" y="1881704"/>
              <a:chExt cx="1384300" cy="903287"/>
            </a:xfrm>
            <a:grpFill/>
          </p:grpSpPr>
          <p:sp>
            <p:nvSpPr>
              <p:cNvPr id="50" name="Freeform 50"/>
              <p:cNvSpPr>
                <a:spLocks/>
              </p:cNvSpPr>
              <p:nvPr/>
            </p:nvSpPr>
            <p:spPr bwMode="auto">
              <a:xfrm>
                <a:off x="4862125" y="1881704"/>
                <a:ext cx="530225" cy="403225"/>
              </a:xfrm>
              <a:custGeom>
                <a:avLst/>
                <a:gdLst>
                  <a:gd name="T0" fmla="*/ 334 w 334"/>
                  <a:gd name="T1" fmla="*/ 0 h 254"/>
                  <a:gd name="T2" fmla="*/ 0 w 334"/>
                  <a:gd name="T3" fmla="*/ 254 h 254"/>
                  <a:gd name="T4" fmla="*/ 0 w 334"/>
                  <a:gd name="T5" fmla="*/ 194 h 254"/>
                  <a:gd name="T6" fmla="*/ 334 w 334"/>
                  <a:gd name="T7" fmla="*/ 0 h 254"/>
                </a:gdLst>
                <a:ahLst/>
                <a:cxnLst>
                  <a:cxn ang="0">
                    <a:pos x="T0" y="T1"/>
                  </a:cxn>
                  <a:cxn ang="0">
                    <a:pos x="T2" y="T3"/>
                  </a:cxn>
                  <a:cxn ang="0">
                    <a:pos x="T4" y="T5"/>
                  </a:cxn>
                  <a:cxn ang="0">
                    <a:pos x="T6" y="T7"/>
                  </a:cxn>
                </a:cxnLst>
                <a:rect l="0" t="0" r="r" b="b"/>
                <a:pathLst>
                  <a:path w="334" h="254">
                    <a:moveTo>
                      <a:pt x="334" y="0"/>
                    </a:moveTo>
                    <a:lnTo>
                      <a:pt x="0" y="254"/>
                    </a:lnTo>
                    <a:lnTo>
                      <a:pt x="0" y="194"/>
                    </a:lnTo>
                    <a:lnTo>
                      <a:pt x="33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sp>
            <p:nvSpPr>
              <p:cNvPr id="51" name="Freeform 58"/>
              <p:cNvSpPr>
                <a:spLocks/>
              </p:cNvSpPr>
              <p:nvPr/>
            </p:nvSpPr>
            <p:spPr bwMode="auto">
              <a:xfrm>
                <a:off x="4717663" y="2189679"/>
                <a:ext cx="144463" cy="206375"/>
              </a:xfrm>
              <a:custGeom>
                <a:avLst/>
                <a:gdLst>
                  <a:gd name="T0" fmla="*/ 91 w 91"/>
                  <a:gd name="T1" fmla="*/ 0 h 130"/>
                  <a:gd name="T2" fmla="*/ 91 w 91"/>
                  <a:gd name="T3" fmla="*/ 60 h 130"/>
                  <a:gd name="T4" fmla="*/ 0 w 91"/>
                  <a:gd name="T5" fmla="*/ 130 h 130"/>
                  <a:gd name="T6" fmla="*/ 0 w 91"/>
                  <a:gd name="T7" fmla="*/ 54 h 130"/>
                  <a:gd name="T8" fmla="*/ 91 w 91"/>
                  <a:gd name="T9" fmla="*/ 0 h 130"/>
                </a:gdLst>
                <a:ahLst/>
                <a:cxnLst>
                  <a:cxn ang="0">
                    <a:pos x="T0" y="T1"/>
                  </a:cxn>
                  <a:cxn ang="0">
                    <a:pos x="T2" y="T3"/>
                  </a:cxn>
                  <a:cxn ang="0">
                    <a:pos x="T4" y="T5"/>
                  </a:cxn>
                  <a:cxn ang="0">
                    <a:pos x="T6" y="T7"/>
                  </a:cxn>
                  <a:cxn ang="0">
                    <a:pos x="T8" y="T9"/>
                  </a:cxn>
                </a:cxnLst>
                <a:rect l="0" t="0" r="r" b="b"/>
                <a:pathLst>
                  <a:path w="91" h="130">
                    <a:moveTo>
                      <a:pt x="91" y="0"/>
                    </a:moveTo>
                    <a:lnTo>
                      <a:pt x="91" y="60"/>
                    </a:lnTo>
                    <a:lnTo>
                      <a:pt x="0" y="130"/>
                    </a:lnTo>
                    <a:lnTo>
                      <a:pt x="0" y="54"/>
                    </a:lnTo>
                    <a:lnTo>
                      <a:pt x="9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sp>
            <p:nvSpPr>
              <p:cNvPr id="52" name="Freeform 61"/>
              <p:cNvSpPr>
                <a:spLocks/>
              </p:cNvSpPr>
              <p:nvPr/>
            </p:nvSpPr>
            <p:spPr bwMode="auto">
              <a:xfrm>
                <a:off x="4008050" y="2275403"/>
                <a:ext cx="709613" cy="509588"/>
              </a:xfrm>
              <a:custGeom>
                <a:avLst/>
                <a:gdLst>
                  <a:gd name="T0" fmla="*/ 447 w 447"/>
                  <a:gd name="T1" fmla="*/ 0 h 321"/>
                  <a:gd name="T2" fmla="*/ 447 w 447"/>
                  <a:gd name="T3" fmla="*/ 76 h 321"/>
                  <a:gd name="T4" fmla="*/ 123 w 447"/>
                  <a:gd name="T5" fmla="*/ 321 h 321"/>
                  <a:gd name="T6" fmla="*/ 0 w 447"/>
                  <a:gd name="T7" fmla="*/ 22 h 321"/>
                  <a:gd name="T8" fmla="*/ 123 w 447"/>
                  <a:gd name="T9" fmla="*/ 186 h 321"/>
                  <a:gd name="T10" fmla="*/ 447 w 447"/>
                  <a:gd name="T11" fmla="*/ 0 h 321"/>
                </a:gdLst>
                <a:ahLst/>
                <a:cxnLst>
                  <a:cxn ang="0">
                    <a:pos x="T0" y="T1"/>
                  </a:cxn>
                  <a:cxn ang="0">
                    <a:pos x="T2" y="T3"/>
                  </a:cxn>
                  <a:cxn ang="0">
                    <a:pos x="T4" y="T5"/>
                  </a:cxn>
                  <a:cxn ang="0">
                    <a:pos x="T6" y="T7"/>
                  </a:cxn>
                  <a:cxn ang="0">
                    <a:pos x="T8" y="T9"/>
                  </a:cxn>
                  <a:cxn ang="0">
                    <a:pos x="T10" y="T11"/>
                  </a:cxn>
                </a:cxnLst>
                <a:rect l="0" t="0" r="r" b="b"/>
                <a:pathLst>
                  <a:path w="447" h="321">
                    <a:moveTo>
                      <a:pt x="447" y="0"/>
                    </a:moveTo>
                    <a:lnTo>
                      <a:pt x="447" y="76"/>
                    </a:lnTo>
                    <a:lnTo>
                      <a:pt x="123" y="321"/>
                    </a:lnTo>
                    <a:lnTo>
                      <a:pt x="0" y="22"/>
                    </a:lnTo>
                    <a:lnTo>
                      <a:pt x="123" y="186"/>
                    </a:lnTo>
                    <a:lnTo>
                      <a:pt x="44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grpSp>
      </p:grpSp>
      <p:sp>
        <p:nvSpPr>
          <p:cNvPr id="8" name="矩形 7"/>
          <p:cNvSpPr/>
          <p:nvPr/>
        </p:nvSpPr>
        <p:spPr>
          <a:xfrm>
            <a:off x="3374858" y="1982688"/>
            <a:ext cx="6327942" cy="1569660"/>
          </a:xfrm>
          <a:prstGeom prst="rect">
            <a:avLst/>
          </a:prstGeom>
        </p:spPr>
        <p:txBody>
          <a:bodyPr wrap="square">
            <a:spAutoFit/>
          </a:bodyPr>
          <a:lstStyle/>
          <a:p>
            <a:pPr indent="457200" algn="just">
              <a:lnSpc>
                <a:spcPct val="120000"/>
              </a:lnSpc>
            </a:pPr>
            <a:r>
              <a:rPr lang="zh-CN" altLang="en-US" sz="2000" dirty="0">
                <a:solidFill>
                  <a:schemeClr val="tx1">
                    <a:lumMod val="75000"/>
                    <a:lumOff val="25000"/>
                  </a:schemeClr>
                </a:solidFill>
                <a:latin typeface="微软雅黑" pitchFamily="34" charset="-122"/>
                <a:ea typeface="微软雅黑" pitchFamily="34" charset="-122"/>
              </a:rPr>
              <a:t>新企业选址首先需要根据企业战略</a:t>
            </a:r>
            <a:r>
              <a:rPr lang="zh-CN" altLang="en-US" sz="2000" dirty="0" smtClean="0">
                <a:solidFill>
                  <a:schemeClr val="tx1">
                    <a:lumMod val="75000"/>
                    <a:lumOff val="25000"/>
                  </a:schemeClr>
                </a:solidFill>
                <a:latin typeface="微软雅黑" pitchFamily="34" charset="-122"/>
                <a:ea typeface="微软雅黑" pitchFamily="34" charset="-122"/>
              </a:rPr>
              <a:t>、宏观</a:t>
            </a:r>
            <a:r>
              <a:rPr lang="zh-CN" altLang="en-US" sz="2000" dirty="0">
                <a:solidFill>
                  <a:schemeClr val="tx1">
                    <a:lumMod val="75000"/>
                    <a:lumOff val="25000"/>
                  </a:schemeClr>
                </a:solidFill>
                <a:latin typeface="微软雅黑" pitchFamily="34" charset="-122"/>
                <a:ea typeface="微软雅黑" pitchFamily="34" charset="-122"/>
              </a:rPr>
              <a:t>环境</a:t>
            </a:r>
            <a:r>
              <a:rPr lang="zh-CN" altLang="en-US" sz="2000" dirty="0" smtClean="0">
                <a:solidFill>
                  <a:schemeClr val="tx1">
                    <a:lumMod val="75000"/>
                    <a:lumOff val="25000"/>
                  </a:schemeClr>
                </a:solidFill>
                <a:latin typeface="微软雅黑" pitchFamily="34" charset="-122"/>
                <a:ea typeface="微软雅黑" pitchFamily="34" charset="-122"/>
              </a:rPr>
              <a:t>、资源</a:t>
            </a:r>
            <a:r>
              <a:rPr lang="zh-CN" altLang="en-US" sz="2000" dirty="0">
                <a:solidFill>
                  <a:schemeClr val="tx1">
                    <a:lumMod val="75000"/>
                    <a:lumOff val="25000"/>
                  </a:schemeClr>
                </a:solidFill>
                <a:latin typeface="微软雅黑" pitchFamily="34" charset="-122"/>
                <a:ea typeface="微软雅黑" pitchFamily="34" charset="-122"/>
              </a:rPr>
              <a:t>条件</a:t>
            </a:r>
            <a:r>
              <a:rPr lang="zh-CN" altLang="en-US" sz="2000" dirty="0" smtClean="0">
                <a:solidFill>
                  <a:schemeClr val="tx1">
                    <a:lumMod val="75000"/>
                    <a:lumOff val="25000"/>
                  </a:schemeClr>
                </a:solidFill>
                <a:latin typeface="微软雅黑" pitchFamily="34" charset="-122"/>
                <a:ea typeface="微软雅黑" pitchFamily="34" charset="-122"/>
              </a:rPr>
              <a:t>、成本</a:t>
            </a:r>
            <a:r>
              <a:rPr lang="zh-CN" altLang="en-US" sz="2000" dirty="0">
                <a:solidFill>
                  <a:schemeClr val="tx1">
                    <a:lumMod val="75000"/>
                    <a:lumOff val="25000"/>
                  </a:schemeClr>
                </a:solidFill>
                <a:latin typeface="微软雅黑" pitchFamily="34" charset="-122"/>
                <a:ea typeface="微软雅黑" pitchFamily="34" charset="-122"/>
              </a:rPr>
              <a:t>等因素</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确定企业</a:t>
            </a:r>
            <a:r>
              <a:rPr lang="zh-CN" altLang="en-US" sz="2000" dirty="0" smtClean="0">
                <a:solidFill>
                  <a:schemeClr val="tx1">
                    <a:lumMod val="75000"/>
                    <a:lumOff val="25000"/>
                  </a:schemeClr>
                </a:solidFill>
                <a:latin typeface="微软雅黑" pitchFamily="34" charset="-122"/>
                <a:ea typeface="微软雅黑" pitchFamily="34" charset="-122"/>
              </a:rPr>
              <a:t>选址</a:t>
            </a:r>
            <a:r>
              <a:rPr lang="zh-CN" altLang="en-US" sz="2000" dirty="0">
                <a:solidFill>
                  <a:schemeClr val="tx1">
                    <a:lumMod val="75000"/>
                    <a:lumOff val="25000"/>
                  </a:schemeClr>
                </a:solidFill>
                <a:latin typeface="微软雅黑" pitchFamily="34" charset="-122"/>
                <a:ea typeface="微软雅黑" pitchFamily="34" charset="-122"/>
              </a:rPr>
              <a:t>的宏观目标区域</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pPr>
            <a:r>
              <a:rPr lang="zh-CN" altLang="en-US" sz="2000" dirty="0" smtClean="0">
                <a:solidFill>
                  <a:schemeClr val="tx1">
                    <a:lumMod val="75000"/>
                    <a:lumOff val="25000"/>
                  </a:schemeClr>
                </a:solidFill>
                <a:latin typeface="微软雅黑" pitchFamily="34" charset="-122"/>
                <a:ea typeface="微软雅黑" pitchFamily="34" charset="-122"/>
              </a:rPr>
              <a:t>宏观</a:t>
            </a:r>
            <a:r>
              <a:rPr lang="zh-CN" altLang="en-US" sz="2000" dirty="0">
                <a:solidFill>
                  <a:schemeClr val="tx1">
                    <a:lumMod val="75000"/>
                    <a:lumOff val="25000"/>
                  </a:schemeClr>
                </a:solidFill>
                <a:latin typeface="微软雅黑" pitchFamily="34" charset="-122"/>
                <a:ea typeface="微软雅黑" pitchFamily="34" charset="-122"/>
              </a:rPr>
              <a:t>目标区域一般可以定位为某个国家某个区域的某个城市范围。</a:t>
            </a:r>
          </a:p>
        </p:txBody>
      </p:sp>
      <p:sp>
        <p:nvSpPr>
          <p:cNvPr id="25" name="矩形 24"/>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6" name="组合 25"/>
          <p:cNvGrpSpPr/>
          <p:nvPr/>
        </p:nvGrpSpPr>
        <p:grpSpPr>
          <a:xfrm>
            <a:off x="192881" y="893"/>
            <a:ext cx="575915" cy="836495"/>
            <a:chOff x="841003" y="360040"/>
            <a:chExt cx="504056" cy="836712"/>
          </a:xfrm>
          <a:solidFill>
            <a:schemeClr val="accent1"/>
          </a:solidFill>
        </p:grpSpPr>
        <p:sp>
          <p:nvSpPr>
            <p:cNvPr id="27" name="矩形 26"/>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28" name="等腰三角形 27"/>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30" name="矩形 29"/>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9"/>
          <p:cNvSpPr txBox="1"/>
          <p:nvPr/>
        </p:nvSpPr>
        <p:spPr>
          <a:xfrm>
            <a:off x="840784" y="203271"/>
            <a:ext cx="84937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二、 新企业选址</a:t>
            </a:r>
            <a:r>
              <a:rPr lang="zh-CN" altLang="en-US" sz="2400" b="1" dirty="0" smtClean="0">
                <a:solidFill>
                  <a:schemeClr val="tx1">
                    <a:lumMod val="75000"/>
                    <a:lumOff val="25000"/>
                  </a:schemeClr>
                </a:solidFill>
                <a:latin typeface="微软雅黑" pitchFamily="34" charset="-122"/>
                <a:ea typeface="微软雅黑" pitchFamily="34" charset="-122"/>
              </a:rPr>
              <a:t>流程  </a:t>
            </a:r>
            <a:r>
              <a:rPr lang="en-US" altLang="zh-CN" sz="2400" b="1" dirty="0" smtClean="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一</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确定宏观目标区域</a:t>
            </a:r>
          </a:p>
        </p:txBody>
      </p:sp>
    </p:spTree>
    <p:extLst>
      <p:ext uri="{BB962C8B-B14F-4D97-AF65-F5344CB8AC3E}">
        <p14:creationId xmlns:p14="http://schemas.microsoft.com/office/powerpoint/2010/main" val="4217730836"/>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down)">
                                      <p:cBhvr>
                                        <p:cTn id="7" dur="500"/>
                                        <p:tgtEl>
                                          <p:spTgt spid="21"/>
                                        </p:tgtEl>
                                      </p:cBhvr>
                                    </p:animEffect>
                                  </p:childTnLst>
                                </p:cTn>
                              </p:par>
                              <p:par>
                                <p:cTn id="8" presetID="22" presetClass="entr" presetSubtype="4" fill="hold" nodeType="withEffect">
                                  <p:stCondLst>
                                    <p:cond delay="0"/>
                                  </p:stCondLst>
                                  <p:childTnLst>
                                    <p:set>
                                      <p:cBhvr>
                                        <p:cTn id="9" dur="1" fill="hold">
                                          <p:stCondLst>
                                            <p:cond delay="0"/>
                                          </p:stCondLst>
                                        </p:cTn>
                                        <p:tgtEl>
                                          <p:spTgt spid="47"/>
                                        </p:tgtEl>
                                        <p:attrNameLst>
                                          <p:attrName>style.visibility</p:attrName>
                                        </p:attrNameLst>
                                      </p:cBhvr>
                                      <p:to>
                                        <p:strVal val="visible"/>
                                      </p:to>
                                    </p:set>
                                    <p:animEffect transition="in" filter="wipe(down)">
                                      <p:cBhvr>
                                        <p:cTn id="10" dur="500"/>
                                        <p:tgtEl>
                                          <p:spTgt spid="47"/>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1" name="组合 20"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660832" y="1815605"/>
            <a:ext cx="1924050" cy="4030663"/>
            <a:chOff x="1661530" y="2239405"/>
            <a:chExt cx="1924050" cy="4030663"/>
          </a:xfrm>
          <a:solidFill>
            <a:schemeClr val="accent2">
              <a:lumMod val="75000"/>
            </a:schemeClr>
          </a:solidFill>
        </p:grpSpPr>
        <p:sp>
          <p:nvSpPr>
            <p:cNvPr id="22" name="Freeform 47"/>
            <p:cNvSpPr>
              <a:spLocks/>
            </p:cNvSpPr>
            <p:nvPr/>
          </p:nvSpPr>
          <p:spPr bwMode="auto">
            <a:xfrm flipH="1">
              <a:off x="1661530" y="2290205"/>
              <a:ext cx="1924050" cy="3979863"/>
            </a:xfrm>
            <a:custGeom>
              <a:avLst/>
              <a:gdLst>
                <a:gd name="T0" fmla="*/ 450 w 450"/>
                <a:gd name="T1" fmla="*/ 409 h 931"/>
                <a:gd name="T2" fmla="*/ 450 w 450"/>
                <a:gd name="T3" fmla="*/ 562 h 931"/>
                <a:gd name="T4" fmla="*/ 410 w 450"/>
                <a:gd name="T5" fmla="*/ 562 h 931"/>
                <a:gd name="T6" fmla="*/ 400 w 450"/>
                <a:gd name="T7" fmla="*/ 419 h 931"/>
                <a:gd name="T8" fmla="*/ 341 w 450"/>
                <a:gd name="T9" fmla="*/ 292 h 931"/>
                <a:gd name="T10" fmla="*/ 336 w 450"/>
                <a:gd name="T11" fmla="*/ 526 h 931"/>
                <a:gd name="T12" fmla="*/ 374 w 450"/>
                <a:gd name="T13" fmla="*/ 931 h 931"/>
                <a:gd name="T14" fmla="*/ 324 w 450"/>
                <a:gd name="T15" fmla="*/ 931 h 931"/>
                <a:gd name="T16" fmla="*/ 262 w 450"/>
                <a:gd name="T17" fmla="*/ 511 h 931"/>
                <a:gd name="T18" fmla="*/ 238 w 450"/>
                <a:gd name="T19" fmla="*/ 511 h 931"/>
                <a:gd name="T20" fmla="*/ 215 w 450"/>
                <a:gd name="T21" fmla="*/ 931 h 931"/>
                <a:gd name="T22" fmla="*/ 165 w 450"/>
                <a:gd name="T23" fmla="*/ 931 h 931"/>
                <a:gd name="T24" fmla="*/ 165 w 450"/>
                <a:gd name="T25" fmla="*/ 423 h 931"/>
                <a:gd name="T26" fmla="*/ 188 w 450"/>
                <a:gd name="T27" fmla="*/ 285 h 931"/>
                <a:gd name="T28" fmla="*/ 31 w 450"/>
                <a:gd name="T29" fmla="*/ 114 h 931"/>
                <a:gd name="T30" fmla="*/ 0 w 450"/>
                <a:gd name="T31" fmla="*/ 16 h 931"/>
                <a:gd name="T32" fmla="*/ 44 w 450"/>
                <a:gd name="T33" fmla="*/ 0 h 931"/>
                <a:gd name="T34" fmla="*/ 179 w 450"/>
                <a:gd name="T35" fmla="*/ 197 h 931"/>
                <a:gd name="T36" fmla="*/ 225 w 450"/>
                <a:gd name="T37" fmla="*/ 197 h 931"/>
                <a:gd name="T38" fmla="*/ 255 w 450"/>
                <a:gd name="T39" fmla="*/ 240 h 931"/>
                <a:gd name="T40" fmla="*/ 200 w 450"/>
                <a:gd name="T41" fmla="*/ 411 h 931"/>
                <a:gd name="T42" fmla="*/ 225 w 450"/>
                <a:gd name="T43" fmla="*/ 450 h 931"/>
                <a:gd name="T44" fmla="*/ 266 w 450"/>
                <a:gd name="T45" fmla="*/ 416 h 931"/>
                <a:gd name="T46" fmla="*/ 255 w 450"/>
                <a:gd name="T47" fmla="*/ 240 h 931"/>
                <a:gd name="T48" fmla="*/ 307 w 450"/>
                <a:gd name="T49" fmla="*/ 195 h 931"/>
                <a:gd name="T50" fmla="*/ 400 w 450"/>
                <a:gd name="T51" fmla="*/ 257 h 931"/>
                <a:gd name="T52" fmla="*/ 450 w 450"/>
                <a:gd name="T53" fmla="*/ 409 h 9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50" h="931">
                  <a:moveTo>
                    <a:pt x="450" y="409"/>
                  </a:moveTo>
                  <a:cubicBezTo>
                    <a:pt x="450" y="562"/>
                    <a:pt x="450" y="562"/>
                    <a:pt x="450" y="562"/>
                  </a:cubicBezTo>
                  <a:cubicBezTo>
                    <a:pt x="410" y="562"/>
                    <a:pt x="410" y="562"/>
                    <a:pt x="410" y="562"/>
                  </a:cubicBezTo>
                  <a:cubicBezTo>
                    <a:pt x="400" y="419"/>
                    <a:pt x="400" y="419"/>
                    <a:pt x="400" y="419"/>
                  </a:cubicBezTo>
                  <a:cubicBezTo>
                    <a:pt x="341" y="292"/>
                    <a:pt x="341" y="292"/>
                    <a:pt x="341" y="292"/>
                  </a:cubicBezTo>
                  <a:cubicBezTo>
                    <a:pt x="341" y="292"/>
                    <a:pt x="319" y="381"/>
                    <a:pt x="336" y="526"/>
                  </a:cubicBezTo>
                  <a:cubicBezTo>
                    <a:pt x="353" y="671"/>
                    <a:pt x="374" y="931"/>
                    <a:pt x="374" y="931"/>
                  </a:cubicBezTo>
                  <a:cubicBezTo>
                    <a:pt x="324" y="931"/>
                    <a:pt x="324" y="931"/>
                    <a:pt x="324" y="931"/>
                  </a:cubicBezTo>
                  <a:cubicBezTo>
                    <a:pt x="262" y="511"/>
                    <a:pt x="262" y="511"/>
                    <a:pt x="262" y="511"/>
                  </a:cubicBezTo>
                  <a:cubicBezTo>
                    <a:pt x="238" y="511"/>
                    <a:pt x="238" y="511"/>
                    <a:pt x="238" y="511"/>
                  </a:cubicBezTo>
                  <a:cubicBezTo>
                    <a:pt x="215" y="931"/>
                    <a:pt x="215" y="931"/>
                    <a:pt x="215" y="931"/>
                  </a:cubicBezTo>
                  <a:cubicBezTo>
                    <a:pt x="165" y="931"/>
                    <a:pt x="165" y="931"/>
                    <a:pt x="165" y="931"/>
                  </a:cubicBezTo>
                  <a:cubicBezTo>
                    <a:pt x="165" y="931"/>
                    <a:pt x="141" y="562"/>
                    <a:pt x="165" y="423"/>
                  </a:cubicBezTo>
                  <a:cubicBezTo>
                    <a:pt x="188" y="285"/>
                    <a:pt x="188" y="285"/>
                    <a:pt x="188" y="285"/>
                  </a:cubicBezTo>
                  <a:cubicBezTo>
                    <a:pt x="188" y="285"/>
                    <a:pt x="62" y="211"/>
                    <a:pt x="31" y="114"/>
                  </a:cubicBezTo>
                  <a:cubicBezTo>
                    <a:pt x="0" y="16"/>
                    <a:pt x="0" y="16"/>
                    <a:pt x="0" y="16"/>
                  </a:cubicBezTo>
                  <a:cubicBezTo>
                    <a:pt x="44" y="0"/>
                    <a:pt x="44" y="0"/>
                    <a:pt x="44" y="0"/>
                  </a:cubicBezTo>
                  <a:cubicBezTo>
                    <a:pt x="44" y="0"/>
                    <a:pt x="110" y="197"/>
                    <a:pt x="179" y="197"/>
                  </a:cubicBezTo>
                  <a:cubicBezTo>
                    <a:pt x="197" y="197"/>
                    <a:pt x="212" y="197"/>
                    <a:pt x="225" y="197"/>
                  </a:cubicBezTo>
                  <a:cubicBezTo>
                    <a:pt x="225" y="197"/>
                    <a:pt x="224" y="242"/>
                    <a:pt x="255" y="240"/>
                  </a:cubicBezTo>
                  <a:cubicBezTo>
                    <a:pt x="200" y="411"/>
                    <a:pt x="200" y="411"/>
                    <a:pt x="200" y="411"/>
                  </a:cubicBezTo>
                  <a:cubicBezTo>
                    <a:pt x="225" y="450"/>
                    <a:pt x="225" y="450"/>
                    <a:pt x="225" y="450"/>
                  </a:cubicBezTo>
                  <a:cubicBezTo>
                    <a:pt x="266" y="416"/>
                    <a:pt x="266" y="416"/>
                    <a:pt x="266" y="416"/>
                  </a:cubicBezTo>
                  <a:cubicBezTo>
                    <a:pt x="255" y="240"/>
                    <a:pt x="255" y="240"/>
                    <a:pt x="255" y="240"/>
                  </a:cubicBezTo>
                  <a:cubicBezTo>
                    <a:pt x="286" y="238"/>
                    <a:pt x="307" y="195"/>
                    <a:pt x="307" y="195"/>
                  </a:cubicBezTo>
                  <a:cubicBezTo>
                    <a:pt x="338" y="197"/>
                    <a:pt x="385" y="209"/>
                    <a:pt x="400" y="257"/>
                  </a:cubicBezTo>
                  <a:cubicBezTo>
                    <a:pt x="424" y="331"/>
                    <a:pt x="450" y="409"/>
                    <a:pt x="450" y="409"/>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sp>
          <p:nvSpPr>
            <p:cNvPr id="23" name="Oval 48"/>
            <p:cNvSpPr>
              <a:spLocks noChangeArrowheads="1"/>
            </p:cNvSpPr>
            <p:nvPr/>
          </p:nvSpPr>
          <p:spPr bwMode="auto">
            <a:xfrm flipH="1">
              <a:off x="1909178" y="2239405"/>
              <a:ext cx="804863" cy="803275"/>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sp>
          <p:nvSpPr>
            <p:cNvPr id="24" name="Freeform 49"/>
            <p:cNvSpPr>
              <a:spLocks/>
            </p:cNvSpPr>
            <p:nvPr/>
          </p:nvSpPr>
          <p:spPr bwMode="auto">
            <a:xfrm flipH="1">
              <a:off x="2448929" y="3317316"/>
              <a:ext cx="280988" cy="896938"/>
            </a:xfrm>
            <a:custGeom>
              <a:avLst/>
              <a:gdLst>
                <a:gd name="T0" fmla="*/ 148 w 177"/>
                <a:gd name="T1" fmla="*/ 0 h 565"/>
                <a:gd name="T2" fmla="*/ 177 w 177"/>
                <a:gd name="T3" fmla="*/ 473 h 565"/>
                <a:gd name="T4" fmla="*/ 67 w 177"/>
                <a:gd name="T5" fmla="*/ 565 h 565"/>
                <a:gd name="T6" fmla="*/ 0 w 177"/>
                <a:gd name="T7" fmla="*/ 460 h 565"/>
                <a:gd name="T8" fmla="*/ 148 w 177"/>
                <a:gd name="T9" fmla="*/ 0 h 565"/>
              </a:gdLst>
              <a:ahLst/>
              <a:cxnLst>
                <a:cxn ang="0">
                  <a:pos x="T0" y="T1"/>
                </a:cxn>
                <a:cxn ang="0">
                  <a:pos x="T2" y="T3"/>
                </a:cxn>
                <a:cxn ang="0">
                  <a:pos x="T4" y="T5"/>
                </a:cxn>
                <a:cxn ang="0">
                  <a:pos x="T6" y="T7"/>
                </a:cxn>
                <a:cxn ang="0">
                  <a:pos x="T8" y="T9"/>
                </a:cxn>
              </a:cxnLst>
              <a:rect l="0" t="0" r="r" b="b"/>
              <a:pathLst>
                <a:path w="177" h="565">
                  <a:moveTo>
                    <a:pt x="148" y="0"/>
                  </a:moveTo>
                  <a:lnTo>
                    <a:pt x="177" y="473"/>
                  </a:lnTo>
                  <a:lnTo>
                    <a:pt x="67" y="565"/>
                  </a:lnTo>
                  <a:lnTo>
                    <a:pt x="0" y="460"/>
                  </a:lnTo>
                  <a:lnTo>
                    <a:pt x="148"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grpSp>
      <p:grpSp>
        <p:nvGrpSpPr>
          <p:cNvPr id="47" name="组合 46"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2767639" y="1442608"/>
            <a:ext cx="594519" cy="372997"/>
            <a:chOff x="3768337" y="1881704"/>
            <a:chExt cx="1624013" cy="1181100"/>
          </a:xfrm>
          <a:solidFill>
            <a:srgbClr val="0F914C"/>
          </a:solidFill>
        </p:grpSpPr>
        <p:sp>
          <p:nvSpPr>
            <p:cNvPr id="48" name="Freeform 57"/>
            <p:cNvSpPr>
              <a:spLocks/>
            </p:cNvSpPr>
            <p:nvPr/>
          </p:nvSpPr>
          <p:spPr bwMode="auto">
            <a:xfrm>
              <a:off x="3768337" y="1942029"/>
              <a:ext cx="1093788" cy="1120775"/>
            </a:xfrm>
            <a:custGeom>
              <a:avLst/>
              <a:gdLst>
                <a:gd name="T0" fmla="*/ 689 w 689"/>
                <a:gd name="T1" fmla="*/ 288 h 706"/>
                <a:gd name="T2" fmla="*/ 689 w 689"/>
                <a:gd name="T3" fmla="*/ 706 h 706"/>
                <a:gd name="T4" fmla="*/ 0 w 689"/>
                <a:gd name="T5" fmla="*/ 706 h 706"/>
                <a:gd name="T6" fmla="*/ 0 w 689"/>
                <a:gd name="T7" fmla="*/ 0 h 706"/>
                <a:gd name="T8" fmla="*/ 689 w 689"/>
                <a:gd name="T9" fmla="*/ 0 h 706"/>
                <a:gd name="T10" fmla="*/ 689 w 689"/>
                <a:gd name="T11" fmla="*/ 94 h 706"/>
                <a:gd name="T12" fmla="*/ 598 w 689"/>
                <a:gd name="T13" fmla="*/ 148 h 706"/>
                <a:gd name="T14" fmla="*/ 598 w 689"/>
                <a:gd name="T15" fmla="*/ 94 h 706"/>
                <a:gd name="T16" fmla="*/ 94 w 689"/>
                <a:gd name="T17" fmla="*/ 94 h 706"/>
                <a:gd name="T18" fmla="*/ 94 w 689"/>
                <a:gd name="T19" fmla="*/ 611 h 706"/>
                <a:gd name="T20" fmla="*/ 598 w 689"/>
                <a:gd name="T21" fmla="*/ 611 h 706"/>
                <a:gd name="T22" fmla="*/ 598 w 689"/>
                <a:gd name="T23" fmla="*/ 353 h 706"/>
                <a:gd name="T24" fmla="*/ 689 w 689"/>
                <a:gd name="T25" fmla="*/ 28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9" h="706">
                  <a:moveTo>
                    <a:pt x="689" y="288"/>
                  </a:moveTo>
                  <a:lnTo>
                    <a:pt x="689" y="706"/>
                  </a:lnTo>
                  <a:lnTo>
                    <a:pt x="0" y="706"/>
                  </a:lnTo>
                  <a:lnTo>
                    <a:pt x="0" y="0"/>
                  </a:lnTo>
                  <a:lnTo>
                    <a:pt x="689" y="0"/>
                  </a:lnTo>
                  <a:lnTo>
                    <a:pt x="689" y="94"/>
                  </a:lnTo>
                  <a:lnTo>
                    <a:pt x="598" y="148"/>
                  </a:lnTo>
                  <a:lnTo>
                    <a:pt x="598" y="94"/>
                  </a:lnTo>
                  <a:lnTo>
                    <a:pt x="94" y="94"/>
                  </a:lnTo>
                  <a:lnTo>
                    <a:pt x="94" y="611"/>
                  </a:lnTo>
                  <a:lnTo>
                    <a:pt x="598" y="611"/>
                  </a:lnTo>
                  <a:lnTo>
                    <a:pt x="598" y="353"/>
                  </a:lnTo>
                  <a:lnTo>
                    <a:pt x="689" y="288"/>
                  </a:lnTo>
                  <a:close/>
                </a:path>
              </a:pathLst>
            </a:custGeom>
            <a:grpFill/>
            <a:ln>
              <a:noFill/>
            </a:ln>
            <a:effectLst/>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grpSp>
          <p:nvGrpSpPr>
            <p:cNvPr id="49" name="组合 48"/>
            <p:cNvGrpSpPr/>
            <p:nvPr/>
          </p:nvGrpSpPr>
          <p:grpSpPr>
            <a:xfrm>
              <a:off x="4008050" y="1881704"/>
              <a:ext cx="1384300" cy="903287"/>
              <a:chOff x="4008050" y="1881704"/>
              <a:chExt cx="1384300" cy="903287"/>
            </a:xfrm>
            <a:grpFill/>
          </p:grpSpPr>
          <p:sp>
            <p:nvSpPr>
              <p:cNvPr id="50" name="Freeform 50"/>
              <p:cNvSpPr>
                <a:spLocks/>
              </p:cNvSpPr>
              <p:nvPr/>
            </p:nvSpPr>
            <p:spPr bwMode="auto">
              <a:xfrm>
                <a:off x="4862125" y="1881704"/>
                <a:ext cx="530225" cy="403225"/>
              </a:xfrm>
              <a:custGeom>
                <a:avLst/>
                <a:gdLst>
                  <a:gd name="T0" fmla="*/ 334 w 334"/>
                  <a:gd name="T1" fmla="*/ 0 h 254"/>
                  <a:gd name="T2" fmla="*/ 0 w 334"/>
                  <a:gd name="T3" fmla="*/ 254 h 254"/>
                  <a:gd name="T4" fmla="*/ 0 w 334"/>
                  <a:gd name="T5" fmla="*/ 194 h 254"/>
                  <a:gd name="T6" fmla="*/ 334 w 334"/>
                  <a:gd name="T7" fmla="*/ 0 h 254"/>
                </a:gdLst>
                <a:ahLst/>
                <a:cxnLst>
                  <a:cxn ang="0">
                    <a:pos x="T0" y="T1"/>
                  </a:cxn>
                  <a:cxn ang="0">
                    <a:pos x="T2" y="T3"/>
                  </a:cxn>
                  <a:cxn ang="0">
                    <a:pos x="T4" y="T5"/>
                  </a:cxn>
                  <a:cxn ang="0">
                    <a:pos x="T6" y="T7"/>
                  </a:cxn>
                </a:cxnLst>
                <a:rect l="0" t="0" r="r" b="b"/>
                <a:pathLst>
                  <a:path w="334" h="254">
                    <a:moveTo>
                      <a:pt x="334" y="0"/>
                    </a:moveTo>
                    <a:lnTo>
                      <a:pt x="0" y="254"/>
                    </a:lnTo>
                    <a:lnTo>
                      <a:pt x="0" y="194"/>
                    </a:lnTo>
                    <a:lnTo>
                      <a:pt x="33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sp>
            <p:nvSpPr>
              <p:cNvPr id="51" name="Freeform 58"/>
              <p:cNvSpPr>
                <a:spLocks/>
              </p:cNvSpPr>
              <p:nvPr/>
            </p:nvSpPr>
            <p:spPr bwMode="auto">
              <a:xfrm>
                <a:off x="4717663" y="2189679"/>
                <a:ext cx="144463" cy="206375"/>
              </a:xfrm>
              <a:custGeom>
                <a:avLst/>
                <a:gdLst>
                  <a:gd name="T0" fmla="*/ 91 w 91"/>
                  <a:gd name="T1" fmla="*/ 0 h 130"/>
                  <a:gd name="T2" fmla="*/ 91 w 91"/>
                  <a:gd name="T3" fmla="*/ 60 h 130"/>
                  <a:gd name="T4" fmla="*/ 0 w 91"/>
                  <a:gd name="T5" fmla="*/ 130 h 130"/>
                  <a:gd name="T6" fmla="*/ 0 w 91"/>
                  <a:gd name="T7" fmla="*/ 54 h 130"/>
                  <a:gd name="T8" fmla="*/ 91 w 91"/>
                  <a:gd name="T9" fmla="*/ 0 h 130"/>
                </a:gdLst>
                <a:ahLst/>
                <a:cxnLst>
                  <a:cxn ang="0">
                    <a:pos x="T0" y="T1"/>
                  </a:cxn>
                  <a:cxn ang="0">
                    <a:pos x="T2" y="T3"/>
                  </a:cxn>
                  <a:cxn ang="0">
                    <a:pos x="T4" y="T5"/>
                  </a:cxn>
                  <a:cxn ang="0">
                    <a:pos x="T6" y="T7"/>
                  </a:cxn>
                  <a:cxn ang="0">
                    <a:pos x="T8" y="T9"/>
                  </a:cxn>
                </a:cxnLst>
                <a:rect l="0" t="0" r="r" b="b"/>
                <a:pathLst>
                  <a:path w="91" h="130">
                    <a:moveTo>
                      <a:pt x="91" y="0"/>
                    </a:moveTo>
                    <a:lnTo>
                      <a:pt x="91" y="60"/>
                    </a:lnTo>
                    <a:lnTo>
                      <a:pt x="0" y="130"/>
                    </a:lnTo>
                    <a:lnTo>
                      <a:pt x="0" y="54"/>
                    </a:lnTo>
                    <a:lnTo>
                      <a:pt x="9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sp>
            <p:nvSpPr>
              <p:cNvPr id="52" name="Freeform 61"/>
              <p:cNvSpPr>
                <a:spLocks/>
              </p:cNvSpPr>
              <p:nvPr/>
            </p:nvSpPr>
            <p:spPr bwMode="auto">
              <a:xfrm>
                <a:off x="4008050" y="2275403"/>
                <a:ext cx="709613" cy="509588"/>
              </a:xfrm>
              <a:custGeom>
                <a:avLst/>
                <a:gdLst>
                  <a:gd name="T0" fmla="*/ 447 w 447"/>
                  <a:gd name="T1" fmla="*/ 0 h 321"/>
                  <a:gd name="T2" fmla="*/ 447 w 447"/>
                  <a:gd name="T3" fmla="*/ 76 h 321"/>
                  <a:gd name="T4" fmla="*/ 123 w 447"/>
                  <a:gd name="T5" fmla="*/ 321 h 321"/>
                  <a:gd name="T6" fmla="*/ 0 w 447"/>
                  <a:gd name="T7" fmla="*/ 22 h 321"/>
                  <a:gd name="T8" fmla="*/ 123 w 447"/>
                  <a:gd name="T9" fmla="*/ 186 h 321"/>
                  <a:gd name="T10" fmla="*/ 447 w 447"/>
                  <a:gd name="T11" fmla="*/ 0 h 321"/>
                </a:gdLst>
                <a:ahLst/>
                <a:cxnLst>
                  <a:cxn ang="0">
                    <a:pos x="T0" y="T1"/>
                  </a:cxn>
                  <a:cxn ang="0">
                    <a:pos x="T2" y="T3"/>
                  </a:cxn>
                  <a:cxn ang="0">
                    <a:pos x="T4" y="T5"/>
                  </a:cxn>
                  <a:cxn ang="0">
                    <a:pos x="T6" y="T7"/>
                  </a:cxn>
                  <a:cxn ang="0">
                    <a:pos x="T8" y="T9"/>
                  </a:cxn>
                  <a:cxn ang="0">
                    <a:pos x="T10" y="T11"/>
                  </a:cxn>
                </a:cxnLst>
                <a:rect l="0" t="0" r="r" b="b"/>
                <a:pathLst>
                  <a:path w="447" h="321">
                    <a:moveTo>
                      <a:pt x="447" y="0"/>
                    </a:moveTo>
                    <a:lnTo>
                      <a:pt x="447" y="76"/>
                    </a:lnTo>
                    <a:lnTo>
                      <a:pt x="123" y="321"/>
                    </a:lnTo>
                    <a:lnTo>
                      <a:pt x="0" y="22"/>
                    </a:lnTo>
                    <a:lnTo>
                      <a:pt x="123" y="186"/>
                    </a:lnTo>
                    <a:lnTo>
                      <a:pt x="44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grpSp>
      </p:grpSp>
      <p:sp>
        <p:nvSpPr>
          <p:cNvPr id="8" name="矩形 7"/>
          <p:cNvSpPr/>
          <p:nvPr/>
        </p:nvSpPr>
        <p:spPr>
          <a:xfrm>
            <a:off x="3451058" y="1079827"/>
            <a:ext cx="7775742" cy="4893647"/>
          </a:xfrm>
          <a:prstGeom prst="rect">
            <a:avLst/>
          </a:prstGeom>
        </p:spPr>
        <p:txBody>
          <a:bodyPr wrap="square">
            <a:spAutoFit/>
          </a:bodyPr>
          <a:lstStyle/>
          <a:p>
            <a:pPr indent="457200" algn="just">
              <a:lnSpc>
                <a:spcPct val="120000"/>
              </a:lnSpc>
            </a:pPr>
            <a:r>
              <a:rPr lang="zh-CN" altLang="en-US" sz="2000" dirty="0">
                <a:solidFill>
                  <a:schemeClr val="tx1">
                    <a:lumMod val="75000"/>
                    <a:lumOff val="25000"/>
                  </a:schemeClr>
                </a:solidFill>
                <a:latin typeface="微软雅黑" pitchFamily="34" charset="-122"/>
                <a:ea typeface="微软雅黑" pitchFamily="34" charset="-122"/>
              </a:rPr>
              <a:t>第一步</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评估、 选择商</a:t>
            </a:r>
            <a:r>
              <a:rPr lang="zh-CN" altLang="en-US" sz="2000" dirty="0" smtClean="0">
                <a:solidFill>
                  <a:schemeClr val="tx1">
                    <a:lumMod val="75000"/>
                    <a:lumOff val="25000"/>
                  </a:schemeClr>
                </a:solidFill>
                <a:latin typeface="微软雅黑" pitchFamily="34" charset="-122"/>
                <a:ea typeface="微软雅黑" pitchFamily="34" charset="-122"/>
              </a:rPr>
              <a:t>圈</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pPr>
            <a:r>
              <a:rPr lang="zh-CN" altLang="en-US" sz="2000" dirty="0">
                <a:solidFill>
                  <a:schemeClr val="tx1">
                    <a:lumMod val="75000"/>
                    <a:lumOff val="25000"/>
                  </a:schemeClr>
                </a:solidFill>
                <a:latin typeface="微软雅黑" pitchFamily="34" charset="-122"/>
                <a:ea typeface="微软雅黑" pitchFamily="34" charset="-122"/>
              </a:rPr>
              <a:t>第二步</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统计、 分析商圈内人口总数及</a:t>
            </a:r>
            <a:r>
              <a:rPr lang="zh-CN" altLang="en-US" sz="2000" dirty="0" smtClean="0">
                <a:solidFill>
                  <a:schemeClr val="tx1">
                    <a:lumMod val="75000"/>
                    <a:lumOff val="25000"/>
                  </a:schemeClr>
                </a:solidFill>
                <a:latin typeface="微软雅黑" pitchFamily="34" charset="-122"/>
                <a:ea typeface="微软雅黑" pitchFamily="34" charset="-122"/>
              </a:rPr>
              <a:t>特征</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pPr>
            <a:r>
              <a:rPr lang="zh-CN" altLang="en-US" sz="2000" dirty="0">
                <a:solidFill>
                  <a:schemeClr val="tx1">
                    <a:lumMod val="75000"/>
                    <a:lumOff val="25000"/>
                  </a:schemeClr>
                </a:solidFill>
                <a:latin typeface="微软雅黑" pitchFamily="34" charset="-122"/>
                <a:ea typeface="微软雅黑" pitchFamily="34" charset="-122"/>
              </a:rPr>
              <a:t>第三步</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选择集客</a:t>
            </a:r>
            <a:r>
              <a:rPr lang="zh-CN" altLang="en-US" sz="2000" dirty="0" smtClean="0">
                <a:solidFill>
                  <a:schemeClr val="tx1">
                    <a:lumMod val="75000"/>
                    <a:lumOff val="25000"/>
                  </a:schemeClr>
                </a:solidFill>
                <a:latin typeface="微软雅黑" pitchFamily="34" charset="-122"/>
                <a:ea typeface="微软雅黑" pitchFamily="34" charset="-122"/>
              </a:rPr>
              <a:t>点</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pPr>
            <a:r>
              <a:rPr lang="zh-CN" altLang="en-US" sz="2000" dirty="0">
                <a:solidFill>
                  <a:schemeClr val="tx1">
                    <a:lumMod val="75000"/>
                    <a:lumOff val="25000"/>
                  </a:schemeClr>
                </a:solidFill>
                <a:latin typeface="微软雅黑" pitchFamily="34" charset="-122"/>
                <a:ea typeface="微软雅黑" pitchFamily="34" charset="-122"/>
              </a:rPr>
              <a:t>第四步</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集客点评估</a:t>
            </a:r>
          </a:p>
          <a:p>
            <a:pPr indent="457200" algn="just">
              <a:lnSpc>
                <a:spcPct val="120000"/>
              </a:lnSpc>
            </a:pPr>
            <a:r>
              <a:rPr lang="en-US" altLang="zh-CN" sz="2000" dirty="0">
                <a:solidFill>
                  <a:schemeClr val="tx1">
                    <a:lumMod val="75000"/>
                    <a:lumOff val="25000"/>
                  </a:schemeClr>
                </a:solidFill>
                <a:latin typeface="微软雅黑" pitchFamily="34" charset="-122"/>
                <a:ea typeface="微软雅黑" pitchFamily="34" charset="-122"/>
              </a:rPr>
              <a:t>(1) </a:t>
            </a:r>
            <a:r>
              <a:rPr lang="zh-CN" altLang="en-US" sz="2000" dirty="0">
                <a:solidFill>
                  <a:schemeClr val="tx1">
                    <a:lumMod val="75000"/>
                    <a:lumOff val="25000"/>
                  </a:schemeClr>
                </a:solidFill>
                <a:latin typeface="微软雅黑" pitchFamily="34" charset="-122"/>
                <a:ea typeface="微软雅黑" pitchFamily="34" charset="-122"/>
              </a:rPr>
              <a:t>制定周一至周日 </a:t>
            </a:r>
            <a:r>
              <a:rPr lang="en-US" altLang="zh-CN" sz="2000" dirty="0">
                <a:solidFill>
                  <a:schemeClr val="tx1">
                    <a:lumMod val="75000"/>
                    <a:lumOff val="25000"/>
                  </a:schemeClr>
                </a:solidFill>
                <a:latin typeface="微软雅黑" pitchFamily="34" charset="-122"/>
                <a:ea typeface="微软雅黑" pitchFamily="34" charset="-122"/>
              </a:rPr>
              <a:t>(</a:t>
            </a:r>
            <a:r>
              <a:rPr lang="zh-CN" altLang="en-US" sz="2000" dirty="0">
                <a:solidFill>
                  <a:schemeClr val="tx1">
                    <a:lumMod val="75000"/>
                    <a:lumOff val="25000"/>
                  </a:schemeClr>
                </a:solidFill>
                <a:latin typeface="微软雅黑" pitchFamily="34" charset="-122"/>
                <a:ea typeface="微软雅黑" pitchFamily="34" charset="-122"/>
              </a:rPr>
              <a:t>七天</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的人潮流量统计计划。</a:t>
            </a:r>
          </a:p>
          <a:p>
            <a:pPr indent="457200" algn="just">
              <a:lnSpc>
                <a:spcPct val="120000"/>
              </a:lnSpc>
            </a:pPr>
            <a:r>
              <a:rPr lang="en-US" altLang="zh-CN" sz="2000" dirty="0">
                <a:solidFill>
                  <a:schemeClr val="tx1">
                    <a:lumMod val="75000"/>
                    <a:lumOff val="25000"/>
                  </a:schemeClr>
                </a:solidFill>
                <a:latin typeface="微软雅黑" pitchFamily="34" charset="-122"/>
                <a:ea typeface="微软雅黑" pitchFamily="34" charset="-122"/>
              </a:rPr>
              <a:t>(2) </a:t>
            </a:r>
            <a:r>
              <a:rPr lang="zh-CN" altLang="en-US" sz="2000" dirty="0">
                <a:solidFill>
                  <a:schemeClr val="tx1">
                    <a:lumMod val="75000"/>
                    <a:lumOff val="25000"/>
                  </a:schemeClr>
                </a:solidFill>
                <a:latin typeface="微软雅黑" pitchFamily="34" charset="-122"/>
                <a:ea typeface="微软雅黑" pitchFamily="34" charset="-122"/>
              </a:rPr>
              <a:t>根据七天的评估计划</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每天派专人在候选店址门前 </a:t>
            </a:r>
            <a:r>
              <a:rPr lang="en-US" altLang="zh-CN" sz="2000" dirty="0">
                <a:solidFill>
                  <a:schemeClr val="tx1">
                    <a:lumMod val="75000"/>
                    <a:lumOff val="25000"/>
                  </a:schemeClr>
                </a:solidFill>
                <a:latin typeface="微软雅黑" pitchFamily="34" charset="-122"/>
                <a:ea typeface="微软雅黑" pitchFamily="34" charset="-122"/>
              </a:rPr>
              <a:t>(</a:t>
            </a:r>
            <a:r>
              <a:rPr lang="zh-CN" altLang="en-US" sz="2000" dirty="0">
                <a:solidFill>
                  <a:schemeClr val="tx1">
                    <a:lumMod val="75000"/>
                    <a:lumOff val="25000"/>
                  </a:schemeClr>
                </a:solidFill>
                <a:latin typeface="微软雅黑" pitchFamily="34" charset="-122"/>
                <a:ea typeface="微软雅黑" pitchFamily="34" charset="-122"/>
              </a:rPr>
              <a:t>以营业时间长度为准</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smtClean="0">
                <a:solidFill>
                  <a:schemeClr val="tx1">
                    <a:lumMod val="75000"/>
                    <a:lumOff val="25000"/>
                  </a:schemeClr>
                </a:solidFill>
                <a:latin typeface="微软雅黑" pitchFamily="34" charset="-122"/>
                <a:ea typeface="微软雅黑" pitchFamily="34" charset="-122"/>
              </a:rPr>
              <a:t>用专用</a:t>
            </a:r>
            <a:r>
              <a:rPr lang="zh-CN" altLang="en-US" sz="2000" dirty="0">
                <a:solidFill>
                  <a:schemeClr val="tx1">
                    <a:lumMod val="75000"/>
                    <a:lumOff val="25000"/>
                  </a:schemeClr>
                </a:solidFill>
                <a:latin typeface="微软雅黑" pitchFamily="34" charset="-122"/>
                <a:ea typeface="微软雅黑" pitchFamily="34" charset="-122"/>
              </a:rPr>
              <a:t>量表记录经过门前的人潮流量</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连续测七天</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任何情况下都不得中断。</a:t>
            </a:r>
          </a:p>
          <a:p>
            <a:pPr indent="457200" algn="just">
              <a:lnSpc>
                <a:spcPct val="120000"/>
              </a:lnSpc>
            </a:pPr>
            <a:r>
              <a:rPr lang="en-US" altLang="zh-CN" sz="2000" dirty="0">
                <a:solidFill>
                  <a:schemeClr val="tx1">
                    <a:lumMod val="75000"/>
                    <a:lumOff val="25000"/>
                  </a:schemeClr>
                </a:solidFill>
                <a:latin typeface="微软雅黑" pitchFamily="34" charset="-122"/>
                <a:ea typeface="微软雅黑" pitchFamily="34" charset="-122"/>
              </a:rPr>
              <a:t>(3) </a:t>
            </a:r>
            <a:r>
              <a:rPr lang="zh-CN" altLang="en-US" sz="2000" dirty="0">
                <a:solidFill>
                  <a:schemeClr val="tx1">
                    <a:lumMod val="75000"/>
                    <a:lumOff val="25000"/>
                  </a:schemeClr>
                </a:solidFill>
                <a:latin typeface="微软雅黑" pitchFamily="34" charset="-122"/>
                <a:ea typeface="微软雅黑" pitchFamily="34" charset="-122"/>
              </a:rPr>
              <a:t>每个时段 </a:t>
            </a:r>
            <a:r>
              <a:rPr lang="en-US" altLang="zh-CN" sz="2000" dirty="0">
                <a:solidFill>
                  <a:schemeClr val="tx1">
                    <a:lumMod val="75000"/>
                    <a:lumOff val="25000"/>
                  </a:schemeClr>
                </a:solidFill>
                <a:latin typeface="微软雅黑" pitchFamily="34" charset="-122"/>
                <a:ea typeface="微软雅黑" pitchFamily="34" charset="-122"/>
              </a:rPr>
              <a:t>(</a:t>
            </a:r>
            <a:r>
              <a:rPr lang="zh-CN" altLang="en-US" sz="2000" dirty="0">
                <a:solidFill>
                  <a:schemeClr val="tx1">
                    <a:lumMod val="75000"/>
                    <a:lumOff val="25000"/>
                  </a:schemeClr>
                </a:solidFill>
                <a:latin typeface="微软雅黑" pitchFamily="34" charset="-122"/>
                <a:ea typeface="微软雅黑" pitchFamily="34" charset="-122"/>
              </a:rPr>
              <a:t>小时</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内测算有多少人经过该位置并填入表中</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pPr>
            <a:r>
              <a:rPr lang="en-US" altLang="zh-CN" sz="2000" dirty="0">
                <a:solidFill>
                  <a:schemeClr val="tx1">
                    <a:lumMod val="75000"/>
                    <a:lumOff val="25000"/>
                  </a:schemeClr>
                </a:solidFill>
                <a:latin typeface="微软雅黑" pitchFamily="34" charset="-122"/>
                <a:ea typeface="微软雅黑" pitchFamily="34" charset="-122"/>
              </a:rPr>
              <a:t>(4) </a:t>
            </a:r>
            <a:r>
              <a:rPr lang="zh-CN" altLang="en-US" sz="2000" dirty="0">
                <a:solidFill>
                  <a:schemeClr val="tx1">
                    <a:lumMod val="75000"/>
                    <a:lumOff val="25000"/>
                  </a:schemeClr>
                </a:solidFill>
                <a:latin typeface="微软雅黑" pitchFamily="34" charset="-122"/>
                <a:ea typeface="微软雅黑" pitchFamily="34" charset="-122"/>
              </a:rPr>
              <a:t>人潮流量统计结束后</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选址人员将采集来的人流量数据乘以肯德基</a:t>
            </a:r>
            <a:r>
              <a:rPr lang="zh-CN" altLang="en-US" sz="2000" dirty="0" smtClean="0">
                <a:solidFill>
                  <a:schemeClr val="tx1">
                    <a:lumMod val="75000"/>
                    <a:lumOff val="25000"/>
                  </a:schemeClr>
                </a:solidFill>
                <a:latin typeface="微软雅黑" pitchFamily="34" charset="-122"/>
                <a:ea typeface="微软雅黑" pitchFamily="34" charset="-122"/>
              </a:rPr>
              <a:t>的“捕获率”经验值。</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pPr>
            <a:r>
              <a:rPr lang="en-US" altLang="zh-CN" sz="2000" dirty="0">
                <a:solidFill>
                  <a:schemeClr val="tx1">
                    <a:lumMod val="75000"/>
                    <a:lumOff val="25000"/>
                  </a:schemeClr>
                </a:solidFill>
                <a:latin typeface="微软雅黑" pitchFamily="34" charset="-122"/>
                <a:ea typeface="微软雅黑" pitchFamily="34" charset="-122"/>
              </a:rPr>
              <a:t>(5) </a:t>
            </a:r>
            <a:r>
              <a:rPr lang="zh-CN" altLang="en-US" sz="2000" dirty="0">
                <a:solidFill>
                  <a:schemeClr val="tx1">
                    <a:lumMod val="75000"/>
                    <a:lumOff val="25000"/>
                  </a:schemeClr>
                </a:solidFill>
                <a:latin typeface="微软雅黑" pitchFamily="34" charset="-122"/>
                <a:ea typeface="微软雅黑" pitchFamily="34" charset="-122"/>
              </a:rPr>
              <a:t>再将相关数据输入专用的计算机软件</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可测算出该店的总投资额和投资回收期</a:t>
            </a:r>
            <a:r>
              <a:rPr lang="zh-CN" altLang="en-US" sz="2000" dirty="0" smtClean="0">
                <a:solidFill>
                  <a:schemeClr val="tx1">
                    <a:lumMod val="75000"/>
                    <a:lumOff val="25000"/>
                  </a:schemeClr>
                </a:solidFill>
                <a:latin typeface="微软雅黑" pitchFamily="34" charset="-122"/>
                <a:ea typeface="微软雅黑" pitchFamily="34" charset="-122"/>
              </a:rPr>
              <a:t>。</a:t>
            </a:r>
            <a:endParaRPr lang="zh-CN" altLang="en-US" sz="2000" dirty="0">
              <a:solidFill>
                <a:schemeClr val="tx1">
                  <a:lumMod val="75000"/>
                  <a:lumOff val="25000"/>
                </a:schemeClr>
              </a:solidFill>
              <a:latin typeface="微软雅黑" pitchFamily="34" charset="-122"/>
              <a:ea typeface="微软雅黑" pitchFamily="34" charset="-122"/>
            </a:endParaRPr>
          </a:p>
        </p:txBody>
      </p:sp>
      <p:sp>
        <p:nvSpPr>
          <p:cNvPr id="25" name="矩形 24"/>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6" name="组合 25"/>
          <p:cNvGrpSpPr/>
          <p:nvPr/>
        </p:nvGrpSpPr>
        <p:grpSpPr>
          <a:xfrm>
            <a:off x="192881" y="893"/>
            <a:ext cx="575915" cy="836495"/>
            <a:chOff x="841003" y="360040"/>
            <a:chExt cx="504056" cy="836712"/>
          </a:xfrm>
          <a:solidFill>
            <a:schemeClr val="accent1"/>
          </a:solidFill>
        </p:grpSpPr>
        <p:sp>
          <p:nvSpPr>
            <p:cNvPr id="27" name="矩形 26"/>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28" name="等腰三角形 27"/>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30" name="矩形 29"/>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9"/>
          <p:cNvSpPr txBox="1"/>
          <p:nvPr/>
        </p:nvSpPr>
        <p:spPr>
          <a:xfrm>
            <a:off x="840784" y="203271"/>
            <a:ext cx="84937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二、 新企业选址</a:t>
            </a:r>
            <a:r>
              <a:rPr lang="zh-CN" altLang="en-US" sz="2400" b="1" dirty="0" smtClean="0">
                <a:solidFill>
                  <a:schemeClr val="tx1">
                    <a:lumMod val="75000"/>
                    <a:lumOff val="25000"/>
                  </a:schemeClr>
                </a:solidFill>
                <a:latin typeface="微软雅黑" pitchFamily="34" charset="-122"/>
                <a:ea typeface="微软雅黑" pitchFamily="34" charset="-122"/>
              </a:rPr>
              <a:t>流程  </a:t>
            </a:r>
            <a:r>
              <a:rPr lang="en-US" altLang="zh-CN" sz="2400" b="1" dirty="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二</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确定微观目标区域</a:t>
            </a:r>
          </a:p>
        </p:txBody>
      </p:sp>
    </p:spTree>
    <p:extLst>
      <p:ext uri="{BB962C8B-B14F-4D97-AF65-F5344CB8AC3E}">
        <p14:creationId xmlns:p14="http://schemas.microsoft.com/office/powerpoint/2010/main" val="381295369"/>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down)">
                                      <p:cBhvr>
                                        <p:cTn id="7" dur="500"/>
                                        <p:tgtEl>
                                          <p:spTgt spid="21"/>
                                        </p:tgtEl>
                                      </p:cBhvr>
                                    </p:animEffect>
                                  </p:childTnLst>
                                </p:cTn>
                              </p:par>
                              <p:par>
                                <p:cTn id="8" presetID="22" presetClass="entr" presetSubtype="4" fill="hold" nodeType="withEffect">
                                  <p:stCondLst>
                                    <p:cond delay="0"/>
                                  </p:stCondLst>
                                  <p:childTnLst>
                                    <p:set>
                                      <p:cBhvr>
                                        <p:cTn id="9" dur="1" fill="hold">
                                          <p:stCondLst>
                                            <p:cond delay="0"/>
                                          </p:stCondLst>
                                        </p:cTn>
                                        <p:tgtEl>
                                          <p:spTgt spid="47"/>
                                        </p:tgtEl>
                                        <p:attrNameLst>
                                          <p:attrName>style.visibility</p:attrName>
                                        </p:attrNameLst>
                                      </p:cBhvr>
                                      <p:to>
                                        <p:strVal val="visible"/>
                                      </p:to>
                                    </p:set>
                                    <p:animEffect transition="in" filter="wipe(down)">
                                      <p:cBhvr>
                                        <p:cTn id="10" dur="500"/>
                                        <p:tgtEl>
                                          <p:spTgt spid="47"/>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flipH="1">
            <a:off x="1" y="4521903"/>
            <a:ext cx="4031399" cy="2197900"/>
            <a:chOff x="5917425" y="3435846"/>
            <a:chExt cx="3226575" cy="1707654"/>
          </a:xfrm>
        </p:grpSpPr>
        <p:pic>
          <p:nvPicPr>
            <p:cNvPr id="43"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4"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45" name="组合 44"/>
          <p:cNvGrpSpPr/>
          <p:nvPr/>
        </p:nvGrpSpPr>
        <p:grpSpPr>
          <a:xfrm>
            <a:off x="7914767" y="4482889"/>
            <a:ext cx="4300320" cy="2275929"/>
            <a:chOff x="5917425" y="3435846"/>
            <a:chExt cx="3226575" cy="1707654"/>
          </a:xfrm>
        </p:grpSpPr>
        <p:pic>
          <p:nvPicPr>
            <p:cNvPr id="46"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7"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33" name="椭圆 32"/>
          <p:cNvSpPr/>
          <p:nvPr/>
        </p:nvSpPr>
        <p:spPr>
          <a:xfrm>
            <a:off x="5376109" y="1629269"/>
            <a:ext cx="1367796" cy="1367796"/>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dirty="0"/>
          </a:p>
        </p:txBody>
      </p:sp>
      <p:sp>
        <p:nvSpPr>
          <p:cNvPr id="36" name="Rectangle 49"/>
          <p:cNvSpPr/>
          <p:nvPr/>
        </p:nvSpPr>
        <p:spPr>
          <a:xfrm>
            <a:off x="2425700" y="3388942"/>
            <a:ext cx="7054850" cy="615549"/>
          </a:xfrm>
          <a:prstGeom prst="rect">
            <a:avLst/>
          </a:prstGeom>
          <a:effectLst/>
        </p:spPr>
        <p:txBody>
          <a:bodyPr wrap="square" lIns="121917" tIns="60958" rIns="121917" bIns="60958">
            <a:spAutoFit/>
          </a:bodyPr>
          <a:lstStyle/>
          <a:p>
            <a:pPr marL="0" lvl="1" algn="ctr"/>
            <a:r>
              <a:rPr lang="zh-CN" altLang="en-US" sz="3200" b="1" dirty="0">
                <a:solidFill>
                  <a:schemeClr val="accent1"/>
                </a:solidFill>
                <a:latin typeface="微软雅黑" pitchFamily="34" charset="-122"/>
                <a:ea typeface="微软雅黑" pitchFamily="34" charset="-122"/>
              </a:rPr>
              <a:t>第三</a:t>
            </a:r>
            <a:r>
              <a:rPr lang="zh-CN" altLang="en-US" sz="3200" b="1" dirty="0" smtClean="0">
                <a:solidFill>
                  <a:schemeClr val="accent1"/>
                </a:solidFill>
                <a:latin typeface="微软雅黑" pitchFamily="34" charset="-122"/>
                <a:ea typeface="微软雅黑" pitchFamily="34" charset="-122"/>
              </a:rPr>
              <a:t>节  初创</a:t>
            </a:r>
            <a:r>
              <a:rPr lang="zh-CN" altLang="en-US" sz="3200" b="1" dirty="0">
                <a:solidFill>
                  <a:schemeClr val="accent1"/>
                </a:solidFill>
                <a:latin typeface="微软雅黑" pitchFamily="34" charset="-122"/>
                <a:ea typeface="微软雅黑" pitchFamily="34" charset="-122"/>
              </a:rPr>
              <a:t>企业的注册流程</a:t>
            </a:r>
            <a:endParaRPr lang="en-US" altLang="zh-CN" sz="3200" b="1" dirty="0">
              <a:solidFill>
                <a:schemeClr val="accent1"/>
              </a:solidFill>
              <a:latin typeface="微软雅黑" pitchFamily="34" charset="-122"/>
              <a:ea typeface="微软雅黑" pitchFamily="34" charset="-122"/>
            </a:endParaRPr>
          </a:p>
        </p:txBody>
      </p:sp>
      <p:cxnSp>
        <p:nvCxnSpPr>
          <p:cNvPr id="38" name="Straight Connector 2"/>
          <p:cNvCxnSpPr/>
          <p:nvPr/>
        </p:nvCxnSpPr>
        <p:spPr>
          <a:xfrm>
            <a:off x="2667000" y="4014097"/>
            <a:ext cx="6813550" cy="0"/>
          </a:xfrm>
          <a:prstGeom prst="line">
            <a:avLst/>
          </a:prstGeom>
          <a:ln w="9525">
            <a:solidFill>
              <a:schemeClr val="accent1"/>
            </a:solidFill>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sp>
        <p:nvSpPr>
          <p:cNvPr id="48" name="矩形 4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49" name="矩形 4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6" name="TextBox 45"/>
          <p:cNvSpPr txBox="1"/>
          <p:nvPr/>
        </p:nvSpPr>
        <p:spPr>
          <a:xfrm>
            <a:off x="5409004" y="2097723"/>
            <a:ext cx="1318496" cy="430883"/>
          </a:xfrm>
          <a:prstGeom prst="rect">
            <a:avLst/>
          </a:prstGeom>
          <a:noFill/>
          <a:effectLst/>
        </p:spPr>
        <p:txBody>
          <a:bodyPr wrap="none" lIns="121917" tIns="60958" rIns="121917" bIns="60958" rtlCol="0">
            <a:spAutoFit/>
          </a:bodyPr>
          <a:lstStyle/>
          <a:p>
            <a:pPr algn="ctr"/>
            <a:r>
              <a:rPr lang="en-US" altLang="zh-CN" sz="2000" b="1" dirty="0">
                <a:solidFill>
                  <a:schemeClr val="bg1"/>
                </a:solidFill>
                <a:latin typeface="微软雅黑" pitchFamily="34" charset="-122"/>
                <a:ea typeface="微软雅黑" pitchFamily="34" charset="-122"/>
              </a:rPr>
              <a:t>PART </a:t>
            </a:r>
            <a:r>
              <a:rPr lang="en-US" altLang="zh-CN" sz="2000" b="1" dirty="0" smtClean="0">
                <a:solidFill>
                  <a:schemeClr val="bg1"/>
                </a:solidFill>
                <a:latin typeface="微软雅黑" pitchFamily="34" charset="-122"/>
                <a:ea typeface="微软雅黑" pitchFamily="34" charset="-122"/>
              </a:rPr>
              <a:t>03</a:t>
            </a:r>
            <a:endParaRPr lang="en-US" altLang="zh-CN" sz="20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644439313"/>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 name="组合 2"/>
          <p:cNvGrpSpPr/>
          <p:nvPr/>
        </p:nvGrpSpPr>
        <p:grpSpPr>
          <a:xfrm>
            <a:off x="192881" y="893"/>
            <a:ext cx="575915" cy="836495"/>
            <a:chOff x="841003" y="360040"/>
            <a:chExt cx="504056" cy="836712"/>
          </a:xfrm>
          <a:solidFill>
            <a:schemeClr val="accent1"/>
          </a:soli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0" name="矩形 19"/>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0" name="Picture 2" descr="C:\Users\Thinkpad\Desktop\e3e3.png"/>
          <p:cNvPicPr>
            <a:picLocks noChangeAspect="1" noChangeArrowheads="1"/>
          </p:cNvPicPr>
          <p:nvPr/>
        </p:nvPicPr>
        <p:blipFill>
          <a:blip r:embed="rId3" cstate="print"/>
          <a:srcRect/>
          <a:stretch>
            <a:fillRect/>
          </a:stretch>
        </p:blipFill>
        <p:spPr bwMode="auto">
          <a:xfrm>
            <a:off x="8442325" y="422551"/>
            <a:ext cx="3749675" cy="2767745"/>
          </a:xfrm>
          <a:prstGeom prst="rect">
            <a:avLst/>
          </a:prstGeom>
          <a:noFill/>
          <a:ln w="9525">
            <a:noFill/>
            <a:miter lim="800000"/>
            <a:headEnd/>
            <a:tailEnd/>
          </a:ln>
        </p:spPr>
      </p:pic>
      <p:sp>
        <p:nvSpPr>
          <p:cNvPr id="14" name="矩形 13"/>
          <p:cNvSpPr/>
          <p:nvPr/>
        </p:nvSpPr>
        <p:spPr>
          <a:xfrm>
            <a:off x="2286000" y="1544588"/>
            <a:ext cx="6851650" cy="4154984"/>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“三证合一</a:t>
            </a:r>
            <a:r>
              <a:rPr lang="zh-CN" altLang="en-US" sz="2000" dirty="0" smtClean="0">
                <a:solidFill>
                  <a:schemeClr val="tx1">
                    <a:lumMod val="75000"/>
                    <a:lumOff val="25000"/>
                  </a:schemeClr>
                </a:solidFill>
                <a:latin typeface="微软雅黑" pitchFamily="34" charset="-122"/>
                <a:ea typeface="微软雅黑" pitchFamily="34" charset="-122"/>
              </a:rPr>
              <a:t>、一</a:t>
            </a:r>
            <a:r>
              <a:rPr lang="zh-CN" altLang="en-US" sz="2000" dirty="0">
                <a:solidFill>
                  <a:schemeClr val="tx1">
                    <a:lumMod val="75000"/>
                    <a:lumOff val="25000"/>
                  </a:schemeClr>
                </a:solidFill>
                <a:latin typeface="微软雅黑" pitchFamily="34" charset="-122"/>
                <a:ea typeface="微软雅黑" pitchFamily="34" charset="-122"/>
              </a:rPr>
              <a:t>照一码</a:t>
            </a:r>
            <a:r>
              <a:rPr lang="zh-CN" altLang="en-US" sz="2000" dirty="0" smtClean="0">
                <a:solidFill>
                  <a:schemeClr val="tx1">
                    <a:lumMod val="75000"/>
                    <a:lumOff val="25000"/>
                  </a:schemeClr>
                </a:solidFill>
                <a:latin typeface="微软雅黑" pitchFamily="34" charset="-122"/>
                <a:ea typeface="微软雅黑" pitchFamily="34" charset="-122"/>
              </a:rPr>
              <a:t>”登记</a:t>
            </a:r>
            <a:r>
              <a:rPr lang="zh-CN" altLang="en-US" sz="2000" dirty="0">
                <a:solidFill>
                  <a:schemeClr val="tx1">
                    <a:lumMod val="75000"/>
                    <a:lumOff val="25000"/>
                  </a:schemeClr>
                </a:solidFill>
                <a:latin typeface="微软雅黑" pitchFamily="34" charset="-122"/>
                <a:ea typeface="微软雅黑" pitchFamily="34" charset="-122"/>
              </a:rPr>
              <a:t>制度改革</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是将原来企业登记时分别由工商部门核发</a:t>
            </a:r>
            <a:r>
              <a:rPr lang="zh-CN" altLang="en-US" sz="2000" dirty="0" smtClean="0">
                <a:solidFill>
                  <a:schemeClr val="tx1">
                    <a:lumMod val="75000"/>
                    <a:lumOff val="25000"/>
                  </a:schemeClr>
                </a:solidFill>
                <a:latin typeface="微软雅黑" pitchFamily="34" charset="-122"/>
                <a:ea typeface="微软雅黑" pitchFamily="34" charset="-122"/>
              </a:rPr>
              <a:t>工商</a:t>
            </a:r>
            <a:r>
              <a:rPr lang="zh-CN" altLang="en-US" sz="2000" dirty="0">
                <a:solidFill>
                  <a:schemeClr val="tx1">
                    <a:lumMod val="75000"/>
                    <a:lumOff val="25000"/>
                  </a:schemeClr>
                </a:solidFill>
                <a:latin typeface="微软雅黑" pitchFamily="34" charset="-122"/>
                <a:ea typeface="微软雅黑" pitchFamily="34" charset="-122"/>
              </a:rPr>
              <a:t>营业执照</a:t>
            </a:r>
            <a:r>
              <a:rPr lang="zh-CN" altLang="en-US" sz="2000" dirty="0" smtClean="0">
                <a:solidFill>
                  <a:schemeClr val="tx1">
                    <a:lumMod val="75000"/>
                    <a:lumOff val="25000"/>
                  </a:schemeClr>
                </a:solidFill>
                <a:latin typeface="微软雅黑" pitchFamily="34" charset="-122"/>
                <a:ea typeface="微软雅黑" pitchFamily="34" charset="-122"/>
              </a:rPr>
              <a:t>、质</a:t>
            </a:r>
            <a:r>
              <a:rPr lang="zh-CN" altLang="en-US" sz="2000" dirty="0">
                <a:solidFill>
                  <a:schemeClr val="tx1">
                    <a:lumMod val="75000"/>
                    <a:lumOff val="25000"/>
                  </a:schemeClr>
                </a:solidFill>
                <a:latin typeface="微软雅黑" pitchFamily="34" charset="-122"/>
                <a:ea typeface="微软雅黑" pitchFamily="34" charset="-122"/>
              </a:rPr>
              <a:t>监部门核发组织机构代码证</a:t>
            </a:r>
            <a:r>
              <a:rPr lang="zh-CN" altLang="en-US" sz="2000" dirty="0" smtClean="0">
                <a:solidFill>
                  <a:schemeClr val="tx1">
                    <a:lumMod val="75000"/>
                    <a:lumOff val="25000"/>
                  </a:schemeClr>
                </a:solidFill>
                <a:latin typeface="微软雅黑" pitchFamily="34" charset="-122"/>
                <a:ea typeface="微软雅黑" pitchFamily="34" charset="-122"/>
              </a:rPr>
              <a:t>、税务</a:t>
            </a:r>
            <a:r>
              <a:rPr lang="zh-CN" altLang="en-US" sz="2000" dirty="0">
                <a:solidFill>
                  <a:schemeClr val="tx1">
                    <a:lumMod val="75000"/>
                    <a:lumOff val="25000"/>
                  </a:schemeClr>
                </a:solidFill>
                <a:latin typeface="微软雅黑" pitchFamily="34" charset="-122"/>
                <a:ea typeface="微软雅黑" pitchFamily="34" charset="-122"/>
              </a:rPr>
              <a:t>部门核发税务登记证</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对应的三个</a:t>
            </a:r>
            <a:r>
              <a:rPr lang="zh-CN" altLang="en-US" sz="2000" dirty="0" smtClean="0">
                <a:solidFill>
                  <a:schemeClr val="tx1">
                    <a:lumMod val="75000"/>
                    <a:lumOff val="25000"/>
                  </a:schemeClr>
                </a:solidFill>
                <a:latin typeface="微软雅黑" pitchFamily="34" charset="-122"/>
                <a:ea typeface="微软雅黑" pitchFamily="34" charset="-122"/>
              </a:rPr>
              <a:t>代码</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rgbClr val="FF0000"/>
                </a:solidFill>
                <a:latin typeface="微软雅黑" pitchFamily="34" charset="-122"/>
                <a:ea typeface="微软雅黑" pitchFamily="34" charset="-122"/>
              </a:rPr>
              <a:t>工商注册号</a:t>
            </a:r>
            <a:r>
              <a:rPr lang="zh-CN" altLang="en-US" sz="2000" dirty="0" smtClean="0">
                <a:solidFill>
                  <a:schemeClr val="tx1">
                    <a:lumMod val="75000"/>
                    <a:lumOff val="25000"/>
                  </a:schemeClr>
                </a:solidFill>
                <a:latin typeface="微软雅黑" pitchFamily="34" charset="-122"/>
                <a:ea typeface="微软雅黑" pitchFamily="34" charset="-122"/>
              </a:rPr>
              <a:t>、</a:t>
            </a:r>
            <a:r>
              <a:rPr lang="zh-CN" altLang="en-US" sz="2000" dirty="0" smtClean="0">
                <a:solidFill>
                  <a:srgbClr val="FF0000"/>
                </a:solidFill>
                <a:latin typeface="微软雅黑" pitchFamily="34" charset="-122"/>
                <a:ea typeface="微软雅黑" pitchFamily="34" charset="-122"/>
              </a:rPr>
              <a:t>组织</a:t>
            </a:r>
            <a:r>
              <a:rPr lang="zh-CN" altLang="en-US" sz="2000" dirty="0">
                <a:solidFill>
                  <a:srgbClr val="FF0000"/>
                </a:solidFill>
                <a:latin typeface="微软雅黑" pitchFamily="34" charset="-122"/>
                <a:ea typeface="微软雅黑" pitchFamily="34" charset="-122"/>
              </a:rPr>
              <a:t>机构代码</a:t>
            </a:r>
            <a:r>
              <a:rPr lang="zh-CN" altLang="en-US" sz="2000" dirty="0" smtClean="0">
                <a:solidFill>
                  <a:schemeClr val="tx1">
                    <a:lumMod val="75000"/>
                    <a:lumOff val="25000"/>
                  </a:schemeClr>
                </a:solidFill>
                <a:latin typeface="微软雅黑" pitchFamily="34" charset="-122"/>
                <a:ea typeface="微软雅黑" pitchFamily="34" charset="-122"/>
              </a:rPr>
              <a:t>、</a:t>
            </a:r>
            <a:r>
              <a:rPr lang="zh-CN" altLang="en-US" sz="2000" dirty="0" smtClean="0">
                <a:solidFill>
                  <a:srgbClr val="FF0000"/>
                </a:solidFill>
                <a:latin typeface="微软雅黑" pitchFamily="34" charset="-122"/>
                <a:ea typeface="微软雅黑" pitchFamily="34" charset="-122"/>
              </a:rPr>
              <a:t>纳税人</a:t>
            </a:r>
            <a:r>
              <a:rPr lang="zh-CN" altLang="en-US" sz="2000" dirty="0">
                <a:solidFill>
                  <a:srgbClr val="FF0000"/>
                </a:solidFill>
                <a:latin typeface="微软雅黑" pitchFamily="34" charset="-122"/>
                <a:ea typeface="微软雅黑" pitchFamily="34" charset="-122"/>
              </a:rPr>
              <a:t>识别号</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改为一次申请</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原来需要办理的三个</a:t>
            </a:r>
            <a:r>
              <a:rPr lang="zh-CN" altLang="en-US" sz="2000" dirty="0" smtClean="0">
                <a:solidFill>
                  <a:schemeClr val="tx1">
                    <a:lumMod val="75000"/>
                    <a:lumOff val="25000"/>
                  </a:schemeClr>
                </a:solidFill>
                <a:latin typeface="微软雅黑" pitchFamily="34" charset="-122"/>
                <a:ea typeface="微软雅黑" pitchFamily="34" charset="-122"/>
              </a:rPr>
              <a:t>证件</a:t>
            </a:r>
            <a:r>
              <a:rPr lang="zh-CN" altLang="en-US" sz="2000" dirty="0">
                <a:solidFill>
                  <a:schemeClr val="tx1">
                    <a:lumMod val="75000"/>
                    <a:lumOff val="25000"/>
                  </a:schemeClr>
                </a:solidFill>
                <a:latin typeface="微软雅黑" pitchFamily="34" charset="-122"/>
                <a:ea typeface="微软雅黑" pitchFamily="34" charset="-122"/>
              </a:rPr>
              <a:t>合并为一个营业执照</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三个代码合并为统一社会信用代码</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三证合一</a:t>
            </a:r>
            <a:r>
              <a:rPr lang="zh-CN" altLang="en-US" sz="2000" dirty="0">
                <a:solidFill>
                  <a:srgbClr val="FF0000"/>
                </a:solidFill>
                <a:latin typeface="微软雅黑" pitchFamily="34" charset="-122"/>
                <a:ea typeface="微软雅黑" pitchFamily="34" charset="-122"/>
              </a:rPr>
              <a:t>范围</a:t>
            </a:r>
            <a:r>
              <a:rPr lang="zh-CN" altLang="en-US" sz="2000" dirty="0">
                <a:solidFill>
                  <a:schemeClr val="tx1">
                    <a:lumMod val="75000"/>
                    <a:lumOff val="25000"/>
                  </a:schemeClr>
                </a:solidFill>
                <a:latin typeface="微软雅黑" pitchFamily="34" charset="-122"/>
                <a:ea typeface="微软雅黑" pitchFamily="34" charset="-122"/>
              </a:rPr>
              <a:t>包括所有的有限责任公司</a:t>
            </a:r>
            <a:r>
              <a:rPr lang="zh-CN" altLang="en-US" sz="2000" dirty="0" smtClean="0">
                <a:solidFill>
                  <a:schemeClr val="tx1">
                    <a:lumMod val="75000"/>
                    <a:lumOff val="25000"/>
                  </a:schemeClr>
                </a:solidFill>
                <a:latin typeface="微软雅黑" pitchFamily="34" charset="-122"/>
                <a:ea typeface="微软雅黑" pitchFamily="34" charset="-122"/>
              </a:rPr>
              <a:t>、股份有限公司、非</a:t>
            </a:r>
            <a:r>
              <a:rPr lang="zh-CN" altLang="en-US" sz="2000" dirty="0">
                <a:solidFill>
                  <a:schemeClr val="tx1">
                    <a:lumMod val="75000"/>
                    <a:lumOff val="25000"/>
                  </a:schemeClr>
                </a:solidFill>
                <a:latin typeface="微软雅黑" pitchFamily="34" charset="-122"/>
                <a:ea typeface="微软雅黑" pitchFamily="34" charset="-122"/>
              </a:rPr>
              <a:t>公司制企业法人</a:t>
            </a:r>
            <a:r>
              <a:rPr lang="zh-CN" altLang="en-US" sz="2000" dirty="0" smtClean="0">
                <a:solidFill>
                  <a:schemeClr val="tx1">
                    <a:lumMod val="75000"/>
                    <a:lumOff val="25000"/>
                  </a:schemeClr>
                </a:solidFill>
                <a:latin typeface="微软雅黑" pitchFamily="34" charset="-122"/>
                <a:ea typeface="微软雅黑" pitchFamily="34" charset="-122"/>
              </a:rPr>
              <a:t>、合伙企业、个人</a:t>
            </a:r>
            <a:r>
              <a:rPr lang="zh-CN" altLang="en-US" sz="2000" dirty="0">
                <a:solidFill>
                  <a:schemeClr val="tx1">
                    <a:lumMod val="75000"/>
                    <a:lumOff val="25000"/>
                  </a:schemeClr>
                </a:solidFill>
                <a:latin typeface="微软雅黑" pitchFamily="34" charset="-122"/>
                <a:ea typeface="微软雅黑" pitchFamily="34" charset="-122"/>
              </a:rPr>
              <a:t>独资企业</a:t>
            </a:r>
            <a:r>
              <a:rPr lang="zh-CN" altLang="en-US" sz="2000" dirty="0" smtClean="0">
                <a:solidFill>
                  <a:schemeClr val="tx1">
                    <a:lumMod val="75000"/>
                    <a:lumOff val="25000"/>
                  </a:schemeClr>
                </a:solidFill>
                <a:latin typeface="微软雅黑" pitchFamily="34" charset="-122"/>
                <a:ea typeface="微软雅黑" pitchFamily="34" charset="-122"/>
              </a:rPr>
              <a:t>、农民</a:t>
            </a:r>
            <a:r>
              <a:rPr lang="zh-CN" altLang="en-US" sz="2000" dirty="0">
                <a:solidFill>
                  <a:schemeClr val="tx1">
                    <a:lumMod val="75000"/>
                    <a:lumOff val="25000"/>
                  </a:schemeClr>
                </a:solidFill>
                <a:latin typeface="微软雅黑" pitchFamily="34" charset="-122"/>
                <a:ea typeface="微软雅黑" pitchFamily="34" charset="-122"/>
              </a:rPr>
              <a:t>专业合作社及上述市场主体的分支机构</a:t>
            </a:r>
            <a:r>
              <a:rPr lang="zh-CN" altLang="en-US" sz="2000" dirty="0" smtClean="0">
                <a:solidFill>
                  <a:schemeClr val="tx1">
                    <a:lumMod val="75000"/>
                    <a:lumOff val="25000"/>
                  </a:schemeClr>
                </a:solidFill>
                <a:latin typeface="微软雅黑" pitchFamily="34" charset="-122"/>
                <a:ea typeface="微软雅黑" pitchFamily="34" charset="-122"/>
              </a:rPr>
              <a:t>、外国 </a:t>
            </a:r>
            <a:r>
              <a:rPr lang="en-US" altLang="zh-CN" sz="2000" dirty="0">
                <a:solidFill>
                  <a:schemeClr val="tx1">
                    <a:lumMod val="75000"/>
                    <a:lumOff val="25000"/>
                  </a:schemeClr>
                </a:solidFill>
                <a:latin typeface="微软雅黑" pitchFamily="34" charset="-122"/>
                <a:ea typeface="微软雅黑" pitchFamily="34" charset="-122"/>
              </a:rPr>
              <a:t>(</a:t>
            </a:r>
            <a:r>
              <a:rPr lang="zh-CN" altLang="en-US" sz="2000" dirty="0">
                <a:solidFill>
                  <a:schemeClr val="tx1">
                    <a:lumMod val="75000"/>
                    <a:lumOff val="25000"/>
                  </a:schemeClr>
                </a:solidFill>
                <a:latin typeface="微软雅黑" pitchFamily="34" charset="-122"/>
                <a:ea typeface="微软雅黑" pitchFamily="34" charset="-122"/>
              </a:rPr>
              <a:t>地区</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企业</a:t>
            </a:r>
            <a:r>
              <a:rPr lang="zh-CN" altLang="en-US" sz="2000" dirty="0" smtClean="0">
                <a:solidFill>
                  <a:schemeClr val="tx1">
                    <a:lumMod val="75000"/>
                    <a:lumOff val="25000"/>
                  </a:schemeClr>
                </a:solidFill>
                <a:latin typeface="微软雅黑" pitchFamily="34" charset="-122"/>
                <a:ea typeface="微软雅黑" pitchFamily="34" charset="-122"/>
              </a:rPr>
              <a:t>常驻代表</a:t>
            </a:r>
            <a:r>
              <a:rPr lang="zh-CN" altLang="en-US" sz="2000" dirty="0">
                <a:solidFill>
                  <a:schemeClr val="tx1">
                    <a:lumMod val="75000"/>
                    <a:lumOff val="25000"/>
                  </a:schemeClr>
                </a:solidFill>
                <a:latin typeface="微软雅黑" pitchFamily="34" charset="-122"/>
                <a:ea typeface="微软雅黑" pitchFamily="34" charset="-122"/>
              </a:rPr>
              <a:t>机构</a:t>
            </a:r>
            <a:r>
              <a:rPr lang="zh-CN" altLang="en-US" sz="2000" dirty="0" smtClean="0">
                <a:solidFill>
                  <a:schemeClr val="tx1">
                    <a:lumMod val="75000"/>
                    <a:lumOff val="25000"/>
                  </a:schemeClr>
                </a:solidFill>
                <a:latin typeface="微软雅黑" pitchFamily="34" charset="-122"/>
                <a:ea typeface="微软雅黑" pitchFamily="34" charset="-122"/>
              </a:rPr>
              <a:t>、外国 </a:t>
            </a:r>
            <a:r>
              <a:rPr lang="en-US" altLang="zh-CN" sz="2000" dirty="0">
                <a:solidFill>
                  <a:schemeClr val="tx1">
                    <a:lumMod val="75000"/>
                    <a:lumOff val="25000"/>
                  </a:schemeClr>
                </a:solidFill>
                <a:latin typeface="微软雅黑" pitchFamily="34" charset="-122"/>
                <a:ea typeface="微软雅黑" pitchFamily="34" charset="-122"/>
              </a:rPr>
              <a:t>(</a:t>
            </a:r>
            <a:r>
              <a:rPr lang="zh-CN" altLang="en-US" sz="2000" dirty="0">
                <a:solidFill>
                  <a:schemeClr val="tx1">
                    <a:lumMod val="75000"/>
                    <a:lumOff val="25000"/>
                  </a:schemeClr>
                </a:solidFill>
                <a:latin typeface="微软雅黑" pitchFamily="34" charset="-122"/>
                <a:ea typeface="微软雅黑" pitchFamily="34" charset="-122"/>
              </a:rPr>
              <a:t>地区</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企业在中国从事生产经营活动的市场主体</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个体工商登记也在</a:t>
            </a:r>
            <a:r>
              <a:rPr lang="zh-CN" altLang="en-US" sz="2000" dirty="0" smtClean="0">
                <a:solidFill>
                  <a:schemeClr val="tx1">
                    <a:lumMod val="75000"/>
                    <a:lumOff val="25000"/>
                  </a:schemeClr>
                </a:solidFill>
                <a:latin typeface="微软雅黑" pitchFamily="34" charset="-122"/>
                <a:ea typeface="微软雅黑" pitchFamily="34" charset="-122"/>
              </a:rPr>
              <a:t>进行“两证整合” 的</a:t>
            </a:r>
            <a:r>
              <a:rPr lang="zh-CN" altLang="en-US" sz="2000" dirty="0">
                <a:solidFill>
                  <a:schemeClr val="tx1">
                    <a:lumMod val="75000"/>
                    <a:lumOff val="25000"/>
                  </a:schemeClr>
                </a:solidFill>
                <a:latin typeface="微软雅黑" pitchFamily="34" charset="-122"/>
                <a:ea typeface="微软雅黑" pitchFamily="34" charset="-122"/>
              </a:rPr>
              <a:t>改革。</a:t>
            </a:r>
          </a:p>
        </p:txBody>
      </p:sp>
      <p:sp>
        <p:nvSpPr>
          <p:cNvPr id="12" name="文本框 9"/>
          <p:cNvSpPr txBox="1"/>
          <p:nvPr/>
        </p:nvSpPr>
        <p:spPr>
          <a:xfrm>
            <a:off x="840784" y="203271"/>
            <a:ext cx="66268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一、 证照合一与验资</a:t>
            </a:r>
            <a:r>
              <a:rPr lang="zh-CN" altLang="en-US" sz="2400" b="1" dirty="0" smtClean="0">
                <a:solidFill>
                  <a:schemeClr val="tx1">
                    <a:lumMod val="75000"/>
                    <a:lumOff val="25000"/>
                  </a:schemeClr>
                </a:solidFill>
                <a:latin typeface="微软雅黑" pitchFamily="34" charset="-122"/>
                <a:ea typeface="微软雅黑" pitchFamily="34" charset="-122"/>
              </a:rPr>
              <a:t>调整  </a:t>
            </a:r>
            <a:r>
              <a:rPr lang="en-US" altLang="zh-CN" sz="2400" b="1" dirty="0" smtClean="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一</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证照合一</a:t>
            </a:r>
          </a:p>
        </p:txBody>
      </p:sp>
    </p:spTree>
    <p:extLst>
      <p:ext uri="{BB962C8B-B14F-4D97-AF65-F5344CB8AC3E}">
        <p14:creationId xmlns:p14="http://schemas.microsoft.com/office/powerpoint/2010/main" val="2030459441"/>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down)">
                                      <p:cBhvr>
                                        <p:cTn id="7" dur="500"/>
                                        <p:tgtEl>
                                          <p:spTgt spid="40"/>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ipe(down)">
                                      <p:cBhvr>
                                        <p:cTn id="1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120893" y="894"/>
            <a:ext cx="4584225" cy="6856215"/>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4" name="矩形 3"/>
          <p:cNvSpPr/>
          <p:nvPr/>
        </p:nvSpPr>
        <p:spPr>
          <a:xfrm>
            <a:off x="2" y="894"/>
            <a:ext cx="4584225" cy="685621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34" name="圆角矩形 33"/>
          <p:cNvSpPr/>
          <p:nvPr/>
        </p:nvSpPr>
        <p:spPr>
          <a:xfrm>
            <a:off x="840784" y="3141043"/>
            <a:ext cx="2951560" cy="575915"/>
          </a:xfrm>
          <a:prstGeom prst="roundRect">
            <a:avLst>
              <a:gd name="adj" fmla="val 0"/>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solidFill>
                <a:schemeClr val="bg1"/>
              </a:solidFill>
            </a:endParaRPr>
          </a:p>
        </p:txBody>
      </p:sp>
      <p:sp>
        <p:nvSpPr>
          <p:cNvPr id="35" name="TextBox 34"/>
          <p:cNvSpPr txBox="1"/>
          <p:nvPr/>
        </p:nvSpPr>
        <p:spPr>
          <a:xfrm>
            <a:off x="768797" y="3167459"/>
            <a:ext cx="3095537" cy="984543"/>
          </a:xfrm>
          <a:prstGeom prst="rect">
            <a:avLst/>
          </a:prstGeom>
          <a:noFill/>
        </p:spPr>
        <p:txBody>
          <a:bodyPr wrap="square" lIns="121917" tIns="60958" rIns="121917" bIns="60958" rtlCol="0">
            <a:spAutoFit/>
          </a:bodyPr>
          <a:lstStyle/>
          <a:p>
            <a:pPr algn="ctr"/>
            <a:r>
              <a:rPr lang="zh-CN" altLang="en-US" sz="2800" b="1" dirty="0">
                <a:solidFill>
                  <a:schemeClr val="bg1"/>
                </a:solidFill>
                <a:latin typeface="微软雅黑" pitchFamily="34" charset="-122"/>
                <a:ea typeface="微软雅黑" pitchFamily="34" charset="-122"/>
              </a:rPr>
              <a:t>目 录 </a:t>
            </a:r>
            <a:r>
              <a:rPr lang="en-US" altLang="zh-CN" sz="2800" b="1" dirty="0">
                <a:solidFill>
                  <a:schemeClr val="bg1"/>
                </a:solidFill>
                <a:latin typeface="微软雅黑" pitchFamily="34" charset="-122"/>
                <a:ea typeface="微软雅黑" pitchFamily="34" charset="-122"/>
              </a:rPr>
              <a:t>/ </a:t>
            </a:r>
            <a:r>
              <a:rPr lang="en-US" altLang="zh-CN" sz="2800" b="1" dirty="0">
                <a:solidFill>
                  <a:schemeClr val="bg1"/>
                </a:solidFill>
                <a:latin typeface="Impact MT Std" pitchFamily="34" charset="0"/>
                <a:ea typeface="微软雅黑" pitchFamily="34" charset="-122"/>
              </a:rPr>
              <a:t>CONTENTS</a:t>
            </a:r>
            <a:endParaRPr lang="zh-CN" altLang="en-US" sz="2800" b="1" dirty="0">
              <a:solidFill>
                <a:schemeClr val="bg1"/>
              </a:solidFill>
              <a:latin typeface="Impact MT Std" pitchFamily="34" charset="0"/>
              <a:ea typeface="微软雅黑" pitchFamily="34" charset="-122"/>
            </a:endParaRPr>
          </a:p>
        </p:txBody>
      </p:sp>
      <p:sp>
        <p:nvSpPr>
          <p:cNvPr id="41" name="圆角矩形 40"/>
          <p:cNvSpPr/>
          <p:nvPr/>
        </p:nvSpPr>
        <p:spPr>
          <a:xfrm>
            <a:off x="5592075" y="357632"/>
            <a:ext cx="4391344" cy="575915"/>
          </a:xfrm>
          <a:prstGeom prst="roundRect">
            <a:avLst>
              <a:gd name="adj" fmla="val 0"/>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solidFill>
                <a:schemeClr val="bg1"/>
              </a:solidFill>
            </a:endParaRPr>
          </a:p>
        </p:txBody>
      </p:sp>
      <p:sp>
        <p:nvSpPr>
          <p:cNvPr id="9" name="矩形 8"/>
          <p:cNvSpPr/>
          <p:nvPr/>
        </p:nvSpPr>
        <p:spPr>
          <a:xfrm>
            <a:off x="5592075" y="357632"/>
            <a:ext cx="575915" cy="57591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43" name="圆角矩形 42"/>
          <p:cNvSpPr/>
          <p:nvPr/>
        </p:nvSpPr>
        <p:spPr>
          <a:xfrm>
            <a:off x="5592075" y="1149515"/>
            <a:ext cx="4391344" cy="575915"/>
          </a:xfrm>
          <a:prstGeom prst="roundRect">
            <a:avLst>
              <a:gd name="adj" fmla="val 0"/>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solidFill>
                <a:schemeClr val="bg1"/>
              </a:solidFill>
            </a:endParaRPr>
          </a:p>
        </p:txBody>
      </p:sp>
      <p:sp>
        <p:nvSpPr>
          <p:cNvPr id="44" name="矩形 43"/>
          <p:cNvSpPr/>
          <p:nvPr/>
        </p:nvSpPr>
        <p:spPr>
          <a:xfrm>
            <a:off x="5592075" y="1149515"/>
            <a:ext cx="575915" cy="57591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46" name="圆角矩形 45"/>
          <p:cNvSpPr/>
          <p:nvPr/>
        </p:nvSpPr>
        <p:spPr>
          <a:xfrm>
            <a:off x="5592075" y="1941396"/>
            <a:ext cx="4391344" cy="575915"/>
          </a:xfrm>
          <a:prstGeom prst="roundRect">
            <a:avLst>
              <a:gd name="adj" fmla="val 0"/>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solidFill>
                <a:schemeClr val="bg1"/>
              </a:solidFill>
            </a:endParaRPr>
          </a:p>
        </p:txBody>
      </p:sp>
      <p:sp>
        <p:nvSpPr>
          <p:cNvPr id="47" name="矩形 46"/>
          <p:cNvSpPr/>
          <p:nvPr/>
        </p:nvSpPr>
        <p:spPr>
          <a:xfrm>
            <a:off x="5592075" y="1941396"/>
            <a:ext cx="575915" cy="57591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49" name="圆角矩形 48"/>
          <p:cNvSpPr/>
          <p:nvPr/>
        </p:nvSpPr>
        <p:spPr>
          <a:xfrm>
            <a:off x="5592075" y="2733277"/>
            <a:ext cx="4391344" cy="575915"/>
          </a:xfrm>
          <a:prstGeom prst="roundRect">
            <a:avLst>
              <a:gd name="adj" fmla="val 0"/>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solidFill>
                <a:schemeClr val="bg1"/>
              </a:solidFill>
            </a:endParaRPr>
          </a:p>
        </p:txBody>
      </p:sp>
      <p:sp>
        <p:nvSpPr>
          <p:cNvPr id="50" name="矩形 49"/>
          <p:cNvSpPr/>
          <p:nvPr/>
        </p:nvSpPr>
        <p:spPr>
          <a:xfrm>
            <a:off x="5592075" y="2733277"/>
            <a:ext cx="575915" cy="57591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52" name="圆角矩形 51"/>
          <p:cNvSpPr/>
          <p:nvPr/>
        </p:nvSpPr>
        <p:spPr>
          <a:xfrm>
            <a:off x="5592075" y="3525160"/>
            <a:ext cx="4391344" cy="575915"/>
          </a:xfrm>
          <a:prstGeom prst="roundRect">
            <a:avLst>
              <a:gd name="adj" fmla="val 0"/>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solidFill>
                <a:schemeClr val="bg1"/>
              </a:solidFill>
            </a:endParaRPr>
          </a:p>
        </p:txBody>
      </p:sp>
      <p:sp>
        <p:nvSpPr>
          <p:cNvPr id="53" name="矩形 52"/>
          <p:cNvSpPr/>
          <p:nvPr/>
        </p:nvSpPr>
        <p:spPr>
          <a:xfrm>
            <a:off x="5592075" y="3525160"/>
            <a:ext cx="575915" cy="57591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1" name="圆角矩形 20"/>
          <p:cNvSpPr/>
          <p:nvPr/>
        </p:nvSpPr>
        <p:spPr>
          <a:xfrm>
            <a:off x="5592075" y="4341663"/>
            <a:ext cx="4391344" cy="575915"/>
          </a:xfrm>
          <a:prstGeom prst="roundRect">
            <a:avLst>
              <a:gd name="adj" fmla="val 0"/>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solidFill>
                <a:schemeClr val="bg1"/>
              </a:solidFill>
            </a:endParaRPr>
          </a:p>
        </p:txBody>
      </p:sp>
      <p:sp>
        <p:nvSpPr>
          <p:cNvPr id="22" name="矩形 21"/>
          <p:cNvSpPr/>
          <p:nvPr/>
        </p:nvSpPr>
        <p:spPr>
          <a:xfrm>
            <a:off x="5592075" y="4341663"/>
            <a:ext cx="575915" cy="57591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4" name="圆角矩形 23"/>
          <p:cNvSpPr/>
          <p:nvPr/>
        </p:nvSpPr>
        <p:spPr>
          <a:xfrm>
            <a:off x="5592075" y="5133544"/>
            <a:ext cx="4391344" cy="575915"/>
          </a:xfrm>
          <a:prstGeom prst="roundRect">
            <a:avLst>
              <a:gd name="adj" fmla="val 0"/>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solidFill>
                <a:schemeClr val="bg1"/>
              </a:solidFill>
            </a:endParaRPr>
          </a:p>
        </p:txBody>
      </p:sp>
      <p:sp>
        <p:nvSpPr>
          <p:cNvPr id="25" name="矩形 24"/>
          <p:cNvSpPr/>
          <p:nvPr/>
        </p:nvSpPr>
        <p:spPr>
          <a:xfrm>
            <a:off x="5592075" y="5133544"/>
            <a:ext cx="575915" cy="57591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7" name="圆角矩形 26"/>
          <p:cNvSpPr/>
          <p:nvPr/>
        </p:nvSpPr>
        <p:spPr>
          <a:xfrm>
            <a:off x="5592075" y="5925427"/>
            <a:ext cx="4391344" cy="575915"/>
          </a:xfrm>
          <a:prstGeom prst="roundRect">
            <a:avLst>
              <a:gd name="adj" fmla="val 0"/>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solidFill>
                <a:schemeClr val="bg1"/>
              </a:solidFill>
            </a:endParaRPr>
          </a:p>
        </p:txBody>
      </p:sp>
      <p:sp>
        <p:nvSpPr>
          <p:cNvPr id="28" name="矩形 27"/>
          <p:cNvSpPr/>
          <p:nvPr/>
        </p:nvSpPr>
        <p:spPr>
          <a:xfrm>
            <a:off x="5592075" y="5925427"/>
            <a:ext cx="575915" cy="57591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 name="矩形 1"/>
          <p:cNvSpPr/>
          <p:nvPr/>
        </p:nvSpPr>
        <p:spPr>
          <a:xfrm>
            <a:off x="5543971" y="1167328"/>
            <a:ext cx="648040" cy="533480"/>
          </a:xfrm>
          <a:prstGeom prst="rect">
            <a:avLst/>
          </a:prstGeom>
        </p:spPr>
        <p:txBody>
          <a:bodyPr wrap="none" lIns="121917" tIns="60958" rIns="121917" bIns="60958">
            <a:spAutoFit/>
          </a:bodyPr>
          <a:lstStyle/>
          <a:p>
            <a:r>
              <a:rPr lang="en-US" altLang="zh-CN" sz="2700" dirty="0">
                <a:solidFill>
                  <a:schemeClr val="bg1"/>
                </a:solidFill>
                <a:latin typeface="微软雅黑" pitchFamily="34" charset="-122"/>
                <a:ea typeface="微软雅黑" pitchFamily="34" charset="-122"/>
              </a:rPr>
              <a:t>02</a:t>
            </a:r>
            <a:endParaRPr lang="zh-CN" altLang="en-US" sz="2400" dirty="0">
              <a:latin typeface="微软雅黑" pitchFamily="34" charset="-122"/>
              <a:ea typeface="微软雅黑" pitchFamily="34" charset="-122"/>
            </a:endParaRPr>
          </a:p>
        </p:txBody>
      </p:sp>
      <p:sp>
        <p:nvSpPr>
          <p:cNvPr id="3" name="矩形 2"/>
          <p:cNvSpPr/>
          <p:nvPr/>
        </p:nvSpPr>
        <p:spPr>
          <a:xfrm>
            <a:off x="6068658" y="1170732"/>
            <a:ext cx="1631210" cy="538605"/>
          </a:xfrm>
          <a:prstGeom prst="rect">
            <a:avLst/>
          </a:prstGeom>
        </p:spPr>
        <p:txBody>
          <a:bodyPr wrap="none" lIns="121917" tIns="60958" rIns="121917" bIns="60958">
            <a:spAutoFit/>
          </a:bodyPr>
          <a:lstStyle/>
          <a:p>
            <a:r>
              <a:rPr lang="zh-CN" altLang="en-US" sz="2700" b="1" dirty="0">
                <a:solidFill>
                  <a:schemeClr val="accent1"/>
                </a:solidFill>
                <a:latin typeface="微软雅黑" pitchFamily="34" charset="-122"/>
                <a:ea typeface="微软雅黑" pitchFamily="34" charset="-122"/>
              </a:rPr>
              <a:t>创新思维</a:t>
            </a:r>
          </a:p>
        </p:txBody>
      </p:sp>
      <p:sp>
        <p:nvSpPr>
          <p:cNvPr id="32" name="矩形 31"/>
          <p:cNvSpPr/>
          <p:nvPr/>
        </p:nvSpPr>
        <p:spPr>
          <a:xfrm>
            <a:off x="5519936" y="378849"/>
            <a:ext cx="648040" cy="533480"/>
          </a:xfrm>
          <a:prstGeom prst="rect">
            <a:avLst/>
          </a:prstGeom>
        </p:spPr>
        <p:txBody>
          <a:bodyPr wrap="none" lIns="121917" tIns="60958" rIns="121917" bIns="60958">
            <a:spAutoFit/>
          </a:bodyPr>
          <a:lstStyle/>
          <a:p>
            <a:r>
              <a:rPr lang="en-US" altLang="zh-CN" sz="2700" dirty="0">
                <a:solidFill>
                  <a:schemeClr val="bg1"/>
                </a:solidFill>
                <a:latin typeface="微软雅黑" pitchFamily="34" charset="-122"/>
                <a:ea typeface="微软雅黑" pitchFamily="34" charset="-122"/>
              </a:rPr>
              <a:t>01</a:t>
            </a:r>
            <a:endParaRPr lang="zh-CN" altLang="en-US" sz="2400" dirty="0">
              <a:latin typeface="微软雅黑" pitchFamily="34" charset="-122"/>
              <a:ea typeface="微软雅黑" pitchFamily="34" charset="-122"/>
            </a:endParaRPr>
          </a:p>
        </p:txBody>
      </p:sp>
      <p:sp>
        <p:nvSpPr>
          <p:cNvPr id="36" name="矩形 35"/>
          <p:cNvSpPr/>
          <p:nvPr/>
        </p:nvSpPr>
        <p:spPr>
          <a:xfrm>
            <a:off x="6068659" y="382253"/>
            <a:ext cx="938712" cy="538605"/>
          </a:xfrm>
          <a:prstGeom prst="rect">
            <a:avLst/>
          </a:prstGeom>
        </p:spPr>
        <p:txBody>
          <a:bodyPr wrap="none" lIns="121917" tIns="60958" rIns="121917" bIns="60958">
            <a:spAutoFit/>
          </a:bodyPr>
          <a:lstStyle/>
          <a:p>
            <a:r>
              <a:rPr lang="zh-CN" altLang="en-US" sz="2700" b="1" dirty="0">
                <a:solidFill>
                  <a:schemeClr val="accent1"/>
                </a:solidFill>
                <a:latin typeface="微软雅黑" pitchFamily="34" charset="-122"/>
                <a:ea typeface="微软雅黑" pitchFamily="34" charset="-122"/>
              </a:rPr>
              <a:t>绪论</a:t>
            </a:r>
            <a:endParaRPr lang="zh-CN" altLang="en-US" sz="2400" dirty="0">
              <a:solidFill>
                <a:schemeClr val="accent1"/>
              </a:solidFill>
            </a:endParaRPr>
          </a:p>
        </p:txBody>
      </p:sp>
      <p:sp>
        <p:nvSpPr>
          <p:cNvPr id="39" name="矩形 38"/>
          <p:cNvSpPr/>
          <p:nvPr/>
        </p:nvSpPr>
        <p:spPr>
          <a:xfrm>
            <a:off x="5519936" y="1932009"/>
            <a:ext cx="648040" cy="533480"/>
          </a:xfrm>
          <a:prstGeom prst="rect">
            <a:avLst/>
          </a:prstGeom>
        </p:spPr>
        <p:txBody>
          <a:bodyPr wrap="none" lIns="121917" tIns="60958" rIns="121917" bIns="60958">
            <a:spAutoFit/>
          </a:bodyPr>
          <a:lstStyle/>
          <a:p>
            <a:r>
              <a:rPr lang="en-US" altLang="zh-CN" sz="2700" dirty="0">
                <a:solidFill>
                  <a:schemeClr val="bg1"/>
                </a:solidFill>
                <a:latin typeface="微软雅黑" pitchFamily="34" charset="-122"/>
                <a:ea typeface="微软雅黑" pitchFamily="34" charset="-122"/>
              </a:rPr>
              <a:t>03</a:t>
            </a:r>
            <a:endParaRPr lang="zh-CN" altLang="en-US" sz="2400" dirty="0">
              <a:latin typeface="微软雅黑" pitchFamily="34" charset="-122"/>
              <a:ea typeface="微软雅黑" pitchFamily="34" charset="-122"/>
            </a:endParaRPr>
          </a:p>
        </p:txBody>
      </p:sp>
      <p:sp>
        <p:nvSpPr>
          <p:cNvPr id="40" name="矩形 39"/>
          <p:cNvSpPr/>
          <p:nvPr/>
        </p:nvSpPr>
        <p:spPr>
          <a:xfrm>
            <a:off x="6068658" y="1935413"/>
            <a:ext cx="2669956" cy="538605"/>
          </a:xfrm>
          <a:prstGeom prst="rect">
            <a:avLst/>
          </a:prstGeom>
        </p:spPr>
        <p:txBody>
          <a:bodyPr wrap="none" lIns="121917" tIns="60958" rIns="121917" bIns="60958">
            <a:spAutoFit/>
          </a:bodyPr>
          <a:lstStyle/>
          <a:p>
            <a:r>
              <a:rPr lang="zh-CN" altLang="en-US" sz="2700" b="1" dirty="0">
                <a:solidFill>
                  <a:schemeClr val="accent1"/>
                </a:solidFill>
                <a:latin typeface="微软雅黑" pitchFamily="34" charset="-122"/>
                <a:ea typeface="微软雅黑" pitchFamily="34" charset="-122"/>
              </a:rPr>
              <a:t>创业与创业意识</a:t>
            </a:r>
          </a:p>
        </p:txBody>
      </p:sp>
      <p:sp>
        <p:nvSpPr>
          <p:cNvPr id="55" name="矩形 54"/>
          <p:cNvSpPr/>
          <p:nvPr/>
        </p:nvSpPr>
        <p:spPr>
          <a:xfrm>
            <a:off x="5519936" y="2729873"/>
            <a:ext cx="648040" cy="533480"/>
          </a:xfrm>
          <a:prstGeom prst="rect">
            <a:avLst/>
          </a:prstGeom>
        </p:spPr>
        <p:txBody>
          <a:bodyPr wrap="none" lIns="121917" tIns="60958" rIns="121917" bIns="60958">
            <a:spAutoFit/>
          </a:bodyPr>
          <a:lstStyle/>
          <a:p>
            <a:r>
              <a:rPr lang="en-US" altLang="zh-CN" sz="2700" dirty="0">
                <a:solidFill>
                  <a:schemeClr val="bg1"/>
                </a:solidFill>
                <a:latin typeface="微软雅黑" pitchFamily="34" charset="-122"/>
                <a:ea typeface="微软雅黑" pitchFamily="34" charset="-122"/>
              </a:rPr>
              <a:t>04</a:t>
            </a:r>
            <a:endParaRPr lang="zh-CN" altLang="en-US" sz="2400" dirty="0">
              <a:latin typeface="微软雅黑" pitchFamily="34" charset="-122"/>
              <a:ea typeface="微软雅黑" pitchFamily="34" charset="-122"/>
            </a:endParaRPr>
          </a:p>
        </p:txBody>
      </p:sp>
      <p:sp>
        <p:nvSpPr>
          <p:cNvPr id="56" name="矩形 55"/>
          <p:cNvSpPr/>
          <p:nvPr/>
        </p:nvSpPr>
        <p:spPr>
          <a:xfrm>
            <a:off x="6068659" y="2733277"/>
            <a:ext cx="2323707" cy="538605"/>
          </a:xfrm>
          <a:prstGeom prst="rect">
            <a:avLst/>
          </a:prstGeom>
        </p:spPr>
        <p:txBody>
          <a:bodyPr wrap="none" lIns="121917" tIns="60958" rIns="121917" bIns="60958">
            <a:spAutoFit/>
          </a:bodyPr>
          <a:lstStyle/>
          <a:p>
            <a:r>
              <a:rPr lang="zh-CN" altLang="en-US" sz="2700" b="1" dirty="0">
                <a:solidFill>
                  <a:schemeClr val="accent1"/>
                </a:solidFill>
                <a:latin typeface="微软雅黑" pitchFamily="34" charset="-122"/>
                <a:ea typeface="微软雅黑" pitchFamily="34" charset="-122"/>
              </a:rPr>
              <a:t>创业实务知识</a:t>
            </a:r>
          </a:p>
        </p:txBody>
      </p:sp>
      <p:sp>
        <p:nvSpPr>
          <p:cNvPr id="57" name="矩形 56"/>
          <p:cNvSpPr/>
          <p:nvPr/>
        </p:nvSpPr>
        <p:spPr>
          <a:xfrm>
            <a:off x="5543971" y="3521756"/>
            <a:ext cx="648040" cy="533480"/>
          </a:xfrm>
          <a:prstGeom prst="rect">
            <a:avLst/>
          </a:prstGeom>
        </p:spPr>
        <p:txBody>
          <a:bodyPr wrap="none" lIns="121917" tIns="60958" rIns="121917" bIns="60958">
            <a:spAutoFit/>
          </a:bodyPr>
          <a:lstStyle/>
          <a:p>
            <a:r>
              <a:rPr lang="en-US" altLang="zh-CN" sz="2700" dirty="0">
                <a:solidFill>
                  <a:schemeClr val="bg1"/>
                </a:solidFill>
                <a:latin typeface="微软雅黑" pitchFamily="34" charset="-122"/>
                <a:ea typeface="微软雅黑" pitchFamily="34" charset="-122"/>
              </a:rPr>
              <a:t>05</a:t>
            </a:r>
            <a:endParaRPr lang="zh-CN" altLang="en-US" sz="2400" dirty="0">
              <a:latin typeface="微软雅黑" pitchFamily="34" charset="-122"/>
              <a:ea typeface="微软雅黑" pitchFamily="34" charset="-122"/>
            </a:endParaRPr>
          </a:p>
        </p:txBody>
      </p:sp>
      <p:sp>
        <p:nvSpPr>
          <p:cNvPr id="58" name="矩形 57"/>
          <p:cNvSpPr/>
          <p:nvPr/>
        </p:nvSpPr>
        <p:spPr>
          <a:xfrm>
            <a:off x="6068658" y="3525160"/>
            <a:ext cx="3362453" cy="538605"/>
          </a:xfrm>
          <a:prstGeom prst="rect">
            <a:avLst/>
          </a:prstGeom>
        </p:spPr>
        <p:txBody>
          <a:bodyPr wrap="none" lIns="121917" tIns="60958" rIns="121917" bIns="60958">
            <a:spAutoFit/>
          </a:bodyPr>
          <a:lstStyle/>
          <a:p>
            <a:r>
              <a:rPr lang="zh-CN" altLang="en-US" sz="2700" b="1" dirty="0">
                <a:solidFill>
                  <a:schemeClr val="accent1"/>
                </a:solidFill>
                <a:latin typeface="微软雅黑" pitchFamily="34" charset="-122"/>
                <a:ea typeface="微软雅黑" pitchFamily="34" charset="-122"/>
              </a:rPr>
              <a:t>创新创业的基本步骤</a:t>
            </a:r>
          </a:p>
        </p:txBody>
      </p:sp>
      <p:sp>
        <p:nvSpPr>
          <p:cNvPr id="59" name="矩形 58"/>
          <p:cNvSpPr/>
          <p:nvPr/>
        </p:nvSpPr>
        <p:spPr>
          <a:xfrm>
            <a:off x="5543971" y="4380693"/>
            <a:ext cx="648040" cy="533480"/>
          </a:xfrm>
          <a:prstGeom prst="rect">
            <a:avLst/>
          </a:prstGeom>
        </p:spPr>
        <p:txBody>
          <a:bodyPr wrap="none" lIns="121917" tIns="60958" rIns="121917" bIns="60958">
            <a:spAutoFit/>
          </a:bodyPr>
          <a:lstStyle/>
          <a:p>
            <a:r>
              <a:rPr lang="en-US" altLang="zh-CN" sz="2700" dirty="0">
                <a:solidFill>
                  <a:schemeClr val="bg1"/>
                </a:solidFill>
                <a:latin typeface="微软雅黑" pitchFamily="34" charset="-122"/>
                <a:ea typeface="微软雅黑" pitchFamily="34" charset="-122"/>
              </a:rPr>
              <a:t>06</a:t>
            </a:r>
            <a:endParaRPr lang="zh-CN" altLang="en-US" sz="2400" dirty="0">
              <a:latin typeface="微软雅黑" pitchFamily="34" charset="-122"/>
              <a:ea typeface="微软雅黑" pitchFamily="34" charset="-122"/>
            </a:endParaRPr>
          </a:p>
        </p:txBody>
      </p:sp>
      <p:sp>
        <p:nvSpPr>
          <p:cNvPr id="60" name="矩形 59"/>
          <p:cNvSpPr/>
          <p:nvPr/>
        </p:nvSpPr>
        <p:spPr>
          <a:xfrm>
            <a:off x="6068659" y="4384097"/>
            <a:ext cx="3836942" cy="553994"/>
          </a:xfrm>
          <a:prstGeom prst="rect">
            <a:avLst/>
          </a:prstGeom>
        </p:spPr>
        <p:txBody>
          <a:bodyPr wrap="none" lIns="121917" tIns="60958" rIns="121917" bIns="60958">
            <a:spAutoFit/>
          </a:bodyPr>
          <a:lstStyle/>
          <a:p>
            <a:r>
              <a:rPr lang="zh-CN" altLang="en-US" sz="2800" b="1" dirty="0">
                <a:solidFill>
                  <a:schemeClr val="accent2"/>
                </a:solidFill>
                <a:latin typeface="微软雅黑" pitchFamily="34" charset="-122"/>
                <a:ea typeface="微软雅黑" pitchFamily="34" charset="-122"/>
              </a:rPr>
              <a:t>初创企业的管理与发展</a:t>
            </a:r>
          </a:p>
        </p:txBody>
      </p:sp>
      <p:sp>
        <p:nvSpPr>
          <p:cNvPr id="61" name="矩形 60"/>
          <p:cNvSpPr/>
          <p:nvPr/>
        </p:nvSpPr>
        <p:spPr>
          <a:xfrm>
            <a:off x="5543971" y="5151357"/>
            <a:ext cx="648040" cy="533480"/>
          </a:xfrm>
          <a:prstGeom prst="rect">
            <a:avLst/>
          </a:prstGeom>
        </p:spPr>
        <p:txBody>
          <a:bodyPr wrap="none" lIns="121917" tIns="60958" rIns="121917" bIns="60958">
            <a:spAutoFit/>
          </a:bodyPr>
          <a:lstStyle/>
          <a:p>
            <a:r>
              <a:rPr lang="en-US" altLang="zh-CN" sz="2700" dirty="0">
                <a:solidFill>
                  <a:schemeClr val="bg1"/>
                </a:solidFill>
                <a:latin typeface="微软雅黑" pitchFamily="34" charset="-122"/>
                <a:ea typeface="微软雅黑" pitchFamily="34" charset="-122"/>
              </a:rPr>
              <a:t>07</a:t>
            </a:r>
            <a:endParaRPr lang="zh-CN" altLang="en-US" sz="2400" dirty="0">
              <a:latin typeface="微软雅黑" pitchFamily="34" charset="-122"/>
              <a:ea typeface="微软雅黑" pitchFamily="34" charset="-122"/>
            </a:endParaRPr>
          </a:p>
        </p:txBody>
      </p:sp>
      <p:sp>
        <p:nvSpPr>
          <p:cNvPr id="62" name="矩形 61"/>
          <p:cNvSpPr/>
          <p:nvPr/>
        </p:nvSpPr>
        <p:spPr>
          <a:xfrm>
            <a:off x="6068658" y="5154761"/>
            <a:ext cx="4054950" cy="538605"/>
          </a:xfrm>
          <a:prstGeom prst="rect">
            <a:avLst/>
          </a:prstGeom>
        </p:spPr>
        <p:txBody>
          <a:bodyPr wrap="none" lIns="121917" tIns="60958" rIns="121917" bIns="60958">
            <a:spAutoFit/>
          </a:bodyPr>
          <a:lstStyle/>
          <a:p>
            <a:r>
              <a:rPr lang="zh-CN" altLang="en-US" sz="2700" b="1" dirty="0">
                <a:solidFill>
                  <a:schemeClr val="accent1"/>
                </a:solidFill>
                <a:latin typeface="微软雅黑" pitchFamily="34" charset="-122"/>
                <a:ea typeface="微软雅黑" pitchFamily="34" charset="-122"/>
              </a:rPr>
              <a:t>创新思维在企业中的应用</a:t>
            </a:r>
          </a:p>
        </p:txBody>
      </p:sp>
      <p:sp>
        <p:nvSpPr>
          <p:cNvPr id="63" name="矩形 62"/>
          <p:cNvSpPr/>
          <p:nvPr/>
        </p:nvSpPr>
        <p:spPr>
          <a:xfrm>
            <a:off x="5543971" y="5943240"/>
            <a:ext cx="648040" cy="533480"/>
          </a:xfrm>
          <a:prstGeom prst="rect">
            <a:avLst/>
          </a:prstGeom>
        </p:spPr>
        <p:txBody>
          <a:bodyPr wrap="none" lIns="121917" tIns="60958" rIns="121917" bIns="60958">
            <a:spAutoFit/>
          </a:bodyPr>
          <a:lstStyle/>
          <a:p>
            <a:r>
              <a:rPr lang="en-US" altLang="zh-CN" sz="2700" dirty="0">
                <a:solidFill>
                  <a:schemeClr val="bg1"/>
                </a:solidFill>
                <a:latin typeface="微软雅黑" pitchFamily="34" charset="-122"/>
                <a:ea typeface="微软雅黑" pitchFamily="34" charset="-122"/>
              </a:rPr>
              <a:t>08</a:t>
            </a:r>
            <a:endParaRPr lang="zh-CN" altLang="en-US" sz="2400" dirty="0">
              <a:latin typeface="微软雅黑" pitchFamily="34" charset="-122"/>
              <a:ea typeface="微软雅黑" pitchFamily="34" charset="-122"/>
            </a:endParaRPr>
          </a:p>
        </p:txBody>
      </p:sp>
      <p:sp>
        <p:nvSpPr>
          <p:cNvPr id="64" name="矩形 63"/>
          <p:cNvSpPr/>
          <p:nvPr/>
        </p:nvSpPr>
        <p:spPr>
          <a:xfrm>
            <a:off x="6068659" y="5946644"/>
            <a:ext cx="3362453" cy="538605"/>
          </a:xfrm>
          <a:prstGeom prst="rect">
            <a:avLst/>
          </a:prstGeom>
        </p:spPr>
        <p:txBody>
          <a:bodyPr wrap="none" lIns="121917" tIns="60958" rIns="121917" bIns="60958">
            <a:spAutoFit/>
          </a:bodyPr>
          <a:lstStyle/>
          <a:p>
            <a:r>
              <a:rPr lang="zh-CN" altLang="en-US" sz="2700" b="1" dirty="0">
                <a:solidFill>
                  <a:schemeClr val="accent1"/>
                </a:solidFill>
                <a:latin typeface="微软雅黑" pitchFamily="34" charset="-122"/>
                <a:ea typeface="微软雅黑" pitchFamily="34" charset="-122"/>
              </a:rPr>
              <a:t>大学生创新创业实践</a:t>
            </a:r>
          </a:p>
        </p:txBody>
      </p:sp>
    </p:spTree>
    <p:extLst>
      <p:ext uri="{BB962C8B-B14F-4D97-AF65-F5344CB8AC3E}">
        <p14:creationId xmlns:p14="http://schemas.microsoft.com/office/powerpoint/2010/main" val="4201173429"/>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2" name="直接连接符 41"/>
          <p:cNvCxnSpPr/>
          <p:nvPr/>
        </p:nvCxnSpPr>
        <p:spPr>
          <a:xfrm>
            <a:off x="2480691" y="2190750"/>
            <a:ext cx="0" cy="3233533"/>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0" name="组合 29"/>
          <p:cNvGrpSpPr/>
          <p:nvPr/>
        </p:nvGrpSpPr>
        <p:grpSpPr>
          <a:xfrm>
            <a:off x="192881" y="893"/>
            <a:ext cx="575915" cy="836495"/>
            <a:chOff x="841003" y="360040"/>
            <a:chExt cx="504056" cy="836712"/>
          </a:xfrm>
          <a:solidFill>
            <a:schemeClr val="accent1"/>
          </a:solidFill>
        </p:grpSpPr>
        <p:sp>
          <p:nvSpPr>
            <p:cNvPr id="31" name="矩形 3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32" name="等腰三角形 3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34" name="矩形 3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498599" y="2077210"/>
            <a:ext cx="2165351" cy="3690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微软雅黑" pitchFamily="34" charset="-122"/>
                <a:ea typeface="微软雅黑" pitchFamily="34" charset="-122"/>
              </a:rPr>
              <a:t>第一</a:t>
            </a:r>
          </a:p>
        </p:txBody>
      </p:sp>
      <p:sp>
        <p:nvSpPr>
          <p:cNvPr id="35" name="矩形 34"/>
          <p:cNvSpPr/>
          <p:nvPr/>
        </p:nvSpPr>
        <p:spPr>
          <a:xfrm>
            <a:off x="1498599" y="3512310"/>
            <a:ext cx="2165351" cy="3690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微软雅黑" pitchFamily="34" charset="-122"/>
                <a:ea typeface="微软雅黑" pitchFamily="34" charset="-122"/>
              </a:rPr>
              <a:t>第二</a:t>
            </a:r>
            <a:endParaRPr lang="zh-CN" altLang="en-US" dirty="0">
              <a:latin typeface="微软雅黑" pitchFamily="34" charset="-122"/>
              <a:ea typeface="微软雅黑" pitchFamily="34" charset="-122"/>
            </a:endParaRPr>
          </a:p>
        </p:txBody>
      </p:sp>
      <p:sp>
        <p:nvSpPr>
          <p:cNvPr id="37" name="矩形 36"/>
          <p:cNvSpPr/>
          <p:nvPr/>
        </p:nvSpPr>
        <p:spPr>
          <a:xfrm>
            <a:off x="1498599" y="5061710"/>
            <a:ext cx="2165351" cy="3690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微软雅黑" pitchFamily="34" charset="-122"/>
                <a:ea typeface="微软雅黑" pitchFamily="34" charset="-122"/>
              </a:rPr>
              <a:t>第三</a:t>
            </a:r>
            <a:endParaRPr lang="zh-CN" altLang="en-US" dirty="0">
              <a:latin typeface="微软雅黑" pitchFamily="34" charset="-122"/>
              <a:ea typeface="微软雅黑" pitchFamily="34" charset="-122"/>
            </a:endParaRPr>
          </a:p>
        </p:txBody>
      </p:sp>
      <p:sp>
        <p:nvSpPr>
          <p:cNvPr id="3" name="矩形 2"/>
          <p:cNvSpPr/>
          <p:nvPr/>
        </p:nvSpPr>
        <p:spPr>
          <a:xfrm>
            <a:off x="3862767" y="2014638"/>
            <a:ext cx="7099300" cy="430374"/>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将注册资本实缴登记制改为认缴登记制</a:t>
            </a:r>
          </a:p>
        </p:txBody>
      </p:sp>
      <p:sp>
        <p:nvSpPr>
          <p:cNvPr id="4" name="矩形 3"/>
          <p:cNvSpPr/>
          <p:nvPr/>
        </p:nvSpPr>
        <p:spPr>
          <a:xfrm>
            <a:off x="3862767" y="3455404"/>
            <a:ext cx="7099300" cy="430374"/>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放宽注册资本登记条件</a:t>
            </a:r>
          </a:p>
        </p:txBody>
      </p:sp>
      <p:sp>
        <p:nvSpPr>
          <p:cNvPr id="6" name="矩形 5"/>
          <p:cNvSpPr/>
          <p:nvPr/>
        </p:nvSpPr>
        <p:spPr>
          <a:xfrm>
            <a:off x="3862767" y="5032576"/>
            <a:ext cx="7099300" cy="430374"/>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简化登记事项和登记文件</a:t>
            </a:r>
          </a:p>
        </p:txBody>
      </p:sp>
      <p:sp>
        <p:nvSpPr>
          <p:cNvPr id="15" name="文本框 9"/>
          <p:cNvSpPr txBox="1"/>
          <p:nvPr/>
        </p:nvSpPr>
        <p:spPr>
          <a:xfrm>
            <a:off x="840784" y="203271"/>
            <a:ext cx="66268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一、 证照合一与验资</a:t>
            </a:r>
            <a:r>
              <a:rPr lang="zh-CN" altLang="en-US" sz="2400" b="1" dirty="0" smtClean="0">
                <a:solidFill>
                  <a:schemeClr val="tx1">
                    <a:lumMod val="75000"/>
                    <a:lumOff val="25000"/>
                  </a:schemeClr>
                </a:solidFill>
                <a:latin typeface="微软雅黑" pitchFamily="34" charset="-122"/>
                <a:ea typeface="微软雅黑" pitchFamily="34" charset="-122"/>
              </a:rPr>
              <a:t>调整  </a:t>
            </a:r>
            <a:r>
              <a:rPr lang="en-US" altLang="zh-CN" sz="2400" b="1" dirty="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二</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验资新规定</a:t>
            </a:r>
          </a:p>
        </p:txBody>
      </p:sp>
      <p:sp>
        <p:nvSpPr>
          <p:cNvPr id="5" name="矩形 4"/>
          <p:cNvSpPr/>
          <p:nvPr/>
        </p:nvSpPr>
        <p:spPr>
          <a:xfrm>
            <a:off x="1106191" y="869824"/>
            <a:ext cx="9855875" cy="461665"/>
          </a:xfrm>
          <a:prstGeom prst="rect">
            <a:avLst/>
          </a:prstGeom>
        </p:spPr>
        <p:txBody>
          <a:bodyPr wrap="square">
            <a:spAutoFit/>
          </a:bodyPr>
          <a:lstStyle/>
          <a:p>
            <a:pPr indent="457200" algn="just">
              <a:lnSpc>
                <a:spcPct val="120000"/>
              </a:lnSpc>
              <a:spcBef>
                <a:spcPct val="0"/>
              </a:spcBef>
            </a:pPr>
            <a:r>
              <a:rPr lang="en-US" altLang="zh-CN" sz="2000" dirty="0">
                <a:solidFill>
                  <a:schemeClr val="tx1">
                    <a:lumMod val="75000"/>
                    <a:lumOff val="25000"/>
                  </a:schemeClr>
                </a:solidFill>
                <a:latin typeface="微软雅黑" pitchFamily="34" charset="-122"/>
                <a:ea typeface="微软雅黑" pitchFamily="34" charset="-122"/>
              </a:rPr>
              <a:t>2014 </a:t>
            </a:r>
            <a:r>
              <a:rPr lang="zh-CN" altLang="en-US" sz="2000" dirty="0">
                <a:solidFill>
                  <a:schemeClr val="tx1">
                    <a:lumMod val="75000"/>
                    <a:lumOff val="25000"/>
                  </a:schemeClr>
                </a:solidFill>
                <a:latin typeface="微软雅黑" pitchFamily="34" charset="-122"/>
                <a:ea typeface="微软雅黑" pitchFamily="34" charset="-122"/>
              </a:rPr>
              <a:t>年实施的 </a:t>
            </a:r>
            <a:r>
              <a:rPr lang="en-US" altLang="zh-CN" sz="2000" dirty="0">
                <a:solidFill>
                  <a:schemeClr val="tx1">
                    <a:lumMod val="75000"/>
                    <a:lumOff val="25000"/>
                  </a:schemeClr>
                </a:solidFill>
                <a:latin typeface="微软雅黑" pitchFamily="34" charset="-122"/>
                <a:ea typeface="微软雅黑" pitchFamily="34" charset="-122"/>
              </a:rPr>
              <a:t>《</a:t>
            </a:r>
            <a:r>
              <a:rPr lang="zh-CN" altLang="en-US" sz="2000" dirty="0">
                <a:solidFill>
                  <a:schemeClr val="tx1">
                    <a:lumMod val="75000"/>
                    <a:lumOff val="25000"/>
                  </a:schemeClr>
                </a:solidFill>
                <a:latin typeface="微软雅黑" pitchFamily="34" charset="-122"/>
                <a:ea typeface="微软雅黑" pitchFamily="34" charset="-122"/>
              </a:rPr>
              <a:t>中华人民共和国公司法</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对公司注册验资有了新的规定</a:t>
            </a:r>
            <a:r>
              <a:rPr lang="en-US" altLang="zh-CN" sz="2000" dirty="0">
                <a:solidFill>
                  <a:schemeClr val="tx1">
                    <a:lumMod val="75000"/>
                    <a:lumOff val="25000"/>
                  </a:schemeClr>
                </a:solidFill>
                <a:latin typeface="微软雅黑" pitchFamily="34" charset="-122"/>
                <a:ea typeface="微软雅黑" pitchFamily="34" charset="-122"/>
              </a:rPr>
              <a:t>:</a:t>
            </a:r>
          </a:p>
        </p:txBody>
      </p:sp>
    </p:spTree>
    <p:extLst>
      <p:ext uri="{BB962C8B-B14F-4D97-AF65-F5344CB8AC3E}">
        <p14:creationId xmlns:p14="http://schemas.microsoft.com/office/powerpoint/2010/main" val="2991593303"/>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circle(in)">
                                      <p:cBhvr>
                                        <p:cTn id="7" dur="2000"/>
                                        <p:tgtEl>
                                          <p:spTgt spid="42"/>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circle(in)">
                                      <p:cBhvr>
                                        <p:cTn id="10" dur="2000"/>
                                        <p:tgtEl>
                                          <p:spTgt spid="2"/>
                                        </p:tgtEl>
                                      </p:cBhvr>
                                    </p:animEffect>
                                  </p:childTnLst>
                                </p:cTn>
                              </p:par>
                              <p:par>
                                <p:cTn id="11" presetID="6" presetClass="entr" presetSubtype="16"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circle(in)">
                                      <p:cBhvr>
                                        <p:cTn id="13" dur="20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grpId="0" nodeType="clickEffect">
                                  <p:stCondLst>
                                    <p:cond delay="0"/>
                                  </p:stCondLst>
                                  <p:childTnLst>
                                    <p:set>
                                      <p:cBhvr>
                                        <p:cTn id="17" dur="1" fill="hold">
                                          <p:stCondLst>
                                            <p:cond delay="0"/>
                                          </p:stCondLst>
                                        </p:cTn>
                                        <p:tgtEl>
                                          <p:spTgt spid="35"/>
                                        </p:tgtEl>
                                        <p:attrNameLst>
                                          <p:attrName>style.visibility</p:attrName>
                                        </p:attrNameLst>
                                      </p:cBhvr>
                                      <p:to>
                                        <p:strVal val="visible"/>
                                      </p:to>
                                    </p:set>
                                    <p:animEffect transition="in" filter="randombar(horizontal)">
                                      <p:cBhvr>
                                        <p:cTn id="18" dur="500"/>
                                        <p:tgtEl>
                                          <p:spTgt spid="35"/>
                                        </p:tgtEl>
                                      </p:cBhvr>
                                    </p:animEffect>
                                  </p:childTnLst>
                                </p:cTn>
                              </p:par>
                              <p:par>
                                <p:cTn id="19" presetID="14" presetClass="entr" presetSubtype="10" fill="hold" grpId="0" nodeType="with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randombar(horizontal)">
                                      <p:cBhvr>
                                        <p:cTn id="21" dur="500"/>
                                        <p:tgtEl>
                                          <p:spTgt spid="4"/>
                                        </p:tgtEl>
                                      </p:cBhvr>
                                    </p:animEffect>
                                  </p:childTnLst>
                                </p:cTn>
                              </p:par>
                            </p:childTnLst>
                          </p:cTn>
                        </p:par>
                      </p:childTnLst>
                    </p:cTn>
                  </p:par>
                  <p:par>
                    <p:cTn id="22" fill="hold">
                      <p:stCondLst>
                        <p:cond delay="indefinite"/>
                      </p:stCondLst>
                      <p:childTnLst>
                        <p:par>
                          <p:cTn id="23" fill="hold">
                            <p:stCondLst>
                              <p:cond delay="0"/>
                            </p:stCondLst>
                            <p:childTnLst>
                              <p:par>
                                <p:cTn id="24" presetID="31" presetClass="entr" presetSubtype="0" fill="hold" grpId="0" nodeType="clickEffect">
                                  <p:stCondLst>
                                    <p:cond delay="0"/>
                                  </p:stCondLst>
                                  <p:childTnLst>
                                    <p:set>
                                      <p:cBhvr>
                                        <p:cTn id="25" dur="1" fill="hold">
                                          <p:stCondLst>
                                            <p:cond delay="0"/>
                                          </p:stCondLst>
                                        </p:cTn>
                                        <p:tgtEl>
                                          <p:spTgt spid="37"/>
                                        </p:tgtEl>
                                        <p:attrNameLst>
                                          <p:attrName>style.visibility</p:attrName>
                                        </p:attrNameLst>
                                      </p:cBhvr>
                                      <p:to>
                                        <p:strVal val="visible"/>
                                      </p:to>
                                    </p:set>
                                    <p:anim calcmode="lin" valueType="num">
                                      <p:cBhvr>
                                        <p:cTn id="26" dur="1000" fill="hold"/>
                                        <p:tgtEl>
                                          <p:spTgt spid="37"/>
                                        </p:tgtEl>
                                        <p:attrNameLst>
                                          <p:attrName>ppt_w</p:attrName>
                                        </p:attrNameLst>
                                      </p:cBhvr>
                                      <p:tavLst>
                                        <p:tav tm="0">
                                          <p:val>
                                            <p:fltVal val="0"/>
                                          </p:val>
                                        </p:tav>
                                        <p:tav tm="100000">
                                          <p:val>
                                            <p:strVal val="#ppt_w"/>
                                          </p:val>
                                        </p:tav>
                                      </p:tavLst>
                                    </p:anim>
                                    <p:anim calcmode="lin" valueType="num">
                                      <p:cBhvr>
                                        <p:cTn id="27" dur="1000" fill="hold"/>
                                        <p:tgtEl>
                                          <p:spTgt spid="37"/>
                                        </p:tgtEl>
                                        <p:attrNameLst>
                                          <p:attrName>ppt_h</p:attrName>
                                        </p:attrNameLst>
                                      </p:cBhvr>
                                      <p:tavLst>
                                        <p:tav tm="0">
                                          <p:val>
                                            <p:fltVal val="0"/>
                                          </p:val>
                                        </p:tav>
                                        <p:tav tm="100000">
                                          <p:val>
                                            <p:strVal val="#ppt_h"/>
                                          </p:val>
                                        </p:tav>
                                      </p:tavLst>
                                    </p:anim>
                                    <p:anim calcmode="lin" valueType="num">
                                      <p:cBhvr>
                                        <p:cTn id="28" dur="1000" fill="hold"/>
                                        <p:tgtEl>
                                          <p:spTgt spid="37"/>
                                        </p:tgtEl>
                                        <p:attrNameLst>
                                          <p:attrName>style.rotation</p:attrName>
                                        </p:attrNameLst>
                                      </p:cBhvr>
                                      <p:tavLst>
                                        <p:tav tm="0">
                                          <p:val>
                                            <p:fltVal val="90"/>
                                          </p:val>
                                        </p:tav>
                                        <p:tav tm="100000">
                                          <p:val>
                                            <p:fltVal val="0"/>
                                          </p:val>
                                        </p:tav>
                                      </p:tavLst>
                                    </p:anim>
                                    <p:animEffect transition="in" filter="fade">
                                      <p:cBhvr>
                                        <p:cTn id="29" dur="1000"/>
                                        <p:tgtEl>
                                          <p:spTgt spid="37"/>
                                        </p:tgtEl>
                                      </p:cBhvr>
                                    </p:animEffect>
                                  </p:childTnLst>
                                </p:cTn>
                              </p:par>
                              <p:par>
                                <p:cTn id="30" presetID="31" presetClass="entr" presetSubtype="0" fill="hold" grpId="0" nodeType="with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p:cTn id="32" dur="1000" fill="hold"/>
                                        <p:tgtEl>
                                          <p:spTgt spid="6"/>
                                        </p:tgtEl>
                                        <p:attrNameLst>
                                          <p:attrName>ppt_w</p:attrName>
                                        </p:attrNameLst>
                                      </p:cBhvr>
                                      <p:tavLst>
                                        <p:tav tm="0">
                                          <p:val>
                                            <p:fltVal val="0"/>
                                          </p:val>
                                        </p:tav>
                                        <p:tav tm="100000">
                                          <p:val>
                                            <p:strVal val="#ppt_w"/>
                                          </p:val>
                                        </p:tav>
                                      </p:tavLst>
                                    </p:anim>
                                    <p:anim calcmode="lin" valueType="num">
                                      <p:cBhvr>
                                        <p:cTn id="33" dur="1000" fill="hold"/>
                                        <p:tgtEl>
                                          <p:spTgt spid="6"/>
                                        </p:tgtEl>
                                        <p:attrNameLst>
                                          <p:attrName>ppt_h</p:attrName>
                                        </p:attrNameLst>
                                      </p:cBhvr>
                                      <p:tavLst>
                                        <p:tav tm="0">
                                          <p:val>
                                            <p:fltVal val="0"/>
                                          </p:val>
                                        </p:tav>
                                        <p:tav tm="100000">
                                          <p:val>
                                            <p:strVal val="#ppt_h"/>
                                          </p:val>
                                        </p:tav>
                                      </p:tavLst>
                                    </p:anim>
                                    <p:anim calcmode="lin" valueType="num">
                                      <p:cBhvr>
                                        <p:cTn id="34" dur="1000" fill="hold"/>
                                        <p:tgtEl>
                                          <p:spTgt spid="6"/>
                                        </p:tgtEl>
                                        <p:attrNameLst>
                                          <p:attrName>style.rotation</p:attrName>
                                        </p:attrNameLst>
                                      </p:cBhvr>
                                      <p:tavLst>
                                        <p:tav tm="0">
                                          <p:val>
                                            <p:fltVal val="90"/>
                                          </p:val>
                                        </p:tav>
                                        <p:tav tm="100000">
                                          <p:val>
                                            <p:fltVal val="0"/>
                                          </p:val>
                                        </p:tav>
                                      </p:tavLst>
                                    </p:anim>
                                    <p:animEffect transition="in" filter="fade">
                                      <p:cBhvr>
                                        <p:cTn id="35"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5" grpId="0" animBg="1"/>
      <p:bldP spid="37" grpId="0" animBg="1"/>
      <p:bldP spid="3" grpId="0"/>
      <p:bldP spid="4" grpId="0"/>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2" name="原创设计师QQ598969553      _1"/>
          <p:cNvSpPr>
            <a:spLocks/>
          </p:cNvSpPr>
          <p:nvPr/>
        </p:nvSpPr>
        <p:spPr bwMode="auto">
          <a:xfrm>
            <a:off x="2044701" y="1686343"/>
            <a:ext cx="7219949" cy="2752308"/>
          </a:xfrm>
          <a:prstGeom prst="roundRect">
            <a:avLst>
              <a:gd name="adj" fmla="val 8963"/>
            </a:avLst>
          </a:prstGeom>
          <a:solidFill>
            <a:schemeClr val="bg1">
              <a:alpha val="90000"/>
            </a:schemeClr>
          </a:solidFill>
          <a:ln>
            <a:noFill/>
          </a:ln>
          <a:effectLst>
            <a:outerShdw blurRad="165100" dist="38100" dir="8100000" algn="tr" rotWithShape="0">
              <a:prstClr val="black">
                <a:alpha val="22000"/>
              </a:prstClr>
            </a:outerShdw>
          </a:effectLst>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1350">
              <a:ea typeface="微软雅黑" panose="020B0503020204020204" pitchFamily="34" charset="-122"/>
              <a:sym typeface="宋体" pitchFamily="2" charset="-122"/>
            </a:endParaRPr>
          </a:p>
        </p:txBody>
      </p:sp>
      <p:sp>
        <p:nvSpPr>
          <p:cNvPr id="23" name="原创设计师QQ598969553      _2"/>
          <p:cNvSpPr>
            <a:spLocks/>
          </p:cNvSpPr>
          <p:nvPr/>
        </p:nvSpPr>
        <p:spPr bwMode="auto">
          <a:xfrm>
            <a:off x="2523790" y="2551628"/>
            <a:ext cx="6524960" cy="1076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“三证合一” 及取消验资后</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企业法人注册流程有所简化</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主要经过核名</a:t>
            </a:r>
            <a:r>
              <a:rPr lang="zh-CN" altLang="en-US" sz="2000" dirty="0" smtClean="0">
                <a:solidFill>
                  <a:schemeClr val="tx1">
                    <a:lumMod val="75000"/>
                    <a:lumOff val="25000"/>
                  </a:schemeClr>
                </a:solidFill>
                <a:latin typeface="微软雅黑" pitchFamily="34" charset="-122"/>
                <a:ea typeface="微软雅黑" pitchFamily="34" charset="-122"/>
              </a:rPr>
              <a:t>、预审、办理</a:t>
            </a:r>
            <a:r>
              <a:rPr lang="zh-CN" altLang="en-US" sz="2000" dirty="0">
                <a:solidFill>
                  <a:schemeClr val="tx1">
                    <a:lumMod val="75000"/>
                    <a:lumOff val="25000"/>
                  </a:schemeClr>
                </a:solidFill>
                <a:latin typeface="微软雅黑" pitchFamily="34" charset="-122"/>
                <a:ea typeface="微软雅黑" pitchFamily="34" charset="-122"/>
              </a:rPr>
              <a:t>营业执照</a:t>
            </a:r>
            <a:r>
              <a:rPr lang="zh-CN" altLang="en-US" sz="2000" dirty="0" smtClean="0">
                <a:solidFill>
                  <a:schemeClr val="tx1">
                    <a:lumMod val="75000"/>
                    <a:lumOff val="25000"/>
                  </a:schemeClr>
                </a:solidFill>
                <a:latin typeface="微软雅黑" pitchFamily="34" charset="-122"/>
                <a:ea typeface="微软雅黑" pitchFamily="34" charset="-122"/>
              </a:rPr>
              <a:t>、刻</a:t>
            </a:r>
            <a:r>
              <a:rPr lang="zh-CN" altLang="en-US" sz="2000" dirty="0">
                <a:solidFill>
                  <a:schemeClr val="tx1">
                    <a:lumMod val="75000"/>
                    <a:lumOff val="25000"/>
                  </a:schemeClr>
                </a:solidFill>
                <a:latin typeface="微软雅黑" pitchFamily="34" charset="-122"/>
                <a:ea typeface="微软雅黑" pitchFamily="34" charset="-122"/>
              </a:rPr>
              <a:t>章</a:t>
            </a:r>
            <a:r>
              <a:rPr lang="zh-CN" altLang="en-US" sz="2000" dirty="0" smtClean="0">
                <a:solidFill>
                  <a:schemeClr val="tx1">
                    <a:lumMod val="75000"/>
                    <a:lumOff val="25000"/>
                  </a:schemeClr>
                </a:solidFill>
                <a:latin typeface="微软雅黑" pitchFamily="34" charset="-122"/>
                <a:ea typeface="微软雅黑" pitchFamily="34" charset="-122"/>
              </a:rPr>
              <a:t>、税务</a:t>
            </a:r>
            <a:r>
              <a:rPr lang="zh-CN" altLang="en-US" sz="2000" dirty="0">
                <a:solidFill>
                  <a:schemeClr val="tx1">
                    <a:lumMod val="75000"/>
                    <a:lumOff val="25000"/>
                  </a:schemeClr>
                </a:solidFill>
                <a:latin typeface="微软雅黑" pitchFamily="34" charset="-122"/>
                <a:ea typeface="微软雅黑" pitchFamily="34" charset="-122"/>
              </a:rPr>
              <a:t>备案、 开立账户等步骤。</a:t>
            </a:r>
          </a:p>
        </p:txBody>
      </p:sp>
      <p:sp>
        <p:nvSpPr>
          <p:cNvPr id="21" name="矩形 20"/>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7" name="组合 26"/>
          <p:cNvGrpSpPr/>
          <p:nvPr/>
        </p:nvGrpSpPr>
        <p:grpSpPr>
          <a:xfrm>
            <a:off x="192881" y="893"/>
            <a:ext cx="575915" cy="836495"/>
            <a:chOff x="841003" y="360040"/>
            <a:chExt cx="504056" cy="836712"/>
          </a:xfrm>
          <a:solidFill>
            <a:schemeClr val="accent1"/>
          </a:solidFill>
        </p:grpSpPr>
        <p:sp>
          <p:nvSpPr>
            <p:cNvPr id="28" name="矩形 27"/>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32" name="等腰三角形 3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34" name="矩形 3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9"/>
          <p:cNvSpPr txBox="1"/>
          <p:nvPr/>
        </p:nvSpPr>
        <p:spPr>
          <a:xfrm>
            <a:off x="840784" y="203271"/>
            <a:ext cx="81254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二、 企业法人注册流程</a:t>
            </a:r>
          </a:p>
        </p:txBody>
      </p:sp>
    </p:spTree>
    <p:extLst>
      <p:ext uri="{BB962C8B-B14F-4D97-AF65-F5344CB8AC3E}">
        <p14:creationId xmlns:p14="http://schemas.microsoft.com/office/powerpoint/2010/main" val="2010510200"/>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500"/>
                                        <p:tgtEl>
                                          <p:spTgt spid="2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wipe(down)">
                                      <p:cBhvr>
                                        <p:cTn id="1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矩形 91"/>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93" name="矩形 92"/>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0" name="组合 19"/>
          <p:cNvGrpSpPr/>
          <p:nvPr/>
        </p:nvGrpSpPr>
        <p:grpSpPr>
          <a:xfrm>
            <a:off x="192881" y="893"/>
            <a:ext cx="575915" cy="836495"/>
            <a:chOff x="841003" y="360040"/>
            <a:chExt cx="504056" cy="836712"/>
          </a:xfrm>
          <a:solidFill>
            <a:schemeClr val="accent1"/>
          </a:solidFill>
        </p:grpSpPr>
        <p:sp>
          <p:nvSpPr>
            <p:cNvPr id="21" name="矩形 2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22" name="等腰三角形 2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24" name="矩形 2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AutoShape 3"/>
          <p:cNvSpPr>
            <a:spLocks noChangeArrowheads="1"/>
          </p:cNvSpPr>
          <p:nvPr/>
        </p:nvSpPr>
        <p:spPr bwMode="gray">
          <a:xfrm>
            <a:off x="1533683" y="1566577"/>
            <a:ext cx="8505668" cy="3862673"/>
          </a:xfrm>
          <a:prstGeom prst="roundRect">
            <a:avLst>
              <a:gd name="adj" fmla="val 9481"/>
            </a:avLst>
          </a:prstGeom>
          <a:noFill/>
          <a:ln w="19050">
            <a:solidFill>
              <a:schemeClr val="tx1"/>
            </a:solidFill>
            <a:round/>
          </a:ln>
          <a:effectLst/>
          <a:extLst>
            <a:ext uri="{909E8E84-426E-40DD-AFC4-6F175D3DCCD1}">
              <a14:hiddenFill xmlns:a14="http://schemas.microsoft.com/office/drawing/2010/main">
                <a:gradFill rotWithShape="1">
                  <a:gsLst>
                    <a:gs pos="0">
                      <a:schemeClr val="bg1"/>
                    </a:gs>
                    <a:gs pos="50000">
                      <a:srgbClr val="EAEAEA"/>
                    </a:gs>
                    <a:gs pos="100000">
                      <a:schemeClr val="bg1"/>
                    </a:gs>
                  </a:gsLst>
                  <a:lin ang="2700000" scaled="1"/>
                </a:gradFill>
              </a14:hiddenFill>
            </a:ext>
            <a:ext uri="{AF507438-7753-43E0-B8FC-AC1667EBCBE1}">
              <a14:hiddenEffects xmlns:a14="http://schemas.microsoft.com/office/drawing/2010/main">
                <a:effectLst>
                  <a:outerShdw dist="17961" dir="2700000" algn="ctr" rotWithShape="0">
                    <a:schemeClr val="bg2"/>
                  </a:outerShdw>
                </a:effectLst>
              </a14:hiddenEffects>
            </a:ext>
          </a:extLst>
        </p:spPr>
        <p:txBody>
          <a:bodyPr wrap="none" anchor="ctr"/>
          <a:ls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endParaRPr lang="zh-CN" altLang="en-US"/>
          </a:p>
        </p:txBody>
      </p:sp>
      <p:grpSp>
        <p:nvGrpSpPr>
          <p:cNvPr id="13" name="Group 4"/>
          <p:cNvGrpSpPr/>
          <p:nvPr/>
        </p:nvGrpSpPr>
        <p:grpSpPr bwMode="auto">
          <a:xfrm>
            <a:off x="1838444" y="1366552"/>
            <a:ext cx="4848106" cy="444500"/>
            <a:chOff x="624" y="672"/>
            <a:chExt cx="1773" cy="240"/>
          </a:xfrm>
        </p:grpSpPr>
        <p:sp>
          <p:nvSpPr>
            <p:cNvPr id="14" name="AutoShape 5"/>
            <p:cNvSpPr>
              <a:spLocks noChangeArrowheads="1"/>
            </p:cNvSpPr>
            <p:nvPr/>
          </p:nvSpPr>
          <p:spPr bwMode="gray">
            <a:xfrm>
              <a:off x="624" y="672"/>
              <a:ext cx="1773" cy="240"/>
            </a:xfrm>
            <a:prstGeom prst="roundRect">
              <a:avLst>
                <a:gd name="adj" fmla="val 27917"/>
              </a:avLst>
            </a:prstGeom>
            <a:solidFill>
              <a:srgbClr val="7BB11B"/>
            </a:solidFill>
            <a:ln>
              <a:noFill/>
            </a:ln>
            <a:effectLst>
              <a:outerShdw dist="25400" dir="5400000" algn="ctr" rotWithShape="0">
                <a:srgbClr val="1C1C1C">
                  <a:alpha val="50000"/>
                </a:srgbClr>
              </a:outerShdw>
            </a:effectLst>
            <a:extLst>
              <a:ext uri="{91240B29-F687-4F45-9708-019B960494DF}">
                <a14:hiddenLine xmlns:a14="http://schemas.microsoft.com/office/drawing/2010/main" w="9525">
                  <a:solidFill>
                    <a:schemeClr val="tx1"/>
                  </a:solidFill>
                  <a:round/>
                </a14:hiddenLine>
              </a:ext>
            </a:extLst>
          </p:spPr>
          <p:txBody>
            <a:bodyPr wrap="none" anchor="ctr"/>
            <a:ls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endParaRPr lang="zh-CN" altLang="en-US"/>
            </a:p>
          </p:txBody>
        </p:sp>
        <p:sp>
          <p:nvSpPr>
            <p:cNvPr id="15" name="AutoShape 6"/>
            <p:cNvSpPr>
              <a:spLocks noChangeArrowheads="1"/>
            </p:cNvSpPr>
            <p:nvPr/>
          </p:nvSpPr>
          <p:spPr bwMode="gray">
            <a:xfrm>
              <a:off x="636" y="674"/>
              <a:ext cx="1748" cy="108"/>
            </a:xfrm>
            <a:prstGeom prst="roundRect">
              <a:avLst>
                <a:gd name="adj" fmla="val 50000"/>
              </a:avLst>
            </a:prstGeom>
            <a:gradFill rotWithShape="1">
              <a:gsLst>
                <a:gs pos="0">
                  <a:srgbClr val="7BB11B">
                    <a:gamma/>
                    <a:tint val="0"/>
                    <a:invGamma/>
                    <a:alpha val="30000"/>
                  </a:srgbClr>
                </a:gs>
                <a:gs pos="100000">
                  <a:srgbClr val="7BB11B">
                    <a:alpha val="30000"/>
                  </a:srgbClr>
                </a:gs>
              </a:gsLst>
              <a:lin ang="540000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alpha val="50000"/>
                      </a:schemeClr>
                    </a:outerShdw>
                  </a:effectLst>
                </a14:hiddenEffects>
              </a:ext>
            </a:extLst>
          </p:spPr>
          <p:txBody>
            <a:bodyPr wrap="none" anchor="ctr"/>
            <a:ls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endParaRPr lang="zh-CN" altLang="en-US"/>
            </a:p>
          </p:txBody>
        </p:sp>
      </p:grpSp>
      <p:sp>
        <p:nvSpPr>
          <p:cNvPr id="16" name="Rectangle 30"/>
          <p:cNvSpPr>
            <a:spLocks noChangeArrowheads="1"/>
          </p:cNvSpPr>
          <p:nvPr/>
        </p:nvSpPr>
        <p:spPr bwMode="black">
          <a:xfrm>
            <a:off x="1838444" y="1922575"/>
            <a:ext cx="7902456" cy="33850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pPr indent="457200" algn="just">
              <a:lnSpc>
                <a:spcPct val="120000"/>
              </a:lnSpc>
              <a:spcBef>
                <a:spcPts val="0"/>
              </a:spcBef>
              <a:defRPr/>
            </a:pP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(1)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申请人提交开业申请材料</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申请材料齐全</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、符合</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法定形式的予以受理</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申请</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材料不</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齐全或不符合法定形式的退回补正材料。</a:t>
            </a:r>
          </a:p>
          <a:p>
            <a:pPr indent="457200" algn="just">
              <a:lnSpc>
                <a:spcPct val="120000"/>
              </a:lnSpc>
              <a:spcBef>
                <a:spcPts val="0"/>
              </a:spcBef>
              <a:defRPr/>
            </a:pP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(2)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受理的</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发放受理通知书</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不予受理的</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发放不予受理通知书。</a:t>
            </a:r>
          </a:p>
          <a:p>
            <a:pPr indent="457200" algn="just">
              <a:lnSpc>
                <a:spcPct val="120000"/>
              </a:lnSpc>
              <a:spcBef>
                <a:spcPts val="0"/>
              </a:spcBef>
              <a:defRPr/>
            </a:pP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(3)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审核不通过的</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发放不予核准通知书。</a:t>
            </a:r>
          </a:p>
          <a:p>
            <a:pPr indent="457200" algn="just">
              <a:lnSpc>
                <a:spcPct val="120000"/>
              </a:lnSpc>
              <a:spcBef>
                <a:spcPts val="0"/>
              </a:spcBef>
              <a:defRPr/>
            </a:pP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(4)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审核通过后赋予个体工商户统一社会信用代码。</a:t>
            </a:r>
          </a:p>
          <a:p>
            <a:pPr indent="457200" algn="just">
              <a:lnSpc>
                <a:spcPct val="120000"/>
              </a:lnSpc>
              <a:spcBef>
                <a:spcPts val="0"/>
              </a:spcBef>
              <a:defRPr/>
            </a:pP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(5)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赋码后</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打印核准通知书。</a:t>
            </a:r>
          </a:p>
          <a:p>
            <a:pPr indent="457200" algn="just">
              <a:lnSpc>
                <a:spcPct val="120000"/>
              </a:lnSpc>
              <a:spcBef>
                <a:spcPts val="0"/>
              </a:spcBef>
              <a:defRPr/>
            </a:pP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(6)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向税务机关传输开业信息</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并向质检部门传输相关信息。</a:t>
            </a:r>
          </a:p>
          <a:p>
            <a:pPr indent="457200" algn="just">
              <a:lnSpc>
                <a:spcPct val="120000"/>
              </a:lnSpc>
              <a:spcBef>
                <a:spcPts val="0"/>
              </a:spcBef>
              <a:defRPr/>
            </a:pP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(7)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进行双告知。</a:t>
            </a:r>
          </a:p>
          <a:p>
            <a:pPr indent="457200" algn="just">
              <a:lnSpc>
                <a:spcPct val="120000"/>
              </a:lnSpc>
              <a:spcBef>
                <a:spcPts val="0"/>
              </a:spcBef>
              <a:defRPr/>
            </a:pP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(8)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打印营业执照并向申请人发照。</a:t>
            </a:r>
          </a:p>
        </p:txBody>
      </p:sp>
      <p:sp>
        <p:nvSpPr>
          <p:cNvPr id="17" name="Rectangle 28"/>
          <p:cNvSpPr>
            <a:spLocks noChangeArrowheads="1"/>
          </p:cNvSpPr>
          <p:nvPr/>
        </p:nvSpPr>
        <p:spPr bwMode="black">
          <a:xfrm>
            <a:off x="2848441" y="1338673"/>
            <a:ext cx="2204450" cy="4534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pPr indent="457200" algn="just">
              <a:lnSpc>
                <a:spcPct val="130000"/>
              </a:lnSpc>
              <a:spcBef>
                <a:spcPts val="0"/>
              </a:spcBef>
              <a:defRPr/>
            </a:pPr>
            <a:r>
              <a:rPr lang="en-US" altLang="zh-CN" sz="2000" b="1" dirty="0">
                <a:solidFill>
                  <a:srgbClr val="7030A0"/>
                </a:solidFill>
                <a:latin typeface="微软雅黑" panose="020B0503020204020204" pitchFamily="34" charset="-122"/>
                <a:ea typeface="微软雅黑" panose="020B0503020204020204" pitchFamily="34" charset="-122"/>
              </a:rPr>
              <a:t>(</a:t>
            </a:r>
            <a:r>
              <a:rPr lang="zh-CN" altLang="en-US" sz="2000" b="1" dirty="0">
                <a:solidFill>
                  <a:srgbClr val="7030A0"/>
                </a:solidFill>
                <a:latin typeface="微软雅黑" panose="020B0503020204020204" pitchFamily="34" charset="-122"/>
                <a:ea typeface="微软雅黑" panose="020B0503020204020204" pitchFamily="34" charset="-122"/>
              </a:rPr>
              <a:t>一</a:t>
            </a:r>
            <a:r>
              <a:rPr lang="en-US" altLang="zh-CN" sz="2000" b="1" dirty="0">
                <a:solidFill>
                  <a:srgbClr val="7030A0"/>
                </a:solidFill>
                <a:latin typeface="微软雅黑" panose="020B0503020204020204" pitchFamily="34" charset="-122"/>
                <a:ea typeface="微软雅黑" panose="020B0503020204020204" pitchFamily="34" charset="-122"/>
              </a:rPr>
              <a:t>) </a:t>
            </a:r>
            <a:r>
              <a:rPr lang="zh-CN" altLang="en-US" sz="2000" b="1" dirty="0">
                <a:solidFill>
                  <a:srgbClr val="7030A0"/>
                </a:solidFill>
                <a:latin typeface="微软雅黑" panose="020B0503020204020204" pitchFamily="34" charset="-122"/>
                <a:ea typeface="微软雅黑" panose="020B0503020204020204" pitchFamily="34" charset="-122"/>
              </a:rPr>
              <a:t>工商流程</a:t>
            </a:r>
          </a:p>
        </p:txBody>
      </p:sp>
      <p:sp>
        <p:nvSpPr>
          <p:cNvPr id="18" name="文本框 9"/>
          <p:cNvSpPr txBox="1"/>
          <p:nvPr/>
        </p:nvSpPr>
        <p:spPr>
          <a:xfrm>
            <a:off x="840784" y="203271"/>
            <a:ext cx="71983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三、 个体工商户注册流程</a:t>
            </a:r>
          </a:p>
        </p:txBody>
      </p:sp>
    </p:spTree>
    <p:extLst>
      <p:ext uri="{BB962C8B-B14F-4D97-AF65-F5344CB8AC3E}">
        <p14:creationId xmlns:p14="http://schemas.microsoft.com/office/powerpoint/2010/main" val="1832942792"/>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80">
                                          <p:stCondLst>
                                            <p:cond delay="0"/>
                                          </p:stCondLst>
                                        </p:cTn>
                                        <p:tgtEl>
                                          <p:spTgt spid="12"/>
                                        </p:tgtEl>
                                      </p:cBhvr>
                                    </p:animEffect>
                                    <p:anim calcmode="lin" valueType="num">
                                      <p:cBhvr>
                                        <p:cTn id="8"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13" dur="26">
                                          <p:stCondLst>
                                            <p:cond delay="650"/>
                                          </p:stCondLst>
                                        </p:cTn>
                                        <p:tgtEl>
                                          <p:spTgt spid="12"/>
                                        </p:tgtEl>
                                      </p:cBhvr>
                                      <p:to x="100000" y="60000"/>
                                    </p:animScale>
                                    <p:animScale>
                                      <p:cBhvr>
                                        <p:cTn id="14" dur="166" decel="50000">
                                          <p:stCondLst>
                                            <p:cond delay="676"/>
                                          </p:stCondLst>
                                        </p:cTn>
                                        <p:tgtEl>
                                          <p:spTgt spid="12"/>
                                        </p:tgtEl>
                                      </p:cBhvr>
                                      <p:to x="100000" y="100000"/>
                                    </p:animScale>
                                    <p:animScale>
                                      <p:cBhvr>
                                        <p:cTn id="15" dur="26">
                                          <p:stCondLst>
                                            <p:cond delay="1312"/>
                                          </p:stCondLst>
                                        </p:cTn>
                                        <p:tgtEl>
                                          <p:spTgt spid="12"/>
                                        </p:tgtEl>
                                      </p:cBhvr>
                                      <p:to x="100000" y="80000"/>
                                    </p:animScale>
                                    <p:animScale>
                                      <p:cBhvr>
                                        <p:cTn id="16" dur="166" decel="50000">
                                          <p:stCondLst>
                                            <p:cond delay="1338"/>
                                          </p:stCondLst>
                                        </p:cTn>
                                        <p:tgtEl>
                                          <p:spTgt spid="12"/>
                                        </p:tgtEl>
                                      </p:cBhvr>
                                      <p:to x="100000" y="100000"/>
                                    </p:animScale>
                                    <p:animScale>
                                      <p:cBhvr>
                                        <p:cTn id="17" dur="26">
                                          <p:stCondLst>
                                            <p:cond delay="1642"/>
                                          </p:stCondLst>
                                        </p:cTn>
                                        <p:tgtEl>
                                          <p:spTgt spid="12"/>
                                        </p:tgtEl>
                                      </p:cBhvr>
                                      <p:to x="100000" y="90000"/>
                                    </p:animScale>
                                    <p:animScale>
                                      <p:cBhvr>
                                        <p:cTn id="18" dur="166" decel="50000">
                                          <p:stCondLst>
                                            <p:cond delay="1668"/>
                                          </p:stCondLst>
                                        </p:cTn>
                                        <p:tgtEl>
                                          <p:spTgt spid="12"/>
                                        </p:tgtEl>
                                      </p:cBhvr>
                                      <p:to x="100000" y="100000"/>
                                    </p:animScale>
                                    <p:animScale>
                                      <p:cBhvr>
                                        <p:cTn id="19" dur="26">
                                          <p:stCondLst>
                                            <p:cond delay="1808"/>
                                          </p:stCondLst>
                                        </p:cTn>
                                        <p:tgtEl>
                                          <p:spTgt spid="12"/>
                                        </p:tgtEl>
                                      </p:cBhvr>
                                      <p:to x="100000" y="95000"/>
                                    </p:animScale>
                                    <p:animScale>
                                      <p:cBhvr>
                                        <p:cTn id="20" dur="166" decel="50000">
                                          <p:stCondLst>
                                            <p:cond delay="1834"/>
                                          </p:stCondLst>
                                        </p:cTn>
                                        <p:tgtEl>
                                          <p:spTgt spid="12"/>
                                        </p:tgtEl>
                                      </p:cBhvr>
                                      <p:to x="100000" y="100000"/>
                                    </p:animScale>
                                  </p:childTnLst>
                                </p:cTn>
                              </p:par>
                              <p:par>
                                <p:cTn id="21" presetID="26" presetClass="entr" presetSubtype="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down)">
                                      <p:cBhvr>
                                        <p:cTn id="23" dur="580">
                                          <p:stCondLst>
                                            <p:cond delay="0"/>
                                          </p:stCondLst>
                                        </p:cTn>
                                        <p:tgtEl>
                                          <p:spTgt spid="13"/>
                                        </p:tgtEl>
                                      </p:cBhvr>
                                    </p:animEffect>
                                    <p:anim calcmode="lin" valueType="num">
                                      <p:cBhvr>
                                        <p:cTn id="24"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29" dur="26">
                                          <p:stCondLst>
                                            <p:cond delay="650"/>
                                          </p:stCondLst>
                                        </p:cTn>
                                        <p:tgtEl>
                                          <p:spTgt spid="13"/>
                                        </p:tgtEl>
                                      </p:cBhvr>
                                      <p:to x="100000" y="60000"/>
                                    </p:animScale>
                                    <p:animScale>
                                      <p:cBhvr>
                                        <p:cTn id="30" dur="166" decel="50000">
                                          <p:stCondLst>
                                            <p:cond delay="676"/>
                                          </p:stCondLst>
                                        </p:cTn>
                                        <p:tgtEl>
                                          <p:spTgt spid="13"/>
                                        </p:tgtEl>
                                      </p:cBhvr>
                                      <p:to x="100000" y="100000"/>
                                    </p:animScale>
                                    <p:animScale>
                                      <p:cBhvr>
                                        <p:cTn id="31" dur="26">
                                          <p:stCondLst>
                                            <p:cond delay="1312"/>
                                          </p:stCondLst>
                                        </p:cTn>
                                        <p:tgtEl>
                                          <p:spTgt spid="13"/>
                                        </p:tgtEl>
                                      </p:cBhvr>
                                      <p:to x="100000" y="80000"/>
                                    </p:animScale>
                                    <p:animScale>
                                      <p:cBhvr>
                                        <p:cTn id="32" dur="166" decel="50000">
                                          <p:stCondLst>
                                            <p:cond delay="1338"/>
                                          </p:stCondLst>
                                        </p:cTn>
                                        <p:tgtEl>
                                          <p:spTgt spid="13"/>
                                        </p:tgtEl>
                                      </p:cBhvr>
                                      <p:to x="100000" y="100000"/>
                                    </p:animScale>
                                    <p:animScale>
                                      <p:cBhvr>
                                        <p:cTn id="33" dur="26">
                                          <p:stCondLst>
                                            <p:cond delay="1642"/>
                                          </p:stCondLst>
                                        </p:cTn>
                                        <p:tgtEl>
                                          <p:spTgt spid="13"/>
                                        </p:tgtEl>
                                      </p:cBhvr>
                                      <p:to x="100000" y="90000"/>
                                    </p:animScale>
                                    <p:animScale>
                                      <p:cBhvr>
                                        <p:cTn id="34" dur="166" decel="50000">
                                          <p:stCondLst>
                                            <p:cond delay="1668"/>
                                          </p:stCondLst>
                                        </p:cTn>
                                        <p:tgtEl>
                                          <p:spTgt spid="13"/>
                                        </p:tgtEl>
                                      </p:cBhvr>
                                      <p:to x="100000" y="100000"/>
                                    </p:animScale>
                                    <p:animScale>
                                      <p:cBhvr>
                                        <p:cTn id="35" dur="26">
                                          <p:stCondLst>
                                            <p:cond delay="1808"/>
                                          </p:stCondLst>
                                        </p:cTn>
                                        <p:tgtEl>
                                          <p:spTgt spid="13"/>
                                        </p:tgtEl>
                                      </p:cBhvr>
                                      <p:to x="100000" y="95000"/>
                                    </p:animScale>
                                    <p:animScale>
                                      <p:cBhvr>
                                        <p:cTn id="36" dur="166" decel="50000">
                                          <p:stCondLst>
                                            <p:cond delay="1834"/>
                                          </p:stCondLst>
                                        </p:cTn>
                                        <p:tgtEl>
                                          <p:spTgt spid="13"/>
                                        </p:tgtEl>
                                      </p:cBhvr>
                                      <p:to x="100000" y="100000"/>
                                    </p:animScale>
                                  </p:childTnLst>
                                </p:cTn>
                              </p:par>
                              <p:par>
                                <p:cTn id="37" presetID="26" presetClass="entr" presetSubtype="0" fill="hold" grpId="0" nodeType="with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wipe(down)">
                                      <p:cBhvr>
                                        <p:cTn id="39" dur="580">
                                          <p:stCondLst>
                                            <p:cond delay="0"/>
                                          </p:stCondLst>
                                        </p:cTn>
                                        <p:tgtEl>
                                          <p:spTgt spid="16"/>
                                        </p:tgtEl>
                                      </p:cBhvr>
                                    </p:animEffect>
                                    <p:anim calcmode="lin" valueType="num">
                                      <p:cBhvr>
                                        <p:cTn id="40" dur="1822"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16"/>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16"/>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16"/>
                                        </p:tgtEl>
                                        <p:attrNameLst>
                                          <p:attrName>ppt_y</p:attrName>
                                        </p:attrNameLst>
                                      </p:cBhvr>
                                      <p:tavLst>
                                        <p:tav tm="0" fmla="#ppt_y-sin(pi*$)/81">
                                          <p:val>
                                            <p:fltVal val="0"/>
                                          </p:val>
                                        </p:tav>
                                        <p:tav tm="100000">
                                          <p:val>
                                            <p:fltVal val="1"/>
                                          </p:val>
                                        </p:tav>
                                      </p:tavLst>
                                    </p:anim>
                                    <p:animScale>
                                      <p:cBhvr>
                                        <p:cTn id="45" dur="26">
                                          <p:stCondLst>
                                            <p:cond delay="650"/>
                                          </p:stCondLst>
                                        </p:cTn>
                                        <p:tgtEl>
                                          <p:spTgt spid="16"/>
                                        </p:tgtEl>
                                      </p:cBhvr>
                                      <p:to x="100000" y="60000"/>
                                    </p:animScale>
                                    <p:animScale>
                                      <p:cBhvr>
                                        <p:cTn id="46" dur="166" decel="50000">
                                          <p:stCondLst>
                                            <p:cond delay="676"/>
                                          </p:stCondLst>
                                        </p:cTn>
                                        <p:tgtEl>
                                          <p:spTgt spid="16"/>
                                        </p:tgtEl>
                                      </p:cBhvr>
                                      <p:to x="100000" y="100000"/>
                                    </p:animScale>
                                    <p:animScale>
                                      <p:cBhvr>
                                        <p:cTn id="47" dur="26">
                                          <p:stCondLst>
                                            <p:cond delay="1312"/>
                                          </p:stCondLst>
                                        </p:cTn>
                                        <p:tgtEl>
                                          <p:spTgt spid="16"/>
                                        </p:tgtEl>
                                      </p:cBhvr>
                                      <p:to x="100000" y="80000"/>
                                    </p:animScale>
                                    <p:animScale>
                                      <p:cBhvr>
                                        <p:cTn id="48" dur="166" decel="50000">
                                          <p:stCondLst>
                                            <p:cond delay="1338"/>
                                          </p:stCondLst>
                                        </p:cTn>
                                        <p:tgtEl>
                                          <p:spTgt spid="16"/>
                                        </p:tgtEl>
                                      </p:cBhvr>
                                      <p:to x="100000" y="100000"/>
                                    </p:animScale>
                                    <p:animScale>
                                      <p:cBhvr>
                                        <p:cTn id="49" dur="26">
                                          <p:stCondLst>
                                            <p:cond delay="1642"/>
                                          </p:stCondLst>
                                        </p:cTn>
                                        <p:tgtEl>
                                          <p:spTgt spid="16"/>
                                        </p:tgtEl>
                                      </p:cBhvr>
                                      <p:to x="100000" y="90000"/>
                                    </p:animScale>
                                    <p:animScale>
                                      <p:cBhvr>
                                        <p:cTn id="50" dur="166" decel="50000">
                                          <p:stCondLst>
                                            <p:cond delay="1668"/>
                                          </p:stCondLst>
                                        </p:cTn>
                                        <p:tgtEl>
                                          <p:spTgt spid="16"/>
                                        </p:tgtEl>
                                      </p:cBhvr>
                                      <p:to x="100000" y="100000"/>
                                    </p:animScale>
                                    <p:animScale>
                                      <p:cBhvr>
                                        <p:cTn id="51" dur="26">
                                          <p:stCondLst>
                                            <p:cond delay="1808"/>
                                          </p:stCondLst>
                                        </p:cTn>
                                        <p:tgtEl>
                                          <p:spTgt spid="16"/>
                                        </p:tgtEl>
                                      </p:cBhvr>
                                      <p:to x="100000" y="95000"/>
                                    </p:animScale>
                                    <p:animScale>
                                      <p:cBhvr>
                                        <p:cTn id="52" dur="166" decel="50000">
                                          <p:stCondLst>
                                            <p:cond delay="1834"/>
                                          </p:stCondLst>
                                        </p:cTn>
                                        <p:tgtEl>
                                          <p:spTgt spid="16"/>
                                        </p:tgtEl>
                                      </p:cBhvr>
                                      <p:to x="100000" y="100000"/>
                                    </p:animScale>
                                  </p:childTnLst>
                                </p:cTn>
                              </p:par>
                              <p:par>
                                <p:cTn id="53" presetID="26" presetClass="entr" presetSubtype="0" fill="hold" grpId="0" nodeType="with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wipe(down)">
                                      <p:cBhvr>
                                        <p:cTn id="55" dur="580">
                                          <p:stCondLst>
                                            <p:cond delay="0"/>
                                          </p:stCondLst>
                                        </p:cTn>
                                        <p:tgtEl>
                                          <p:spTgt spid="17"/>
                                        </p:tgtEl>
                                      </p:cBhvr>
                                    </p:animEffect>
                                    <p:anim calcmode="lin" valueType="num">
                                      <p:cBhvr>
                                        <p:cTn id="56" dur="1822"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57" dur="664"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58" dur="664" tmFilter="0, 0; 0.125,0.2665; 0.25,0.4; 0.375,0.465; 0.5,0.5;  0.625,0.535; 0.75,0.6; 0.875,0.7335; 1,1">
                                          <p:stCondLst>
                                            <p:cond delay="664"/>
                                          </p:stCondLst>
                                        </p:cTn>
                                        <p:tgtEl>
                                          <p:spTgt spid="17"/>
                                        </p:tgtEl>
                                        <p:attrNameLst>
                                          <p:attrName>ppt_y</p:attrName>
                                        </p:attrNameLst>
                                      </p:cBhvr>
                                      <p:tavLst>
                                        <p:tav tm="0" fmla="#ppt_y-sin(pi*$)/9">
                                          <p:val>
                                            <p:fltVal val="0"/>
                                          </p:val>
                                        </p:tav>
                                        <p:tav tm="100000">
                                          <p:val>
                                            <p:fltVal val="1"/>
                                          </p:val>
                                        </p:tav>
                                      </p:tavLst>
                                    </p:anim>
                                    <p:anim calcmode="lin" valueType="num">
                                      <p:cBhvr>
                                        <p:cTn id="59" dur="332" tmFilter="0, 0; 0.125,0.2665; 0.25,0.4; 0.375,0.465; 0.5,0.5;  0.625,0.535; 0.75,0.6; 0.875,0.7335; 1,1">
                                          <p:stCondLst>
                                            <p:cond delay="1324"/>
                                          </p:stCondLst>
                                        </p:cTn>
                                        <p:tgtEl>
                                          <p:spTgt spid="17"/>
                                        </p:tgtEl>
                                        <p:attrNameLst>
                                          <p:attrName>ppt_y</p:attrName>
                                        </p:attrNameLst>
                                      </p:cBhvr>
                                      <p:tavLst>
                                        <p:tav tm="0" fmla="#ppt_y-sin(pi*$)/27">
                                          <p:val>
                                            <p:fltVal val="0"/>
                                          </p:val>
                                        </p:tav>
                                        <p:tav tm="100000">
                                          <p:val>
                                            <p:fltVal val="1"/>
                                          </p:val>
                                        </p:tav>
                                      </p:tavLst>
                                    </p:anim>
                                    <p:anim calcmode="lin" valueType="num">
                                      <p:cBhvr>
                                        <p:cTn id="60" dur="164" tmFilter="0, 0; 0.125,0.2665; 0.25,0.4; 0.375,0.465; 0.5,0.5;  0.625,0.535; 0.75,0.6; 0.875,0.7335; 1,1">
                                          <p:stCondLst>
                                            <p:cond delay="1656"/>
                                          </p:stCondLst>
                                        </p:cTn>
                                        <p:tgtEl>
                                          <p:spTgt spid="17"/>
                                        </p:tgtEl>
                                        <p:attrNameLst>
                                          <p:attrName>ppt_y</p:attrName>
                                        </p:attrNameLst>
                                      </p:cBhvr>
                                      <p:tavLst>
                                        <p:tav tm="0" fmla="#ppt_y-sin(pi*$)/81">
                                          <p:val>
                                            <p:fltVal val="0"/>
                                          </p:val>
                                        </p:tav>
                                        <p:tav tm="100000">
                                          <p:val>
                                            <p:fltVal val="1"/>
                                          </p:val>
                                        </p:tav>
                                      </p:tavLst>
                                    </p:anim>
                                    <p:animScale>
                                      <p:cBhvr>
                                        <p:cTn id="61" dur="26">
                                          <p:stCondLst>
                                            <p:cond delay="650"/>
                                          </p:stCondLst>
                                        </p:cTn>
                                        <p:tgtEl>
                                          <p:spTgt spid="17"/>
                                        </p:tgtEl>
                                      </p:cBhvr>
                                      <p:to x="100000" y="60000"/>
                                    </p:animScale>
                                    <p:animScale>
                                      <p:cBhvr>
                                        <p:cTn id="62" dur="166" decel="50000">
                                          <p:stCondLst>
                                            <p:cond delay="676"/>
                                          </p:stCondLst>
                                        </p:cTn>
                                        <p:tgtEl>
                                          <p:spTgt spid="17"/>
                                        </p:tgtEl>
                                      </p:cBhvr>
                                      <p:to x="100000" y="100000"/>
                                    </p:animScale>
                                    <p:animScale>
                                      <p:cBhvr>
                                        <p:cTn id="63" dur="26">
                                          <p:stCondLst>
                                            <p:cond delay="1312"/>
                                          </p:stCondLst>
                                        </p:cTn>
                                        <p:tgtEl>
                                          <p:spTgt spid="17"/>
                                        </p:tgtEl>
                                      </p:cBhvr>
                                      <p:to x="100000" y="80000"/>
                                    </p:animScale>
                                    <p:animScale>
                                      <p:cBhvr>
                                        <p:cTn id="64" dur="166" decel="50000">
                                          <p:stCondLst>
                                            <p:cond delay="1338"/>
                                          </p:stCondLst>
                                        </p:cTn>
                                        <p:tgtEl>
                                          <p:spTgt spid="17"/>
                                        </p:tgtEl>
                                      </p:cBhvr>
                                      <p:to x="100000" y="100000"/>
                                    </p:animScale>
                                    <p:animScale>
                                      <p:cBhvr>
                                        <p:cTn id="65" dur="26">
                                          <p:stCondLst>
                                            <p:cond delay="1642"/>
                                          </p:stCondLst>
                                        </p:cTn>
                                        <p:tgtEl>
                                          <p:spTgt spid="17"/>
                                        </p:tgtEl>
                                      </p:cBhvr>
                                      <p:to x="100000" y="90000"/>
                                    </p:animScale>
                                    <p:animScale>
                                      <p:cBhvr>
                                        <p:cTn id="66" dur="166" decel="50000">
                                          <p:stCondLst>
                                            <p:cond delay="1668"/>
                                          </p:stCondLst>
                                        </p:cTn>
                                        <p:tgtEl>
                                          <p:spTgt spid="17"/>
                                        </p:tgtEl>
                                      </p:cBhvr>
                                      <p:to x="100000" y="100000"/>
                                    </p:animScale>
                                    <p:animScale>
                                      <p:cBhvr>
                                        <p:cTn id="67" dur="26">
                                          <p:stCondLst>
                                            <p:cond delay="1808"/>
                                          </p:stCondLst>
                                        </p:cTn>
                                        <p:tgtEl>
                                          <p:spTgt spid="17"/>
                                        </p:tgtEl>
                                      </p:cBhvr>
                                      <p:to x="100000" y="95000"/>
                                    </p:animScale>
                                    <p:animScale>
                                      <p:cBhvr>
                                        <p:cTn id="68" dur="166" decel="50000">
                                          <p:stCondLst>
                                            <p:cond delay="1834"/>
                                          </p:stCondLst>
                                        </p:cTn>
                                        <p:tgtEl>
                                          <p:spTgt spid="17"/>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6" grpId="0"/>
      <p:bldP spid="1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矩形 91"/>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93" name="矩形 92"/>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0" name="组合 19"/>
          <p:cNvGrpSpPr/>
          <p:nvPr/>
        </p:nvGrpSpPr>
        <p:grpSpPr>
          <a:xfrm>
            <a:off x="192881" y="893"/>
            <a:ext cx="575915" cy="836495"/>
            <a:chOff x="841003" y="360040"/>
            <a:chExt cx="504056" cy="836712"/>
          </a:xfrm>
          <a:solidFill>
            <a:schemeClr val="accent1"/>
          </a:solidFill>
        </p:grpSpPr>
        <p:sp>
          <p:nvSpPr>
            <p:cNvPr id="21" name="矩形 2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22" name="等腰三角形 2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24" name="矩形 2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AutoShape 3"/>
          <p:cNvSpPr>
            <a:spLocks noChangeArrowheads="1"/>
          </p:cNvSpPr>
          <p:nvPr/>
        </p:nvSpPr>
        <p:spPr bwMode="gray">
          <a:xfrm>
            <a:off x="1533683" y="1566577"/>
            <a:ext cx="8131017" cy="3018123"/>
          </a:xfrm>
          <a:prstGeom prst="roundRect">
            <a:avLst>
              <a:gd name="adj" fmla="val 9481"/>
            </a:avLst>
          </a:prstGeom>
          <a:noFill/>
          <a:ln w="19050">
            <a:solidFill>
              <a:schemeClr val="tx1"/>
            </a:solidFill>
            <a:round/>
          </a:ln>
          <a:effectLst/>
          <a:extLst>
            <a:ext uri="{909E8E84-426E-40DD-AFC4-6F175D3DCCD1}">
              <a14:hiddenFill xmlns:a14="http://schemas.microsoft.com/office/drawing/2010/main">
                <a:gradFill rotWithShape="1">
                  <a:gsLst>
                    <a:gs pos="0">
                      <a:schemeClr val="bg1"/>
                    </a:gs>
                    <a:gs pos="50000">
                      <a:srgbClr val="EAEAEA"/>
                    </a:gs>
                    <a:gs pos="100000">
                      <a:schemeClr val="bg1"/>
                    </a:gs>
                  </a:gsLst>
                  <a:lin ang="2700000" scaled="1"/>
                </a:gradFill>
              </a14:hiddenFill>
            </a:ext>
            <a:ext uri="{AF507438-7753-43E0-B8FC-AC1667EBCBE1}">
              <a14:hiddenEffects xmlns:a14="http://schemas.microsoft.com/office/drawing/2010/main">
                <a:effectLst>
                  <a:outerShdw dist="17961" dir="2700000" algn="ctr" rotWithShape="0">
                    <a:schemeClr val="bg2"/>
                  </a:outerShdw>
                </a:effectLst>
              </a14:hiddenEffects>
            </a:ext>
          </a:extLst>
        </p:spPr>
        <p:txBody>
          <a:bodyPr wrap="none" anchor="ctr"/>
          <a:ls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endParaRPr lang="zh-CN" altLang="en-US"/>
          </a:p>
        </p:txBody>
      </p:sp>
      <p:grpSp>
        <p:nvGrpSpPr>
          <p:cNvPr id="13" name="Group 4"/>
          <p:cNvGrpSpPr/>
          <p:nvPr/>
        </p:nvGrpSpPr>
        <p:grpSpPr bwMode="auto">
          <a:xfrm>
            <a:off x="1838444" y="1366552"/>
            <a:ext cx="4848106" cy="444500"/>
            <a:chOff x="624" y="672"/>
            <a:chExt cx="1773" cy="240"/>
          </a:xfrm>
        </p:grpSpPr>
        <p:sp>
          <p:nvSpPr>
            <p:cNvPr id="14" name="AutoShape 5"/>
            <p:cNvSpPr>
              <a:spLocks noChangeArrowheads="1"/>
            </p:cNvSpPr>
            <p:nvPr/>
          </p:nvSpPr>
          <p:spPr bwMode="gray">
            <a:xfrm>
              <a:off x="624" y="672"/>
              <a:ext cx="1773" cy="240"/>
            </a:xfrm>
            <a:prstGeom prst="roundRect">
              <a:avLst>
                <a:gd name="adj" fmla="val 27917"/>
              </a:avLst>
            </a:prstGeom>
            <a:solidFill>
              <a:srgbClr val="7BB11B"/>
            </a:solidFill>
            <a:ln>
              <a:noFill/>
            </a:ln>
            <a:effectLst>
              <a:outerShdw dist="25400" dir="5400000" algn="ctr" rotWithShape="0">
                <a:srgbClr val="1C1C1C">
                  <a:alpha val="50000"/>
                </a:srgbClr>
              </a:outerShdw>
            </a:effectLst>
            <a:extLst>
              <a:ext uri="{91240B29-F687-4F45-9708-019B960494DF}">
                <a14:hiddenLine xmlns:a14="http://schemas.microsoft.com/office/drawing/2010/main" w="9525">
                  <a:solidFill>
                    <a:schemeClr val="tx1"/>
                  </a:solidFill>
                  <a:round/>
                </a14:hiddenLine>
              </a:ext>
            </a:extLst>
          </p:spPr>
          <p:txBody>
            <a:bodyPr wrap="none" anchor="ctr"/>
            <a:ls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endParaRPr lang="zh-CN" altLang="en-US"/>
            </a:p>
          </p:txBody>
        </p:sp>
        <p:sp>
          <p:nvSpPr>
            <p:cNvPr id="15" name="AutoShape 6"/>
            <p:cNvSpPr>
              <a:spLocks noChangeArrowheads="1"/>
            </p:cNvSpPr>
            <p:nvPr/>
          </p:nvSpPr>
          <p:spPr bwMode="gray">
            <a:xfrm>
              <a:off x="636" y="674"/>
              <a:ext cx="1748" cy="108"/>
            </a:xfrm>
            <a:prstGeom prst="roundRect">
              <a:avLst>
                <a:gd name="adj" fmla="val 50000"/>
              </a:avLst>
            </a:prstGeom>
            <a:gradFill rotWithShape="1">
              <a:gsLst>
                <a:gs pos="0">
                  <a:srgbClr val="7BB11B">
                    <a:gamma/>
                    <a:tint val="0"/>
                    <a:invGamma/>
                    <a:alpha val="30000"/>
                  </a:srgbClr>
                </a:gs>
                <a:gs pos="100000">
                  <a:srgbClr val="7BB11B">
                    <a:alpha val="30000"/>
                  </a:srgbClr>
                </a:gs>
              </a:gsLst>
              <a:lin ang="540000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alpha val="50000"/>
                      </a:schemeClr>
                    </a:outerShdw>
                  </a:effectLst>
                </a14:hiddenEffects>
              </a:ext>
            </a:extLst>
          </p:spPr>
          <p:txBody>
            <a:bodyPr wrap="none" anchor="ctr"/>
            <a:ls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endParaRPr lang="zh-CN" altLang="en-US"/>
            </a:p>
          </p:txBody>
        </p:sp>
      </p:grpSp>
      <p:sp>
        <p:nvSpPr>
          <p:cNvPr id="16" name="Rectangle 30"/>
          <p:cNvSpPr>
            <a:spLocks noChangeArrowheads="1"/>
          </p:cNvSpPr>
          <p:nvPr/>
        </p:nvSpPr>
        <p:spPr bwMode="black">
          <a:xfrm>
            <a:off x="2301994" y="2398825"/>
            <a:ext cx="6727706"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pPr indent="457200" algn="just">
              <a:lnSpc>
                <a:spcPct val="120000"/>
              </a:lnSpc>
              <a:spcBef>
                <a:spcPts val="0"/>
              </a:spcBef>
              <a:defRPr/>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外部信息交换系统获取工商部门传递</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的“两证整合”个体工商户</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登记信息后</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依据</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个体工商户</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生产经营地址 </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以生产经营地址的行政区划为标识</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按户自动清分至</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县</a:t>
            </a:r>
            <a:r>
              <a:rPr lang="en-US" altLang="zh-CN" sz="2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区</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税务机关。</a:t>
            </a:r>
          </a:p>
        </p:txBody>
      </p:sp>
      <p:sp>
        <p:nvSpPr>
          <p:cNvPr id="17" name="Rectangle 28"/>
          <p:cNvSpPr>
            <a:spLocks noChangeArrowheads="1"/>
          </p:cNvSpPr>
          <p:nvPr/>
        </p:nvSpPr>
        <p:spPr bwMode="black">
          <a:xfrm>
            <a:off x="2848441" y="1338673"/>
            <a:ext cx="2204450" cy="4534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pPr indent="457200" algn="just">
              <a:lnSpc>
                <a:spcPct val="130000"/>
              </a:lnSpc>
              <a:spcBef>
                <a:spcPts val="0"/>
              </a:spcBef>
              <a:defRPr/>
            </a:pPr>
            <a:r>
              <a:rPr lang="en-US" altLang="zh-CN" sz="2000" b="1" dirty="0">
                <a:solidFill>
                  <a:srgbClr val="7030A0"/>
                </a:solidFill>
                <a:latin typeface="微软雅黑" panose="020B0503020204020204" pitchFamily="34" charset="-122"/>
                <a:ea typeface="微软雅黑" panose="020B0503020204020204" pitchFamily="34" charset="-122"/>
              </a:rPr>
              <a:t>(</a:t>
            </a:r>
            <a:r>
              <a:rPr lang="zh-CN" altLang="en-US" sz="2000" b="1" dirty="0">
                <a:solidFill>
                  <a:srgbClr val="7030A0"/>
                </a:solidFill>
                <a:latin typeface="微软雅黑" panose="020B0503020204020204" pitchFamily="34" charset="-122"/>
                <a:ea typeface="微软雅黑" panose="020B0503020204020204" pitchFamily="34" charset="-122"/>
              </a:rPr>
              <a:t>二</a:t>
            </a:r>
            <a:r>
              <a:rPr lang="en-US" altLang="zh-CN" sz="2000" b="1" dirty="0">
                <a:solidFill>
                  <a:srgbClr val="7030A0"/>
                </a:solidFill>
                <a:latin typeface="微软雅黑" panose="020B0503020204020204" pitchFamily="34" charset="-122"/>
                <a:ea typeface="微软雅黑" panose="020B0503020204020204" pitchFamily="34" charset="-122"/>
              </a:rPr>
              <a:t>) </a:t>
            </a:r>
            <a:r>
              <a:rPr lang="zh-CN" altLang="en-US" sz="2000" b="1" dirty="0">
                <a:solidFill>
                  <a:srgbClr val="7030A0"/>
                </a:solidFill>
                <a:latin typeface="微软雅黑" panose="020B0503020204020204" pitchFamily="34" charset="-122"/>
                <a:ea typeface="微软雅黑" panose="020B0503020204020204" pitchFamily="34" charset="-122"/>
              </a:rPr>
              <a:t>税务流程</a:t>
            </a:r>
          </a:p>
        </p:txBody>
      </p:sp>
      <p:sp>
        <p:nvSpPr>
          <p:cNvPr id="18" name="文本框 9"/>
          <p:cNvSpPr txBox="1"/>
          <p:nvPr/>
        </p:nvSpPr>
        <p:spPr>
          <a:xfrm>
            <a:off x="840784" y="203271"/>
            <a:ext cx="71983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三、 个体工商户注册流程</a:t>
            </a:r>
          </a:p>
        </p:txBody>
      </p:sp>
    </p:spTree>
    <p:extLst>
      <p:ext uri="{BB962C8B-B14F-4D97-AF65-F5344CB8AC3E}">
        <p14:creationId xmlns:p14="http://schemas.microsoft.com/office/powerpoint/2010/main" val="37143017"/>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80">
                                          <p:stCondLst>
                                            <p:cond delay="0"/>
                                          </p:stCondLst>
                                        </p:cTn>
                                        <p:tgtEl>
                                          <p:spTgt spid="12"/>
                                        </p:tgtEl>
                                      </p:cBhvr>
                                    </p:animEffect>
                                    <p:anim calcmode="lin" valueType="num">
                                      <p:cBhvr>
                                        <p:cTn id="8"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13" dur="26">
                                          <p:stCondLst>
                                            <p:cond delay="650"/>
                                          </p:stCondLst>
                                        </p:cTn>
                                        <p:tgtEl>
                                          <p:spTgt spid="12"/>
                                        </p:tgtEl>
                                      </p:cBhvr>
                                      <p:to x="100000" y="60000"/>
                                    </p:animScale>
                                    <p:animScale>
                                      <p:cBhvr>
                                        <p:cTn id="14" dur="166" decel="50000">
                                          <p:stCondLst>
                                            <p:cond delay="676"/>
                                          </p:stCondLst>
                                        </p:cTn>
                                        <p:tgtEl>
                                          <p:spTgt spid="12"/>
                                        </p:tgtEl>
                                      </p:cBhvr>
                                      <p:to x="100000" y="100000"/>
                                    </p:animScale>
                                    <p:animScale>
                                      <p:cBhvr>
                                        <p:cTn id="15" dur="26">
                                          <p:stCondLst>
                                            <p:cond delay="1312"/>
                                          </p:stCondLst>
                                        </p:cTn>
                                        <p:tgtEl>
                                          <p:spTgt spid="12"/>
                                        </p:tgtEl>
                                      </p:cBhvr>
                                      <p:to x="100000" y="80000"/>
                                    </p:animScale>
                                    <p:animScale>
                                      <p:cBhvr>
                                        <p:cTn id="16" dur="166" decel="50000">
                                          <p:stCondLst>
                                            <p:cond delay="1338"/>
                                          </p:stCondLst>
                                        </p:cTn>
                                        <p:tgtEl>
                                          <p:spTgt spid="12"/>
                                        </p:tgtEl>
                                      </p:cBhvr>
                                      <p:to x="100000" y="100000"/>
                                    </p:animScale>
                                    <p:animScale>
                                      <p:cBhvr>
                                        <p:cTn id="17" dur="26">
                                          <p:stCondLst>
                                            <p:cond delay="1642"/>
                                          </p:stCondLst>
                                        </p:cTn>
                                        <p:tgtEl>
                                          <p:spTgt spid="12"/>
                                        </p:tgtEl>
                                      </p:cBhvr>
                                      <p:to x="100000" y="90000"/>
                                    </p:animScale>
                                    <p:animScale>
                                      <p:cBhvr>
                                        <p:cTn id="18" dur="166" decel="50000">
                                          <p:stCondLst>
                                            <p:cond delay="1668"/>
                                          </p:stCondLst>
                                        </p:cTn>
                                        <p:tgtEl>
                                          <p:spTgt spid="12"/>
                                        </p:tgtEl>
                                      </p:cBhvr>
                                      <p:to x="100000" y="100000"/>
                                    </p:animScale>
                                    <p:animScale>
                                      <p:cBhvr>
                                        <p:cTn id="19" dur="26">
                                          <p:stCondLst>
                                            <p:cond delay="1808"/>
                                          </p:stCondLst>
                                        </p:cTn>
                                        <p:tgtEl>
                                          <p:spTgt spid="12"/>
                                        </p:tgtEl>
                                      </p:cBhvr>
                                      <p:to x="100000" y="95000"/>
                                    </p:animScale>
                                    <p:animScale>
                                      <p:cBhvr>
                                        <p:cTn id="20" dur="166" decel="50000">
                                          <p:stCondLst>
                                            <p:cond delay="1834"/>
                                          </p:stCondLst>
                                        </p:cTn>
                                        <p:tgtEl>
                                          <p:spTgt spid="12"/>
                                        </p:tgtEl>
                                      </p:cBhvr>
                                      <p:to x="100000" y="100000"/>
                                    </p:animScale>
                                  </p:childTnLst>
                                </p:cTn>
                              </p:par>
                              <p:par>
                                <p:cTn id="21" presetID="26" presetClass="entr" presetSubtype="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down)">
                                      <p:cBhvr>
                                        <p:cTn id="23" dur="580">
                                          <p:stCondLst>
                                            <p:cond delay="0"/>
                                          </p:stCondLst>
                                        </p:cTn>
                                        <p:tgtEl>
                                          <p:spTgt spid="13"/>
                                        </p:tgtEl>
                                      </p:cBhvr>
                                    </p:animEffect>
                                    <p:anim calcmode="lin" valueType="num">
                                      <p:cBhvr>
                                        <p:cTn id="24"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29" dur="26">
                                          <p:stCondLst>
                                            <p:cond delay="650"/>
                                          </p:stCondLst>
                                        </p:cTn>
                                        <p:tgtEl>
                                          <p:spTgt spid="13"/>
                                        </p:tgtEl>
                                      </p:cBhvr>
                                      <p:to x="100000" y="60000"/>
                                    </p:animScale>
                                    <p:animScale>
                                      <p:cBhvr>
                                        <p:cTn id="30" dur="166" decel="50000">
                                          <p:stCondLst>
                                            <p:cond delay="676"/>
                                          </p:stCondLst>
                                        </p:cTn>
                                        <p:tgtEl>
                                          <p:spTgt spid="13"/>
                                        </p:tgtEl>
                                      </p:cBhvr>
                                      <p:to x="100000" y="100000"/>
                                    </p:animScale>
                                    <p:animScale>
                                      <p:cBhvr>
                                        <p:cTn id="31" dur="26">
                                          <p:stCondLst>
                                            <p:cond delay="1312"/>
                                          </p:stCondLst>
                                        </p:cTn>
                                        <p:tgtEl>
                                          <p:spTgt spid="13"/>
                                        </p:tgtEl>
                                      </p:cBhvr>
                                      <p:to x="100000" y="80000"/>
                                    </p:animScale>
                                    <p:animScale>
                                      <p:cBhvr>
                                        <p:cTn id="32" dur="166" decel="50000">
                                          <p:stCondLst>
                                            <p:cond delay="1338"/>
                                          </p:stCondLst>
                                        </p:cTn>
                                        <p:tgtEl>
                                          <p:spTgt spid="13"/>
                                        </p:tgtEl>
                                      </p:cBhvr>
                                      <p:to x="100000" y="100000"/>
                                    </p:animScale>
                                    <p:animScale>
                                      <p:cBhvr>
                                        <p:cTn id="33" dur="26">
                                          <p:stCondLst>
                                            <p:cond delay="1642"/>
                                          </p:stCondLst>
                                        </p:cTn>
                                        <p:tgtEl>
                                          <p:spTgt spid="13"/>
                                        </p:tgtEl>
                                      </p:cBhvr>
                                      <p:to x="100000" y="90000"/>
                                    </p:animScale>
                                    <p:animScale>
                                      <p:cBhvr>
                                        <p:cTn id="34" dur="166" decel="50000">
                                          <p:stCondLst>
                                            <p:cond delay="1668"/>
                                          </p:stCondLst>
                                        </p:cTn>
                                        <p:tgtEl>
                                          <p:spTgt spid="13"/>
                                        </p:tgtEl>
                                      </p:cBhvr>
                                      <p:to x="100000" y="100000"/>
                                    </p:animScale>
                                    <p:animScale>
                                      <p:cBhvr>
                                        <p:cTn id="35" dur="26">
                                          <p:stCondLst>
                                            <p:cond delay="1808"/>
                                          </p:stCondLst>
                                        </p:cTn>
                                        <p:tgtEl>
                                          <p:spTgt spid="13"/>
                                        </p:tgtEl>
                                      </p:cBhvr>
                                      <p:to x="100000" y="95000"/>
                                    </p:animScale>
                                    <p:animScale>
                                      <p:cBhvr>
                                        <p:cTn id="36" dur="166" decel="50000">
                                          <p:stCondLst>
                                            <p:cond delay="1834"/>
                                          </p:stCondLst>
                                        </p:cTn>
                                        <p:tgtEl>
                                          <p:spTgt spid="13"/>
                                        </p:tgtEl>
                                      </p:cBhvr>
                                      <p:to x="100000" y="100000"/>
                                    </p:animScale>
                                  </p:childTnLst>
                                </p:cTn>
                              </p:par>
                              <p:par>
                                <p:cTn id="37" presetID="26" presetClass="entr" presetSubtype="0" fill="hold" grpId="0" nodeType="with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wipe(down)">
                                      <p:cBhvr>
                                        <p:cTn id="39" dur="580">
                                          <p:stCondLst>
                                            <p:cond delay="0"/>
                                          </p:stCondLst>
                                        </p:cTn>
                                        <p:tgtEl>
                                          <p:spTgt spid="16"/>
                                        </p:tgtEl>
                                      </p:cBhvr>
                                    </p:animEffect>
                                    <p:anim calcmode="lin" valueType="num">
                                      <p:cBhvr>
                                        <p:cTn id="40" dur="1822"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16"/>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16"/>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16"/>
                                        </p:tgtEl>
                                        <p:attrNameLst>
                                          <p:attrName>ppt_y</p:attrName>
                                        </p:attrNameLst>
                                      </p:cBhvr>
                                      <p:tavLst>
                                        <p:tav tm="0" fmla="#ppt_y-sin(pi*$)/81">
                                          <p:val>
                                            <p:fltVal val="0"/>
                                          </p:val>
                                        </p:tav>
                                        <p:tav tm="100000">
                                          <p:val>
                                            <p:fltVal val="1"/>
                                          </p:val>
                                        </p:tav>
                                      </p:tavLst>
                                    </p:anim>
                                    <p:animScale>
                                      <p:cBhvr>
                                        <p:cTn id="45" dur="26">
                                          <p:stCondLst>
                                            <p:cond delay="650"/>
                                          </p:stCondLst>
                                        </p:cTn>
                                        <p:tgtEl>
                                          <p:spTgt spid="16"/>
                                        </p:tgtEl>
                                      </p:cBhvr>
                                      <p:to x="100000" y="60000"/>
                                    </p:animScale>
                                    <p:animScale>
                                      <p:cBhvr>
                                        <p:cTn id="46" dur="166" decel="50000">
                                          <p:stCondLst>
                                            <p:cond delay="676"/>
                                          </p:stCondLst>
                                        </p:cTn>
                                        <p:tgtEl>
                                          <p:spTgt spid="16"/>
                                        </p:tgtEl>
                                      </p:cBhvr>
                                      <p:to x="100000" y="100000"/>
                                    </p:animScale>
                                    <p:animScale>
                                      <p:cBhvr>
                                        <p:cTn id="47" dur="26">
                                          <p:stCondLst>
                                            <p:cond delay="1312"/>
                                          </p:stCondLst>
                                        </p:cTn>
                                        <p:tgtEl>
                                          <p:spTgt spid="16"/>
                                        </p:tgtEl>
                                      </p:cBhvr>
                                      <p:to x="100000" y="80000"/>
                                    </p:animScale>
                                    <p:animScale>
                                      <p:cBhvr>
                                        <p:cTn id="48" dur="166" decel="50000">
                                          <p:stCondLst>
                                            <p:cond delay="1338"/>
                                          </p:stCondLst>
                                        </p:cTn>
                                        <p:tgtEl>
                                          <p:spTgt spid="16"/>
                                        </p:tgtEl>
                                      </p:cBhvr>
                                      <p:to x="100000" y="100000"/>
                                    </p:animScale>
                                    <p:animScale>
                                      <p:cBhvr>
                                        <p:cTn id="49" dur="26">
                                          <p:stCondLst>
                                            <p:cond delay="1642"/>
                                          </p:stCondLst>
                                        </p:cTn>
                                        <p:tgtEl>
                                          <p:spTgt spid="16"/>
                                        </p:tgtEl>
                                      </p:cBhvr>
                                      <p:to x="100000" y="90000"/>
                                    </p:animScale>
                                    <p:animScale>
                                      <p:cBhvr>
                                        <p:cTn id="50" dur="166" decel="50000">
                                          <p:stCondLst>
                                            <p:cond delay="1668"/>
                                          </p:stCondLst>
                                        </p:cTn>
                                        <p:tgtEl>
                                          <p:spTgt spid="16"/>
                                        </p:tgtEl>
                                      </p:cBhvr>
                                      <p:to x="100000" y="100000"/>
                                    </p:animScale>
                                    <p:animScale>
                                      <p:cBhvr>
                                        <p:cTn id="51" dur="26">
                                          <p:stCondLst>
                                            <p:cond delay="1808"/>
                                          </p:stCondLst>
                                        </p:cTn>
                                        <p:tgtEl>
                                          <p:spTgt spid="16"/>
                                        </p:tgtEl>
                                      </p:cBhvr>
                                      <p:to x="100000" y="95000"/>
                                    </p:animScale>
                                    <p:animScale>
                                      <p:cBhvr>
                                        <p:cTn id="52" dur="166" decel="50000">
                                          <p:stCondLst>
                                            <p:cond delay="1834"/>
                                          </p:stCondLst>
                                        </p:cTn>
                                        <p:tgtEl>
                                          <p:spTgt spid="16"/>
                                        </p:tgtEl>
                                      </p:cBhvr>
                                      <p:to x="100000" y="100000"/>
                                    </p:animScale>
                                  </p:childTnLst>
                                </p:cTn>
                              </p:par>
                              <p:par>
                                <p:cTn id="53" presetID="26" presetClass="entr" presetSubtype="0" fill="hold" grpId="0" nodeType="with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wipe(down)">
                                      <p:cBhvr>
                                        <p:cTn id="55" dur="580">
                                          <p:stCondLst>
                                            <p:cond delay="0"/>
                                          </p:stCondLst>
                                        </p:cTn>
                                        <p:tgtEl>
                                          <p:spTgt spid="17"/>
                                        </p:tgtEl>
                                      </p:cBhvr>
                                    </p:animEffect>
                                    <p:anim calcmode="lin" valueType="num">
                                      <p:cBhvr>
                                        <p:cTn id="56" dur="1822"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57" dur="664"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58" dur="664" tmFilter="0, 0; 0.125,0.2665; 0.25,0.4; 0.375,0.465; 0.5,0.5;  0.625,0.535; 0.75,0.6; 0.875,0.7335; 1,1">
                                          <p:stCondLst>
                                            <p:cond delay="664"/>
                                          </p:stCondLst>
                                        </p:cTn>
                                        <p:tgtEl>
                                          <p:spTgt spid="17"/>
                                        </p:tgtEl>
                                        <p:attrNameLst>
                                          <p:attrName>ppt_y</p:attrName>
                                        </p:attrNameLst>
                                      </p:cBhvr>
                                      <p:tavLst>
                                        <p:tav tm="0" fmla="#ppt_y-sin(pi*$)/9">
                                          <p:val>
                                            <p:fltVal val="0"/>
                                          </p:val>
                                        </p:tav>
                                        <p:tav tm="100000">
                                          <p:val>
                                            <p:fltVal val="1"/>
                                          </p:val>
                                        </p:tav>
                                      </p:tavLst>
                                    </p:anim>
                                    <p:anim calcmode="lin" valueType="num">
                                      <p:cBhvr>
                                        <p:cTn id="59" dur="332" tmFilter="0, 0; 0.125,0.2665; 0.25,0.4; 0.375,0.465; 0.5,0.5;  0.625,0.535; 0.75,0.6; 0.875,0.7335; 1,1">
                                          <p:stCondLst>
                                            <p:cond delay="1324"/>
                                          </p:stCondLst>
                                        </p:cTn>
                                        <p:tgtEl>
                                          <p:spTgt spid="17"/>
                                        </p:tgtEl>
                                        <p:attrNameLst>
                                          <p:attrName>ppt_y</p:attrName>
                                        </p:attrNameLst>
                                      </p:cBhvr>
                                      <p:tavLst>
                                        <p:tav tm="0" fmla="#ppt_y-sin(pi*$)/27">
                                          <p:val>
                                            <p:fltVal val="0"/>
                                          </p:val>
                                        </p:tav>
                                        <p:tav tm="100000">
                                          <p:val>
                                            <p:fltVal val="1"/>
                                          </p:val>
                                        </p:tav>
                                      </p:tavLst>
                                    </p:anim>
                                    <p:anim calcmode="lin" valueType="num">
                                      <p:cBhvr>
                                        <p:cTn id="60" dur="164" tmFilter="0, 0; 0.125,0.2665; 0.25,0.4; 0.375,0.465; 0.5,0.5;  0.625,0.535; 0.75,0.6; 0.875,0.7335; 1,1">
                                          <p:stCondLst>
                                            <p:cond delay="1656"/>
                                          </p:stCondLst>
                                        </p:cTn>
                                        <p:tgtEl>
                                          <p:spTgt spid="17"/>
                                        </p:tgtEl>
                                        <p:attrNameLst>
                                          <p:attrName>ppt_y</p:attrName>
                                        </p:attrNameLst>
                                      </p:cBhvr>
                                      <p:tavLst>
                                        <p:tav tm="0" fmla="#ppt_y-sin(pi*$)/81">
                                          <p:val>
                                            <p:fltVal val="0"/>
                                          </p:val>
                                        </p:tav>
                                        <p:tav tm="100000">
                                          <p:val>
                                            <p:fltVal val="1"/>
                                          </p:val>
                                        </p:tav>
                                      </p:tavLst>
                                    </p:anim>
                                    <p:animScale>
                                      <p:cBhvr>
                                        <p:cTn id="61" dur="26">
                                          <p:stCondLst>
                                            <p:cond delay="650"/>
                                          </p:stCondLst>
                                        </p:cTn>
                                        <p:tgtEl>
                                          <p:spTgt spid="17"/>
                                        </p:tgtEl>
                                      </p:cBhvr>
                                      <p:to x="100000" y="60000"/>
                                    </p:animScale>
                                    <p:animScale>
                                      <p:cBhvr>
                                        <p:cTn id="62" dur="166" decel="50000">
                                          <p:stCondLst>
                                            <p:cond delay="676"/>
                                          </p:stCondLst>
                                        </p:cTn>
                                        <p:tgtEl>
                                          <p:spTgt spid="17"/>
                                        </p:tgtEl>
                                      </p:cBhvr>
                                      <p:to x="100000" y="100000"/>
                                    </p:animScale>
                                    <p:animScale>
                                      <p:cBhvr>
                                        <p:cTn id="63" dur="26">
                                          <p:stCondLst>
                                            <p:cond delay="1312"/>
                                          </p:stCondLst>
                                        </p:cTn>
                                        <p:tgtEl>
                                          <p:spTgt spid="17"/>
                                        </p:tgtEl>
                                      </p:cBhvr>
                                      <p:to x="100000" y="80000"/>
                                    </p:animScale>
                                    <p:animScale>
                                      <p:cBhvr>
                                        <p:cTn id="64" dur="166" decel="50000">
                                          <p:stCondLst>
                                            <p:cond delay="1338"/>
                                          </p:stCondLst>
                                        </p:cTn>
                                        <p:tgtEl>
                                          <p:spTgt spid="17"/>
                                        </p:tgtEl>
                                      </p:cBhvr>
                                      <p:to x="100000" y="100000"/>
                                    </p:animScale>
                                    <p:animScale>
                                      <p:cBhvr>
                                        <p:cTn id="65" dur="26">
                                          <p:stCondLst>
                                            <p:cond delay="1642"/>
                                          </p:stCondLst>
                                        </p:cTn>
                                        <p:tgtEl>
                                          <p:spTgt spid="17"/>
                                        </p:tgtEl>
                                      </p:cBhvr>
                                      <p:to x="100000" y="90000"/>
                                    </p:animScale>
                                    <p:animScale>
                                      <p:cBhvr>
                                        <p:cTn id="66" dur="166" decel="50000">
                                          <p:stCondLst>
                                            <p:cond delay="1668"/>
                                          </p:stCondLst>
                                        </p:cTn>
                                        <p:tgtEl>
                                          <p:spTgt spid="17"/>
                                        </p:tgtEl>
                                      </p:cBhvr>
                                      <p:to x="100000" y="100000"/>
                                    </p:animScale>
                                    <p:animScale>
                                      <p:cBhvr>
                                        <p:cTn id="67" dur="26">
                                          <p:stCondLst>
                                            <p:cond delay="1808"/>
                                          </p:stCondLst>
                                        </p:cTn>
                                        <p:tgtEl>
                                          <p:spTgt spid="17"/>
                                        </p:tgtEl>
                                      </p:cBhvr>
                                      <p:to x="100000" y="95000"/>
                                    </p:animScale>
                                    <p:animScale>
                                      <p:cBhvr>
                                        <p:cTn id="68" dur="166" decel="50000">
                                          <p:stCondLst>
                                            <p:cond delay="1834"/>
                                          </p:stCondLst>
                                        </p:cTn>
                                        <p:tgtEl>
                                          <p:spTgt spid="17"/>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6" grpId="0"/>
      <p:bldP spid="1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flipH="1">
            <a:off x="1" y="4521903"/>
            <a:ext cx="4031399" cy="2197900"/>
            <a:chOff x="5917425" y="3435846"/>
            <a:chExt cx="3226575" cy="1707654"/>
          </a:xfrm>
        </p:grpSpPr>
        <p:pic>
          <p:nvPicPr>
            <p:cNvPr id="43"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4"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45" name="组合 44"/>
          <p:cNvGrpSpPr/>
          <p:nvPr/>
        </p:nvGrpSpPr>
        <p:grpSpPr>
          <a:xfrm>
            <a:off x="7914767" y="4482889"/>
            <a:ext cx="4300320" cy="2275929"/>
            <a:chOff x="5917425" y="3435846"/>
            <a:chExt cx="3226575" cy="1707654"/>
          </a:xfrm>
        </p:grpSpPr>
        <p:pic>
          <p:nvPicPr>
            <p:cNvPr id="46"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7"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33" name="椭圆 32"/>
          <p:cNvSpPr/>
          <p:nvPr/>
        </p:nvSpPr>
        <p:spPr>
          <a:xfrm>
            <a:off x="5376109" y="1629269"/>
            <a:ext cx="1367796" cy="1367796"/>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dirty="0"/>
          </a:p>
        </p:txBody>
      </p:sp>
      <p:sp>
        <p:nvSpPr>
          <p:cNvPr id="36" name="Rectangle 49"/>
          <p:cNvSpPr/>
          <p:nvPr/>
        </p:nvSpPr>
        <p:spPr>
          <a:xfrm>
            <a:off x="2425700" y="3388942"/>
            <a:ext cx="7054850" cy="615549"/>
          </a:xfrm>
          <a:prstGeom prst="rect">
            <a:avLst/>
          </a:prstGeom>
          <a:effectLst/>
        </p:spPr>
        <p:txBody>
          <a:bodyPr wrap="square" lIns="121917" tIns="60958" rIns="121917" bIns="60958">
            <a:spAutoFit/>
          </a:bodyPr>
          <a:lstStyle/>
          <a:p>
            <a:pPr marL="0" lvl="1" algn="ctr"/>
            <a:r>
              <a:rPr lang="zh-CN" altLang="en-US" sz="3200" b="1" dirty="0">
                <a:solidFill>
                  <a:schemeClr val="accent1"/>
                </a:solidFill>
                <a:latin typeface="微软雅黑" pitchFamily="34" charset="-122"/>
                <a:ea typeface="微软雅黑" pitchFamily="34" charset="-122"/>
              </a:rPr>
              <a:t>第四</a:t>
            </a:r>
            <a:r>
              <a:rPr lang="zh-CN" altLang="en-US" sz="3200" b="1" dirty="0" smtClean="0">
                <a:solidFill>
                  <a:schemeClr val="accent1"/>
                </a:solidFill>
                <a:latin typeface="微软雅黑" pitchFamily="34" charset="-122"/>
                <a:ea typeface="微软雅黑" pitchFamily="34" charset="-122"/>
              </a:rPr>
              <a:t>节  初创</a:t>
            </a:r>
            <a:r>
              <a:rPr lang="zh-CN" altLang="en-US" sz="3200" b="1" dirty="0">
                <a:solidFill>
                  <a:schemeClr val="accent1"/>
                </a:solidFill>
                <a:latin typeface="微软雅黑" pitchFamily="34" charset="-122"/>
                <a:ea typeface="微软雅黑" pitchFamily="34" charset="-122"/>
              </a:rPr>
              <a:t>企业相关优惠政策</a:t>
            </a:r>
            <a:endParaRPr lang="en-US" altLang="zh-CN" sz="3200" b="1" dirty="0">
              <a:solidFill>
                <a:schemeClr val="accent1"/>
              </a:solidFill>
              <a:latin typeface="微软雅黑" pitchFamily="34" charset="-122"/>
              <a:ea typeface="微软雅黑" pitchFamily="34" charset="-122"/>
            </a:endParaRPr>
          </a:p>
        </p:txBody>
      </p:sp>
      <p:cxnSp>
        <p:nvCxnSpPr>
          <p:cNvPr id="38" name="Straight Connector 2"/>
          <p:cNvCxnSpPr/>
          <p:nvPr/>
        </p:nvCxnSpPr>
        <p:spPr>
          <a:xfrm>
            <a:off x="2667000" y="3963297"/>
            <a:ext cx="6813550" cy="0"/>
          </a:xfrm>
          <a:prstGeom prst="line">
            <a:avLst/>
          </a:prstGeom>
          <a:ln w="9525">
            <a:solidFill>
              <a:schemeClr val="accent1"/>
            </a:solidFill>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sp>
        <p:nvSpPr>
          <p:cNvPr id="48" name="矩形 4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49" name="矩形 4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6" name="TextBox 45"/>
          <p:cNvSpPr txBox="1"/>
          <p:nvPr/>
        </p:nvSpPr>
        <p:spPr>
          <a:xfrm>
            <a:off x="5409004" y="2097723"/>
            <a:ext cx="1318496" cy="430883"/>
          </a:xfrm>
          <a:prstGeom prst="rect">
            <a:avLst/>
          </a:prstGeom>
          <a:noFill/>
          <a:effectLst/>
        </p:spPr>
        <p:txBody>
          <a:bodyPr wrap="none" lIns="121917" tIns="60958" rIns="121917" bIns="60958" rtlCol="0">
            <a:spAutoFit/>
          </a:bodyPr>
          <a:lstStyle/>
          <a:p>
            <a:pPr algn="ctr"/>
            <a:r>
              <a:rPr lang="en-US" altLang="zh-CN" sz="2000" b="1" dirty="0">
                <a:solidFill>
                  <a:schemeClr val="bg1"/>
                </a:solidFill>
                <a:latin typeface="微软雅黑" pitchFamily="34" charset="-122"/>
                <a:ea typeface="微软雅黑" pitchFamily="34" charset="-122"/>
              </a:rPr>
              <a:t>PART </a:t>
            </a:r>
            <a:r>
              <a:rPr lang="en-US" altLang="zh-CN" sz="2000" b="1" dirty="0" smtClean="0">
                <a:solidFill>
                  <a:schemeClr val="bg1"/>
                </a:solidFill>
                <a:latin typeface="微软雅黑" pitchFamily="34" charset="-122"/>
                <a:ea typeface="微软雅黑" pitchFamily="34" charset="-122"/>
              </a:rPr>
              <a:t>04</a:t>
            </a:r>
            <a:endParaRPr lang="en-US" altLang="zh-CN" sz="20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705669688"/>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0" name="组合 29"/>
          <p:cNvGrpSpPr/>
          <p:nvPr/>
        </p:nvGrpSpPr>
        <p:grpSpPr>
          <a:xfrm>
            <a:off x="192881" y="893"/>
            <a:ext cx="575915" cy="836495"/>
            <a:chOff x="841003" y="360040"/>
            <a:chExt cx="504056" cy="836712"/>
          </a:xfrm>
          <a:solidFill>
            <a:schemeClr val="accent1"/>
          </a:solidFill>
        </p:grpSpPr>
        <p:sp>
          <p:nvSpPr>
            <p:cNvPr id="31" name="矩形 3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32" name="等腰三角形 3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34" name="矩形 3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1453965" y="1707741"/>
            <a:ext cx="9019443" cy="326053"/>
            <a:chOff x="654049" y="1419985"/>
            <a:chExt cx="9019443" cy="326053"/>
          </a:xfrm>
        </p:grpSpPr>
        <p:sp>
          <p:nvSpPr>
            <p:cNvPr id="16" name="直接连接符 15"/>
            <p:cNvSpPr/>
            <p:nvPr/>
          </p:nvSpPr>
          <p:spPr>
            <a:xfrm>
              <a:off x="1979712" y="1726160"/>
              <a:ext cx="7693780" cy="0"/>
            </a:xfrm>
            <a:prstGeom prst="line">
              <a:avLst/>
            </a:prstGeom>
            <a:ln>
              <a:solidFill>
                <a:srgbClr val="7ABC32"/>
              </a:solidFill>
              <a:prstDash val="sysDot"/>
            </a:ln>
          </p:spPr>
          <p:style>
            <a:lnRef idx="2">
              <a:schemeClr val="accent1">
                <a:shade val="60000"/>
                <a:hueOff val="0"/>
                <a:satOff val="0"/>
                <a:lumOff val="0"/>
                <a:alphaOff val="0"/>
              </a:schemeClr>
            </a:lnRef>
            <a:fillRef idx="0">
              <a:schemeClr val="accent1">
                <a:hueOff val="0"/>
                <a:satOff val="0"/>
                <a:lumOff val="0"/>
                <a:alphaOff val="0"/>
              </a:schemeClr>
            </a:fillRef>
            <a:effectRef idx="0">
              <a:schemeClr val="accent1">
                <a:hueOff val="0"/>
                <a:satOff val="0"/>
                <a:lumOff val="0"/>
                <a:alphaOff val="0"/>
              </a:schemeClr>
            </a:effectRef>
            <a:fontRef idx="minor">
              <a:schemeClr val="tx1">
                <a:hueOff val="0"/>
                <a:satOff val="0"/>
                <a:lumOff val="0"/>
                <a:alphaOff val="0"/>
              </a:schemeClr>
            </a:fontRef>
          </p:style>
        </p:sp>
        <p:sp>
          <p:nvSpPr>
            <p:cNvPr id="18" name="任意多边形 17"/>
            <p:cNvSpPr/>
            <p:nvPr/>
          </p:nvSpPr>
          <p:spPr>
            <a:xfrm>
              <a:off x="654049" y="1419985"/>
              <a:ext cx="3554145" cy="326053"/>
            </a:xfrm>
            <a:custGeom>
              <a:avLst/>
              <a:gdLst>
                <a:gd name="connsiteX0" fmla="*/ 54353 w 1460322"/>
                <a:gd name="connsiteY0" fmla="*/ 0 h 326053"/>
                <a:gd name="connsiteX1" fmla="*/ 1405969 w 1460322"/>
                <a:gd name="connsiteY1" fmla="*/ 0 h 326053"/>
                <a:gd name="connsiteX2" fmla="*/ 1460322 w 1460322"/>
                <a:gd name="connsiteY2" fmla="*/ 54353 h 326053"/>
                <a:gd name="connsiteX3" fmla="*/ 1460322 w 1460322"/>
                <a:gd name="connsiteY3" fmla="*/ 326053 h 326053"/>
                <a:gd name="connsiteX4" fmla="*/ 1460322 w 1460322"/>
                <a:gd name="connsiteY4" fmla="*/ 326053 h 326053"/>
                <a:gd name="connsiteX5" fmla="*/ 0 w 1460322"/>
                <a:gd name="connsiteY5" fmla="*/ 326053 h 326053"/>
                <a:gd name="connsiteX6" fmla="*/ 0 w 1460322"/>
                <a:gd name="connsiteY6" fmla="*/ 326053 h 326053"/>
                <a:gd name="connsiteX7" fmla="*/ 0 w 1460322"/>
                <a:gd name="connsiteY7" fmla="*/ 54353 h 326053"/>
                <a:gd name="connsiteX8" fmla="*/ 54353 w 1460322"/>
                <a:gd name="connsiteY8" fmla="*/ 0 h 326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60322" h="326053">
                  <a:moveTo>
                    <a:pt x="54353" y="0"/>
                  </a:moveTo>
                  <a:lnTo>
                    <a:pt x="1405969" y="0"/>
                  </a:lnTo>
                  <a:cubicBezTo>
                    <a:pt x="1435987" y="0"/>
                    <a:pt x="1460322" y="24335"/>
                    <a:pt x="1460322" y="54353"/>
                  </a:cubicBezTo>
                  <a:lnTo>
                    <a:pt x="1460322" y="326053"/>
                  </a:lnTo>
                  <a:lnTo>
                    <a:pt x="1460322" y="326053"/>
                  </a:lnTo>
                  <a:lnTo>
                    <a:pt x="0" y="326053"/>
                  </a:lnTo>
                  <a:lnTo>
                    <a:pt x="0" y="326053"/>
                  </a:lnTo>
                  <a:lnTo>
                    <a:pt x="0" y="54353"/>
                  </a:lnTo>
                  <a:cubicBezTo>
                    <a:pt x="0" y="24335"/>
                    <a:pt x="24335" y="0"/>
                    <a:pt x="54353" y="0"/>
                  </a:cubicBezTo>
                  <a:close/>
                </a:path>
              </a:pathLst>
            </a:custGeom>
            <a:solidFill>
              <a:srgbClr val="7ABC32"/>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46399" tIns="46399" rIns="46399" bIns="30480" numCol="1" spcCol="1270" anchor="ctr" anchorCtr="0">
              <a:noAutofit/>
            </a:bodyPr>
            <a:lstStyle/>
            <a:p>
              <a:pPr lvl="0" algn="ctr" defTabSz="711200">
                <a:lnSpc>
                  <a:spcPct val="90000"/>
                </a:lnSpc>
                <a:spcBef>
                  <a:spcPct val="0"/>
                </a:spcBef>
                <a:spcAft>
                  <a:spcPct val="35000"/>
                </a:spcAft>
              </a:pPr>
              <a:r>
                <a:rPr lang="zh-CN" altLang="en-US" dirty="0" smtClean="0">
                  <a:latin typeface="微软雅黑" pitchFamily="34" charset="-122"/>
                  <a:ea typeface="微软雅黑" pitchFamily="34" charset="-122"/>
                </a:rPr>
                <a:t>第一</a:t>
              </a:r>
              <a:endParaRPr lang="zh-CN" altLang="en-US" dirty="0">
                <a:latin typeface="微软雅黑" pitchFamily="34" charset="-122"/>
                <a:ea typeface="微软雅黑" pitchFamily="34" charset="-122"/>
              </a:endParaRPr>
            </a:p>
          </p:txBody>
        </p:sp>
      </p:grpSp>
      <p:grpSp>
        <p:nvGrpSpPr>
          <p:cNvPr id="19" name="组合 18"/>
          <p:cNvGrpSpPr/>
          <p:nvPr/>
        </p:nvGrpSpPr>
        <p:grpSpPr>
          <a:xfrm>
            <a:off x="1453966" y="3011773"/>
            <a:ext cx="9019442" cy="326053"/>
            <a:chOff x="654049" y="2414545"/>
            <a:chExt cx="9019442" cy="326053"/>
          </a:xfrm>
        </p:grpSpPr>
        <p:sp>
          <p:nvSpPr>
            <p:cNvPr id="20" name="直接连接符 19"/>
            <p:cNvSpPr/>
            <p:nvPr/>
          </p:nvSpPr>
          <p:spPr>
            <a:xfrm>
              <a:off x="1979712" y="2710781"/>
              <a:ext cx="7693779" cy="0"/>
            </a:xfrm>
            <a:prstGeom prst="line">
              <a:avLst/>
            </a:prstGeom>
            <a:ln>
              <a:solidFill>
                <a:srgbClr val="7ABC32"/>
              </a:solidFill>
              <a:prstDash val="sysDot"/>
            </a:ln>
          </p:spPr>
          <p:style>
            <a:lnRef idx="2">
              <a:schemeClr val="accent1">
                <a:shade val="60000"/>
                <a:hueOff val="0"/>
                <a:satOff val="0"/>
                <a:lumOff val="0"/>
                <a:alphaOff val="0"/>
              </a:schemeClr>
            </a:lnRef>
            <a:fillRef idx="0">
              <a:schemeClr val="accent1">
                <a:hueOff val="0"/>
                <a:satOff val="0"/>
                <a:lumOff val="0"/>
                <a:alphaOff val="0"/>
              </a:schemeClr>
            </a:fillRef>
            <a:effectRef idx="0">
              <a:schemeClr val="accent1">
                <a:hueOff val="0"/>
                <a:satOff val="0"/>
                <a:lumOff val="0"/>
                <a:alphaOff val="0"/>
              </a:schemeClr>
            </a:effectRef>
            <a:fontRef idx="minor">
              <a:schemeClr val="tx1">
                <a:hueOff val="0"/>
                <a:satOff val="0"/>
                <a:lumOff val="0"/>
                <a:alphaOff val="0"/>
              </a:schemeClr>
            </a:fontRef>
          </p:style>
        </p:sp>
        <p:sp>
          <p:nvSpPr>
            <p:cNvPr id="21" name="任意多边形 20"/>
            <p:cNvSpPr/>
            <p:nvPr/>
          </p:nvSpPr>
          <p:spPr>
            <a:xfrm>
              <a:off x="654049" y="2414545"/>
              <a:ext cx="3554145" cy="326053"/>
            </a:xfrm>
            <a:custGeom>
              <a:avLst/>
              <a:gdLst>
                <a:gd name="connsiteX0" fmla="*/ 54353 w 1460322"/>
                <a:gd name="connsiteY0" fmla="*/ 0 h 326053"/>
                <a:gd name="connsiteX1" fmla="*/ 1405969 w 1460322"/>
                <a:gd name="connsiteY1" fmla="*/ 0 h 326053"/>
                <a:gd name="connsiteX2" fmla="*/ 1460322 w 1460322"/>
                <a:gd name="connsiteY2" fmla="*/ 54353 h 326053"/>
                <a:gd name="connsiteX3" fmla="*/ 1460322 w 1460322"/>
                <a:gd name="connsiteY3" fmla="*/ 326053 h 326053"/>
                <a:gd name="connsiteX4" fmla="*/ 1460322 w 1460322"/>
                <a:gd name="connsiteY4" fmla="*/ 326053 h 326053"/>
                <a:gd name="connsiteX5" fmla="*/ 0 w 1460322"/>
                <a:gd name="connsiteY5" fmla="*/ 326053 h 326053"/>
                <a:gd name="connsiteX6" fmla="*/ 0 w 1460322"/>
                <a:gd name="connsiteY6" fmla="*/ 326053 h 326053"/>
                <a:gd name="connsiteX7" fmla="*/ 0 w 1460322"/>
                <a:gd name="connsiteY7" fmla="*/ 54353 h 326053"/>
                <a:gd name="connsiteX8" fmla="*/ 54353 w 1460322"/>
                <a:gd name="connsiteY8" fmla="*/ 0 h 326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60322" h="326053">
                  <a:moveTo>
                    <a:pt x="54353" y="0"/>
                  </a:moveTo>
                  <a:lnTo>
                    <a:pt x="1405969" y="0"/>
                  </a:lnTo>
                  <a:cubicBezTo>
                    <a:pt x="1435987" y="0"/>
                    <a:pt x="1460322" y="24335"/>
                    <a:pt x="1460322" y="54353"/>
                  </a:cubicBezTo>
                  <a:lnTo>
                    <a:pt x="1460322" y="326053"/>
                  </a:lnTo>
                  <a:lnTo>
                    <a:pt x="1460322" y="326053"/>
                  </a:lnTo>
                  <a:lnTo>
                    <a:pt x="0" y="326053"/>
                  </a:lnTo>
                  <a:lnTo>
                    <a:pt x="0" y="326053"/>
                  </a:lnTo>
                  <a:lnTo>
                    <a:pt x="0" y="54353"/>
                  </a:lnTo>
                  <a:cubicBezTo>
                    <a:pt x="0" y="24335"/>
                    <a:pt x="24335" y="0"/>
                    <a:pt x="54353" y="0"/>
                  </a:cubicBezTo>
                  <a:close/>
                </a:path>
              </a:pathLst>
            </a:custGeom>
            <a:solidFill>
              <a:srgbClr val="82C836"/>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46399" tIns="46399" rIns="46399" bIns="30480" numCol="1" spcCol="1270" anchor="ctr" anchorCtr="0">
              <a:noAutofit/>
            </a:bodyPr>
            <a:lstStyle/>
            <a:p>
              <a:pPr lvl="0" algn="ctr" defTabSz="711200">
                <a:lnSpc>
                  <a:spcPct val="90000"/>
                </a:lnSpc>
                <a:spcBef>
                  <a:spcPct val="0"/>
                </a:spcBef>
                <a:spcAft>
                  <a:spcPct val="35000"/>
                </a:spcAft>
              </a:pPr>
              <a:r>
                <a:rPr lang="zh-CN" altLang="en-US" kern="1200" dirty="0" smtClean="0">
                  <a:latin typeface="微软雅黑" pitchFamily="34" charset="-122"/>
                  <a:ea typeface="微软雅黑" pitchFamily="34" charset="-122"/>
                </a:rPr>
                <a:t>第二</a:t>
              </a:r>
              <a:endParaRPr lang="zh-CN" altLang="en-US" kern="1200" dirty="0">
                <a:latin typeface="微软雅黑" pitchFamily="34" charset="-122"/>
                <a:ea typeface="微软雅黑" pitchFamily="34" charset="-122"/>
              </a:endParaRPr>
            </a:p>
          </p:txBody>
        </p:sp>
      </p:grpSp>
      <p:grpSp>
        <p:nvGrpSpPr>
          <p:cNvPr id="22" name="组合 21"/>
          <p:cNvGrpSpPr/>
          <p:nvPr/>
        </p:nvGrpSpPr>
        <p:grpSpPr>
          <a:xfrm>
            <a:off x="1453966" y="5004598"/>
            <a:ext cx="9019442" cy="326053"/>
            <a:chOff x="654050" y="3409105"/>
            <a:chExt cx="9019442" cy="326053"/>
          </a:xfrm>
        </p:grpSpPr>
        <p:sp>
          <p:nvSpPr>
            <p:cNvPr id="23" name="直接连接符 22"/>
            <p:cNvSpPr/>
            <p:nvPr/>
          </p:nvSpPr>
          <p:spPr>
            <a:xfrm>
              <a:off x="1979711" y="3705341"/>
              <a:ext cx="7693781" cy="6004"/>
            </a:xfrm>
            <a:prstGeom prst="line">
              <a:avLst/>
            </a:prstGeom>
            <a:ln>
              <a:solidFill>
                <a:srgbClr val="7ABC32"/>
              </a:solidFill>
              <a:prstDash val="sysDot"/>
            </a:ln>
          </p:spPr>
          <p:style>
            <a:lnRef idx="2">
              <a:schemeClr val="accent1">
                <a:shade val="60000"/>
                <a:hueOff val="0"/>
                <a:satOff val="0"/>
                <a:lumOff val="0"/>
                <a:alphaOff val="0"/>
              </a:schemeClr>
            </a:lnRef>
            <a:fillRef idx="0">
              <a:schemeClr val="accent1">
                <a:hueOff val="0"/>
                <a:satOff val="0"/>
                <a:lumOff val="0"/>
                <a:alphaOff val="0"/>
              </a:schemeClr>
            </a:fillRef>
            <a:effectRef idx="0">
              <a:schemeClr val="accent1">
                <a:hueOff val="0"/>
                <a:satOff val="0"/>
                <a:lumOff val="0"/>
                <a:alphaOff val="0"/>
              </a:schemeClr>
            </a:effectRef>
            <a:fontRef idx="minor">
              <a:schemeClr val="tx1">
                <a:hueOff val="0"/>
                <a:satOff val="0"/>
                <a:lumOff val="0"/>
                <a:alphaOff val="0"/>
              </a:schemeClr>
            </a:fontRef>
          </p:style>
        </p:sp>
        <p:sp>
          <p:nvSpPr>
            <p:cNvPr id="24" name="任意多边形 23"/>
            <p:cNvSpPr/>
            <p:nvPr/>
          </p:nvSpPr>
          <p:spPr>
            <a:xfrm>
              <a:off x="654050" y="3409105"/>
              <a:ext cx="3617448" cy="326053"/>
            </a:xfrm>
            <a:custGeom>
              <a:avLst/>
              <a:gdLst>
                <a:gd name="connsiteX0" fmla="*/ 54353 w 1460322"/>
                <a:gd name="connsiteY0" fmla="*/ 0 h 326053"/>
                <a:gd name="connsiteX1" fmla="*/ 1405969 w 1460322"/>
                <a:gd name="connsiteY1" fmla="*/ 0 h 326053"/>
                <a:gd name="connsiteX2" fmla="*/ 1460322 w 1460322"/>
                <a:gd name="connsiteY2" fmla="*/ 54353 h 326053"/>
                <a:gd name="connsiteX3" fmla="*/ 1460322 w 1460322"/>
                <a:gd name="connsiteY3" fmla="*/ 326053 h 326053"/>
                <a:gd name="connsiteX4" fmla="*/ 1460322 w 1460322"/>
                <a:gd name="connsiteY4" fmla="*/ 326053 h 326053"/>
                <a:gd name="connsiteX5" fmla="*/ 0 w 1460322"/>
                <a:gd name="connsiteY5" fmla="*/ 326053 h 326053"/>
                <a:gd name="connsiteX6" fmla="*/ 0 w 1460322"/>
                <a:gd name="connsiteY6" fmla="*/ 326053 h 326053"/>
                <a:gd name="connsiteX7" fmla="*/ 0 w 1460322"/>
                <a:gd name="connsiteY7" fmla="*/ 54353 h 326053"/>
                <a:gd name="connsiteX8" fmla="*/ 54353 w 1460322"/>
                <a:gd name="connsiteY8" fmla="*/ 0 h 326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60322" h="326053">
                  <a:moveTo>
                    <a:pt x="54353" y="0"/>
                  </a:moveTo>
                  <a:lnTo>
                    <a:pt x="1405969" y="0"/>
                  </a:lnTo>
                  <a:cubicBezTo>
                    <a:pt x="1435987" y="0"/>
                    <a:pt x="1460322" y="24335"/>
                    <a:pt x="1460322" y="54353"/>
                  </a:cubicBezTo>
                  <a:lnTo>
                    <a:pt x="1460322" y="326053"/>
                  </a:lnTo>
                  <a:lnTo>
                    <a:pt x="1460322" y="326053"/>
                  </a:lnTo>
                  <a:lnTo>
                    <a:pt x="0" y="326053"/>
                  </a:lnTo>
                  <a:lnTo>
                    <a:pt x="0" y="326053"/>
                  </a:lnTo>
                  <a:lnTo>
                    <a:pt x="0" y="54353"/>
                  </a:lnTo>
                  <a:cubicBezTo>
                    <a:pt x="0" y="24335"/>
                    <a:pt x="24335" y="0"/>
                    <a:pt x="54353" y="0"/>
                  </a:cubicBezTo>
                  <a:close/>
                </a:path>
              </a:pathLst>
            </a:custGeom>
            <a:solidFill>
              <a:srgbClr val="82C836"/>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46399" tIns="46399" rIns="46399" bIns="30480" numCol="1" spcCol="1270" anchor="ctr" anchorCtr="0">
              <a:noAutofit/>
            </a:bodyPr>
            <a:lstStyle/>
            <a:p>
              <a:pPr lvl="0" algn="ctr" defTabSz="711200">
                <a:lnSpc>
                  <a:spcPct val="90000"/>
                </a:lnSpc>
                <a:spcBef>
                  <a:spcPct val="0"/>
                </a:spcBef>
                <a:spcAft>
                  <a:spcPct val="35000"/>
                </a:spcAft>
              </a:pPr>
              <a:r>
                <a:rPr lang="zh-CN" altLang="en-US" dirty="0" smtClean="0">
                  <a:latin typeface="微软雅黑" pitchFamily="34" charset="-122"/>
                  <a:ea typeface="微软雅黑" pitchFamily="34" charset="-122"/>
                </a:rPr>
                <a:t>第三</a:t>
              </a:r>
              <a:endParaRPr lang="zh-CN" altLang="en-US" dirty="0">
                <a:latin typeface="微软雅黑" pitchFamily="34" charset="-122"/>
                <a:ea typeface="微软雅黑" pitchFamily="34" charset="-122"/>
              </a:endParaRPr>
            </a:p>
          </p:txBody>
        </p:sp>
      </p:grpSp>
      <p:sp>
        <p:nvSpPr>
          <p:cNvPr id="25" name="矩形 24"/>
          <p:cNvSpPr/>
          <p:nvPr/>
        </p:nvSpPr>
        <p:spPr>
          <a:xfrm>
            <a:off x="1545991" y="2130334"/>
            <a:ext cx="8924192" cy="799706"/>
          </a:xfrm>
          <a:prstGeom prst="rect">
            <a:avLst/>
          </a:prstGeom>
        </p:spPr>
        <p:txBody>
          <a:bodyPr wrap="square">
            <a:spAutoFit/>
          </a:bodyPr>
          <a:lstStyle/>
          <a:p>
            <a:pPr indent="457200" algn="just">
              <a:lnSpc>
                <a:spcPct val="120000"/>
              </a:lnSpc>
            </a:pPr>
            <a:r>
              <a:rPr lang="zh-CN" altLang="en-US" sz="2000" dirty="0">
                <a:solidFill>
                  <a:schemeClr val="tx1">
                    <a:lumMod val="75000"/>
                    <a:lumOff val="25000"/>
                  </a:schemeClr>
                </a:solidFill>
                <a:latin typeface="微软雅黑" pitchFamily="34" charset="-122"/>
                <a:ea typeface="微软雅黑" pitchFamily="34" charset="-122"/>
              </a:rPr>
              <a:t>按照国家法律</a:t>
            </a:r>
            <a:r>
              <a:rPr lang="zh-CN" altLang="en-US" sz="2000" dirty="0" smtClean="0">
                <a:solidFill>
                  <a:schemeClr val="tx1">
                    <a:lumMod val="75000"/>
                    <a:lumOff val="25000"/>
                  </a:schemeClr>
                </a:solidFill>
                <a:latin typeface="微软雅黑" pitchFamily="34" charset="-122"/>
                <a:ea typeface="微软雅黑" pitchFamily="34" charset="-122"/>
              </a:rPr>
              <a:t>、法规</a:t>
            </a:r>
            <a:r>
              <a:rPr lang="zh-CN" altLang="en-US" sz="2000" dirty="0">
                <a:solidFill>
                  <a:schemeClr val="tx1">
                    <a:lumMod val="75000"/>
                    <a:lumOff val="25000"/>
                  </a:schemeClr>
                </a:solidFill>
                <a:latin typeface="微软雅黑" pitchFamily="34" charset="-122"/>
                <a:ea typeface="微软雅黑" pitchFamily="34" charset="-122"/>
              </a:rPr>
              <a:t>以及有关规定在工商行政主管部门办理设立登记</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新</a:t>
            </a:r>
            <a:r>
              <a:rPr lang="zh-CN" altLang="en-US" sz="2000" dirty="0" smtClean="0">
                <a:solidFill>
                  <a:schemeClr val="tx1">
                    <a:lumMod val="75000"/>
                    <a:lumOff val="25000"/>
                  </a:schemeClr>
                </a:solidFill>
                <a:latin typeface="微软雅黑" pitchFamily="34" charset="-122"/>
                <a:ea typeface="微软雅黑" pitchFamily="34" charset="-122"/>
              </a:rPr>
              <a:t>注册成立</a:t>
            </a:r>
            <a:r>
              <a:rPr lang="zh-CN" altLang="en-US" sz="2000" dirty="0">
                <a:solidFill>
                  <a:schemeClr val="tx1">
                    <a:lumMod val="75000"/>
                    <a:lumOff val="25000"/>
                  </a:schemeClr>
                </a:solidFill>
                <a:latin typeface="微软雅黑" pitchFamily="34" charset="-122"/>
                <a:ea typeface="微软雅黑" pitchFamily="34" charset="-122"/>
              </a:rPr>
              <a:t>的企业。</a:t>
            </a:r>
            <a:endParaRPr lang="zh-CN" altLang="zh-CN" dirty="0">
              <a:solidFill>
                <a:schemeClr val="tx1">
                  <a:lumMod val="75000"/>
                  <a:lumOff val="25000"/>
                </a:schemeClr>
              </a:solidFill>
              <a:latin typeface="微软雅黑" pitchFamily="34" charset="-122"/>
              <a:ea typeface="微软雅黑" pitchFamily="34" charset="-122"/>
            </a:endParaRPr>
          </a:p>
        </p:txBody>
      </p:sp>
      <p:sp>
        <p:nvSpPr>
          <p:cNvPr id="27" name="矩形 26"/>
          <p:cNvSpPr/>
          <p:nvPr/>
        </p:nvSpPr>
        <p:spPr>
          <a:xfrm>
            <a:off x="1545991" y="3418117"/>
            <a:ext cx="8857079" cy="1538370"/>
          </a:xfrm>
          <a:prstGeom prst="rect">
            <a:avLst/>
          </a:prstGeom>
        </p:spPr>
        <p:txBody>
          <a:bodyPr wrap="square">
            <a:spAutoFit/>
          </a:bodyPr>
          <a:lstStyle/>
          <a:p>
            <a:pPr indent="457200" algn="just">
              <a:lnSpc>
                <a:spcPct val="120000"/>
              </a:lnSpc>
            </a:pPr>
            <a:r>
              <a:rPr lang="zh-CN" altLang="en-US" sz="2000" dirty="0">
                <a:solidFill>
                  <a:schemeClr val="tx1">
                    <a:lumMod val="75000"/>
                    <a:lumOff val="25000"/>
                  </a:schemeClr>
                </a:solidFill>
                <a:latin typeface="微软雅黑" pitchFamily="34" charset="-122"/>
                <a:ea typeface="微软雅黑" pitchFamily="34" charset="-122"/>
              </a:rPr>
              <a:t>新办企业的权益性出资人 </a:t>
            </a:r>
            <a:r>
              <a:rPr lang="en-US" altLang="zh-CN" sz="2000" dirty="0">
                <a:solidFill>
                  <a:schemeClr val="tx1">
                    <a:lumMod val="75000"/>
                    <a:lumOff val="25000"/>
                  </a:schemeClr>
                </a:solidFill>
                <a:latin typeface="微软雅黑" pitchFamily="34" charset="-122"/>
                <a:ea typeface="微软雅黑" pitchFamily="34" charset="-122"/>
              </a:rPr>
              <a:t>(</a:t>
            </a:r>
            <a:r>
              <a:rPr lang="zh-CN" altLang="en-US" sz="2000" dirty="0">
                <a:solidFill>
                  <a:schemeClr val="tx1">
                    <a:lumMod val="75000"/>
                    <a:lumOff val="25000"/>
                  </a:schemeClr>
                </a:solidFill>
                <a:latin typeface="微软雅黑" pitchFamily="34" charset="-122"/>
                <a:ea typeface="微软雅黑" pitchFamily="34" charset="-122"/>
              </a:rPr>
              <a:t>股东或其他权益投资方</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实际出资中固定资产、 </a:t>
            </a:r>
            <a:r>
              <a:rPr lang="zh-CN" altLang="en-US" sz="2000" dirty="0" smtClean="0">
                <a:solidFill>
                  <a:schemeClr val="tx1">
                    <a:lumMod val="75000"/>
                    <a:lumOff val="25000"/>
                  </a:schemeClr>
                </a:solidFill>
                <a:latin typeface="微软雅黑" pitchFamily="34" charset="-122"/>
                <a:ea typeface="微软雅黑" pitchFamily="34" charset="-122"/>
              </a:rPr>
              <a:t>无形</a:t>
            </a:r>
            <a:r>
              <a:rPr lang="zh-CN" altLang="en-US" sz="2000" dirty="0">
                <a:solidFill>
                  <a:schemeClr val="tx1">
                    <a:lumMod val="75000"/>
                    <a:lumOff val="25000"/>
                  </a:schemeClr>
                </a:solidFill>
                <a:latin typeface="微软雅黑" pitchFamily="34" charset="-122"/>
                <a:ea typeface="微软雅黑" pitchFamily="34" charset="-122"/>
              </a:rPr>
              <a:t>资产等非货币性资产的累计出资额占新办企业注册资金的比例一般不得超过 </a:t>
            </a:r>
            <a:r>
              <a:rPr lang="en-US" altLang="zh-CN" sz="2000" dirty="0">
                <a:solidFill>
                  <a:schemeClr val="tx1">
                    <a:lumMod val="75000"/>
                    <a:lumOff val="25000"/>
                  </a:schemeClr>
                </a:solidFill>
                <a:latin typeface="微软雅黑" pitchFamily="34" charset="-122"/>
                <a:ea typeface="微软雅黑" pitchFamily="34" charset="-122"/>
              </a:rPr>
              <a:t>25%</a:t>
            </a:r>
            <a:r>
              <a:rPr lang="zh-CN" altLang="en-US" sz="2000" dirty="0" smtClean="0">
                <a:solidFill>
                  <a:schemeClr val="tx1">
                    <a:lumMod val="75000"/>
                    <a:lumOff val="25000"/>
                  </a:schemeClr>
                </a:solidFill>
                <a:latin typeface="微软雅黑" pitchFamily="34" charset="-122"/>
                <a:ea typeface="微软雅黑" pitchFamily="34" charset="-122"/>
              </a:rPr>
              <a:t>。其中</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新办企业的注册资金为企业在工商行政主管部门登记的实收资本或股本。</a:t>
            </a:r>
          </a:p>
        </p:txBody>
      </p:sp>
      <p:sp>
        <p:nvSpPr>
          <p:cNvPr id="28" name="矩形 27"/>
          <p:cNvSpPr/>
          <p:nvPr/>
        </p:nvSpPr>
        <p:spPr>
          <a:xfrm>
            <a:off x="1545991" y="5435848"/>
            <a:ext cx="8828942" cy="1169038"/>
          </a:xfrm>
          <a:prstGeom prst="rect">
            <a:avLst/>
          </a:prstGeom>
        </p:spPr>
        <p:txBody>
          <a:bodyPr wrap="square">
            <a:spAutoFit/>
          </a:bodyPr>
          <a:lstStyle/>
          <a:p>
            <a:pPr indent="457200" algn="just">
              <a:lnSpc>
                <a:spcPct val="120000"/>
              </a:lnSpc>
            </a:pPr>
            <a:r>
              <a:rPr lang="zh-CN" altLang="en-US" sz="2000" dirty="0">
                <a:solidFill>
                  <a:schemeClr val="tx1">
                    <a:lumMod val="75000"/>
                    <a:lumOff val="25000"/>
                  </a:schemeClr>
                </a:solidFill>
                <a:latin typeface="微软雅黑" pitchFamily="34" charset="-122"/>
                <a:ea typeface="微软雅黑" pitchFamily="34" charset="-122"/>
              </a:rPr>
              <a:t> 新办企业在享受企业所得税定期减税或免税优惠政策期间</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从权益性投资人</a:t>
            </a:r>
            <a:r>
              <a:rPr lang="zh-CN" altLang="en-US" sz="2000" dirty="0" smtClean="0">
                <a:solidFill>
                  <a:schemeClr val="tx1">
                    <a:lumMod val="75000"/>
                    <a:lumOff val="25000"/>
                  </a:schemeClr>
                </a:solidFill>
                <a:latin typeface="微软雅黑" pitchFamily="34" charset="-122"/>
                <a:ea typeface="微软雅黑" pitchFamily="34" charset="-122"/>
              </a:rPr>
              <a:t>及其</a:t>
            </a:r>
            <a:r>
              <a:rPr lang="zh-CN" altLang="en-US" sz="2000" dirty="0">
                <a:solidFill>
                  <a:schemeClr val="tx1">
                    <a:lumMod val="75000"/>
                    <a:lumOff val="25000"/>
                  </a:schemeClr>
                </a:solidFill>
                <a:latin typeface="微软雅黑" pitchFamily="34" charset="-122"/>
                <a:ea typeface="微软雅黑" pitchFamily="34" charset="-122"/>
              </a:rPr>
              <a:t>关联方累计购置的非货币性资产超过注册资金 </a:t>
            </a:r>
            <a:r>
              <a:rPr lang="en-US" altLang="zh-CN" sz="2000" dirty="0">
                <a:solidFill>
                  <a:schemeClr val="tx1">
                    <a:lumMod val="75000"/>
                    <a:lumOff val="25000"/>
                  </a:schemeClr>
                </a:solidFill>
                <a:latin typeface="微软雅黑" pitchFamily="34" charset="-122"/>
                <a:ea typeface="微软雅黑" pitchFamily="34" charset="-122"/>
              </a:rPr>
              <a:t>25%</a:t>
            </a:r>
            <a:r>
              <a:rPr lang="zh-CN" altLang="en-US" sz="2000" dirty="0">
                <a:solidFill>
                  <a:schemeClr val="tx1">
                    <a:lumMod val="75000"/>
                    <a:lumOff val="25000"/>
                  </a:schemeClr>
                </a:solidFill>
                <a:latin typeface="微软雅黑" pitchFamily="34" charset="-122"/>
                <a:ea typeface="微软雅黑" pitchFamily="34" charset="-122"/>
              </a:rPr>
              <a:t>的</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将不再享受相关企业所得税</a:t>
            </a:r>
            <a:r>
              <a:rPr lang="zh-CN" altLang="en-US" sz="2000" dirty="0" smtClean="0">
                <a:solidFill>
                  <a:schemeClr val="tx1">
                    <a:lumMod val="75000"/>
                    <a:lumOff val="25000"/>
                  </a:schemeClr>
                </a:solidFill>
                <a:latin typeface="微软雅黑" pitchFamily="34" charset="-122"/>
                <a:ea typeface="微软雅黑" pitchFamily="34" charset="-122"/>
              </a:rPr>
              <a:t>减免税</a:t>
            </a:r>
            <a:r>
              <a:rPr lang="zh-CN" altLang="en-US" sz="2000" dirty="0">
                <a:solidFill>
                  <a:schemeClr val="tx1">
                    <a:lumMod val="75000"/>
                    <a:lumOff val="25000"/>
                  </a:schemeClr>
                </a:solidFill>
                <a:latin typeface="微软雅黑" pitchFamily="34" charset="-122"/>
                <a:ea typeface="微软雅黑" pitchFamily="34" charset="-122"/>
              </a:rPr>
              <a:t>政策优惠。</a:t>
            </a:r>
            <a:endParaRPr lang="zh-CN" altLang="zh-CN" sz="2000" dirty="0">
              <a:solidFill>
                <a:schemeClr val="tx1">
                  <a:lumMod val="75000"/>
                  <a:lumOff val="25000"/>
                </a:schemeClr>
              </a:solidFill>
              <a:latin typeface="微软雅黑" pitchFamily="34" charset="-122"/>
              <a:ea typeface="微软雅黑" pitchFamily="34" charset="-122"/>
            </a:endParaRPr>
          </a:p>
        </p:txBody>
      </p:sp>
      <p:sp>
        <p:nvSpPr>
          <p:cNvPr id="29" name="文本框 9"/>
          <p:cNvSpPr txBox="1"/>
          <p:nvPr/>
        </p:nvSpPr>
        <p:spPr>
          <a:xfrm>
            <a:off x="840784" y="203271"/>
            <a:ext cx="79285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一、 税收优惠</a:t>
            </a:r>
          </a:p>
        </p:txBody>
      </p:sp>
      <p:sp>
        <p:nvSpPr>
          <p:cNvPr id="2" name="矩形 1"/>
          <p:cNvSpPr/>
          <p:nvPr/>
        </p:nvSpPr>
        <p:spPr>
          <a:xfrm>
            <a:off x="1136649" y="767539"/>
            <a:ext cx="9333533" cy="830997"/>
          </a:xfrm>
          <a:prstGeom prst="rect">
            <a:avLst/>
          </a:prstGeom>
        </p:spPr>
        <p:txBody>
          <a:bodyPr wrap="square">
            <a:spAutoFit/>
          </a:bodyPr>
          <a:lstStyle/>
          <a:p>
            <a:pPr indent="457200" algn="just">
              <a:lnSpc>
                <a:spcPct val="120000"/>
              </a:lnSpc>
            </a:pPr>
            <a:r>
              <a:rPr lang="zh-CN" altLang="en-US" sz="2000" dirty="0">
                <a:solidFill>
                  <a:schemeClr val="tx1">
                    <a:lumMod val="75000"/>
                    <a:lumOff val="25000"/>
                  </a:schemeClr>
                </a:solidFill>
                <a:latin typeface="微软雅黑" pitchFamily="34" charset="-122"/>
                <a:ea typeface="微软雅黑" pitchFamily="34" charset="-122"/>
              </a:rPr>
              <a:t>对于符合条件的企业</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可以按照国家和地方的相关政策</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享受税收的减免或退还。享受企业所得税定期减税或免税的新办企业标准</a:t>
            </a:r>
            <a:r>
              <a:rPr lang="en-US" altLang="zh-CN" sz="2000" dirty="0">
                <a:solidFill>
                  <a:schemeClr val="tx1">
                    <a:lumMod val="75000"/>
                    <a:lumOff val="25000"/>
                  </a:schemeClr>
                </a:solidFill>
                <a:latin typeface="微软雅黑" pitchFamily="34" charset="-122"/>
                <a:ea typeface="微软雅黑" pitchFamily="34" charset="-122"/>
              </a:rPr>
              <a:t>:</a:t>
            </a:r>
            <a:endParaRPr lang="zh-CN" altLang="en-US" sz="2000"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956141153"/>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barn(inVertical)">
                                      <p:cBhvr>
                                        <p:cTn id="10" dur="500"/>
                                        <p:tgtEl>
                                          <p:spTgt spid="25"/>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1000"/>
                                        <p:tgtEl>
                                          <p:spTgt spid="19"/>
                                        </p:tgtEl>
                                      </p:cBhvr>
                                    </p:animEffect>
                                    <p:anim calcmode="lin" valueType="num">
                                      <p:cBhvr>
                                        <p:cTn id="16" dur="1000" fill="hold"/>
                                        <p:tgtEl>
                                          <p:spTgt spid="19"/>
                                        </p:tgtEl>
                                        <p:attrNameLst>
                                          <p:attrName>ppt_x</p:attrName>
                                        </p:attrNameLst>
                                      </p:cBhvr>
                                      <p:tavLst>
                                        <p:tav tm="0">
                                          <p:val>
                                            <p:strVal val="#ppt_x"/>
                                          </p:val>
                                        </p:tav>
                                        <p:tav tm="100000">
                                          <p:val>
                                            <p:strVal val="#ppt_x"/>
                                          </p:val>
                                        </p:tav>
                                      </p:tavLst>
                                    </p:anim>
                                    <p:anim calcmode="lin" valueType="num">
                                      <p:cBhvr>
                                        <p:cTn id="17" dur="1000" fill="hold"/>
                                        <p:tgtEl>
                                          <p:spTgt spid="19"/>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27"/>
                                        </p:tgtEl>
                                        <p:attrNameLst>
                                          <p:attrName>style.visibility</p:attrName>
                                        </p:attrNameLst>
                                      </p:cBhvr>
                                      <p:to>
                                        <p:strVal val="visible"/>
                                      </p:to>
                                    </p:set>
                                    <p:animEffect transition="in" filter="fade">
                                      <p:cBhvr>
                                        <p:cTn id="20" dur="1000"/>
                                        <p:tgtEl>
                                          <p:spTgt spid="27"/>
                                        </p:tgtEl>
                                      </p:cBhvr>
                                    </p:animEffect>
                                    <p:anim calcmode="lin" valueType="num">
                                      <p:cBhvr>
                                        <p:cTn id="21" dur="1000" fill="hold"/>
                                        <p:tgtEl>
                                          <p:spTgt spid="27"/>
                                        </p:tgtEl>
                                        <p:attrNameLst>
                                          <p:attrName>ppt_x</p:attrName>
                                        </p:attrNameLst>
                                      </p:cBhvr>
                                      <p:tavLst>
                                        <p:tav tm="0">
                                          <p:val>
                                            <p:strVal val="#ppt_x"/>
                                          </p:val>
                                        </p:tav>
                                        <p:tav tm="100000">
                                          <p:val>
                                            <p:strVal val="#ppt_x"/>
                                          </p:val>
                                        </p:tav>
                                      </p:tavLst>
                                    </p:anim>
                                    <p:anim calcmode="lin" valueType="num">
                                      <p:cBhvr>
                                        <p:cTn id="22"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wipe(down)">
                                      <p:cBhvr>
                                        <p:cTn id="27" dur="500"/>
                                        <p:tgtEl>
                                          <p:spTgt spid="22"/>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28"/>
                                        </p:tgtEl>
                                        <p:attrNameLst>
                                          <p:attrName>style.visibility</p:attrName>
                                        </p:attrNameLst>
                                      </p:cBhvr>
                                      <p:to>
                                        <p:strVal val="visible"/>
                                      </p:to>
                                    </p:set>
                                    <p:animEffect transition="in" filter="wipe(down)">
                                      <p:cBhvr>
                                        <p:cTn id="3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7" grpId="0"/>
      <p:bldP spid="2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 name="组合 2"/>
          <p:cNvGrpSpPr/>
          <p:nvPr/>
        </p:nvGrpSpPr>
        <p:grpSpPr>
          <a:xfrm>
            <a:off x="192881" y="893"/>
            <a:ext cx="575915" cy="836495"/>
            <a:chOff x="841003" y="360040"/>
            <a:chExt cx="504056" cy="836712"/>
          </a:xfrm>
          <a:solidFill>
            <a:schemeClr val="accent1"/>
          </a:soli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15" name="Freeform 12"/>
          <p:cNvSpPr>
            <a:spLocks/>
          </p:cNvSpPr>
          <p:nvPr/>
        </p:nvSpPr>
        <p:spPr bwMode="auto">
          <a:xfrm>
            <a:off x="1488689" y="3693901"/>
            <a:ext cx="528500" cy="530087"/>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gradFill>
            <a:gsLst>
              <a:gs pos="0">
                <a:srgbClr val="0E1A40"/>
              </a:gs>
              <a:gs pos="100000">
                <a:srgbClr val="2F5EB0"/>
              </a:gs>
            </a:gsLst>
            <a:lin ang="13800000" scaled="0"/>
          </a:gradFill>
          <a:ln>
            <a:noFill/>
          </a:ln>
          <a:extLst/>
        </p:spPr>
        <p:txBody>
          <a:bodyPr lIns="121917" tIns="60958" rIns="121917" bIns="60958"/>
          <a:lstStyle/>
          <a:p>
            <a:endParaRPr lang="zh-CN" altLang="en-US" sz="1300">
              <a:solidFill>
                <a:schemeClr val="tx1">
                  <a:lumMod val="50000"/>
                  <a:lumOff val="50000"/>
                </a:schemeClr>
              </a:solidFill>
            </a:endParaRPr>
          </a:p>
        </p:txBody>
      </p:sp>
      <p:sp>
        <p:nvSpPr>
          <p:cNvPr id="16" name="Freeform 12"/>
          <p:cNvSpPr>
            <a:spLocks/>
          </p:cNvSpPr>
          <p:nvPr/>
        </p:nvSpPr>
        <p:spPr bwMode="auto">
          <a:xfrm flipH="1" flipV="1">
            <a:off x="10295886" y="4547776"/>
            <a:ext cx="528500" cy="530087"/>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gradFill>
            <a:gsLst>
              <a:gs pos="0">
                <a:srgbClr val="0E1A40"/>
              </a:gs>
              <a:gs pos="100000">
                <a:srgbClr val="2F5EB0"/>
              </a:gs>
            </a:gsLst>
            <a:lin ang="13800000" scaled="0"/>
          </a:gradFill>
          <a:ln>
            <a:noFill/>
          </a:ln>
          <a:extLst/>
        </p:spPr>
        <p:txBody>
          <a:bodyPr lIns="121917" tIns="60958" rIns="121917" bIns="60958"/>
          <a:lstStyle/>
          <a:p>
            <a:endParaRPr lang="zh-CN" altLang="en-US" sz="1300">
              <a:solidFill>
                <a:schemeClr val="tx1">
                  <a:lumMod val="50000"/>
                  <a:lumOff val="50000"/>
                </a:schemeClr>
              </a:solidFill>
            </a:endParaRPr>
          </a:p>
        </p:txBody>
      </p:sp>
      <p:sp>
        <p:nvSpPr>
          <p:cNvPr id="17" name="TextBox 16"/>
          <p:cNvSpPr txBox="1"/>
          <p:nvPr/>
        </p:nvSpPr>
        <p:spPr>
          <a:xfrm>
            <a:off x="1902379" y="3878051"/>
            <a:ext cx="8543015" cy="1199812"/>
          </a:xfrm>
          <a:prstGeom prst="rect">
            <a:avLst/>
          </a:prstGeom>
          <a:noFill/>
        </p:spPr>
        <p:txBody>
          <a:bodyPr wrap="square" lIns="121917" tIns="60958" rIns="121917" bIns="60958" rtlCol="0">
            <a:spAutoFit/>
          </a:bodyPr>
          <a:lstStyle/>
          <a:p>
            <a:pPr indent="457200" algn="just">
              <a:lnSpc>
                <a:spcPct val="120000"/>
              </a:lnSpc>
              <a:spcBef>
                <a:spcPct val="0"/>
              </a:spcBef>
            </a:pPr>
            <a:r>
              <a:rPr lang="zh-CN" altLang="en-US" sz="2000" dirty="0" smtClean="0">
                <a:solidFill>
                  <a:schemeClr val="tx1">
                    <a:lumMod val="75000"/>
                    <a:lumOff val="25000"/>
                  </a:schemeClr>
                </a:solidFill>
                <a:latin typeface="微软雅黑" pitchFamily="34" charset="-122"/>
                <a:ea typeface="微软雅黑" pitchFamily="34" charset="-122"/>
                <a:sym typeface="微软雅黑" pitchFamily="34" charset="-122"/>
              </a:rPr>
              <a:t>在</a:t>
            </a:r>
            <a:r>
              <a:rPr lang="zh-CN" altLang="en-US" sz="2000" dirty="0">
                <a:solidFill>
                  <a:schemeClr val="tx1">
                    <a:lumMod val="75000"/>
                    <a:lumOff val="25000"/>
                  </a:schemeClr>
                </a:solidFill>
                <a:latin typeface="微软雅黑" pitchFamily="34" charset="-122"/>
                <a:ea typeface="微软雅黑" pitchFamily="34" charset="-122"/>
                <a:sym typeface="微软雅黑" pitchFamily="34" charset="-122"/>
              </a:rPr>
              <a:t>商业可持续和有效控制风险的前提下</a:t>
            </a:r>
            <a:r>
              <a:rPr lang="en-US" altLang="zh-CN" sz="2000"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sym typeface="微软雅黑" pitchFamily="34" charset="-122"/>
              </a:rPr>
              <a:t>单列小型微型企业信贷计划</a:t>
            </a:r>
            <a:r>
              <a:rPr lang="en-US" altLang="zh-CN" sz="2000"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sym typeface="微软雅黑" pitchFamily="34" charset="-122"/>
              </a:rPr>
              <a:t>确保小微</a:t>
            </a:r>
            <a:r>
              <a:rPr lang="zh-CN" altLang="en-US" sz="2000" dirty="0" smtClean="0">
                <a:solidFill>
                  <a:schemeClr val="tx1">
                    <a:lumMod val="75000"/>
                    <a:lumOff val="25000"/>
                  </a:schemeClr>
                </a:solidFill>
                <a:latin typeface="微软雅黑" pitchFamily="34" charset="-122"/>
                <a:ea typeface="微软雅黑" pitchFamily="34" charset="-122"/>
                <a:sym typeface="微软雅黑" pitchFamily="34" charset="-122"/>
              </a:rPr>
              <a:t>企业获得</a:t>
            </a:r>
            <a:r>
              <a:rPr lang="zh-CN" altLang="en-US" sz="2000" dirty="0">
                <a:solidFill>
                  <a:schemeClr val="tx1">
                    <a:lumMod val="75000"/>
                    <a:lumOff val="25000"/>
                  </a:schemeClr>
                </a:solidFill>
                <a:latin typeface="微软雅黑" pitchFamily="34" charset="-122"/>
                <a:ea typeface="微软雅黑" pitchFamily="34" charset="-122"/>
                <a:sym typeface="微软雅黑" pitchFamily="34" charset="-122"/>
              </a:rPr>
              <a:t>有力的贷款支持</a:t>
            </a:r>
            <a:r>
              <a:rPr lang="zh-CN" altLang="en-US" sz="2000" dirty="0" smtClean="0">
                <a:solidFill>
                  <a:schemeClr val="tx1">
                    <a:lumMod val="75000"/>
                    <a:lumOff val="25000"/>
                  </a:schemeClr>
                </a:solidFill>
                <a:latin typeface="微软雅黑" pitchFamily="34" charset="-122"/>
                <a:ea typeface="微软雅黑" pitchFamily="34" charset="-122"/>
                <a:sym typeface="微软雅黑" pitchFamily="34" charset="-122"/>
              </a:rPr>
              <a:t>。各级</a:t>
            </a:r>
            <a:r>
              <a:rPr lang="zh-CN" altLang="en-US" sz="2000" dirty="0">
                <a:solidFill>
                  <a:schemeClr val="tx1">
                    <a:lumMod val="75000"/>
                    <a:lumOff val="25000"/>
                  </a:schemeClr>
                </a:solidFill>
                <a:latin typeface="微软雅黑" pitchFamily="34" charset="-122"/>
                <a:ea typeface="微软雅黑" pitchFamily="34" charset="-122"/>
                <a:sym typeface="微软雅黑" pitchFamily="34" charset="-122"/>
              </a:rPr>
              <a:t>政府还设立有创业投资引导基金和担保机构</a:t>
            </a:r>
            <a:r>
              <a:rPr lang="en-US" altLang="zh-CN" sz="2000"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sym typeface="微软雅黑" pitchFamily="34" charset="-122"/>
              </a:rPr>
              <a:t>积极支持创业</a:t>
            </a:r>
            <a:r>
              <a:rPr lang="zh-CN" altLang="en-US" sz="2000" dirty="0" smtClean="0">
                <a:solidFill>
                  <a:schemeClr val="tx1">
                    <a:lumMod val="75000"/>
                    <a:lumOff val="25000"/>
                  </a:schemeClr>
                </a:solidFill>
                <a:latin typeface="微软雅黑" pitchFamily="34" charset="-122"/>
                <a:ea typeface="微软雅黑" pitchFamily="34" charset="-122"/>
                <a:sym typeface="微软雅黑" pitchFamily="34" charset="-122"/>
              </a:rPr>
              <a:t>和新</a:t>
            </a:r>
            <a:r>
              <a:rPr lang="zh-CN" altLang="en-US" sz="2000" dirty="0">
                <a:solidFill>
                  <a:schemeClr val="tx1">
                    <a:lumMod val="75000"/>
                    <a:lumOff val="25000"/>
                  </a:schemeClr>
                </a:solidFill>
                <a:latin typeface="微软雅黑" pitchFamily="34" charset="-122"/>
                <a:ea typeface="微软雅黑" pitchFamily="34" charset="-122"/>
                <a:sym typeface="微软雅黑" pitchFamily="34" charset="-122"/>
              </a:rPr>
              <a:t>办企业发展。</a:t>
            </a:r>
          </a:p>
        </p:txBody>
      </p:sp>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0" name="矩形 19"/>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Rectangle 19"/>
          <p:cNvSpPr/>
          <p:nvPr/>
        </p:nvSpPr>
        <p:spPr>
          <a:xfrm>
            <a:off x="5530850" y="1187450"/>
            <a:ext cx="5293536" cy="2182311"/>
          </a:xfrm>
          <a:prstGeom prst="rect">
            <a:avLst/>
          </a:prstGeom>
          <a:blipFill dpi="0" rotWithShape="1">
            <a:blip r:embed="rId3"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rtlCol="0" anchor="ctr"/>
          <a:lstStyle/>
          <a:p>
            <a:pPr algn="ctr"/>
            <a:endParaRPr lang="en-US"/>
          </a:p>
        </p:txBody>
      </p:sp>
      <p:sp>
        <p:nvSpPr>
          <p:cNvPr id="22" name="Rectangle 19"/>
          <p:cNvSpPr/>
          <p:nvPr/>
        </p:nvSpPr>
        <p:spPr>
          <a:xfrm>
            <a:off x="1393405" y="1187450"/>
            <a:ext cx="4137445" cy="2182311"/>
          </a:xfrm>
          <a:prstGeom prst="rect">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rtlCol="0" anchor="ctr"/>
          <a:lstStyle/>
          <a:p>
            <a:pPr algn="ctr"/>
            <a:endParaRPr lang="en-US"/>
          </a:p>
        </p:txBody>
      </p:sp>
      <p:sp>
        <p:nvSpPr>
          <p:cNvPr id="6" name="矩形 5"/>
          <p:cNvSpPr/>
          <p:nvPr/>
        </p:nvSpPr>
        <p:spPr>
          <a:xfrm>
            <a:off x="1555750" y="1741785"/>
            <a:ext cx="3759200" cy="1200329"/>
          </a:xfrm>
          <a:prstGeom prst="rect">
            <a:avLst/>
          </a:prstGeom>
        </p:spPr>
        <p:txBody>
          <a:bodyPr wrap="square">
            <a:spAutoFit/>
          </a:bodyPr>
          <a:lstStyle/>
          <a:p>
            <a:pPr indent="457200" algn="just">
              <a:lnSpc>
                <a:spcPct val="120000"/>
              </a:lnSpc>
              <a:spcBef>
                <a:spcPct val="0"/>
              </a:spcBef>
            </a:pPr>
            <a:r>
              <a:rPr lang="zh-CN" altLang="en-US" sz="2000" dirty="0">
                <a:solidFill>
                  <a:schemeClr val="bg1"/>
                </a:solidFill>
                <a:latin typeface="微软雅黑" pitchFamily="34" charset="-122"/>
                <a:ea typeface="微软雅黑" pitchFamily="34" charset="-122"/>
              </a:rPr>
              <a:t>新办企业一般为中小微型企业</a:t>
            </a:r>
            <a:r>
              <a:rPr lang="en-US" altLang="zh-CN" sz="2000" dirty="0">
                <a:solidFill>
                  <a:schemeClr val="bg1"/>
                </a:solidFill>
                <a:latin typeface="微软雅黑" pitchFamily="34" charset="-122"/>
                <a:ea typeface="微软雅黑" pitchFamily="34" charset="-122"/>
              </a:rPr>
              <a:t>, </a:t>
            </a:r>
            <a:r>
              <a:rPr lang="zh-CN" altLang="en-US" sz="2000" dirty="0">
                <a:solidFill>
                  <a:schemeClr val="bg1"/>
                </a:solidFill>
                <a:latin typeface="微软雅黑" pitchFamily="34" charset="-122"/>
                <a:ea typeface="微软雅黑" pitchFamily="34" charset="-122"/>
              </a:rPr>
              <a:t>而我国对中小微企业融资方面的支持力度很大。</a:t>
            </a:r>
          </a:p>
        </p:txBody>
      </p:sp>
      <p:sp>
        <p:nvSpPr>
          <p:cNvPr id="23" name="文本框 9"/>
          <p:cNvSpPr txBox="1"/>
          <p:nvPr/>
        </p:nvSpPr>
        <p:spPr>
          <a:xfrm>
            <a:off x="840784" y="203271"/>
            <a:ext cx="79285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二、 贷款支持</a:t>
            </a:r>
          </a:p>
        </p:txBody>
      </p:sp>
    </p:spTree>
    <p:extLst>
      <p:ext uri="{BB962C8B-B14F-4D97-AF65-F5344CB8AC3E}">
        <p14:creationId xmlns:p14="http://schemas.microsoft.com/office/powerpoint/2010/main" val="3736114989"/>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circle(in)">
                                      <p:cBhvr>
                                        <p:cTn id="7" dur="2000"/>
                                        <p:tgtEl>
                                          <p:spTgt spid="21"/>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circle(in)">
                                      <p:cBhvr>
                                        <p:cTn id="10" dur="2000"/>
                                        <p:tgtEl>
                                          <p:spTgt spid="22"/>
                                        </p:tgtEl>
                                      </p:cBhvr>
                                    </p:animEffect>
                                  </p:childTnLst>
                                </p:cTn>
                              </p:par>
                              <p:par>
                                <p:cTn id="11" presetID="6" presetClass="entr" presetSubtype="16"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circle(in)">
                                      <p:cBhvr>
                                        <p:cTn id="13" dur="20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26" presetClass="entr" presetSubtype="0" fill="hold" grpId="0" nodeType="click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wipe(down)">
                                      <p:cBhvr>
                                        <p:cTn id="18" dur="580">
                                          <p:stCondLst>
                                            <p:cond delay="0"/>
                                          </p:stCondLst>
                                        </p:cTn>
                                        <p:tgtEl>
                                          <p:spTgt spid="15"/>
                                        </p:tgtEl>
                                      </p:cBhvr>
                                    </p:animEffect>
                                    <p:anim calcmode="lin" valueType="num">
                                      <p:cBhvr>
                                        <p:cTn id="19"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20"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21"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22"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23"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24" dur="26">
                                          <p:stCondLst>
                                            <p:cond delay="650"/>
                                          </p:stCondLst>
                                        </p:cTn>
                                        <p:tgtEl>
                                          <p:spTgt spid="15"/>
                                        </p:tgtEl>
                                      </p:cBhvr>
                                      <p:to x="100000" y="60000"/>
                                    </p:animScale>
                                    <p:animScale>
                                      <p:cBhvr>
                                        <p:cTn id="25" dur="166" decel="50000">
                                          <p:stCondLst>
                                            <p:cond delay="676"/>
                                          </p:stCondLst>
                                        </p:cTn>
                                        <p:tgtEl>
                                          <p:spTgt spid="15"/>
                                        </p:tgtEl>
                                      </p:cBhvr>
                                      <p:to x="100000" y="100000"/>
                                    </p:animScale>
                                    <p:animScale>
                                      <p:cBhvr>
                                        <p:cTn id="26" dur="26">
                                          <p:stCondLst>
                                            <p:cond delay="1312"/>
                                          </p:stCondLst>
                                        </p:cTn>
                                        <p:tgtEl>
                                          <p:spTgt spid="15"/>
                                        </p:tgtEl>
                                      </p:cBhvr>
                                      <p:to x="100000" y="80000"/>
                                    </p:animScale>
                                    <p:animScale>
                                      <p:cBhvr>
                                        <p:cTn id="27" dur="166" decel="50000">
                                          <p:stCondLst>
                                            <p:cond delay="1338"/>
                                          </p:stCondLst>
                                        </p:cTn>
                                        <p:tgtEl>
                                          <p:spTgt spid="15"/>
                                        </p:tgtEl>
                                      </p:cBhvr>
                                      <p:to x="100000" y="100000"/>
                                    </p:animScale>
                                    <p:animScale>
                                      <p:cBhvr>
                                        <p:cTn id="28" dur="26">
                                          <p:stCondLst>
                                            <p:cond delay="1642"/>
                                          </p:stCondLst>
                                        </p:cTn>
                                        <p:tgtEl>
                                          <p:spTgt spid="15"/>
                                        </p:tgtEl>
                                      </p:cBhvr>
                                      <p:to x="100000" y="90000"/>
                                    </p:animScale>
                                    <p:animScale>
                                      <p:cBhvr>
                                        <p:cTn id="29" dur="166" decel="50000">
                                          <p:stCondLst>
                                            <p:cond delay="1668"/>
                                          </p:stCondLst>
                                        </p:cTn>
                                        <p:tgtEl>
                                          <p:spTgt spid="15"/>
                                        </p:tgtEl>
                                      </p:cBhvr>
                                      <p:to x="100000" y="100000"/>
                                    </p:animScale>
                                    <p:animScale>
                                      <p:cBhvr>
                                        <p:cTn id="30" dur="26">
                                          <p:stCondLst>
                                            <p:cond delay="1808"/>
                                          </p:stCondLst>
                                        </p:cTn>
                                        <p:tgtEl>
                                          <p:spTgt spid="15"/>
                                        </p:tgtEl>
                                      </p:cBhvr>
                                      <p:to x="100000" y="95000"/>
                                    </p:animScale>
                                    <p:animScale>
                                      <p:cBhvr>
                                        <p:cTn id="31" dur="166" decel="50000">
                                          <p:stCondLst>
                                            <p:cond delay="1834"/>
                                          </p:stCondLst>
                                        </p:cTn>
                                        <p:tgtEl>
                                          <p:spTgt spid="15"/>
                                        </p:tgtEl>
                                      </p:cBhvr>
                                      <p:to x="100000" y="100000"/>
                                    </p:animScale>
                                  </p:childTnLst>
                                </p:cTn>
                              </p:par>
                              <p:par>
                                <p:cTn id="32" presetID="26" presetClass="entr" presetSubtype="0" fill="hold" grpId="0" nodeType="with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wipe(down)">
                                      <p:cBhvr>
                                        <p:cTn id="34" dur="580">
                                          <p:stCondLst>
                                            <p:cond delay="0"/>
                                          </p:stCondLst>
                                        </p:cTn>
                                        <p:tgtEl>
                                          <p:spTgt spid="16"/>
                                        </p:tgtEl>
                                      </p:cBhvr>
                                    </p:animEffect>
                                    <p:anim calcmode="lin" valueType="num">
                                      <p:cBhvr>
                                        <p:cTn id="35" dur="1822"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36" dur="664"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37" dur="664" tmFilter="0, 0; 0.125,0.2665; 0.25,0.4; 0.375,0.465; 0.5,0.5;  0.625,0.535; 0.75,0.6; 0.875,0.7335; 1,1">
                                          <p:stCondLst>
                                            <p:cond delay="664"/>
                                          </p:stCondLst>
                                        </p:cTn>
                                        <p:tgtEl>
                                          <p:spTgt spid="16"/>
                                        </p:tgtEl>
                                        <p:attrNameLst>
                                          <p:attrName>ppt_y</p:attrName>
                                        </p:attrNameLst>
                                      </p:cBhvr>
                                      <p:tavLst>
                                        <p:tav tm="0" fmla="#ppt_y-sin(pi*$)/9">
                                          <p:val>
                                            <p:fltVal val="0"/>
                                          </p:val>
                                        </p:tav>
                                        <p:tav tm="100000">
                                          <p:val>
                                            <p:fltVal val="1"/>
                                          </p:val>
                                        </p:tav>
                                      </p:tavLst>
                                    </p:anim>
                                    <p:anim calcmode="lin" valueType="num">
                                      <p:cBhvr>
                                        <p:cTn id="38" dur="332" tmFilter="0, 0; 0.125,0.2665; 0.25,0.4; 0.375,0.465; 0.5,0.5;  0.625,0.535; 0.75,0.6; 0.875,0.7335; 1,1">
                                          <p:stCondLst>
                                            <p:cond delay="1324"/>
                                          </p:stCondLst>
                                        </p:cTn>
                                        <p:tgtEl>
                                          <p:spTgt spid="16"/>
                                        </p:tgtEl>
                                        <p:attrNameLst>
                                          <p:attrName>ppt_y</p:attrName>
                                        </p:attrNameLst>
                                      </p:cBhvr>
                                      <p:tavLst>
                                        <p:tav tm="0" fmla="#ppt_y-sin(pi*$)/27">
                                          <p:val>
                                            <p:fltVal val="0"/>
                                          </p:val>
                                        </p:tav>
                                        <p:tav tm="100000">
                                          <p:val>
                                            <p:fltVal val="1"/>
                                          </p:val>
                                        </p:tav>
                                      </p:tavLst>
                                    </p:anim>
                                    <p:anim calcmode="lin" valueType="num">
                                      <p:cBhvr>
                                        <p:cTn id="39" dur="164" tmFilter="0, 0; 0.125,0.2665; 0.25,0.4; 0.375,0.465; 0.5,0.5;  0.625,0.535; 0.75,0.6; 0.875,0.7335; 1,1">
                                          <p:stCondLst>
                                            <p:cond delay="1656"/>
                                          </p:stCondLst>
                                        </p:cTn>
                                        <p:tgtEl>
                                          <p:spTgt spid="16"/>
                                        </p:tgtEl>
                                        <p:attrNameLst>
                                          <p:attrName>ppt_y</p:attrName>
                                        </p:attrNameLst>
                                      </p:cBhvr>
                                      <p:tavLst>
                                        <p:tav tm="0" fmla="#ppt_y-sin(pi*$)/81">
                                          <p:val>
                                            <p:fltVal val="0"/>
                                          </p:val>
                                        </p:tav>
                                        <p:tav tm="100000">
                                          <p:val>
                                            <p:fltVal val="1"/>
                                          </p:val>
                                        </p:tav>
                                      </p:tavLst>
                                    </p:anim>
                                    <p:animScale>
                                      <p:cBhvr>
                                        <p:cTn id="40" dur="26">
                                          <p:stCondLst>
                                            <p:cond delay="650"/>
                                          </p:stCondLst>
                                        </p:cTn>
                                        <p:tgtEl>
                                          <p:spTgt spid="16"/>
                                        </p:tgtEl>
                                      </p:cBhvr>
                                      <p:to x="100000" y="60000"/>
                                    </p:animScale>
                                    <p:animScale>
                                      <p:cBhvr>
                                        <p:cTn id="41" dur="166" decel="50000">
                                          <p:stCondLst>
                                            <p:cond delay="676"/>
                                          </p:stCondLst>
                                        </p:cTn>
                                        <p:tgtEl>
                                          <p:spTgt spid="16"/>
                                        </p:tgtEl>
                                      </p:cBhvr>
                                      <p:to x="100000" y="100000"/>
                                    </p:animScale>
                                    <p:animScale>
                                      <p:cBhvr>
                                        <p:cTn id="42" dur="26">
                                          <p:stCondLst>
                                            <p:cond delay="1312"/>
                                          </p:stCondLst>
                                        </p:cTn>
                                        <p:tgtEl>
                                          <p:spTgt spid="16"/>
                                        </p:tgtEl>
                                      </p:cBhvr>
                                      <p:to x="100000" y="80000"/>
                                    </p:animScale>
                                    <p:animScale>
                                      <p:cBhvr>
                                        <p:cTn id="43" dur="166" decel="50000">
                                          <p:stCondLst>
                                            <p:cond delay="1338"/>
                                          </p:stCondLst>
                                        </p:cTn>
                                        <p:tgtEl>
                                          <p:spTgt spid="16"/>
                                        </p:tgtEl>
                                      </p:cBhvr>
                                      <p:to x="100000" y="100000"/>
                                    </p:animScale>
                                    <p:animScale>
                                      <p:cBhvr>
                                        <p:cTn id="44" dur="26">
                                          <p:stCondLst>
                                            <p:cond delay="1642"/>
                                          </p:stCondLst>
                                        </p:cTn>
                                        <p:tgtEl>
                                          <p:spTgt spid="16"/>
                                        </p:tgtEl>
                                      </p:cBhvr>
                                      <p:to x="100000" y="90000"/>
                                    </p:animScale>
                                    <p:animScale>
                                      <p:cBhvr>
                                        <p:cTn id="45" dur="166" decel="50000">
                                          <p:stCondLst>
                                            <p:cond delay="1668"/>
                                          </p:stCondLst>
                                        </p:cTn>
                                        <p:tgtEl>
                                          <p:spTgt spid="16"/>
                                        </p:tgtEl>
                                      </p:cBhvr>
                                      <p:to x="100000" y="100000"/>
                                    </p:animScale>
                                    <p:animScale>
                                      <p:cBhvr>
                                        <p:cTn id="46" dur="26">
                                          <p:stCondLst>
                                            <p:cond delay="1808"/>
                                          </p:stCondLst>
                                        </p:cTn>
                                        <p:tgtEl>
                                          <p:spTgt spid="16"/>
                                        </p:tgtEl>
                                      </p:cBhvr>
                                      <p:to x="100000" y="95000"/>
                                    </p:animScale>
                                    <p:animScale>
                                      <p:cBhvr>
                                        <p:cTn id="47" dur="166" decel="50000">
                                          <p:stCondLst>
                                            <p:cond delay="1834"/>
                                          </p:stCondLst>
                                        </p:cTn>
                                        <p:tgtEl>
                                          <p:spTgt spid="16"/>
                                        </p:tgtEl>
                                      </p:cBhvr>
                                      <p:to x="100000" y="100000"/>
                                    </p:animScale>
                                  </p:childTnLst>
                                </p:cTn>
                              </p:par>
                              <p:par>
                                <p:cTn id="48" presetID="26" presetClass="entr" presetSubtype="0" fill="hold" grpId="0" nodeType="with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wipe(down)">
                                      <p:cBhvr>
                                        <p:cTn id="50" dur="580">
                                          <p:stCondLst>
                                            <p:cond delay="0"/>
                                          </p:stCondLst>
                                        </p:cTn>
                                        <p:tgtEl>
                                          <p:spTgt spid="17"/>
                                        </p:tgtEl>
                                      </p:cBhvr>
                                    </p:animEffect>
                                    <p:anim calcmode="lin" valueType="num">
                                      <p:cBhvr>
                                        <p:cTn id="51" dur="1822"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52" dur="664"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53" dur="664" tmFilter="0, 0; 0.125,0.2665; 0.25,0.4; 0.375,0.465; 0.5,0.5;  0.625,0.535; 0.75,0.6; 0.875,0.7335; 1,1">
                                          <p:stCondLst>
                                            <p:cond delay="664"/>
                                          </p:stCondLst>
                                        </p:cTn>
                                        <p:tgtEl>
                                          <p:spTgt spid="17"/>
                                        </p:tgtEl>
                                        <p:attrNameLst>
                                          <p:attrName>ppt_y</p:attrName>
                                        </p:attrNameLst>
                                      </p:cBhvr>
                                      <p:tavLst>
                                        <p:tav tm="0" fmla="#ppt_y-sin(pi*$)/9">
                                          <p:val>
                                            <p:fltVal val="0"/>
                                          </p:val>
                                        </p:tav>
                                        <p:tav tm="100000">
                                          <p:val>
                                            <p:fltVal val="1"/>
                                          </p:val>
                                        </p:tav>
                                      </p:tavLst>
                                    </p:anim>
                                    <p:anim calcmode="lin" valueType="num">
                                      <p:cBhvr>
                                        <p:cTn id="54" dur="332" tmFilter="0, 0; 0.125,0.2665; 0.25,0.4; 0.375,0.465; 0.5,0.5;  0.625,0.535; 0.75,0.6; 0.875,0.7335; 1,1">
                                          <p:stCondLst>
                                            <p:cond delay="1324"/>
                                          </p:stCondLst>
                                        </p:cTn>
                                        <p:tgtEl>
                                          <p:spTgt spid="17"/>
                                        </p:tgtEl>
                                        <p:attrNameLst>
                                          <p:attrName>ppt_y</p:attrName>
                                        </p:attrNameLst>
                                      </p:cBhvr>
                                      <p:tavLst>
                                        <p:tav tm="0" fmla="#ppt_y-sin(pi*$)/27">
                                          <p:val>
                                            <p:fltVal val="0"/>
                                          </p:val>
                                        </p:tav>
                                        <p:tav tm="100000">
                                          <p:val>
                                            <p:fltVal val="1"/>
                                          </p:val>
                                        </p:tav>
                                      </p:tavLst>
                                    </p:anim>
                                    <p:anim calcmode="lin" valueType="num">
                                      <p:cBhvr>
                                        <p:cTn id="55" dur="164" tmFilter="0, 0; 0.125,0.2665; 0.25,0.4; 0.375,0.465; 0.5,0.5;  0.625,0.535; 0.75,0.6; 0.875,0.7335; 1,1">
                                          <p:stCondLst>
                                            <p:cond delay="1656"/>
                                          </p:stCondLst>
                                        </p:cTn>
                                        <p:tgtEl>
                                          <p:spTgt spid="17"/>
                                        </p:tgtEl>
                                        <p:attrNameLst>
                                          <p:attrName>ppt_y</p:attrName>
                                        </p:attrNameLst>
                                      </p:cBhvr>
                                      <p:tavLst>
                                        <p:tav tm="0" fmla="#ppt_y-sin(pi*$)/81">
                                          <p:val>
                                            <p:fltVal val="0"/>
                                          </p:val>
                                        </p:tav>
                                        <p:tav tm="100000">
                                          <p:val>
                                            <p:fltVal val="1"/>
                                          </p:val>
                                        </p:tav>
                                      </p:tavLst>
                                    </p:anim>
                                    <p:animScale>
                                      <p:cBhvr>
                                        <p:cTn id="56" dur="26">
                                          <p:stCondLst>
                                            <p:cond delay="650"/>
                                          </p:stCondLst>
                                        </p:cTn>
                                        <p:tgtEl>
                                          <p:spTgt spid="17"/>
                                        </p:tgtEl>
                                      </p:cBhvr>
                                      <p:to x="100000" y="60000"/>
                                    </p:animScale>
                                    <p:animScale>
                                      <p:cBhvr>
                                        <p:cTn id="57" dur="166" decel="50000">
                                          <p:stCondLst>
                                            <p:cond delay="676"/>
                                          </p:stCondLst>
                                        </p:cTn>
                                        <p:tgtEl>
                                          <p:spTgt spid="17"/>
                                        </p:tgtEl>
                                      </p:cBhvr>
                                      <p:to x="100000" y="100000"/>
                                    </p:animScale>
                                    <p:animScale>
                                      <p:cBhvr>
                                        <p:cTn id="58" dur="26">
                                          <p:stCondLst>
                                            <p:cond delay="1312"/>
                                          </p:stCondLst>
                                        </p:cTn>
                                        <p:tgtEl>
                                          <p:spTgt spid="17"/>
                                        </p:tgtEl>
                                      </p:cBhvr>
                                      <p:to x="100000" y="80000"/>
                                    </p:animScale>
                                    <p:animScale>
                                      <p:cBhvr>
                                        <p:cTn id="59" dur="166" decel="50000">
                                          <p:stCondLst>
                                            <p:cond delay="1338"/>
                                          </p:stCondLst>
                                        </p:cTn>
                                        <p:tgtEl>
                                          <p:spTgt spid="17"/>
                                        </p:tgtEl>
                                      </p:cBhvr>
                                      <p:to x="100000" y="100000"/>
                                    </p:animScale>
                                    <p:animScale>
                                      <p:cBhvr>
                                        <p:cTn id="60" dur="26">
                                          <p:stCondLst>
                                            <p:cond delay="1642"/>
                                          </p:stCondLst>
                                        </p:cTn>
                                        <p:tgtEl>
                                          <p:spTgt spid="17"/>
                                        </p:tgtEl>
                                      </p:cBhvr>
                                      <p:to x="100000" y="90000"/>
                                    </p:animScale>
                                    <p:animScale>
                                      <p:cBhvr>
                                        <p:cTn id="61" dur="166" decel="50000">
                                          <p:stCondLst>
                                            <p:cond delay="1668"/>
                                          </p:stCondLst>
                                        </p:cTn>
                                        <p:tgtEl>
                                          <p:spTgt spid="17"/>
                                        </p:tgtEl>
                                      </p:cBhvr>
                                      <p:to x="100000" y="100000"/>
                                    </p:animScale>
                                    <p:animScale>
                                      <p:cBhvr>
                                        <p:cTn id="62" dur="26">
                                          <p:stCondLst>
                                            <p:cond delay="1808"/>
                                          </p:stCondLst>
                                        </p:cTn>
                                        <p:tgtEl>
                                          <p:spTgt spid="17"/>
                                        </p:tgtEl>
                                      </p:cBhvr>
                                      <p:to x="100000" y="95000"/>
                                    </p:animScale>
                                    <p:animScale>
                                      <p:cBhvr>
                                        <p:cTn id="63" dur="166" decel="50000">
                                          <p:stCondLst>
                                            <p:cond delay="1834"/>
                                          </p:stCondLst>
                                        </p:cTn>
                                        <p:tgtEl>
                                          <p:spTgt spid="17"/>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p:bldP spid="21" grpId="0" animBg="1"/>
      <p:bldP spid="22" grpId="0" animBg="1"/>
      <p:bldP spid="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9" name="矩形 8"/>
          <p:cNvSpPr/>
          <p:nvPr/>
        </p:nvSpPr>
        <p:spPr>
          <a:xfrm>
            <a:off x="4895850" y="1914965"/>
            <a:ext cx="5270500" cy="1938992"/>
          </a:xfrm>
          <a:prstGeom prst="rect">
            <a:avLst/>
          </a:prstGeom>
        </p:spPr>
        <p:txBody>
          <a:bodyPr wrap="square">
            <a:spAutoFit/>
          </a:bodyPr>
          <a:lstStyle/>
          <a:p>
            <a:pPr indent="457200" algn="just">
              <a:lnSpc>
                <a:spcPct val="120000"/>
              </a:lnSpc>
            </a:pPr>
            <a:r>
              <a:rPr lang="zh-CN" altLang="en-US" sz="2000" dirty="0">
                <a:solidFill>
                  <a:schemeClr val="tx1">
                    <a:lumMod val="75000"/>
                    <a:lumOff val="25000"/>
                  </a:schemeClr>
                </a:solidFill>
                <a:latin typeface="微软雅黑" pitchFamily="34" charset="-122"/>
                <a:ea typeface="微软雅黑" pitchFamily="34" charset="-122"/>
              </a:rPr>
              <a:t>符合条件的企业可以向政府申请财政补贴</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如贷款贴息</a:t>
            </a:r>
            <a:r>
              <a:rPr lang="zh-CN" altLang="en-US" sz="2000" dirty="0" smtClean="0">
                <a:solidFill>
                  <a:schemeClr val="tx1">
                    <a:lumMod val="75000"/>
                    <a:lumOff val="25000"/>
                  </a:schemeClr>
                </a:solidFill>
                <a:latin typeface="微软雅黑" pitchFamily="34" charset="-122"/>
                <a:ea typeface="微软雅黑" pitchFamily="34" charset="-122"/>
              </a:rPr>
              <a:t>、研发</a:t>
            </a:r>
            <a:r>
              <a:rPr lang="zh-CN" altLang="en-US" sz="2000" dirty="0">
                <a:solidFill>
                  <a:schemeClr val="tx1">
                    <a:lumMod val="75000"/>
                    <a:lumOff val="25000"/>
                  </a:schemeClr>
                </a:solidFill>
                <a:latin typeface="微软雅黑" pitchFamily="34" charset="-122"/>
                <a:ea typeface="微软雅黑" pitchFamily="34" charset="-122"/>
              </a:rPr>
              <a:t>补贴</a:t>
            </a:r>
            <a:r>
              <a:rPr lang="zh-CN" altLang="en-US" sz="2000" dirty="0" smtClean="0">
                <a:solidFill>
                  <a:schemeClr val="tx1">
                    <a:lumMod val="75000"/>
                    <a:lumOff val="25000"/>
                  </a:schemeClr>
                </a:solidFill>
                <a:latin typeface="微软雅黑" pitchFamily="34" charset="-122"/>
                <a:ea typeface="微软雅黑" pitchFamily="34" charset="-122"/>
              </a:rPr>
              <a:t>、微型</a:t>
            </a:r>
            <a:r>
              <a:rPr lang="zh-CN" altLang="en-US" sz="2000" dirty="0">
                <a:solidFill>
                  <a:schemeClr val="tx1">
                    <a:lumMod val="75000"/>
                    <a:lumOff val="25000"/>
                  </a:schemeClr>
                </a:solidFill>
                <a:latin typeface="微软雅黑" pitchFamily="34" charset="-122"/>
                <a:ea typeface="微软雅黑" pitchFamily="34" charset="-122"/>
              </a:rPr>
              <a:t>企业</a:t>
            </a:r>
            <a:r>
              <a:rPr lang="zh-CN" altLang="en-US" sz="2000" dirty="0" smtClean="0">
                <a:solidFill>
                  <a:schemeClr val="tx1">
                    <a:lumMod val="75000"/>
                    <a:lumOff val="25000"/>
                  </a:schemeClr>
                </a:solidFill>
                <a:latin typeface="微软雅黑" pitchFamily="34" charset="-122"/>
                <a:ea typeface="微软雅黑" pitchFamily="34" charset="-122"/>
              </a:rPr>
              <a:t>资本金补助</a:t>
            </a:r>
            <a:r>
              <a:rPr lang="zh-CN" altLang="en-US" sz="2000" dirty="0">
                <a:solidFill>
                  <a:schemeClr val="tx1">
                    <a:lumMod val="75000"/>
                    <a:lumOff val="25000"/>
                  </a:schemeClr>
                </a:solidFill>
                <a:latin typeface="微软雅黑" pitchFamily="34" charset="-122"/>
                <a:ea typeface="微软雅黑" pitchFamily="34" charset="-122"/>
              </a:rPr>
              <a:t>等</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pPr>
            <a:r>
              <a:rPr lang="zh-CN" altLang="en-US" sz="2000" dirty="0" smtClean="0">
                <a:solidFill>
                  <a:schemeClr val="tx1">
                    <a:lumMod val="75000"/>
                    <a:lumOff val="25000"/>
                  </a:schemeClr>
                </a:solidFill>
                <a:latin typeface="微软雅黑" pitchFamily="34" charset="-122"/>
                <a:ea typeface="微软雅黑" pitchFamily="34" charset="-122"/>
              </a:rPr>
              <a:t>另外</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新办企业还可以按政策申请享受或直接享受行政性规费减免。</a:t>
            </a:r>
          </a:p>
        </p:txBody>
      </p:sp>
      <p:sp>
        <p:nvSpPr>
          <p:cNvPr id="21" name="矩形 20"/>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2" name="组合 21"/>
          <p:cNvGrpSpPr/>
          <p:nvPr/>
        </p:nvGrpSpPr>
        <p:grpSpPr>
          <a:xfrm>
            <a:off x="192881" y="893"/>
            <a:ext cx="575915" cy="836495"/>
            <a:chOff x="841003" y="360040"/>
            <a:chExt cx="504056" cy="836712"/>
          </a:xfrm>
          <a:solidFill>
            <a:schemeClr val="accent1"/>
          </a:solidFill>
        </p:grpSpPr>
        <p:sp>
          <p:nvSpPr>
            <p:cNvPr id="31" name="矩形 3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32" name="等腰三角形 3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34" name="矩形 3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Rectangle 22" descr="InstructionalTechnology"/>
          <p:cNvSpPr>
            <a:spLocks noChangeArrowheads="1"/>
          </p:cNvSpPr>
          <p:nvPr/>
        </p:nvSpPr>
        <p:spPr bwMode="auto">
          <a:xfrm>
            <a:off x="1376362" y="1522412"/>
            <a:ext cx="3121442" cy="3680727"/>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a:effectLst/>
          <a:extLst/>
        </p:spPr>
        <p:txBody>
          <a:bodyPr wrap="none" anchor="ctr"/>
          <a:lstStyle/>
          <a:p>
            <a:endParaRPr lang="zh-CN" altLang="en-US"/>
          </a:p>
        </p:txBody>
      </p:sp>
      <p:sp>
        <p:nvSpPr>
          <p:cNvPr id="15" name="文本框 9"/>
          <p:cNvSpPr txBox="1"/>
          <p:nvPr/>
        </p:nvSpPr>
        <p:spPr>
          <a:xfrm>
            <a:off x="840784" y="203271"/>
            <a:ext cx="79285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三、 财政补贴及行政规费减免</a:t>
            </a:r>
          </a:p>
        </p:txBody>
      </p:sp>
    </p:spTree>
    <p:extLst>
      <p:ext uri="{BB962C8B-B14F-4D97-AF65-F5344CB8AC3E}">
        <p14:creationId xmlns:p14="http://schemas.microsoft.com/office/powerpoint/2010/main" val="2075768445"/>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down)">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 name="组合 2"/>
          <p:cNvGrpSpPr/>
          <p:nvPr/>
        </p:nvGrpSpPr>
        <p:grpSpPr>
          <a:xfrm>
            <a:off x="192881" y="893"/>
            <a:ext cx="575915" cy="836495"/>
            <a:chOff x="841003" y="360040"/>
            <a:chExt cx="504056" cy="836712"/>
          </a:xfrm>
          <a:solidFill>
            <a:schemeClr val="accent1"/>
          </a:soli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0" name="矩形 19"/>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7" name="组合 110"/>
          <p:cNvGrpSpPr/>
          <p:nvPr/>
        </p:nvGrpSpPr>
        <p:grpSpPr>
          <a:xfrm>
            <a:off x="7126087" y="3014213"/>
            <a:ext cx="404812" cy="855663"/>
            <a:chOff x="7097769" y="2557319"/>
            <a:chExt cx="404812" cy="855663"/>
          </a:xfrm>
        </p:grpSpPr>
        <p:sp>
          <p:nvSpPr>
            <p:cNvPr id="38" name="MH_Other_3"/>
            <p:cNvSpPr/>
            <p:nvPr>
              <p:custDataLst>
                <p:tags r:id="rId8"/>
              </p:custDataLst>
            </p:nvPr>
          </p:nvSpPr>
          <p:spPr>
            <a:xfrm>
              <a:off x="7097769" y="2557319"/>
              <a:ext cx="190500" cy="855663"/>
            </a:xfrm>
            <a:custGeom>
              <a:avLst/>
              <a:gdLst>
                <a:gd name="connsiteX0" fmla="*/ 0 w 200069"/>
                <a:gd name="connsiteY0" fmla="*/ 0 h 904875"/>
                <a:gd name="connsiteX1" fmla="*/ 200025 w 200069"/>
                <a:gd name="connsiteY1" fmla="*/ 490538 h 904875"/>
                <a:gd name="connsiteX2" fmla="*/ 14288 w 200069"/>
                <a:gd name="connsiteY2" fmla="*/ 904875 h 904875"/>
                <a:gd name="connsiteX0" fmla="*/ 0 w 202450"/>
                <a:gd name="connsiteY0" fmla="*/ 0 h 904875"/>
                <a:gd name="connsiteX1" fmla="*/ 202407 w 202450"/>
                <a:gd name="connsiteY1" fmla="*/ 471488 h 904875"/>
                <a:gd name="connsiteX2" fmla="*/ 14288 w 202450"/>
                <a:gd name="connsiteY2" fmla="*/ 904875 h 904875"/>
                <a:gd name="connsiteX0" fmla="*/ 0 w 202558"/>
                <a:gd name="connsiteY0" fmla="*/ 0 h 904875"/>
                <a:gd name="connsiteX1" fmla="*/ 202407 w 202558"/>
                <a:gd name="connsiteY1" fmla="*/ 471488 h 904875"/>
                <a:gd name="connsiteX2" fmla="*/ 14288 w 202558"/>
                <a:gd name="connsiteY2" fmla="*/ 904875 h 904875"/>
                <a:gd name="connsiteX0" fmla="*/ 0 w 204846"/>
                <a:gd name="connsiteY0" fmla="*/ 0 h 897731"/>
                <a:gd name="connsiteX1" fmla="*/ 204788 w 204846"/>
                <a:gd name="connsiteY1" fmla="*/ 464344 h 897731"/>
                <a:gd name="connsiteX2" fmla="*/ 16669 w 204846"/>
                <a:gd name="connsiteY2" fmla="*/ 897731 h 897731"/>
                <a:gd name="connsiteX0" fmla="*/ 0 w 204846"/>
                <a:gd name="connsiteY0" fmla="*/ 0 h 897731"/>
                <a:gd name="connsiteX1" fmla="*/ 204788 w 204846"/>
                <a:gd name="connsiteY1" fmla="*/ 464344 h 897731"/>
                <a:gd name="connsiteX2" fmla="*/ 16669 w 204846"/>
                <a:gd name="connsiteY2" fmla="*/ 897731 h 897731"/>
                <a:gd name="connsiteX0" fmla="*/ 0 w 204798"/>
                <a:gd name="connsiteY0" fmla="*/ 0 h 916781"/>
                <a:gd name="connsiteX1" fmla="*/ 204788 w 204798"/>
                <a:gd name="connsiteY1" fmla="*/ 464344 h 916781"/>
                <a:gd name="connsiteX2" fmla="*/ 7144 w 204798"/>
                <a:gd name="connsiteY2" fmla="*/ 916781 h 916781"/>
                <a:gd name="connsiteX0" fmla="*/ 0 w 204800"/>
                <a:gd name="connsiteY0" fmla="*/ 0 h 916781"/>
                <a:gd name="connsiteX1" fmla="*/ 204788 w 204800"/>
                <a:gd name="connsiteY1" fmla="*/ 464344 h 916781"/>
                <a:gd name="connsiteX2" fmla="*/ 7144 w 204800"/>
                <a:gd name="connsiteY2" fmla="*/ 916781 h 916781"/>
              </a:gdLst>
              <a:ahLst/>
              <a:cxnLst>
                <a:cxn ang="0">
                  <a:pos x="connsiteX0" y="connsiteY0"/>
                </a:cxn>
                <a:cxn ang="0">
                  <a:pos x="connsiteX1" y="connsiteY1"/>
                </a:cxn>
                <a:cxn ang="0">
                  <a:pos x="connsiteX2" y="connsiteY2"/>
                </a:cxn>
              </a:cxnLst>
              <a:rect l="l" t="t" r="r" b="b"/>
              <a:pathLst>
                <a:path w="204800" h="916781">
                  <a:moveTo>
                    <a:pt x="0" y="0"/>
                  </a:moveTo>
                  <a:cubicBezTo>
                    <a:pt x="158353" y="148432"/>
                    <a:pt x="203597" y="311547"/>
                    <a:pt x="204788" y="464344"/>
                  </a:cubicBezTo>
                  <a:cubicBezTo>
                    <a:pt x="205979" y="617141"/>
                    <a:pt x="120253" y="789782"/>
                    <a:pt x="7144" y="916781"/>
                  </a:cubicBezTo>
                </a:path>
              </a:pathLst>
            </a:custGeom>
            <a:noFill/>
            <a:ln w="25400">
              <a:solidFill>
                <a:schemeClr val="accent2"/>
              </a:solidFill>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solidFill>
                  <a:schemeClr val="bg1">
                    <a:lumMod val="50000"/>
                  </a:schemeClr>
                </a:solidFill>
                <a:latin typeface="微软雅黑" pitchFamily="34" charset="-122"/>
                <a:ea typeface="微软雅黑" pitchFamily="34" charset="-122"/>
              </a:endParaRPr>
            </a:p>
          </p:txBody>
        </p:sp>
        <p:cxnSp>
          <p:nvCxnSpPr>
            <p:cNvPr id="39" name="MH_Other_4"/>
            <p:cNvCxnSpPr/>
            <p:nvPr>
              <p:custDataLst>
                <p:tags r:id="rId9"/>
              </p:custDataLst>
            </p:nvPr>
          </p:nvCxnSpPr>
          <p:spPr>
            <a:xfrm>
              <a:off x="7286681" y="2982769"/>
              <a:ext cx="215900" cy="0"/>
            </a:xfrm>
            <a:prstGeom prst="line">
              <a:avLst/>
            </a:prstGeom>
            <a:ln w="25400">
              <a:solidFill>
                <a:schemeClr val="accent2"/>
              </a:solidFill>
              <a:tailEnd type="oval" w="sm" len="sm"/>
            </a:ln>
          </p:spPr>
          <p:style>
            <a:lnRef idx="1">
              <a:schemeClr val="accent1"/>
            </a:lnRef>
            <a:fillRef idx="0">
              <a:schemeClr val="accent1"/>
            </a:fillRef>
            <a:effectRef idx="0">
              <a:schemeClr val="accent1"/>
            </a:effectRef>
            <a:fontRef idx="minor">
              <a:schemeClr val="tx1"/>
            </a:fontRef>
          </p:style>
        </p:cxnSp>
        <p:sp>
          <p:nvSpPr>
            <p:cNvPr id="40" name="MH_Other_5"/>
            <p:cNvSpPr/>
            <p:nvPr>
              <p:custDataLst>
                <p:tags r:id="rId10"/>
              </p:custDataLst>
            </p:nvPr>
          </p:nvSpPr>
          <p:spPr>
            <a:xfrm>
              <a:off x="7227944" y="2924032"/>
              <a:ext cx="117475" cy="117475"/>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solidFill>
                  <a:schemeClr val="bg1">
                    <a:lumMod val="50000"/>
                  </a:schemeClr>
                </a:solidFill>
                <a:latin typeface="微软雅黑" pitchFamily="34" charset="-122"/>
                <a:ea typeface="微软雅黑" pitchFamily="34" charset="-122"/>
              </a:endParaRPr>
            </a:p>
          </p:txBody>
        </p:sp>
      </p:grpSp>
      <p:grpSp>
        <p:nvGrpSpPr>
          <p:cNvPr id="41" name="组合 114"/>
          <p:cNvGrpSpPr/>
          <p:nvPr/>
        </p:nvGrpSpPr>
        <p:grpSpPr>
          <a:xfrm>
            <a:off x="4427338" y="1965855"/>
            <a:ext cx="404812" cy="855663"/>
            <a:chOff x="4399020" y="1508961"/>
            <a:chExt cx="404812" cy="855663"/>
          </a:xfrm>
        </p:grpSpPr>
        <p:sp>
          <p:nvSpPr>
            <p:cNvPr id="42" name="MH_Other_9"/>
            <p:cNvSpPr/>
            <p:nvPr>
              <p:custDataLst>
                <p:tags r:id="rId5"/>
              </p:custDataLst>
            </p:nvPr>
          </p:nvSpPr>
          <p:spPr>
            <a:xfrm flipH="1">
              <a:off x="4611745" y="1508961"/>
              <a:ext cx="192087" cy="855663"/>
            </a:xfrm>
            <a:custGeom>
              <a:avLst/>
              <a:gdLst>
                <a:gd name="connsiteX0" fmla="*/ 0 w 200069"/>
                <a:gd name="connsiteY0" fmla="*/ 0 h 904875"/>
                <a:gd name="connsiteX1" fmla="*/ 200025 w 200069"/>
                <a:gd name="connsiteY1" fmla="*/ 490538 h 904875"/>
                <a:gd name="connsiteX2" fmla="*/ 14288 w 200069"/>
                <a:gd name="connsiteY2" fmla="*/ 904875 h 904875"/>
                <a:gd name="connsiteX0" fmla="*/ 0 w 202450"/>
                <a:gd name="connsiteY0" fmla="*/ 0 h 904875"/>
                <a:gd name="connsiteX1" fmla="*/ 202407 w 202450"/>
                <a:gd name="connsiteY1" fmla="*/ 471488 h 904875"/>
                <a:gd name="connsiteX2" fmla="*/ 14288 w 202450"/>
                <a:gd name="connsiteY2" fmla="*/ 904875 h 904875"/>
                <a:gd name="connsiteX0" fmla="*/ 0 w 202558"/>
                <a:gd name="connsiteY0" fmla="*/ 0 h 904875"/>
                <a:gd name="connsiteX1" fmla="*/ 202407 w 202558"/>
                <a:gd name="connsiteY1" fmla="*/ 471488 h 904875"/>
                <a:gd name="connsiteX2" fmla="*/ 14288 w 202558"/>
                <a:gd name="connsiteY2" fmla="*/ 904875 h 904875"/>
                <a:gd name="connsiteX0" fmla="*/ 0 w 204846"/>
                <a:gd name="connsiteY0" fmla="*/ 0 h 897731"/>
                <a:gd name="connsiteX1" fmla="*/ 204788 w 204846"/>
                <a:gd name="connsiteY1" fmla="*/ 464344 h 897731"/>
                <a:gd name="connsiteX2" fmla="*/ 16669 w 204846"/>
                <a:gd name="connsiteY2" fmla="*/ 897731 h 897731"/>
                <a:gd name="connsiteX0" fmla="*/ 0 w 204846"/>
                <a:gd name="connsiteY0" fmla="*/ 0 h 897731"/>
                <a:gd name="connsiteX1" fmla="*/ 204788 w 204846"/>
                <a:gd name="connsiteY1" fmla="*/ 464344 h 897731"/>
                <a:gd name="connsiteX2" fmla="*/ 16669 w 204846"/>
                <a:gd name="connsiteY2" fmla="*/ 897731 h 897731"/>
                <a:gd name="connsiteX0" fmla="*/ 0 w 204798"/>
                <a:gd name="connsiteY0" fmla="*/ 0 h 916781"/>
                <a:gd name="connsiteX1" fmla="*/ 204788 w 204798"/>
                <a:gd name="connsiteY1" fmla="*/ 464344 h 916781"/>
                <a:gd name="connsiteX2" fmla="*/ 7144 w 204798"/>
                <a:gd name="connsiteY2" fmla="*/ 916781 h 916781"/>
                <a:gd name="connsiteX0" fmla="*/ 0 w 204800"/>
                <a:gd name="connsiteY0" fmla="*/ 0 h 916781"/>
                <a:gd name="connsiteX1" fmla="*/ 204788 w 204800"/>
                <a:gd name="connsiteY1" fmla="*/ 464344 h 916781"/>
                <a:gd name="connsiteX2" fmla="*/ 7144 w 204800"/>
                <a:gd name="connsiteY2" fmla="*/ 916781 h 916781"/>
              </a:gdLst>
              <a:ahLst/>
              <a:cxnLst>
                <a:cxn ang="0">
                  <a:pos x="connsiteX0" y="connsiteY0"/>
                </a:cxn>
                <a:cxn ang="0">
                  <a:pos x="connsiteX1" y="connsiteY1"/>
                </a:cxn>
                <a:cxn ang="0">
                  <a:pos x="connsiteX2" y="connsiteY2"/>
                </a:cxn>
              </a:cxnLst>
              <a:rect l="l" t="t" r="r" b="b"/>
              <a:pathLst>
                <a:path w="204800" h="916781">
                  <a:moveTo>
                    <a:pt x="0" y="0"/>
                  </a:moveTo>
                  <a:cubicBezTo>
                    <a:pt x="158353" y="148432"/>
                    <a:pt x="203597" y="311547"/>
                    <a:pt x="204788" y="464344"/>
                  </a:cubicBezTo>
                  <a:cubicBezTo>
                    <a:pt x="205979" y="617141"/>
                    <a:pt x="120253" y="789782"/>
                    <a:pt x="7144" y="916781"/>
                  </a:cubicBezTo>
                </a:path>
              </a:pathLst>
            </a:custGeom>
            <a:noFill/>
            <a:ln w="25400">
              <a:solidFill>
                <a:schemeClr val="accent1"/>
              </a:solidFill>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solidFill>
                  <a:schemeClr val="bg1"/>
                </a:solidFill>
                <a:latin typeface="微软雅黑" pitchFamily="34" charset="-122"/>
                <a:ea typeface="微软雅黑" pitchFamily="34" charset="-122"/>
              </a:endParaRPr>
            </a:p>
          </p:txBody>
        </p:sp>
        <p:cxnSp>
          <p:nvCxnSpPr>
            <p:cNvPr id="43" name="MH_Other_10"/>
            <p:cNvCxnSpPr/>
            <p:nvPr>
              <p:custDataLst>
                <p:tags r:id="rId6"/>
              </p:custDataLst>
            </p:nvPr>
          </p:nvCxnSpPr>
          <p:spPr>
            <a:xfrm flipH="1">
              <a:off x="4399020" y="1934411"/>
              <a:ext cx="215900" cy="0"/>
            </a:xfrm>
            <a:prstGeom prst="line">
              <a:avLst/>
            </a:prstGeom>
            <a:ln w="25400">
              <a:solidFill>
                <a:schemeClr val="accent1"/>
              </a:solidFill>
              <a:tailEnd type="oval" w="sm" len="sm"/>
            </a:ln>
          </p:spPr>
          <p:style>
            <a:lnRef idx="1">
              <a:schemeClr val="accent1"/>
            </a:lnRef>
            <a:fillRef idx="0">
              <a:schemeClr val="accent1"/>
            </a:fillRef>
            <a:effectRef idx="0">
              <a:schemeClr val="accent1"/>
            </a:effectRef>
            <a:fontRef idx="minor">
              <a:schemeClr val="tx1"/>
            </a:fontRef>
          </p:style>
        </p:cxnSp>
        <p:sp>
          <p:nvSpPr>
            <p:cNvPr id="44" name="MH_Other_11"/>
            <p:cNvSpPr/>
            <p:nvPr>
              <p:custDataLst>
                <p:tags r:id="rId7"/>
              </p:custDataLst>
            </p:nvPr>
          </p:nvSpPr>
          <p:spPr>
            <a:xfrm flipH="1">
              <a:off x="4556182" y="1875674"/>
              <a:ext cx="117475" cy="117475"/>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solidFill>
                  <a:schemeClr val="bg1"/>
                </a:solidFill>
                <a:latin typeface="微软雅黑" pitchFamily="34" charset="-122"/>
                <a:ea typeface="微软雅黑" pitchFamily="34" charset="-122"/>
              </a:endParaRPr>
            </a:p>
          </p:txBody>
        </p:sp>
      </p:grpSp>
      <p:grpSp>
        <p:nvGrpSpPr>
          <p:cNvPr id="45" name="组合 130"/>
          <p:cNvGrpSpPr/>
          <p:nvPr/>
        </p:nvGrpSpPr>
        <p:grpSpPr>
          <a:xfrm>
            <a:off x="4887712" y="1892830"/>
            <a:ext cx="1001712" cy="1001713"/>
            <a:chOff x="3737792" y="1347614"/>
            <a:chExt cx="751284" cy="751285"/>
          </a:xfrm>
        </p:grpSpPr>
        <p:grpSp>
          <p:nvGrpSpPr>
            <p:cNvPr id="46" name="组合 131"/>
            <p:cNvGrpSpPr/>
            <p:nvPr/>
          </p:nvGrpSpPr>
          <p:grpSpPr>
            <a:xfrm>
              <a:off x="3737792" y="1347614"/>
              <a:ext cx="751284" cy="751285"/>
              <a:chOff x="4964170" y="1531186"/>
              <a:chExt cx="1001712" cy="1001713"/>
            </a:xfrm>
          </p:grpSpPr>
          <p:sp>
            <p:nvSpPr>
              <p:cNvPr id="48" name="MH_Other_7"/>
              <p:cNvSpPr/>
              <p:nvPr>
                <p:custDataLst>
                  <p:tags r:id="rId3"/>
                </p:custDataLst>
              </p:nvPr>
            </p:nvSpPr>
            <p:spPr>
              <a:xfrm flipH="1">
                <a:off x="4964170" y="1531186"/>
                <a:ext cx="1001712" cy="1001713"/>
              </a:xfrm>
              <a:prstGeom prst="ellipse">
                <a:avLst/>
              </a:prstGeom>
              <a:gradFill flip="none" rotWithShape="1">
                <a:gsLst>
                  <a:gs pos="100000">
                    <a:srgbClr val="FFFFFF"/>
                  </a:gs>
                  <a:gs pos="0">
                    <a:srgbClr val="B8BBBC"/>
                  </a:gs>
                </a:gsLst>
                <a:lin ang="6600000" scaled="0"/>
                <a:tileRect/>
              </a:gradFill>
              <a:ln w="12700">
                <a:gradFill>
                  <a:gsLst>
                    <a:gs pos="0">
                      <a:schemeClr val="bg1"/>
                    </a:gs>
                    <a:gs pos="100000">
                      <a:schemeClr val="bg1">
                        <a:lumMod val="75000"/>
                      </a:schemeClr>
                    </a:gs>
                  </a:gsLst>
                  <a:lin ang="5400000" scaled="1"/>
                </a:gradFill>
              </a:ln>
              <a:effectLst>
                <a:outerShdw blurRad="50800" dist="88900" dir="2700000" algn="tl"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微软雅黑" pitchFamily="34" charset="-122"/>
                  <a:ea typeface="微软雅黑" pitchFamily="34" charset="-122"/>
                </a:endParaRPr>
              </a:p>
            </p:txBody>
          </p:sp>
          <p:sp>
            <p:nvSpPr>
              <p:cNvPr id="49" name="MH_Other_8"/>
              <p:cNvSpPr/>
              <p:nvPr>
                <p:custDataLst>
                  <p:tags r:id="rId4"/>
                </p:custDataLst>
              </p:nvPr>
            </p:nvSpPr>
            <p:spPr>
              <a:xfrm flipH="1">
                <a:off x="5076825" y="1643832"/>
                <a:ext cx="776280" cy="776280"/>
              </a:xfrm>
              <a:prstGeom prst="ellipse">
                <a:avLst/>
              </a:prstGeom>
              <a:solidFill>
                <a:schemeClr val="accent1"/>
              </a:solidFill>
              <a:ln>
                <a:noFill/>
              </a:ln>
              <a:effectLst>
                <a:innerShdw blurRad="1143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solidFill>
                    <a:schemeClr val="bg1"/>
                  </a:solidFill>
                  <a:latin typeface="微软雅黑" pitchFamily="34" charset="-122"/>
                  <a:ea typeface="微软雅黑" pitchFamily="34" charset="-122"/>
                </a:endParaRPr>
              </a:p>
            </p:txBody>
          </p:sp>
        </p:grpSp>
        <p:sp>
          <p:nvSpPr>
            <p:cNvPr id="47" name="TextBox 46"/>
            <p:cNvSpPr txBox="1"/>
            <p:nvPr/>
          </p:nvSpPr>
          <p:spPr>
            <a:xfrm>
              <a:off x="3855739" y="1447726"/>
              <a:ext cx="564430" cy="300083"/>
            </a:xfrm>
            <a:prstGeom prst="rect">
              <a:avLst/>
            </a:prstGeom>
            <a:noFill/>
          </p:spPr>
          <p:txBody>
            <a:bodyPr wrap="square" rtlCol="0">
              <a:spAutoFit/>
            </a:bodyPr>
            <a:lstStyle/>
            <a:p>
              <a:endParaRPr lang="zh-CN" altLang="en-US" sz="2000" dirty="0">
                <a:solidFill>
                  <a:schemeClr val="bg1"/>
                </a:solidFill>
                <a:latin typeface="微软雅黑" pitchFamily="34" charset="-122"/>
                <a:ea typeface="微软雅黑" pitchFamily="34" charset="-122"/>
              </a:endParaRPr>
            </a:p>
          </p:txBody>
        </p:sp>
      </p:grpSp>
      <p:grpSp>
        <p:nvGrpSpPr>
          <p:cNvPr id="50" name="组合 135"/>
          <p:cNvGrpSpPr/>
          <p:nvPr/>
        </p:nvGrpSpPr>
        <p:grpSpPr>
          <a:xfrm>
            <a:off x="6012689" y="2891037"/>
            <a:ext cx="1001712" cy="1001713"/>
            <a:chOff x="3737792" y="1347614"/>
            <a:chExt cx="751284" cy="751285"/>
          </a:xfrm>
        </p:grpSpPr>
        <p:grpSp>
          <p:nvGrpSpPr>
            <p:cNvPr id="51" name="组合 136"/>
            <p:cNvGrpSpPr/>
            <p:nvPr/>
          </p:nvGrpSpPr>
          <p:grpSpPr>
            <a:xfrm>
              <a:off x="3737792" y="1347614"/>
              <a:ext cx="751284" cy="751285"/>
              <a:chOff x="4964170" y="1531186"/>
              <a:chExt cx="1001712" cy="1001713"/>
            </a:xfrm>
          </p:grpSpPr>
          <p:sp>
            <p:nvSpPr>
              <p:cNvPr id="53" name="MH_Other_7"/>
              <p:cNvSpPr/>
              <p:nvPr>
                <p:custDataLst>
                  <p:tags r:id="rId1"/>
                </p:custDataLst>
              </p:nvPr>
            </p:nvSpPr>
            <p:spPr>
              <a:xfrm flipH="1">
                <a:off x="4964170" y="1531186"/>
                <a:ext cx="1001712" cy="1001713"/>
              </a:xfrm>
              <a:prstGeom prst="ellipse">
                <a:avLst/>
              </a:prstGeom>
              <a:gradFill flip="none" rotWithShape="1">
                <a:gsLst>
                  <a:gs pos="100000">
                    <a:srgbClr val="FFFFFF"/>
                  </a:gs>
                  <a:gs pos="0">
                    <a:srgbClr val="B8BBBC"/>
                  </a:gs>
                </a:gsLst>
                <a:lin ang="6600000" scaled="0"/>
                <a:tileRect/>
              </a:gradFill>
              <a:ln w="12700">
                <a:gradFill>
                  <a:gsLst>
                    <a:gs pos="0">
                      <a:schemeClr val="bg1"/>
                    </a:gs>
                    <a:gs pos="100000">
                      <a:schemeClr val="bg1">
                        <a:lumMod val="75000"/>
                      </a:schemeClr>
                    </a:gs>
                  </a:gsLst>
                  <a:lin ang="5400000" scaled="1"/>
                </a:gradFill>
              </a:ln>
              <a:effectLst>
                <a:outerShdw blurRad="50800" dist="88900" dir="2700000" algn="tl"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微软雅黑" pitchFamily="34" charset="-122"/>
                  <a:ea typeface="微软雅黑" pitchFamily="34" charset="-122"/>
                </a:endParaRPr>
              </a:p>
            </p:txBody>
          </p:sp>
          <p:sp>
            <p:nvSpPr>
              <p:cNvPr id="54" name="MH_Other_8"/>
              <p:cNvSpPr/>
              <p:nvPr>
                <p:custDataLst>
                  <p:tags r:id="rId2"/>
                </p:custDataLst>
              </p:nvPr>
            </p:nvSpPr>
            <p:spPr>
              <a:xfrm flipH="1">
                <a:off x="5076825" y="1643832"/>
                <a:ext cx="776280" cy="776280"/>
              </a:xfrm>
              <a:prstGeom prst="ellipse">
                <a:avLst/>
              </a:prstGeom>
              <a:solidFill>
                <a:schemeClr val="accent1"/>
              </a:solidFill>
              <a:ln>
                <a:noFill/>
              </a:ln>
              <a:effectLst>
                <a:innerShdw blurRad="1143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solidFill>
                    <a:schemeClr val="bg1"/>
                  </a:solidFill>
                  <a:latin typeface="微软雅黑" pitchFamily="34" charset="-122"/>
                  <a:ea typeface="微软雅黑" pitchFamily="34" charset="-122"/>
                </a:endParaRPr>
              </a:p>
            </p:txBody>
          </p:sp>
        </p:grpSp>
        <p:sp>
          <p:nvSpPr>
            <p:cNvPr id="52" name="TextBox 51"/>
            <p:cNvSpPr txBox="1"/>
            <p:nvPr/>
          </p:nvSpPr>
          <p:spPr>
            <a:xfrm>
              <a:off x="3865263" y="1452489"/>
              <a:ext cx="614287" cy="300083"/>
            </a:xfrm>
            <a:prstGeom prst="rect">
              <a:avLst/>
            </a:prstGeom>
            <a:noFill/>
          </p:spPr>
          <p:txBody>
            <a:bodyPr wrap="square" rtlCol="0">
              <a:spAutoFit/>
            </a:bodyPr>
            <a:lstStyle/>
            <a:p>
              <a:endParaRPr lang="zh-CN" altLang="en-US" sz="2000" dirty="0">
                <a:solidFill>
                  <a:schemeClr val="bg1"/>
                </a:solidFill>
                <a:latin typeface="微软雅黑" pitchFamily="34" charset="-122"/>
                <a:ea typeface="微软雅黑" pitchFamily="34" charset="-122"/>
              </a:endParaRPr>
            </a:p>
          </p:txBody>
        </p:sp>
      </p:grpSp>
      <p:sp>
        <p:nvSpPr>
          <p:cNvPr id="8" name="矩形 7"/>
          <p:cNvSpPr/>
          <p:nvPr/>
        </p:nvSpPr>
        <p:spPr>
          <a:xfrm>
            <a:off x="679450" y="1778662"/>
            <a:ext cx="3665338" cy="1938992"/>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公共服务平台可以为新办</a:t>
            </a:r>
            <a:r>
              <a:rPr lang="zh-CN" altLang="en-US" sz="2000" dirty="0" smtClean="0">
                <a:solidFill>
                  <a:schemeClr val="tx1">
                    <a:lumMod val="75000"/>
                    <a:lumOff val="25000"/>
                  </a:schemeClr>
                </a:solidFill>
                <a:latin typeface="微软雅黑" pitchFamily="34" charset="-122"/>
                <a:ea typeface="微软雅黑" pitchFamily="34" charset="-122"/>
              </a:rPr>
              <a:t>企业</a:t>
            </a:r>
            <a:r>
              <a:rPr lang="zh-CN" altLang="en-US" sz="2000" dirty="0">
                <a:solidFill>
                  <a:schemeClr val="tx1">
                    <a:lumMod val="75000"/>
                    <a:lumOff val="25000"/>
                  </a:schemeClr>
                </a:solidFill>
                <a:latin typeface="微软雅黑" pitchFamily="34" charset="-122"/>
                <a:ea typeface="微软雅黑" pitchFamily="34" charset="-122"/>
              </a:rPr>
              <a:t>提供管理指导</a:t>
            </a:r>
            <a:r>
              <a:rPr lang="zh-CN" altLang="en-US" sz="2000" dirty="0" smtClean="0">
                <a:solidFill>
                  <a:schemeClr val="tx1">
                    <a:lumMod val="75000"/>
                    <a:lumOff val="25000"/>
                  </a:schemeClr>
                </a:solidFill>
                <a:latin typeface="微软雅黑" pitchFamily="34" charset="-122"/>
                <a:ea typeface="微软雅黑" pitchFamily="34" charset="-122"/>
              </a:rPr>
              <a:t>、技能</a:t>
            </a:r>
            <a:r>
              <a:rPr lang="zh-CN" altLang="en-US" sz="2000" dirty="0">
                <a:solidFill>
                  <a:schemeClr val="tx1">
                    <a:lumMod val="75000"/>
                    <a:lumOff val="25000"/>
                  </a:schemeClr>
                </a:solidFill>
                <a:latin typeface="微软雅黑" pitchFamily="34" charset="-122"/>
                <a:ea typeface="微软雅黑" pitchFamily="34" charset="-122"/>
              </a:rPr>
              <a:t>培训、 市场开拓</a:t>
            </a:r>
            <a:r>
              <a:rPr lang="zh-CN" altLang="en-US" sz="2000" dirty="0" smtClean="0">
                <a:solidFill>
                  <a:schemeClr val="tx1">
                    <a:lumMod val="75000"/>
                    <a:lumOff val="25000"/>
                  </a:schemeClr>
                </a:solidFill>
                <a:latin typeface="微软雅黑" pitchFamily="34" charset="-122"/>
                <a:ea typeface="微软雅黑" pitchFamily="34" charset="-122"/>
              </a:rPr>
              <a:t>、标准</a:t>
            </a:r>
            <a:r>
              <a:rPr lang="zh-CN" altLang="en-US" sz="2000" dirty="0">
                <a:solidFill>
                  <a:schemeClr val="tx1">
                    <a:lumMod val="75000"/>
                    <a:lumOff val="25000"/>
                  </a:schemeClr>
                </a:solidFill>
                <a:latin typeface="微软雅黑" pitchFamily="34" charset="-122"/>
                <a:ea typeface="微软雅黑" pitchFamily="34" charset="-122"/>
              </a:rPr>
              <a:t>咨询</a:t>
            </a:r>
            <a:r>
              <a:rPr lang="zh-CN" altLang="en-US" sz="2000" dirty="0" smtClean="0">
                <a:solidFill>
                  <a:schemeClr val="tx1">
                    <a:lumMod val="75000"/>
                    <a:lumOff val="25000"/>
                  </a:schemeClr>
                </a:solidFill>
                <a:latin typeface="微软雅黑" pitchFamily="34" charset="-122"/>
                <a:ea typeface="微软雅黑" pitchFamily="34" charset="-122"/>
              </a:rPr>
              <a:t>、检验</a:t>
            </a:r>
            <a:r>
              <a:rPr lang="zh-CN" altLang="en-US" sz="2000" dirty="0">
                <a:solidFill>
                  <a:schemeClr val="tx1">
                    <a:lumMod val="75000"/>
                    <a:lumOff val="25000"/>
                  </a:schemeClr>
                </a:solidFill>
                <a:latin typeface="微软雅黑" pitchFamily="34" charset="-122"/>
                <a:ea typeface="微软雅黑" pitchFamily="34" charset="-122"/>
              </a:rPr>
              <a:t>检测认证</a:t>
            </a:r>
            <a:r>
              <a:rPr lang="zh-CN" altLang="en-US" sz="2000" dirty="0" smtClean="0">
                <a:solidFill>
                  <a:schemeClr val="tx1">
                    <a:lumMod val="75000"/>
                    <a:lumOff val="25000"/>
                  </a:schemeClr>
                </a:solidFill>
                <a:latin typeface="微软雅黑" pitchFamily="34" charset="-122"/>
                <a:ea typeface="微软雅黑" pitchFamily="34" charset="-122"/>
              </a:rPr>
              <a:t>、工商</a:t>
            </a:r>
            <a:r>
              <a:rPr lang="zh-CN" altLang="en-US" sz="2000" dirty="0">
                <a:solidFill>
                  <a:schemeClr val="tx1">
                    <a:lumMod val="75000"/>
                    <a:lumOff val="25000"/>
                  </a:schemeClr>
                </a:solidFill>
                <a:latin typeface="微软雅黑" pitchFamily="34" charset="-122"/>
                <a:ea typeface="微软雅黑" pitchFamily="34" charset="-122"/>
              </a:rPr>
              <a:t>登记等一系列</a:t>
            </a:r>
            <a:r>
              <a:rPr lang="zh-CN" altLang="en-US" sz="2000" dirty="0" smtClean="0">
                <a:solidFill>
                  <a:schemeClr val="tx1">
                    <a:lumMod val="75000"/>
                    <a:lumOff val="25000"/>
                  </a:schemeClr>
                </a:solidFill>
                <a:latin typeface="微软雅黑" pitchFamily="34" charset="-122"/>
                <a:ea typeface="微软雅黑" pitchFamily="34" charset="-122"/>
              </a:rPr>
              <a:t>综合</a:t>
            </a:r>
            <a:r>
              <a:rPr lang="zh-CN" altLang="en-US" sz="2000" dirty="0">
                <a:solidFill>
                  <a:schemeClr val="tx1">
                    <a:lumMod val="75000"/>
                    <a:lumOff val="25000"/>
                  </a:schemeClr>
                </a:solidFill>
                <a:latin typeface="微软雅黑" pitchFamily="34" charset="-122"/>
                <a:ea typeface="微软雅黑" pitchFamily="34" charset="-122"/>
              </a:rPr>
              <a:t>服务</a:t>
            </a:r>
            <a:r>
              <a:rPr lang="en-US" altLang="zh-CN" sz="2000" dirty="0">
                <a:solidFill>
                  <a:schemeClr val="tx1">
                    <a:lumMod val="75000"/>
                    <a:lumOff val="25000"/>
                  </a:schemeClr>
                </a:solidFill>
                <a:latin typeface="微软雅黑" pitchFamily="34" charset="-122"/>
                <a:ea typeface="微软雅黑" pitchFamily="34" charset="-122"/>
              </a:rPr>
              <a:t>;</a:t>
            </a:r>
            <a:endParaRPr lang="zh-CN" altLang="en-US" sz="2000" dirty="0">
              <a:solidFill>
                <a:schemeClr val="tx1">
                  <a:lumMod val="75000"/>
                  <a:lumOff val="25000"/>
                </a:schemeClr>
              </a:solidFill>
              <a:latin typeface="微软雅黑" pitchFamily="34" charset="-122"/>
              <a:ea typeface="微软雅黑" pitchFamily="34" charset="-122"/>
            </a:endParaRPr>
          </a:p>
        </p:txBody>
      </p:sp>
      <p:sp>
        <p:nvSpPr>
          <p:cNvPr id="9" name="矩形 8"/>
          <p:cNvSpPr/>
          <p:nvPr/>
        </p:nvSpPr>
        <p:spPr>
          <a:xfrm>
            <a:off x="7664450" y="2894543"/>
            <a:ext cx="3822700" cy="2277034"/>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创业基地可以为新办企业提供金融</a:t>
            </a:r>
            <a:r>
              <a:rPr lang="zh-CN" altLang="en-US" sz="2000" dirty="0" smtClean="0">
                <a:solidFill>
                  <a:schemeClr val="tx1">
                    <a:lumMod val="75000"/>
                    <a:lumOff val="25000"/>
                  </a:schemeClr>
                </a:solidFill>
                <a:latin typeface="微软雅黑" pitchFamily="34" charset="-122"/>
                <a:ea typeface="微软雅黑" pitchFamily="34" charset="-122"/>
              </a:rPr>
              <a:t>、法律、人力、工商、税务</a:t>
            </a:r>
            <a:r>
              <a:rPr lang="zh-CN" altLang="en-US" sz="2000" dirty="0">
                <a:solidFill>
                  <a:schemeClr val="tx1">
                    <a:lumMod val="75000"/>
                    <a:lumOff val="25000"/>
                  </a:schemeClr>
                </a:solidFill>
                <a:latin typeface="微软雅黑" pitchFamily="34" charset="-122"/>
                <a:ea typeface="微软雅黑" pitchFamily="34" charset="-122"/>
              </a:rPr>
              <a:t>等一站式服务</a:t>
            </a:r>
            <a:r>
              <a:rPr lang="zh-CN" altLang="en-US" sz="2000" dirty="0" smtClean="0">
                <a:solidFill>
                  <a:schemeClr val="tx1">
                    <a:lumMod val="75000"/>
                    <a:lumOff val="25000"/>
                  </a:schemeClr>
                </a:solidFill>
                <a:latin typeface="微软雅黑" pitchFamily="34" charset="-122"/>
                <a:ea typeface="微软雅黑" pitchFamily="34" charset="-122"/>
              </a:rPr>
              <a:t>项目</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并为新办企业提供了良好的商业环境和氛围</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加强企业与企业之间的沟通、 交流</a:t>
            </a:r>
            <a:r>
              <a:rPr lang="zh-CN" altLang="en-US" sz="2000" dirty="0" smtClean="0">
                <a:solidFill>
                  <a:schemeClr val="tx1">
                    <a:lumMod val="75000"/>
                    <a:lumOff val="25000"/>
                  </a:schemeClr>
                </a:solidFill>
                <a:latin typeface="微软雅黑" pitchFamily="34" charset="-122"/>
                <a:ea typeface="微软雅黑" pitchFamily="34" charset="-122"/>
              </a:rPr>
              <a:t>、合作</a:t>
            </a:r>
            <a:r>
              <a:rPr lang="zh-CN" altLang="en-US" sz="2000" dirty="0">
                <a:solidFill>
                  <a:schemeClr val="tx1">
                    <a:lumMod val="75000"/>
                    <a:lumOff val="25000"/>
                  </a:schemeClr>
                </a:solidFill>
                <a:latin typeface="微软雅黑" pitchFamily="34" charset="-122"/>
                <a:ea typeface="微软雅黑" pitchFamily="34" charset="-122"/>
              </a:rPr>
              <a:t>。 </a:t>
            </a:r>
          </a:p>
        </p:txBody>
      </p:sp>
      <p:sp>
        <p:nvSpPr>
          <p:cNvPr id="30" name="文本框 9"/>
          <p:cNvSpPr txBox="1"/>
          <p:nvPr/>
        </p:nvSpPr>
        <p:spPr>
          <a:xfrm>
            <a:off x="840784" y="203271"/>
            <a:ext cx="77634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四、 公共服务</a:t>
            </a:r>
          </a:p>
        </p:txBody>
      </p:sp>
    </p:spTree>
    <p:extLst>
      <p:ext uri="{BB962C8B-B14F-4D97-AF65-F5344CB8AC3E}">
        <p14:creationId xmlns:p14="http://schemas.microsoft.com/office/powerpoint/2010/main" val="3738751464"/>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barn(inVertical)">
                                      <p:cBhvr>
                                        <p:cTn id="7" dur="500"/>
                                        <p:tgtEl>
                                          <p:spTgt spid="41"/>
                                        </p:tgtEl>
                                      </p:cBhvr>
                                    </p:animEffect>
                                  </p:childTnLst>
                                </p:cTn>
                              </p:par>
                              <p:par>
                                <p:cTn id="8" presetID="16" presetClass="entr" presetSubtype="21" fill="hold" nodeType="withEffect">
                                  <p:stCondLst>
                                    <p:cond delay="0"/>
                                  </p:stCondLst>
                                  <p:childTnLst>
                                    <p:set>
                                      <p:cBhvr>
                                        <p:cTn id="9" dur="1" fill="hold">
                                          <p:stCondLst>
                                            <p:cond delay="0"/>
                                          </p:stCondLst>
                                        </p:cTn>
                                        <p:tgtEl>
                                          <p:spTgt spid="45"/>
                                        </p:tgtEl>
                                        <p:attrNameLst>
                                          <p:attrName>style.visibility</p:attrName>
                                        </p:attrNameLst>
                                      </p:cBhvr>
                                      <p:to>
                                        <p:strVal val="visible"/>
                                      </p:to>
                                    </p:set>
                                    <p:animEffect transition="in" filter="barn(inVertical)">
                                      <p:cBhvr>
                                        <p:cTn id="10" dur="500"/>
                                        <p:tgtEl>
                                          <p:spTgt spid="45"/>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barn(inVertical)">
                                      <p:cBhvr>
                                        <p:cTn id="13" dur="500"/>
                                        <p:tgtEl>
                                          <p:spTgt spid="8"/>
                                        </p:tgtEl>
                                      </p:cBhvr>
                                    </p:animEffect>
                                  </p:childTnLst>
                                </p:cTn>
                              </p:par>
                            </p:childTnLst>
                          </p:cTn>
                        </p:par>
                      </p:childTnLst>
                    </p:cTn>
                  </p:par>
                  <p:par>
                    <p:cTn id="14" fill="hold">
                      <p:stCondLst>
                        <p:cond delay="indefinite"/>
                      </p:stCondLst>
                      <p:childTnLst>
                        <p:par>
                          <p:cTn id="15" fill="hold">
                            <p:stCondLst>
                              <p:cond delay="0"/>
                            </p:stCondLst>
                            <p:childTnLst>
                              <p:par>
                                <p:cTn id="16" presetID="45" presetClass="entr" presetSubtype="0" fill="hold" nodeType="clickEffect">
                                  <p:stCondLst>
                                    <p:cond delay="0"/>
                                  </p:stCondLst>
                                  <p:childTnLst>
                                    <p:set>
                                      <p:cBhvr>
                                        <p:cTn id="17" dur="1" fill="hold">
                                          <p:stCondLst>
                                            <p:cond delay="0"/>
                                          </p:stCondLst>
                                        </p:cTn>
                                        <p:tgtEl>
                                          <p:spTgt spid="37"/>
                                        </p:tgtEl>
                                        <p:attrNameLst>
                                          <p:attrName>style.visibility</p:attrName>
                                        </p:attrNameLst>
                                      </p:cBhvr>
                                      <p:to>
                                        <p:strVal val="visible"/>
                                      </p:to>
                                    </p:set>
                                    <p:animEffect transition="in" filter="fade">
                                      <p:cBhvr>
                                        <p:cTn id="18" dur="2000"/>
                                        <p:tgtEl>
                                          <p:spTgt spid="37"/>
                                        </p:tgtEl>
                                      </p:cBhvr>
                                    </p:animEffect>
                                    <p:anim calcmode="lin" valueType="num">
                                      <p:cBhvr>
                                        <p:cTn id="19" dur="2000" fill="hold"/>
                                        <p:tgtEl>
                                          <p:spTgt spid="37"/>
                                        </p:tgtEl>
                                        <p:attrNameLst>
                                          <p:attrName>ppt_w</p:attrName>
                                        </p:attrNameLst>
                                      </p:cBhvr>
                                      <p:tavLst>
                                        <p:tav tm="0" fmla="#ppt_w*sin(2.5*pi*$)">
                                          <p:val>
                                            <p:fltVal val="0"/>
                                          </p:val>
                                        </p:tav>
                                        <p:tav tm="100000">
                                          <p:val>
                                            <p:fltVal val="1"/>
                                          </p:val>
                                        </p:tav>
                                      </p:tavLst>
                                    </p:anim>
                                    <p:anim calcmode="lin" valueType="num">
                                      <p:cBhvr>
                                        <p:cTn id="20" dur="2000" fill="hold"/>
                                        <p:tgtEl>
                                          <p:spTgt spid="37"/>
                                        </p:tgtEl>
                                        <p:attrNameLst>
                                          <p:attrName>ppt_h</p:attrName>
                                        </p:attrNameLst>
                                      </p:cBhvr>
                                      <p:tavLst>
                                        <p:tav tm="0">
                                          <p:val>
                                            <p:strVal val="#ppt_h"/>
                                          </p:val>
                                        </p:tav>
                                        <p:tav tm="100000">
                                          <p:val>
                                            <p:strVal val="#ppt_h"/>
                                          </p:val>
                                        </p:tav>
                                      </p:tavLst>
                                    </p:anim>
                                  </p:childTnLst>
                                </p:cTn>
                              </p:par>
                              <p:par>
                                <p:cTn id="21" presetID="45" presetClass="entr" presetSubtype="0" fill="hold" nodeType="withEffect">
                                  <p:stCondLst>
                                    <p:cond delay="0"/>
                                  </p:stCondLst>
                                  <p:childTnLst>
                                    <p:set>
                                      <p:cBhvr>
                                        <p:cTn id="22" dur="1" fill="hold">
                                          <p:stCondLst>
                                            <p:cond delay="0"/>
                                          </p:stCondLst>
                                        </p:cTn>
                                        <p:tgtEl>
                                          <p:spTgt spid="50"/>
                                        </p:tgtEl>
                                        <p:attrNameLst>
                                          <p:attrName>style.visibility</p:attrName>
                                        </p:attrNameLst>
                                      </p:cBhvr>
                                      <p:to>
                                        <p:strVal val="visible"/>
                                      </p:to>
                                    </p:set>
                                    <p:animEffect transition="in" filter="fade">
                                      <p:cBhvr>
                                        <p:cTn id="23" dur="2000"/>
                                        <p:tgtEl>
                                          <p:spTgt spid="50"/>
                                        </p:tgtEl>
                                      </p:cBhvr>
                                    </p:animEffect>
                                    <p:anim calcmode="lin" valueType="num">
                                      <p:cBhvr>
                                        <p:cTn id="24" dur="2000" fill="hold"/>
                                        <p:tgtEl>
                                          <p:spTgt spid="50"/>
                                        </p:tgtEl>
                                        <p:attrNameLst>
                                          <p:attrName>ppt_w</p:attrName>
                                        </p:attrNameLst>
                                      </p:cBhvr>
                                      <p:tavLst>
                                        <p:tav tm="0" fmla="#ppt_w*sin(2.5*pi*$)">
                                          <p:val>
                                            <p:fltVal val="0"/>
                                          </p:val>
                                        </p:tav>
                                        <p:tav tm="100000">
                                          <p:val>
                                            <p:fltVal val="1"/>
                                          </p:val>
                                        </p:tav>
                                      </p:tavLst>
                                    </p:anim>
                                    <p:anim calcmode="lin" valueType="num">
                                      <p:cBhvr>
                                        <p:cTn id="25" dur="2000" fill="hold"/>
                                        <p:tgtEl>
                                          <p:spTgt spid="50"/>
                                        </p:tgtEl>
                                        <p:attrNameLst>
                                          <p:attrName>ppt_h</p:attrName>
                                        </p:attrNameLst>
                                      </p:cBhvr>
                                      <p:tavLst>
                                        <p:tav tm="0">
                                          <p:val>
                                            <p:strVal val="#ppt_h"/>
                                          </p:val>
                                        </p:tav>
                                        <p:tav tm="100000">
                                          <p:val>
                                            <p:strVal val="#ppt_h"/>
                                          </p:val>
                                        </p:tav>
                                      </p:tavLst>
                                    </p:anim>
                                  </p:childTnLst>
                                </p:cTn>
                              </p:par>
                              <p:par>
                                <p:cTn id="26" presetID="45" presetClass="entr" presetSubtype="0"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2000"/>
                                        <p:tgtEl>
                                          <p:spTgt spid="9"/>
                                        </p:tgtEl>
                                      </p:cBhvr>
                                    </p:animEffect>
                                    <p:anim calcmode="lin" valueType="num">
                                      <p:cBhvr>
                                        <p:cTn id="29" dur="2000" fill="hold"/>
                                        <p:tgtEl>
                                          <p:spTgt spid="9"/>
                                        </p:tgtEl>
                                        <p:attrNameLst>
                                          <p:attrName>ppt_w</p:attrName>
                                        </p:attrNameLst>
                                      </p:cBhvr>
                                      <p:tavLst>
                                        <p:tav tm="0" fmla="#ppt_w*sin(2.5*pi*$)">
                                          <p:val>
                                            <p:fltVal val="0"/>
                                          </p:val>
                                        </p:tav>
                                        <p:tav tm="100000">
                                          <p:val>
                                            <p:fltVal val="1"/>
                                          </p:val>
                                        </p:tav>
                                      </p:tavLst>
                                    </p:anim>
                                    <p:anim calcmode="lin" valueType="num">
                                      <p:cBhvr>
                                        <p:cTn id="30" dur="2000" fill="hold"/>
                                        <p:tgtEl>
                                          <p:spTgt spid="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flipH="1">
            <a:off x="1" y="4521903"/>
            <a:ext cx="4031399" cy="2197900"/>
            <a:chOff x="5917425" y="3435846"/>
            <a:chExt cx="3226575" cy="1707654"/>
          </a:xfrm>
        </p:grpSpPr>
        <p:pic>
          <p:nvPicPr>
            <p:cNvPr id="43"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4"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45" name="组合 44"/>
          <p:cNvGrpSpPr/>
          <p:nvPr/>
        </p:nvGrpSpPr>
        <p:grpSpPr>
          <a:xfrm>
            <a:off x="7914767" y="4482889"/>
            <a:ext cx="4300320" cy="2275929"/>
            <a:chOff x="5917425" y="3435846"/>
            <a:chExt cx="3226575" cy="1707654"/>
          </a:xfrm>
        </p:grpSpPr>
        <p:pic>
          <p:nvPicPr>
            <p:cNvPr id="46"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7"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33" name="椭圆 32"/>
          <p:cNvSpPr/>
          <p:nvPr/>
        </p:nvSpPr>
        <p:spPr>
          <a:xfrm>
            <a:off x="5376109" y="1629269"/>
            <a:ext cx="1367796" cy="1367796"/>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dirty="0"/>
          </a:p>
        </p:txBody>
      </p:sp>
      <p:sp>
        <p:nvSpPr>
          <p:cNvPr id="36" name="Rectangle 49"/>
          <p:cNvSpPr/>
          <p:nvPr/>
        </p:nvSpPr>
        <p:spPr>
          <a:xfrm>
            <a:off x="2425700" y="3388942"/>
            <a:ext cx="7054850" cy="615549"/>
          </a:xfrm>
          <a:prstGeom prst="rect">
            <a:avLst/>
          </a:prstGeom>
          <a:effectLst/>
        </p:spPr>
        <p:txBody>
          <a:bodyPr wrap="square" lIns="121917" tIns="60958" rIns="121917" bIns="60958">
            <a:spAutoFit/>
          </a:bodyPr>
          <a:lstStyle/>
          <a:p>
            <a:pPr marL="0" lvl="1" algn="ctr"/>
            <a:r>
              <a:rPr lang="zh-CN" altLang="en-US" sz="3200" b="1" dirty="0" smtClean="0">
                <a:solidFill>
                  <a:schemeClr val="accent1"/>
                </a:solidFill>
                <a:latin typeface="微软雅黑" pitchFamily="34" charset="-122"/>
                <a:ea typeface="微软雅黑" pitchFamily="34" charset="-122"/>
              </a:rPr>
              <a:t>第五节  初创</a:t>
            </a:r>
            <a:r>
              <a:rPr lang="zh-CN" altLang="en-US" sz="3200" b="1" dirty="0">
                <a:solidFill>
                  <a:schemeClr val="accent1"/>
                </a:solidFill>
                <a:latin typeface="微软雅黑" pitchFamily="34" charset="-122"/>
                <a:ea typeface="微软雅黑" pitchFamily="34" charset="-122"/>
              </a:rPr>
              <a:t>企业的生存管理</a:t>
            </a:r>
            <a:endParaRPr lang="en-US" altLang="zh-CN" sz="3200" b="1" dirty="0">
              <a:solidFill>
                <a:schemeClr val="accent1"/>
              </a:solidFill>
              <a:latin typeface="微软雅黑" pitchFamily="34" charset="-122"/>
              <a:ea typeface="微软雅黑" pitchFamily="34" charset="-122"/>
            </a:endParaRPr>
          </a:p>
        </p:txBody>
      </p:sp>
      <p:cxnSp>
        <p:nvCxnSpPr>
          <p:cNvPr id="38" name="Straight Connector 2"/>
          <p:cNvCxnSpPr/>
          <p:nvPr/>
        </p:nvCxnSpPr>
        <p:spPr>
          <a:xfrm>
            <a:off x="2667000" y="3963297"/>
            <a:ext cx="6813550" cy="0"/>
          </a:xfrm>
          <a:prstGeom prst="line">
            <a:avLst/>
          </a:prstGeom>
          <a:ln w="9525">
            <a:solidFill>
              <a:schemeClr val="accent1"/>
            </a:solidFill>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sp>
        <p:nvSpPr>
          <p:cNvPr id="48" name="矩形 4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49" name="矩形 4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6" name="TextBox 45"/>
          <p:cNvSpPr txBox="1"/>
          <p:nvPr/>
        </p:nvSpPr>
        <p:spPr>
          <a:xfrm>
            <a:off x="5409004" y="2097723"/>
            <a:ext cx="1318496" cy="430883"/>
          </a:xfrm>
          <a:prstGeom prst="rect">
            <a:avLst/>
          </a:prstGeom>
          <a:noFill/>
          <a:effectLst/>
        </p:spPr>
        <p:txBody>
          <a:bodyPr wrap="none" lIns="121917" tIns="60958" rIns="121917" bIns="60958" rtlCol="0">
            <a:spAutoFit/>
          </a:bodyPr>
          <a:lstStyle/>
          <a:p>
            <a:pPr algn="ctr"/>
            <a:r>
              <a:rPr lang="en-US" altLang="zh-CN" sz="2000" b="1" dirty="0">
                <a:solidFill>
                  <a:schemeClr val="bg1"/>
                </a:solidFill>
                <a:latin typeface="微软雅黑" pitchFamily="34" charset="-122"/>
                <a:ea typeface="微软雅黑" pitchFamily="34" charset="-122"/>
              </a:rPr>
              <a:t>PART </a:t>
            </a:r>
            <a:r>
              <a:rPr lang="en-US" altLang="zh-CN" sz="2000" b="1" dirty="0" smtClean="0">
                <a:solidFill>
                  <a:schemeClr val="bg1"/>
                </a:solidFill>
                <a:latin typeface="微软雅黑" pitchFamily="34" charset="-122"/>
                <a:ea typeface="微软雅黑" pitchFamily="34" charset="-122"/>
              </a:rPr>
              <a:t>05</a:t>
            </a:r>
            <a:endParaRPr lang="en-US" altLang="zh-CN" sz="20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965661149"/>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 name="组合 2"/>
          <p:cNvGrpSpPr/>
          <p:nvPr/>
        </p:nvGrpSpPr>
        <p:grpSpPr>
          <a:xfrm>
            <a:off x="192881" y="893"/>
            <a:ext cx="575915" cy="836495"/>
            <a:chOff x="841003" y="360040"/>
            <a:chExt cx="504056" cy="836712"/>
          </a:xfrm>
          <a:solidFill>
            <a:schemeClr val="accent1"/>
          </a:soli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13" name="Rectangle 4"/>
          <p:cNvSpPr txBox="1">
            <a:spLocks noChangeArrowheads="1"/>
          </p:cNvSpPr>
          <p:nvPr/>
        </p:nvSpPr>
        <p:spPr bwMode="auto">
          <a:xfrm>
            <a:off x="984764" y="1305317"/>
            <a:ext cx="5234173" cy="37800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14" tIns="45707" rIns="91414" bIns="45707"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sz="2800" dirty="0" smtClean="0">
                <a:solidFill>
                  <a:schemeClr val="accent1"/>
                </a:solidFill>
                <a:latin typeface="微软雅黑" panose="020B0503020204020204" pitchFamily="34" charset="-122"/>
                <a:ea typeface="微软雅黑" panose="020B0503020204020204" pitchFamily="34" charset="-122"/>
              </a:rPr>
              <a:t>学习目标</a:t>
            </a:r>
            <a:endParaRPr lang="zh-CN" altLang="en-US" sz="2800" dirty="0">
              <a:solidFill>
                <a:schemeClr val="accent1"/>
              </a:solidFill>
              <a:latin typeface="微软雅黑" panose="020B0503020204020204" pitchFamily="34" charset="-122"/>
              <a:ea typeface="微软雅黑" panose="020B0503020204020204" pitchFamily="34" charset="-122"/>
            </a:endParaRPr>
          </a:p>
        </p:txBody>
      </p:sp>
      <p:sp>
        <p:nvSpPr>
          <p:cNvPr id="14" name="弧形 13"/>
          <p:cNvSpPr/>
          <p:nvPr/>
        </p:nvSpPr>
        <p:spPr>
          <a:xfrm>
            <a:off x="2042018" y="1242356"/>
            <a:ext cx="503925" cy="503925"/>
          </a:xfrm>
          <a:prstGeom prst="arc">
            <a:avLst>
              <a:gd name="adj1" fmla="val 18916496"/>
              <a:gd name="adj2" fmla="val 2632855"/>
            </a:avLst>
          </a:prstGeom>
          <a:ln>
            <a:solidFill>
              <a:srgbClr val="2F5EB0"/>
            </a:solidFill>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sz="1300"/>
          </a:p>
        </p:txBody>
      </p:sp>
      <p:sp>
        <p:nvSpPr>
          <p:cNvPr id="15" name="Freeform 12"/>
          <p:cNvSpPr>
            <a:spLocks/>
          </p:cNvSpPr>
          <p:nvPr/>
        </p:nvSpPr>
        <p:spPr bwMode="auto">
          <a:xfrm>
            <a:off x="2908983" y="2595351"/>
            <a:ext cx="528500" cy="530087"/>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accent1"/>
          </a:solidFill>
          <a:ln>
            <a:noFill/>
          </a:ln>
          <a:extLst/>
        </p:spPr>
        <p:txBody>
          <a:bodyPr lIns="121917" tIns="60958" rIns="121917" bIns="60958"/>
          <a:lstStyle/>
          <a:p>
            <a:endParaRPr lang="zh-CN" altLang="en-US" sz="1300">
              <a:solidFill>
                <a:schemeClr val="tx1">
                  <a:lumMod val="50000"/>
                  <a:lumOff val="50000"/>
                </a:schemeClr>
              </a:solidFill>
            </a:endParaRPr>
          </a:p>
        </p:txBody>
      </p:sp>
      <p:sp>
        <p:nvSpPr>
          <p:cNvPr id="16" name="Freeform 12"/>
          <p:cNvSpPr>
            <a:spLocks/>
          </p:cNvSpPr>
          <p:nvPr/>
        </p:nvSpPr>
        <p:spPr bwMode="auto">
          <a:xfrm flipH="1" flipV="1">
            <a:off x="7813380" y="4194239"/>
            <a:ext cx="528500" cy="530087"/>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accent1"/>
          </a:solidFill>
          <a:ln>
            <a:noFill/>
          </a:ln>
          <a:extLst/>
        </p:spPr>
        <p:txBody>
          <a:bodyPr lIns="121917" tIns="60958" rIns="121917" bIns="60958"/>
          <a:lstStyle/>
          <a:p>
            <a:endParaRPr lang="zh-CN" altLang="en-US" sz="1300">
              <a:solidFill>
                <a:schemeClr val="tx1">
                  <a:lumMod val="50000"/>
                  <a:lumOff val="50000"/>
                </a:schemeClr>
              </a:solidFill>
            </a:endParaRPr>
          </a:p>
        </p:txBody>
      </p:sp>
      <p:sp>
        <p:nvSpPr>
          <p:cNvPr id="17" name="TextBox 16"/>
          <p:cNvSpPr txBox="1"/>
          <p:nvPr/>
        </p:nvSpPr>
        <p:spPr>
          <a:xfrm>
            <a:off x="3181350" y="2785851"/>
            <a:ext cx="5352629" cy="1938475"/>
          </a:xfrm>
          <a:prstGeom prst="rect">
            <a:avLst/>
          </a:prstGeom>
          <a:noFill/>
        </p:spPr>
        <p:txBody>
          <a:bodyPr wrap="square" lIns="121917" tIns="60958" rIns="121917" bIns="60958" rtlCol="0">
            <a:spAutoFit/>
          </a:bodyPr>
          <a:lstStyle/>
          <a:p>
            <a:pPr>
              <a:lnSpc>
                <a:spcPct val="120000"/>
              </a:lnSpc>
              <a:spcBef>
                <a:spcPct val="0"/>
              </a:spcBef>
            </a:pP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1.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了解企业名称</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、名牌</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设计的原则和方法</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a:t>
            </a:r>
          </a:p>
          <a:p>
            <a:pPr>
              <a:lnSpc>
                <a:spcPct val="120000"/>
              </a:lnSpc>
              <a:spcBef>
                <a:spcPct val="0"/>
              </a:spcBef>
            </a:pP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2.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学会选址分析</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a:t>
            </a:r>
          </a:p>
          <a:p>
            <a:pPr>
              <a:lnSpc>
                <a:spcPct val="120000"/>
              </a:lnSpc>
              <a:spcBef>
                <a:spcPct val="0"/>
              </a:spcBef>
            </a:pP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3.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了解企业注册流程</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a:t>
            </a:r>
          </a:p>
          <a:p>
            <a:pPr>
              <a:lnSpc>
                <a:spcPct val="120000"/>
              </a:lnSpc>
              <a:spcBef>
                <a:spcPct val="0"/>
              </a:spcBef>
            </a:pP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4.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了解新企业的优惠政策</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a:t>
            </a:r>
          </a:p>
          <a:p>
            <a:pPr>
              <a:lnSpc>
                <a:spcPct val="120000"/>
              </a:lnSpc>
              <a:spcBef>
                <a:spcPct val="0"/>
              </a:spcBef>
            </a:pP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5.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掌握企业初创期的生存管理。</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4" name="矩形 2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86799000"/>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矩形 91"/>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93" name="矩形 92"/>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3" name="矩形 12"/>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15" name="组合 14"/>
          <p:cNvGrpSpPr/>
          <p:nvPr/>
        </p:nvGrpSpPr>
        <p:grpSpPr>
          <a:xfrm>
            <a:off x="192881" y="893"/>
            <a:ext cx="575915" cy="836495"/>
            <a:chOff x="841003" y="360040"/>
            <a:chExt cx="504056" cy="836712"/>
          </a:xfrm>
          <a:solidFill>
            <a:schemeClr val="accent1"/>
          </a:solidFill>
        </p:grpSpPr>
        <p:sp>
          <p:nvSpPr>
            <p:cNvPr id="16" name="矩形 15"/>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17" name="等腰三角形 16"/>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18" name="文本框 9"/>
          <p:cNvSpPr txBox="1"/>
          <p:nvPr/>
        </p:nvSpPr>
        <p:spPr>
          <a:xfrm>
            <a:off x="840784" y="203271"/>
            <a:ext cx="85000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一、 初创企业面临的困难</a:t>
            </a:r>
          </a:p>
        </p:txBody>
      </p:sp>
      <p:sp>
        <p:nvSpPr>
          <p:cNvPr id="19" name="矩形 18"/>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136650" y="2082800"/>
            <a:ext cx="9137650" cy="3759200"/>
          </a:xfrm>
          <a:prstGeom prst="rect">
            <a:avLst/>
          </a:prstGeom>
          <a:solidFill>
            <a:schemeClr val="accent2">
              <a:lumMod val="20000"/>
              <a:lumOff val="8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Group 4"/>
          <p:cNvGrpSpPr>
            <a:grpSpLocks/>
          </p:cNvGrpSpPr>
          <p:nvPr/>
        </p:nvGrpSpPr>
        <p:grpSpPr bwMode="auto">
          <a:xfrm>
            <a:off x="1403350" y="1404938"/>
            <a:ext cx="6911975" cy="1092200"/>
            <a:chOff x="0" y="0"/>
            <a:chExt cx="4354" cy="688"/>
          </a:xfrm>
        </p:grpSpPr>
        <p:sp>
          <p:nvSpPr>
            <p:cNvPr id="20" name="Rectangle 5"/>
            <p:cNvSpPr>
              <a:spLocks noChangeArrowheads="1"/>
            </p:cNvSpPr>
            <p:nvPr/>
          </p:nvSpPr>
          <p:spPr bwMode="auto">
            <a:xfrm>
              <a:off x="0" y="54"/>
              <a:ext cx="4354" cy="453"/>
            </a:xfrm>
            <a:prstGeom prst="rect">
              <a:avLst/>
            </a:prstGeom>
            <a:gradFill rotWithShape="1">
              <a:gsLst>
                <a:gs pos="0">
                  <a:srgbClr val="DDDDDD"/>
                </a:gs>
                <a:gs pos="100000">
                  <a:schemeClr val="bg1"/>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21" name="Rectangle 6"/>
            <p:cNvSpPr>
              <a:spLocks noChangeArrowheads="1"/>
            </p:cNvSpPr>
            <p:nvPr/>
          </p:nvSpPr>
          <p:spPr bwMode="auto">
            <a:xfrm>
              <a:off x="181" y="0"/>
              <a:ext cx="4055" cy="454"/>
            </a:xfrm>
            <a:prstGeom prst="rect">
              <a:avLst/>
            </a:prstGeom>
            <a:gradFill rotWithShape="1">
              <a:gsLst>
                <a:gs pos="0">
                  <a:schemeClr val="accent2"/>
                </a:gs>
                <a:gs pos="100000">
                  <a:schemeClr val="accent1"/>
                </a:gs>
              </a:gsLst>
              <a:lin ang="27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22" name="AutoShape 9"/>
            <p:cNvSpPr>
              <a:spLocks noChangeArrowheads="1"/>
            </p:cNvSpPr>
            <p:nvPr/>
          </p:nvSpPr>
          <p:spPr bwMode="auto">
            <a:xfrm>
              <a:off x="0" y="507"/>
              <a:ext cx="4354" cy="181"/>
            </a:xfrm>
            <a:custGeom>
              <a:avLst/>
              <a:gdLst>
                <a:gd name="T0" fmla="*/ 173 w 21600"/>
                <a:gd name="T1" fmla="*/ 0 h 21600"/>
                <a:gd name="T2" fmla="*/ 88 w 21600"/>
                <a:gd name="T3" fmla="*/ 0 h 21600"/>
                <a:gd name="T4" fmla="*/ 4 w 21600"/>
                <a:gd name="T5" fmla="*/ 0 h 21600"/>
                <a:gd name="T6" fmla="*/ 88 w 21600"/>
                <a:gd name="T7" fmla="*/ 0 h 21600"/>
                <a:gd name="T8" fmla="*/ 0 60000 65536"/>
                <a:gd name="T9" fmla="*/ 0 60000 65536"/>
                <a:gd name="T10" fmla="*/ 0 60000 65536"/>
                <a:gd name="T11" fmla="*/ 0 60000 65536"/>
                <a:gd name="T12" fmla="*/ 2337 w 21600"/>
                <a:gd name="T13" fmla="*/ 2387 h 21600"/>
                <a:gd name="T14" fmla="*/ 19263 w 21600"/>
                <a:gd name="T15" fmla="*/ 19213 h 21600"/>
              </a:gdLst>
              <a:ahLst/>
              <a:cxnLst>
                <a:cxn ang="T8">
                  <a:pos x="T0" y="T1"/>
                </a:cxn>
                <a:cxn ang="T9">
                  <a:pos x="T2" y="T3"/>
                </a:cxn>
                <a:cxn ang="T10">
                  <a:pos x="T4" y="T5"/>
                </a:cxn>
                <a:cxn ang="T11">
                  <a:pos x="T6" y="T7"/>
                </a:cxn>
              </a:cxnLst>
              <a:rect l="T12" t="T13" r="T14" b="T15"/>
              <a:pathLst>
                <a:path w="21600" h="21600">
                  <a:moveTo>
                    <a:pt x="0" y="0"/>
                  </a:moveTo>
                  <a:lnTo>
                    <a:pt x="1072" y="21600"/>
                  </a:lnTo>
                  <a:lnTo>
                    <a:pt x="20528" y="21600"/>
                  </a:lnTo>
                  <a:lnTo>
                    <a:pt x="21600" y="0"/>
                  </a:lnTo>
                  <a:lnTo>
                    <a:pt x="0" y="0"/>
                  </a:lnTo>
                  <a:close/>
                </a:path>
              </a:pathLst>
            </a:custGeom>
            <a:gradFill rotWithShape="1">
              <a:gsLst>
                <a:gs pos="0">
                  <a:srgbClr val="DDDDDD"/>
                </a:gs>
                <a:gs pos="100000">
                  <a:schemeClr val="bg1">
                    <a:alpha val="0"/>
                  </a:scheme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23" name="AutoShape 10"/>
            <p:cNvSpPr>
              <a:spLocks noChangeArrowheads="1"/>
            </p:cNvSpPr>
            <p:nvPr/>
          </p:nvSpPr>
          <p:spPr bwMode="auto">
            <a:xfrm>
              <a:off x="181" y="320"/>
              <a:ext cx="1497" cy="181"/>
            </a:xfrm>
            <a:custGeom>
              <a:avLst/>
              <a:gdLst>
                <a:gd name="T0" fmla="*/ 7 w 21600"/>
                <a:gd name="T1" fmla="*/ 0 h 21600"/>
                <a:gd name="T2" fmla="*/ 4 w 21600"/>
                <a:gd name="T3" fmla="*/ 0 h 21600"/>
                <a:gd name="T4" fmla="*/ 0 w 21600"/>
                <a:gd name="T5" fmla="*/ 0 h 21600"/>
                <a:gd name="T6" fmla="*/ 4 w 21600"/>
                <a:gd name="T7" fmla="*/ 0 h 21600"/>
                <a:gd name="T8" fmla="*/ 0 60000 65536"/>
                <a:gd name="T9" fmla="*/ 0 60000 65536"/>
                <a:gd name="T10" fmla="*/ 0 60000 65536"/>
                <a:gd name="T11" fmla="*/ 0 60000 65536"/>
                <a:gd name="T12" fmla="*/ 2337 w 21600"/>
                <a:gd name="T13" fmla="*/ 2387 h 21600"/>
                <a:gd name="T14" fmla="*/ 19263 w 21600"/>
                <a:gd name="T15" fmla="*/ 19213 h 21600"/>
              </a:gdLst>
              <a:ahLst/>
              <a:cxnLst>
                <a:cxn ang="T8">
                  <a:pos x="T0" y="T1"/>
                </a:cxn>
                <a:cxn ang="T9">
                  <a:pos x="T2" y="T3"/>
                </a:cxn>
                <a:cxn ang="T10">
                  <a:pos x="T4" y="T5"/>
                </a:cxn>
                <a:cxn ang="T11">
                  <a:pos x="T6" y="T7"/>
                </a:cxn>
              </a:cxnLst>
              <a:rect l="T12" t="T13" r="T14" b="T15"/>
              <a:pathLst>
                <a:path w="21600" h="21600">
                  <a:moveTo>
                    <a:pt x="0" y="0"/>
                  </a:moveTo>
                  <a:lnTo>
                    <a:pt x="1072" y="21600"/>
                  </a:lnTo>
                  <a:lnTo>
                    <a:pt x="20528" y="21600"/>
                  </a:lnTo>
                  <a:lnTo>
                    <a:pt x="21600" y="0"/>
                  </a:lnTo>
                  <a:lnTo>
                    <a:pt x="0" y="0"/>
                  </a:lnTo>
                  <a:close/>
                </a:path>
              </a:pathLst>
            </a:custGeom>
            <a:gradFill rotWithShape="1">
              <a:gsLst>
                <a:gs pos="0">
                  <a:schemeClr val="accent1">
                    <a:alpha val="50000"/>
                  </a:schemeClr>
                </a:gs>
                <a:gs pos="100000">
                  <a:schemeClr val="bg1">
                    <a:alpha val="0"/>
                  </a:scheme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sp>
        <p:nvSpPr>
          <p:cNvPr id="24" name="矩形 23"/>
          <p:cNvSpPr/>
          <p:nvPr/>
        </p:nvSpPr>
        <p:spPr>
          <a:xfrm>
            <a:off x="1736541" y="1618734"/>
            <a:ext cx="6391459" cy="369332"/>
          </a:xfrm>
          <a:prstGeom prst="rect">
            <a:avLst/>
          </a:prstGeom>
        </p:spPr>
        <p:txBody>
          <a:bodyPr wrap="square">
            <a:spAutoFit/>
          </a:bodyPr>
          <a:lstStyle/>
          <a:p>
            <a:r>
              <a:rPr lang="en-US" altLang="zh-CN" dirty="0">
                <a:solidFill>
                  <a:schemeClr val="bg1"/>
                </a:solidFill>
                <a:latin typeface="微软雅黑" pitchFamily="34" charset="-122"/>
                <a:ea typeface="微软雅黑" pitchFamily="34" charset="-122"/>
              </a:rPr>
              <a:t>(</a:t>
            </a:r>
            <a:r>
              <a:rPr lang="zh-CN" altLang="en-US" dirty="0">
                <a:solidFill>
                  <a:schemeClr val="bg1"/>
                </a:solidFill>
                <a:latin typeface="微软雅黑" pitchFamily="34" charset="-122"/>
                <a:ea typeface="微软雅黑" pitchFamily="34" charset="-122"/>
              </a:rPr>
              <a:t>一</a:t>
            </a:r>
            <a:r>
              <a:rPr lang="en-US" altLang="zh-CN" dirty="0">
                <a:solidFill>
                  <a:schemeClr val="bg1"/>
                </a:solidFill>
                <a:latin typeface="微软雅黑" pitchFamily="34" charset="-122"/>
                <a:ea typeface="微软雅黑" pitchFamily="34" charset="-122"/>
              </a:rPr>
              <a:t>) </a:t>
            </a:r>
            <a:r>
              <a:rPr lang="zh-CN" altLang="en-US" dirty="0">
                <a:solidFill>
                  <a:schemeClr val="bg1"/>
                </a:solidFill>
                <a:latin typeface="微软雅黑" pitchFamily="34" charset="-122"/>
                <a:ea typeface="微软雅黑" pitchFamily="34" charset="-122"/>
              </a:rPr>
              <a:t>资金问题</a:t>
            </a:r>
          </a:p>
        </p:txBody>
      </p:sp>
      <p:sp>
        <p:nvSpPr>
          <p:cNvPr id="25" name="矩形 24"/>
          <p:cNvSpPr/>
          <p:nvPr/>
        </p:nvSpPr>
        <p:spPr>
          <a:xfrm>
            <a:off x="1403350" y="2643189"/>
            <a:ext cx="8578850" cy="2677656"/>
          </a:xfrm>
          <a:prstGeom prst="rect">
            <a:avLst/>
          </a:prstGeom>
        </p:spPr>
        <p:txBody>
          <a:bodyPr wrap="square">
            <a:spAutoFit/>
          </a:bodyPr>
          <a:lstStyle/>
          <a:p>
            <a:pPr indent="457200" algn="just">
              <a:lnSpc>
                <a:spcPct val="120000"/>
              </a:lnSpc>
            </a:pPr>
            <a:r>
              <a:rPr lang="zh-CN" altLang="en-US" sz="2000" dirty="0" smtClean="0">
                <a:solidFill>
                  <a:schemeClr val="tx1">
                    <a:lumMod val="75000"/>
                    <a:lumOff val="25000"/>
                  </a:schemeClr>
                </a:solidFill>
                <a:latin typeface="微软雅黑" pitchFamily="34" charset="-122"/>
                <a:ea typeface="微软雅黑" pitchFamily="34" charset="-122"/>
              </a:rPr>
              <a:t>初创企业</a:t>
            </a:r>
            <a:r>
              <a:rPr lang="zh-CN" altLang="en-US" sz="2000" dirty="0">
                <a:solidFill>
                  <a:schemeClr val="tx1">
                    <a:lumMod val="75000"/>
                    <a:lumOff val="25000"/>
                  </a:schemeClr>
                </a:solidFill>
                <a:latin typeface="微软雅黑" pitchFamily="34" charset="-122"/>
                <a:ea typeface="微软雅黑" pitchFamily="34" charset="-122"/>
              </a:rPr>
              <a:t>融资难问题的</a:t>
            </a:r>
            <a:r>
              <a:rPr lang="zh-CN" altLang="en-US" sz="2000" dirty="0">
                <a:solidFill>
                  <a:srgbClr val="FF0000"/>
                </a:solidFill>
                <a:latin typeface="微软雅黑" pitchFamily="34" charset="-122"/>
                <a:ea typeface="微软雅黑" pitchFamily="34" charset="-122"/>
              </a:rPr>
              <a:t>根源在于初创企业未来发展的不确定性</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pPr>
            <a:r>
              <a:rPr lang="zh-CN" altLang="en-US" sz="2000" dirty="0" smtClean="0">
                <a:solidFill>
                  <a:schemeClr val="tx1">
                    <a:lumMod val="75000"/>
                    <a:lumOff val="25000"/>
                  </a:schemeClr>
                </a:solidFill>
                <a:latin typeface="微软雅黑" pitchFamily="34" charset="-122"/>
                <a:ea typeface="微软雅黑" pitchFamily="34" charset="-122"/>
              </a:rPr>
              <a:t>无论</a:t>
            </a:r>
            <a:r>
              <a:rPr lang="zh-CN" altLang="en-US" sz="2000" dirty="0">
                <a:solidFill>
                  <a:schemeClr val="tx1">
                    <a:lumMod val="75000"/>
                    <a:lumOff val="25000"/>
                  </a:schemeClr>
                </a:solidFill>
                <a:latin typeface="微软雅黑" pitchFamily="34" charset="-122"/>
                <a:ea typeface="微软雅黑" pitchFamily="34" charset="-122"/>
              </a:rPr>
              <a:t>是借贷还是吸引投资</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smtClean="0">
                <a:solidFill>
                  <a:schemeClr val="tx1">
                    <a:lumMod val="75000"/>
                    <a:lumOff val="25000"/>
                  </a:schemeClr>
                </a:solidFill>
                <a:latin typeface="微软雅黑" pitchFamily="34" charset="-122"/>
                <a:ea typeface="微软雅黑" pitchFamily="34" charset="-122"/>
              </a:rPr>
              <a:t>融资</a:t>
            </a:r>
            <a:r>
              <a:rPr lang="zh-CN" altLang="en-US" sz="2000" dirty="0">
                <a:solidFill>
                  <a:schemeClr val="tx1">
                    <a:lumMod val="75000"/>
                    <a:lumOff val="25000"/>
                  </a:schemeClr>
                </a:solidFill>
                <a:latin typeface="微软雅黑" pitchFamily="34" charset="-122"/>
                <a:ea typeface="微软雅黑" pitchFamily="34" charset="-122"/>
              </a:rPr>
              <a:t>对象都要考虑资金的安全问题和收益问题</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而初创企业的这种不确定性增加了融资</a:t>
            </a:r>
            <a:r>
              <a:rPr lang="zh-CN" altLang="en-US" sz="2000" dirty="0" smtClean="0">
                <a:solidFill>
                  <a:schemeClr val="tx1">
                    <a:lumMod val="75000"/>
                    <a:lumOff val="25000"/>
                  </a:schemeClr>
                </a:solidFill>
                <a:latin typeface="微软雅黑" pitchFamily="34" charset="-122"/>
                <a:ea typeface="微软雅黑" pitchFamily="34" charset="-122"/>
              </a:rPr>
              <a:t>对象的</a:t>
            </a:r>
            <a:r>
              <a:rPr lang="zh-CN" altLang="en-US" sz="2000" dirty="0">
                <a:solidFill>
                  <a:schemeClr val="tx1">
                    <a:lumMod val="75000"/>
                    <a:lumOff val="25000"/>
                  </a:schemeClr>
                </a:solidFill>
                <a:latin typeface="微软雅黑" pitchFamily="34" charset="-122"/>
                <a:ea typeface="微软雅黑" pitchFamily="34" charset="-122"/>
              </a:rPr>
              <a:t>资金风险</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及对收益的担忧</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pPr>
            <a:r>
              <a:rPr lang="zh-CN" altLang="en-US" sz="2000" dirty="0" smtClean="0">
                <a:solidFill>
                  <a:schemeClr val="tx1">
                    <a:lumMod val="75000"/>
                    <a:lumOff val="25000"/>
                  </a:schemeClr>
                </a:solidFill>
                <a:latin typeface="微软雅黑" pitchFamily="34" charset="-122"/>
                <a:ea typeface="微软雅黑" pitchFamily="34" charset="-122"/>
              </a:rPr>
              <a:t>尽管</a:t>
            </a:r>
            <a:r>
              <a:rPr lang="zh-CN" altLang="en-US" sz="2000" dirty="0">
                <a:solidFill>
                  <a:schemeClr val="tx1">
                    <a:lumMod val="75000"/>
                    <a:lumOff val="25000"/>
                  </a:schemeClr>
                </a:solidFill>
                <a:latin typeface="微软雅黑" pitchFamily="34" charset="-122"/>
                <a:ea typeface="微软雅黑" pitchFamily="34" charset="-122"/>
              </a:rPr>
              <a:t>国家层面采取了多种措施鼓励金融机构支持创新</a:t>
            </a:r>
            <a:r>
              <a:rPr lang="zh-CN" altLang="en-US" sz="2000" dirty="0" smtClean="0">
                <a:solidFill>
                  <a:schemeClr val="tx1">
                    <a:lumMod val="75000"/>
                    <a:lumOff val="25000"/>
                  </a:schemeClr>
                </a:solidFill>
                <a:latin typeface="微软雅黑" pitchFamily="34" charset="-122"/>
                <a:ea typeface="微软雅黑" pitchFamily="34" charset="-122"/>
              </a:rPr>
              <a:t>创业</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扶持中小微企业发展</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但资本追求利益最大化</a:t>
            </a:r>
            <a:r>
              <a:rPr lang="zh-CN" altLang="en-US" sz="2000" dirty="0" smtClean="0">
                <a:solidFill>
                  <a:schemeClr val="tx1">
                    <a:lumMod val="75000"/>
                    <a:lumOff val="25000"/>
                  </a:schemeClr>
                </a:solidFill>
                <a:latin typeface="微软雅黑" pitchFamily="34" charset="-122"/>
                <a:ea typeface="微软雅黑" pitchFamily="34" charset="-122"/>
              </a:rPr>
              <a:t>、风险</a:t>
            </a:r>
            <a:r>
              <a:rPr lang="zh-CN" altLang="en-US" sz="2000" dirty="0">
                <a:solidFill>
                  <a:schemeClr val="tx1">
                    <a:lumMod val="75000"/>
                    <a:lumOff val="25000"/>
                  </a:schemeClr>
                </a:solidFill>
                <a:latin typeface="微软雅黑" pitchFamily="34" charset="-122"/>
                <a:ea typeface="微软雅黑" pitchFamily="34" charset="-122"/>
              </a:rPr>
              <a:t>最小化的本质决定了初创企业</a:t>
            </a:r>
            <a:r>
              <a:rPr lang="zh-CN" altLang="en-US" sz="2000" dirty="0" smtClean="0">
                <a:solidFill>
                  <a:schemeClr val="tx1">
                    <a:lumMod val="75000"/>
                    <a:lumOff val="25000"/>
                  </a:schemeClr>
                </a:solidFill>
                <a:latin typeface="微软雅黑" pitchFamily="34" charset="-122"/>
                <a:ea typeface="微软雅黑" pitchFamily="34" charset="-122"/>
              </a:rPr>
              <a:t>融资</a:t>
            </a:r>
            <a:r>
              <a:rPr lang="zh-CN" altLang="en-US" sz="2000" dirty="0">
                <a:solidFill>
                  <a:schemeClr val="tx1">
                    <a:lumMod val="75000"/>
                    <a:lumOff val="25000"/>
                  </a:schemeClr>
                </a:solidFill>
                <a:latin typeface="微软雅黑" pitchFamily="34" charset="-122"/>
                <a:ea typeface="微软雅黑" pitchFamily="34" charset="-122"/>
              </a:rPr>
              <a:t>难的问题还将长期存在。</a:t>
            </a:r>
          </a:p>
        </p:txBody>
      </p:sp>
    </p:spTree>
    <p:extLst>
      <p:ext uri="{BB962C8B-B14F-4D97-AF65-F5344CB8AC3E}">
        <p14:creationId xmlns:p14="http://schemas.microsoft.com/office/powerpoint/2010/main" val="3629290534"/>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par>
                                <p:cTn id="8" presetID="16" presetClass="entr" presetSubtype="21"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barn(inVertical)">
                                      <p:cBhvr>
                                        <p:cTn id="10" dur="500"/>
                                        <p:tgtEl>
                                          <p:spTgt spid="14"/>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barn(inVertical)">
                                      <p:cBhvr>
                                        <p:cTn id="13" dur="500"/>
                                        <p:tgtEl>
                                          <p:spTgt spid="24"/>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barn(inVertical)">
                                      <p:cBhvr>
                                        <p:cTn id="16"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24" grpId="0"/>
      <p:bldP spid="2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矩形 91"/>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93" name="矩形 92"/>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3" name="矩形 12"/>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15" name="组合 14"/>
          <p:cNvGrpSpPr/>
          <p:nvPr/>
        </p:nvGrpSpPr>
        <p:grpSpPr>
          <a:xfrm>
            <a:off x="192881" y="893"/>
            <a:ext cx="575915" cy="836495"/>
            <a:chOff x="841003" y="360040"/>
            <a:chExt cx="504056" cy="836712"/>
          </a:xfrm>
          <a:solidFill>
            <a:schemeClr val="accent1"/>
          </a:solidFill>
        </p:grpSpPr>
        <p:sp>
          <p:nvSpPr>
            <p:cNvPr id="16" name="矩形 15"/>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17" name="等腰三角形 16"/>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18" name="文本框 9"/>
          <p:cNvSpPr txBox="1"/>
          <p:nvPr/>
        </p:nvSpPr>
        <p:spPr>
          <a:xfrm>
            <a:off x="840784" y="203271"/>
            <a:ext cx="85000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一、 初创企业面临的困难</a:t>
            </a:r>
          </a:p>
        </p:txBody>
      </p:sp>
      <p:sp>
        <p:nvSpPr>
          <p:cNvPr id="19" name="矩形 18"/>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136650" y="2082800"/>
            <a:ext cx="9137650" cy="3759200"/>
          </a:xfrm>
          <a:prstGeom prst="rect">
            <a:avLst/>
          </a:prstGeom>
          <a:solidFill>
            <a:schemeClr val="accent2">
              <a:lumMod val="20000"/>
              <a:lumOff val="8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Group 4"/>
          <p:cNvGrpSpPr>
            <a:grpSpLocks/>
          </p:cNvGrpSpPr>
          <p:nvPr/>
        </p:nvGrpSpPr>
        <p:grpSpPr bwMode="auto">
          <a:xfrm>
            <a:off x="1403350" y="1404938"/>
            <a:ext cx="6911975" cy="1092200"/>
            <a:chOff x="0" y="0"/>
            <a:chExt cx="4354" cy="688"/>
          </a:xfrm>
        </p:grpSpPr>
        <p:sp>
          <p:nvSpPr>
            <p:cNvPr id="20" name="Rectangle 5"/>
            <p:cNvSpPr>
              <a:spLocks noChangeArrowheads="1"/>
            </p:cNvSpPr>
            <p:nvPr/>
          </p:nvSpPr>
          <p:spPr bwMode="auto">
            <a:xfrm>
              <a:off x="0" y="54"/>
              <a:ext cx="4354" cy="453"/>
            </a:xfrm>
            <a:prstGeom prst="rect">
              <a:avLst/>
            </a:prstGeom>
            <a:gradFill rotWithShape="1">
              <a:gsLst>
                <a:gs pos="0">
                  <a:srgbClr val="DDDDDD"/>
                </a:gs>
                <a:gs pos="100000">
                  <a:schemeClr val="bg1"/>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21" name="Rectangle 6"/>
            <p:cNvSpPr>
              <a:spLocks noChangeArrowheads="1"/>
            </p:cNvSpPr>
            <p:nvPr/>
          </p:nvSpPr>
          <p:spPr bwMode="auto">
            <a:xfrm>
              <a:off x="181" y="0"/>
              <a:ext cx="4055" cy="454"/>
            </a:xfrm>
            <a:prstGeom prst="rect">
              <a:avLst/>
            </a:prstGeom>
            <a:gradFill rotWithShape="1">
              <a:gsLst>
                <a:gs pos="0">
                  <a:schemeClr val="accent2"/>
                </a:gs>
                <a:gs pos="100000">
                  <a:schemeClr val="accent1"/>
                </a:gs>
              </a:gsLst>
              <a:lin ang="27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22" name="AutoShape 9"/>
            <p:cNvSpPr>
              <a:spLocks noChangeArrowheads="1"/>
            </p:cNvSpPr>
            <p:nvPr/>
          </p:nvSpPr>
          <p:spPr bwMode="auto">
            <a:xfrm>
              <a:off x="0" y="507"/>
              <a:ext cx="4354" cy="181"/>
            </a:xfrm>
            <a:custGeom>
              <a:avLst/>
              <a:gdLst>
                <a:gd name="T0" fmla="*/ 173 w 21600"/>
                <a:gd name="T1" fmla="*/ 0 h 21600"/>
                <a:gd name="T2" fmla="*/ 88 w 21600"/>
                <a:gd name="T3" fmla="*/ 0 h 21600"/>
                <a:gd name="T4" fmla="*/ 4 w 21600"/>
                <a:gd name="T5" fmla="*/ 0 h 21600"/>
                <a:gd name="T6" fmla="*/ 88 w 21600"/>
                <a:gd name="T7" fmla="*/ 0 h 21600"/>
                <a:gd name="T8" fmla="*/ 0 60000 65536"/>
                <a:gd name="T9" fmla="*/ 0 60000 65536"/>
                <a:gd name="T10" fmla="*/ 0 60000 65536"/>
                <a:gd name="T11" fmla="*/ 0 60000 65536"/>
                <a:gd name="T12" fmla="*/ 2337 w 21600"/>
                <a:gd name="T13" fmla="*/ 2387 h 21600"/>
                <a:gd name="T14" fmla="*/ 19263 w 21600"/>
                <a:gd name="T15" fmla="*/ 19213 h 21600"/>
              </a:gdLst>
              <a:ahLst/>
              <a:cxnLst>
                <a:cxn ang="T8">
                  <a:pos x="T0" y="T1"/>
                </a:cxn>
                <a:cxn ang="T9">
                  <a:pos x="T2" y="T3"/>
                </a:cxn>
                <a:cxn ang="T10">
                  <a:pos x="T4" y="T5"/>
                </a:cxn>
                <a:cxn ang="T11">
                  <a:pos x="T6" y="T7"/>
                </a:cxn>
              </a:cxnLst>
              <a:rect l="T12" t="T13" r="T14" b="T15"/>
              <a:pathLst>
                <a:path w="21600" h="21600">
                  <a:moveTo>
                    <a:pt x="0" y="0"/>
                  </a:moveTo>
                  <a:lnTo>
                    <a:pt x="1072" y="21600"/>
                  </a:lnTo>
                  <a:lnTo>
                    <a:pt x="20528" y="21600"/>
                  </a:lnTo>
                  <a:lnTo>
                    <a:pt x="21600" y="0"/>
                  </a:lnTo>
                  <a:lnTo>
                    <a:pt x="0" y="0"/>
                  </a:lnTo>
                  <a:close/>
                </a:path>
              </a:pathLst>
            </a:custGeom>
            <a:gradFill rotWithShape="1">
              <a:gsLst>
                <a:gs pos="0">
                  <a:srgbClr val="DDDDDD"/>
                </a:gs>
                <a:gs pos="100000">
                  <a:schemeClr val="bg1">
                    <a:alpha val="0"/>
                  </a:scheme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23" name="AutoShape 10"/>
            <p:cNvSpPr>
              <a:spLocks noChangeArrowheads="1"/>
            </p:cNvSpPr>
            <p:nvPr/>
          </p:nvSpPr>
          <p:spPr bwMode="auto">
            <a:xfrm>
              <a:off x="181" y="320"/>
              <a:ext cx="1497" cy="181"/>
            </a:xfrm>
            <a:custGeom>
              <a:avLst/>
              <a:gdLst>
                <a:gd name="T0" fmla="*/ 7 w 21600"/>
                <a:gd name="T1" fmla="*/ 0 h 21600"/>
                <a:gd name="T2" fmla="*/ 4 w 21600"/>
                <a:gd name="T3" fmla="*/ 0 h 21600"/>
                <a:gd name="T4" fmla="*/ 0 w 21600"/>
                <a:gd name="T5" fmla="*/ 0 h 21600"/>
                <a:gd name="T6" fmla="*/ 4 w 21600"/>
                <a:gd name="T7" fmla="*/ 0 h 21600"/>
                <a:gd name="T8" fmla="*/ 0 60000 65536"/>
                <a:gd name="T9" fmla="*/ 0 60000 65536"/>
                <a:gd name="T10" fmla="*/ 0 60000 65536"/>
                <a:gd name="T11" fmla="*/ 0 60000 65536"/>
                <a:gd name="T12" fmla="*/ 2337 w 21600"/>
                <a:gd name="T13" fmla="*/ 2387 h 21600"/>
                <a:gd name="T14" fmla="*/ 19263 w 21600"/>
                <a:gd name="T15" fmla="*/ 19213 h 21600"/>
              </a:gdLst>
              <a:ahLst/>
              <a:cxnLst>
                <a:cxn ang="T8">
                  <a:pos x="T0" y="T1"/>
                </a:cxn>
                <a:cxn ang="T9">
                  <a:pos x="T2" y="T3"/>
                </a:cxn>
                <a:cxn ang="T10">
                  <a:pos x="T4" y="T5"/>
                </a:cxn>
                <a:cxn ang="T11">
                  <a:pos x="T6" y="T7"/>
                </a:cxn>
              </a:cxnLst>
              <a:rect l="T12" t="T13" r="T14" b="T15"/>
              <a:pathLst>
                <a:path w="21600" h="21600">
                  <a:moveTo>
                    <a:pt x="0" y="0"/>
                  </a:moveTo>
                  <a:lnTo>
                    <a:pt x="1072" y="21600"/>
                  </a:lnTo>
                  <a:lnTo>
                    <a:pt x="20528" y="21600"/>
                  </a:lnTo>
                  <a:lnTo>
                    <a:pt x="21600" y="0"/>
                  </a:lnTo>
                  <a:lnTo>
                    <a:pt x="0" y="0"/>
                  </a:lnTo>
                  <a:close/>
                </a:path>
              </a:pathLst>
            </a:custGeom>
            <a:gradFill rotWithShape="1">
              <a:gsLst>
                <a:gs pos="0">
                  <a:schemeClr val="accent1">
                    <a:alpha val="50000"/>
                  </a:schemeClr>
                </a:gs>
                <a:gs pos="100000">
                  <a:schemeClr val="bg1">
                    <a:alpha val="0"/>
                  </a:scheme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sp>
        <p:nvSpPr>
          <p:cNvPr id="24" name="矩形 23"/>
          <p:cNvSpPr/>
          <p:nvPr/>
        </p:nvSpPr>
        <p:spPr>
          <a:xfrm>
            <a:off x="1736541" y="1618734"/>
            <a:ext cx="6391459" cy="369332"/>
          </a:xfrm>
          <a:prstGeom prst="rect">
            <a:avLst/>
          </a:prstGeom>
        </p:spPr>
        <p:txBody>
          <a:bodyPr wrap="square">
            <a:spAutoFit/>
          </a:bodyPr>
          <a:lstStyle/>
          <a:p>
            <a:r>
              <a:rPr lang="en-US" altLang="zh-CN" dirty="0">
                <a:solidFill>
                  <a:schemeClr val="bg1"/>
                </a:solidFill>
                <a:latin typeface="微软雅黑" pitchFamily="34" charset="-122"/>
                <a:ea typeface="微软雅黑" pitchFamily="34" charset="-122"/>
              </a:rPr>
              <a:t>(</a:t>
            </a:r>
            <a:r>
              <a:rPr lang="zh-CN" altLang="en-US" dirty="0">
                <a:solidFill>
                  <a:schemeClr val="bg1"/>
                </a:solidFill>
                <a:latin typeface="微软雅黑" pitchFamily="34" charset="-122"/>
                <a:ea typeface="微软雅黑" pitchFamily="34" charset="-122"/>
              </a:rPr>
              <a:t>二</a:t>
            </a:r>
            <a:r>
              <a:rPr lang="en-US" altLang="zh-CN" dirty="0">
                <a:solidFill>
                  <a:schemeClr val="bg1"/>
                </a:solidFill>
                <a:latin typeface="微软雅黑" pitchFamily="34" charset="-122"/>
                <a:ea typeface="微软雅黑" pitchFamily="34" charset="-122"/>
              </a:rPr>
              <a:t>) </a:t>
            </a:r>
            <a:r>
              <a:rPr lang="zh-CN" altLang="en-US" dirty="0">
                <a:solidFill>
                  <a:schemeClr val="bg1"/>
                </a:solidFill>
                <a:latin typeface="微软雅黑" pitchFamily="34" charset="-122"/>
                <a:ea typeface="微软雅黑" pitchFamily="34" charset="-122"/>
              </a:rPr>
              <a:t>市场不确定性</a:t>
            </a:r>
          </a:p>
        </p:txBody>
      </p:sp>
      <p:sp>
        <p:nvSpPr>
          <p:cNvPr id="25" name="矩形 24"/>
          <p:cNvSpPr/>
          <p:nvPr/>
        </p:nvSpPr>
        <p:spPr>
          <a:xfrm>
            <a:off x="1403350" y="2643189"/>
            <a:ext cx="8578850" cy="3046988"/>
          </a:xfrm>
          <a:prstGeom prst="rect">
            <a:avLst/>
          </a:prstGeom>
        </p:spPr>
        <p:txBody>
          <a:bodyPr wrap="square">
            <a:spAutoFit/>
          </a:bodyPr>
          <a:lstStyle/>
          <a:p>
            <a:pPr indent="457200" algn="just">
              <a:lnSpc>
                <a:spcPct val="120000"/>
              </a:lnSpc>
            </a:pPr>
            <a:r>
              <a:rPr lang="zh-CN" altLang="en-US" sz="2000" dirty="0" smtClean="0">
                <a:solidFill>
                  <a:schemeClr val="tx1">
                    <a:lumMod val="75000"/>
                    <a:lumOff val="25000"/>
                  </a:schemeClr>
                </a:solidFill>
                <a:latin typeface="微软雅黑" pitchFamily="34" charset="-122"/>
                <a:ea typeface="微软雅黑" pitchFamily="34" charset="-122"/>
              </a:rPr>
              <a:t>没有市场</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就没有一切。</a:t>
            </a:r>
          </a:p>
          <a:p>
            <a:pPr indent="457200" algn="just">
              <a:lnSpc>
                <a:spcPct val="120000"/>
              </a:lnSpc>
            </a:pPr>
            <a:r>
              <a:rPr lang="zh-CN" altLang="en-US" sz="2000" dirty="0">
                <a:solidFill>
                  <a:schemeClr val="tx1">
                    <a:lumMod val="75000"/>
                    <a:lumOff val="25000"/>
                  </a:schemeClr>
                </a:solidFill>
                <a:latin typeface="微软雅黑" pitchFamily="34" charset="-122"/>
                <a:ea typeface="微软雅黑" pitchFamily="34" charset="-122"/>
              </a:rPr>
              <a:t>对于初创企业而言</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市场需要从零开始一步一步去开拓</a:t>
            </a:r>
            <a:r>
              <a:rPr lang="zh-CN" altLang="en-US" sz="2000" dirty="0" smtClean="0">
                <a:solidFill>
                  <a:schemeClr val="tx1">
                    <a:lumMod val="75000"/>
                    <a:lumOff val="25000"/>
                  </a:schemeClr>
                </a:solidFill>
                <a:latin typeface="微软雅黑" pitchFamily="34" charset="-122"/>
                <a:ea typeface="微软雅黑" pitchFamily="34" charset="-122"/>
              </a:rPr>
              <a:t>、维持</a:t>
            </a:r>
            <a:r>
              <a:rPr lang="zh-CN" altLang="en-US" sz="2000" dirty="0">
                <a:solidFill>
                  <a:schemeClr val="tx1">
                    <a:lumMod val="75000"/>
                    <a:lumOff val="25000"/>
                  </a:schemeClr>
                </a:solidFill>
                <a:latin typeface="微软雅黑" pitchFamily="34" charset="-122"/>
                <a:ea typeface="微软雅黑" pitchFamily="34" charset="-122"/>
              </a:rPr>
              <a:t>和发展。 从波特五力</a:t>
            </a:r>
            <a:r>
              <a:rPr lang="zh-CN" altLang="en-US" sz="2000" dirty="0" smtClean="0">
                <a:solidFill>
                  <a:schemeClr val="tx1">
                    <a:lumMod val="75000"/>
                    <a:lumOff val="25000"/>
                  </a:schemeClr>
                </a:solidFill>
                <a:latin typeface="微软雅黑" pitchFamily="34" charset="-122"/>
                <a:ea typeface="微软雅黑" pitchFamily="34" charset="-122"/>
              </a:rPr>
              <a:t>模型</a:t>
            </a:r>
            <a:r>
              <a:rPr lang="zh-CN" altLang="en-US" sz="2000" dirty="0">
                <a:solidFill>
                  <a:schemeClr val="tx1">
                    <a:lumMod val="75000"/>
                    <a:lumOff val="25000"/>
                  </a:schemeClr>
                </a:solidFill>
                <a:latin typeface="微软雅黑" pitchFamily="34" charset="-122"/>
                <a:ea typeface="微软雅黑" pitchFamily="34" charset="-122"/>
              </a:rPr>
              <a:t>可以看出</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企业需要面对现有竞争者和潜在进入者的双重竞争</a:t>
            </a:r>
            <a:r>
              <a:rPr lang="zh-CN" altLang="en-US" sz="2000" dirty="0" smtClean="0">
                <a:solidFill>
                  <a:schemeClr val="tx1">
                    <a:lumMod val="75000"/>
                    <a:lumOff val="25000"/>
                  </a:schemeClr>
                </a:solidFill>
                <a:latin typeface="微软雅黑" pitchFamily="34" charset="-122"/>
                <a:ea typeface="微软雅黑" pitchFamily="34" charset="-122"/>
              </a:rPr>
              <a:t>压力。而</a:t>
            </a:r>
            <a:r>
              <a:rPr lang="zh-CN" altLang="en-US" sz="2000" dirty="0">
                <a:solidFill>
                  <a:schemeClr val="tx1">
                    <a:lumMod val="75000"/>
                    <a:lumOff val="25000"/>
                  </a:schemeClr>
                </a:solidFill>
                <a:latin typeface="微软雅黑" pitchFamily="34" charset="-122"/>
                <a:ea typeface="微软雅黑" pitchFamily="34" charset="-122"/>
              </a:rPr>
              <a:t>从消费者的角度来说</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对初创企业及其产品还有一个熟悉</a:t>
            </a:r>
            <a:r>
              <a:rPr lang="zh-CN" altLang="en-US" sz="2000" dirty="0" smtClean="0">
                <a:solidFill>
                  <a:schemeClr val="tx1">
                    <a:lumMod val="75000"/>
                    <a:lumOff val="25000"/>
                  </a:schemeClr>
                </a:solidFill>
                <a:latin typeface="微软雅黑" pitchFamily="34" charset="-122"/>
                <a:ea typeface="微软雅黑" pitchFamily="34" charset="-122"/>
              </a:rPr>
              <a:t>、认可</a:t>
            </a:r>
            <a:r>
              <a:rPr lang="zh-CN" altLang="en-US" sz="2000" dirty="0">
                <a:solidFill>
                  <a:schemeClr val="tx1">
                    <a:lumMod val="75000"/>
                    <a:lumOff val="25000"/>
                  </a:schemeClr>
                </a:solidFill>
                <a:latin typeface="微软雅黑" pitchFamily="34" charset="-122"/>
                <a:ea typeface="微软雅黑" pitchFamily="34" charset="-122"/>
              </a:rPr>
              <a:t>和接受</a:t>
            </a:r>
            <a:r>
              <a:rPr lang="zh-CN" altLang="en-US" sz="2000" dirty="0" smtClean="0">
                <a:solidFill>
                  <a:schemeClr val="tx1">
                    <a:lumMod val="75000"/>
                    <a:lumOff val="25000"/>
                  </a:schemeClr>
                </a:solidFill>
                <a:latin typeface="微软雅黑" pitchFamily="34" charset="-122"/>
                <a:ea typeface="微软雅黑" pitchFamily="34" charset="-122"/>
              </a:rPr>
              <a:t>的过程</a:t>
            </a:r>
            <a:r>
              <a:rPr lang="zh-CN" altLang="en-US" sz="2000" dirty="0">
                <a:solidFill>
                  <a:schemeClr val="tx1">
                    <a:lumMod val="75000"/>
                    <a:lumOff val="25000"/>
                  </a:schemeClr>
                </a:solidFill>
                <a:latin typeface="微软雅黑" pitchFamily="34" charset="-122"/>
                <a:ea typeface="微软雅黑" pitchFamily="34" charset="-122"/>
              </a:rPr>
              <a:t>。</a:t>
            </a:r>
          </a:p>
          <a:p>
            <a:pPr indent="457200" algn="just">
              <a:lnSpc>
                <a:spcPct val="120000"/>
              </a:lnSpc>
            </a:pPr>
            <a:r>
              <a:rPr lang="zh-CN" altLang="en-US" sz="2000" dirty="0">
                <a:solidFill>
                  <a:schemeClr val="tx1">
                    <a:lumMod val="75000"/>
                    <a:lumOff val="25000"/>
                  </a:schemeClr>
                </a:solidFill>
                <a:latin typeface="微软雅黑" pitchFamily="34" charset="-122"/>
                <a:ea typeface="微软雅黑" pitchFamily="34" charset="-122"/>
              </a:rPr>
              <a:t>总之</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市场的不确定性是初创企业面临的最大难题</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也是初创企业需要攻克的首要</a:t>
            </a:r>
            <a:r>
              <a:rPr lang="zh-CN" altLang="en-US" sz="2000" dirty="0" smtClean="0">
                <a:solidFill>
                  <a:schemeClr val="tx1">
                    <a:lumMod val="75000"/>
                    <a:lumOff val="25000"/>
                  </a:schemeClr>
                </a:solidFill>
                <a:latin typeface="微软雅黑" pitchFamily="34" charset="-122"/>
                <a:ea typeface="微软雅黑" pitchFamily="34" charset="-122"/>
              </a:rPr>
              <a:t>关卡。只要</a:t>
            </a:r>
            <a:r>
              <a:rPr lang="zh-CN" altLang="en-US" sz="2000" dirty="0">
                <a:solidFill>
                  <a:schemeClr val="tx1">
                    <a:lumMod val="75000"/>
                    <a:lumOff val="25000"/>
                  </a:schemeClr>
                </a:solidFill>
                <a:latin typeface="微软雅黑" pitchFamily="34" charset="-122"/>
                <a:ea typeface="微软雅黑" pitchFamily="34" charset="-122"/>
              </a:rPr>
              <a:t>市场被打开</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资金问题就会得到有效解决</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同时</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良好的市场也是解决其他</a:t>
            </a:r>
            <a:r>
              <a:rPr lang="zh-CN" altLang="en-US" sz="2000" dirty="0" smtClean="0">
                <a:solidFill>
                  <a:schemeClr val="tx1">
                    <a:lumMod val="75000"/>
                    <a:lumOff val="25000"/>
                  </a:schemeClr>
                </a:solidFill>
                <a:latin typeface="微软雅黑" pitchFamily="34" charset="-122"/>
                <a:ea typeface="微软雅黑" pitchFamily="34" charset="-122"/>
              </a:rPr>
              <a:t>问题的</a:t>
            </a:r>
            <a:r>
              <a:rPr lang="zh-CN" altLang="en-US" sz="2000" dirty="0">
                <a:solidFill>
                  <a:schemeClr val="tx1">
                    <a:lumMod val="75000"/>
                    <a:lumOff val="25000"/>
                  </a:schemeClr>
                </a:solidFill>
                <a:latin typeface="微软雅黑" pitchFamily="34" charset="-122"/>
                <a:ea typeface="微软雅黑" pitchFamily="34" charset="-122"/>
              </a:rPr>
              <a:t>良药。</a:t>
            </a:r>
          </a:p>
        </p:txBody>
      </p:sp>
    </p:spTree>
    <p:extLst>
      <p:ext uri="{BB962C8B-B14F-4D97-AF65-F5344CB8AC3E}">
        <p14:creationId xmlns:p14="http://schemas.microsoft.com/office/powerpoint/2010/main" val="1470409176"/>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par>
                                <p:cTn id="8" presetID="16" presetClass="entr" presetSubtype="21"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barn(inVertical)">
                                      <p:cBhvr>
                                        <p:cTn id="10" dur="500"/>
                                        <p:tgtEl>
                                          <p:spTgt spid="14"/>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barn(inVertical)">
                                      <p:cBhvr>
                                        <p:cTn id="13" dur="500"/>
                                        <p:tgtEl>
                                          <p:spTgt spid="24"/>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barn(inVertical)">
                                      <p:cBhvr>
                                        <p:cTn id="16"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24" grpId="0"/>
      <p:bldP spid="2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矩形 91"/>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93" name="矩形 92"/>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3" name="矩形 12"/>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15" name="组合 14"/>
          <p:cNvGrpSpPr/>
          <p:nvPr/>
        </p:nvGrpSpPr>
        <p:grpSpPr>
          <a:xfrm>
            <a:off x="192881" y="893"/>
            <a:ext cx="575915" cy="836495"/>
            <a:chOff x="841003" y="360040"/>
            <a:chExt cx="504056" cy="836712"/>
          </a:xfrm>
          <a:solidFill>
            <a:schemeClr val="accent1"/>
          </a:solidFill>
        </p:grpSpPr>
        <p:sp>
          <p:nvSpPr>
            <p:cNvPr id="16" name="矩形 15"/>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17" name="等腰三角形 16"/>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18" name="文本框 9"/>
          <p:cNvSpPr txBox="1"/>
          <p:nvPr/>
        </p:nvSpPr>
        <p:spPr>
          <a:xfrm>
            <a:off x="840784" y="203271"/>
            <a:ext cx="85000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一、 初创企业面临的困难</a:t>
            </a:r>
          </a:p>
        </p:txBody>
      </p:sp>
      <p:sp>
        <p:nvSpPr>
          <p:cNvPr id="19" name="矩形 18"/>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136650" y="2082800"/>
            <a:ext cx="9137650" cy="3759200"/>
          </a:xfrm>
          <a:prstGeom prst="rect">
            <a:avLst/>
          </a:prstGeom>
          <a:solidFill>
            <a:schemeClr val="accent2">
              <a:lumMod val="20000"/>
              <a:lumOff val="8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Group 4"/>
          <p:cNvGrpSpPr>
            <a:grpSpLocks/>
          </p:cNvGrpSpPr>
          <p:nvPr/>
        </p:nvGrpSpPr>
        <p:grpSpPr bwMode="auto">
          <a:xfrm>
            <a:off x="1403350" y="1404938"/>
            <a:ext cx="6911975" cy="1092200"/>
            <a:chOff x="0" y="0"/>
            <a:chExt cx="4354" cy="688"/>
          </a:xfrm>
        </p:grpSpPr>
        <p:sp>
          <p:nvSpPr>
            <p:cNvPr id="20" name="Rectangle 5"/>
            <p:cNvSpPr>
              <a:spLocks noChangeArrowheads="1"/>
            </p:cNvSpPr>
            <p:nvPr/>
          </p:nvSpPr>
          <p:spPr bwMode="auto">
            <a:xfrm>
              <a:off x="0" y="54"/>
              <a:ext cx="4354" cy="453"/>
            </a:xfrm>
            <a:prstGeom prst="rect">
              <a:avLst/>
            </a:prstGeom>
            <a:gradFill rotWithShape="1">
              <a:gsLst>
                <a:gs pos="0">
                  <a:srgbClr val="DDDDDD"/>
                </a:gs>
                <a:gs pos="100000">
                  <a:schemeClr val="bg1"/>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21" name="Rectangle 6"/>
            <p:cNvSpPr>
              <a:spLocks noChangeArrowheads="1"/>
            </p:cNvSpPr>
            <p:nvPr/>
          </p:nvSpPr>
          <p:spPr bwMode="auto">
            <a:xfrm>
              <a:off x="181" y="0"/>
              <a:ext cx="4055" cy="454"/>
            </a:xfrm>
            <a:prstGeom prst="rect">
              <a:avLst/>
            </a:prstGeom>
            <a:gradFill rotWithShape="1">
              <a:gsLst>
                <a:gs pos="0">
                  <a:schemeClr val="accent2"/>
                </a:gs>
                <a:gs pos="100000">
                  <a:schemeClr val="accent1"/>
                </a:gs>
              </a:gsLst>
              <a:lin ang="27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22" name="AutoShape 9"/>
            <p:cNvSpPr>
              <a:spLocks noChangeArrowheads="1"/>
            </p:cNvSpPr>
            <p:nvPr/>
          </p:nvSpPr>
          <p:spPr bwMode="auto">
            <a:xfrm>
              <a:off x="0" y="507"/>
              <a:ext cx="4354" cy="181"/>
            </a:xfrm>
            <a:custGeom>
              <a:avLst/>
              <a:gdLst>
                <a:gd name="T0" fmla="*/ 173 w 21600"/>
                <a:gd name="T1" fmla="*/ 0 h 21600"/>
                <a:gd name="T2" fmla="*/ 88 w 21600"/>
                <a:gd name="T3" fmla="*/ 0 h 21600"/>
                <a:gd name="T4" fmla="*/ 4 w 21600"/>
                <a:gd name="T5" fmla="*/ 0 h 21600"/>
                <a:gd name="T6" fmla="*/ 88 w 21600"/>
                <a:gd name="T7" fmla="*/ 0 h 21600"/>
                <a:gd name="T8" fmla="*/ 0 60000 65536"/>
                <a:gd name="T9" fmla="*/ 0 60000 65536"/>
                <a:gd name="T10" fmla="*/ 0 60000 65536"/>
                <a:gd name="T11" fmla="*/ 0 60000 65536"/>
                <a:gd name="T12" fmla="*/ 2337 w 21600"/>
                <a:gd name="T13" fmla="*/ 2387 h 21600"/>
                <a:gd name="T14" fmla="*/ 19263 w 21600"/>
                <a:gd name="T15" fmla="*/ 19213 h 21600"/>
              </a:gdLst>
              <a:ahLst/>
              <a:cxnLst>
                <a:cxn ang="T8">
                  <a:pos x="T0" y="T1"/>
                </a:cxn>
                <a:cxn ang="T9">
                  <a:pos x="T2" y="T3"/>
                </a:cxn>
                <a:cxn ang="T10">
                  <a:pos x="T4" y="T5"/>
                </a:cxn>
                <a:cxn ang="T11">
                  <a:pos x="T6" y="T7"/>
                </a:cxn>
              </a:cxnLst>
              <a:rect l="T12" t="T13" r="T14" b="T15"/>
              <a:pathLst>
                <a:path w="21600" h="21600">
                  <a:moveTo>
                    <a:pt x="0" y="0"/>
                  </a:moveTo>
                  <a:lnTo>
                    <a:pt x="1072" y="21600"/>
                  </a:lnTo>
                  <a:lnTo>
                    <a:pt x="20528" y="21600"/>
                  </a:lnTo>
                  <a:lnTo>
                    <a:pt x="21600" y="0"/>
                  </a:lnTo>
                  <a:lnTo>
                    <a:pt x="0" y="0"/>
                  </a:lnTo>
                  <a:close/>
                </a:path>
              </a:pathLst>
            </a:custGeom>
            <a:gradFill rotWithShape="1">
              <a:gsLst>
                <a:gs pos="0">
                  <a:srgbClr val="DDDDDD"/>
                </a:gs>
                <a:gs pos="100000">
                  <a:schemeClr val="bg1">
                    <a:alpha val="0"/>
                  </a:scheme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23" name="AutoShape 10"/>
            <p:cNvSpPr>
              <a:spLocks noChangeArrowheads="1"/>
            </p:cNvSpPr>
            <p:nvPr/>
          </p:nvSpPr>
          <p:spPr bwMode="auto">
            <a:xfrm>
              <a:off x="181" y="320"/>
              <a:ext cx="1497" cy="181"/>
            </a:xfrm>
            <a:custGeom>
              <a:avLst/>
              <a:gdLst>
                <a:gd name="T0" fmla="*/ 7 w 21600"/>
                <a:gd name="T1" fmla="*/ 0 h 21600"/>
                <a:gd name="T2" fmla="*/ 4 w 21600"/>
                <a:gd name="T3" fmla="*/ 0 h 21600"/>
                <a:gd name="T4" fmla="*/ 0 w 21600"/>
                <a:gd name="T5" fmla="*/ 0 h 21600"/>
                <a:gd name="T6" fmla="*/ 4 w 21600"/>
                <a:gd name="T7" fmla="*/ 0 h 21600"/>
                <a:gd name="T8" fmla="*/ 0 60000 65536"/>
                <a:gd name="T9" fmla="*/ 0 60000 65536"/>
                <a:gd name="T10" fmla="*/ 0 60000 65536"/>
                <a:gd name="T11" fmla="*/ 0 60000 65536"/>
                <a:gd name="T12" fmla="*/ 2337 w 21600"/>
                <a:gd name="T13" fmla="*/ 2387 h 21600"/>
                <a:gd name="T14" fmla="*/ 19263 w 21600"/>
                <a:gd name="T15" fmla="*/ 19213 h 21600"/>
              </a:gdLst>
              <a:ahLst/>
              <a:cxnLst>
                <a:cxn ang="T8">
                  <a:pos x="T0" y="T1"/>
                </a:cxn>
                <a:cxn ang="T9">
                  <a:pos x="T2" y="T3"/>
                </a:cxn>
                <a:cxn ang="T10">
                  <a:pos x="T4" y="T5"/>
                </a:cxn>
                <a:cxn ang="T11">
                  <a:pos x="T6" y="T7"/>
                </a:cxn>
              </a:cxnLst>
              <a:rect l="T12" t="T13" r="T14" b="T15"/>
              <a:pathLst>
                <a:path w="21600" h="21600">
                  <a:moveTo>
                    <a:pt x="0" y="0"/>
                  </a:moveTo>
                  <a:lnTo>
                    <a:pt x="1072" y="21600"/>
                  </a:lnTo>
                  <a:lnTo>
                    <a:pt x="20528" y="21600"/>
                  </a:lnTo>
                  <a:lnTo>
                    <a:pt x="21600" y="0"/>
                  </a:lnTo>
                  <a:lnTo>
                    <a:pt x="0" y="0"/>
                  </a:lnTo>
                  <a:close/>
                </a:path>
              </a:pathLst>
            </a:custGeom>
            <a:gradFill rotWithShape="1">
              <a:gsLst>
                <a:gs pos="0">
                  <a:schemeClr val="accent1">
                    <a:alpha val="50000"/>
                  </a:schemeClr>
                </a:gs>
                <a:gs pos="100000">
                  <a:schemeClr val="bg1">
                    <a:alpha val="0"/>
                  </a:scheme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sp>
        <p:nvSpPr>
          <p:cNvPr id="24" name="矩形 23"/>
          <p:cNvSpPr/>
          <p:nvPr/>
        </p:nvSpPr>
        <p:spPr>
          <a:xfrm>
            <a:off x="1736541" y="1618734"/>
            <a:ext cx="6391459" cy="369332"/>
          </a:xfrm>
          <a:prstGeom prst="rect">
            <a:avLst/>
          </a:prstGeom>
        </p:spPr>
        <p:txBody>
          <a:bodyPr wrap="square">
            <a:spAutoFit/>
          </a:bodyPr>
          <a:lstStyle/>
          <a:p>
            <a:r>
              <a:rPr lang="en-US" altLang="zh-CN" dirty="0">
                <a:solidFill>
                  <a:schemeClr val="bg1"/>
                </a:solidFill>
                <a:latin typeface="微软雅黑" pitchFamily="34" charset="-122"/>
                <a:ea typeface="微软雅黑" pitchFamily="34" charset="-122"/>
              </a:rPr>
              <a:t>(</a:t>
            </a:r>
            <a:r>
              <a:rPr lang="zh-CN" altLang="en-US" dirty="0">
                <a:solidFill>
                  <a:schemeClr val="bg1"/>
                </a:solidFill>
                <a:latin typeface="微软雅黑" pitchFamily="34" charset="-122"/>
                <a:ea typeface="微软雅黑" pitchFamily="34" charset="-122"/>
              </a:rPr>
              <a:t>三</a:t>
            </a:r>
            <a:r>
              <a:rPr lang="en-US" altLang="zh-CN" dirty="0">
                <a:solidFill>
                  <a:schemeClr val="bg1"/>
                </a:solidFill>
                <a:latin typeface="微软雅黑" pitchFamily="34" charset="-122"/>
                <a:ea typeface="微软雅黑" pitchFamily="34" charset="-122"/>
              </a:rPr>
              <a:t>) </a:t>
            </a:r>
            <a:r>
              <a:rPr lang="zh-CN" altLang="en-US" dirty="0">
                <a:solidFill>
                  <a:schemeClr val="bg1"/>
                </a:solidFill>
                <a:latin typeface="微软雅黑" pitchFamily="34" charset="-122"/>
                <a:ea typeface="微软雅黑" pitchFamily="34" charset="-122"/>
              </a:rPr>
              <a:t>信息、 知识与决策问题</a:t>
            </a:r>
          </a:p>
        </p:txBody>
      </p:sp>
      <p:sp>
        <p:nvSpPr>
          <p:cNvPr id="25" name="矩形 24"/>
          <p:cNvSpPr/>
          <p:nvPr/>
        </p:nvSpPr>
        <p:spPr>
          <a:xfrm>
            <a:off x="1403350" y="2859089"/>
            <a:ext cx="8578850" cy="1938992"/>
          </a:xfrm>
          <a:prstGeom prst="rect">
            <a:avLst/>
          </a:prstGeom>
        </p:spPr>
        <p:txBody>
          <a:bodyPr wrap="square">
            <a:spAutoFit/>
          </a:bodyPr>
          <a:lstStyle/>
          <a:p>
            <a:pPr indent="457200" algn="just">
              <a:lnSpc>
                <a:spcPct val="120000"/>
              </a:lnSpc>
            </a:pPr>
            <a:r>
              <a:rPr lang="zh-CN" altLang="en-US" sz="2000" dirty="0">
                <a:solidFill>
                  <a:schemeClr val="tx1">
                    <a:lumMod val="75000"/>
                    <a:lumOff val="25000"/>
                  </a:schemeClr>
                </a:solidFill>
                <a:latin typeface="微软雅黑" pitchFamily="34" charset="-122"/>
                <a:ea typeface="微软雅黑" pitchFamily="34" charset="-122"/>
              </a:rPr>
              <a:t>信息</a:t>
            </a:r>
            <a:r>
              <a:rPr lang="zh-CN" altLang="en-US" sz="2000" dirty="0" smtClean="0">
                <a:solidFill>
                  <a:schemeClr val="tx1">
                    <a:lumMod val="75000"/>
                    <a:lumOff val="25000"/>
                  </a:schemeClr>
                </a:solidFill>
                <a:latin typeface="微软雅黑" pitchFamily="34" charset="-122"/>
                <a:ea typeface="微软雅黑" pitchFamily="34" charset="-122"/>
              </a:rPr>
              <a:t>主要是</a:t>
            </a:r>
            <a:r>
              <a:rPr lang="zh-CN" altLang="en-US" sz="2000" dirty="0">
                <a:solidFill>
                  <a:schemeClr val="tx1">
                    <a:lumMod val="75000"/>
                    <a:lumOff val="25000"/>
                  </a:schemeClr>
                </a:solidFill>
                <a:latin typeface="微软雅黑" pitchFamily="34" charset="-122"/>
                <a:ea typeface="微软雅黑" pitchFamily="34" charset="-122"/>
              </a:rPr>
              <a:t>指外部信息</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企业知识包括内部知识资源和外部知识资源。 信息是决策的基础</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知识</a:t>
            </a:r>
            <a:r>
              <a:rPr lang="zh-CN" altLang="en-US" sz="2000" dirty="0" smtClean="0">
                <a:solidFill>
                  <a:schemeClr val="tx1">
                    <a:lumMod val="75000"/>
                    <a:lumOff val="25000"/>
                  </a:schemeClr>
                </a:solidFill>
                <a:latin typeface="微软雅黑" pitchFamily="34" charset="-122"/>
                <a:ea typeface="微软雅黑" pitchFamily="34" charset="-122"/>
              </a:rPr>
              <a:t>是经营</a:t>
            </a:r>
            <a:r>
              <a:rPr lang="zh-CN" altLang="en-US" sz="2000" dirty="0">
                <a:solidFill>
                  <a:schemeClr val="tx1">
                    <a:lumMod val="75000"/>
                    <a:lumOff val="25000"/>
                  </a:schemeClr>
                </a:solidFill>
                <a:latin typeface="微软雅黑" pitchFamily="34" charset="-122"/>
                <a:ea typeface="微软雅黑" pitchFamily="34" charset="-122"/>
              </a:rPr>
              <a:t>的基础</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pPr>
            <a:r>
              <a:rPr lang="zh-CN" altLang="en-US" sz="2000" dirty="0" smtClean="0">
                <a:solidFill>
                  <a:schemeClr val="tx1">
                    <a:lumMod val="75000"/>
                    <a:lumOff val="25000"/>
                  </a:schemeClr>
                </a:solidFill>
                <a:latin typeface="微软雅黑" pitchFamily="34" charset="-122"/>
                <a:ea typeface="微软雅黑" pitchFamily="34" charset="-122"/>
              </a:rPr>
              <a:t>企业</a:t>
            </a:r>
            <a:r>
              <a:rPr lang="zh-CN" altLang="en-US" sz="2000" dirty="0">
                <a:solidFill>
                  <a:schemeClr val="tx1">
                    <a:lumMod val="75000"/>
                    <a:lumOff val="25000"/>
                  </a:schemeClr>
                </a:solidFill>
                <a:latin typeface="微软雅黑" pitchFamily="34" charset="-122"/>
                <a:ea typeface="微软雅黑" pitchFamily="34" charset="-122"/>
              </a:rPr>
              <a:t>对信息资源的获取和利用能力</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以及企业内部知识资源</a:t>
            </a:r>
            <a:r>
              <a:rPr lang="zh-CN" altLang="en-US" sz="2000" dirty="0" smtClean="0">
                <a:solidFill>
                  <a:schemeClr val="tx1">
                    <a:lumMod val="75000"/>
                    <a:lumOff val="25000"/>
                  </a:schemeClr>
                </a:solidFill>
                <a:latin typeface="微软雅黑" pitchFamily="34" charset="-122"/>
                <a:ea typeface="微软雅黑" pitchFamily="34" charset="-122"/>
              </a:rPr>
              <a:t>、外部</a:t>
            </a:r>
            <a:r>
              <a:rPr lang="zh-CN" altLang="en-US" sz="2000" dirty="0">
                <a:solidFill>
                  <a:schemeClr val="tx1">
                    <a:lumMod val="75000"/>
                    <a:lumOff val="25000"/>
                  </a:schemeClr>
                </a:solidFill>
                <a:latin typeface="微软雅黑" pitchFamily="34" charset="-122"/>
                <a:ea typeface="微软雅黑" pitchFamily="34" charset="-122"/>
              </a:rPr>
              <a:t>知识</a:t>
            </a:r>
            <a:r>
              <a:rPr lang="zh-CN" altLang="en-US" sz="2000" dirty="0" smtClean="0">
                <a:solidFill>
                  <a:schemeClr val="tx1">
                    <a:lumMod val="75000"/>
                    <a:lumOff val="25000"/>
                  </a:schemeClr>
                </a:solidFill>
                <a:latin typeface="微软雅黑" pitchFamily="34" charset="-122"/>
                <a:ea typeface="微软雅黑" pitchFamily="34" charset="-122"/>
              </a:rPr>
              <a:t>资源获取、积累</a:t>
            </a:r>
            <a:r>
              <a:rPr lang="zh-CN" altLang="en-US" sz="2000" dirty="0">
                <a:solidFill>
                  <a:schemeClr val="tx1">
                    <a:lumMod val="75000"/>
                    <a:lumOff val="25000"/>
                  </a:schemeClr>
                </a:solidFill>
                <a:latin typeface="微软雅黑" pitchFamily="34" charset="-122"/>
                <a:ea typeface="微软雅黑" pitchFamily="34" charset="-122"/>
              </a:rPr>
              <a:t>和利用的能力</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决定了企业的生存和发展能力</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pPr>
            <a:r>
              <a:rPr lang="zh-CN" altLang="en-US" sz="2000" dirty="0" smtClean="0">
                <a:solidFill>
                  <a:schemeClr val="tx1">
                    <a:lumMod val="75000"/>
                    <a:lumOff val="25000"/>
                  </a:schemeClr>
                </a:solidFill>
                <a:latin typeface="微软雅黑" pitchFamily="34" charset="-122"/>
                <a:ea typeface="微软雅黑" pitchFamily="34" charset="-122"/>
              </a:rPr>
              <a:t>而</a:t>
            </a:r>
            <a:r>
              <a:rPr lang="zh-CN" altLang="en-US" sz="2000" dirty="0">
                <a:solidFill>
                  <a:schemeClr val="tx1">
                    <a:lumMod val="75000"/>
                    <a:lumOff val="25000"/>
                  </a:schemeClr>
                </a:solidFill>
                <a:latin typeface="微软雅黑" pitchFamily="34" charset="-122"/>
                <a:ea typeface="微软雅黑" pitchFamily="34" charset="-122"/>
              </a:rPr>
              <a:t>对于初创企业来说</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这两</a:t>
            </a:r>
            <a:r>
              <a:rPr lang="zh-CN" altLang="en-US" sz="2000" dirty="0" smtClean="0">
                <a:solidFill>
                  <a:schemeClr val="tx1">
                    <a:lumMod val="75000"/>
                    <a:lumOff val="25000"/>
                  </a:schemeClr>
                </a:solidFill>
                <a:latin typeface="微软雅黑" pitchFamily="34" charset="-122"/>
                <a:ea typeface="微软雅黑" pitchFamily="34" charset="-122"/>
              </a:rPr>
              <a:t>个方面</a:t>
            </a:r>
            <a:r>
              <a:rPr lang="zh-CN" altLang="en-US" sz="2000" dirty="0">
                <a:solidFill>
                  <a:schemeClr val="tx1">
                    <a:lumMod val="75000"/>
                    <a:lumOff val="25000"/>
                  </a:schemeClr>
                </a:solidFill>
                <a:latin typeface="微软雅黑" pitchFamily="34" charset="-122"/>
                <a:ea typeface="微软雅黑" pitchFamily="34" charset="-122"/>
              </a:rPr>
              <a:t>都是欠缺的。</a:t>
            </a:r>
          </a:p>
        </p:txBody>
      </p:sp>
    </p:spTree>
    <p:extLst>
      <p:ext uri="{BB962C8B-B14F-4D97-AF65-F5344CB8AC3E}">
        <p14:creationId xmlns:p14="http://schemas.microsoft.com/office/powerpoint/2010/main" val="3428490825"/>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par>
                                <p:cTn id="8" presetID="16" presetClass="entr" presetSubtype="21"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barn(inVertical)">
                                      <p:cBhvr>
                                        <p:cTn id="10" dur="500"/>
                                        <p:tgtEl>
                                          <p:spTgt spid="14"/>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barn(inVertical)">
                                      <p:cBhvr>
                                        <p:cTn id="13" dur="500"/>
                                        <p:tgtEl>
                                          <p:spTgt spid="24"/>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barn(inVertical)">
                                      <p:cBhvr>
                                        <p:cTn id="16"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24" grpId="0"/>
      <p:bldP spid="2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矩形 91"/>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93" name="矩形 92"/>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3" name="矩形 12"/>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15" name="组合 14"/>
          <p:cNvGrpSpPr/>
          <p:nvPr/>
        </p:nvGrpSpPr>
        <p:grpSpPr>
          <a:xfrm>
            <a:off x="192881" y="893"/>
            <a:ext cx="575915" cy="836495"/>
            <a:chOff x="841003" y="360040"/>
            <a:chExt cx="504056" cy="836712"/>
          </a:xfrm>
          <a:solidFill>
            <a:schemeClr val="accent1"/>
          </a:solidFill>
        </p:grpSpPr>
        <p:sp>
          <p:nvSpPr>
            <p:cNvPr id="16" name="矩形 15"/>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17" name="等腰三角形 16"/>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18" name="文本框 9"/>
          <p:cNvSpPr txBox="1"/>
          <p:nvPr/>
        </p:nvSpPr>
        <p:spPr>
          <a:xfrm>
            <a:off x="840784" y="203271"/>
            <a:ext cx="85000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一、 初创企业面临的困难</a:t>
            </a:r>
          </a:p>
        </p:txBody>
      </p:sp>
      <p:sp>
        <p:nvSpPr>
          <p:cNvPr id="19" name="矩形 18"/>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136650" y="2082800"/>
            <a:ext cx="9137650" cy="3759200"/>
          </a:xfrm>
          <a:prstGeom prst="rect">
            <a:avLst/>
          </a:prstGeom>
          <a:solidFill>
            <a:schemeClr val="accent2">
              <a:lumMod val="20000"/>
              <a:lumOff val="8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Group 4"/>
          <p:cNvGrpSpPr>
            <a:grpSpLocks/>
          </p:cNvGrpSpPr>
          <p:nvPr/>
        </p:nvGrpSpPr>
        <p:grpSpPr bwMode="auto">
          <a:xfrm>
            <a:off x="1403350" y="1404938"/>
            <a:ext cx="6911975" cy="1092200"/>
            <a:chOff x="0" y="0"/>
            <a:chExt cx="4354" cy="688"/>
          </a:xfrm>
        </p:grpSpPr>
        <p:sp>
          <p:nvSpPr>
            <p:cNvPr id="20" name="Rectangle 5"/>
            <p:cNvSpPr>
              <a:spLocks noChangeArrowheads="1"/>
            </p:cNvSpPr>
            <p:nvPr/>
          </p:nvSpPr>
          <p:spPr bwMode="auto">
            <a:xfrm>
              <a:off x="0" y="54"/>
              <a:ext cx="4354" cy="453"/>
            </a:xfrm>
            <a:prstGeom prst="rect">
              <a:avLst/>
            </a:prstGeom>
            <a:gradFill rotWithShape="1">
              <a:gsLst>
                <a:gs pos="0">
                  <a:srgbClr val="DDDDDD"/>
                </a:gs>
                <a:gs pos="100000">
                  <a:schemeClr val="bg1"/>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21" name="Rectangle 6"/>
            <p:cNvSpPr>
              <a:spLocks noChangeArrowheads="1"/>
            </p:cNvSpPr>
            <p:nvPr/>
          </p:nvSpPr>
          <p:spPr bwMode="auto">
            <a:xfrm>
              <a:off x="181" y="0"/>
              <a:ext cx="4055" cy="454"/>
            </a:xfrm>
            <a:prstGeom prst="rect">
              <a:avLst/>
            </a:prstGeom>
            <a:gradFill rotWithShape="1">
              <a:gsLst>
                <a:gs pos="0">
                  <a:schemeClr val="accent2"/>
                </a:gs>
                <a:gs pos="100000">
                  <a:schemeClr val="accent1"/>
                </a:gs>
              </a:gsLst>
              <a:lin ang="27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22" name="AutoShape 9"/>
            <p:cNvSpPr>
              <a:spLocks noChangeArrowheads="1"/>
            </p:cNvSpPr>
            <p:nvPr/>
          </p:nvSpPr>
          <p:spPr bwMode="auto">
            <a:xfrm>
              <a:off x="0" y="507"/>
              <a:ext cx="4354" cy="181"/>
            </a:xfrm>
            <a:custGeom>
              <a:avLst/>
              <a:gdLst>
                <a:gd name="T0" fmla="*/ 173 w 21600"/>
                <a:gd name="T1" fmla="*/ 0 h 21600"/>
                <a:gd name="T2" fmla="*/ 88 w 21600"/>
                <a:gd name="T3" fmla="*/ 0 h 21600"/>
                <a:gd name="T4" fmla="*/ 4 w 21600"/>
                <a:gd name="T5" fmla="*/ 0 h 21600"/>
                <a:gd name="T6" fmla="*/ 88 w 21600"/>
                <a:gd name="T7" fmla="*/ 0 h 21600"/>
                <a:gd name="T8" fmla="*/ 0 60000 65536"/>
                <a:gd name="T9" fmla="*/ 0 60000 65536"/>
                <a:gd name="T10" fmla="*/ 0 60000 65536"/>
                <a:gd name="T11" fmla="*/ 0 60000 65536"/>
                <a:gd name="T12" fmla="*/ 2337 w 21600"/>
                <a:gd name="T13" fmla="*/ 2387 h 21600"/>
                <a:gd name="T14" fmla="*/ 19263 w 21600"/>
                <a:gd name="T15" fmla="*/ 19213 h 21600"/>
              </a:gdLst>
              <a:ahLst/>
              <a:cxnLst>
                <a:cxn ang="T8">
                  <a:pos x="T0" y="T1"/>
                </a:cxn>
                <a:cxn ang="T9">
                  <a:pos x="T2" y="T3"/>
                </a:cxn>
                <a:cxn ang="T10">
                  <a:pos x="T4" y="T5"/>
                </a:cxn>
                <a:cxn ang="T11">
                  <a:pos x="T6" y="T7"/>
                </a:cxn>
              </a:cxnLst>
              <a:rect l="T12" t="T13" r="T14" b="T15"/>
              <a:pathLst>
                <a:path w="21600" h="21600">
                  <a:moveTo>
                    <a:pt x="0" y="0"/>
                  </a:moveTo>
                  <a:lnTo>
                    <a:pt x="1072" y="21600"/>
                  </a:lnTo>
                  <a:lnTo>
                    <a:pt x="20528" y="21600"/>
                  </a:lnTo>
                  <a:lnTo>
                    <a:pt x="21600" y="0"/>
                  </a:lnTo>
                  <a:lnTo>
                    <a:pt x="0" y="0"/>
                  </a:lnTo>
                  <a:close/>
                </a:path>
              </a:pathLst>
            </a:custGeom>
            <a:gradFill rotWithShape="1">
              <a:gsLst>
                <a:gs pos="0">
                  <a:srgbClr val="DDDDDD"/>
                </a:gs>
                <a:gs pos="100000">
                  <a:schemeClr val="bg1">
                    <a:alpha val="0"/>
                  </a:scheme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23" name="AutoShape 10"/>
            <p:cNvSpPr>
              <a:spLocks noChangeArrowheads="1"/>
            </p:cNvSpPr>
            <p:nvPr/>
          </p:nvSpPr>
          <p:spPr bwMode="auto">
            <a:xfrm>
              <a:off x="181" y="320"/>
              <a:ext cx="1497" cy="181"/>
            </a:xfrm>
            <a:custGeom>
              <a:avLst/>
              <a:gdLst>
                <a:gd name="T0" fmla="*/ 7 w 21600"/>
                <a:gd name="T1" fmla="*/ 0 h 21600"/>
                <a:gd name="T2" fmla="*/ 4 w 21600"/>
                <a:gd name="T3" fmla="*/ 0 h 21600"/>
                <a:gd name="T4" fmla="*/ 0 w 21600"/>
                <a:gd name="T5" fmla="*/ 0 h 21600"/>
                <a:gd name="T6" fmla="*/ 4 w 21600"/>
                <a:gd name="T7" fmla="*/ 0 h 21600"/>
                <a:gd name="T8" fmla="*/ 0 60000 65536"/>
                <a:gd name="T9" fmla="*/ 0 60000 65536"/>
                <a:gd name="T10" fmla="*/ 0 60000 65536"/>
                <a:gd name="T11" fmla="*/ 0 60000 65536"/>
                <a:gd name="T12" fmla="*/ 2337 w 21600"/>
                <a:gd name="T13" fmla="*/ 2387 h 21600"/>
                <a:gd name="T14" fmla="*/ 19263 w 21600"/>
                <a:gd name="T15" fmla="*/ 19213 h 21600"/>
              </a:gdLst>
              <a:ahLst/>
              <a:cxnLst>
                <a:cxn ang="T8">
                  <a:pos x="T0" y="T1"/>
                </a:cxn>
                <a:cxn ang="T9">
                  <a:pos x="T2" y="T3"/>
                </a:cxn>
                <a:cxn ang="T10">
                  <a:pos x="T4" y="T5"/>
                </a:cxn>
                <a:cxn ang="T11">
                  <a:pos x="T6" y="T7"/>
                </a:cxn>
              </a:cxnLst>
              <a:rect l="T12" t="T13" r="T14" b="T15"/>
              <a:pathLst>
                <a:path w="21600" h="21600">
                  <a:moveTo>
                    <a:pt x="0" y="0"/>
                  </a:moveTo>
                  <a:lnTo>
                    <a:pt x="1072" y="21600"/>
                  </a:lnTo>
                  <a:lnTo>
                    <a:pt x="20528" y="21600"/>
                  </a:lnTo>
                  <a:lnTo>
                    <a:pt x="21600" y="0"/>
                  </a:lnTo>
                  <a:lnTo>
                    <a:pt x="0" y="0"/>
                  </a:lnTo>
                  <a:close/>
                </a:path>
              </a:pathLst>
            </a:custGeom>
            <a:gradFill rotWithShape="1">
              <a:gsLst>
                <a:gs pos="0">
                  <a:schemeClr val="accent1">
                    <a:alpha val="50000"/>
                  </a:schemeClr>
                </a:gs>
                <a:gs pos="100000">
                  <a:schemeClr val="bg1">
                    <a:alpha val="0"/>
                  </a:scheme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sp>
        <p:nvSpPr>
          <p:cNvPr id="24" name="矩形 23"/>
          <p:cNvSpPr/>
          <p:nvPr/>
        </p:nvSpPr>
        <p:spPr>
          <a:xfrm>
            <a:off x="1736541" y="1618734"/>
            <a:ext cx="6391459" cy="369332"/>
          </a:xfrm>
          <a:prstGeom prst="rect">
            <a:avLst/>
          </a:prstGeom>
        </p:spPr>
        <p:txBody>
          <a:bodyPr wrap="square">
            <a:spAutoFit/>
          </a:bodyPr>
          <a:lstStyle/>
          <a:p>
            <a:r>
              <a:rPr lang="en-US" altLang="zh-CN" dirty="0">
                <a:solidFill>
                  <a:schemeClr val="bg1"/>
                </a:solidFill>
                <a:latin typeface="微软雅黑" pitchFamily="34" charset="-122"/>
                <a:ea typeface="微软雅黑" pitchFamily="34" charset="-122"/>
              </a:rPr>
              <a:t>(</a:t>
            </a:r>
            <a:r>
              <a:rPr lang="zh-CN" altLang="en-US" dirty="0">
                <a:solidFill>
                  <a:schemeClr val="bg1"/>
                </a:solidFill>
                <a:latin typeface="微软雅黑" pitchFamily="34" charset="-122"/>
                <a:ea typeface="微软雅黑" pitchFamily="34" charset="-122"/>
              </a:rPr>
              <a:t>四</a:t>
            </a:r>
            <a:r>
              <a:rPr lang="en-US" altLang="zh-CN" dirty="0">
                <a:solidFill>
                  <a:schemeClr val="bg1"/>
                </a:solidFill>
                <a:latin typeface="微软雅黑" pitchFamily="34" charset="-122"/>
                <a:ea typeface="微软雅黑" pitchFamily="34" charset="-122"/>
              </a:rPr>
              <a:t>) </a:t>
            </a:r>
            <a:r>
              <a:rPr lang="zh-CN" altLang="en-US" dirty="0">
                <a:solidFill>
                  <a:schemeClr val="bg1"/>
                </a:solidFill>
                <a:latin typeface="微软雅黑" pitchFamily="34" charset="-122"/>
                <a:ea typeface="微软雅黑" pitchFamily="34" charset="-122"/>
              </a:rPr>
              <a:t>信任与社会关系问题</a:t>
            </a:r>
          </a:p>
        </p:txBody>
      </p:sp>
      <p:sp>
        <p:nvSpPr>
          <p:cNvPr id="25" name="矩形 24"/>
          <p:cNvSpPr/>
          <p:nvPr/>
        </p:nvSpPr>
        <p:spPr>
          <a:xfrm>
            <a:off x="1403350" y="2859089"/>
            <a:ext cx="8578850" cy="2308324"/>
          </a:xfrm>
          <a:prstGeom prst="rect">
            <a:avLst/>
          </a:prstGeom>
        </p:spPr>
        <p:txBody>
          <a:bodyPr wrap="square">
            <a:spAutoFit/>
          </a:bodyPr>
          <a:lstStyle/>
          <a:p>
            <a:pPr indent="457200" algn="just">
              <a:lnSpc>
                <a:spcPct val="120000"/>
              </a:lnSpc>
            </a:pPr>
            <a:r>
              <a:rPr lang="zh-CN" altLang="en-US" sz="2000" dirty="0">
                <a:solidFill>
                  <a:schemeClr val="tx1">
                    <a:lumMod val="75000"/>
                    <a:lumOff val="25000"/>
                  </a:schemeClr>
                </a:solidFill>
                <a:latin typeface="微软雅黑" pitchFamily="34" charset="-122"/>
                <a:ea typeface="微软雅黑" pitchFamily="34" charset="-122"/>
              </a:rPr>
              <a:t>信任是企业建立良好社会关系的前提和基础</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社会关系可以为企业营造良好的经营</a:t>
            </a:r>
            <a:r>
              <a:rPr lang="zh-CN" altLang="en-US" sz="2000" dirty="0" smtClean="0">
                <a:solidFill>
                  <a:schemeClr val="tx1">
                    <a:lumMod val="75000"/>
                    <a:lumOff val="25000"/>
                  </a:schemeClr>
                </a:solidFill>
                <a:latin typeface="微软雅黑" pitchFamily="34" charset="-122"/>
                <a:ea typeface="微软雅黑" pitchFamily="34" charset="-122"/>
              </a:rPr>
              <a:t>环境</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是企业生存和发展重要的外部因素</a:t>
            </a:r>
            <a:r>
              <a:rPr lang="zh-CN" altLang="en-US" sz="2000" dirty="0" smtClean="0">
                <a:solidFill>
                  <a:schemeClr val="tx1">
                    <a:lumMod val="75000"/>
                    <a:lumOff val="25000"/>
                  </a:schemeClr>
                </a:solidFill>
                <a:latin typeface="微软雅黑" pitchFamily="34" charset="-122"/>
                <a:ea typeface="微软雅黑" pitchFamily="34" charset="-122"/>
              </a:rPr>
              <a:t>。社会关系</a:t>
            </a:r>
            <a:r>
              <a:rPr lang="zh-CN" altLang="en-US" sz="2000" dirty="0">
                <a:solidFill>
                  <a:schemeClr val="tx1">
                    <a:lumMod val="75000"/>
                    <a:lumOff val="25000"/>
                  </a:schemeClr>
                </a:solidFill>
                <a:latin typeface="微软雅黑" pitchFamily="34" charset="-122"/>
                <a:ea typeface="微软雅黑" pitchFamily="34" charset="-122"/>
              </a:rPr>
              <a:t>包括企业与供应商</a:t>
            </a:r>
            <a:r>
              <a:rPr lang="zh-CN" altLang="en-US" sz="2000" dirty="0" smtClean="0">
                <a:solidFill>
                  <a:schemeClr val="tx1">
                    <a:lumMod val="75000"/>
                    <a:lumOff val="25000"/>
                  </a:schemeClr>
                </a:solidFill>
                <a:latin typeface="微软雅黑" pitchFamily="34" charset="-122"/>
                <a:ea typeface="微软雅黑" pitchFamily="34" charset="-122"/>
              </a:rPr>
              <a:t>、经销商、消费者、政府</a:t>
            </a:r>
            <a:r>
              <a:rPr lang="zh-CN" altLang="en-US" sz="2000" dirty="0">
                <a:solidFill>
                  <a:schemeClr val="tx1">
                    <a:lumMod val="75000"/>
                    <a:lumOff val="25000"/>
                  </a:schemeClr>
                </a:solidFill>
                <a:latin typeface="微软雅黑" pitchFamily="34" charset="-122"/>
                <a:ea typeface="微软雅黑" pitchFamily="34" charset="-122"/>
              </a:rPr>
              <a:t>机构</a:t>
            </a:r>
            <a:r>
              <a:rPr lang="zh-CN" altLang="en-US" sz="2000" dirty="0" smtClean="0">
                <a:solidFill>
                  <a:schemeClr val="tx1">
                    <a:lumMod val="75000"/>
                    <a:lumOff val="25000"/>
                  </a:schemeClr>
                </a:solidFill>
                <a:latin typeface="微软雅黑" pitchFamily="34" charset="-122"/>
                <a:ea typeface="微软雅黑" pitchFamily="34" charset="-122"/>
              </a:rPr>
              <a:t>、金融</a:t>
            </a:r>
            <a:r>
              <a:rPr lang="zh-CN" altLang="en-US" sz="2000" dirty="0">
                <a:solidFill>
                  <a:schemeClr val="tx1">
                    <a:lumMod val="75000"/>
                    <a:lumOff val="25000"/>
                  </a:schemeClr>
                </a:solidFill>
                <a:latin typeface="微软雅黑" pitchFamily="34" charset="-122"/>
                <a:ea typeface="微软雅黑" pitchFamily="34" charset="-122"/>
              </a:rPr>
              <a:t>机构</a:t>
            </a:r>
            <a:r>
              <a:rPr lang="zh-CN" altLang="en-US" sz="2000" dirty="0" smtClean="0">
                <a:solidFill>
                  <a:schemeClr val="tx1">
                    <a:lumMod val="75000"/>
                    <a:lumOff val="25000"/>
                  </a:schemeClr>
                </a:solidFill>
                <a:latin typeface="微软雅黑" pitchFamily="34" charset="-122"/>
                <a:ea typeface="微软雅黑" pitchFamily="34" charset="-122"/>
              </a:rPr>
              <a:t>、员工、公众</a:t>
            </a:r>
            <a:r>
              <a:rPr lang="zh-CN" altLang="en-US" sz="2000" dirty="0">
                <a:solidFill>
                  <a:schemeClr val="tx1">
                    <a:lumMod val="75000"/>
                    <a:lumOff val="25000"/>
                  </a:schemeClr>
                </a:solidFill>
                <a:latin typeface="微软雅黑" pitchFamily="34" charset="-122"/>
                <a:ea typeface="微软雅黑" pitchFamily="34" charset="-122"/>
              </a:rPr>
              <a:t>等的关系</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pPr>
            <a:r>
              <a:rPr lang="zh-CN" altLang="en-US" sz="2000" dirty="0">
                <a:solidFill>
                  <a:schemeClr val="tx1">
                    <a:lumMod val="75000"/>
                    <a:lumOff val="25000"/>
                  </a:schemeClr>
                </a:solidFill>
                <a:latin typeface="微软雅黑" pitchFamily="34" charset="-122"/>
                <a:ea typeface="微软雅黑" pitchFamily="34" charset="-122"/>
              </a:rPr>
              <a:t>建立信任最根本的是实力</a:t>
            </a:r>
            <a:r>
              <a:rPr lang="zh-CN" altLang="en-US" sz="2000" dirty="0" smtClean="0">
                <a:solidFill>
                  <a:schemeClr val="tx1">
                    <a:lumMod val="75000"/>
                    <a:lumOff val="25000"/>
                  </a:schemeClr>
                </a:solidFill>
                <a:latin typeface="微软雅黑" pitchFamily="34" charset="-122"/>
                <a:ea typeface="微软雅黑" pitchFamily="34" charset="-122"/>
              </a:rPr>
              <a:t>、能力</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其次是信誉</a:t>
            </a:r>
            <a:r>
              <a:rPr lang="zh-CN" altLang="en-US" sz="2000" dirty="0" smtClean="0">
                <a:solidFill>
                  <a:schemeClr val="tx1">
                    <a:lumMod val="75000"/>
                    <a:lumOff val="25000"/>
                  </a:schemeClr>
                </a:solidFill>
                <a:latin typeface="微软雅黑" pitchFamily="34" charset="-122"/>
                <a:ea typeface="微软雅黑" pitchFamily="34" charset="-122"/>
              </a:rPr>
              <a:t>。简单</a:t>
            </a:r>
            <a:r>
              <a:rPr lang="zh-CN" altLang="en-US" sz="2000" dirty="0">
                <a:solidFill>
                  <a:schemeClr val="tx1">
                    <a:lumMod val="75000"/>
                    <a:lumOff val="25000"/>
                  </a:schemeClr>
                </a:solidFill>
                <a:latin typeface="微软雅黑" pitchFamily="34" charset="-122"/>
                <a:ea typeface="微软雅黑" pitchFamily="34" charset="-122"/>
              </a:rPr>
              <a:t>地说</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一就是在合作、 交易</a:t>
            </a:r>
            <a:r>
              <a:rPr lang="zh-CN" altLang="en-US" sz="2000" dirty="0" smtClean="0">
                <a:solidFill>
                  <a:schemeClr val="tx1">
                    <a:lumMod val="75000"/>
                    <a:lumOff val="25000"/>
                  </a:schemeClr>
                </a:solidFill>
                <a:latin typeface="微软雅黑" pitchFamily="34" charset="-122"/>
                <a:ea typeface="微软雅黑" pitchFamily="34" charset="-122"/>
              </a:rPr>
              <a:t>过程中</a:t>
            </a:r>
            <a:r>
              <a:rPr lang="zh-CN" altLang="en-US" sz="2000" dirty="0">
                <a:solidFill>
                  <a:schemeClr val="tx1">
                    <a:lumMod val="75000"/>
                    <a:lumOff val="25000"/>
                  </a:schemeClr>
                </a:solidFill>
                <a:latin typeface="微软雅黑" pitchFamily="34" charset="-122"/>
                <a:ea typeface="微软雅黑" pitchFamily="34" charset="-122"/>
              </a:rPr>
              <a:t>要有达到双方或多方目标的能力</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二就是在合作</a:t>
            </a:r>
            <a:r>
              <a:rPr lang="zh-CN" altLang="en-US" sz="2000" dirty="0" smtClean="0">
                <a:solidFill>
                  <a:schemeClr val="tx1">
                    <a:lumMod val="75000"/>
                    <a:lumOff val="25000"/>
                  </a:schemeClr>
                </a:solidFill>
                <a:latin typeface="微软雅黑" pitchFamily="34" charset="-122"/>
                <a:ea typeface="微软雅黑" pitchFamily="34" charset="-122"/>
              </a:rPr>
              <a:t>、交易</a:t>
            </a:r>
            <a:r>
              <a:rPr lang="zh-CN" altLang="en-US" sz="2000" dirty="0">
                <a:solidFill>
                  <a:schemeClr val="tx1">
                    <a:lumMod val="75000"/>
                    <a:lumOff val="25000"/>
                  </a:schemeClr>
                </a:solidFill>
                <a:latin typeface="微软雅黑" pitchFamily="34" charset="-122"/>
                <a:ea typeface="微软雅黑" pitchFamily="34" charset="-122"/>
              </a:rPr>
              <a:t>过程中要诚实</a:t>
            </a:r>
            <a:r>
              <a:rPr lang="zh-CN" altLang="en-US" sz="2000" dirty="0" smtClean="0">
                <a:solidFill>
                  <a:schemeClr val="tx1">
                    <a:lumMod val="75000"/>
                    <a:lumOff val="25000"/>
                  </a:schemeClr>
                </a:solidFill>
                <a:latin typeface="微软雅黑" pitchFamily="34" charset="-122"/>
                <a:ea typeface="微软雅黑" pitchFamily="34" charset="-122"/>
              </a:rPr>
              <a:t>、守信</a:t>
            </a:r>
            <a:r>
              <a:rPr lang="zh-CN" altLang="en-US" sz="2000" dirty="0">
                <a:solidFill>
                  <a:schemeClr val="tx1">
                    <a:lumMod val="75000"/>
                    <a:lumOff val="25000"/>
                  </a:schemeClr>
                </a:solidFill>
                <a:latin typeface="微软雅黑" pitchFamily="34" charset="-122"/>
                <a:ea typeface="微软雅黑" pitchFamily="34" charset="-122"/>
              </a:rPr>
              <a:t>。 </a:t>
            </a:r>
          </a:p>
        </p:txBody>
      </p:sp>
    </p:spTree>
    <p:extLst>
      <p:ext uri="{BB962C8B-B14F-4D97-AF65-F5344CB8AC3E}">
        <p14:creationId xmlns:p14="http://schemas.microsoft.com/office/powerpoint/2010/main" val="2587711095"/>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par>
                                <p:cTn id="8" presetID="16" presetClass="entr" presetSubtype="21"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barn(inVertical)">
                                      <p:cBhvr>
                                        <p:cTn id="10" dur="500"/>
                                        <p:tgtEl>
                                          <p:spTgt spid="14"/>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barn(inVertical)">
                                      <p:cBhvr>
                                        <p:cTn id="13" dur="500"/>
                                        <p:tgtEl>
                                          <p:spTgt spid="24"/>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barn(inVertical)">
                                      <p:cBhvr>
                                        <p:cTn id="16"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24" grpId="0"/>
      <p:bldP spid="2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矩形 91"/>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93" name="矩形 92"/>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3" name="矩形 12"/>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15" name="组合 14"/>
          <p:cNvGrpSpPr/>
          <p:nvPr/>
        </p:nvGrpSpPr>
        <p:grpSpPr>
          <a:xfrm>
            <a:off x="192881" y="893"/>
            <a:ext cx="575915" cy="836495"/>
            <a:chOff x="841003" y="360040"/>
            <a:chExt cx="504056" cy="836712"/>
          </a:xfrm>
          <a:solidFill>
            <a:schemeClr val="accent1"/>
          </a:solidFill>
        </p:grpSpPr>
        <p:sp>
          <p:nvSpPr>
            <p:cNvPr id="16" name="矩形 15"/>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17" name="等腰三角形 16"/>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18" name="文本框 9"/>
          <p:cNvSpPr txBox="1"/>
          <p:nvPr/>
        </p:nvSpPr>
        <p:spPr>
          <a:xfrm>
            <a:off x="840784" y="203271"/>
            <a:ext cx="85000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一、 初创企业面临的困难</a:t>
            </a:r>
          </a:p>
        </p:txBody>
      </p:sp>
      <p:sp>
        <p:nvSpPr>
          <p:cNvPr id="19" name="矩形 18"/>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136650" y="2082800"/>
            <a:ext cx="9137650" cy="3759200"/>
          </a:xfrm>
          <a:prstGeom prst="rect">
            <a:avLst/>
          </a:prstGeom>
          <a:solidFill>
            <a:schemeClr val="accent2">
              <a:lumMod val="20000"/>
              <a:lumOff val="8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Group 4"/>
          <p:cNvGrpSpPr>
            <a:grpSpLocks/>
          </p:cNvGrpSpPr>
          <p:nvPr/>
        </p:nvGrpSpPr>
        <p:grpSpPr bwMode="auto">
          <a:xfrm>
            <a:off x="1403350" y="1404938"/>
            <a:ext cx="6911975" cy="1092200"/>
            <a:chOff x="0" y="0"/>
            <a:chExt cx="4354" cy="688"/>
          </a:xfrm>
        </p:grpSpPr>
        <p:sp>
          <p:nvSpPr>
            <p:cNvPr id="20" name="Rectangle 5"/>
            <p:cNvSpPr>
              <a:spLocks noChangeArrowheads="1"/>
            </p:cNvSpPr>
            <p:nvPr/>
          </p:nvSpPr>
          <p:spPr bwMode="auto">
            <a:xfrm>
              <a:off x="0" y="54"/>
              <a:ext cx="4354" cy="453"/>
            </a:xfrm>
            <a:prstGeom prst="rect">
              <a:avLst/>
            </a:prstGeom>
            <a:gradFill rotWithShape="1">
              <a:gsLst>
                <a:gs pos="0">
                  <a:srgbClr val="DDDDDD"/>
                </a:gs>
                <a:gs pos="100000">
                  <a:schemeClr val="bg1"/>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21" name="Rectangle 6"/>
            <p:cNvSpPr>
              <a:spLocks noChangeArrowheads="1"/>
            </p:cNvSpPr>
            <p:nvPr/>
          </p:nvSpPr>
          <p:spPr bwMode="auto">
            <a:xfrm>
              <a:off x="181" y="0"/>
              <a:ext cx="4055" cy="454"/>
            </a:xfrm>
            <a:prstGeom prst="rect">
              <a:avLst/>
            </a:prstGeom>
            <a:gradFill rotWithShape="1">
              <a:gsLst>
                <a:gs pos="0">
                  <a:schemeClr val="accent2"/>
                </a:gs>
                <a:gs pos="100000">
                  <a:schemeClr val="accent1"/>
                </a:gs>
              </a:gsLst>
              <a:lin ang="27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22" name="AutoShape 9"/>
            <p:cNvSpPr>
              <a:spLocks noChangeArrowheads="1"/>
            </p:cNvSpPr>
            <p:nvPr/>
          </p:nvSpPr>
          <p:spPr bwMode="auto">
            <a:xfrm>
              <a:off x="0" y="507"/>
              <a:ext cx="4354" cy="181"/>
            </a:xfrm>
            <a:custGeom>
              <a:avLst/>
              <a:gdLst>
                <a:gd name="T0" fmla="*/ 173 w 21600"/>
                <a:gd name="T1" fmla="*/ 0 h 21600"/>
                <a:gd name="T2" fmla="*/ 88 w 21600"/>
                <a:gd name="T3" fmla="*/ 0 h 21600"/>
                <a:gd name="T4" fmla="*/ 4 w 21600"/>
                <a:gd name="T5" fmla="*/ 0 h 21600"/>
                <a:gd name="T6" fmla="*/ 88 w 21600"/>
                <a:gd name="T7" fmla="*/ 0 h 21600"/>
                <a:gd name="T8" fmla="*/ 0 60000 65536"/>
                <a:gd name="T9" fmla="*/ 0 60000 65536"/>
                <a:gd name="T10" fmla="*/ 0 60000 65536"/>
                <a:gd name="T11" fmla="*/ 0 60000 65536"/>
                <a:gd name="T12" fmla="*/ 2337 w 21600"/>
                <a:gd name="T13" fmla="*/ 2387 h 21600"/>
                <a:gd name="T14" fmla="*/ 19263 w 21600"/>
                <a:gd name="T15" fmla="*/ 19213 h 21600"/>
              </a:gdLst>
              <a:ahLst/>
              <a:cxnLst>
                <a:cxn ang="T8">
                  <a:pos x="T0" y="T1"/>
                </a:cxn>
                <a:cxn ang="T9">
                  <a:pos x="T2" y="T3"/>
                </a:cxn>
                <a:cxn ang="T10">
                  <a:pos x="T4" y="T5"/>
                </a:cxn>
                <a:cxn ang="T11">
                  <a:pos x="T6" y="T7"/>
                </a:cxn>
              </a:cxnLst>
              <a:rect l="T12" t="T13" r="T14" b="T15"/>
              <a:pathLst>
                <a:path w="21600" h="21600">
                  <a:moveTo>
                    <a:pt x="0" y="0"/>
                  </a:moveTo>
                  <a:lnTo>
                    <a:pt x="1072" y="21600"/>
                  </a:lnTo>
                  <a:lnTo>
                    <a:pt x="20528" y="21600"/>
                  </a:lnTo>
                  <a:lnTo>
                    <a:pt x="21600" y="0"/>
                  </a:lnTo>
                  <a:lnTo>
                    <a:pt x="0" y="0"/>
                  </a:lnTo>
                  <a:close/>
                </a:path>
              </a:pathLst>
            </a:custGeom>
            <a:gradFill rotWithShape="1">
              <a:gsLst>
                <a:gs pos="0">
                  <a:srgbClr val="DDDDDD"/>
                </a:gs>
                <a:gs pos="100000">
                  <a:schemeClr val="bg1">
                    <a:alpha val="0"/>
                  </a:scheme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23" name="AutoShape 10"/>
            <p:cNvSpPr>
              <a:spLocks noChangeArrowheads="1"/>
            </p:cNvSpPr>
            <p:nvPr/>
          </p:nvSpPr>
          <p:spPr bwMode="auto">
            <a:xfrm>
              <a:off x="181" y="320"/>
              <a:ext cx="1497" cy="181"/>
            </a:xfrm>
            <a:custGeom>
              <a:avLst/>
              <a:gdLst>
                <a:gd name="T0" fmla="*/ 7 w 21600"/>
                <a:gd name="T1" fmla="*/ 0 h 21600"/>
                <a:gd name="T2" fmla="*/ 4 w 21600"/>
                <a:gd name="T3" fmla="*/ 0 h 21600"/>
                <a:gd name="T4" fmla="*/ 0 w 21600"/>
                <a:gd name="T5" fmla="*/ 0 h 21600"/>
                <a:gd name="T6" fmla="*/ 4 w 21600"/>
                <a:gd name="T7" fmla="*/ 0 h 21600"/>
                <a:gd name="T8" fmla="*/ 0 60000 65536"/>
                <a:gd name="T9" fmla="*/ 0 60000 65536"/>
                <a:gd name="T10" fmla="*/ 0 60000 65536"/>
                <a:gd name="T11" fmla="*/ 0 60000 65536"/>
                <a:gd name="T12" fmla="*/ 2337 w 21600"/>
                <a:gd name="T13" fmla="*/ 2387 h 21600"/>
                <a:gd name="T14" fmla="*/ 19263 w 21600"/>
                <a:gd name="T15" fmla="*/ 19213 h 21600"/>
              </a:gdLst>
              <a:ahLst/>
              <a:cxnLst>
                <a:cxn ang="T8">
                  <a:pos x="T0" y="T1"/>
                </a:cxn>
                <a:cxn ang="T9">
                  <a:pos x="T2" y="T3"/>
                </a:cxn>
                <a:cxn ang="T10">
                  <a:pos x="T4" y="T5"/>
                </a:cxn>
                <a:cxn ang="T11">
                  <a:pos x="T6" y="T7"/>
                </a:cxn>
              </a:cxnLst>
              <a:rect l="T12" t="T13" r="T14" b="T15"/>
              <a:pathLst>
                <a:path w="21600" h="21600">
                  <a:moveTo>
                    <a:pt x="0" y="0"/>
                  </a:moveTo>
                  <a:lnTo>
                    <a:pt x="1072" y="21600"/>
                  </a:lnTo>
                  <a:lnTo>
                    <a:pt x="20528" y="21600"/>
                  </a:lnTo>
                  <a:lnTo>
                    <a:pt x="21600" y="0"/>
                  </a:lnTo>
                  <a:lnTo>
                    <a:pt x="0" y="0"/>
                  </a:lnTo>
                  <a:close/>
                </a:path>
              </a:pathLst>
            </a:custGeom>
            <a:gradFill rotWithShape="1">
              <a:gsLst>
                <a:gs pos="0">
                  <a:schemeClr val="accent1">
                    <a:alpha val="50000"/>
                  </a:schemeClr>
                </a:gs>
                <a:gs pos="100000">
                  <a:schemeClr val="bg1">
                    <a:alpha val="0"/>
                  </a:scheme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sp>
        <p:nvSpPr>
          <p:cNvPr id="24" name="矩形 23"/>
          <p:cNvSpPr/>
          <p:nvPr/>
        </p:nvSpPr>
        <p:spPr>
          <a:xfrm>
            <a:off x="1736541" y="1618734"/>
            <a:ext cx="6391459" cy="369332"/>
          </a:xfrm>
          <a:prstGeom prst="rect">
            <a:avLst/>
          </a:prstGeom>
        </p:spPr>
        <p:txBody>
          <a:bodyPr wrap="square">
            <a:spAutoFit/>
          </a:bodyPr>
          <a:lstStyle/>
          <a:p>
            <a:r>
              <a:rPr lang="en-US" altLang="zh-CN" dirty="0" smtClean="0">
                <a:solidFill>
                  <a:schemeClr val="bg1"/>
                </a:solidFill>
                <a:latin typeface="微软雅黑" pitchFamily="34" charset="-122"/>
                <a:ea typeface="微软雅黑" pitchFamily="34" charset="-122"/>
              </a:rPr>
              <a:t>(</a:t>
            </a:r>
            <a:r>
              <a:rPr lang="zh-CN" altLang="en-US" dirty="0">
                <a:solidFill>
                  <a:schemeClr val="bg1"/>
                </a:solidFill>
                <a:latin typeface="微软雅黑" pitchFamily="34" charset="-122"/>
                <a:ea typeface="微软雅黑" pitchFamily="34" charset="-122"/>
              </a:rPr>
              <a:t>五</a:t>
            </a:r>
            <a:r>
              <a:rPr lang="en-US" altLang="zh-CN" dirty="0">
                <a:solidFill>
                  <a:schemeClr val="bg1"/>
                </a:solidFill>
                <a:latin typeface="微软雅黑" pitchFamily="34" charset="-122"/>
                <a:ea typeface="微软雅黑" pitchFamily="34" charset="-122"/>
              </a:rPr>
              <a:t>) </a:t>
            </a:r>
            <a:r>
              <a:rPr lang="zh-CN" altLang="en-US" dirty="0">
                <a:solidFill>
                  <a:schemeClr val="bg1"/>
                </a:solidFill>
                <a:latin typeface="微软雅黑" pitchFamily="34" charset="-122"/>
                <a:ea typeface="微软雅黑" pitchFamily="34" charset="-122"/>
              </a:rPr>
              <a:t>内部管理</a:t>
            </a:r>
          </a:p>
        </p:txBody>
      </p:sp>
      <p:sp>
        <p:nvSpPr>
          <p:cNvPr id="25" name="矩形 24"/>
          <p:cNvSpPr/>
          <p:nvPr/>
        </p:nvSpPr>
        <p:spPr>
          <a:xfrm>
            <a:off x="1403350" y="2859089"/>
            <a:ext cx="8578850" cy="1538370"/>
          </a:xfrm>
          <a:prstGeom prst="rect">
            <a:avLst/>
          </a:prstGeom>
        </p:spPr>
        <p:txBody>
          <a:bodyPr wrap="square">
            <a:spAutoFit/>
          </a:bodyPr>
          <a:lstStyle/>
          <a:p>
            <a:pPr indent="457200" algn="just">
              <a:lnSpc>
                <a:spcPct val="120000"/>
              </a:lnSpc>
            </a:pPr>
            <a:r>
              <a:rPr lang="zh-CN" altLang="en-US" sz="2000" dirty="0">
                <a:solidFill>
                  <a:schemeClr val="tx1">
                    <a:lumMod val="75000"/>
                    <a:lumOff val="25000"/>
                  </a:schemeClr>
                </a:solidFill>
                <a:latin typeface="微软雅黑" pitchFamily="34" charset="-122"/>
                <a:ea typeface="微软雅黑" pitchFamily="34" charset="-122"/>
              </a:rPr>
              <a:t>管理出效益</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管理是生产力</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也是竞争力</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优秀的管理是企业成功的重要保障</a:t>
            </a:r>
            <a:r>
              <a:rPr lang="zh-CN" altLang="en-US" sz="2000" dirty="0" smtClean="0">
                <a:solidFill>
                  <a:schemeClr val="tx1">
                    <a:lumMod val="75000"/>
                    <a:lumOff val="25000"/>
                  </a:schemeClr>
                </a:solidFill>
                <a:latin typeface="微软雅黑" pitchFamily="34" charset="-122"/>
                <a:ea typeface="微软雅黑" pitchFamily="34" charset="-122"/>
              </a:rPr>
              <a:t>。但管理</a:t>
            </a:r>
            <a:r>
              <a:rPr lang="zh-CN" altLang="en-US" sz="2000" dirty="0">
                <a:solidFill>
                  <a:schemeClr val="tx1">
                    <a:lumMod val="75000"/>
                    <a:lumOff val="25000"/>
                  </a:schemeClr>
                </a:solidFill>
                <a:latin typeface="微软雅黑" pitchFamily="34" charset="-122"/>
                <a:ea typeface="微软雅黑" pitchFamily="34" charset="-122"/>
              </a:rPr>
              <a:t>水平的提高不是一蹴而就的</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需要长期的积累</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pPr>
            <a:r>
              <a:rPr lang="zh-CN" altLang="en-US" sz="2000" dirty="0" smtClean="0">
                <a:solidFill>
                  <a:schemeClr val="tx1">
                    <a:lumMod val="75000"/>
                    <a:lumOff val="25000"/>
                  </a:schemeClr>
                </a:solidFill>
                <a:latin typeface="微软雅黑" pitchFamily="34" charset="-122"/>
                <a:ea typeface="微软雅黑" pitchFamily="34" charset="-122"/>
              </a:rPr>
              <a:t>初创</a:t>
            </a:r>
            <a:r>
              <a:rPr lang="zh-CN" altLang="en-US" sz="2000" dirty="0">
                <a:solidFill>
                  <a:schemeClr val="tx1">
                    <a:lumMod val="75000"/>
                    <a:lumOff val="25000"/>
                  </a:schemeClr>
                </a:solidFill>
                <a:latin typeface="微软雅黑" pitchFamily="34" charset="-122"/>
                <a:ea typeface="微软雅黑" pitchFamily="34" charset="-122"/>
              </a:rPr>
              <a:t>企业由于制度建设不完善</a:t>
            </a:r>
            <a:r>
              <a:rPr lang="zh-CN" altLang="en-US" sz="2000" dirty="0" smtClean="0">
                <a:solidFill>
                  <a:schemeClr val="tx1">
                    <a:lumMod val="75000"/>
                    <a:lumOff val="25000"/>
                  </a:schemeClr>
                </a:solidFill>
                <a:latin typeface="微软雅黑" pitchFamily="34" charset="-122"/>
                <a:ea typeface="微软雅黑" pitchFamily="34" charset="-122"/>
              </a:rPr>
              <a:t>、企业文化</a:t>
            </a:r>
            <a:r>
              <a:rPr lang="zh-CN" altLang="en-US" sz="2000" dirty="0">
                <a:solidFill>
                  <a:schemeClr val="tx1">
                    <a:lumMod val="75000"/>
                    <a:lumOff val="25000"/>
                  </a:schemeClr>
                </a:solidFill>
                <a:latin typeface="微软雅黑" pitchFamily="34" charset="-122"/>
                <a:ea typeface="微软雅黑" pitchFamily="34" charset="-122"/>
              </a:rPr>
              <a:t>缺失</a:t>
            </a:r>
            <a:r>
              <a:rPr lang="zh-CN" altLang="en-US" sz="2000" dirty="0" smtClean="0">
                <a:solidFill>
                  <a:schemeClr val="tx1">
                    <a:lumMod val="75000"/>
                    <a:lumOff val="25000"/>
                  </a:schemeClr>
                </a:solidFill>
                <a:latin typeface="微软雅黑" pitchFamily="34" charset="-122"/>
                <a:ea typeface="微软雅黑" pitchFamily="34" charset="-122"/>
              </a:rPr>
              <a:t>、员工</a:t>
            </a:r>
            <a:r>
              <a:rPr lang="zh-CN" altLang="en-US" sz="2000" dirty="0">
                <a:solidFill>
                  <a:schemeClr val="tx1">
                    <a:lumMod val="75000"/>
                    <a:lumOff val="25000"/>
                  </a:schemeClr>
                </a:solidFill>
                <a:latin typeface="微软雅黑" pitchFamily="34" charset="-122"/>
                <a:ea typeface="微软雅黑" pitchFamily="34" charset="-122"/>
              </a:rPr>
              <a:t>行为不规范</a:t>
            </a:r>
            <a:r>
              <a:rPr lang="zh-CN" altLang="en-US" sz="2000" dirty="0" smtClean="0">
                <a:solidFill>
                  <a:schemeClr val="tx1">
                    <a:lumMod val="75000"/>
                    <a:lumOff val="25000"/>
                  </a:schemeClr>
                </a:solidFill>
                <a:latin typeface="微软雅黑" pitchFamily="34" charset="-122"/>
                <a:ea typeface="微软雅黑" pitchFamily="34" charset="-122"/>
              </a:rPr>
              <a:t>、人才</a:t>
            </a:r>
            <a:r>
              <a:rPr lang="zh-CN" altLang="en-US" sz="2000" dirty="0">
                <a:solidFill>
                  <a:schemeClr val="tx1">
                    <a:lumMod val="75000"/>
                    <a:lumOff val="25000"/>
                  </a:schemeClr>
                </a:solidFill>
                <a:latin typeface="微软雅黑" pitchFamily="34" charset="-122"/>
                <a:ea typeface="微软雅黑" pitchFamily="34" charset="-122"/>
              </a:rPr>
              <a:t>流失等问题</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使内部管理容易陷入混乱</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给企业</a:t>
            </a:r>
            <a:r>
              <a:rPr lang="zh-CN" altLang="en-US" sz="2000" dirty="0" smtClean="0">
                <a:solidFill>
                  <a:schemeClr val="tx1">
                    <a:lumMod val="75000"/>
                    <a:lumOff val="25000"/>
                  </a:schemeClr>
                </a:solidFill>
                <a:latin typeface="微软雅黑" pitchFamily="34" charset="-122"/>
                <a:ea typeface="微软雅黑" pitchFamily="34" charset="-122"/>
              </a:rPr>
              <a:t>带来危机</a:t>
            </a:r>
            <a:r>
              <a:rPr lang="zh-CN" altLang="en-US" sz="2000" dirty="0">
                <a:solidFill>
                  <a:schemeClr val="tx1">
                    <a:lumMod val="75000"/>
                    <a:lumOff val="25000"/>
                  </a:schemeClr>
                </a:solidFill>
                <a:latin typeface="微软雅黑" pitchFamily="34" charset="-122"/>
                <a:ea typeface="微软雅黑" pitchFamily="34" charset="-122"/>
              </a:rPr>
              <a:t>。</a:t>
            </a:r>
          </a:p>
        </p:txBody>
      </p:sp>
    </p:spTree>
    <p:extLst>
      <p:ext uri="{BB962C8B-B14F-4D97-AF65-F5344CB8AC3E}">
        <p14:creationId xmlns:p14="http://schemas.microsoft.com/office/powerpoint/2010/main" val="439634354"/>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par>
                                <p:cTn id="8" presetID="16" presetClass="entr" presetSubtype="21"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barn(inVertical)">
                                      <p:cBhvr>
                                        <p:cTn id="10" dur="500"/>
                                        <p:tgtEl>
                                          <p:spTgt spid="14"/>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barn(inVertical)">
                                      <p:cBhvr>
                                        <p:cTn id="13" dur="500"/>
                                        <p:tgtEl>
                                          <p:spTgt spid="24"/>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barn(inVertical)">
                                      <p:cBhvr>
                                        <p:cTn id="16"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24" grpId="0"/>
      <p:bldP spid="2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 name="组合 2"/>
          <p:cNvGrpSpPr/>
          <p:nvPr/>
        </p:nvGrpSpPr>
        <p:grpSpPr>
          <a:xfrm>
            <a:off x="192881" y="893"/>
            <a:ext cx="575915" cy="836495"/>
            <a:chOff x="841003" y="360040"/>
            <a:chExt cx="504056" cy="836712"/>
          </a:xfrm>
          <a:solidFill>
            <a:schemeClr val="accent1"/>
          </a:soli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0" name="矩形 19"/>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Rectangle 39"/>
          <p:cNvSpPr/>
          <p:nvPr/>
        </p:nvSpPr>
        <p:spPr>
          <a:xfrm flipH="1">
            <a:off x="4000506" y="3801585"/>
            <a:ext cx="2435109" cy="2095396"/>
          </a:xfrm>
          <a:prstGeom prst="rect">
            <a:avLst/>
          </a:prstGeom>
          <a:blipFill dpi="0" rotWithShape="1">
            <a:blip r:embed="rId3"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86695" tIns="43347" rIns="86695" bIns="43347" rtlCol="0" anchor="ctr"/>
          <a:lstStyle/>
          <a:p>
            <a:pPr algn="ctr">
              <a:lnSpc>
                <a:spcPct val="150000"/>
              </a:lnSpc>
            </a:pPr>
            <a:endParaRPr lang="en-AU" sz="800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Rectangle 40"/>
          <p:cNvSpPr/>
          <p:nvPr/>
        </p:nvSpPr>
        <p:spPr>
          <a:xfrm>
            <a:off x="8463536" y="1648255"/>
            <a:ext cx="2435109" cy="2095396"/>
          </a:xfrm>
          <a:prstGeom prst="rect">
            <a:avLst/>
          </a:prstGeom>
          <a:blipFill dpi="0" rotWithShape="1">
            <a:blip r:embed="rId4"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86695" tIns="43347" rIns="86695" bIns="43347" rtlCol="0" anchor="ctr"/>
          <a:lstStyle/>
          <a:p>
            <a:pPr algn="ctr">
              <a:lnSpc>
                <a:spcPct val="150000"/>
              </a:lnSpc>
            </a:pPr>
            <a:endParaRPr lang="en-US" sz="8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Rectangle 42"/>
          <p:cNvSpPr/>
          <p:nvPr/>
        </p:nvSpPr>
        <p:spPr>
          <a:xfrm>
            <a:off x="1293355" y="1648255"/>
            <a:ext cx="2639192" cy="42487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id-ID" sz="800" dirty="0">
              <a:latin typeface="Arial" panose="020B0604020202020204" pitchFamily="34" charset="0"/>
              <a:ea typeface="微软雅黑" panose="020B0503020204020204" pitchFamily="34" charset="-122"/>
              <a:sym typeface="Arial" panose="020B0604020202020204" pitchFamily="34" charset="0"/>
            </a:endParaRPr>
          </a:p>
        </p:txBody>
      </p:sp>
      <p:sp>
        <p:nvSpPr>
          <p:cNvPr id="38" name="Rectangle 66"/>
          <p:cNvSpPr/>
          <p:nvPr/>
        </p:nvSpPr>
        <p:spPr>
          <a:xfrm>
            <a:off x="4000505" y="1648255"/>
            <a:ext cx="4395072" cy="209539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id-ID" sz="800" dirty="0">
              <a:latin typeface="Arial" panose="020B0604020202020204" pitchFamily="34" charset="0"/>
              <a:ea typeface="微软雅黑" panose="020B0503020204020204" pitchFamily="34" charset="-122"/>
              <a:sym typeface="Arial" panose="020B0604020202020204" pitchFamily="34" charset="0"/>
            </a:endParaRPr>
          </a:p>
        </p:txBody>
      </p:sp>
      <p:sp>
        <p:nvSpPr>
          <p:cNvPr id="42" name="Rectangle 70"/>
          <p:cNvSpPr/>
          <p:nvPr/>
        </p:nvSpPr>
        <p:spPr>
          <a:xfrm flipH="1">
            <a:off x="6503573" y="3801585"/>
            <a:ext cx="4395072" cy="209539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id-ID" sz="800" dirty="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nvSpPr>
        <p:spPr>
          <a:xfrm>
            <a:off x="1498600" y="1894185"/>
            <a:ext cx="2260600" cy="2677656"/>
          </a:xfrm>
          <a:prstGeom prst="rect">
            <a:avLst/>
          </a:prstGeom>
        </p:spPr>
        <p:txBody>
          <a:bodyPr wrap="square">
            <a:spAutoFit/>
          </a:bodyPr>
          <a:lstStyle/>
          <a:p>
            <a:pPr indent="457200" algn="just">
              <a:lnSpc>
                <a:spcPct val="120000"/>
              </a:lnSpc>
              <a:spcBef>
                <a:spcPct val="0"/>
              </a:spcBef>
            </a:pPr>
            <a:r>
              <a:rPr lang="zh-CN" altLang="en-US" sz="2000" dirty="0">
                <a:solidFill>
                  <a:schemeClr val="bg1"/>
                </a:solidFill>
                <a:latin typeface="微软雅黑" pitchFamily="34" charset="-122"/>
                <a:ea typeface="微软雅黑" pitchFamily="34" charset="-122"/>
              </a:rPr>
              <a:t>所谓盲目</a:t>
            </a:r>
            <a:r>
              <a:rPr lang="zh-CN" altLang="en-US" sz="2000" dirty="0" smtClean="0">
                <a:solidFill>
                  <a:schemeClr val="bg1"/>
                </a:solidFill>
                <a:latin typeface="微软雅黑" pitchFamily="34" charset="-122"/>
                <a:ea typeface="微软雅黑" pitchFamily="34" charset="-122"/>
              </a:rPr>
              <a:t>膨胀</a:t>
            </a:r>
            <a:r>
              <a:rPr lang="zh-CN" altLang="en-US" sz="2000" dirty="0">
                <a:solidFill>
                  <a:schemeClr val="bg1"/>
                </a:solidFill>
                <a:latin typeface="微软雅黑" pitchFamily="34" charset="-122"/>
                <a:ea typeface="微软雅黑" pitchFamily="34" charset="-122"/>
              </a:rPr>
              <a:t>是指初创企业在市场前景不明确</a:t>
            </a:r>
            <a:r>
              <a:rPr lang="zh-CN" altLang="en-US" sz="2000" dirty="0" smtClean="0">
                <a:solidFill>
                  <a:schemeClr val="bg1"/>
                </a:solidFill>
                <a:latin typeface="微软雅黑" pitchFamily="34" charset="-122"/>
                <a:ea typeface="微软雅黑" pitchFamily="34" charset="-122"/>
              </a:rPr>
              <a:t>、资金</a:t>
            </a:r>
            <a:r>
              <a:rPr lang="zh-CN" altLang="en-US" sz="2000" dirty="0">
                <a:solidFill>
                  <a:schemeClr val="bg1"/>
                </a:solidFill>
                <a:latin typeface="微软雅黑" pitchFamily="34" charset="-122"/>
                <a:ea typeface="微软雅黑" pitchFamily="34" charset="-122"/>
              </a:rPr>
              <a:t>非常有限或其他条件不具备的状况下进行的非</a:t>
            </a:r>
            <a:r>
              <a:rPr lang="zh-CN" altLang="en-US" sz="2000" dirty="0" smtClean="0">
                <a:solidFill>
                  <a:schemeClr val="bg1"/>
                </a:solidFill>
                <a:latin typeface="微软雅黑" pitchFamily="34" charset="-122"/>
                <a:ea typeface="微软雅黑" pitchFamily="34" charset="-122"/>
              </a:rPr>
              <a:t>理性</a:t>
            </a:r>
            <a:r>
              <a:rPr lang="zh-CN" altLang="en-US" sz="2000" dirty="0">
                <a:solidFill>
                  <a:schemeClr val="bg1"/>
                </a:solidFill>
                <a:latin typeface="微软雅黑" pitchFamily="34" charset="-122"/>
                <a:ea typeface="微软雅黑" pitchFamily="34" charset="-122"/>
              </a:rPr>
              <a:t>快速扩张。</a:t>
            </a:r>
          </a:p>
        </p:txBody>
      </p:sp>
      <p:sp>
        <p:nvSpPr>
          <p:cNvPr id="9" name="矩形 8"/>
          <p:cNvSpPr/>
          <p:nvPr/>
        </p:nvSpPr>
        <p:spPr>
          <a:xfrm>
            <a:off x="4102100" y="2122785"/>
            <a:ext cx="4159250" cy="1169038"/>
          </a:xfrm>
          <a:prstGeom prst="rect">
            <a:avLst/>
          </a:prstGeom>
        </p:spPr>
        <p:txBody>
          <a:bodyPr wrap="square">
            <a:spAutoFit/>
          </a:bodyPr>
          <a:lstStyle/>
          <a:p>
            <a:pPr indent="457200" algn="just">
              <a:lnSpc>
                <a:spcPct val="120000"/>
              </a:lnSpc>
              <a:spcBef>
                <a:spcPct val="0"/>
              </a:spcBef>
            </a:pPr>
            <a:r>
              <a:rPr lang="zh-CN" altLang="en-US" sz="2000" dirty="0">
                <a:solidFill>
                  <a:schemeClr val="bg1"/>
                </a:solidFill>
                <a:latin typeface="微软雅黑" pitchFamily="34" charset="-122"/>
                <a:ea typeface="微软雅黑" pitchFamily="34" charset="-122"/>
              </a:rPr>
              <a:t>初创企业最根本任务是求生存</a:t>
            </a:r>
            <a:r>
              <a:rPr lang="en-US" altLang="zh-CN" sz="2000" dirty="0">
                <a:solidFill>
                  <a:schemeClr val="bg1"/>
                </a:solidFill>
                <a:latin typeface="微软雅黑" pitchFamily="34" charset="-122"/>
                <a:ea typeface="微软雅黑" pitchFamily="34" charset="-122"/>
              </a:rPr>
              <a:t>, </a:t>
            </a:r>
            <a:r>
              <a:rPr lang="zh-CN" altLang="en-US" sz="2000" dirty="0">
                <a:solidFill>
                  <a:schemeClr val="bg1"/>
                </a:solidFill>
                <a:latin typeface="微软雅黑" pitchFamily="34" charset="-122"/>
                <a:ea typeface="微软雅黑" pitchFamily="34" charset="-122"/>
              </a:rPr>
              <a:t>然后才是谋发展</a:t>
            </a:r>
            <a:r>
              <a:rPr lang="en-US" altLang="zh-CN" sz="2000" dirty="0">
                <a:solidFill>
                  <a:schemeClr val="bg1"/>
                </a:solidFill>
                <a:latin typeface="微软雅黑" pitchFamily="34" charset="-122"/>
                <a:ea typeface="微软雅黑" pitchFamily="34" charset="-122"/>
              </a:rPr>
              <a:t>, </a:t>
            </a:r>
            <a:r>
              <a:rPr lang="zh-CN" altLang="en-US" sz="2000" dirty="0">
                <a:solidFill>
                  <a:schemeClr val="bg1"/>
                </a:solidFill>
                <a:latin typeface="微软雅黑" pitchFamily="34" charset="-122"/>
                <a:ea typeface="微软雅黑" pitchFamily="34" charset="-122"/>
              </a:rPr>
              <a:t>必须步步为营</a:t>
            </a:r>
            <a:r>
              <a:rPr lang="en-US" altLang="zh-CN" sz="2000" dirty="0">
                <a:solidFill>
                  <a:schemeClr val="bg1"/>
                </a:solidFill>
                <a:latin typeface="微软雅黑" pitchFamily="34" charset="-122"/>
                <a:ea typeface="微软雅黑" pitchFamily="34" charset="-122"/>
              </a:rPr>
              <a:t>, </a:t>
            </a:r>
            <a:r>
              <a:rPr lang="zh-CN" altLang="en-US" sz="2000" dirty="0">
                <a:solidFill>
                  <a:schemeClr val="bg1"/>
                </a:solidFill>
                <a:latin typeface="微软雅黑" pitchFamily="34" charset="-122"/>
                <a:ea typeface="微软雅黑" pitchFamily="34" charset="-122"/>
              </a:rPr>
              <a:t>稳扎稳打。</a:t>
            </a:r>
          </a:p>
        </p:txBody>
      </p:sp>
      <p:sp>
        <p:nvSpPr>
          <p:cNvPr id="10" name="矩形 9"/>
          <p:cNvSpPr/>
          <p:nvPr/>
        </p:nvSpPr>
        <p:spPr>
          <a:xfrm>
            <a:off x="6610350" y="4218285"/>
            <a:ext cx="4108450" cy="1169038"/>
          </a:xfrm>
          <a:prstGeom prst="rect">
            <a:avLst/>
          </a:prstGeom>
        </p:spPr>
        <p:txBody>
          <a:bodyPr wrap="square">
            <a:spAutoFit/>
          </a:bodyPr>
          <a:lstStyle/>
          <a:p>
            <a:pPr indent="457200" algn="just">
              <a:lnSpc>
                <a:spcPct val="120000"/>
              </a:lnSpc>
              <a:spcBef>
                <a:spcPct val="0"/>
              </a:spcBef>
            </a:pPr>
            <a:r>
              <a:rPr lang="zh-CN" altLang="en-US" sz="2000" dirty="0">
                <a:solidFill>
                  <a:schemeClr val="bg1"/>
                </a:solidFill>
                <a:latin typeface="微软雅黑" pitchFamily="34" charset="-122"/>
                <a:ea typeface="微软雅黑" pitchFamily="34" charset="-122"/>
              </a:rPr>
              <a:t>对于</a:t>
            </a:r>
            <a:r>
              <a:rPr lang="zh-CN" altLang="en-US" sz="2000" dirty="0" smtClean="0">
                <a:solidFill>
                  <a:schemeClr val="bg1"/>
                </a:solidFill>
                <a:latin typeface="微软雅黑" pitchFamily="34" charset="-122"/>
                <a:ea typeface="微软雅黑" pitchFamily="34" charset="-122"/>
              </a:rPr>
              <a:t>市场</a:t>
            </a:r>
            <a:r>
              <a:rPr lang="zh-CN" altLang="en-US" sz="2000" dirty="0">
                <a:solidFill>
                  <a:schemeClr val="bg1"/>
                </a:solidFill>
                <a:latin typeface="微软雅黑" pitchFamily="34" charset="-122"/>
                <a:ea typeface="微软雅黑" pitchFamily="34" charset="-122"/>
              </a:rPr>
              <a:t>机会要认真分析和权衡</a:t>
            </a:r>
            <a:r>
              <a:rPr lang="en-US" altLang="zh-CN" sz="2000" dirty="0">
                <a:solidFill>
                  <a:schemeClr val="bg1"/>
                </a:solidFill>
                <a:latin typeface="微软雅黑" pitchFamily="34" charset="-122"/>
                <a:ea typeface="微软雅黑" pitchFamily="34" charset="-122"/>
              </a:rPr>
              <a:t>, </a:t>
            </a:r>
            <a:r>
              <a:rPr lang="zh-CN" altLang="en-US" sz="2000" dirty="0">
                <a:solidFill>
                  <a:schemeClr val="bg1"/>
                </a:solidFill>
                <a:latin typeface="微软雅黑" pitchFamily="34" charset="-122"/>
                <a:ea typeface="微软雅黑" pitchFamily="34" charset="-122"/>
              </a:rPr>
              <a:t>本着审慎原则进行决策</a:t>
            </a:r>
            <a:r>
              <a:rPr lang="en-US" altLang="zh-CN" sz="2000" dirty="0">
                <a:solidFill>
                  <a:schemeClr val="bg1"/>
                </a:solidFill>
                <a:latin typeface="微软雅黑" pitchFamily="34" charset="-122"/>
                <a:ea typeface="微软雅黑" pitchFamily="34" charset="-122"/>
              </a:rPr>
              <a:t>, </a:t>
            </a:r>
            <a:r>
              <a:rPr lang="zh-CN" altLang="en-US" sz="2000" dirty="0">
                <a:solidFill>
                  <a:schemeClr val="bg1"/>
                </a:solidFill>
                <a:latin typeface="微软雅黑" pitchFamily="34" charset="-122"/>
                <a:ea typeface="微软雅黑" pitchFamily="34" charset="-122"/>
              </a:rPr>
              <a:t>既要防控风险</a:t>
            </a:r>
            <a:r>
              <a:rPr lang="en-US" altLang="zh-CN" sz="2000" dirty="0">
                <a:solidFill>
                  <a:schemeClr val="bg1"/>
                </a:solidFill>
                <a:latin typeface="微软雅黑" pitchFamily="34" charset="-122"/>
                <a:ea typeface="微软雅黑" pitchFamily="34" charset="-122"/>
              </a:rPr>
              <a:t>, </a:t>
            </a:r>
            <a:r>
              <a:rPr lang="zh-CN" altLang="en-US" sz="2000" dirty="0">
                <a:solidFill>
                  <a:schemeClr val="bg1"/>
                </a:solidFill>
                <a:latin typeface="微软雅黑" pitchFamily="34" charset="-122"/>
                <a:ea typeface="微软雅黑" pitchFamily="34" charset="-122"/>
              </a:rPr>
              <a:t>又不能错失良机。</a:t>
            </a:r>
          </a:p>
        </p:txBody>
      </p:sp>
      <p:sp>
        <p:nvSpPr>
          <p:cNvPr id="22" name="文本框 9"/>
          <p:cNvSpPr txBox="1"/>
          <p:nvPr/>
        </p:nvSpPr>
        <p:spPr>
          <a:xfrm>
            <a:off x="840784" y="203271"/>
            <a:ext cx="79285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二、 初创企业的生存之</a:t>
            </a:r>
            <a:r>
              <a:rPr lang="zh-CN" altLang="en-US" sz="2400" b="1" dirty="0" smtClean="0">
                <a:solidFill>
                  <a:schemeClr val="tx1">
                    <a:lumMod val="75000"/>
                    <a:lumOff val="25000"/>
                  </a:schemeClr>
                </a:solidFill>
                <a:latin typeface="微软雅黑" pitchFamily="34" charset="-122"/>
                <a:ea typeface="微软雅黑" pitchFamily="34" charset="-122"/>
              </a:rPr>
              <a:t>道  </a:t>
            </a:r>
            <a:r>
              <a:rPr lang="en-US" altLang="zh-CN" sz="2400" b="1" dirty="0" smtClean="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一</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不要盲目</a:t>
            </a:r>
            <a:r>
              <a:rPr lang="zh-CN" altLang="en-US" sz="2400" b="1" dirty="0" smtClean="0">
                <a:solidFill>
                  <a:schemeClr val="tx1">
                    <a:lumMod val="75000"/>
                    <a:lumOff val="25000"/>
                  </a:schemeClr>
                </a:solidFill>
                <a:latin typeface="微软雅黑" pitchFamily="34" charset="-122"/>
                <a:ea typeface="微软雅黑" pitchFamily="34" charset="-122"/>
              </a:rPr>
              <a:t>膨胀</a:t>
            </a:r>
            <a:endParaRPr lang="zh-CN" altLang="en-US" sz="24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469486638"/>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circle(in)">
                                      <p:cBhvr>
                                        <p:cTn id="7" dur="2000"/>
                                        <p:tgtEl>
                                          <p:spTgt spid="31"/>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grpId="0" nodeType="click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1000" fill="hold"/>
                                        <p:tgtEl>
                                          <p:spTgt spid="34"/>
                                        </p:tgtEl>
                                        <p:attrNameLst>
                                          <p:attrName>ppt_w</p:attrName>
                                        </p:attrNameLst>
                                      </p:cBhvr>
                                      <p:tavLst>
                                        <p:tav tm="0">
                                          <p:val>
                                            <p:fltVal val="0"/>
                                          </p:val>
                                        </p:tav>
                                        <p:tav tm="100000">
                                          <p:val>
                                            <p:strVal val="#ppt_w"/>
                                          </p:val>
                                        </p:tav>
                                      </p:tavLst>
                                    </p:anim>
                                    <p:anim calcmode="lin" valueType="num">
                                      <p:cBhvr>
                                        <p:cTn id="13" dur="1000" fill="hold"/>
                                        <p:tgtEl>
                                          <p:spTgt spid="34"/>
                                        </p:tgtEl>
                                        <p:attrNameLst>
                                          <p:attrName>ppt_h</p:attrName>
                                        </p:attrNameLst>
                                      </p:cBhvr>
                                      <p:tavLst>
                                        <p:tav tm="0">
                                          <p:val>
                                            <p:fltVal val="0"/>
                                          </p:val>
                                        </p:tav>
                                        <p:tav tm="100000">
                                          <p:val>
                                            <p:strVal val="#ppt_h"/>
                                          </p:val>
                                        </p:tav>
                                      </p:tavLst>
                                    </p:anim>
                                    <p:anim calcmode="lin" valueType="num">
                                      <p:cBhvr>
                                        <p:cTn id="14" dur="1000" fill="hold"/>
                                        <p:tgtEl>
                                          <p:spTgt spid="34"/>
                                        </p:tgtEl>
                                        <p:attrNameLst>
                                          <p:attrName>style.rotation</p:attrName>
                                        </p:attrNameLst>
                                      </p:cBhvr>
                                      <p:tavLst>
                                        <p:tav tm="0">
                                          <p:val>
                                            <p:fltVal val="90"/>
                                          </p:val>
                                        </p:tav>
                                        <p:tav tm="100000">
                                          <p:val>
                                            <p:fltVal val="0"/>
                                          </p:val>
                                        </p:tav>
                                      </p:tavLst>
                                    </p:anim>
                                    <p:animEffect transition="in" filter="fade">
                                      <p:cBhvr>
                                        <p:cTn id="15" dur="1000"/>
                                        <p:tgtEl>
                                          <p:spTgt spid="34"/>
                                        </p:tgtEl>
                                      </p:cBhvr>
                                    </p:animEffect>
                                  </p:childTnLst>
                                </p:cTn>
                              </p:par>
                              <p:par>
                                <p:cTn id="16" presetID="31" presetClass="entr" presetSubtype="0"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1000" fill="hold"/>
                                        <p:tgtEl>
                                          <p:spTgt spid="8"/>
                                        </p:tgtEl>
                                        <p:attrNameLst>
                                          <p:attrName>ppt_w</p:attrName>
                                        </p:attrNameLst>
                                      </p:cBhvr>
                                      <p:tavLst>
                                        <p:tav tm="0">
                                          <p:val>
                                            <p:fltVal val="0"/>
                                          </p:val>
                                        </p:tav>
                                        <p:tav tm="100000">
                                          <p:val>
                                            <p:strVal val="#ppt_w"/>
                                          </p:val>
                                        </p:tav>
                                      </p:tavLst>
                                    </p:anim>
                                    <p:anim calcmode="lin" valueType="num">
                                      <p:cBhvr>
                                        <p:cTn id="19" dur="1000" fill="hold"/>
                                        <p:tgtEl>
                                          <p:spTgt spid="8"/>
                                        </p:tgtEl>
                                        <p:attrNameLst>
                                          <p:attrName>ppt_h</p:attrName>
                                        </p:attrNameLst>
                                      </p:cBhvr>
                                      <p:tavLst>
                                        <p:tav tm="0">
                                          <p:val>
                                            <p:fltVal val="0"/>
                                          </p:val>
                                        </p:tav>
                                        <p:tav tm="100000">
                                          <p:val>
                                            <p:strVal val="#ppt_h"/>
                                          </p:val>
                                        </p:tav>
                                      </p:tavLst>
                                    </p:anim>
                                    <p:anim calcmode="lin" valueType="num">
                                      <p:cBhvr>
                                        <p:cTn id="20" dur="1000" fill="hold"/>
                                        <p:tgtEl>
                                          <p:spTgt spid="8"/>
                                        </p:tgtEl>
                                        <p:attrNameLst>
                                          <p:attrName>style.rotation</p:attrName>
                                        </p:attrNameLst>
                                      </p:cBhvr>
                                      <p:tavLst>
                                        <p:tav tm="0">
                                          <p:val>
                                            <p:fltVal val="90"/>
                                          </p:val>
                                        </p:tav>
                                        <p:tav tm="100000">
                                          <p:val>
                                            <p:fltVal val="0"/>
                                          </p:val>
                                        </p:tav>
                                      </p:tavLst>
                                    </p:anim>
                                    <p:animEffect transition="in" filter="fade">
                                      <p:cBhvr>
                                        <p:cTn id="21" dur="1000"/>
                                        <p:tgtEl>
                                          <p:spTgt spid="8"/>
                                        </p:tgtEl>
                                      </p:cBhvr>
                                    </p:animEffect>
                                  </p:childTnLst>
                                </p:cTn>
                              </p:par>
                              <p:par>
                                <p:cTn id="22" presetID="6" presetClass="entr" presetSubtype="16" fill="hold" grpId="0" nodeType="withEffect">
                                  <p:stCondLst>
                                    <p:cond delay="0"/>
                                  </p:stCondLst>
                                  <p:childTnLst>
                                    <p:set>
                                      <p:cBhvr>
                                        <p:cTn id="23" dur="1" fill="hold">
                                          <p:stCondLst>
                                            <p:cond delay="0"/>
                                          </p:stCondLst>
                                        </p:cTn>
                                        <p:tgtEl>
                                          <p:spTgt spid="38"/>
                                        </p:tgtEl>
                                        <p:attrNameLst>
                                          <p:attrName>style.visibility</p:attrName>
                                        </p:attrNameLst>
                                      </p:cBhvr>
                                      <p:to>
                                        <p:strVal val="visible"/>
                                      </p:to>
                                    </p:set>
                                    <p:animEffect transition="in" filter="circle(in)">
                                      <p:cBhvr>
                                        <p:cTn id="24" dur="2000"/>
                                        <p:tgtEl>
                                          <p:spTgt spid="38"/>
                                        </p:tgtEl>
                                      </p:cBhvr>
                                    </p:animEffect>
                                  </p:childTnLst>
                                </p:cTn>
                              </p:par>
                              <p:par>
                                <p:cTn id="25" presetID="6" presetClass="entr" presetSubtype="16"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circle(in)">
                                      <p:cBhvr>
                                        <p:cTn id="27" dur="20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26" presetClass="entr" presetSubtype="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down)">
                                      <p:cBhvr>
                                        <p:cTn id="32" dur="580">
                                          <p:stCondLst>
                                            <p:cond delay="0"/>
                                          </p:stCondLst>
                                        </p:cTn>
                                        <p:tgtEl>
                                          <p:spTgt spid="10"/>
                                        </p:tgtEl>
                                      </p:cBhvr>
                                    </p:animEffect>
                                    <p:anim calcmode="lin" valueType="num">
                                      <p:cBhvr>
                                        <p:cTn id="33"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34"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35"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36"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37"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38" dur="26">
                                          <p:stCondLst>
                                            <p:cond delay="650"/>
                                          </p:stCondLst>
                                        </p:cTn>
                                        <p:tgtEl>
                                          <p:spTgt spid="10"/>
                                        </p:tgtEl>
                                      </p:cBhvr>
                                      <p:to x="100000" y="60000"/>
                                    </p:animScale>
                                    <p:animScale>
                                      <p:cBhvr>
                                        <p:cTn id="39" dur="166" decel="50000">
                                          <p:stCondLst>
                                            <p:cond delay="676"/>
                                          </p:stCondLst>
                                        </p:cTn>
                                        <p:tgtEl>
                                          <p:spTgt spid="10"/>
                                        </p:tgtEl>
                                      </p:cBhvr>
                                      <p:to x="100000" y="100000"/>
                                    </p:animScale>
                                    <p:animScale>
                                      <p:cBhvr>
                                        <p:cTn id="40" dur="26">
                                          <p:stCondLst>
                                            <p:cond delay="1312"/>
                                          </p:stCondLst>
                                        </p:cTn>
                                        <p:tgtEl>
                                          <p:spTgt spid="10"/>
                                        </p:tgtEl>
                                      </p:cBhvr>
                                      <p:to x="100000" y="80000"/>
                                    </p:animScale>
                                    <p:animScale>
                                      <p:cBhvr>
                                        <p:cTn id="41" dur="166" decel="50000">
                                          <p:stCondLst>
                                            <p:cond delay="1338"/>
                                          </p:stCondLst>
                                        </p:cTn>
                                        <p:tgtEl>
                                          <p:spTgt spid="10"/>
                                        </p:tgtEl>
                                      </p:cBhvr>
                                      <p:to x="100000" y="100000"/>
                                    </p:animScale>
                                    <p:animScale>
                                      <p:cBhvr>
                                        <p:cTn id="42" dur="26">
                                          <p:stCondLst>
                                            <p:cond delay="1642"/>
                                          </p:stCondLst>
                                        </p:cTn>
                                        <p:tgtEl>
                                          <p:spTgt spid="10"/>
                                        </p:tgtEl>
                                      </p:cBhvr>
                                      <p:to x="100000" y="90000"/>
                                    </p:animScale>
                                    <p:animScale>
                                      <p:cBhvr>
                                        <p:cTn id="43" dur="166" decel="50000">
                                          <p:stCondLst>
                                            <p:cond delay="1668"/>
                                          </p:stCondLst>
                                        </p:cTn>
                                        <p:tgtEl>
                                          <p:spTgt spid="10"/>
                                        </p:tgtEl>
                                      </p:cBhvr>
                                      <p:to x="100000" y="100000"/>
                                    </p:animScale>
                                    <p:animScale>
                                      <p:cBhvr>
                                        <p:cTn id="44" dur="26">
                                          <p:stCondLst>
                                            <p:cond delay="1808"/>
                                          </p:stCondLst>
                                        </p:cTn>
                                        <p:tgtEl>
                                          <p:spTgt spid="10"/>
                                        </p:tgtEl>
                                      </p:cBhvr>
                                      <p:to x="100000" y="95000"/>
                                    </p:animScale>
                                    <p:animScale>
                                      <p:cBhvr>
                                        <p:cTn id="45" dur="166" decel="50000">
                                          <p:stCondLst>
                                            <p:cond delay="1834"/>
                                          </p:stCondLst>
                                        </p:cTn>
                                        <p:tgtEl>
                                          <p:spTgt spid="10"/>
                                        </p:tgtEl>
                                      </p:cBhvr>
                                      <p:to x="100000" y="100000"/>
                                    </p:animScale>
                                  </p:childTnLst>
                                </p:cTn>
                              </p:par>
                              <p:par>
                                <p:cTn id="46" presetID="26" presetClass="entr" presetSubtype="0" fill="hold" grpId="0" nodeType="withEffect">
                                  <p:stCondLst>
                                    <p:cond delay="0"/>
                                  </p:stCondLst>
                                  <p:childTnLst>
                                    <p:set>
                                      <p:cBhvr>
                                        <p:cTn id="47" dur="1" fill="hold">
                                          <p:stCondLst>
                                            <p:cond delay="0"/>
                                          </p:stCondLst>
                                        </p:cTn>
                                        <p:tgtEl>
                                          <p:spTgt spid="42"/>
                                        </p:tgtEl>
                                        <p:attrNameLst>
                                          <p:attrName>style.visibility</p:attrName>
                                        </p:attrNameLst>
                                      </p:cBhvr>
                                      <p:to>
                                        <p:strVal val="visible"/>
                                      </p:to>
                                    </p:set>
                                    <p:animEffect transition="in" filter="wipe(down)">
                                      <p:cBhvr>
                                        <p:cTn id="48" dur="580">
                                          <p:stCondLst>
                                            <p:cond delay="0"/>
                                          </p:stCondLst>
                                        </p:cTn>
                                        <p:tgtEl>
                                          <p:spTgt spid="42"/>
                                        </p:tgtEl>
                                      </p:cBhvr>
                                    </p:animEffect>
                                    <p:anim calcmode="lin" valueType="num">
                                      <p:cBhvr>
                                        <p:cTn id="49" dur="1822" tmFilter="0,0; 0.14,0.36; 0.43,0.73; 0.71,0.91; 1.0,1.0">
                                          <p:stCondLst>
                                            <p:cond delay="0"/>
                                          </p:stCondLst>
                                        </p:cTn>
                                        <p:tgtEl>
                                          <p:spTgt spid="42"/>
                                        </p:tgtEl>
                                        <p:attrNameLst>
                                          <p:attrName>ppt_x</p:attrName>
                                        </p:attrNameLst>
                                      </p:cBhvr>
                                      <p:tavLst>
                                        <p:tav tm="0">
                                          <p:val>
                                            <p:strVal val="#ppt_x-0.25"/>
                                          </p:val>
                                        </p:tav>
                                        <p:tav tm="100000">
                                          <p:val>
                                            <p:strVal val="#ppt_x"/>
                                          </p:val>
                                        </p:tav>
                                      </p:tavLst>
                                    </p:anim>
                                    <p:anim calcmode="lin" valueType="num">
                                      <p:cBhvr>
                                        <p:cTn id="50" dur="664" tmFilter="0.0,0.0; 0.25,0.07; 0.50,0.2; 0.75,0.467; 1.0,1.0">
                                          <p:stCondLst>
                                            <p:cond delay="0"/>
                                          </p:stCondLst>
                                        </p:cTn>
                                        <p:tgtEl>
                                          <p:spTgt spid="42"/>
                                        </p:tgtEl>
                                        <p:attrNameLst>
                                          <p:attrName>ppt_y</p:attrName>
                                        </p:attrNameLst>
                                      </p:cBhvr>
                                      <p:tavLst>
                                        <p:tav tm="0" fmla="#ppt_y-sin(pi*$)/3">
                                          <p:val>
                                            <p:fltVal val="0.5"/>
                                          </p:val>
                                        </p:tav>
                                        <p:tav tm="100000">
                                          <p:val>
                                            <p:fltVal val="1"/>
                                          </p:val>
                                        </p:tav>
                                      </p:tavLst>
                                    </p:anim>
                                    <p:anim calcmode="lin" valueType="num">
                                      <p:cBhvr>
                                        <p:cTn id="51" dur="664" tmFilter="0, 0; 0.125,0.2665; 0.25,0.4; 0.375,0.465; 0.5,0.5;  0.625,0.535; 0.75,0.6; 0.875,0.7335; 1,1">
                                          <p:stCondLst>
                                            <p:cond delay="664"/>
                                          </p:stCondLst>
                                        </p:cTn>
                                        <p:tgtEl>
                                          <p:spTgt spid="42"/>
                                        </p:tgtEl>
                                        <p:attrNameLst>
                                          <p:attrName>ppt_y</p:attrName>
                                        </p:attrNameLst>
                                      </p:cBhvr>
                                      <p:tavLst>
                                        <p:tav tm="0" fmla="#ppt_y-sin(pi*$)/9">
                                          <p:val>
                                            <p:fltVal val="0"/>
                                          </p:val>
                                        </p:tav>
                                        <p:tav tm="100000">
                                          <p:val>
                                            <p:fltVal val="1"/>
                                          </p:val>
                                        </p:tav>
                                      </p:tavLst>
                                    </p:anim>
                                    <p:anim calcmode="lin" valueType="num">
                                      <p:cBhvr>
                                        <p:cTn id="52" dur="332" tmFilter="0, 0; 0.125,0.2665; 0.25,0.4; 0.375,0.465; 0.5,0.5;  0.625,0.535; 0.75,0.6; 0.875,0.7335; 1,1">
                                          <p:stCondLst>
                                            <p:cond delay="1324"/>
                                          </p:stCondLst>
                                        </p:cTn>
                                        <p:tgtEl>
                                          <p:spTgt spid="42"/>
                                        </p:tgtEl>
                                        <p:attrNameLst>
                                          <p:attrName>ppt_y</p:attrName>
                                        </p:attrNameLst>
                                      </p:cBhvr>
                                      <p:tavLst>
                                        <p:tav tm="0" fmla="#ppt_y-sin(pi*$)/27">
                                          <p:val>
                                            <p:fltVal val="0"/>
                                          </p:val>
                                        </p:tav>
                                        <p:tav tm="100000">
                                          <p:val>
                                            <p:fltVal val="1"/>
                                          </p:val>
                                        </p:tav>
                                      </p:tavLst>
                                    </p:anim>
                                    <p:anim calcmode="lin" valueType="num">
                                      <p:cBhvr>
                                        <p:cTn id="53" dur="164" tmFilter="0, 0; 0.125,0.2665; 0.25,0.4; 0.375,0.465; 0.5,0.5;  0.625,0.535; 0.75,0.6; 0.875,0.7335; 1,1">
                                          <p:stCondLst>
                                            <p:cond delay="1656"/>
                                          </p:stCondLst>
                                        </p:cTn>
                                        <p:tgtEl>
                                          <p:spTgt spid="42"/>
                                        </p:tgtEl>
                                        <p:attrNameLst>
                                          <p:attrName>ppt_y</p:attrName>
                                        </p:attrNameLst>
                                      </p:cBhvr>
                                      <p:tavLst>
                                        <p:tav tm="0" fmla="#ppt_y-sin(pi*$)/81">
                                          <p:val>
                                            <p:fltVal val="0"/>
                                          </p:val>
                                        </p:tav>
                                        <p:tav tm="100000">
                                          <p:val>
                                            <p:fltVal val="1"/>
                                          </p:val>
                                        </p:tav>
                                      </p:tavLst>
                                    </p:anim>
                                    <p:animScale>
                                      <p:cBhvr>
                                        <p:cTn id="54" dur="26">
                                          <p:stCondLst>
                                            <p:cond delay="650"/>
                                          </p:stCondLst>
                                        </p:cTn>
                                        <p:tgtEl>
                                          <p:spTgt spid="42"/>
                                        </p:tgtEl>
                                      </p:cBhvr>
                                      <p:to x="100000" y="60000"/>
                                    </p:animScale>
                                    <p:animScale>
                                      <p:cBhvr>
                                        <p:cTn id="55" dur="166" decel="50000">
                                          <p:stCondLst>
                                            <p:cond delay="676"/>
                                          </p:stCondLst>
                                        </p:cTn>
                                        <p:tgtEl>
                                          <p:spTgt spid="42"/>
                                        </p:tgtEl>
                                      </p:cBhvr>
                                      <p:to x="100000" y="100000"/>
                                    </p:animScale>
                                    <p:animScale>
                                      <p:cBhvr>
                                        <p:cTn id="56" dur="26">
                                          <p:stCondLst>
                                            <p:cond delay="1312"/>
                                          </p:stCondLst>
                                        </p:cTn>
                                        <p:tgtEl>
                                          <p:spTgt spid="42"/>
                                        </p:tgtEl>
                                      </p:cBhvr>
                                      <p:to x="100000" y="80000"/>
                                    </p:animScale>
                                    <p:animScale>
                                      <p:cBhvr>
                                        <p:cTn id="57" dur="166" decel="50000">
                                          <p:stCondLst>
                                            <p:cond delay="1338"/>
                                          </p:stCondLst>
                                        </p:cTn>
                                        <p:tgtEl>
                                          <p:spTgt spid="42"/>
                                        </p:tgtEl>
                                      </p:cBhvr>
                                      <p:to x="100000" y="100000"/>
                                    </p:animScale>
                                    <p:animScale>
                                      <p:cBhvr>
                                        <p:cTn id="58" dur="26">
                                          <p:stCondLst>
                                            <p:cond delay="1642"/>
                                          </p:stCondLst>
                                        </p:cTn>
                                        <p:tgtEl>
                                          <p:spTgt spid="42"/>
                                        </p:tgtEl>
                                      </p:cBhvr>
                                      <p:to x="100000" y="90000"/>
                                    </p:animScale>
                                    <p:animScale>
                                      <p:cBhvr>
                                        <p:cTn id="59" dur="166" decel="50000">
                                          <p:stCondLst>
                                            <p:cond delay="1668"/>
                                          </p:stCondLst>
                                        </p:cTn>
                                        <p:tgtEl>
                                          <p:spTgt spid="42"/>
                                        </p:tgtEl>
                                      </p:cBhvr>
                                      <p:to x="100000" y="100000"/>
                                    </p:animScale>
                                    <p:animScale>
                                      <p:cBhvr>
                                        <p:cTn id="60" dur="26">
                                          <p:stCondLst>
                                            <p:cond delay="1808"/>
                                          </p:stCondLst>
                                        </p:cTn>
                                        <p:tgtEl>
                                          <p:spTgt spid="42"/>
                                        </p:tgtEl>
                                      </p:cBhvr>
                                      <p:to x="100000" y="95000"/>
                                    </p:animScale>
                                    <p:animScale>
                                      <p:cBhvr>
                                        <p:cTn id="61" dur="166" decel="50000">
                                          <p:stCondLst>
                                            <p:cond delay="1834"/>
                                          </p:stCondLst>
                                        </p:cTn>
                                        <p:tgtEl>
                                          <p:spTgt spid="42"/>
                                        </p:tgtEl>
                                      </p:cBhvr>
                                      <p:to x="100000" y="100000"/>
                                    </p:animScale>
                                  </p:childTnLst>
                                </p:cTn>
                              </p:par>
                              <p:par>
                                <p:cTn id="62" presetID="26" presetClass="entr" presetSubtype="0" fill="hold" grpId="0" nodeType="withEffect">
                                  <p:stCondLst>
                                    <p:cond delay="0"/>
                                  </p:stCondLst>
                                  <p:childTnLst>
                                    <p:set>
                                      <p:cBhvr>
                                        <p:cTn id="63" dur="1" fill="hold">
                                          <p:stCondLst>
                                            <p:cond delay="0"/>
                                          </p:stCondLst>
                                        </p:cTn>
                                        <p:tgtEl>
                                          <p:spTgt spid="32"/>
                                        </p:tgtEl>
                                        <p:attrNameLst>
                                          <p:attrName>style.visibility</p:attrName>
                                        </p:attrNameLst>
                                      </p:cBhvr>
                                      <p:to>
                                        <p:strVal val="visible"/>
                                      </p:to>
                                    </p:set>
                                    <p:animEffect transition="in" filter="wipe(down)">
                                      <p:cBhvr>
                                        <p:cTn id="64" dur="580">
                                          <p:stCondLst>
                                            <p:cond delay="0"/>
                                          </p:stCondLst>
                                        </p:cTn>
                                        <p:tgtEl>
                                          <p:spTgt spid="32"/>
                                        </p:tgtEl>
                                      </p:cBhvr>
                                    </p:animEffect>
                                    <p:anim calcmode="lin" valueType="num">
                                      <p:cBhvr>
                                        <p:cTn id="65" dur="1822" tmFilter="0,0; 0.14,0.36; 0.43,0.73; 0.71,0.91; 1.0,1.0">
                                          <p:stCondLst>
                                            <p:cond delay="0"/>
                                          </p:stCondLst>
                                        </p:cTn>
                                        <p:tgtEl>
                                          <p:spTgt spid="32"/>
                                        </p:tgtEl>
                                        <p:attrNameLst>
                                          <p:attrName>ppt_x</p:attrName>
                                        </p:attrNameLst>
                                      </p:cBhvr>
                                      <p:tavLst>
                                        <p:tav tm="0">
                                          <p:val>
                                            <p:strVal val="#ppt_x-0.25"/>
                                          </p:val>
                                        </p:tav>
                                        <p:tav tm="100000">
                                          <p:val>
                                            <p:strVal val="#ppt_x"/>
                                          </p:val>
                                        </p:tav>
                                      </p:tavLst>
                                    </p:anim>
                                    <p:anim calcmode="lin" valueType="num">
                                      <p:cBhvr>
                                        <p:cTn id="66" dur="664" tmFilter="0.0,0.0; 0.25,0.07; 0.50,0.2; 0.75,0.467; 1.0,1.0">
                                          <p:stCondLst>
                                            <p:cond delay="0"/>
                                          </p:stCondLst>
                                        </p:cTn>
                                        <p:tgtEl>
                                          <p:spTgt spid="32"/>
                                        </p:tgtEl>
                                        <p:attrNameLst>
                                          <p:attrName>ppt_y</p:attrName>
                                        </p:attrNameLst>
                                      </p:cBhvr>
                                      <p:tavLst>
                                        <p:tav tm="0" fmla="#ppt_y-sin(pi*$)/3">
                                          <p:val>
                                            <p:fltVal val="0.5"/>
                                          </p:val>
                                        </p:tav>
                                        <p:tav tm="100000">
                                          <p:val>
                                            <p:fltVal val="1"/>
                                          </p:val>
                                        </p:tav>
                                      </p:tavLst>
                                    </p:anim>
                                    <p:anim calcmode="lin" valueType="num">
                                      <p:cBhvr>
                                        <p:cTn id="67" dur="664" tmFilter="0, 0; 0.125,0.2665; 0.25,0.4; 0.375,0.465; 0.5,0.5;  0.625,0.535; 0.75,0.6; 0.875,0.7335; 1,1">
                                          <p:stCondLst>
                                            <p:cond delay="664"/>
                                          </p:stCondLst>
                                        </p:cTn>
                                        <p:tgtEl>
                                          <p:spTgt spid="32"/>
                                        </p:tgtEl>
                                        <p:attrNameLst>
                                          <p:attrName>ppt_y</p:attrName>
                                        </p:attrNameLst>
                                      </p:cBhvr>
                                      <p:tavLst>
                                        <p:tav tm="0" fmla="#ppt_y-sin(pi*$)/9">
                                          <p:val>
                                            <p:fltVal val="0"/>
                                          </p:val>
                                        </p:tav>
                                        <p:tav tm="100000">
                                          <p:val>
                                            <p:fltVal val="1"/>
                                          </p:val>
                                        </p:tav>
                                      </p:tavLst>
                                    </p:anim>
                                    <p:anim calcmode="lin" valueType="num">
                                      <p:cBhvr>
                                        <p:cTn id="68" dur="332" tmFilter="0, 0; 0.125,0.2665; 0.25,0.4; 0.375,0.465; 0.5,0.5;  0.625,0.535; 0.75,0.6; 0.875,0.7335; 1,1">
                                          <p:stCondLst>
                                            <p:cond delay="1324"/>
                                          </p:stCondLst>
                                        </p:cTn>
                                        <p:tgtEl>
                                          <p:spTgt spid="32"/>
                                        </p:tgtEl>
                                        <p:attrNameLst>
                                          <p:attrName>ppt_y</p:attrName>
                                        </p:attrNameLst>
                                      </p:cBhvr>
                                      <p:tavLst>
                                        <p:tav tm="0" fmla="#ppt_y-sin(pi*$)/27">
                                          <p:val>
                                            <p:fltVal val="0"/>
                                          </p:val>
                                        </p:tav>
                                        <p:tav tm="100000">
                                          <p:val>
                                            <p:fltVal val="1"/>
                                          </p:val>
                                        </p:tav>
                                      </p:tavLst>
                                    </p:anim>
                                    <p:anim calcmode="lin" valueType="num">
                                      <p:cBhvr>
                                        <p:cTn id="69" dur="164" tmFilter="0, 0; 0.125,0.2665; 0.25,0.4; 0.375,0.465; 0.5,0.5;  0.625,0.535; 0.75,0.6; 0.875,0.7335; 1,1">
                                          <p:stCondLst>
                                            <p:cond delay="1656"/>
                                          </p:stCondLst>
                                        </p:cTn>
                                        <p:tgtEl>
                                          <p:spTgt spid="32"/>
                                        </p:tgtEl>
                                        <p:attrNameLst>
                                          <p:attrName>ppt_y</p:attrName>
                                        </p:attrNameLst>
                                      </p:cBhvr>
                                      <p:tavLst>
                                        <p:tav tm="0" fmla="#ppt_y-sin(pi*$)/81">
                                          <p:val>
                                            <p:fltVal val="0"/>
                                          </p:val>
                                        </p:tav>
                                        <p:tav tm="100000">
                                          <p:val>
                                            <p:fltVal val="1"/>
                                          </p:val>
                                        </p:tav>
                                      </p:tavLst>
                                    </p:anim>
                                    <p:animScale>
                                      <p:cBhvr>
                                        <p:cTn id="70" dur="26">
                                          <p:stCondLst>
                                            <p:cond delay="650"/>
                                          </p:stCondLst>
                                        </p:cTn>
                                        <p:tgtEl>
                                          <p:spTgt spid="32"/>
                                        </p:tgtEl>
                                      </p:cBhvr>
                                      <p:to x="100000" y="60000"/>
                                    </p:animScale>
                                    <p:animScale>
                                      <p:cBhvr>
                                        <p:cTn id="71" dur="166" decel="50000">
                                          <p:stCondLst>
                                            <p:cond delay="676"/>
                                          </p:stCondLst>
                                        </p:cTn>
                                        <p:tgtEl>
                                          <p:spTgt spid="32"/>
                                        </p:tgtEl>
                                      </p:cBhvr>
                                      <p:to x="100000" y="100000"/>
                                    </p:animScale>
                                    <p:animScale>
                                      <p:cBhvr>
                                        <p:cTn id="72" dur="26">
                                          <p:stCondLst>
                                            <p:cond delay="1312"/>
                                          </p:stCondLst>
                                        </p:cTn>
                                        <p:tgtEl>
                                          <p:spTgt spid="32"/>
                                        </p:tgtEl>
                                      </p:cBhvr>
                                      <p:to x="100000" y="80000"/>
                                    </p:animScale>
                                    <p:animScale>
                                      <p:cBhvr>
                                        <p:cTn id="73" dur="166" decel="50000">
                                          <p:stCondLst>
                                            <p:cond delay="1338"/>
                                          </p:stCondLst>
                                        </p:cTn>
                                        <p:tgtEl>
                                          <p:spTgt spid="32"/>
                                        </p:tgtEl>
                                      </p:cBhvr>
                                      <p:to x="100000" y="100000"/>
                                    </p:animScale>
                                    <p:animScale>
                                      <p:cBhvr>
                                        <p:cTn id="74" dur="26">
                                          <p:stCondLst>
                                            <p:cond delay="1642"/>
                                          </p:stCondLst>
                                        </p:cTn>
                                        <p:tgtEl>
                                          <p:spTgt spid="32"/>
                                        </p:tgtEl>
                                      </p:cBhvr>
                                      <p:to x="100000" y="90000"/>
                                    </p:animScale>
                                    <p:animScale>
                                      <p:cBhvr>
                                        <p:cTn id="75" dur="166" decel="50000">
                                          <p:stCondLst>
                                            <p:cond delay="1668"/>
                                          </p:stCondLst>
                                        </p:cTn>
                                        <p:tgtEl>
                                          <p:spTgt spid="32"/>
                                        </p:tgtEl>
                                      </p:cBhvr>
                                      <p:to x="100000" y="100000"/>
                                    </p:animScale>
                                    <p:animScale>
                                      <p:cBhvr>
                                        <p:cTn id="76" dur="26">
                                          <p:stCondLst>
                                            <p:cond delay="1808"/>
                                          </p:stCondLst>
                                        </p:cTn>
                                        <p:tgtEl>
                                          <p:spTgt spid="32"/>
                                        </p:tgtEl>
                                      </p:cBhvr>
                                      <p:to x="100000" y="95000"/>
                                    </p:animScale>
                                    <p:animScale>
                                      <p:cBhvr>
                                        <p:cTn id="77" dur="166" decel="50000">
                                          <p:stCondLst>
                                            <p:cond delay="1834"/>
                                          </p:stCondLst>
                                        </p:cTn>
                                        <p:tgtEl>
                                          <p:spTgt spid="3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34" grpId="0" animBg="1"/>
      <p:bldP spid="38" grpId="0" animBg="1"/>
      <p:bldP spid="42" grpId="0" animBg="1"/>
      <p:bldP spid="8" grpId="0"/>
      <p:bldP spid="9" grpId="0"/>
      <p:bldP spid="10"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0" name="组合 29"/>
          <p:cNvGrpSpPr/>
          <p:nvPr/>
        </p:nvGrpSpPr>
        <p:grpSpPr>
          <a:xfrm>
            <a:off x="192881" y="893"/>
            <a:ext cx="575915" cy="836495"/>
            <a:chOff x="841003" y="360040"/>
            <a:chExt cx="504056" cy="836712"/>
          </a:xfrm>
          <a:solidFill>
            <a:schemeClr val="accent1"/>
          </a:solidFill>
        </p:grpSpPr>
        <p:sp>
          <p:nvSpPr>
            <p:cNvPr id="31" name="矩形 3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32" name="等腰三角形 3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34" name="矩形 3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66715" y="1977627"/>
            <a:ext cx="4793737" cy="3623595"/>
          </a:xfrm>
          <a:prstGeom prst="rect">
            <a:avLst/>
          </a:prstGeom>
          <a:noFill/>
          <a:ln w="254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9" tIns="36005" rIns="72009" bIns="36005" numCol="1" spcCol="0" rtlCol="0" fromWordArt="0" anchor="ctr" anchorCtr="0" forceAA="0" compatLnSpc="1">
            <a:prstTxWarp prst="textNoShape">
              <a:avLst/>
            </a:prstTxWarp>
            <a:noAutofit/>
          </a:bodyPr>
          <a:lstStyle/>
          <a:p>
            <a:pPr algn="ctr"/>
            <a:endParaRPr lang="zh-CN" altLang="en-US" sz="1206">
              <a:solidFill>
                <a:schemeClr val="tx1">
                  <a:lumMod val="95000"/>
                  <a:lumOff val="5000"/>
                </a:schemeClr>
              </a:solidFill>
              <a:latin typeface="微软雅黑"/>
              <a:ea typeface="微软雅黑"/>
              <a:cs typeface="+mn-ea"/>
              <a:sym typeface="微软雅黑"/>
            </a:endParaRPr>
          </a:p>
        </p:txBody>
      </p:sp>
      <p:pic>
        <p:nvPicPr>
          <p:cNvPr id="15" name="图片 14"/>
          <p:cNvPicPr>
            <a:picLocks noChangeAspect="1"/>
          </p:cNvPicPr>
          <p:nvPr/>
        </p:nvPicPr>
        <p:blipFill rotWithShape="1">
          <a:blip r:embed="rId3" cstate="print">
            <a:grayscl/>
            <a:extLst>
              <a:ext uri="{28A0092B-C50C-407E-A947-70E740481C1C}">
                <a14:useLocalDpi xmlns:a14="http://schemas.microsoft.com/office/drawing/2010/main" val="0"/>
              </a:ext>
            </a:extLst>
          </a:blip>
          <a:srcRect l="21907" t="8329" r="1914" b="6951"/>
          <a:stretch/>
        </p:blipFill>
        <p:spPr>
          <a:xfrm>
            <a:off x="646441" y="2075146"/>
            <a:ext cx="4589800" cy="3373154"/>
          </a:xfrm>
          <a:prstGeom prst="rect">
            <a:avLst/>
          </a:prstGeom>
          <a:ln>
            <a:solidFill>
              <a:srgbClr val="0070C0"/>
            </a:solidFill>
          </a:ln>
          <a:effectLst/>
        </p:spPr>
      </p:pic>
      <p:sp>
        <p:nvSpPr>
          <p:cNvPr id="5" name="矩形 4"/>
          <p:cNvSpPr/>
          <p:nvPr/>
        </p:nvSpPr>
        <p:spPr>
          <a:xfrm>
            <a:off x="5676900" y="2250986"/>
            <a:ext cx="5778500" cy="2382191"/>
          </a:xfrm>
          <a:prstGeom prst="rect">
            <a:avLst/>
          </a:prstGeom>
        </p:spPr>
        <p:txBody>
          <a:bodyPr wrap="square">
            <a:spAutoFit/>
          </a:bodyPr>
          <a:lstStyle/>
          <a:p>
            <a:pPr indent="457200" algn="just">
              <a:lnSpc>
                <a:spcPct val="120000"/>
              </a:lnSpc>
              <a:spcBef>
                <a:spcPct val="0"/>
              </a:spcBef>
            </a:pPr>
            <a:r>
              <a:rPr lang="zh-CN" altLang="en-US" sz="2000" dirty="0" smtClean="0">
                <a:solidFill>
                  <a:schemeClr val="tx1">
                    <a:lumMod val="75000"/>
                    <a:lumOff val="25000"/>
                  </a:schemeClr>
                </a:solidFill>
                <a:latin typeface="微软雅黑" pitchFamily="34" charset="-122"/>
                <a:ea typeface="微软雅黑" pitchFamily="34" charset="-122"/>
              </a:rPr>
              <a:t>初创企业</a:t>
            </a:r>
            <a:r>
              <a:rPr lang="zh-CN" altLang="en-US" sz="2000" dirty="0">
                <a:solidFill>
                  <a:schemeClr val="tx1">
                    <a:lumMod val="75000"/>
                    <a:lumOff val="25000"/>
                  </a:schemeClr>
                </a:solidFill>
                <a:latin typeface="微软雅黑" pitchFamily="34" charset="-122"/>
                <a:ea typeface="微软雅黑" pitchFamily="34" charset="-122"/>
              </a:rPr>
              <a:t>收入具有不稳定性和不确定性</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zh-CN" altLang="en-US" sz="2400" b="1" dirty="0" smtClean="0">
                <a:solidFill>
                  <a:srgbClr val="FF0000"/>
                </a:solidFill>
                <a:latin typeface="微软雅黑" pitchFamily="34" charset="-122"/>
                <a:ea typeface="微软雅黑" pitchFamily="34" charset="-122"/>
              </a:rPr>
              <a:t>融资</a:t>
            </a:r>
            <a:r>
              <a:rPr lang="zh-CN" altLang="en-US" sz="2000" dirty="0">
                <a:solidFill>
                  <a:schemeClr val="tx1">
                    <a:lumMod val="75000"/>
                    <a:lumOff val="25000"/>
                  </a:schemeClr>
                </a:solidFill>
                <a:latin typeface="微软雅黑" pitchFamily="34" charset="-122"/>
                <a:ea typeface="微软雅黑" pitchFamily="34" charset="-122"/>
              </a:rPr>
              <a:t>和</a:t>
            </a:r>
            <a:r>
              <a:rPr lang="zh-CN" altLang="en-US" sz="2400" b="1" dirty="0">
                <a:solidFill>
                  <a:srgbClr val="FF0000"/>
                </a:solidFill>
                <a:latin typeface="微软雅黑" pitchFamily="34" charset="-122"/>
                <a:ea typeface="微软雅黑" pitchFamily="34" charset="-122"/>
              </a:rPr>
              <a:t>营收</a:t>
            </a:r>
            <a:r>
              <a:rPr lang="zh-CN" altLang="en-US" sz="2000" dirty="0">
                <a:solidFill>
                  <a:schemeClr val="tx1">
                    <a:lumMod val="75000"/>
                    <a:lumOff val="25000"/>
                  </a:schemeClr>
                </a:solidFill>
                <a:latin typeface="微软雅黑" pitchFamily="34" charset="-122"/>
                <a:ea typeface="微软雅黑" pitchFamily="34" charset="-122"/>
              </a:rPr>
              <a:t>是保持企业现金流入的主要</a:t>
            </a:r>
            <a:r>
              <a:rPr lang="zh-CN" altLang="en-US" sz="2000" dirty="0" smtClean="0">
                <a:solidFill>
                  <a:schemeClr val="tx1">
                    <a:lumMod val="75000"/>
                    <a:lumOff val="25000"/>
                  </a:schemeClr>
                </a:solidFill>
                <a:latin typeface="微软雅黑" pitchFamily="34" charset="-122"/>
                <a:ea typeface="微软雅黑" pitchFamily="34" charset="-122"/>
              </a:rPr>
              <a:t>来源</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在这两方面存有较大变数时</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如果企业不能科学规划和使用资金</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做好资金留存和</a:t>
            </a:r>
            <a:r>
              <a:rPr lang="zh-CN" altLang="en-US" sz="2000" dirty="0" smtClean="0">
                <a:solidFill>
                  <a:schemeClr val="tx1">
                    <a:lumMod val="75000"/>
                    <a:lumOff val="25000"/>
                  </a:schemeClr>
                </a:solidFill>
                <a:latin typeface="微软雅黑" pitchFamily="34" charset="-122"/>
                <a:ea typeface="微软雅黑" pitchFamily="34" charset="-122"/>
              </a:rPr>
              <a:t>储备</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就可能面临现金短缺</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甚至出现资金流断裂的风险</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这对于初创企业来说是致命的。</a:t>
            </a:r>
          </a:p>
        </p:txBody>
      </p:sp>
      <p:sp>
        <p:nvSpPr>
          <p:cNvPr id="13" name="文本框 9"/>
          <p:cNvSpPr txBox="1"/>
          <p:nvPr/>
        </p:nvSpPr>
        <p:spPr>
          <a:xfrm>
            <a:off x="840784" y="203271"/>
            <a:ext cx="79285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二、 初创企业的生存之</a:t>
            </a:r>
            <a:r>
              <a:rPr lang="zh-CN" altLang="en-US" sz="2400" b="1" dirty="0" smtClean="0">
                <a:solidFill>
                  <a:schemeClr val="tx1">
                    <a:lumMod val="75000"/>
                    <a:lumOff val="25000"/>
                  </a:schemeClr>
                </a:solidFill>
                <a:latin typeface="微软雅黑" pitchFamily="34" charset="-122"/>
                <a:ea typeface="微软雅黑" pitchFamily="34" charset="-122"/>
              </a:rPr>
              <a:t>道  </a:t>
            </a:r>
            <a:r>
              <a:rPr lang="en-US" altLang="zh-CN" sz="2400" b="1" dirty="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二</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保持充足现金流</a:t>
            </a:r>
          </a:p>
        </p:txBody>
      </p:sp>
    </p:spTree>
    <p:extLst>
      <p:ext uri="{BB962C8B-B14F-4D97-AF65-F5344CB8AC3E}">
        <p14:creationId xmlns:p14="http://schemas.microsoft.com/office/powerpoint/2010/main" val="245068536"/>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heel(1)">
                                      <p:cBhvr>
                                        <p:cTn id="7" dur="2000"/>
                                        <p:tgtEl>
                                          <p:spTgt spid="15"/>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heel(1)">
                                      <p:cBhvr>
                                        <p:cTn id="10" dur="2000"/>
                                        <p:tgtEl>
                                          <p:spTgt spid="14"/>
                                        </p:tgtEl>
                                      </p:cBhvr>
                                    </p:animEffect>
                                  </p:childTnLst>
                                </p:cTn>
                              </p:par>
                              <p:par>
                                <p:cTn id="11" presetID="21" presetClass="entr" presetSubtype="1"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heel(1)">
                                      <p:cBhvr>
                                        <p:cTn id="13"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5"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 name="组合 2"/>
          <p:cNvGrpSpPr/>
          <p:nvPr/>
        </p:nvGrpSpPr>
        <p:grpSpPr>
          <a:xfrm>
            <a:off x="192881" y="893"/>
            <a:ext cx="575915" cy="836495"/>
            <a:chOff x="841003" y="360040"/>
            <a:chExt cx="504056" cy="836712"/>
          </a:xfrm>
          <a:solidFill>
            <a:schemeClr val="accent1"/>
          </a:soli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0" name="矩形 19"/>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flipH="1">
            <a:off x="7971284" y="4203964"/>
            <a:ext cx="2149434" cy="2149434"/>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latin typeface="微软雅黑"/>
              <a:ea typeface="微软雅黑"/>
              <a:cs typeface="+mn-ea"/>
              <a:sym typeface="微软雅黑"/>
            </a:endParaRPr>
          </a:p>
        </p:txBody>
      </p:sp>
      <p:sp>
        <p:nvSpPr>
          <p:cNvPr id="13" name="椭圆 12"/>
          <p:cNvSpPr/>
          <p:nvPr/>
        </p:nvSpPr>
        <p:spPr>
          <a:xfrm>
            <a:off x="9461146" y="4602900"/>
            <a:ext cx="1750498" cy="1750498"/>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latin typeface="微软雅黑"/>
              <a:ea typeface="微软雅黑"/>
              <a:cs typeface="+mn-ea"/>
              <a:sym typeface="微软雅黑"/>
            </a:endParaRPr>
          </a:p>
        </p:txBody>
      </p:sp>
      <p:sp>
        <p:nvSpPr>
          <p:cNvPr id="15" name="椭圆 14"/>
          <p:cNvSpPr/>
          <p:nvPr/>
        </p:nvSpPr>
        <p:spPr>
          <a:xfrm>
            <a:off x="10690676" y="4899316"/>
            <a:ext cx="1454082" cy="1454082"/>
          </a:xfrm>
          <a:prstGeom prst="ellipse">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latin typeface="微软雅黑"/>
              <a:ea typeface="微软雅黑"/>
              <a:cs typeface="+mn-ea"/>
              <a:sym typeface="微软雅黑"/>
            </a:endParaRPr>
          </a:p>
        </p:txBody>
      </p:sp>
      <p:sp>
        <p:nvSpPr>
          <p:cNvPr id="6" name="矩形 5"/>
          <p:cNvSpPr/>
          <p:nvPr/>
        </p:nvSpPr>
        <p:spPr>
          <a:xfrm>
            <a:off x="1771650" y="1677271"/>
            <a:ext cx="6489700" cy="2677656"/>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初创企业要想生存和发展</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需要具有应对持续竞争的能力</a:t>
            </a:r>
            <a:r>
              <a:rPr lang="en-US" altLang="zh-CN" sz="2000" dirty="0" smtClean="0">
                <a:solidFill>
                  <a:schemeClr val="tx1">
                    <a:lumMod val="75000"/>
                    <a:lumOff val="25000"/>
                  </a:schemeClr>
                </a:solidFill>
                <a:latin typeface="微软雅黑" pitchFamily="34" charset="-122"/>
                <a:ea typeface="微软雅黑" pitchFamily="34" charset="-122"/>
              </a:rPr>
              <a:t>,</a:t>
            </a:r>
            <a:r>
              <a:rPr lang="zh-CN" altLang="en-US" sz="2000" dirty="0" smtClean="0">
                <a:solidFill>
                  <a:schemeClr val="tx1">
                    <a:lumMod val="75000"/>
                    <a:lumOff val="25000"/>
                  </a:schemeClr>
                </a:solidFill>
                <a:latin typeface="微软雅黑" pitchFamily="34" charset="-122"/>
                <a:ea typeface="微软雅黑" pitchFamily="34" charset="-122"/>
              </a:rPr>
              <a:t>这种</a:t>
            </a:r>
            <a:r>
              <a:rPr lang="zh-CN" altLang="en-US" sz="2000" dirty="0">
                <a:solidFill>
                  <a:schemeClr val="tx1">
                    <a:lumMod val="75000"/>
                    <a:lumOff val="25000"/>
                  </a:schemeClr>
                </a:solidFill>
                <a:latin typeface="微软雅黑" pitchFamily="34" charset="-122"/>
                <a:ea typeface="微软雅黑" pitchFamily="34" charset="-122"/>
              </a:rPr>
              <a:t>能力就是企业的核心竞争力</a:t>
            </a:r>
            <a:r>
              <a:rPr lang="zh-CN" altLang="en-US" sz="2000" dirty="0" smtClean="0">
                <a:solidFill>
                  <a:schemeClr val="tx1">
                    <a:lumMod val="75000"/>
                    <a:lumOff val="25000"/>
                  </a:schemeClr>
                </a:solidFill>
                <a:latin typeface="微软雅黑" pitchFamily="34" charset="-122"/>
                <a:ea typeface="微软雅黑" pitchFamily="34" charset="-122"/>
              </a:rPr>
              <a:t>。企业</a:t>
            </a:r>
            <a:r>
              <a:rPr lang="zh-CN" altLang="en-US" sz="2000" dirty="0">
                <a:solidFill>
                  <a:schemeClr val="tx1">
                    <a:lumMod val="75000"/>
                    <a:lumOff val="25000"/>
                  </a:schemeClr>
                </a:solidFill>
                <a:latin typeface="微软雅黑" pitchFamily="34" charset="-122"/>
                <a:ea typeface="微软雅黑" pitchFamily="34" charset="-122"/>
              </a:rPr>
              <a:t>不分大小</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都可以建立自身的核心竞争能力</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zh-CN" altLang="en-US" sz="2000" dirty="0" smtClean="0">
                <a:solidFill>
                  <a:schemeClr val="tx1">
                    <a:lumMod val="75000"/>
                    <a:lumOff val="25000"/>
                  </a:schemeClr>
                </a:solidFill>
                <a:latin typeface="微软雅黑" pitchFamily="34" charset="-122"/>
                <a:ea typeface="微软雅黑" pitchFamily="34" charset="-122"/>
              </a:rPr>
              <a:t>核心竞争力</a:t>
            </a:r>
            <a:r>
              <a:rPr lang="zh-CN" altLang="en-US" sz="2000" dirty="0">
                <a:solidFill>
                  <a:schemeClr val="tx1">
                    <a:lumMod val="75000"/>
                    <a:lumOff val="25000"/>
                  </a:schemeClr>
                </a:solidFill>
                <a:latin typeface="微软雅黑" pitchFamily="34" charset="-122"/>
                <a:ea typeface="微软雅黑" pitchFamily="34" charset="-122"/>
              </a:rPr>
              <a:t>是一个相对的概念</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是在竞争过程中逐渐形成或确定的</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zh-CN" altLang="en-US" sz="2000" dirty="0" smtClean="0">
                <a:solidFill>
                  <a:schemeClr val="tx1">
                    <a:lumMod val="75000"/>
                    <a:lumOff val="25000"/>
                  </a:schemeClr>
                </a:solidFill>
                <a:latin typeface="微软雅黑" pitchFamily="34" charset="-122"/>
                <a:ea typeface="微软雅黑" pitchFamily="34" charset="-122"/>
              </a:rPr>
              <a:t>初创</a:t>
            </a:r>
            <a:r>
              <a:rPr lang="zh-CN" altLang="en-US" sz="2000" dirty="0">
                <a:solidFill>
                  <a:schemeClr val="tx1">
                    <a:lumMod val="75000"/>
                    <a:lumOff val="25000"/>
                  </a:schemeClr>
                </a:solidFill>
                <a:latin typeface="微软雅黑" pitchFamily="34" charset="-122"/>
                <a:ea typeface="微软雅黑" pitchFamily="34" charset="-122"/>
              </a:rPr>
              <a:t>企业需要不断总结</a:t>
            </a:r>
            <a:r>
              <a:rPr lang="zh-CN" altLang="en-US" sz="2000" dirty="0" smtClean="0">
                <a:solidFill>
                  <a:schemeClr val="tx1">
                    <a:lumMod val="75000"/>
                    <a:lumOff val="25000"/>
                  </a:schemeClr>
                </a:solidFill>
                <a:latin typeface="微软雅黑" pitchFamily="34" charset="-122"/>
                <a:ea typeface="微软雅黑" pitchFamily="34" charset="-122"/>
              </a:rPr>
              <a:t>市场</a:t>
            </a:r>
            <a:r>
              <a:rPr lang="zh-CN" altLang="en-US" sz="2000" dirty="0">
                <a:solidFill>
                  <a:schemeClr val="tx1">
                    <a:lumMod val="75000"/>
                    <a:lumOff val="25000"/>
                  </a:schemeClr>
                </a:solidFill>
                <a:latin typeface="微软雅黑" pitchFamily="34" charset="-122"/>
                <a:ea typeface="微软雅黑" pitchFamily="34" charset="-122"/>
              </a:rPr>
              <a:t>竞争经验</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发掘</a:t>
            </a:r>
            <a:r>
              <a:rPr lang="zh-CN" altLang="en-US" sz="2000" dirty="0" smtClean="0">
                <a:solidFill>
                  <a:schemeClr val="tx1">
                    <a:lumMod val="75000"/>
                    <a:lumOff val="25000"/>
                  </a:schemeClr>
                </a:solidFill>
                <a:latin typeface="微软雅黑" pitchFamily="34" charset="-122"/>
                <a:ea typeface="微软雅黑" pitchFamily="34" charset="-122"/>
              </a:rPr>
              <a:t>、确定</a:t>
            </a:r>
            <a:r>
              <a:rPr lang="zh-CN" altLang="en-US" sz="2000" dirty="0">
                <a:solidFill>
                  <a:schemeClr val="tx1">
                    <a:lumMod val="75000"/>
                    <a:lumOff val="25000"/>
                  </a:schemeClr>
                </a:solidFill>
                <a:latin typeface="微软雅黑" pitchFamily="34" charset="-122"/>
                <a:ea typeface="微软雅黑" pitchFamily="34" charset="-122"/>
              </a:rPr>
              <a:t>和强化异于他人并不易模仿的竞争能力。</a:t>
            </a:r>
          </a:p>
        </p:txBody>
      </p:sp>
      <p:sp>
        <p:nvSpPr>
          <p:cNvPr id="16" name="文本框 9"/>
          <p:cNvSpPr txBox="1"/>
          <p:nvPr/>
        </p:nvSpPr>
        <p:spPr>
          <a:xfrm>
            <a:off x="840784" y="203271"/>
            <a:ext cx="66268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二、 初创企业的生存之</a:t>
            </a:r>
            <a:r>
              <a:rPr lang="zh-CN" altLang="en-US" sz="2400" b="1" dirty="0" smtClean="0">
                <a:solidFill>
                  <a:schemeClr val="tx1">
                    <a:lumMod val="75000"/>
                    <a:lumOff val="25000"/>
                  </a:schemeClr>
                </a:solidFill>
                <a:latin typeface="微软雅黑" pitchFamily="34" charset="-122"/>
                <a:ea typeface="微软雅黑" pitchFamily="34" charset="-122"/>
              </a:rPr>
              <a:t>道  </a:t>
            </a:r>
            <a:r>
              <a:rPr lang="en-US" altLang="zh-CN" sz="2400" b="1" dirty="0" smtClean="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三</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保持核心</a:t>
            </a:r>
            <a:r>
              <a:rPr lang="zh-CN" altLang="en-US" sz="2400" b="1" dirty="0" smtClean="0">
                <a:solidFill>
                  <a:schemeClr val="tx1">
                    <a:lumMod val="75000"/>
                    <a:lumOff val="25000"/>
                  </a:schemeClr>
                </a:solidFill>
                <a:latin typeface="微软雅黑" pitchFamily="34" charset="-122"/>
                <a:ea typeface="微软雅黑" pitchFamily="34" charset="-122"/>
              </a:rPr>
              <a:t>竞争力</a:t>
            </a:r>
            <a:endParaRPr lang="zh-CN" altLang="en-US" sz="24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052817416"/>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barn(inVertical)">
                                      <p:cBhvr>
                                        <p:cTn id="13" dur="500"/>
                                        <p:tgtEl>
                                          <p:spTgt spid="15"/>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barn(inVertical)">
                                      <p:cBhvr>
                                        <p:cTn id="1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5" grpId="0" animBg="1"/>
      <p:bldP spid="6"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8" name="Freeform 6"/>
          <p:cNvSpPr>
            <a:spLocks noEditPoints="1"/>
          </p:cNvSpPr>
          <p:nvPr/>
        </p:nvSpPr>
        <p:spPr bwMode="auto">
          <a:xfrm>
            <a:off x="7531101" y="942209"/>
            <a:ext cx="4660900" cy="2570426"/>
          </a:xfrm>
          <a:custGeom>
            <a:avLst/>
            <a:gdLst>
              <a:gd name="T0" fmla="*/ 2828538 w 1158"/>
              <a:gd name="T1" fmla="*/ 0 h 637"/>
              <a:gd name="T2" fmla="*/ 2342525 w 1158"/>
              <a:gd name="T3" fmla="*/ 1830410 h 637"/>
              <a:gd name="T4" fmla="*/ 787885 w 1158"/>
              <a:gd name="T5" fmla="*/ 1830410 h 637"/>
              <a:gd name="T6" fmla="*/ 555444 w 1158"/>
              <a:gd name="T7" fmla="*/ 1830410 h 637"/>
              <a:gd name="T8" fmla="*/ 326022 w 1158"/>
              <a:gd name="T9" fmla="*/ 1600474 h 637"/>
              <a:gd name="T10" fmla="*/ 323003 w 1158"/>
              <a:gd name="T11" fmla="*/ 1600474 h 637"/>
              <a:gd name="T12" fmla="*/ 323003 w 1158"/>
              <a:gd name="T13" fmla="*/ 1370538 h 637"/>
              <a:gd name="T14" fmla="*/ 323003 w 1158"/>
              <a:gd name="T15" fmla="*/ 901590 h 637"/>
              <a:gd name="T16" fmla="*/ 552425 w 1158"/>
              <a:gd name="T17" fmla="*/ 629298 h 637"/>
              <a:gd name="T18" fmla="*/ 277722 w 1158"/>
              <a:gd name="T19" fmla="*/ 350955 h 637"/>
              <a:gd name="T20" fmla="*/ 0 w 1158"/>
              <a:gd name="T21" fmla="*/ 629298 h 637"/>
              <a:gd name="T22" fmla="*/ 229423 w 1158"/>
              <a:gd name="T23" fmla="*/ 901590 h 637"/>
              <a:gd name="T24" fmla="*/ 229423 w 1158"/>
              <a:gd name="T25" fmla="*/ 1600474 h 637"/>
              <a:gd name="T26" fmla="*/ 229423 w 1158"/>
              <a:gd name="T27" fmla="*/ 1600474 h 637"/>
              <a:gd name="T28" fmla="*/ 555444 w 1158"/>
              <a:gd name="T29" fmla="*/ 1927225 h 637"/>
              <a:gd name="T30" fmla="*/ 579594 w 1158"/>
              <a:gd name="T31" fmla="*/ 1924200 h 637"/>
              <a:gd name="T32" fmla="*/ 2342525 w 1158"/>
              <a:gd name="T33" fmla="*/ 1924200 h 637"/>
              <a:gd name="T34" fmla="*/ 2828538 w 1158"/>
              <a:gd name="T35" fmla="*/ 562738 h 637"/>
              <a:gd name="T36" fmla="*/ 3495675 w 1158"/>
              <a:gd name="T37" fmla="*/ 562738 h 637"/>
              <a:gd name="T38" fmla="*/ 3495675 w 1158"/>
              <a:gd name="T39" fmla="*/ 0 h 637"/>
              <a:gd name="T40" fmla="*/ 2828538 w 1158"/>
              <a:gd name="T41" fmla="*/ 0 h 637"/>
              <a:gd name="T42" fmla="*/ 96599 w 1158"/>
              <a:gd name="T43" fmla="*/ 629298 h 637"/>
              <a:gd name="T44" fmla="*/ 277722 w 1158"/>
              <a:gd name="T45" fmla="*/ 447770 h 637"/>
              <a:gd name="T46" fmla="*/ 458845 w 1158"/>
              <a:gd name="T47" fmla="*/ 629298 h 637"/>
              <a:gd name="T48" fmla="*/ 277722 w 1158"/>
              <a:gd name="T49" fmla="*/ 810826 h 637"/>
              <a:gd name="T50" fmla="*/ 96599 w 1158"/>
              <a:gd name="T51" fmla="*/ 629298 h 637"/>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158" h="637">
                <a:moveTo>
                  <a:pt x="937" y="0"/>
                </a:moveTo>
                <a:cubicBezTo>
                  <a:pt x="776" y="605"/>
                  <a:pt x="776" y="605"/>
                  <a:pt x="776" y="605"/>
                </a:cubicBezTo>
                <a:cubicBezTo>
                  <a:pt x="261" y="605"/>
                  <a:pt x="261" y="605"/>
                  <a:pt x="261" y="605"/>
                </a:cubicBezTo>
                <a:cubicBezTo>
                  <a:pt x="184" y="605"/>
                  <a:pt x="184" y="605"/>
                  <a:pt x="184" y="605"/>
                </a:cubicBezTo>
                <a:cubicBezTo>
                  <a:pt x="142" y="605"/>
                  <a:pt x="108" y="571"/>
                  <a:pt x="108" y="529"/>
                </a:cubicBezTo>
                <a:cubicBezTo>
                  <a:pt x="107" y="529"/>
                  <a:pt x="107" y="529"/>
                  <a:pt x="107" y="529"/>
                </a:cubicBezTo>
                <a:cubicBezTo>
                  <a:pt x="107" y="453"/>
                  <a:pt x="107" y="453"/>
                  <a:pt x="107" y="453"/>
                </a:cubicBezTo>
                <a:cubicBezTo>
                  <a:pt x="107" y="298"/>
                  <a:pt x="107" y="298"/>
                  <a:pt x="107" y="298"/>
                </a:cubicBezTo>
                <a:cubicBezTo>
                  <a:pt x="150" y="290"/>
                  <a:pt x="183" y="253"/>
                  <a:pt x="183" y="208"/>
                </a:cubicBezTo>
                <a:cubicBezTo>
                  <a:pt x="183" y="157"/>
                  <a:pt x="142" y="116"/>
                  <a:pt x="92" y="116"/>
                </a:cubicBezTo>
                <a:cubicBezTo>
                  <a:pt x="41" y="116"/>
                  <a:pt x="0" y="157"/>
                  <a:pt x="0" y="208"/>
                </a:cubicBezTo>
                <a:cubicBezTo>
                  <a:pt x="0" y="253"/>
                  <a:pt x="33" y="290"/>
                  <a:pt x="76" y="298"/>
                </a:cubicBezTo>
                <a:cubicBezTo>
                  <a:pt x="76" y="529"/>
                  <a:pt x="76" y="529"/>
                  <a:pt x="76" y="529"/>
                </a:cubicBezTo>
                <a:cubicBezTo>
                  <a:pt x="76" y="529"/>
                  <a:pt x="76" y="529"/>
                  <a:pt x="76" y="529"/>
                </a:cubicBezTo>
                <a:cubicBezTo>
                  <a:pt x="76" y="588"/>
                  <a:pt x="125" y="637"/>
                  <a:pt x="184" y="637"/>
                </a:cubicBezTo>
                <a:cubicBezTo>
                  <a:pt x="187" y="637"/>
                  <a:pt x="190" y="637"/>
                  <a:pt x="192" y="636"/>
                </a:cubicBezTo>
                <a:cubicBezTo>
                  <a:pt x="776" y="636"/>
                  <a:pt x="776" y="636"/>
                  <a:pt x="776" y="636"/>
                </a:cubicBezTo>
                <a:cubicBezTo>
                  <a:pt x="937" y="186"/>
                  <a:pt x="937" y="186"/>
                  <a:pt x="937" y="186"/>
                </a:cubicBezTo>
                <a:cubicBezTo>
                  <a:pt x="1158" y="186"/>
                  <a:pt x="1158" y="186"/>
                  <a:pt x="1158" y="186"/>
                </a:cubicBezTo>
                <a:cubicBezTo>
                  <a:pt x="1158" y="0"/>
                  <a:pt x="1158" y="0"/>
                  <a:pt x="1158" y="0"/>
                </a:cubicBezTo>
                <a:lnTo>
                  <a:pt x="937" y="0"/>
                </a:lnTo>
                <a:close/>
                <a:moveTo>
                  <a:pt x="32" y="208"/>
                </a:moveTo>
                <a:cubicBezTo>
                  <a:pt x="32" y="175"/>
                  <a:pt x="59" y="148"/>
                  <a:pt x="92" y="148"/>
                </a:cubicBezTo>
                <a:cubicBezTo>
                  <a:pt x="125" y="148"/>
                  <a:pt x="152" y="175"/>
                  <a:pt x="152" y="208"/>
                </a:cubicBezTo>
                <a:cubicBezTo>
                  <a:pt x="152" y="241"/>
                  <a:pt x="125" y="268"/>
                  <a:pt x="92" y="268"/>
                </a:cubicBezTo>
                <a:cubicBezTo>
                  <a:pt x="59" y="268"/>
                  <a:pt x="32" y="241"/>
                  <a:pt x="32" y="208"/>
                </a:cubicBezTo>
                <a:close/>
              </a:path>
            </a:pathLst>
          </a:custGeom>
          <a:solidFill>
            <a:srgbClr val="0070C0"/>
          </a:solidFill>
          <a:ln>
            <a:noFill/>
          </a:ln>
          <a:extLst/>
        </p:spPr>
        <p:txBody>
          <a:bodyPr lIns="121926" tIns="60963" rIns="121926" bIns="60963"/>
          <a:lstStyle/>
          <a:p>
            <a:endParaRPr lang="zh-CN" altLang="en-US">
              <a:latin typeface="微软雅黑"/>
              <a:ea typeface="微软雅黑"/>
              <a:cs typeface="+mn-ea"/>
              <a:sym typeface="微软雅黑"/>
            </a:endParaRPr>
          </a:p>
        </p:txBody>
      </p:sp>
      <p:sp>
        <p:nvSpPr>
          <p:cNvPr id="23559" name="Freeform 7"/>
          <p:cNvSpPr>
            <a:spLocks noEditPoints="1"/>
          </p:cNvSpPr>
          <p:nvPr/>
        </p:nvSpPr>
        <p:spPr bwMode="auto">
          <a:xfrm>
            <a:off x="3848100" y="1636689"/>
            <a:ext cx="8343901" cy="2098263"/>
          </a:xfrm>
          <a:custGeom>
            <a:avLst/>
            <a:gdLst>
              <a:gd name="T0" fmla="*/ 5063933 w 1899"/>
              <a:gd name="T1" fmla="*/ 447760 h 520"/>
              <a:gd name="T2" fmla="*/ 4578061 w 1899"/>
              <a:gd name="T3" fmla="*/ 1479424 h 520"/>
              <a:gd name="T4" fmla="*/ 784638 w 1899"/>
              <a:gd name="T5" fmla="*/ 1479424 h 520"/>
              <a:gd name="T6" fmla="*/ 787656 w 1899"/>
              <a:gd name="T7" fmla="*/ 1479424 h 520"/>
              <a:gd name="T8" fmla="*/ 555282 w 1899"/>
              <a:gd name="T9" fmla="*/ 1479424 h 520"/>
              <a:gd name="T10" fmla="*/ 325927 w 1899"/>
              <a:gd name="T11" fmla="*/ 1246468 h 520"/>
              <a:gd name="T12" fmla="*/ 322909 w 1899"/>
              <a:gd name="T13" fmla="*/ 1246468 h 520"/>
              <a:gd name="T14" fmla="*/ 322909 w 1899"/>
              <a:gd name="T15" fmla="*/ 1016537 h 520"/>
              <a:gd name="T16" fmla="*/ 322909 w 1899"/>
              <a:gd name="T17" fmla="*/ 1016537 h 520"/>
              <a:gd name="T18" fmla="*/ 322909 w 1899"/>
              <a:gd name="T19" fmla="*/ 547599 h 520"/>
              <a:gd name="T20" fmla="*/ 552264 w 1899"/>
              <a:gd name="T21" fmla="*/ 275312 h 520"/>
              <a:gd name="T22" fmla="*/ 277641 w 1899"/>
              <a:gd name="T23" fmla="*/ 0 h 520"/>
              <a:gd name="T24" fmla="*/ 0 w 1899"/>
              <a:gd name="T25" fmla="*/ 275312 h 520"/>
              <a:gd name="T26" fmla="*/ 229356 w 1899"/>
              <a:gd name="T27" fmla="*/ 547599 h 520"/>
              <a:gd name="T28" fmla="*/ 229356 w 1899"/>
              <a:gd name="T29" fmla="*/ 1246468 h 520"/>
              <a:gd name="T30" fmla="*/ 229356 w 1899"/>
              <a:gd name="T31" fmla="*/ 1246468 h 520"/>
              <a:gd name="T32" fmla="*/ 555282 w 1899"/>
              <a:gd name="T33" fmla="*/ 1573212 h 520"/>
              <a:gd name="T34" fmla="*/ 4578061 w 1899"/>
              <a:gd name="T35" fmla="*/ 1573212 h 520"/>
              <a:gd name="T36" fmla="*/ 5063933 w 1899"/>
              <a:gd name="T37" fmla="*/ 1010486 h 520"/>
              <a:gd name="T38" fmla="*/ 5730875 w 1899"/>
              <a:gd name="T39" fmla="*/ 1010486 h 520"/>
              <a:gd name="T40" fmla="*/ 5730875 w 1899"/>
              <a:gd name="T41" fmla="*/ 447760 h 520"/>
              <a:gd name="T42" fmla="*/ 5063933 w 1899"/>
              <a:gd name="T43" fmla="*/ 447760 h 520"/>
              <a:gd name="T44" fmla="*/ 96571 w 1899"/>
              <a:gd name="T45" fmla="*/ 275312 h 520"/>
              <a:gd name="T46" fmla="*/ 277641 w 1899"/>
              <a:gd name="T47" fmla="*/ 93788 h 520"/>
              <a:gd name="T48" fmla="*/ 458711 w 1899"/>
              <a:gd name="T49" fmla="*/ 275312 h 520"/>
              <a:gd name="T50" fmla="*/ 277641 w 1899"/>
              <a:gd name="T51" fmla="*/ 456837 h 520"/>
              <a:gd name="T52" fmla="*/ 96571 w 1899"/>
              <a:gd name="T53" fmla="*/ 275312 h 52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899" h="520">
                <a:moveTo>
                  <a:pt x="1678" y="148"/>
                </a:moveTo>
                <a:cubicBezTo>
                  <a:pt x="1517" y="489"/>
                  <a:pt x="1517" y="489"/>
                  <a:pt x="1517" y="489"/>
                </a:cubicBezTo>
                <a:cubicBezTo>
                  <a:pt x="260" y="489"/>
                  <a:pt x="260" y="489"/>
                  <a:pt x="260" y="489"/>
                </a:cubicBezTo>
                <a:cubicBezTo>
                  <a:pt x="260" y="489"/>
                  <a:pt x="261" y="489"/>
                  <a:pt x="261" y="489"/>
                </a:cubicBezTo>
                <a:cubicBezTo>
                  <a:pt x="184" y="489"/>
                  <a:pt x="184" y="489"/>
                  <a:pt x="184" y="489"/>
                </a:cubicBezTo>
                <a:cubicBezTo>
                  <a:pt x="142" y="489"/>
                  <a:pt x="108" y="455"/>
                  <a:pt x="108" y="412"/>
                </a:cubicBezTo>
                <a:cubicBezTo>
                  <a:pt x="107" y="412"/>
                  <a:pt x="107" y="412"/>
                  <a:pt x="107" y="412"/>
                </a:cubicBezTo>
                <a:cubicBezTo>
                  <a:pt x="107" y="336"/>
                  <a:pt x="107" y="336"/>
                  <a:pt x="107" y="336"/>
                </a:cubicBezTo>
                <a:cubicBezTo>
                  <a:pt x="107" y="336"/>
                  <a:pt x="107" y="336"/>
                  <a:pt x="107" y="336"/>
                </a:cubicBezTo>
                <a:cubicBezTo>
                  <a:pt x="107" y="181"/>
                  <a:pt x="107" y="181"/>
                  <a:pt x="107" y="181"/>
                </a:cubicBezTo>
                <a:cubicBezTo>
                  <a:pt x="150" y="174"/>
                  <a:pt x="183" y="136"/>
                  <a:pt x="183" y="91"/>
                </a:cubicBezTo>
                <a:cubicBezTo>
                  <a:pt x="183" y="41"/>
                  <a:pt x="142" y="0"/>
                  <a:pt x="92" y="0"/>
                </a:cubicBezTo>
                <a:cubicBezTo>
                  <a:pt x="41" y="0"/>
                  <a:pt x="0" y="41"/>
                  <a:pt x="0" y="91"/>
                </a:cubicBezTo>
                <a:cubicBezTo>
                  <a:pt x="0" y="136"/>
                  <a:pt x="33" y="174"/>
                  <a:pt x="76" y="181"/>
                </a:cubicBezTo>
                <a:cubicBezTo>
                  <a:pt x="76" y="412"/>
                  <a:pt x="76" y="412"/>
                  <a:pt x="76" y="412"/>
                </a:cubicBezTo>
                <a:cubicBezTo>
                  <a:pt x="76" y="412"/>
                  <a:pt x="76" y="412"/>
                  <a:pt x="76" y="412"/>
                </a:cubicBezTo>
                <a:cubicBezTo>
                  <a:pt x="76" y="472"/>
                  <a:pt x="125" y="520"/>
                  <a:pt x="184" y="520"/>
                </a:cubicBezTo>
                <a:cubicBezTo>
                  <a:pt x="1517" y="520"/>
                  <a:pt x="1517" y="520"/>
                  <a:pt x="1517" y="520"/>
                </a:cubicBezTo>
                <a:cubicBezTo>
                  <a:pt x="1678" y="334"/>
                  <a:pt x="1678" y="334"/>
                  <a:pt x="1678" y="334"/>
                </a:cubicBezTo>
                <a:cubicBezTo>
                  <a:pt x="1899" y="334"/>
                  <a:pt x="1899" y="334"/>
                  <a:pt x="1899" y="334"/>
                </a:cubicBezTo>
                <a:cubicBezTo>
                  <a:pt x="1899" y="148"/>
                  <a:pt x="1899" y="148"/>
                  <a:pt x="1899" y="148"/>
                </a:cubicBezTo>
                <a:lnTo>
                  <a:pt x="1678" y="148"/>
                </a:lnTo>
                <a:close/>
                <a:moveTo>
                  <a:pt x="32" y="91"/>
                </a:moveTo>
                <a:cubicBezTo>
                  <a:pt x="32" y="58"/>
                  <a:pt x="59" y="31"/>
                  <a:pt x="92" y="31"/>
                </a:cubicBezTo>
                <a:cubicBezTo>
                  <a:pt x="125" y="31"/>
                  <a:pt x="152" y="58"/>
                  <a:pt x="152" y="91"/>
                </a:cubicBezTo>
                <a:cubicBezTo>
                  <a:pt x="152" y="125"/>
                  <a:pt x="125" y="151"/>
                  <a:pt x="92" y="151"/>
                </a:cubicBezTo>
                <a:cubicBezTo>
                  <a:pt x="59" y="151"/>
                  <a:pt x="32" y="125"/>
                  <a:pt x="32" y="91"/>
                </a:cubicBezTo>
                <a:close/>
              </a:path>
            </a:pathLst>
          </a:custGeom>
          <a:solidFill>
            <a:srgbClr val="00B0F0"/>
          </a:solidFill>
          <a:ln>
            <a:noFill/>
          </a:ln>
          <a:extLst/>
        </p:spPr>
        <p:txBody>
          <a:bodyPr lIns="121926" tIns="60963" rIns="121926" bIns="60963"/>
          <a:lstStyle/>
          <a:p>
            <a:endParaRPr lang="zh-CN" altLang="en-US">
              <a:latin typeface="微软雅黑"/>
              <a:ea typeface="微软雅黑"/>
              <a:cs typeface="+mn-ea"/>
              <a:sym typeface="微软雅黑"/>
            </a:endParaRPr>
          </a:p>
        </p:txBody>
      </p:sp>
      <p:sp>
        <p:nvSpPr>
          <p:cNvPr id="23560" name="Freeform 8"/>
          <p:cNvSpPr>
            <a:spLocks noEditPoints="1"/>
          </p:cNvSpPr>
          <p:nvPr/>
        </p:nvSpPr>
        <p:spPr bwMode="auto">
          <a:xfrm>
            <a:off x="3073400" y="3525339"/>
            <a:ext cx="9118600" cy="749531"/>
          </a:xfrm>
          <a:custGeom>
            <a:avLst/>
            <a:gdLst>
              <a:gd name="T0" fmla="*/ 6171956 w 2266"/>
              <a:gd name="T1" fmla="*/ 0 h 186"/>
              <a:gd name="T2" fmla="*/ 5686047 w 2266"/>
              <a:gd name="T3" fmla="*/ 232646 h 186"/>
              <a:gd name="T4" fmla="*/ 546271 w 2266"/>
              <a:gd name="T5" fmla="*/ 232646 h 186"/>
              <a:gd name="T6" fmla="*/ 274645 w 2266"/>
              <a:gd name="T7" fmla="*/ 6043 h 186"/>
              <a:gd name="T8" fmla="*/ 0 w 2266"/>
              <a:gd name="T9" fmla="*/ 280988 h 186"/>
              <a:gd name="T10" fmla="*/ 274645 w 2266"/>
              <a:gd name="T11" fmla="*/ 555932 h 186"/>
              <a:gd name="T12" fmla="*/ 546271 w 2266"/>
              <a:gd name="T13" fmla="*/ 326308 h 186"/>
              <a:gd name="T14" fmla="*/ 5686047 w 2266"/>
              <a:gd name="T15" fmla="*/ 326308 h 186"/>
              <a:gd name="T16" fmla="*/ 6171956 w 2266"/>
              <a:gd name="T17" fmla="*/ 561975 h 186"/>
              <a:gd name="T18" fmla="*/ 6838950 w 2266"/>
              <a:gd name="T19" fmla="*/ 561975 h 186"/>
              <a:gd name="T20" fmla="*/ 6838950 w 2266"/>
              <a:gd name="T21" fmla="*/ 0 h 186"/>
              <a:gd name="T22" fmla="*/ 6171956 w 2266"/>
              <a:gd name="T23" fmla="*/ 0 h 186"/>
              <a:gd name="T24" fmla="*/ 274645 w 2266"/>
              <a:gd name="T25" fmla="*/ 462270 h 186"/>
              <a:gd name="T26" fmla="*/ 93560 w 2266"/>
              <a:gd name="T27" fmla="*/ 280988 h 186"/>
              <a:gd name="T28" fmla="*/ 274645 w 2266"/>
              <a:gd name="T29" fmla="*/ 99705 h 186"/>
              <a:gd name="T30" fmla="*/ 455729 w 2266"/>
              <a:gd name="T31" fmla="*/ 280988 h 186"/>
              <a:gd name="T32" fmla="*/ 274645 w 2266"/>
              <a:gd name="T33" fmla="*/ 462270 h 18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266" h="186">
                <a:moveTo>
                  <a:pt x="2045" y="0"/>
                </a:moveTo>
                <a:cubicBezTo>
                  <a:pt x="1884" y="77"/>
                  <a:pt x="1884" y="77"/>
                  <a:pt x="1884" y="77"/>
                </a:cubicBezTo>
                <a:cubicBezTo>
                  <a:pt x="181" y="77"/>
                  <a:pt x="181" y="77"/>
                  <a:pt x="181" y="77"/>
                </a:cubicBezTo>
                <a:cubicBezTo>
                  <a:pt x="174" y="34"/>
                  <a:pt x="136" y="2"/>
                  <a:pt x="91" y="2"/>
                </a:cubicBezTo>
                <a:cubicBezTo>
                  <a:pt x="41" y="2"/>
                  <a:pt x="0" y="43"/>
                  <a:pt x="0" y="93"/>
                </a:cubicBezTo>
                <a:cubicBezTo>
                  <a:pt x="0" y="143"/>
                  <a:pt x="41" y="184"/>
                  <a:pt x="91" y="184"/>
                </a:cubicBezTo>
                <a:cubicBezTo>
                  <a:pt x="136" y="184"/>
                  <a:pt x="174" y="152"/>
                  <a:pt x="181" y="108"/>
                </a:cubicBezTo>
                <a:cubicBezTo>
                  <a:pt x="1884" y="108"/>
                  <a:pt x="1884" y="108"/>
                  <a:pt x="1884" y="108"/>
                </a:cubicBezTo>
                <a:cubicBezTo>
                  <a:pt x="2045" y="186"/>
                  <a:pt x="2045" y="186"/>
                  <a:pt x="2045" y="186"/>
                </a:cubicBezTo>
                <a:cubicBezTo>
                  <a:pt x="2266" y="186"/>
                  <a:pt x="2266" y="186"/>
                  <a:pt x="2266" y="186"/>
                </a:cubicBezTo>
                <a:cubicBezTo>
                  <a:pt x="2266" y="0"/>
                  <a:pt x="2266" y="0"/>
                  <a:pt x="2266" y="0"/>
                </a:cubicBezTo>
                <a:lnTo>
                  <a:pt x="2045" y="0"/>
                </a:lnTo>
                <a:close/>
                <a:moveTo>
                  <a:pt x="91" y="153"/>
                </a:moveTo>
                <a:cubicBezTo>
                  <a:pt x="58" y="153"/>
                  <a:pt x="31" y="126"/>
                  <a:pt x="31" y="93"/>
                </a:cubicBezTo>
                <a:cubicBezTo>
                  <a:pt x="31" y="60"/>
                  <a:pt x="58" y="33"/>
                  <a:pt x="91" y="33"/>
                </a:cubicBezTo>
                <a:cubicBezTo>
                  <a:pt x="124" y="33"/>
                  <a:pt x="151" y="60"/>
                  <a:pt x="151" y="93"/>
                </a:cubicBezTo>
                <a:cubicBezTo>
                  <a:pt x="151" y="126"/>
                  <a:pt x="124" y="153"/>
                  <a:pt x="91" y="153"/>
                </a:cubicBezTo>
                <a:close/>
              </a:path>
            </a:pathLst>
          </a:custGeom>
          <a:solidFill>
            <a:srgbClr val="0070C0"/>
          </a:solidFill>
          <a:ln>
            <a:noFill/>
          </a:ln>
          <a:extLst/>
        </p:spPr>
        <p:txBody>
          <a:bodyPr lIns="121926" tIns="60963" rIns="121926" bIns="60963"/>
          <a:lstStyle/>
          <a:p>
            <a:endParaRPr lang="zh-CN" altLang="en-US">
              <a:latin typeface="微软雅黑"/>
              <a:ea typeface="微软雅黑"/>
              <a:cs typeface="+mn-ea"/>
              <a:sym typeface="微软雅黑"/>
            </a:endParaRPr>
          </a:p>
        </p:txBody>
      </p:sp>
      <p:sp>
        <p:nvSpPr>
          <p:cNvPr id="23561" name="Freeform 9"/>
          <p:cNvSpPr>
            <a:spLocks noEditPoints="1"/>
          </p:cNvSpPr>
          <p:nvPr/>
        </p:nvSpPr>
        <p:spPr bwMode="auto">
          <a:xfrm>
            <a:off x="4053418" y="4061020"/>
            <a:ext cx="8138584" cy="2098265"/>
          </a:xfrm>
          <a:custGeom>
            <a:avLst/>
            <a:gdLst>
              <a:gd name="T0" fmla="*/ 5063933 w 1899"/>
              <a:gd name="T1" fmla="*/ 565752 h 520"/>
              <a:gd name="T2" fmla="*/ 4578061 w 1899"/>
              <a:gd name="T3" fmla="*/ 0 h 520"/>
              <a:gd name="T4" fmla="*/ 555282 w 1899"/>
              <a:gd name="T5" fmla="*/ 0 h 520"/>
              <a:gd name="T6" fmla="*/ 229356 w 1899"/>
              <a:gd name="T7" fmla="*/ 326744 h 520"/>
              <a:gd name="T8" fmla="*/ 229356 w 1899"/>
              <a:gd name="T9" fmla="*/ 326744 h 520"/>
              <a:gd name="T10" fmla="*/ 229356 w 1899"/>
              <a:gd name="T11" fmla="*/ 1025614 h 520"/>
              <a:gd name="T12" fmla="*/ 0 w 1899"/>
              <a:gd name="T13" fmla="*/ 1297901 h 520"/>
              <a:gd name="T14" fmla="*/ 277641 w 1899"/>
              <a:gd name="T15" fmla="*/ 1573213 h 520"/>
              <a:gd name="T16" fmla="*/ 552264 w 1899"/>
              <a:gd name="T17" fmla="*/ 1297901 h 520"/>
              <a:gd name="T18" fmla="*/ 322909 w 1899"/>
              <a:gd name="T19" fmla="*/ 1025614 h 520"/>
              <a:gd name="T20" fmla="*/ 322909 w 1899"/>
              <a:gd name="T21" fmla="*/ 556675 h 520"/>
              <a:gd name="T22" fmla="*/ 322909 w 1899"/>
              <a:gd name="T23" fmla="*/ 556675 h 520"/>
              <a:gd name="T24" fmla="*/ 322909 w 1899"/>
              <a:gd name="T25" fmla="*/ 326744 h 520"/>
              <a:gd name="T26" fmla="*/ 325927 w 1899"/>
              <a:gd name="T27" fmla="*/ 326744 h 520"/>
              <a:gd name="T28" fmla="*/ 555282 w 1899"/>
              <a:gd name="T29" fmla="*/ 96813 h 520"/>
              <a:gd name="T30" fmla="*/ 787656 w 1899"/>
              <a:gd name="T31" fmla="*/ 96813 h 520"/>
              <a:gd name="T32" fmla="*/ 784638 w 1899"/>
              <a:gd name="T33" fmla="*/ 93788 h 520"/>
              <a:gd name="T34" fmla="*/ 4578061 w 1899"/>
              <a:gd name="T35" fmla="*/ 93788 h 520"/>
              <a:gd name="T36" fmla="*/ 5063933 w 1899"/>
              <a:gd name="T37" fmla="*/ 1128478 h 520"/>
              <a:gd name="T38" fmla="*/ 5730875 w 1899"/>
              <a:gd name="T39" fmla="*/ 1128478 h 520"/>
              <a:gd name="T40" fmla="*/ 5730875 w 1899"/>
              <a:gd name="T41" fmla="*/ 565752 h 520"/>
              <a:gd name="T42" fmla="*/ 5063933 w 1899"/>
              <a:gd name="T43" fmla="*/ 565752 h 520"/>
              <a:gd name="T44" fmla="*/ 458711 w 1899"/>
              <a:gd name="T45" fmla="*/ 1297901 h 520"/>
              <a:gd name="T46" fmla="*/ 277641 w 1899"/>
              <a:gd name="T47" fmla="*/ 1479425 h 520"/>
              <a:gd name="T48" fmla="*/ 96571 w 1899"/>
              <a:gd name="T49" fmla="*/ 1297901 h 520"/>
              <a:gd name="T50" fmla="*/ 277641 w 1899"/>
              <a:gd name="T51" fmla="*/ 1116376 h 520"/>
              <a:gd name="T52" fmla="*/ 458711 w 1899"/>
              <a:gd name="T53" fmla="*/ 1297901 h 52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899" h="520">
                <a:moveTo>
                  <a:pt x="1678" y="187"/>
                </a:moveTo>
                <a:cubicBezTo>
                  <a:pt x="1517" y="0"/>
                  <a:pt x="1517" y="0"/>
                  <a:pt x="1517" y="0"/>
                </a:cubicBezTo>
                <a:cubicBezTo>
                  <a:pt x="184" y="0"/>
                  <a:pt x="184" y="0"/>
                  <a:pt x="184" y="0"/>
                </a:cubicBezTo>
                <a:cubicBezTo>
                  <a:pt x="125" y="0"/>
                  <a:pt x="76" y="48"/>
                  <a:pt x="76" y="108"/>
                </a:cubicBezTo>
                <a:cubicBezTo>
                  <a:pt x="76" y="108"/>
                  <a:pt x="76" y="108"/>
                  <a:pt x="76" y="108"/>
                </a:cubicBezTo>
                <a:cubicBezTo>
                  <a:pt x="76" y="339"/>
                  <a:pt x="76" y="339"/>
                  <a:pt x="76" y="339"/>
                </a:cubicBezTo>
                <a:cubicBezTo>
                  <a:pt x="33" y="347"/>
                  <a:pt x="0" y="384"/>
                  <a:pt x="0" y="429"/>
                </a:cubicBezTo>
                <a:cubicBezTo>
                  <a:pt x="0" y="479"/>
                  <a:pt x="41" y="520"/>
                  <a:pt x="92" y="520"/>
                </a:cubicBezTo>
                <a:cubicBezTo>
                  <a:pt x="142" y="520"/>
                  <a:pt x="183" y="479"/>
                  <a:pt x="183" y="429"/>
                </a:cubicBezTo>
                <a:cubicBezTo>
                  <a:pt x="183" y="384"/>
                  <a:pt x="150" y="347"/>
                  <a:pt x="107" y="339"/>
                </a:cubicBezTo>
                <a:cubicBezTo>
                  <a:pt x="107" y="184"/>
                  <a:pt x="107" y="184"/>
                  <a:pt x="107" y="184"/>
                </a:cubicBezTo>
                <a:cubicBezTo>
                  <a:pt x="107" y="184"/>
                  <a:pt x="107" y="184"/>
                  <a:pt x="107" y="184"/>
                </a:cubicBezTo>
                <a:cubicBezTo>
                  <a:pt x="107" y="108"/>
                  <a:pt x="107" y="108"/>
                  <a:pt x="107" y="108"/>
                </a:cubicBezTo>
                <a:cubicBezTo>
                  <a:pt x="108" y="108"/>
                  <a:pt x="108" y="108"/>
                  <a:pt x="108" y="108"/>
                </a:cubicBezTo>
                <a:cubicBezTo>
                  <a:pt x="108" y="66"/>
                  <a:pt x="142" y="32"/>
                  <a:pt x="184" y="32"/>
                </a:cubicBezTo>
                <a:cubicBezTo>
                  <a:pt x="261" y="32"/>
                  <a:pt x="261" y="32"/>
                  <a:pt x="261" y="32"/>
                </a:cubicBezTo>
                <a:cubicBezTo>
                  <a:pt x="261" y="32"/>
                  <a:pt x="260" y="32"/>
                  <a:pt x="260" y="31"/>
                </a:cubicBezTo>
                <a:cubicBezTo>
                  <a:pt x="1517" y="31"/>
                  <a:pt x="1517" y="31"/>
                  <a:pt x="1517" y="31"/>
                </a:cubicBezTo>
                <a:cubicBezTo>
                  <a:pt x="1678" y="373"/>
                  <a:pt x="1678" y="373"/>
                  <a:pt x="1678" y="373"/>
                </a:cubicBezTo>
                <a:cubicBezTo>
                  <a:pt x="1899" y="373"/>
                  <a:pt x="1899" y="373"/>
                  <a:pt x="1899" y="373"/>
                </a:cubicBezTo>
                <a:cubicBezTo>
                  <a:pt x="1899" y="187"/>
                  <a:pt x="1899" y="187"/>
                  <a:pt x="1899" y="187"/>
                </a:cubicBezTo>
                <a:lnTo>
                  <a:pt x="1678" y="187"/>
                </a:lnTo>
                <a:close/>
                <a:moveTo>
                  <a:pt x="152" y="429"/>
                </a:moveTo>
                <a:cubicBezTo>
                  <a:pt x="152" y="462"/>
                  <a:pt x="125" y="489"/>
                  <a:pt x="92" y="489"/>
                </a:cubicBezTo>
                <a:cubicBezTo>
                  <a:pt x="59" y="489"/>
                  <a:pt x="32" y="462"/>
                  <a:pt x="32" y="429"/>
                </a:cubicBezTo>
                <a:cubicBezTo>
                  <a:pt x="32" y="396"/>
                  <a:pt x="59" y="369"/>
                  <a:pt x="92" y="369"/>
                </a:cubicBezTo>
                <a:cubicBezTo>
                  <a:pt x="125" y="369"/>
                  <a:pt x="152" y="396"/>
                  <a:pt x="152" y="429"/>
                </a:cubicBezTo>
                <a:close/>
              </a:path>
            </a:pathLst>
          </a:custGeom>
          <a:solidFill>
            <a:srgbClr val="00B0F0"/>
          </a:solidFill>
          <a:ln>
            <a:noFill/>
          </a:ln>
          <a:extLst/>
        </p:spPr>
        <p:txBody>
          <a:bodyPr lIns="121926" tIns="60963" rIns="121926" bIns="60963"/>
          <a:lstStyle/>
          <a:p>
            <a:endParaRPr lang="zh-CN" altLang="en-US">
              <a:latin typeface="微软雅黑"/>
              <a:ea typeface="微软雅黑"/>
              <a:cs typeface="+mn-ea"/>
              <a:sym typeface="微软雅黑"/>
            </a:endParaRPr>
          </a:p>
        </p:txBody>
      </p:sp>
      <p:sp>
        <p:nvSpPr>
          <p:cNvPr id="23562" name="Freeform 10"/>
          <p:cNvSpPr>
            <a:spLocks noEditPoints="1"/>
          </p:cNvSpPr>
          <p:nvPr/>
        </p:nvSpPr>
        <p:spPr bwMode="auto">
          <a:xfrm>
            <a:off x="7531101" y="4287574"/>
            <a:ext cx="4660900" cy="2570426"/>
          </a:xfrm>
          <a:custGeom>
            <a:avLst/>
            <a:gdLst>
              <a:gd name="T0" fmla="*/ 2828538 w 1158"/>
              <a:gd name="T1" fmla="*/ 1364487 h 637"/>
              <a:gd name="T2" fmla="*/ 2342525 w 1158"/>
              <a:gd name="T3" fmla="*/ 0 h 637"/>
              <a:gd name="T4" fmla="*/ 555444 w 1158"/>
              <a:gd name="T5" fmla="*/ 0 h 637"/>
              <a:gd name="T6" fmla="*/ 229423 w 1158"/>
              <a:gd name="T7" fmla="*/ 326751 h 637"/>
              <a:gd name="T8" fmla="*/ 229423 w 1158"/>
              <a:gd name="T9" fmla="*/ 326751 h 637"/>
              <a:gd name="T10" fmla="*/ 229423 w 1158"/>
              <a:gd name="T11" fmla="*/ 1025635 h 637"/>
              <a:gd name="T12" fmla="*/ 0 w 1158"/>
              <a:gd name="T13" fmla="*/ 1297927 h 637"/>
              <a:gd name="T14" fmla="*/ 277722 w 1158"/>
              <a:gd name="T15" fmla="*/ 1573245 h 637"/>
              <a:gd name="T16" fmla="*/ 552425 w 1158"/>
              <a:gd name="T17" fmla="*/ 1297927 h 637"/>
              <a:gd name="T18" fmla="*/ 323003 w 1158"/>
              <a:gd name="T19" fmla="*/ 1025635 h 637"/>
              <a:gd name="T20" fmla="*/ 323003 w 1158"/>
              <a:gd name="T21" fmla="*/ 556687 h 637"/>
              <a:gd name="T22" fmla="*/ 323003 w 1158"/>
              <a:gd name="T23" fmla="*/ 326751 h 637"/>
              <a:gd name="T24" fmla="*/ 326022 w 1158"/>
              <a:gd name="T25" fmla="*/ 326751 h 637"/>
              <a:gd name="T26" fmla="*/ 555444 w 1158"/>
              <a:gd name="T27" fmla="*/ 96815 h 637"/>
              <a:gd name="T28" fmla="*/ 787885 w 1158"/>
              <a:gd name="T29" fmla="*/ 96815 h 637"/>
              <a:gd name="T30" fmla="*/ 784867 w 1158"/>
              <a:gd name="T31" fmla="*/ 93790 h 637"/>
              <a:gd name="T32" fmla="*/ 2342525 w 1158"/>
              <a:gd name="T33" fmla="*/ 93790 h 637"/>
              <a:gd name="T34" fmla="*/ 2828538 w 1158"/>
              <a:gd name="T35" fmla="*/ 1927225 h 637"/>
              <a:gd name="T36" fmla="*/ 3495675 w 1158"/>
              <a:gd name="T37" fmla="*/ 1927225 h 637"/>
              <a:gd name="T38" fmla="*/ 3495675 w 1158"/>
              <a:gd name="T39" fmla="*/ 1364487 h 637"/>
              <a:gd name="T40" fmla="*/ 2828538 w 1158"/>
              <a:gd name="T41" fmla="*/ 1364487 h 637"/>
              <a:gd name="T42" fmla="*/ 458845 w 1158"/>
              <a:gd name="T43" fmla="*/ 1297927 h 637"/>
              <a:gd name="T44" fmla="*/ 277722 w 1158"/>
              <a:gd name="T45" fmla="*/ 1479455 h 637"/>
              <a:gd name="T46" fmla="*/ 96599 w 1158"/>
              <a:gd name="T47" fmla="*/ 1297927 h 637"/>
              <a:gd name="T48" fmla="*/ 277722 w 1158"/>
              <a:gd name="T49" fmla="*/ 1116399 h 637"/>
              <a:gd name="T50" fmla="*/ 458845 w 1158"/>
              <a:gd name="T51" fmla="*/ 1297927 h 637"/>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158" h="637">
                <a:moveTo>
                  <a:pt x="937" y="451"/>
                </a:moveTo>
                <a:cubicBezTo>
                  <a:pt x="776" y="0"/>
                  <a:pt x="776" y="0"/>
                  <a:pt x="776" y="0"/>
                </a:cubicBezTo>
                <a:cubicBezTo>
                  <a:pt x="184" y="0"/>
                  <a:pt x="184" y="0"/>
                  <a:pt x="184" y="0"/>
                </a:cubicBezTo>
                <a:cubicBezTo>
                  <a:pt x="125" y="0"/>
                  <a:pt x="76" y="48"/>
                  <a:pt x="76" y="108"/>
                </a:cubicBezTo>
                <a:cubicBezTo>
                  <a:pt x="76" y="108"/>
                  <a:pt x="76" y="108"/>
                  <a:pt x="76" y="108"/>
                </a:cubicBezTo>
                <a:cubicBezTo>
                  <a:pt x="76" y="339"/>
                  <a:pt x="76" y="339"/>
                  <a:pt x="76" y="339"/>
                </a:cubicBezTo>
                <a:cubicBezTo>
                  <a:pt x="33" y="347"/>
                  <a:pt x="0" y="384"/>
                  <a:pt x="0" y="429"/>
                </a:cubicBezTo>
                <a:cubicBezTo>
                  <a:pt x="0" y="479"/>
                  <a:pt x="41" y="520"/>
                  <a:pt x="92" y="520"/>
                </a:cubicBezTo>
                <a:cubicBezTo>
                  <a:pt x="142" y="520"/>
                  <a:pt x="183" y="479"/>
                  <a:pt x="183" y="429"/>
                </a:cubicBezTo>
                <a:cubicBezTo>
                  <a:pt x="183" y="384"/>
                  <a:pt x="150" y="347"/>
                  <a:pt x="107" y="339"/>
                </a:cubicBezTo>
                <a:cubicBezTo>
                  <a:pt x="107" y="184"/>
                  <a:pt x="107" y="184"/>
                  <a:pt x="107" y="184"/>
                </a:cubicBezTo>
                <a:cubicBezTo>
                  <a:pt x="107" y="108"/>
                  <a:pt x="107" y="108"/>
                  <a:pt x="107" y="108"/>
                </a:cubicBezTo>
                <a:cubicBezTo>
                  <a:pt x="108" y="108"/>
                  <a:pt x="108" y="108"/>
                  <a:pt x="108" y="108"/>
                </a:cubicBezTo>
                <a:cubicBezTo>
                  <a:pt x="108" y="66"/>
                  <a:pt x="142" y="32"/>
                  <a:pt x="184" y="32"/>
                </a:cubicBezTo>
                <a:cubicBezTo>
                  <a:pt x="261" y="32"/>
                  <a:pt x="261" y="32"/>
                  <a:pt x="261" y="32"/>
                </a:cubicBezTo>
                <a:cubicBezTo>
                  <a:pt x="261" y="32"/>
                  <a:pt x="260" y="32"/>
                  <a:pt x="260" y="31"/>
                </a:cubicBezTo>
                <a:cubicBezTo>
                  <a:pt x="776" y="31"/>
                  <a:pt x="776" y="31"/>
                  <a:pt x="776" y="31"/>
                </a:cubicBezTo>
                <a:cubicBezTo>
                  <a:pt x="937" y="637"/>
                  <a:pt x="937" y="637"/>
                  <a:pt x="937" y="637"/>
                </a:cubicBezTo>
                <a:cubicBezTo>
                  <a:pt x="1158" y="637"/>
                  <a:pt x="1158" y="637"/>
                  <a:pt x="1158" y="637"/>
                </a:cubicBezTo>
                <a:cubicBezTo>
                  <a:pt x="1158" y="451"/>
                  <a:pt x="1158" y="451"/>
                  <a:pt x="1158" y="451"/>
                </a:cubicBezTo>
                <a:lnTo>
                  <a:pt x="937" y="451"/>
                </a:lnTo>
                <a:close/>
                <a:moveTo>
                  <a:pt x="152" y="429"/>
                </a:moveTo>
                <a:cubicBezTo>
                  <a:pt x="152" y="462"/>
                  <a:pt x="125" y="489"/>
                  <a:pt x="92" y="489"/>
                </a:cubicBezTo>
                <a:cubicBezTo>
                  <a:pt x="59" y="489"/>
                  <a:pt x="32" y="462"/>
                  <a:pt x="32" y="429"/>
                </a:cubicBezTo>
                <a:cubicBezTo>
                  <a:pt x="32" y="396"/>
                  <a:pt x="59" y="369"/>
                  <a:pt x="92" y="369"/>
                </a:cubicBezTo>
                <a:cubicBezTo>
                  <a:pt x="125" y="369"/>
                  <a:pt x="152" y="396"/>
                  <a:pt x="152" y="429"/>
                </a:cubicBezTo>
                <a:close/>
              </a:path>
            </a:pathLst>
          </a:custGeom>
          <a:solidFill>
            <a:srgbClr val="0070C0"/>
          </a:solidFill>
          <a:ln>
            <a:noFill/>
          </a:ln>
          <a:extLst/>
        </p:spPr>
        <p:txBody>
          <a:bodyPr lIns="121926" tIns="60963" rIns="121926" bIns="60963"/>
          <a:lstStyle/>
          <a:p>
            <a:endParaRPr lang="zh-CN" altLang="en-US">
              <a:latin typeface="微软雅黑"/>
              <a:ea typeface="微软雅黑"/>
              <a:cs typeface="+mn-ea"/>
              <a:sym typeface="微软雅黑"/>
            </a:endParaRPr>
          </a:p>
        </p:txBody>
      </p:sp>
      <p:sp>
        <p:nvSpPr>
          <p:cNvPr id="23568" name="Text Box 16"/>
          <p:cNvSpPr txBox="1">
            <a:spLocks noChangeArrowheads="1"/>
          </p:cNvSpPr>
          <p:nvPr/>
        </p:nvSpPr>
        <p:spPr bwMode="auto">
          <a:xfrm>
            <a:off x="4053417" y="1817331"/>
            <a:ext cx="388901" cy="4001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926" tIns="60963" rIns="121926" bIns="60963">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zh-CN" b="1" dirty="0">
                <a:solidFill>
                  <a:srgbClr val="3F1655"/>
                </a:solidFill>
                <a:latin typeface="微软雅黑"/>
                <a:ea typeface="微软雅黑"/>
                <a:cs typeface="+mn-ea"/>
                <a:sym typeface="微软雅黑"/>
              </a:rPr>
              <a:t>2</a:t>
            </a:r>
          </a:p>
        </p:txBody>
      </p:sp>
      <p:sp>
        <p:nvSpPr>
          <p:cNvPr id="23569" name="Text Box 17"/>
          <p:cNvSpPr txBox="1">
            <a:spLocks noChangeArrowheads="1"/>
          </p:cNvSpPr>
          <p:nvPr/>
        </p:nvSpPr>
        <p:spPr bwMode="auto">
          <a:xfrm>
            <a:off x="4247867" y="5572787"/>
            <a:ext cx="388901" cy="4001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926" tIns="60963" rIns="121926" bIns="60963">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zh-CN" b="1" dirty="0">
                <a:solidFill>
                  <a:srgbClr val="3F1655"/>
                </a:solidFill>
                <a:latin typeface="微软雅黑"/>
                <a:ea typeface="微软雅黑"/>
                <a:cs typeface="+mn-ea"/>
                <a:sym typeface="微软雅黑"/>
              </a:rPr>
              <a:t>4</a:t>
            </a:r>
          </a:p>
        </p:txBody>
      </p:sp>
      <p:sp>
        <p:nvSpPr>
          <p:cNvPr id="23570" name="Text Box 18"/>
          <p:cNvSpPr txBox="1">
            <a:spLocks noChangeArrowheads="1"/>
          </p:cNvSpPr>
          <p:nvPr/>
        </p:nvSpPr>
        <p:spPr bwMode="auto">
          <a:xfrm>
            <a:off x="7696200" y="1537174"/>
            <a:ext cx="388901" cy="4001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926" tIns="60963" rIns="121926" bIns="60963">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zh-CN" b="1" dirty="0">
                <a:solidFill>
                  <a:srgbClr val="3F1655"/>
                </a:solidFill>
                <a:latin typeface="微软雅黑"/>
                <a:ea typeface="微软雅黑"/>
                <a:cs typeface="+mn-ea"/>
                <a:sym typeface="微软雅黑"/>
              </a:rPr>
              <a:t>1</a:t>
            </a:r>
          </a:p>
        </p:txBody>
      </p:sp>
      <p:sp>
        <p:nvSpPr>
          <p:cNvPr id="23571" name="Text Box 19"/>
          <p:cNvSpPr txBox="1">
            <a:spLocks noChangeArrowheads="1"/>
          </p:cNvSpPr>
          <p:nvPr/>
        </p:nvSpPr>
        <p:spPr bwMode="auto">
          <a:xfrm>
            <a:off x="7696200" y="5778167"/>
            <a:ext cx="388901" cy="4001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926" tIns="60963" rIns="121926" bIns="60963">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zh-CN" b="1">
                <a:solidFill>
                  <a:srgbClr val="3F1655"/>
                </a:solidFill>
                <a:latin typeface="微软雅黑"/>
                <a:ea typeface="微软雅黑"/>
                <a:cs typeface="+mn-ea"/>
                <a:sym typeface="微软雅黑"/>
              </a:rPr>
              <a:t>5</a:t>
            </a:r>
          </a:p>
        </p:txBody>
      </p:sp>
      <p:sp>
        <p:nvSpPr>
          <p:cNvPr id="23572" name="Text Box 20"/>
          <p:cNvSpPr txBox="1">
            <a:spLocks noChangeArrowheads="1"/>
          </p:cNvSpPr>
          <p:nvPr/>
        </p:nvSpPr>
        <p:spPr bwMode="auto">
          <a:xfrm>
            <a:off x="3225800" y="3654494"/>
            <a:ext cx="388901" cy="4001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926" tIns="60963" rIns="121926" bIns="60963">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zh-CN" b="1" dirty="0">
                <a:solidFill>
                  <a:srgbClr val="3F1655"/>
                </a:solidFill>
                <a:latin typeface="微软雅黑"/>
                <a:ea typeface="微软雅黑"/>
                <a:cs typeface="+mn-ea"/>
                <a:sym typeface="微软雅黑"/>
              </a:rPr>
              <a:t>3</a:t>
            </a:r>
          </a:p>
        </p:txBody>
      </p:sp>
      <p:sp>
        <p:nvSpPr>
          <p:cNvPr id="20" name="矩形 19"/>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4" name="组合 23"/>
          <p:cNvGrpSpPr/>
          <p:nvPr/>
        </p:nvGrpSpPr>
        <p:grpSpPr>
          <a:xfrm>
            <a:off x="192881" y="893"/>
            <a:ext cx="575915" cy="836495"/>
            <a:chOff x="841003" y="360040"/>
            <a:chExt cx="504056" cy="836712"/>
          </a:xfrm>
          <a:solidFill>
            <a:schemeClr val="accent1"/>
          </a:solidFill>
        </p:grpSpPr>
        <p:sp>
          <p:nvSpPr>
            <p:cNvPr id="25" name="矩形 24"/>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26" name="等腰三角形 25"/>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28" name="矩形 27"/>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8122710" y="2290483"/>
            <a:ext cx="2480733" cy="728982"/>
          </a:xfrm>
          <a:prstGeom prst="rect">
            <a:avLst/>
          </a:prstGeom>
        </p:spPr>
        <p:txBody>
          <a:bodyPr wrap="square">
            <a:spAutoFit/>
          </a:bodyPr>
          <a:lstStyle/>
          <a:p>
            <a:pPr indent="457200" algn="just">
              <a:lnSpc>
                <a:spcPct val="120000"/>
              </a:lnSpc>
              <a:spcBef>
                <a:spcPct val="0"/>
              </a:spcBef>
            </a:pPr>
            <a:r>
              <a:rPr lang="zh-CN" altLang="en-US" dirty="0">
                <a:solidFill>
                  <a:schemeClr val="tx1">
                    <a:lumMod val="75000"/>
                    <a:lumOff val="25000"/>
                  </a:schemeClr>
                </a:solidFill>
                <a:latin typeface="微软雅黑" pitchFamily="34" charset="-122"/>
                <a:ea typeface="微软雅黑" pitchFamily="34" charset="-122"/>
              </a:rPr>
              <a:t>第一</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确保相对充足的市场</a:t>
            </a:r>
            <a:r>
              <a:rPr lang="zh-CN" altLang="en-US" dirty="0" smtClean="0">
                <a:solidFill>
                  <a:schemeClr val="tx1">
                    <a:lumMod val="75000"/>
                    <a:lumOff val="25000"/>
                  </a:schemeClr>
                </a:solidFill>
                <a:latin typeface="微软雅黑" pitchFamily="34" charset="-122"/>
                <a:ea typeface="微软雅黑" pitchFamily="34" charset="-122"/>
              </a:rPr>
              <a:t>费用</a:t>
            </a:r>
            <a:r>
              <a:rPr lang="en-US" altLang="zh-CN" dirty="0">
                <a:solidFill>
                  <a:schemeClr val="tx1">
                    <a:lumMod val="75000"/>
                    <a:lumOff val="25000"/>
                  </a:schemeClr>
                </a:solidFill>
                <a:latin typeface="微软雅黑" pitchFamily="34" charset="-122"/>
                <a:ea typeface="微软雅黑" pitchFamily="34" charset="-122"/>
              </a:rPr>
              <a:t>;</a:t>
            </a:r>
            <a:endParaRPr lang="zh-CN" altLang="en-US" dirty="0">
              <a:solidFill>
                <a:schemeClr val="tx1">
                  <a:lumMod val="75000"/>
                  <a:lumOff val="25000"/>
                </a:schemeClr>
              </a:solidFill>
              <a:latin typeface="微软雅黑" pitchFamily="34" charset="-122"/>
              <a:ea typeface="微软雅黑" pitchFamily="34" charset="-122"/>
            </a:endParaRPr>
          </a:p>
        </p:txBody>
      </p:sp>
      <p:sp>
        <p:nvSpPr>
          <p:cNvPr id="3" name="矩形 2"/>
          <p:cNvSpPr/>
          <p:nvPr/>
        </p:nvSpPr>
        <p:spPr>
          <a:xfrm>
            <a:off x="4598668" y="2283033"/>
            <a:ext cx="3048000" cy="728982"/>
          </a:xfrm>
          <a:prstGeom prst="rect">
            <a:avLst/>
          </a:prstGeom>
        </p:spPr>
        <p:txBody>
          <a:bodyPr wrap="square">
            <a:spAutoFit/>
          </a:bodyPr>
          <a:lstStyle/>
          <a:p>
            <a:pPr indent="457200" algn="just">
              <a:lnSpc>
                <a:spcPct val="120000"/>
              </a:lnSpc>
              <a:spcBef>
                <a:spcPct val="0"/>
              </a:spcBef>
            </a:pPr>
            <a:r>
              <a:rPr lang="zh-CN" altLang="en-US" dirty="0">
                <a:solidFill>
                  <a:schemeClr val="tx1">
                    <a:lumMod val="75000"/>
                    <a:lumOff val="25000"/>
                  </a:schemeClr>
                </a:solidFill>
                <a:latin typeface="微软雅黑" pitchFamily="34" charset="-122"/>
                <a:ea typeface="微软雅黑" pitchFamily="34" charset="-122"/>
              </a:rPr>
              <a:t>第二</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建立优秀的市场队伍</a:t>
            </a:r>
            <a:r>
              <a:rPr lang="en-US" altLang="zh-CN" dirty="0">
                <a:solidFill>
                  <a:schemeClr val="tx1">
                    <a:lumMod val="75000"/>
                    <a:lumOff val="25000"/>
                  </a:schemeClr>
                </a:solidFill>
                <a:latin typeface="微软雅黑" pitchFamily="34" charset="-122"/>
                <a:ea typeface="微软雅黑" pitchFamily="34" charset="-122"/>
              </a:rPr>
              <a:t>; </a:t>
            </a:r>
            <a:endParaRPr lang="zh-CN" altLang="en-US" dirty="0">
              <a:solidFill>
                <a:schemeClr val="tx1">
                  <a:lumMod val="75000"/>
                  <a:lumOff val="25000"/>
                </a:schemeClr>
              </a:solidFill>
              <a:latin typeface="微软雅黑" pitchFamily="34" charset="-122"/>
              <a:ea typeface="微软雅黑" pitchFamily="34" charset="-122"/>
            </a:endParaRPr>
          </a:p>
        </p:txBody>
      </p:sp>
      <p:sp>
        <p:nvSpPr>
          <p:cNvPr id="4" name="矩形 3"/>
          <p:cNvSpPr/>
          <p:nvPr/>
        </p:nvSpPr>
        <p:spPr>
          <a:xfrm>
            <a:off x="177800" y="3435179"/>
            <a:ext cx="2895600" cy="728982"/>
          </a:xfrm>
          <a:prstGeom prst="rect">
            <a:avLst/>
          </a:prstGeom>
        </p:spPr>
        <p:txBody>
          <a:bodyPr wrap="square">
            <a:spAutoFit/>
          </a:bodyPr>
          <a:lstStyle/>
          <a:p>
            <a:pPr indent="457200" algn="just">
              <a:lnSpc>
                <a:spcPct val="120000"/>
              </a:lnSpc>
              <a:spcBef>
                <a:spcPct val="0"/>
              </a:spcBef>
            </a:pPr>
            <a:r>
              <a:rPr lang="zh-CN" altLang="en-US" dirty="0">
                <a:solidFill>
                  <a:schemeClr val="tx1">
                    <a:lumMod val="75000"/>
                    <a:lumOff val="25000"/>
                  </a:schemeClr>
                </a:solidFill>
                <a:latin typeface="微软雅黑" pitchFamily="34" charset="-122"/>
                <a:ea typeface="微软雅黑" pitchFamily="34" charset="-122"/>
              </a:rPr>
              <a:t>第三</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开拓并稳定销售渠道</a:t>
            </a:r>
            <a:r>
              <a:rPr lang="en-US" altLang="zh-CN" dirty="0">
                <a:solidFill>
                  <a:schemeClr val="tx1">
                    <a:lumMod val="75000"/>
                    <a:lumOff val="25000"/>
                  </a:schemeClr>
                </a:solidFill>
                <a:latin typeface="微软雅黑" pitchFamily="34" charset="-122"/>
                <a:ea typeface="微软雅黑" pitchFamily="34" charset="-122"/>
              </a:rPr>
              <a:t>; </a:t>
            </a:r>
            <a:endParaRPr lang="zh-CN" altLang="en-US" dirty="0">
              <a:solidFill>
                <a:schemeClr val="tx1">
                  <a:lumMod val="75000"/>
                  <a:lumOff val="25000"/>
                </a:schemeClr>
              </a:solidFill>
              <a:latin typeface="微软雅黑" pitchFamily="34" charset="-122"/>
              <a:ea typeface="微软雅黑" pitchFamily="34" charset="-122"/>
            </a:endParaRPr>
          </a:p>
        </p:txBody>
      </p:sp>
      <p:sp>
        <p:nvSpPr>
          <p:cNvPr id="5" name="矩形 4"/>
          <p:cNvSpPr/>
          <p:nvPr/>
        </p:nvSpPr>
        <p:spPr>
          <a:xfrm>
            <a:off x="4636768" y="4479959"/>
            <a:ext cx="2962066" cy="757130"/>
          </a:xfrm>
          <a:prstGeom prst="rect">
            <a:avLst/>
          </a:prstGeom>
        </p:spPr>
        <p:txBody>
          <a:bodyPr wrap="square">
            <a:spAutoFit/>
          </a:bodyPr>
          <a:lstStyle/>
          <a:p>
            <a:pPr indent="457200" algn="just">
              <a:lnSpc>
                <a:spcPct val="120000"/>
              </a:lnSpc>
              <a:spcBef>
                <a:spcPct val="0"/>
              </a:spcBef>
            </a:pPr>
            <a:r>
              <a:rPr lang="zh-CN" altLang="en-US" dirty="0">
                <a:solidFill>
                  <a:schemeClr val="tx1">
                    <a:lumMod val="75000"/>
                    <a:lumOff val="25000"/>
                  </a:schemeClr>
                </a:solidFill>
                <a:latin typeface="微软雅黑" pitchFamily="34" charset="-122"/>
                <a:ea typeface="微软雅黑" pitchFamily="34" charset="-122"/>
              </a:rPr>
              <a:t>第四</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加强客户关系</a:t>
            </a:r>
            <a:r>
              <a:rPr lang="zh-CN" altLang="en-US" dirty="0" smtClean="0">
                <a:solidFill>
                  <a:schemeClr val="tx1">
                    <a:lumMod val="75000"/>
                    <a:lumOff val="25000"/>
                  </a:schemeClr>
                </a:solidFill>
                <a:latin typeface="微软雅黑" pitchFamily="34" charset="-122"/>
                <a:ea typeface="微软雅黑" pitchFamily="34" charset="-122"/>
              </a:rPr>
              <a:t>管理；</a:t>
            </a:r>
            <a:endParaRPr lang="zh-CN" altLang="en-US" dirty="0">
              <a:solidFill>
                <a:schemeClr val="tx1">
                  <a:lumMod val="75000"/>
                  <a:lumOff val="25000"/>
                </a:schemeClr>
              </a:solidFill>
              <a:latin typeface="微软雅黑" pitchFamily="34" charset="-122"/>
              <a:ea typeface="微软雅黑" pitchFamily="34" charset="-122"/>
            </a:endParaRPr>
          </a:p>
        </p:txBody>
      </p:sp>
      <p:sp>
        <p:nvSpPr>
          <p:cNvPr id="6" name="矩形 5"/>
          <p:cNvSpPr/>
          <p:nvPr/>
        </p:nvSpPr>
        <p:spPr>
          <a:xfrm>
            <a:off x="8178800" y="4623485"/>
            <a:ext cx="2506134" cy="728982"/>
          </a:xfrm>
          <a:prstGeom prst="rect">
            <a:avLst/>
          </a:prstGeom>
        </p:spPr>
        <p:txBody>
          <a:bodyPr wrap="square">
            <a:spAutoFit/>
          </a:bodyPr>
          <a:lstStyle/>
          <a:p>
            <a:pPr indent="457200" algn="just">
              <a:lnSpc>
                <a:spcPct val="120000"/>
              </a:lnSpc>
              <a:spcBef>
                <a:spcPct val="0"/>
              </a:spcBef>
            </a:pPr>
            <a:r>
              <a:rPr lang="zh-CN" altLang="en-US" dirty="0">
                <a:solidFill>
                  <a:schemeClr val="tx1">
                    <a:lumMod val="75000"/>
                    <a:lumOff val="25000"/>
                  </a:schemeClr>
                </a:solidFill>
                <a:latin typeface="微软雅黑" pitchFamily="34" charset="-122"/>
                <a:ea typeface="微软雅黑" pitchFamily="34" charset="-122"/>
              </a:rPr>
              <a:t>第五</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创新营销策略。</a:t>
            </a:r>
          </a:p>
        </p:txBody>
      </p:sp>
      <p:sp>
        <p:nvSpPr>
          <p:cNvPr id="23" name="文本框 9"/>
          <p:cNvSpPr txBox="1"/>
          <p:nvPr/>
        </p:nvSpPr>
        <p:spPr>
          <a:xfrm>
            <a:off x="840784" y="203271"/>
            <a:ext cx="66268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二、 初创企业的生存之</a:t>
            </a:r>
            <a:r>
              <a:rPr lang="zh-CN" altLang="en-US" sz="2400" b="1" dirty="0" smtClean="0">
                <a:solidFill>
                  <a:schemeClr val="tx1">
                    <a:lumMod val="75000"/>
                    <a:lumOff val="25000"/>
                  </a:schemeClr>
                </a:solidFill>
                <a:latin typeface="微软雅黑" pitchFamily="34" charset="-122"/>
                <a:ea typeface="微软雅黑" pitchFamily="34" charset="-122"/>
              </a:rPr>
              <a:t>道  </a:t>
            </a:r>
            <a:r>
              <a:rPr lang="en-US" altLang="zh-CN" sz="2400" b="1" dirty="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四</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重视市场开拓</a:t>
            </a:r>
          </a:p>
        </p:txBody>
      </p:sp>
    </p:spTree>
    <p:extLst>
      <p:ext uri="{BB962C8B-B14F-4D97-AF65-F5344CB8AC3E}">
        <p14:creationId xmlns:p14="http://schemas.microsoft.com/office/powerpoint/2010/main" val="3846674858"/>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3558"/>
                                        </p:tgtEl>
                                        <p:attrNameLst>
                                          <p:attrName>style.visibility</p:attrName>
                                        </p:attrNameLst>
                                      </p:cBhvr>
                                      <p:to>
                                        <p:strVal val="visible"/>
                                      </p:to>
                                    </p:set>
                                    <p:animEffect transition="in" filter="wipe(down)">
                                      <p:cBhvr>
                                        <p:cTn id="7" dur="580">
                                          <p:stCondLst>
                                            <p:cond delay="0"/>
                                          </p:stCondLst>
                                        </p:cTn>
                                        <p:tgtEl>
                                          <p:spTgt spid="23558"/>
                                        </p:tgtEl>
                                      </p:cBhvr>
                                    </p:animEffect>
                                    <p:anim calcmode="lin" valueType="num">
                                      <p:cBhvr>
                                        <p:cTn id="8" dur="1822" tmFilter="0,0; 0.14,0.36; 0.43,0.73; 0.71,0.91; 1.0,1.0">
                                          <p:stCondLst>
                                            <p:cond delay="0"/>
                                          </p:stCondLst>
                                        </p:cTn>
                                        <p:tgtEl>
                                          <p:spTgt spid="23558"/>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3558"/>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3558"/>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3558"/>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3558"/>
                                        </p:tgtEl>
                                        <p:attrNameLst>
                                          <p:attrName>ppt_y</p:attrName>
                                        </p:attrNameLst>
                                      </p:cBhvr>
                                      <p:tavLst>
                                        <p:tav tm="0" fmla="#ppt_y-sin(pi*$)/81">
                                          <p:val>
                                            <p:fltVal val="0"/>
                                          </p:val>
                                        </p:tav>
                                        <p:tav tm="100000">
                                          <p:val>
                                            <p:fltVal val="1"/>
                                          </p:val>
                                        </p:tav>
                                      </p:tavLst>
                                    </p:anim>
                                    <p:animScale>
                                      <p:cBhvr>
                                        <p:cTn id="13" dur="26">
                                          <p:stCondLst>
                                            <p:cond delay="650"/>
                                          </p:stCondLst>
                                        </p:cTn>
                                        <p:tgtEl>
                                          <p:spTgt spid="23558"/>
                                        </p:tgtEl>
                                      </p:cBhvr>
                                      <p:to x="100000" y="60000"/>
                                    </p:animScale>
                                    <p:animScale>
                                      <p:cBhvr>
                                        <p:cTn id="14" dur="166" decel="50000">
                                          <p:stCondLst>
                                            <p:cond delay="676"/>
                                          </p:stCondLst>
                                        </p:cTn>
                                        <p:tgtEl>
                                          <p:spTgt spid="23558"/>
                                        </p:tgtEl>
                                      </p:cBhvr>
                                      <p:to x="100000" y="100000"/>
                                    </p:animScale>
                                    <p:animScale>
                                      <p:cBhvr>
                                        <p:cTn id="15" dur="26">
                                          <p:stCondLst>
                                            <p:cond delay="1312"/>
                                          </p:stCondLst>
                                        </p:cTn>
                                        <p:tgtEl>
                                          <p:spTgt spid="23558"/>
                                        </p:tgtEl>
                                      </p:cBhvr>
                                      <p:to x="100000" y="80000"/>
                                    </p:animScale>
                                    <p:animScale>
                                      <p:cBhvr>
                                        <p:cTn id="16" dur="166" decel="50000">
                                          <p:stCondLst>
                                            <p:cond delay="1338"/>
                                          </p:stCondLst>
                                        </p:cTn>
                                        <p:tgtEl>
                                          <p:spTgt spid="23558"/>
                                        </p:tgtEl>
                                      </p:cBhvr>
                                      <p:to x="100000" y="100000"/>
                                    </p:animScale>
                                    <p:animScale>
                                      <p:cBhvr>
                                        <p:cTn id="17" dur="26">
                                          <p:stCondLst>
                                            <p:cond delay="1642"/>
                                          </p:stCondLst>
                                        </p:cTn>
                                        <p:tgtEl>
                                          <p:spTgt spid="23558"/>
                                        </p:tgtEl>
                                      </p:cBhvr>
                                      <p:to x="100000" y="90000"/>
                                    </p:animScale>
                                    <p:animScale>
                                      <p:cBhvr>
                                        <p:cTn id="18" dur="166" decel="50000">
                                          <p:stCondLst>
                                            <p:cond delay="1668"/>
                                          </p:stCondLst>
                                        </p:cTn>
                                        <p:tgtEl>
                                          <p:spTgt spid="23558"/>
                                        </p:tgtEl>
                                      </p:cBhvr>
                                      <p:to x="100000" y="100000"/>
                                    </p:animScale>
                                    <p:animScale>
                                      <p:cBhvr>
                                        <p:cTn id="19" dur="26">
                                          <p:stCondLst>
                                            <p:cond delay="1808"/>
                                          </p:stCondLst>
                                        </p:cTn>
                                        <p:tgtEl>
                                          <p:spTgt spid="23558"/>
                                        </p:tgtEl>
                                      </p:cBhvr>
                                      <p:to x="100000" y="95000"/>
                                    </p:animScale>
                                    <p:animScale>
                                      <p:cBhvr>
                                        <p:cTn id="20" dur="166" decel="50000">
                                          <p:stCondLst>
                                            <p:cond delay="1834"/>
                                          </p:stCondLst>
                                        </p:cTn>
                                        <p:tgtEl>
                                          <p:spTgt spid="23558"/>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23570"/>
                                        </p:tgtEl>
                                        <p:attrNameLst>
                                          <p:attrName>style.visibility</p:attrName>
                                        </p:attrNameLst>
                                      </p:cBhvr>
                                      <p:to>
                                        <p:strVal val="visible"/>
                                      </p:to>
                                    </p:set>
                                    <p:animEffect transition="in" filter="wipe(down)">
                                      <p:cBhvr>
                                        <p:cTn id="23" dur="580">
                                          <p:stCondLst>
                                            <p:cond delay="0"/>
                                          </p:stCondLst>
                                        </p:cTn>
                                        <p:tgtEl>
                                          <p:spTgt spid="23570"/>
                                        </p:tgtEl>
                                      </p:cBhvr>
                                    </p:animEffect>
                                    <p:anim calcmode="lin" valueType="num">
                                      <p:cBhvr>
                                        <p:cTn id="24" dur="1822" tmFilter="0,0; 0.14,0.36; 0.43,0.73; 0.71,0.91; 1.0,1.0">
                                          <p:stCondLst>
                                            <p:cond delay="0"/>
                                          </p:stCondLst>
                                        </p:cTn>
                                        <p:tgtEl>
                                          <p:spTgt spid="23570"/>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23570"/>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23570"/>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23570"/>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23570"/>
                                        </p:tgtEl>
                                        <p:attrNameLst>
                                          <p:attrName>ppt_y</p:attrName>
                                        </p:attrNameLst>
                                      </p:cBhvr>
                                      <p:tavLst>
                                        <p:tav tm="0" fmla="#ppt_y-sin(pi*$)/81">
                                          <p:val>
                                            <p:fltVal val="0"/>
                                          </p:val>
                                        </p:tav>
                                        <p:tav tm="100000">
                                          <p:val>
                                            <p:fltVal val="1"/>
                                          </p:val>
                                        </p:tav>
                                      </p:tavLst>
                                    </p:anim>
                                    <p:animScale>
                                      <p:cBhvr>
                                        <p:cTn id="29" dur="26">
                                          <p:stCondLst>
                                            <p:cond delay="650"/>
                                          </p:stCondLst>
                                        </p:cTn>
                                        <p:tgtEl>
                                          <p:spTgt spid="23570"/>
                                        </p:tgtEl>
                                      </p:cBhvr>
                                      <p:to x="100000" y="60000"/>
                                    </p:animScale>
                                    <p:animScale>
                                      <p:cBhvr>
                                        <p:cTn id="30" dur="166" decel="50000">
                                          <p:stCondLst>
                                            <p:cond delay="676"/>
                                          </p:stCondLst>
                                        </p:cTn>
                                        <p:tgtEl>
                                          <p:spTgt spid="23570"/>
                                        </p:tgtEl>
                                      </p:cBhvr>
                                      <p:to x="100000" y="100000"/>
                                    </p:animScale>
                                    <p:animScale>
                                      <p:cBhvr>
                                        <p:cTn id="31" dur="26">
                                          <p:stCondLst>
                                            <p:cond delay="1312"/>
                                          </p:stCondLst>
                                        </p:cTn>
                                        <p:tgtEl>
                                          <p:spTgt spid="23570"/>
                                        </p:tgtEl>
                                      </p:cBhvr>
                                      <p:to x="100000" y="80000"/>
                                    </p:animScale>
                                    <p:animScale>
                                      <p:cBhvr>
                                        <p:cTn id="32" dur="166" decel="50000">
                                          <p:stCondLst>
                                            <p:cond delay="1338"/>
                                          </p:stCondLst>
                                        </p:cTn>
                                        <p:tgtEl>
                                          <p:spTgt spid="23570"/>
                                        </p:tgtEl>
                                      </p:cBhvr>
                                      <p:to x="100000" y="100000"/>
                                    </p:animScale>
                                    <p:animScale>
                                      <p:cBhvr>
                                        <p:cTn id="33" dur="26">
                                          <p:stCondLst>
                                            <p:cond delay="1642"/>
                                          </p:stCondLst>
                                        </p:cTn>
                                        <p:tgtEl>
                                          <p:spTgt spid="23570"/>
                                        </p:tgtEl>
                                      </p:cBhvr>
                                      <p:to x="100000" y="90000"/>
                                    </p:animScale>
                                    <p:animScale>
                                      <p:cBhvr>
                                        <p:cTn id="34" dur="166" decel="50000">
                                          <p:stCondLst>
                                            <p:cond delay="1668"/>
                                          </p:stCondLst>
                                        </p:cTn>
                                        <p:tgtEl>
                                          <p:spTgt spid="23570"/>
                                        </p:tgtEl>
                                      </p:cBhvr>
                                      <p:to x="100000" y="100000"/>
                                    </p:animScale>
                                    <p:animScale>
                                      <p:cBhvr>
                                        <p:cTn id="35" dur="26">
                                          <p:stCondLst>
                                            <p:cond delay="1808"/>
                                          </p:stCondLst>
                                        </p:cTn>
                                        <p:tgtEl>
                                          <p:spTgt spid="23570"/>
                                        </p:tgtEl>
                                      </p:cBhvr>
                                      <p:to x="100000" y="95000"/>
                                    </p:animScale>
                                    <p:animScale>
                                      <p:cBhvr>
                                        <p:cTn id="36" dur="166" decel="50000">
                                          <p:stCondLst>
                                            <p:cond delay="1834"/>
                                          </p:stCondLst>
                                        </p:cTn>
                                        <p:tgtEl>
                                          <p:spTgt spid="23570"/>
                                        </p:tgtEl>
                                      </p:cBhvr>
                                      <p:to x="100000" y="100000"/>
                                    </p:animScale>
                                  </p:childTnLst>
                                </p:cTn>
                              </p:par>
                              <p:par>
                                <p:cTn id="37" presetID="26" presetClass="entr" presetSubtype="0" fill="hold" grpId="0" nodeType="withEffect">
                                  <p:stCondLst>
                                    <p:cond delay="0"/>
                                  </p:stCondLst>
                                  <p:childTnLst>
                                    <p:set>
                                      <p:cBhvr>
                                        <p:cTn id="38" dur="1" fill="hold">
                                          <p:stCondLst>
                                            <p:cond delay="0"/>
                                          </p:stCondLst>
                                        </p:cTn>
                                        <p:tgtEl>
                                          <p:spTgt spid="2"/>
                                        </p:tgtEl>
                                        <p:attrNameLst>
                                          <p:attrName>style.visibility</p:attrName>
                                        </p:attrNameLst>
                                      </p:cBhvr>
                                      <p:to>
                                        <p:strVal val="visible"/>
                                      </p:to>
                                    </p:set>
                                    <p:animEffect transition="in" filter="wipe(down)">
                                      <p:cBhvr>
                                        <p:cTn id="39" dur="580">
                                          <p:stCondLst>
                                            <p:cond delay="0"/>
                                          </p:stCondLst>
                                        </p:cTn>
                                        <p:tgtEl>
                                          <p:spTgt spid="2"/>
                                        </p:tgtEl>
                                      </p:cBhvr>
                                    </p:animEffect>
                                    <p:anim calcmode="lin" valueType="num">
                                      <p:cBhvr>
                                        <p:cTn id="40"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45" dur="26">
                                          <p:stCondLst>
                                            <p:cond delay="650"/>
                                          </p:stCondLst>
                                        </p:cTn>
                                        <p:tgtEl>
                                          <p:spTgt spid="2"/>
                                        </p:tgtEl>
                                      </p:cBhvr>
                                      <p:to x="100000" y="60000"/>
                                    </p:animScale>
                                    <p:animScale>
                                      <p:cBhvr>
                                        <p:cTn id="46" dur="166" decel="50000">
                                          <p:stCondLst>
                                            <p:cond delay="676"/>
                                          </p:stCondLst>
                                        </p:cTn>
                                        <p:tgtEl>
                                          <p:spTgt spid="2"/>
                                        </p:tgtEl>
                                      </p:cBhvr>
                                      <p:to x="100000" y="100000"/>
                                    </p:animScale>
                                    <p:animScale>
                                      <p:cBhvr>
                                        <p:cTn id="47" dur="26">
                                          <p:stCondLst>
                                            <p:cond delay="1312"/>
                                          </p:stCondLst>
                                        </p:cTn>
                                        <p:tgtEl>
                                          <p:spTgt spid="2"/>
                                        </p:tgtEl>
                                      </p:cBhvr>
                                      <p:to x="100000" y="80000"/>
                                    </p:animScale>
                                    <p:animScale>
                                      <p:cBhvr>
                                        <p:cTn id="48" dur="166" decel="50000">
                                          <p:stCondLst>
                                            <p:cond delay="1338"/>
                                          </p:stCondLst>
                                        </p:cTn>
                                        <p:tgtEl>
                                          <p:spTgt spid="2"/>
                                        </p:tgtEl>
                                      </p:cBhvr>
                                      <p:to x="100000" y="100000"/>
                                    </p:animScale>
                                    <p:animScale>
                                      <p:cBhvr>
                                        <p:cTn id="49" dur="26">
                                          <p:stCondLst>
                                            <p:cond delay="1642"/>
                                          </p:stCondLst>
                                        </p:cTn>
                                        <p:tgtEl>
                                          <p:spTgt spid="2"/>
                                        </p:tgtEl>
                                      </p:cBhvr>
                                      <p:to x="100000" y="90000"/>
                                    </p:animScale>
                                    <p:animScale>
                                      <p:cBhvr>
                                        <p:cTn id="50" dur="166" decel="50000">
                                          <p:stCondLst>
                                            <p:cond delay="1668"/>
                                          </p:stCondLst>
                                        </p:cTn>
                                        <p:tgtEl>
                                          <p:spTgt spid="2"/>
                                        </p:tgtEl>
                                      </p:cBhvr>
                                      <p:to x="100000" y="100000"/>
                                    </p:animScale>
                                    <p:animScale>
                                      <p:cBhvr>
                                        <p:cTn id="51" dur="26">
                                          <p:stCondLst>
                                            <p:cond delay="1808"/>
                                          </p:stCondLst>
                                        </p:cTn>
                                        <p:tgtEl>
                                          <p:spTgt spid="2"/>
                                        </p:tgtEl>
                                      </p:cBhvr>
                                      <p:to x="100000" y="95000"/>
                                    </p:animScale>
                                    <p:animScale>
                                      <p:cBhvr>
                                        <p:cTn id="52" dur="166" decel="50000">
                                          <p:stCondLst>
                                            <p:cond delay="1834"/>
                                          </p:stCondLst>
                                        </p:cTn>
                                        <p:tgtEl>
                                          <p:spTgt spid="2"/>
                                        </p:tgtEl>
                                      </p:cBhvr>
                                      <p:to x="100000" y="100000"/>
                                    </p:animScale>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grpId="0" nodeType="clickEffect">
                                  <p:stCondLst>
                                    <p:cond delay="0"/>
                                  </p:stCondLst>
                                  <p:childTnLst>
                                    <p:set>
                                      <p:cBhvr>
                                        <p:cTn id="56" dur="1" fill="hold">
                                          <p:stCondLst>
                                            <p:cond delay="0"/>
                                          </p:stCondLst>
                                        </p:cTn>
                                        <p:tgtEl>
                                          <p:spTgt spid="23559"/>
                                        </p:tgtEl>
                                        <p:attrNameLst>
                                          <p:attrName>style.visibility</p:attrName>
                                        </p:attrNameLst>
                                      </p:cBhvr>
                                      <p:to>
                                        <p:strVal val="visible"/>
                                      </p:to>
                                    </p:set>
                                    <p:animEffect transition="in" filter="wipe(down)">
                                      <p:cBhvr>
                                        <p:cTn id="57" dur="500"/>
                                        <p:tgtEl>
                                          <p:spTgt spid="23559"/>
                                        </p:tgtEl>
                                      </p:cBhvr>
                                    </p:animEffect>
                                  </p:childTnLst>
                                </p:cTn>
                              </p:par>
                              <p:par>
                                <p:cTn id="58" presetID="22" presetClass="entr" presetSubtype="4" fill="hold" grpId="0" nodeType="withEffect">
                                  <p:stCondLst>
                                    <p:cond delay="0"/>
                                  </p:stCondLst>
                                  <p:childTnLst>
                                    <p:set>
                                      <p:cBhvr>
                                        <p:cTn id="59" dur="1" fill="hold">
                                          <p:stCondLst>
                                            <p:cond delay="0"/>
                                          </p:stCondLst>
                                        </p:cTn>
                                        <p:tgtEl>
                                          <p:spTgt spid="23568"/>
                                        </p:tgtEl>
                                        <p:attrNameLst>
                                          <p:attrName>style.visibility</p:attrName>
                                        </p:attrNameLst>
                                      </p:cBhvr>
                                      <p:to>
                                        <p:strVal val="visible"/>
                                      </p:to>
                                    </p:set>
                                    <p:animEffect transition="in" filter="wipe(down)">
                                      <p:cBhvr>
                                        <p:cTn id="60" dur="500"/>
                                        <p:tgtEl>
                                          <p:spTgt spid="23568"/>
                                        </p:tgtEl>
                                      </p:cBhvr>
                                    </p:animEffect>
                                  </p:childTnLst>
                                </p:cTn>
                              </p:par>
                              <p:par>
                                <p:cTn id="61" presetID="22" presetClass="entr" presetSubtype="4" fill="hold" grpId="0" nodeType="withEffect">
                                  <p:stCondLst>
                                    <p:cond delay="0"/>
                                  </p:stCondLst>
                                  <p:childTnLst>
                                    <p:set>
                                      <p:cBhvr>
                                        <p:cTn id="62" dur="1" fill="hold">
                                          <p:stCondLst>
                                            <p:cond delay="0"/>
                                          </p:stCondLst>
                                        </p:cTn>
                                        <p:tgtEl>
                                          <p:spTgt spid="3"/>
                                        </p:tgtEl>
                                        <p:attrNameLst>
                                          <p:attrName>style.visibility</p:attrName>
                                        </p:attrNameLst>
                                      </p:cBhvr>
                                      <p:to>
                                        <p:strVal val="visible"/>
                                      </p:to>
                                    </p:set>
                                    <p:animEffect transition="in" filter="wipe(down)">
                                      <p:cBhvr>
                                        <p:cTn id="63" dur="500"/>
                                        <p:tgtEl>
                                          <p:spTgt spid="3"/>
                                        </p:tgtEl>
                                      </p:cBhvr>
                                    </p:animEffect>
                                  </p:childTnLst>
                                </p:cTn>
                              </p:par>
                            </p:childTnLst>
                          </p:cTn>
                        </p:par>
                      </p:childTnLst>
                    </p:cTn>
                  </p:par>
                  <p:par>
                    <p:cTn id="64" fill="hold">
                      <p:stCondLst>
                        <p:cond delay="indefinite"/>
                      </p:stCondLst>
                      <p:childTnLst>
                        <p:par>
                          <p:cTn id="65" fill="hold">
                            <p:stCondLst>
                              <p:cond delay="0"/>
                            </p:stCondLst>
                            <p:childTnLst>
                              <p:par>
                                <p:cTn id="66" presetID="2" presetClass="entr" presetSubtype="4" fill="hold" grpId="0" nodeType="clickEffect">
                                  <p:stCondLst>
                                    <p:cond delay="0"/>
                                  </p:stCondLst>
                                  <p:childTnLst>
                                    <p:set>
                                      <p:cBhvr>
                                        <p:cTn id="67" dur="1" fill="hold">
                                          <p:stCondLst>
                                            <p:cond delay="0"/>
                                          </p:stCondLst>
                                        </p:cTn>
                                        <p:tgtEl>
                                          <p:spTgt spid="23560"/>
                                        </p:tgtEl>
                                        <p:attrNameLst>
                                          <p:attrName>style.visibility</p:attrName>
                                        </p:attrNameLst>
                                      </p:cBhvr>
                                      <p:to>
                                        <p:strVal val="visible"/>
                                      </p:to>
                                    </p:set>
                                    <p:anim calcmode="lin" valueType="num">
                                      <p:cBhvr additive="base">
                                        <p:cTn id="68" dur="500" fill="hold"/>
                                        <p:tgtEl>
                                          <p:spTgt spid="23560"/>
                                        </p:tgtEl>
                                        <p:attrNameLst>
                                          <p:attrName>ppt_x</p:attrName>
                                        </p:attrNameLst>
                                      </p:cBhvr>
                                      <p:tavLst>
                                        <p:tav tm="0">
                                          <p:val>
                                            <p:strVal val="#ppt_x"/>
                                          </p:val>
                                        </p:tav>
                                        <p:tav tm="100000">
                                          <p:val>
                                            <p:strVal val="#ppt_x"/>
                                          </p:val>
                                        </p:tav>
                                      </p:tavLst>
                                    </p:anim>
                                    <p:anim calcmode="lin" valueType="num">
                                      <p:cBhvr additive="base">
                                        <p:cTn id="69" dur="500" fill="hold"/>
                                        <p:tgtEl>
                                          <p:spTgt spid="23560"/>
                                        </p:tgtEl>
                                        <p:attrNameLst>
                                          <p:attrName>ppt_y</p:attrName>
                                        </p:attrNameLst>
                                      </p:cBhvr>
                                      <p:tavLst>
                                        <p:tav tm="0">
                                          <p:val>
                                            <p:strVal val="1+#ppt_h/2"/>
                                          </p:val>
                                        </p:tav>
                                        <p:tav tm="100000">
                                          <p:val>
                                            <p:strVal val="#ppt_y"/>
                                          </p:val>
                                        </p:tav>
                                      </p:tavLst>
                                    </p:anim>
                                  </p:childTnLst>
                                </p:cTn>
                              </p:par>
                              <p:par>
                                <p:cTn id="70" presetID="2" presetClass="entr" presetSubtype="4" fill="hold" grpId="0" nodeType="withEffect">
                                  <p:stCondLst>
                                    <p:cond delay="0"/>
                                  </p:stCondLst>
                                  <p:childTnLst>
                                    <p:set>
                                      <p:cBhvr>
                                        <p:cTn id="71" dur="1" fill="hold">
                                          <p:stCondLst>
                                            <p:cond delay="0"/>
                                          </p:stCondLst>
                                        </p:cTn>
                                        <p:tgtEl>
                                          <p:spTgt spid="23572"/>
                                        </p:tgtEl>
                                        <p:attrNameLst>
                                          <p:attrName>style.visibility</p:attrName>
                                        </p:attrNameLst>
                                      </p:cBhvr>
                                      <p:to>
                                        <p:strVal val="visible"/>
                                      </p:to>
                                    </p:set>
                                    <p:anim calcmode="lin" valueType="num">
                                      <p:cBhvr additive="base">
                                        <p:cTn id="72" dur="500" fill="hold"/>
                                        <p:tgtEl>
                                          <p:spTgt spid="23572"/>
                                        </p:tgtEl>
                                        <p:attrNameLst>
                                          <p:attrName>ppt_x</p:attrName>
                                        </p:attrNameLst>
                                      </p:cBhvr>
                                      <p:tavLst>
                                        <p:tav tm="0">
                                          <p:val>
                                            <p:strVal val="#ppt_x"/>
                                          </p:val>
                                        </p:tav>
                                        <p:tav tm="100000">
                                          <p:val>
                                            <p:strVal val="#ppt_x"/>
                                          </p:val>
                                        </p:tav>
                                      </p:tavLst>
                                    </p:anim>
                                    <p:anim calcmode="lin" valueType="num">
                                      <p:cBhvr additive="base">
                                        <p:cTn id="73" dur="500" fill="hold"/>
                                        <p:tgtEl>
                                          <p:spTgt spid="23572"/>
                                        </p:tgtEl>
                                        <p:attrNameLst>
                                          <p:attrName>ppt_y</p:attrName>
                                        </p:attrNameLst>
                                      </p:cBhvr>
                                      <p:tavLst>
                                        <p:tav tm="0">
                                          <p:val>
                                            <p:strVal val="1+#ppt_h/2"/>
                                          </p:val>
                                        </p:tav>
                                        <p:tav tm="100000">
                                          <p:val>
                                            <p:strVal val="#ppt_y"/>
                                          </p:val>
                                        </p:tav>
                                      </p:tavLst>
                                    </p:anim>
                                  </p:childTnLst>
                                </p:cTn>
                              </p:par>
                              <p:par>
                                <p:cTn id="74" presetID="2" presetClass="entr" presetSubtype="4" fill="hold" grpId="0" nodeType="withEffect">
                                  <p:stCondLst>
                                    <p:cond delay="0"/>
                                  </p:stCondLst>
                                  <p:childTnLst>
                                    <p:set>
                                      <p:cBhvr>
                                        <p:cTn id="75" dur="1" fill="hold">
                                          <p:stCondLst>
                                            <p:cond delay="0"/>
                                          </p:stCondLst>
                                        </p:cTn>
                                        <p:tgtEl>
                                          <p:spTgt spid="4"/>
                                        </p:tgtEl>
                                        <p:attrNameLst>
                                          <p:attrName>style.visibility</p:attrName>
                                        </p:attrNameLst>
                                      </p:cBhvr>
                                      <p:to>
                                        <p:strVal val="visible"/>
                                      </p:to>
                                    </p:set>
                                    <p:anim calcmode="lin" valueType="num">
                                      <p:cBhvr additive="base">
                                        <p:cTn id="76" dur="500" fill="hold"/>
                                        <p:tgtEl>
                                          <p:spTgt spid="4"/>
                                        </p:tgtEl>
                                        <p:attrNameLst>
                                          <p:attrName>ppt_x</p:attrName>
                                        </p:attrNameLst>
                                      </p:cBhvr>
                                      <p:tavLst>
                                        <p:tav tm="0">
                                          <p:val>
                                            <p:strVal val="#ppt_x"/>
                                          </p:val>
                                        </p:tav>
                                        <p:tav tm="100000">
                                          <p:val>
                                            <p:strVal val="#ppt_x"/>
                                          </p:val>
                                        </p:tav>
                                      </p:tavLst>
                                    </p:anim>
                                    <p:anim calcmode="lin" valueType="num">
                                      <p:cBhvr additive="base">
                                        <p:cTn id="77"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78" fill="hold">
                      <p:stCondLst>
                        <p:cond delay="indefinite"/>
                      </p:stCondLst>
                      <p:childTnLst>
                        <p:par>
                          <p:cTn id="79" fill="hold">
                            <p:stCondLst>
                              <p:cond delay="0"/>
                            </p:stCondLst>
                            <p:childTnLst>
                              <p:par>
                                <p:cTn id="80" presetID="22" presetClass="entr" presetSubtype="4" fill="hold" grpId="0" nodeType="clickEffect">
                                  <p:stCondLst>
                                    <p:cond delay="0"/>
                                  </p:stCondLst>
                                  <p:childTnLst>
                                    <p:set>
                                      <p:cBhvr>
                                        <p:cTn id="81" dur="1" fill="hold">
                                          <p:stCondLst>
                                            <p:cond delay="0"/>
                                          </p:stCondLst>
                                        </p:cTn>
                                        <p:tgtEl>
                                          <p:spTgt spid="23561"/>
                                        </p:tgtEl>
                                        <p:attrNameLst>
                                          <p:attrName>style.visibility</p:attrName>
                                        </p:attrNameLst>
                                      </p:cBhvr>
                                      <p:to>
                                        <p:strVal val="visible"/>
                                      </p:to>
                                    </p:set>
                                    <p:animEffect transition="in" filter="wipe(down)">
                                      <p:cBhvr>
                                        <p:cTn id="82" dur="500"/>
                                        <p:tgtEl>
                                          <p:spTgt spid="23561"/>
                                        </p:tgtEl>
                                      </p:cBhvr>
                                    </p:animEffect>
                                  </p:childTnLst>
                                </p:cTn>
                              </p:par>
                              <p:par>
                                <p:cTn id="83" presetID="22" presetClass="entr" presetSubtype="4" fill="hold" grpId="0" nodeType="withEffect">
                                  <p:stCondLst>
                                    <p:cond delay="0"/>
                                  </p:stCondLst>
                                  <p:childTnLst>
                                    <p:set>
                                      <p:cBhvr>
                                        <p:cTn id="84" dur="1" fill="hold">
                                          <p:stCondLst>
                                            <p:cond delay="0"/>
                                          </p:stCondLst>
                                        </p:cTn>
                                        <p:tgtEl>
                                          <p:spTgt spid="23569"/>
                                        </p:tgtEl>
                                        <p:attrNameLst>
                                          <p:attrName>style.visibility</p:attrName>
                                        </p:attrNameLst>
                                      </p:cBhvr>
                                      <p:to>
                                        <p:strVal val="visible"/>
                                      </p:to>
                                    </p:set>
                                    <p:animEffect transition="in" filter="wipe(down)">
                                      <p:cBhvr>
                                        <p:cTn id="85" dur="500"/>
                                        <p:tgtEl>
                                          <p:spTgt spid="23569"/>
                                        </p:tgtEl>
                                      </p:cBhvr>
                                    </p:animEffect>
                                  </p:childTnLst>
                                </p:cTn>
                              </p:par>
                              <p:par>
                                <p:cTn id="86" presetID="22" presetClass="entr" presetSubtype="4" fill="hold" grpId="0" nodeType="withEffect">
                                  <p:stCondLst>
                                    <p:cond delay="0"/>
                                  </p:stCondLst>
                                  <p:childTnLst>
                                    <p:set>
                                      <p:cBhvr>
                                        <p:cTn id="87" dur="1" fill="hold">
                                          <p:stCondLst>
                                            <p:cond delay="0"/>
                                          </p:stCondLst>
                                        </p:cTn>
                                        <p:tgtEl>
                                          <p:spTgt spid="5"/>
                                        </p:tgtEl>
                                        <p:attrNameLst>
                                          <p:attrName>style.visibility</p:attrName>
                                        </p:attrNameLst>
                                      </p:cBhvr>
                                      <p:to>
                                        <p:strVal val="visible"/>
                                      </p:to>
                                    </p:set>
                                    <p:animEffect transition="in" filter="wipe(down)">
                                      <p:cBhvr>
                                        <p:cTn id="88" dur="500"/>
                                        <p:tgtEl>
                                          <p:spTgt spid="5"/>
                                        </p:tgtEl>
                                      </p:cBhvr>
                                    </p:animEffect>
                                  </p:childTnLst>
                                </p:cTn>
                              </p:par>
                            </p:childTnLst>
                          </p:cTn>
                        </p:par>
                      </p:childTnLst>
                    </p:cTn>
                  </p:par>
                  <p:par>
                    <p:cTn id="89" fill="hold">
                      <p:stCondLst>
                        <p:cond delay="indefinite"/>
                      </p:stCondLst>
                      <p:childTnLst>
                        <p:par>
                          <p:cTn id="90" fill="hold">
                            <p:stCondLst>
                              <p:cond delay="0"/>
                            </p:stCondLst>
                            <p:childTnLst>
                              <p:par>
                                <p:cTn id="91" presetID="10" presetClass="entr" presetSubtype="0" fill="hold" grpId="0" nodeType="clickEffect">
                                  <p:stCondLst>
                                    <p:cond delay="0"/>
                                  </p:stCondLst>
                                  <p:childTnLst>
                                    <p:set>
                                      <p:cBhvr>
                                        <p:cTn id="92" dur="1" fill="hold">
                                          <p:stCondLst>
                                            <p:cond delay="0"/>
                                          </p:stCondLst>
                                        </p:cTn>
                                        <p:tgtEl>
                                          <p:spTgt spid="23562"/>
                                        </p:tgtEl>
                                        <p:attrNameLst>
                                          <p:attrName>style.visibility</p:attrName>
                                        </p:attrNameLst>
                                      </p:cBhvr>
                                      <p:to>
                                        <p:strVal val="visible"/>
                                      </p:to>
                                    </p:set>
                                    <p:animEffect transition="in" filter="fade">
                                      <p:cBhvr>
                                        <p:cTn id="93" dur="500"/>
                                        <p:tgtEl>
                                          <p:spTgt spid="23562"/>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23571"/>
                                        </p:tgtEl>
                                        <p:attrNameLst>
                                          <p:attrName>style.visibility</p:attrName>
                                        </p:attrNameLst>
                                      </p:cBhvr>
                                      <p:to>
                                        <p:strVal val="visible"/>
                                      </p:to>
                                    </p:set>
                                    <p:animEffect transition="in" filter="fade">
                                      <p:cBhvr>
                                        <p:cTn id="96" dur="500"/>
                                        <p:tgtEl>
                                          <p:spTgt spid="23571"/>
                                        </p:tgtEl>
                                      </p:cBhvr>
                                    </p:animEffect>
                                  </p:childTnLst>
                                </p:cTn>
                              </p:par>
                              <p:par>
                                <p:cTn id="97" presetID="10" presetClass="entr" presetSubtype="0" fill="hold" grpId="0" nodeType="withEffect">
                                  <p:stCondLst>
                                    <p:cond delay="0"/>
                                  </p:stCondLst>
                                  <p:childTnLst>
                                    <p:set>
                                      <p:cBhvr>
                                        <p:cTn id="98" dur="1" fill="hold">
                                          <p:stCondLst>
                                            <p:cond delay="0"/>
                                          </p:stCondLst>
                                        </p:cTn>
                                        <p:tgtEl>
                                          <p:spTgt spid="6"/>
                                        </p:tgtEl>
                                        <p:attrNameLst>
                                          <p:attrName>style.visibility</p:attrName>
                                        </p:attrNameLst>
                                      </p:cBhvr>
                                      <p:to>
                                        <p:strVal val="visible"/>
                                      </p:to>
                                    </p:set>
                                    <p:animEffect transition="in" filter="fade">
                                      <p:cBhvr>
                                        <p:cTn id="9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8" grpId="0" animBg="1"/>
      <p:bldP spid="23559" grpId="0" animBg="1"/>
      <p:bldP spid="23560" grpId="0" animBg="1"/>
      <p:bldP spid="23561" grpId="0" animBg="1"/>
      <p:bldP spid="23562" grpId="0" animBg="1"/>
      <p:bldP spid="23568" grpId="0"/>
      <p:bldP spid="23569" grpId="0"/>
      <p:bldP spid="23570" grpId="0"/>
      <p:bldP spid="23571" grpId="0"/>
      <p:bldP spid="23572" grpId="0"/>
      <p:bldP spid="2" grpId="0"/>
      <p:bldP spid="3" grpId="0"/>
      <p:bldP spid="4" grpId="0"/>
      <p:bldP spid="5" grpId="0"/>
      <p:bldP spid="6"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1" name="组合 20"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660832" y="1815605"/>
            <a:ext cx="1924050" cy="4030663"/>
            <a:chOff x="1661530" y="2239405"/>
            <a:chExt cx="1924050" cy="4030663"/>
          </a:xfrm>
          <a:solidFill>
            <a:schemeClr val="accent2">
              <a:lumMod val="75000"/>
            </a:schemeClr>
          </a:solidFill>
        </p:grpSpPr>
        <p:sp>
          <p:nvSpPr>
            <p:cNvPr id="22" name="Freeform 47"/>
            <p:cNvSpPr>
              <a:spLocks/>
            </p:cNvSpPr>
            <p:nvPr/>
          </p:nvSpPr>
          <p:spPr bwMode="auto">
            <a:xfrm flipH="1">
              <a:off x="1661530" y="2290205"/>
              <a:ext cx="1924050" cy="3979863"/>
            </a:xfrm>
            <a:custGeom>
              <a:avLst/>
              <a:gdLst>
                <a:gd name="T0" fmla="*/ 450 w 450"/>
                <a:gd name="T1" fmla="*/ 409 h 931"/>
                <a:gd name="T2" fmla="*/ 450 w 450"/>
                <a:gd name="T3" fmla="*/ 562 h 931"/>
                <a:gd name="T4" fmla="*/ 410 w 450"/>
                <a:gd name="T5" fmla="*/ 562 h 931"/>
                <a:gd name="T6" fmla="*/ 400 w 450"/>
                <a:gd name="T7" fmla="*/ 419 h 931"/>
                <a:gd name="T8" fmla="*/ 341 w 450"/>
                <a:gd name="T9" fmla="*/ 292 h 931"/>
                <a:gd name="T10" fmla="*/ 336 w 450"/>
                <a:gd name="T11" fmla="*/ 526 h 931"/>
                <a:gd name="T12" fmla="*/ 374 w 450"/>
                <a:gd name="T13" fmla="*/ 931 h 931"/>
                <a:gd name="T14" fmla="*/ 324 w 450"/>
                <a:gd name="T15" fmla="*/ 931 h 931"/>
                <a:gd name="T16" fmla="*/ 262 w 450"/>
                <a:gd name="T17" fmla="*/ 511 h 931"/>
                <a:gd name="T18" fmla="*/ 238 w 450"/>
                <a:gd name="T19" fmla="*/ 511 h 931"/>
                <a:gd name="T20" fmla="*/ 215 w 450"/>
                <a:gd name="T21" fmla="*/ 931 h 931"/>
                <a:gd name="T22" fmla="*/ 165 w 450"/>
                <a:gd name="T23" fmla="*/ 931 h 931"/>
                <a:gd name="T24" fmla="*/ 165 w 450"/>
                <a:gd name="T25" fmla="*/ 423 h 931"/>
                <a:gd name="T26" fmla="*/ 188 w 450"/>
                <a:gd name="T27" fmla="*/ 285 h 931"/>
                <a:gd name="T28" fmla="*/ 31 w 450"/>
                <a:gd name="T29" fmla="*/ 114 h 931"/>
                <a:gd name="T30" fmla="*/ 0 w 450"/>
                <a:gd name="T31" fmla="*/ 16 h 931"/>
                <a:gd name="T32" fmla="*/ 44 w 450"/>
                <a:gd name="T33" fmla="*/ 0 h 931"/>
                <a:gd name="T34" fmla="*/ 179 w 450"/>
                <a:gd name="T35" fmla="*/ 197 h 931"/>
                <a:gd name="T36" fmla="*/ 225 w 450"/>
                <a:gd name="T37" fmla="*/ 197 h 931"/>
                <a:gd name="T38" fmla="*/ 255 w 450"/>
                <a:gd name="T39" fmla="*/ 240 h 931"/>
                <a:gd name="T40" fmla="*/ 200 w 450"/>
                <a:gd name="T41" fmla="*/ 411 h 931"/>
                <a:gd name="T42" fmla="*/ 225 w 450"/>
                <a:gd name="T43" fmla="*/ 450 h 931"/>
                <a:gd name="T44" fmla="*/ 266 w 450"/>
                <a:gd name="T45" fmla="*/ 416 h 931"/>
                <a:gd name="T46" fmla="*/ 255 w 450"/>
                <a:gd name="T47" fmla="*/ 240 h 931"/>
                <a:gd name="T48" fmla="*/ 307 w 450"/>
                <a:gd name="T49" fmla="*/ 195 h 931"/>
                <a:gd name="T50" fmla="*/ 400 w 450"/>
                <a:gd name="T51" fmla="*/ 257 h 931"/>
                <a:gd name="T52" fmla="*/ 450 w 450"/>
                <a:gd name="T53" fmla="*/ 409 h 9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50" h="931">
                  <a:moveTo>
                    <a:pt x="450" y="409"/>
                  </a:moveTo>
                  <a:cubicBezTo>
                    <a:pt x="450" y="562"/>
                    <a:pt x="450" y="562"/>
                    <a:pt x="450" y="562"/>
                  </a:cubicBezTo>
                  <a:cubicBezTo>
                    <a:pt x="410" y="562"/>
                    <a:pt x="410" y="562"/>
                    <a:pt x="410" y="562"/>
                  </a:cubicBezTo>
                  <a:cubicBezTo>
                    <a:pt x="400" y="419"/>
                    <a:pt x="400" y="419"/>
                    <a:pt x="400" y="419"/>
                  </a:cubicBezTo>
                  <a:cubicBezTo>
                    <a:pt x="341" y="292"/>
                    <a:pt x="341" y="292"/>
                    <a:pt x="341" y="292"/>
                  </a:cubicBezTo>
                  <a:cubicBezTo>
                    <a:pt x="341" y="292"/>
                    <a:pt x="319" y="381"/>
                    <a:pt x="336" y="526"/>
                  </a:cubicBezTo>
                  <a:cubicBezTo>
                    <a:pt x="353" y="671"/>
                    <a:pt x="374" y="931"/>
                    <a:pt x="374" y="931"/>
                  </a:cubicBezTo>
                  <a:cubicBezTo>
                    <a:pt x="324" y="931"/>
                    <a:pt x="324" y="931"/>
                    <a:pt x="324" y="931"/>
                  </a:cubicBezTo>
                  <a:cubicBezTo>
                    <a:pt x="262" y="511"/>
                    <a:pt x="262" y="511"/>
                    <a:pt x="262" y="511"/>
                  </a:cubicBezTo>
                  <a:cubicBezTo>
                    <a:pt x="238" y="511"/>
                    <a:pt x="238" y="511"/>
                    <a:pt x="238" y="511"/>
                  </a:cubicBezTo>
                  <a:cubicBezTo>
                    <a:pt x="215" y="931"/>
                    <a:pt x="215" y="931"/>
                    <a:pt x="215" y="931"/>
                  </a:cubicBezTo>
                  <a:cubicBezTo>
                    <a:pt x="165" y="931"/>
                    <a:pt x="165" y="931"/>
                    <a:pt x="165" y="931"/>
                  </a:cubicBezTo>
                  <a:cubicBezTo>
                    <a:pt x="165" y="931"/>
                    <a:pt x="141" y="562"/>
                    <a:pt x="165" y="423"/>
                  </a:cubicBezTo>
                  <a:cubicBezTo>
                    <a:pt x="188" y="285"/>
                    <a:pt x="188" y="285"/>
                    <a:pt x="188" y="285"/>
                  </a:cubicBezTo>
                  <a:cubicBezTo>
                    <a:pt x="188" y="285"/>
                    <a:pt x="62" y="211"/>
                    <a:pt x="31" y="114"/>
                  </a:cubicBezTo>
                  <a:cubicBezTo>
                    <a:pt x="0" y="16"/>
                    <a:pt x="0" y="16"/>
                    <a:pt x="0" y="16"/>
                  </a:cubicBezTo>
                  <a:cubicBezTo>
                    <a:pt x="44" y="0"/>
                    <a:pt x="44" y="0"/>
                    <a:pt x="44" y="0"/>
                  </a:cubicBezTo>
                  <a:cubicBezTo>
                    <a:pt x="44" y="0"/>
                    <a:pt x="110" y="197"/>
                    <a:pt x="179" y="197"/>
                  </a:cubicBezTo>
                  <a:cubicBezTo>
                    <a:pt x="197" y="197"/>
                    <a:pt x="212" y="197"/>
                    <a:pt x="225" y="197"/>
                  </a:cubicBezTo>
                  <a:cubicBezTo>
                    <a:pt x="225" y="197"/>
                    <a:pt x="224" y="242"/>
                    <a:pt x="255" y="240"/>
                  </a:cubicBezTo>
                  <a:cubicBezTo>
                    <a:pt x="200" y="411"/>
                    <a:pt x="200" y="411"/>
                    <a:pt x="200" y="411"/>
                  </a:cubicBezTo>
                  <a:cubicBezTo>
                    <a:pt x="225" y="450"/>
                    <a:pt x="225" y="450"/>
                    <a:pt x="225" y="450"/>
                  </a:cubicBezTo>
                  <a:cubicBezTo>
                    <a:pt x="266" y="416"/>
                    <a:pt x="266" y="416"/>
                    <a:pt x="266" y="416"/>
                  </a:cubicBezTo>
                  <a:cubicBezTo>
                    <a:pt x="255" y="240"/>
                    <a:pt x="255" y="240"/>
                    <a:pt x="255" y="240"/>
                  </a:cubicBezTo>
                  <a:cubicBezTo>
                    <a:pt x="286" y="238"/>
                    <a:pt x="307" y="195"/>
                    <a:pt x="307" y="195"/>
                  </a:cubicBezTo>
                  <a:cubicBezTo>
                    <a:pt x="338" y="197"/>
                    <a:pt x="385" y="209"/>
                    <a:pt x="400" y="257"/>
                  </a:cubicBezTo>
                  <a:cubicBezTo>
                    <a:pt x="424" y="331"/>
                    <a:pt x="450" y="409"/>
                    <a:pt x="450" y="409"/>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sp>
          <p:nvSpPr>
            <p:cNvPr id="23" name="Oval 48"/>
            <p:cNvSpPr>
              <a:spLocks noChangeArrowheads="1"/>
            </p:cNvSpPr>
            <p:nvPr/>
          </p:nvSpPr>
          <p:spPr bwMode="auto">
            <a:xfrm flipH="1">
              <a:off x="1909178" y="2239405"/>
              <a:ext cx="804863" cy="803275"/>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sp>
          <p:nvSpPr>
            <p:cNvPr id="24" name="Freeform 49"/>
            <p:cNvSpPr>
              <a:spLocks/>
            </p:cNvSpPr>
            <p:nvPr/>
          </p:nvSpPr>
          <p:spPr bwMode="auto">
            <a:xfrm flipH="1">
              <a:off x="2448929" y="3317316"/>
              <a:ext cx="280988" cy="896938"/>
            </a:xfrm>
            <a:custGeom>
              <a:avLst/>
              <a:gdLst>
                <a:gd name="T0" fmla="*/ 148 w 177"/>
                <a:gd name="T1" fmla="*/ 0 h 565"/>
                <a:gd name="T2" fmla="*/ 177 w 177"/>
                <a:gd name="T3" fmla="*/ 473 h 565"/>
                <a:gd name="T4" fmla="*/ 67 w 177"/>
                <a:gd name="T5" fmla="*/ 565 h 565"/>
                <a:gd name="T6" fmla="*/ 0 w 177"/>
                <a:gd name="T7" fmla="*/ 460 h 565"/>
                <a:gd name="T8" fmla="*/ 148 w 177"/>
                <a:gd name="T9" fmla="*/ 0 h 565"/>
              </a:gdLst>
              <a:ahLst/>
              <a:cxnLst>
                <a:cxn ang="0">
                  <a:pos x="T0" y="T1"/>
                </a:cxn>
                <a:cxn ang="0">
                  <a:pos x="T2" y="T3"/>
                </a:cxn>
                <a:cxn ang="0">
                  <a:pos x="T4" y="T5"/>
                </a:cxn>
                <a:cxn ang="0">
                  <a:pos x="T6" y="T7"/>
                </a:cxn>
                <a:cxn ang="0">
                  <a:pos x="T8" y="T9"/>
                </a:cxn>
              </a:cxnLst>
              <a:rect l="0" t="0" r="r" b="b"/>
              <a:pathLst>
                <a:path w="177" h="565">
                  <a:moveTo>
                    <a:pt x="148" y="0"/>
                  </a:moveTo>
                  <a:lnTo>
                    <a:pt x="177" y="473"/>
                  </a:lnTo>
                  <a:lnTo>
                    <a:pt x="67" y="565"/>
                  </a:lnTo>
                  <a:lnTo>
                    <a:pt x="0" y="460"/>
                  </a:lnTo>
                  <a:lnTo>
                    <a:pt x="148"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grpSp>
      <p:sp>
        <p:nvSpPr>
          <p:cNvPr id="8" name="矩形 7"/>
          <p:cNvSpPr/>
          <p:nvPr/>
        </p:nvSpPr>
        <p:spPr>
          <a:xfrm>
            <a:off x="3339199" y="1706642"/>
            <a:ext cx="6865252" cy="3046988"/>
          </a:xfrm>
          <a:prstGeom prst="rect">
            <a:avLst/>
          </a:prstGeom>
        </p:spPr>
        <p:txBody>
          <a:bodyPr wrap="square">
            <a:spAutoFit/>
          </a:bodyPr>
          <a:lstStyle/>
          <a:p>
            <a:pPr indent="457200" algn="just">
              <a:lnSpc>
                <a:spcPct val="120000"/>
              </a:lnSpc>
            </a:pPr>
            <a:r>
              <a:rPr lang="zh-CN" altLang="en-US" sz="2000" dirty="0">
                <a:solidFill>
                  <a:schemeClr val="tx1">
                    <a:lumMod val="75000"/>
                    <a:lumOff val="25000"/>
                  </a:schemeClr>
                </a:solidFill>
                <a:latin typeface="微软雅黑" pitchFamily="34" charset="-122"/>
                <a:ea typeface="微软雅黑" pitchFamily="34" charset="-122"/>
              </a:rPr>
              <a:t>初创企业在吸引人才</a:t>
            </a:r>
            <a:r>
              <a:rPr lang="zh-CN" altLang="en-US" sz="2000" dirty="0" smtClean="0">
                <a:solidFill>
                  <a:schemeClr val="tx1">
                    <a:lumMod val="75000"/>
                    <a:lumOff val="25000"/>
                  </a:schemeClr>
                </a:solidFill>
                <a:latin typeface="微软雅黑" pitchFamily="34" charset="-122"/>
                <a:ea typeface="微软雅黑" pitchFamily="34" charset="-122"/>
              </a:rPr>
              <a:t>、保留</a:t>
            </a:r>
            <a:r>
              <a:rPr lang="zh-CN" altLang="en-US" sz="2000" dirty="0">
                <a:solidFill>
                  <a:schemeClr val="tx1">
                    <a:lumMod val="75000"/>
                    <a:lumOff val="25000"/>
                  </a:schemeClr>
                </a:solidFill>
                <a:latin typeface="微软雅黑" pitchFamily="34" charset="-122"/>
                <a:ea typeface="微软雅黑" pitchFamily="34" charset="-122"/>
              </a:rPr>
              <a:t>人才方面具有一定劣势</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这也是制约初创企业发展的</a:t>
            </a:r>
            <a:r>
              <a:rPr lang="zh-CN" altLang="en-US" sz="2000" dirty="0" smtClean="0">
                <a:solidFill>
                  <a:schemeClr val="tx1">
                    <a:lumMod val="75000"/>
                    <a:lumOff val="25000"/>
                  </a:schemeClr>
                </a:solidFill>
                <a:latin typeface="微软雅黑" pitchFamily="34" charset="-122"/>
                <a:ea typeface="微软雅黑" pitchFamily="34" charset="-122"/>
              </a:rPr>
              <a:t>关键因素。</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pPr>
            <a:r>
              <a:rPr lang="zh-CN" altLang="en-US" sz="2000" dirty="0" smtClean="0">
                <a:solidFill>
                  <a:schemeClr val="tx1">
                    <a:lumMod val="75000"/>
                    <a:lumOff val="25000"/>
                  </a:schemeClr>
                </a:solidFill>
                <a:latin typeface="微软雅黑" pitchFamily="34" charset="-122"/>
                <a:ea typeface="微软雅黑" pitchFamily="34" charset="-122"/>
              </a:rPr>
              <a:t>但</a:t>
            </a:r>
            <a:r>
              <a:rPr lang="zh-CN" altLang="en-US" sz="2000" dirty="0">
                <a:solidFill>
                  <a:schemeClr val="tx1">
                    <a:lumMod val="75000"/>
                    <a:lumOff val="25000"/>
                  </a:schemeClr>
                </a:solidFill>
                <a:latin typeface="微软雅黑" pitchFamily="34" charset="-122"/>
                <a:ea typeface="微软雅黑" pitchFamily="34" charset="-122"/>
              </a:rPr>
              <a:t>尽管如此</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初创企业也同样具有自身的优势</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就是企业</a:t>
            </a:r>
            <a:r>
              <a:rPr lang="zh-CN" altLang="en-US" sz="2000" dirty="0">
                <a:solidFill>
                  <a:srgbClr val="FF0000"/>
                </a:solidFill>
                <a:latin typeface="微软雅黑" pitchFamily="34" charset="-122"/>
                <a:ea typeface="微软雅黑" pitchFamily="34" charset="-122"/>
              </a:rPr>
              <a:t>发展无限的可能性</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pPr>
            <a:r>
              <a:rPr lang="zh-CN" altLang="en-US" sz="2000" dirty="0" smtClean="0">
                <a:solidFill>
                  <a:schemeClr val="tx1">
                    <a:lumMod val="75000"/>
                    <a:lumOff val="25000"/>
                  </a:schemeClr>
                </a:solidFill>
                <a:latin typeface="微软雅黑" pitchFamily="34" charset="-122"/>
                <a:ea typeface="微软雅黑" pitchFamily="34" charset="-122"/>
              </a:rPr>
              <a:t>这种发展</a:t>
            </a:r>
            <a:r>
              <a:rPr lang="zh-CN" altLang="en-US" sz="2000" dirty="0">
                <a:solidFill>
                  <a:schemeClr val="tx1">
                    <a:lumMod val="75000"/>
                    <a:lumOff val="25000"/>
                  </a:schemeClr>
                </a:solidFill>
                <a:latin typeface="微软雅黑" pitchFamily="34" charset="-122"/>
                <a:ea typeface="微软雅黑" pitchFamily="34" charset="-122"/>
              </a:rPr>
              <a:t>的不确定性和可能性对于喜欢挑战的人来说是施展才华</a:t>
            </a:r>
            <a:r>
              <a:rPr lang="zh-CN" altLang="en-US" sz="2000" dirty="0" smtClean="0">
                <a:solidFill>
                  <a:schemeClr val="tx1">
                    <a:lumMod val="75000"/>
                    <a:lumOff val="25000"/>
                  </a:schemeClr>
                </a:solidFill>
                <a:latin typeface="微软雅黑" pitchFamily="34" charset="-122"/>
                <a:ea typeface="微软雅黑" pitchFamily="34" charset="-122"/>
              </a:rPr>
              <a:t>、发展</a:t>
            </a:r>
            <a:r>
              <a:rPr lang="zh-CN" altLang="en-US" sz="2000" dirty="0">
                <a:solidFill>
                  <a:schemeClr val="tx1">
                    <a:lumMod val="75000"/>
                    <a:lumOff val="25000"/>
                  </a:schemeClr>
                </a:solidFill>
                <a:latin typeface="微软雅黑" pitchFamily="34" charset="-122"/>
                <a:ea typeface="微软雅黑" pitchFamily="34" charset="-122"/>
              </a:rPr>
              <a:t>事业</a:t>
            </a:r>
            <a:r>
              <a:rPr lang="zh-CN" altLang="en-US" sz="2000" dirty="0" smtClean="0">
                <a:solidFill>
                  <a:schemeClr val="tx1">
                    <a:lumMod val="75000"/>
                    <a:lumOff val="25000"/>
                  </a:schemeClr>
                </a:solidFill>
                <a:latin typeface="微软雅黑" pitchFamily="34" charset="-122"/>
                <a:ea typeface="微软雅黑" pitchFamily="34" charset="-122"/>
              </a:rPr>
              <a:t>、实现</a:t>
            </a:r>
            <a:r>
              <a:rPr lang="zh-CN" altLang="en-US" sz="2000" dirty="0">
                <a:solidFill>
                  <a:schemeClr val="tx1">
                    <a:lumMod val="75000"/>
                    <a:lumOff val="25000"/>
                  </a:schemeClr>
                </a:solidFill>
                <a:latin typeface="微软雅黑" pitchFamily="34" charset="-122"/>
                <a:ea typeface="微软雅黑" pitchFamily="34" charset="-122"/>
              </a:rPr>
              <a:t>梦想的大</a:t>
            </a:r>
            <a:r>
              <a:rPr lang="zh-CN" altLang="en-US" sz="2000" dirty="0" smtClean="0">
                <a:solidFill>
                  <a:schemeClr val="tx1">
                    <a:lumMod val="75000"/>
                    <a:lumOff val="25000"/>
                  </a:schemeClr>
                </a:solidFill>
                <a:latin typeface="微软雅黑" pitchFamily="34" charset="-122"/>
                <a:ea typeface="微软雅黑" pitchFamily="34" charset="-122"/>
              </a:rPr>
              <a:t>舞台</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具有一定吸引力</a:t>
            </a:r>
            <a:r>
              <a:rPr lang="zh-CN" altLang="en-US" sz="2000" dirty="0" smtClean="0">
                <a:solidFill>
                  <a:schemeClr val="tx1">
                    <a:lumMod val="75000"/>
                    <a:lumOff val="25000"/>
                  </a:schemeClr>
                </a:solidFill>
                <a:latin typeface="微软雅黑" pitchFamily="34" charset="-122"/>
                <a:ea typeface="微软雅黑" pitchFamily="34" charset="-122"/>
              </a:rPr>
              <a:t>。当然</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这种吸引力的大小取决于企业创始人释放的信心</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以及</a:t>
            </a:r>
            <a:r>
              <a:rPr lang="zh-CN" altLang="en-US" sz="2000" dirty="0" smtClean="0">
                <a:solidFill>
                  <a:schemeClr val="tx1">
                    <a:lumMod val="75000"/>
                    <a:lumOff val="25000"/>
                  </a:schemeClr>
                </a:solidFill>
                <a:latin typeface="微软雅黑" pitchFamily="34" charset="-122"/>
                <a:ea typeface="微软雅黑" pitchFamily="34" charset="-122"/>
              </a:rPr>
              <a:t>创始人</a:t>
            </a:r>
            <a:r>
              <a:rPr lang="zh-CN" altLang="en-US" sz="2000" dirty="0">
                <a:solidFill>
                  <a:schemeClr val="tx1">
                    <a:lumMod val="75000"/>
                    <a:lumOff val="25000"/>
                  </a:schemeClr>
                </a:solidFill>
                <a:latin typeface="微软雅黑" pitchFamily="34" charset="-122"/>
                <a:ea typeface="微软雅黑" pitchFamily="34" charset="-122"/>
              </a:rPr>
              <a:t>让权</a:t>
            </a:r>
            <a:r>
              <a:rPr lang="zh-CN" altLang="en-US" sz="2000" dirty="0" smtClean="0">
                <a:solidFill>
                  <a:schemeClr val="tx1">
                    <a:lumMod val="75000"/>
                    <a:lumOff val="25000"/>
                  </a:schemeClr>
                </a:solidFill>
                <a:latin typeface="微软雅黑" pitchFamily="34" charset="-122"/>
                <a:ea typeface="微软雅黑" pitchFamily="34" charset="-122"/>
              </a:rPr>
              <a:t>、让利</a:t>
            </a:r>
            <a:r>
              <a:rPr lang="zh-CN" altLang="en-US" sz="2000" dirty="0">
                <a:solidFill>
                  <a:schemeClr val="tx1">
                    <a:lumMod val="75000"/>
                    <a:lumOff val="25000"/>
                  </a:schemeClr>
                </a:solidFill>
                <a:latin typeface="微软雅黑" pitchFamily="34" charset="-122"/>
                <a:ea typeface="微软雅黑" pitchFamily="34" charset="-122"/>
              </a:rPr>
              <a:t>的大小。</a:t>
            </a:r>
          </a:p>
        </p:txBody>
      </p:sp>
      <p:sp>
        <p:nvSpPr>
          <p:cNvPr id="25" name="矩形 24"/>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6" name="组合 25"/>
          <p:cNvGrpSpPr/>
          <p:nvPr/>
        </p:nvGrpSpPr>
        <p:grpSpPr>
          <a:xfrm>
            <a:off x="192881" y="893"/>
            <a:ext cx="575915" cy="836495"/>
            <a:chOff x="841003" y="360040"/>
            <a:chExt cx="504056" cy="836712"/>
          </a:xfrm>
          <a:solidFill>
            <a:schemeClr val="accent1"/>
          </a:solidFill>
        </p:grpSpPr>
        <p:sp>
          <p:nvSpPr>
            <p:cNvPr id="27" name="矩形 26"/>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28" name="等腰三角形 27"/>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30" name="矩形 29"/>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9"/>
          <p:cNvSpPr txBox="1"/>
          <p:nvPr/>
        </p:nvSpPr>
        <p:spPr>
          <a:xfrm>
            <a:off x="840784" y="203271"/>
            <a:ext cx="66268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二、 初创企业的生存之</a:t>
            </a:r>
            <a:r>
              <a:rPr lang="zh-CN" altLang="en-US" sz="2400" b="1" dirty="0" smtClean="0">
                <a:solidFill>
                  <a:schemeClr val="tx1">
                    <a:lumMod val="75000"/>
                    <a:lumOff val="25000"/>
                  </a:schemeClr>
                </a:solidFill>
                <a:latin typeface="微软雅黑" pitchFamily="34" charset="-122"/>
                <a:ea typeface="微软雅黑" pitchFamily="34" charset="-122"/>
              </a:rPr>
              <a:t>道  </a:t>
            </a:r>
            <a:r>
              <a:rPr lang="en-US" altLang="zh-CN" sz="2400" b="1" dirty="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五</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人才管理</a:t>
            </a:r>
          </a:p>
        </p:txBody>
      </p:sp>
    </p:spTree>
    <p:extLst>
      <p:ext uri="{BB962C8B-B14F-4D97-AF65-F5344CB8AC3E}">
        <p14:creationId xmlns:p14="http://schemas.microsoft.com/office/powerpoint/2010/main" val="423967890"/>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down)">
                                      <p:cBhvr>
                                        <p:cTn id="7" dur="500"/>
                                        <p:tgtEl>
                                          <p:spTgt spid="21"/>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down)">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6029" y="189483"/>
            <a:ext cx="12192000" cy="1727743"/>
          </a:xfrm>
          <a:prstGeom prst="rect">
            <a:avLst/>
          </a:prstGeom>
          <a:solidFill>
            <a:schemeClr val="bg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 name="矩形 1"/>
          <p:cNvSpPr/>
          <p:nvPr/>
        </p:nvSpPr>
        <p:spPr>
          <a:xfrm>
            <a:off x="-6029" y="892"/>
            <a:ext cx="12221116" cy="1844344"/>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9" name="圆角矩形 8"/>
          <p:cNvSpPr/>
          <p:nvPr/>
        </p:nvSpPr>
        <p:spPr>
          <a:xfrm>
            <a:off x="1848635" y="909376"/>
            <a:ext cx="3671452" cy="575915"/>
          </a:xfrm>
          <a:prstGeom prst="roundRect">
            <a:avLst>
              <a:gd name="adj" fmla="val 0"/>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solidFill>
                <a:schemeClr val="bg1"/>
              </a:solidFill>
            </a:endParaRPr>
          </a:p>
        </p:txBody>
      </p:sp>
      <p:sp>
        <p:nvSpPr>
          <p:cNvPr id="10" name="TextBox 9"/>
          <p:cNvSpPr txBox="1"/>
          <p:nvPr/>
        </p:nvSpPr>
        <p:spPr>
          <a:xfrm>
            <a:off x="1776646" y="962207"/>
            <a:ext cx="3743441" cy="553827"/>
          </a:xfrm>
          <a:prstGeom prst="rect">
            <a:avLst/>
          </a:prstGeom>
          <a:noFill/>
        </p:spPr>
        <p:txBody>
          <a:bodyPr wrap="square" lIns="121917" tIns="60958" rIns="121917" bIns="60958" rtlCol="0">
            <a:spAutoFit/>
          </a:bodyPr>
          <a:lstStyle/>
          <a:p>
            <a:pPr algn="ctr"/>
            <a:r>
              <a:rPr lang="zh-CN" altLang="en-US" sz="2800" b="1" dirty="0" smtClean="0">
                <a:solidFill>
                  <a:schemeClr val="bg1"/>
                </a:solidFill>
                <a:latin typeface="微软雅黑" pitchFamily="34" charset="-122"/>
                <a:ea typeface="微软雅黑" pitchFamily="34" charset="-122"/>
              </a:rPr>
              <a:t>故事引入</a:t>
            </a:r>
            <a:endParaRPr lang="zh-CN" altLang="en-US" sz="2800" b="1" dirty="0">
              <a:solidFill>
                <a:schemeClr val="bg1"/>
              </a:solidFill>
              <a:latin typeface="Impact MT Std" pitchFamily="34" charset="0"/>
              <a:ea typeface="微软雅黑" panose="020B0503020204020204" pitchFamily="34" charset="-122"/>
            </a:endParaRPr>
          </a:p>
        </p:txBody>
      </p:sp>
      <p:sp>
        <p:nvSpPr>
          <p:cNvPr id="18" name="矩形 17"/>
          <p:cNvSpPr/>
          <p:nvPr/>
        </p:nvSpPr>
        <p:spPr>
          <a:xfrm flipH="1">
            <a:off x="-1" y="6524540"/>
            <a:ext cx="12192001" cy="36041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5" name="矩形 14"/>
          <p:cNvSpPr/>
          <p:nvPr/>
        </p:nvSpPr>
        <p:spPr bwMode="auto">
          <a:xfrm>
            <a:off x="8126547" y="981366"/>
            <a:ext cx="2105372" cy="1527549"/>
          </a:xfrm>
          <a:prstGeom prst="rect">
            <a:avLst/>
          </a:prstGeom>
          <a:blipFill>
            <a:blip r:embed="rId3" cstate="print">
              <a:extLst>
                <a:ext uri="{28A0092B-C50C-407E-A947-70E740481C1C}">
                  <a14:useLocalDpi xmlns:a14="http://schemas.microsoft.com/office/drawing/2010/main"/>
                </a:ext>
              </a:extLst>
            </a:blip>
            <a:srcRect/>
            <a:stretch>
              <a:fillRect/>
            </a:stretch>
          </a:blipFill>
          <a:ln w="3175">
            <a:solidFill>
              <a:srgbClr val="5F5F5F"/>
            </a:solidFill>
            <a:miter lim="800000"/>
            <a:headEnd/>
            <a:tailEnd/>
          </a:ln>
          <a:extLst/>
        </p:spPr>
        <p:txBody>
          <a:bodyPr vert="horz" wrap="square" lIns="121877" tIns="60938" rIns="121877" bIns="60938" numCol="1" rtlCol="0" anchor="t" anchorCtr="0" compatLnSpc="1">
            <a:prstTxWarp prst="textNoShape">
              <a:avLst/>
            </a:prstTxWarp>
          </a:bodyPr>
          <a:lstStyle/>
          <a:p>
            <a:pPr defTabSz="1218735" fontAlgn="base">
              <a:spcBef>
                <a:spcPct val="0"/>
              </a:spcBef>
              <a:spcAft>
                <a:spcPct val="0"/>
              </a:spcAft>
            </a:pPr>
            <a:endParaRPr lang="zh-CN" altLang="en-US" sz="2400">
              <a:latin typeface="Arial" panose="020B0604020202020204" pitchFamily="34" charset="0"/>
              <a:ea typeface="宋体" panose="02010600030101010101" pitchFamily="2" charset="-122"/>
            </a:endParaRPr>
          </a:p>
        </p:txBody>
      </p:sp>
      <p:sp>
        <p:nvSpPr>
          <p:cNvPr id="16" name="TextBox 9"/>
          <p:cNvSpPr>
            <a:spLocks noChangeArrowheads="1"/>
          </p:cNvSpPr>
          <p:nvPr/>
        </p:nvSpPr>
        <p:spPr bwMode="auto">
          <a:xfrm>
            <a:off x="552450" y="1991122"/>
            <a:ext cx="11093449" cy="459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77" tIns="60938" rIns="121877" bIns="6093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lnSpc>
                <a:spcPct val="120000"/>
              </a:lnSpc>
              <a:spcAft>
                <a:spcPts val="1200"/>
              </a:spcAft>
            </a:pPr>
            <a:r>
              <a:rPr lang="zh-CN" altLang="en-US" b="1" dirty="0">
                <a:solidFill>
                  <a:srgbClr val="FF0000"/>
                </a:solidFill>
                <a:latin typeface="微软雅黑" pitchFamily="34" charset="-122"/>
                <a:ea typeface="微软雅黑" pitchFamily="34" charset="-122"/>
                <a:sym typeface="微软雅黑" pitchFamily="34" charset="-122"/>
              </a:rPr>
              <a:t>腾讯名称的</a:t>
            </a:r>
            <a:r>
              <a:rPr lang="zh-CN" altLang="en-US" b="1" dirty="0" smtClean="0">
                <a:solidFill>
                  <a:srgbClr val="FF0000"/>
                </a:solidFill>
                <a:latin typeface="微软雅黑" pitchFamily="34" charset="-122"/>
                <a:ea typeface="微软雅黑" pitchFamily="34" charset="-122"/>
                <a:sym typeface="微软雅黑" pitchFamily="34" charset="-122"/>
              </a:rPr>
              <a:t>由来</a:t>
            </a:r>
            <a:endParaRPr lang="zh-CN" altLang="en-US" b="1" dirty="0">
              <a:solidFill>
                <a:srgbClr val="FF0000"/>
              </a:solidFill>
              <a:latin typeface="微软雅黑" pitchFamily="34" charset="-122"/>
              <a:ea typeface="微软雅黑" pitchFamily="34" charset="-122"/>
              <a:sym typeface="微软雅黑" pitchFamily="34" charset="-122"/>
            </a:endParaRPr>
          </a:p>
          <a:p>
            <a:pPr indent="457200" algn="just" eaLnBrk="1" hangingPunct="1">
              <a:lnSpc>
                <a:spcPct val="120000"/>
              </a:lnSpc>
            </a:pPr>
            <a:r>
              <a:rPr lang="en-US" altLang="zh-CN" dirty="0" smtClean="0">
                <a:solidFill>
                  <a:schemeClr val="tx1">
                    <a:lumMod val="75000"/>
                    <a:lumOff val="25000"/>
                  </a:schemeClr>
                </a:solidFill>
                <a:latin typeface="微软雅黑" pitchFamily="34" charset="-122"/>
                <a:ea typeface="微软雅黑" pitchFamily="34" charset="-122"/>
                <a:sym typeface="微软雅黑" pitchFamily="34" charset="-122"/>
              </a:rPr>
              <a:t>1998</a:t>
            </a:r>
            <a:r>
              <a:rPr lang="zh-CN" altLang="en-US" dirty="0" smtClean="0">
                <a:solidFill>
                  <a:schemeClr val="tx1">
                    <a:lumMod val="75000"/>
                    <a:lumOff val="25000"/>
                  </a:schemeClr>
                </a:solidFill>
                <a:latin typeface="微软雅黑" pitchFamily="34" charset="-122"/>
                <a:ea typeface="微软雅黑" pitchFamily="34" charset="-122"/>
                <a:sym typeface="微软雅黑" pitchFamily="34" charset="-122"/>
              </a:rPr>
              <a:t>年</a:t>
            </a:r>
            <a:r>
              <a:rPr lang="en-US" altLang="zh-CN" dirty="0" smtClean="0">
                <a:solidFill>
                  <a:schemeClr val="tx1">
                    <a:lumMod val="75000"/>
                    <a:lumOff val="25000"/>
                  </a:schemeClr>
                </a:solidFill>
                <a:latin typeface="微软雅黑" pitchFamily="34" charset="-122"/>
                <a:ea typeface="微软雅黑" pitchFamily="34" charset="-122"/>
                <a:sym typeface="微软雅黑" pitchFamily="34" charset="-122"/>
              </a:rPr>
              <a:t>11</a:t>
            </a:r>
            <a:r>
              <a:rPr lang="zh-CN" altLang="en-US" dirty="0" smtClean="0">
                <a:solidFill>
                  <a:schemeClr val="tx1">
                    <a:lumMod val="75000"/>
                    <a:lumOff val="25000"/>
                  </a:schemeClr>
                </a:solidFill>
                <a:latin typeface="微软雅黑" pitchFamily="34" charset="-122"/>
                <a:ea typeface="微软雅黑" pitchFamily="34" charset="-122"/>
                <a:sym typeface="微软雅黑" pitchFamily="34" charset="-122"/>
              </a:rPr>
              <a:t>月</a:t>
            </a:r>
            <a:r>
              <a:rPr lang="en-US" altLang="zh-CN" dirty="0" smtClean="0">
                <a:solidFill>
                  <a:schemeClr val="tx1">
                    <a:lumMod val="75000"/>
                    <a:lumOff val="25000"/>
                  </a:schemeClr>
                </a:solidFill>
                <a:latin typeface="微软雅黑" pitchFamily="34" charset="-122"/>
                <a:ea typeface="微软雅黑" pitchFamily="34" charset="-122"/>
                <a:sym typeface="微软雅黑" pitchFamily="34" charset="-122"/>
              </a:rPr>
              <a:t>11</a:t>
            </a:r>
            <a:r>
              <a:rPr lang="zh-CN" altLang="en-US" dirty="0" smtClean="0">
                <a:solidFill>
                  <a:schemeClr val="tx1">
                    <a:lumMod val="75000"/>
                    <a:lumOff val="25000"/>
                  </a:schemeClr>
                </a:solidFill>
                <a:latin typeface="微软雅黑" pitchFamily="34" charset="-122"/>
                <a:ea typeface="微软雅黑" pitchFamily="34" charset="-122"/>
                <a:sym typeface="微软雅黑" pitchFamily="34" charset="-122"/>
              </a:rPr>
              <a:t>日</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马化腾和张志东</a:t>
            </a:r>
            <a:r>
              <a:rPr lang="zh-CN" altLang="en-US" dirty="0" smtClean="0">
                <a:solidFill>
                  <a:schemeClr val="tx1">
                    <a:lumMod val="75000"/>
                    <a:lumOff val="25000"/>
                  </a:schemeClr>
                </a:solidFill>
                <a:latin typeface="微软雅黑" pitchFamily="34" charset="-122"/>
                <a:ea typeface="微软雅黑" pitchFamily="34" charset="-122"/>
                <a:sym typeface="微软雅黑" pitchFamily="34" charset="-122"/>
              </a:rPr>
              <a:t>、曾李青、许晨</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哗</a:t>
            </a:r>
            <a:r>
              <a:rPr lang="zh-CN" altLang="en-US" dirty="0" smtClean="0">
                <a:solidFill>
                  <a:schemeClr val="tx1">
                    <a:lumMod val="75000"/>
                    <a:lumOff val="25000"/>
                  </a:schemeClr>
                </a:solidFill>
                <a:latin typeface="微软雅黑" pitchFamily="34" charset="-122"/>
                <a:ea typeface="微软雅黑" pitchFamily="34" charset="-122"/>
                <a:sym typeface="微软雅黑" pitchFamily="34" charset="-122"/>
              </a:rPr>
              <a:t>、陈一丹</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四位合伙人共同</a:t>
            </a:r>
            <a:r>
              <a:rPr lang="zh-CN" altLang="en-US" dirty="0" smtClean="0">
                <a:solidFill>
                  <a:schemeClr val="tx1">
                    <a:lumMod val="75000"/>
                    <a:lumOff val="25000"/>
                  </a:schemeClr>
                </a:solidFill>
                <a:latin typeface="微软雅黑" pitchFamily="34" charset="-122"/>
                <a:ea typeface="微软雅黑" pitchFamily="34" charset="-122"/>
                <a:sym typeface="微软雅黑" pitchFamily="34" charset="-122"/>
              </a:rPr>
              <a:t>创立了</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腾</a:t>
            </a:r>
            <a:r>
              <a:rPr lang="zh-CN" altLang="en-US" dirty="0" smtClean="0">
                <a:solidFill>
                  <a:schemeClr val="tx1">
                    <a:lumMod val="75000"/>
                    <a:lumOff val="25000"/>
                  </a:schemeClr>
                </a:solidFill>
                <a:latin typeface="微软雅黑" pitchFamily="34" charset="-122"/>
                <a:ea typeface="微软雅黑" pitchFamily="34" charset="-122"/>
                <a:sym typeface="微软雅黑" pitchFamily="34" charset="-122"/>
              </a:rPr>
              <a:t>讯</a:t>
            </a:r>
            <a:r>
              <a:rPr lang="en-US" altLang="zh-CN" dirty="0" smtClean="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注册为深圳腾讯计算机系统有限公司</a:t>
            </a:r>
            <a:r>
              <a:rPr lang="zh-CN" altLang="en-US" dirty="0" smtClean="0">
                <a:solidFill>
                  <a:schemeClr val="tx1">
                    <a:lumMod val="75000"/>
                    <a:lumOff val="25000"/>
                  </a:schemeClr>
                </a:solidFill>
                <a:latin typeface="微软雅黑" pitchFamily="34" charset="-122"/>
                <a:ea typeface="微软雅黑" pitchFamily="34" charset="-122"/>
                <a:sym typeface="微软雅黑" pitchFamily="34" charset="-122"/>
              </a:rPr>
              <a:t>。之所以</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取名腾讯</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是与公司</a:t>
            </a:r>
            <a:r>
              <a:rPr lang="zh-CN" altLang="en-US" dirty="0" smtClean="0">
                <a:solidFill>
                  <a:schemeClr val="tx1">
                    <a:lumMod val="75000"/>
                    <a:lumOff val="25000"/>
                  </a:schemeClr>
                </a:solidFill>
                <a:latin typeface="微软雅黑" pitchFamily="34" charset="-122"/>
                <a:ea typeface="微软雅黑" pitchFamily="34" charset="-122"/>
                <a:sym typeface="微软雅黑" pitchFamily="34" charset="-122"/>
              </a:rPr>
              <a:t>的经营</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业务及一家公司有关</a:t>
            </a:r>
            <a:r>
              <a:rPr lang="zh-CN" altLang="en-US" dirty="0" smtClean="0">
                <a:solidFill>
                  <a:schemeClr val="tx1">
                    <a:lumMod val="75000"/>
                    <a:lumOff val="25000"/>
                  </a:schemeClr>
                </a:solidFill>
                <a:latin typeface="微软雅黑" pitchFamily="34" charset="-122"/>
                <a:ea typeface="微软雅黑" pitchFamily="34" charset="-122"/>
                <a:sym typeface="微软雅黑" pitchFamily="34" charset="-122"/>
              </a:rPr>
              <a:t>。首先</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dirty="0" smtClean="0">
                <a:solidFill>
                  <a:schemeClr val="tx1">
                    <a:lumMod val="75000"/>
                    <a:lumOff val="25000"/>
                  </a:schemeClr>
                </a:solidFill>
                <a:latin typeface="微软雅黑" pitchFamily="34" charset="-122"/>
                <a:ea typeface="微软雅黑" pitchFamily="34" charset="-122"/>
                <a:sym typeface="微软雅黑" pitchFamily="34" charset="-122"/>
              </a:rPr>
              <a:t>将“讯”作为</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尾缀</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意思是跟公司业务和通信有关联</a:t>
            </a:r>
            <a:r>
              <a:rPr lang="en-US" altLang="zh-CN" dirty="0" smtClean="0">
                <a:solidFill>
                  <a:schemeClr val="tx1">
                    <a:lumMod val="75000"/>
                    <a:lumOff val="25000"/>
                  </a:schemeClr>
                </a:solidFill>
                <a:latin typeface="微软雅黑" pitchFamily="34" charset="-122"/>
                <a:ea typeface="微软雅黑" pitchFamily="34" charset="-122"/>
                <a:sym typeface="微软雅黑" pitchFamily="34" charset="-122"/>
              </a:rPr>
              <a:t>;</a:t>
            </a:r>
            <a:r>
              <a:rPr lang="zh-CN" altLang="en-US" dirty="0" smtClean="0">
                <a:solidFill>
                  <a:schemeClr val="tx1">
                    <a:lumMod val="75000"/>
                    <a:lumOff val="25000"/>
                  </a:schemeClr>
                </a:solidFill>
                <a:latin typeface="微软雅黑" pitchFamily="34" charset="-122"/>
                <a:ea typeface="微软雅黑" pitchFamily="34" charset="-122"/>
                <a:sym typeface="微软雅黑" pitchFamily="34" charset="-122"/>
              </a:rPr>
              <a:t>其次</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dirty="0" smtClean="0">
                <a:solidFill>
                  <a:schemeClr val="tx1">
                    <a:lumMod val="75000"/>
                    <a:lumOff val="25000"/>
                  </a:schemeClr>
                </a:solidFill>
                <a:latin typeface="微软雅黑" pitchFamily="34" charset="-122"/>
                <a:ea typeface="微软雅黑" pitchFamily="34" charset="-122"/>
                <a:sym typeface="微软雅黑" pitchFamily="34" charset="-122"/>
              </a:rPr>
              <a:t>美国朗讯科技公司</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是一家在当时相当有名气的通信公司</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腾讯的中文</a:t>
            </a:r>
            <a:r>
              <a:rPr lang="zh-CN" altLang="en-US" dirty="0" smtClean="0">
                <a:solidFill>
                  <a:schemeClr val="tx1">
                    <a:lumMod val="75000"/>
                    <a:lumOff val="25000"/>
                  </a:schemeClr>
                </a:solidFill>
                <a:latin typeface="微软雅黑" pitchFamily="34" charset="-122"/>
                <a:ea typeface="微软雅黑" pitchFamily="34" charset="-122"/>
                <a:sym typeface="微软雅黑" pitchFamily="34" charset="-122"/>
              </a:rPr>
              <a:t>和英文</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名称都受其影响</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另外</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 Ten Cent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的由来</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也和粤语</a:t>
            </a:r>
            <a:r>
              <a:rPr lang="zh-CN" altLang="en-US" dirty="0" smtClean="0">
                <a:solidFill>
                  <a:schemeClr val="tx1">
                    <a:lumMod val="75000"/>
                    <a:lumOff val="25000"/>
                  </a:schemeClr>
                </a:solidFill>
                <a:latin typeface="微软雅黑" pitchFamily="34" charset="-122"/>
                <a:ea typeface="微软雅黑" pitchFamily="34" charset="-122"/>
                <a:sym typeface="微软雅黑" pitchFamily="34" charset="-122"/>
              </a:rPr>
              <a:t>中“腾”的</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发音有关。 初创</a:t>
            </a:r>
            <a:r>
              <a:rPr lang="zh-CN" altLang="en-US" dirty="0" smtClean="0">
                <a:solidFill>
                  <a:schemeClr val="tx1">
                    <a:lumMod val="75000"/>
                    <a:lumOff val="25000"/>
                  </a:schemeClr>
                </a:solidFill>
                <a:latin typeface="微软雅黑" pitchFamily="34" charset="-122"/>
                <a:ea typeface="微软雅黑" pitchFamily="34" charset="-122"/>
                <a:sym typeface="微软雅黑" pitchFamily="34" charset="-122"/>
              </a:rPr>
              <a:t>经营之</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初</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马化腾率领自己的团队做网页</a:t>
            </a:r>
            <a:r>
              <a:rPr lang="zh-CN" altLang="en-US" dirty="0" smtClean="0">
                <a:solidFill>
                  <a:schemeClr val="tx1">
                    <a:lumMod val="75000"/>
                    <a:lumOff val="25000"/>
                  </a:schemeClr>
                </a:solidFill>
                <a:latin typeface="微软雅黑" pitchFamily="34" charset="-122"/>
                <a:ea typeface="微软雅黑" pitchFamily="34" charset="-122"/>
                <a:sym typeface="微软雅黑" pitchFamily="34" charset="-122"/>
              </a:rPr>
              <a:t>、做</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系统集成</a:t>
            </a:r>
            <a:r>
              <a:rPr lang="zh-CN" altLang="en-US" dirty="0" smtClean="0">
                <a:solidFill>
                  <a:schemeClr val="tx1">
                    <a:lumMod val="75000"/>
                    <a:lumOff val="25000"/>
                  </a:schemeClr>
                </a:solidFill>
                <a:latin typeface="微软雅黑" pitchFamily="34" charset="-122"/>
                <a:ea typeface="微软雅黑" pitchFamily="34" charset="-122"/>
                <a:sym typeface="微软雅黑" pitchFamily="34" charset="-122"/>
              </a:rPr>
              <a:t>、做</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程序设计</a:t>
            </a:r>
            <a:r>
              <a:rPr lang="zh-CN" altLang="en-US" dirty="0" smtClean="0">
                <a:solidFill>
                  <a:schemeClr val="tx1">
                    <a:lumMod val="75000"/>
                    <a:lumOff val="25000"/>
                  </a:schemeClr>
                </a:solidFill>
                <a:latin typeface="微软雅黑" pitchFamily="34" charset="-122"/>
                <a:ea typeface="微软雅黑" pitchFamily="34" charset="-122"/>
                <a:sym typeface="微软雅黑" pitchFamily="34" charset="-122"/>
              </a:rPr>
              <a:t>。但</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由于不懂市场和</a:t>
            </a:r>
            <a:r>
              <a:rPr lang="zh-CN" altLang="en-US" dirty="0" smtClean="0">
                <a:solidFill>
                  <a:schemeClr val="tx1">
                    <a:lumMod val="75000"/>
                    <a:lumOff val="25000"/>
                  </a:schemeClr>
                </a:solidFill>
                <a:latin typeface="微软雅黑" pitchFamily="34" charset="-122"/>
                <a:ea typeface="微软雅黑" pitchFamily="34" charset="-122"/>
                <a:sym typeface="微软雅黑" pitchFamily="34" charset="-122"/>
              </a:rPr>
              <a:t>市场运作</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腾讯的产品拿出去向运营商推销</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却经常被拒之门外</a:t>
            </a:r>
            <a:r>
              <a:rPr lang="zh-CN" altLang="en-US" dirty="0" smtClean="0">
                <a:solidFill>
                  <a:schemeClr val="tx1">
                    <a:lumMod val="75000"/>
                    <a:lumOff val="25000"/>
                  </a:schemeClr>
                </a:solidFill>
                <a:latin typeface="微软雅黑" pitchFamily="34" charset="-122"/>
                <a:ea typeface="微软雅黑" pitchFamily="34" charset="-122"/>
                <a:sym typeface="微软雅黑" pitchFamily="34" charset="-122"/>
              </a:rPr>
              <a:t>。跟</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其他刚开始创业的</a:t>
            </a:r>
            <a:r>
              <a:rPr lang="zh-CN" altLang="en-US" dirty="0" smtClean="0">
                <a:solidFill>
                  <a:schemeClr val="tx1">
                    <a:lumMod val="75000"/>
                    <a:lumOff val="25000"/>
                  </a:schemeClr>
                </a:solidFill>
                <a:latin typeface="微软雅黑" pitchFamily="34" charset="-122"/>
                <a:ea typeface="微软雅黑" pitchFamily="34" charset="-122"/>
                <a:sym typeface="微软雅黑" pitchFamily="34" charset="-122"/>
              </a:rPr>
              <a:t>互联网公司</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一样</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资金和技术是腾讯最大的问题。</a:t>
            </a:r>
          </a:p>
          <a:p>
            <a:pPr indent="457200" algn="just" eaLnBrk="1" hangingPunct="1">
              <a:lnSpc>
                <a:spcPct val="120000"/>
              </a:lnSpc>
            </a:pPr>
            <a:r>
              <a:rPr lang="en-US" altLang="zh-CN" dirty="0" smtClean="0">
                <a:solidFill>
                  <a:schemeClr val="tx1">
                    <a:lumMod val="75000"/>
                    <a:lumOff val="25000"/>
                  </a:schemeClr>
                </a:solidFill>
                <a:latin typeface="微软雅黑" pitchFamily="34" charset="-122"/>
                <a:ea typeface="微软雅黑" pitchFamily="34" charset="-122"/>
                <a:sym typeface="微软雅黑" pitchFamily="34" charset="-122"/>
              </a:rPr>
              <a:t>1999</a:t>
            </a:r>
            <a:r>
              <a:rPr lang="zh-CN" altLang="en-US" dirty="0" smtClean="0">
                <a:solidFill>
                  <a:schemeClr val="tx1">
                    <a:lumMod val="75000"/>
                    <a:lumOff val="25000"/>
                  </a:schemeClr>
                </a:solidFill>
                <a:latin typeface="微软雅黑" pitchFamily="34" charset="-122"/>
                <a:ea typeface="微软雅黑" pitchFamily="34" charset="-122"/>
                <a:sym typeface="微软雅黑" pitchFamily="34" charset="-122"/>
              </a:rPr>
              <a:t>年</a:t>
            </a:r>
            <a:r>
              <a:rPr lang="en-US" altLang="zh-CN" dirty="0" smtClean="0">
                <a:solidFill>
                  <a:schemeClr val="tx1">
                    <a:lumMod val="75000"/>
                    <a:lumOff val="25000"/>
                  </a:schemeClr>
                </a:solidFill>
                <a:latin typeface="微软雅黑" pitchFamily="34" charset="-122"/>
                <a:ea typeface="微软雅黑" pitchFamily="34" charset="-122"/>
                <a:sym typeface="微软雅黑" pitchFamily="34" charset="-122"/>
              </a:rPr>
              <a:t>2</a:t>
            </a:r>
            <a:r>
              <a:rPr lang="zh-CN" altLang="en-US" dirty="0" smtClean="0">
                <a:solidFill>
                  <a:schemeClr val="tx1">
                    <a:lumMod val="75000"/>
                    <a:lumOff val="25000"/>
                  </a:schemeClr>
                </a:solidFill>
                <a:latin typeface="微软雅黑" pitchFamily="34" charset="-122"/>
                <a:ea typeface="微软雅黑" pitchFamily="34" charset="-122"/>
                <a:sym typeface="微软雅黑" pitchFamily="34" charset="-122"/>
              </a:rPr>
              <a:t>月</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腾讯开发出第一</a:t>
            </a:r>
            <a:r>
              <a:rPr lang="zh-CN" altLang="en-US" dirty="0" smtClean="0">
                <a:solidFill>
                  <a:schemeClr val="tx1">
                    <a:lumMod val="75000"/>
                    <a:lumOff val="25000"/>
                  </a:schemeClr>
                </a:solidFill>
                <a:latin typeface="微软雅黑" pitchFamily="34" charset="-122"/>
                <a:ea typeface="微软雅黑" pitchFamily="34" charset="-122"/>
                <a:sym typeface="微软雅黑" pitchFamily="34" charset="-122"/>
              </a:rPr>
              <a:t>个“中国风味”的</a:t>
            </a:r>
            <a:r>
              <a:rPr lang="en-US" altLang="zh-CN" dirty="0" smtClean="0">
                <a:solidFill>
                  <a:schemeClr val="tx1">
                    <a:lumMod val="75000"/>
                    <a:lumOff val="25000"/>
                  </a:schemeClr>
                </a:solidFill>
                <a:latin typeface="微软雅黑" pitchFamily="34" charset="-122"/>
                <a:ea typeface="微软雅黑" pitchFamily="34" charset="-122"/>
                <a:sym typeface="微软雅黑" pitchFamily="34" charset="-122"/>
              </a:rPr>
              <a:t>ICQ</a:t>
            </a:r>
            <a:r>
              <a:rPr lang="zh-CN" altLang="en-US" dirty="0" smtClean="0">
                <a:solidFill>
                  <a:schemeClr val="tx1">
                    <a:lumMod val="75000"/>
                    <a:lumOff val="25000"/>
                  </a:schemeClr>
                </a:solidFill>
                <a:latin typeface="微软雅黑" pitchFamily="34" charset="-122"/>
                <a:ea typeface="微软雅黑" pitchFamily="34" charset="-122"/>
                <a:sym typeface="微软雅黑" pitchFamily="34" charset="-122"/>
              </a:rPr>
              <a:t>，即</a:t>
            </a:r>
            <a:r>
              <a:rPr lang="en-US" altLang="zh-CN" dirty="0" smtClean="0">
                <a:solidFill>
                  <a:schemeClr val="tx1">
                    <a:lumMod val="75000"/>
                    <a:lumOff val="25000"/>
                  </a:schemeClr>
                </a:solidFill>
                <a:latin typeface="微软雅黑" pitchFamily="34" charset="-122"/>
                <a:ea typeface="微软雅黑" pitchFamily="34" charset="-122"/>
                <a:sym typeface="微软雅黑" pitchFamily="34" charset="-122"/>
              </a:rPr>
              <a:t>OICQ </a:t>
            </a:r>
            <a:r>
              <a:rPr lang="zh-CN" altLang="en-US" dirty="0" smtClean="0">
                <a:solidFill>
                  <a:schemeClr val="tx1">
                    <a:lumMod val="75000"/>
                    <a:lumOff val="25000"/>
                  </a:schemeClr>
                </a:solidFill>
                <a:latin typeface="微软雅黑" pitchFamily="34" charset="-122"/>
                <a:ea typeface="微软雅黑" pitchFamily="34" charset="-122"/>
                <a:sym typeface="微软雅黑" pitchFamily="34" charset="-122"/>
              </a:rPr>
              <a:t>后</a:t>
            </a:r>
            <a:r>
              <a:rPr lang="en-US" altLang="zh-CN" dirty="0" smtClean="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受到用户欢迎</a:t>
            </a:r>
            <a:r>
              <a:rPr lang="en-US" altLang="zh-CN" dirty="0" smtClean="0">
                <a:solidFill>
                  <a:schemeClr val="tx1">
                    <a:lumMod val="75000"/>
                    <a:lumOff val="25000"/>
                  </a:schemeClr>
                </a:solidFill>
                <a:latin typeface="微软雅黑" pitchFamily="34" charset="-122"/>
                <a:ea typeface="微软雅黑" pitchFamily="34" charset="-122"/>
                <a:sym typeface="微软雅黑" pitchFamily="34" charset="-122"/>
              </a:rPr>
              <a:t>,</a:t>
            </a:r>
            <a:r>
              <a:rPr lang="zh-CN" altLang="en-US" dirty="0" smtClean="0">
                <a:solidFill>
                  <a:schemeClr val="tx1">
                    <a:lumMod val="75000"/>
                    <a:lumOff val="25000"/>
                  </a:schemeClr>
                </a:solidFill>
                <a:latin typeface="微软雅黑" pitchFamily="34" charset="-122"/>
                <a:ea typeface="微软雅黑" pitchFamily="34" charset="-122"/>
                <a:sym typeface="微软雅黑" pitchFamily="34" charset="-122"/>
              </a:rPr>
              <a:t>注册</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人数疯长</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在很短时间内就增加到了几万人</a:t>
            </a:r>
            <a:r>
              <a:rPr lang="zh-CN" altLang="en-US" dirty="0" smtClean="0">
                <a:solidFill>
                  <a:schemeClr val="tx1">
                    <a:lumMod val="75000"/>
                    <a:lumOff val="25000"/>
                  </a:schemeClr>
                </a:solidFill>
                <a:latin typeface="微软雅黑" pitchFamily="34" charset="-122"/>
                <a:ea typeface="微软雅黑" pitchFamily="34" charset="-122"/>
                <a:sym typeface="微软雅黑" pitchFamily="34" charset="-122"/>
              </a:rPr>
              <a:t>。人数</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增加就要不断扩充服务器</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而</a:t>
            </a:r>
            <a:r>
              <a:rPr lang="zh-CN" altLang="en-US" dirty="0" smtClean="0">
                <a:solidFill>
                  <a:schemeClr val="tx1">
                    <a:lumMod val="75000"/>
                    <a:lumOff val="25000"/>
                  </a:schemeClr>
                </a:solidFill>
                <a:latin typeface="微软雅黑" pitchFamily="34" charset="-122"/>
                <a:ea typeface="微软雅黑" pitchFamily="34" charset="-122"/>
                <a:sym typeface="微软雅黑" pitchFamily="34" charset="-122"/>
              </a:rPr>
              <a:t>那时一两千</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元的服务器托管费对公司来说已不堪重负。</a:t>
            </a:r>
          </a:p>
          <a:p>
            <a:pPr indent="457200" algn="just" eaLnBrk="1" hangingPunct="1">
              <a:lnSpc>
                <a:spcPct val="120000"/>
              </a:lnSpc>
            </a:pP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2000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年</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第一次网络泡沫席卷了整个中国互联网</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腾讯进入了最为困难的时期</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在面临资金困难时</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曾险些把开发出的 </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ICQ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软件</a:t>
            </a:r>
            <a:r>
              <a:rPr lang="zh-CN" altLang="en-US" dirty="0" smtClean="0">
                <a:solidFill>
                  <a:schemeClr val="tx1">
                    <a:lumMod val="75000"/>
                    <a:lumOff val="25000"/>
                  </a:schemeClr>
                </a:solidFill>
                <a:latin typeface="微软雅黑" pitchFamily="34" charset="-122"/>
                <a:ea typeface="微软雅黑" pitchFamily="34" charset="-122"/>
                <a:sym typeface="微软雅黑" pitchFamily="34" charset="-122"/>
              </a:rPr>
              <a:t>以</a:t>
            </a:r>
            <a:r>
              <a:rPr lang="en-US" altLang="zh-CN" dirty="0" smtClean="0">
                <a:solidFill>
                  <a:schemeClr val="tx1">
                    <a:lumMod val="75000"/>
                    <a:lumOff val="25000"/>
                  </a:schemeClr>
                </a:solidFill>
                <a:latin typeface="微软雅黑" pitchFamily="34" charset="-122"/>
                <a:ea typeface="微软雅黑" pitchFamily="34" charset="-122"/>
                <a:sym typeface="微软雅黑" pitchFamily="34" charset="-122"/>
              </a:rPr>
              <a:t>60</a:t>
            </a:r>
            <a:r>
              <a:rPr lang="zh-CN" altLang="en-US" dirty="0" smtClean="0">
                <a:solidFill>
                  <a:schemeClr val="tx1">
                    <a:lumMod val="75000"/>
                    <a:lumOff val="25000"/>
                  </a:schemeClr>
                </a:solidFill>
                <a:latin typeface="微软雅黑" pitchFamily="34" charset="-122"/>
                <a:ea typeface="微软雅黑" pitchFamily="34" charset="-122"/>
                <a:sym typeface="微软雅黑" pitchFamily="34" charset="-122"/>
              </a:rPr>
              <a:t>万</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元的价格卖给深圳电信数据局</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但</a:t>
            </a:r>
            <a:r>
              <a:rPr lang="zh-CN" altLang="en-US" dirty="0" smtClean="0">
                <a:solidFill>
                  <a:schemeClr val="tx1">
                    <a:lumMod val="75000"/>
                    <a:lumOff val="25000"/>
                  </a:schemeClr>
                </a:solidFill>
                <a:latin typeface="微软雅黑" pitchFamily="34" charset="-122"/>
                <a:ea typeface="微软雅黑" pitchFamily="34" charset="-122"/>
                <a:sym typeface="微软雅黑" pitchFamily="34" charset="-122"/>
              </a:rPr>
              <a:t>终因</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价格原因告吹</a:t>
            </a:r>
            <a:r>
              <a:rPr lang="zh-CN" altLang="en-US" dirty="0" smtClean="0">
                <a:solidFill>
                  <a:schemeClr val="tx1">
                    <a:lumMod val="75000"/>
                    <a:lumOff val="25000"/>
                  </a:schemeClr>
                </a:solidFill>
                <a:latin typeface="微软雅黑" pitchFamily="34" charset="-122"/>
                <a:ea typeface="微软雅黑" pitchFamily="34" charset="-122"/>
                <a:sym typeface="微软雅黑" pitchFamily="34" charset="-122"/>
              </a:rPr>
              <a:t>。最后</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碰到</a:t>
            </a:r>
            <a:r>
              <a:rPr lang="zh-CN" altLang="en-US" dirty="0" smtClean="0">
                <a:solidFill>
                  <a:schemeClr val="tx1">
                    <a:lumMod val="75000"/>
                    <a:lumOff val="25000"/>
                  </a:schemeClr>
                </a:solidFill>
                <a:latin typeface="微软雅黑" pitchFamily="34" charset="-122"/>
                <a:ea typeface="微软雅黑" pitchFamily="34" charset="-122"/>
                <a:sym typeface="微软雅黑" pitchFamily="34" charset="-122"/>
              </a:rPr>
              <a:t>了</a:t>
            </a:r>
            <a:r>
              <a:rPr lang="en-US" altLang="zh-CN" dirty="0" smtClean="0">
                <a:solidFill>
                  <a:schemeClr val="tx1">
                    <a:lumMod val="75000"/>
                    <a:lumOff val="25000"/>
                  </a:schemeClr>
                </a:solidFill>
                <a:latin typeface="微软雅黑" pitchFamily="34" charset="-122"/>
                <a:ea typeface="微软雅黑" pitchFamily="34" charset="-122"/>
                <a:sym typeface="微软雅黑" pitchFamily="34" charset="-122"/>
              </a:rPr>
              <a:t>IDG</a:t>
            </a:r>
            <a:r>
              <a:rPr lang="zh-CN" altLang="en-US" dirty="0" smtClean="0">
                <a:solidFill>
                  <a:schemeClr val="tx1">
                    <a:lumMod val="75000"/>
                    <a:lumOff val="25000"/>
                  </a:schemeClr>
                </a:solidFill>
                <a:latin typeface="微软雅黑" pitchFamily="34" charset="-122"/>
                <a:ea typeface="微软雅黑" pitchFamily="34" charset="-122"/>
                <a:sym typeface="微软雅黑" pitchFamily="34" charset="-122"/>
              </a:rPr>
              <a:t>和</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盈科数码</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获得了第一笔投资</a:t>
            </a:r>
            <a:r>
              <a:rPr lang="zh-CN" altLang="en-US" dirty="0" smtClean="0">
                <a:solidFill>
                  <a:schemeClr val="tx1">
                    <a:lumMod val="75000"/>
                    <a:lumOff val="25000"/>
                  </a:schemeClr>
                </a:solidFill>
                <a:latin typeface="微软雅黑" pitchFamily="34" charset="-122"/>
                <a:ea typeface="微软雅黑" pitchFamily="34" charset="-122"/>
                <a:sym typeface="微软雅黑" pitchFamily="34" charset="-122"/>
              </a:rPr>
              <a:t>。之后</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腾讯的发展</a:t>
            </a:r>
            <a:r>
              <a:rPr lang="zh-CN" altLang="en-US" dirty="0" smtClean="0">
                <a:solidFill>
                  <a:schemeClr val="tx1">
                    <a:lumMod val="75000"/>
                    <a:lumOff val="25000"/>
                  </a:schemeClr>
                </a:solidFill>
                <a:latin typeface="微软雅黑" pitchFamily="34" charset="-122"/>
                <a:ea typeface="微软雅黑" pitchFamily="34" charset="-122"/>
                <a:sym typeface="微软雅黑" pitchFamily="34" charset="-122"/>
              </a:rPr>
              <a:t>才逐渐</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步入了正轨。</a:t>
            </a:r>
            <a:endParaRPr lang="en-US" altLang="zh-CN" dirty="0">
              <a:solidFill>
                <a:schemeClr val="tx1">
                  <a:lumMod val="75000"/>
                  <a:lumOff val="25000"/>
                </a:schemeClr>
              </a:solidFill>
              <a:latin typeface="微软雅黑" pitchFamily="34" charset="-122"/>
              <a:ea typeface="微软雅黑" pitchFamily="34" charset="-122"/>
              <a:sym typeface="微软雅黑" pitchFamily="34" charset="-122"/>
            </a:endParaRPr>
          </a:p>
        </p:txBody>
      </p:sp>
    </p:spTree>
    <p:extLst>
      <p:ext uri="{BB962C8B-B14F-4D97-AF65-F5344CB8AC3E}">
        <p14:creationId xmlns:p14="http://schemas.microsoft.com/office/powerpoint/2010/main" val="1499201134"/>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heel(1)">
                                      <p:cBhvr>
                                        <p:cTn id="7" dur="2000"/>
                                        <p:tgtEl>
                                          <p:spTgt spid="9"/>
                                        </p:tgtEl>
                                      </p:cBhvr>
                                    </p:animEffect>
                                  </p:childTnLst>
                                </p:cTn>
                              </p:par>
                              <p:par>
                                <p:cTn id="8" presetID="41" presetClass="entr" presetSubtype="0" fill="hold" grpId="0" nodeType="withEffect">
                                  <p:stCondLst>
                                    <p:cond delay="500"/>
                                  </p:stCondLst>
                                  <p:iterate type="lt">
                                    <p:tmPct val="10000"/>
                                  </p:iterate>
                                  <p:childTnLst>
                                    <p:set>
                                      <p:cBhvr>
                                        <p:cTn id="9" dur="1" fill="hold">
                                          <p:stCondLst>
                                            <p:cond delay="0"/>
                                          </p:stCondLst>
                                        </p:cTn>
                                        <p:tgtEl>
                                          <p:spTgt spid="10"/>
                                        </p:tgtEl>
                                        <p:attrNameLst>
                                          <p:attrName>style.visibility</p:attrName>
                                        </p:attrNameLst>
                                      </p:cBhvr>
                                      <p:to>
                                        <p:strVal val="visible"/>
                                      </p:to>
                                    </p:set>
                                    <p:anim calcmode="lin" valueType="num">
                                      <p:cBhvr>
                                        <p:cTn id="10"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11" dur="500" fill="hold"/>
                                        <p:tgtEl>
                                          <p:spTgt spid="10"/>
                                        </p:tgtEl>
                                        <p:attrNameLst>
                                          <p:attrName>ppt_y</p:attrName>
                                        </p:attrNameLst>
                                      </p:cBhvr>
                                      <p:tavLst>
                                        <p:tav tm="0">
                                          <p:val>
                                            <p:strVal val="#ppt_y"/>
                                          </p:val>
                                        </p:tav>
                                        <p:tav tm="100000">
                                          <p:val>
                                            <p:strVal val="#ppt_y"/>
                                          </p:val>
                                        </p:tav>
                                      </p:tavLst>
                                    </p:anim>
                                    <p:anim calcmode="lin" valueType="num">
                                      <p:cBhvr>
                                        <p:cTn id="12"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3"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4" dur="500" tmFilter="0,0; .5, 1; 1, 1"/>
                                        <p:tgtEl>
                                          <p:spTgt spid="10"/>
                                        </p:tgtEl>
                                      </p:cBhvr>
                                    </p:animEffect>
                                  </p:childTnLst>
                                </p:cTn>
                              </p:par>
                            </p:childTnLst>
                          </p:cTn>
                        </p:par>
                        <p:par>
                          <p:cTn id="15" fill="hold">
                            <p:stCondLst>
                              <p:cond delay="2000"/>
                            </p:stCondLst>
                            <p:childTnLst>
                              <p:par>
                                <p:cTn id="16" presetID="14" presetClass="entr" presetSubtype="10" fill="hold" grpId="0" nodeType="after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randombar(horizontal)">
                                      <p:cBhvr>
                                        <p:cTn id="18" dur="1000"/>
                                        <p:tgtEl>
                                          <p:spTgt spid="16"/>
                                        </p:tgtEl>
                                      </p:cBhvr>
                                    </p:animEffect>
                                  </p:childTnLst>
                                </p:cTn>
                              </p:par>
                            </p:childTnLst>
                          </p:cTn>
                        </p:par>
                        <p:par>
                          <p:cTn id="19" fill="hold">
                            <p:stCondLst>
                              <p:cond delay="3000"/>
                            </p:stCondLst>
                            <p:childTnLst>
                              <p:par>
                                <p:cTn id="20" presetID="52" presetClass="entr" presetSubtype="0" fill="hold" grpId="0" nodeType="afterEffect">
                                  <p:stCondLst>
                                    <p:cond delay="0"/>
                                  </p:stCondLst>
                                  <p:childTnLst>
                                    <p:set>
                                      <p:cBhvr>
                                        <p:cTn id="21" dur="1" fill="hold">
                                          <p:stCondLst>
                                            <p:cond delay="0"/>
                                          </p:stCondLst>
                                        </p:cTn>
                                        <p:tgtEl>
                                          <p:spTgt spid="15"/>
                                        </p:tgtEl>
                                        <p:attrNameLst>
                                          <p:attrName>style.visibility</p:attrName>
                                        </p:attrNameLst>
                                      </p:cBhvr>
                                      <p:to>
                                        <p:strVal val="visible"/>
                                      </p:to>
                                    </p:set>
                                    <p:animScale>
                                      <p:cBhvr>
                                        <p:cTn id="22" dur="5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3" dur="500" decel="50000" fill="hold">
                                          <p:stCondLst>
                                            <p:cond delay="0"/>
                                          </p:stCondLst>
                                        </p:cTn>
                                        <p:tgtEl>
                                          <p:spTgt spid="15"/>
                                        </p:tgtEl>
                                        <p:attrNameLst>
                                          <p:attrName>ppt_x,ppt_y</p:attrName>
                                        </p:attrNameLst>
                                      </p:cBhvr>
                                      <p:rCtr x="0" y="0"/>
                                    </p:animMotion>
                                    <p:animEffect>
                                      <p:cBhvr>
                                        <p:cTn id="2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15" grpId="0" animBg="1"/>
      <p:bldP spid="16"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flipH="1">
            <a:off x="1" y="4521903"/>
            <a:ext cx="4031399" cy="2197900"/>
            <a:chOff x="5917425" y="3435846"/>
            <a:chExt cx="3226575" cy="1707654"/>
          </a:xfrm>
        </p:grpSpPr>
        <p:pic>
          <p:nvPicPr>
            <p:cNvPr id="43"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4"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45" name="组合 44"/>
          <p:cNvGrpSpPr/>
          <p:nvPr/>
        </p:nvGrpSpPr>
        <p:grpSpPr>
          <a:xfrm>
            <a:off x="7914767" y="4482889"/>
            <a:ext cx="4300320" cy="2275929"/>
            <a:chOff x="5917425" y="3435846"/>
            <a:chExt cx="3226575" cy="1707654"/>
          </a:xfrm>
        </p:grpSpPr>
        <p:pic>
          <p:nvPicPr>
            <p:cNvPr id="46"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7"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33" name="椭圆 32"/>
          <p:cNvSpPr/>
          <p:nvPr/>
        </p:nvSpPr>
        <p:spPr>
          <a:xfrm>
            <a:off x="5376109" y="1629269"/>
            <a:ext cx="1367796" cy="1367796"/>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dirty="0"/>
          </a:p>
        </p:txBody>
      </p:sp>
      <p:sp>
        <p:nvSpPr>
          <p:cNvPr id="36" name="Rectangle 49"/>
          <p:cNvSpPr/>
          <p:nvPr/>
        </p:nvSpPr>
        <p:spPr>
          <a:xfrm>
            <a:off x="2425700" y="3388942"/>
            <a:ext cx="7054850" cy="615549"/>
          </a:xfrm>
          <a:prstGeom prst="rect">
            <a:avLst/>
          </a:prstGeom>
          <a:effectLst/>
        </p:spPr>
        <p:txBody>
          <a:bodyPr wrap="square" lIns="121917" tIns="60958" rIns="121917" bIns="60958">
            <a:spAutoFit/>
          </a:bodyPr>
          <a:lstStyle/>
          <a:p>
            <a:pPr marL="0" lvl="1" algn="ctr"/>
            <a:r>
              <a:rPr lang="zh-CN" altLang="en-US" sz="3200" b="1" dirty="0" smtClean="0">
                <a:solidFill>
                  <a:schemeClr val="accent1"/>
                </a:solidFill>
                <a:latin typeface="微软雅黑" pitchFamily="34" charset="-122"/>
                <a:ea typeface="微软雅黑" pitchFamily="34" charset="-122"/>
              </a:rPr>
              <a:t>第六节  初创</a:t>
            </a:r>
            <a:r>
              <a:rPr lang="zh-CN" altLang="en-US" sz="3200" b="1" dirty="0">
                <a:solidFill>
                  <a:schemeClr val="accent1"/>
                </a:solidFill>
                <a:latin typeface="微软雅黑" pitchFamily="34" charset="-122"/>
                <a:ea typeface="微软雅黑" pitchFamily="34" charset="-122"/>
              </a:rPr>
              <a:t>企业的成长</a:t>
            </a:r>
            <a:endParaRPr lang="en-US" altLang="zh-CN" sz="3200" b="1" dirty="0">
              <a:solidFill>
                <a:schemeClr val="accent1"/>
              </a:solidFill>
              <a:latin typeface="微软雅黑" pitchFamily="34" charset="-122"/>
              <a:ea typeface="微软雅黑" pitchFamily="34" charset="-122"/>
            </a:endParaRPr>
          </a:p>
        </p:txBody>
      </p:sp>
      <p:cxnSp>
        <p:nvCxnSpPr>
          <p:cNvPr id="38" name="Straight Connector 2"/>
          <p:cNvCxnSpPr/>
          <p:nvPr/>
        </p:nvCxnSpPr>
        <p:spPr>
          <a:xfrm>
            <a:off x="2667000" y="3963297"/>
            <a:ext cx="6813550" cy="0"/>
          </a:xfrm>
          <a:prstGeom prst="line">
            <a:avLst/>
          </a:prstGeom>
          <a:ln w="9525">
            <a:solidFill>
              <a:schemeClr val="accent1"/>
            </a:solidFill>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sp>
        <p:nvSpPr>
          <p:cNvPr id="48" name="矩形 4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49" name="矩形 4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6" name="TextBox 45"/>
          <p:cNvSpPr txBox="1"/>
          <p:nvPr/>
        </p:nvSpPr>
        <p:spPr>
          <a:xfrm>
            <a:off x="5409004" y="2097723"/>
            <a:ext cx="1318496" cy="430883"/>
          </a:xfrm>
          <a:prstGeom prst="rect">
            <a:avLst/>
          </a:prstGeom>
          <a:noFill/>
          <a:effectLst/>
        </p:spPr>
        <p:txBody>
          <a:bodyPr wrap="none" lIns="121917" tIns="60958" rIns="121917" bIns="60958" rtlCol="0">
            <a:spAutoFit/>
          </a:bodyPr>
          <a:lstStyle/>
          <a:p>
            <a:pPr algn="ctr"/>
            <a:r>
              <a:rPr lang="en-US" altLang="zh-CN" sz="2000" b="1" dirty="0">
                <a:solidFill>
                  <a:schemeClr val="bg1"/>
                </a:solidFill>
                <a:latin typeface="微软雅黑" pitchFamily="34" charset="-122"/>
                <a:ea typeface="微软雅黑" pitchFamily="34" charset="-122"/>
              </a:rPr>
              <a:t>PART </a:t>
            </a:r>
            <a:r>
              <a:rPr lang="en-US" altLang="zh-CN" sz="2000" b="1" dirty="0" smtClean="0">
                <a:solidFill>
                  <a:schemeClr val="bg1"/>
                </a:solidFill>
                <a:latin typeface="微软雅黑" pitchFamily="34" charset="-122"/>
                <a:ea typeface="微软雅黑" pitchFamily="34" charset="-122"/>
              </a:rPr>
              <a:t>06</a:t>
            </a:r>
            <a:endParaRPr lang="en-US" altLang="zh-CN" sz="20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695450197"/>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 name="组合 2"/>
          <p:cNvGrpSpPr/>
          <p:nvPr/>
        </p:nvGrpSpPr>
        <p:grpSpPr>
          <a:xfrm>
            <a:off x="192881" y="893"/>
            <a:ext cx="575915" cy="836495"/>
            <a:chOff x="841003" y="360040"/>
            <a:chExt cx="504056" cy="836712"/>
          </a:xfrm>
          <a:solidFill>
            <a:schemeClr val="accent1"/>
          </a:soli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0" name="矩形 19"/>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Shape 8"/>
          <p:cNvSpPr>
            <a:spLocks/>
          </p:cNvSpPr>
          <p:nvPr/>
        </p:nvSpPr>
        <p:spPr bwMode="auto">
          <a:xfrm rot="5400000">
            <a:off x="6601394" y="2478475"/>
            <a:ext cx="512112" cy="2865082"/>
          </a:xfrm>
          <a:custGeom>
            <a:avLst/>
            <a:gdLst>
              <a:gd name="T0" fmla="*/ 0 w 462"/>
              <a:gd name="T1" fmla="*/ 0 h 2068"/>
              <a:gd name="T2" fmla="*/ 0 w 462"/>
              <a:gd name="T3" fmla="*/ 2068 h 2068"/>
              <a:gd name="T4" fmla="*/ 462 w 462"/>
              <a:gd name="T5" fmla="*/ 1702 h 2068"/>
              <a:gd name="T6" fmla="*/ 462 w 462"/>
              <a:gd name="T7" fmla="*/ 0 h 2068"/>
              <a:gd name="T8" fmla="*/ 0 w 462"/>
              <a:gd name="T9" fmla="*/ 0 h 2068"/>
            </a:gdLst>
            <a:ahLst/>
            <a:cxnLst>
              <a:cxn ang="0">
                <a:pos x="T0" y="T1"/>
              </a:cxn>
              <a:cxn ang="0">
                <a:pos x="T2" y="T3"/>
              </a:cxn>
              <a:cxn ang="0">
                <a:pos x="T4" y="T5"/>
              </a:cxn>
              <a:cxn ang="0">
                <a:pos x="T6" y="T7"/>
              </a:cxn>
              <a:cxn ang="0">
                <a:pos x="T8" y="T9"/>
              </a:cxn>
            </a:cxnLst>
            <a:rect l="0" t="0" r="r" b="b"/>
            <a:pathLst>
              <a:path w="462" h="2068">
                <a:moveTo>
                  <a:pt x="0" y="0"/>
                </a:moveTo>
                <a:lnTo>
                  <a:pt x="0" y="2068"/>
                </a:lnTo>
                <a:lnTo>
                  <a:pt x="462" y="1702"/>
                </a:lnTo>
                <a:lnTo>
                  <a:pt x="46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1435" tIns="45717" rIns="91435" bIns="45717" anchor="ctr"/>
          <a:lstStyle/>
          <a:p>
            <a:pPr algn="ctr"/>
            <a:endParaRPr/>
          </a:p>
        </p:txBody>
      </p:sp>
      <p:sp>
        <p:nvSpPr>
          <p:cNvPr id="24" name="Freeform: Shape 10"/>
          <p:cNvSpPr>
            <a:spLocks/>
          </p:cNvSpPr>
          <p:nvPr/>
        </p:nvSpPr>
        <p:spPr bwMode="auto">
          <a:xfrm rot="5400000">
            <a:off x="8235960" y="3740019"/>
            <a:ext cx="1015357" cy="547247"/>
          </a:xfrm>
          <a:custGeom>
            <a:avLst/>
            <a:gdLst>
              <a:gd name="T0" fmla="*/ 458 w 916"/>
              <a:gd name="T1" fmla="*/ 0 h 395"/>
              <a:gd name="T2" fmla="*/ 916 w 916"/>
              <a:gd name="T3" fmla="*/ 395 h 395"/>
              <a:gd name="T4" fmla="*/ 458 w 916"/>
              <a:gd name="T5" fmla="*/ 395 h 395"/>
              <a:gd name="T6" fmla="*/ 0 w 916"/>
              <a:gd name="T7" fmla="*/ 395 h 395"/>
              <a:gd name="T8" fmla="*/ 458 w 916"/>
              <a:gd name="T9" fmla="*/ 0 h 395"/>
            </a:gdLst>
            <a:ahLst/>
            <a:cxnLst>
              <a:cxn ang="0">
                <a:pos x="T0" y="T1"/>
              </a:cxn>
              <a:cxn ang="0">
                <a:pos x="T2" y="T3"/>
              </a:cxn>
              <a:cxn ang="0">
                <a:pos x="T4" y="T5"/>
              </a:cxn>
              <a:cxn ang="0">
                <a:pos x="T6" y="T7"/>
              </a:cxn>
              <a:cxn ang="0">
                <a:pos x="T8" y="T9"/>
              </a:cxn>
            </a:cxnLst>
            <a:rect l="0" t="0" r="r" b="b"/>
            <a:pathLst>
              <a:path w="916" h="395">
                <a:moveTo>
                  <a:pt x="458" y="0"/>
                </a:moveTo>
                <a:lnTo>
                  <a:pt x="916" y="395"/>
                </a:lnTo>
                <a:lnTo>
                  <a:pt x="458" y="395"/>
                </a:lnTo>
                <a:lnTo>
                  <a:pt x="0" y="395"/>
                </a:lnTo>
                <a:lnTo>
                  <a:pt x="45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1435" tIns="45717" rIns="91435" bIns="45717" anchor="ctr"/>
          <a:lstStyle/>
          <a:p>
            <a:pPr algn="ctr"/>
            <a:endParaRPr sz="1000" dirty="0">
              <a:solidFill>
                <a:schemeClr val="bg1">
                  <a:lumMod val="50000"/>
                </a:schemeClr>
              </a:solidFill>
              <a:latin typeface="微软雅黑" pitchFamily="34" charset="-122"/>
              <a:ea typeface="微软雅黑" pitchFamily="34" charset="-122"/>
            </a:endParaRPr>
          </a:p>
        </p:txBody>
      </p:sp>
      <p:sp>
        <p:nvSpPr>
          <p:cNvPr id="25" name="Freeform: Shape 11"/>
          <p:cNvSpPr>
            <a:spLocks/>
          </p:cNvSpPr>
          <p:nvPr/>
        </p:nvSpPr>
        <p:spPr bwMode="auto">
          <a:xfrm rot="5400000">
            <a:off x="8489799" y="3486179"/>
            <a:ext cx="507678" cy="547247"/>
          </a:xfrm>
          <a:custGeom>
            <a:avLst/>
            <a:gdLst>
              <a:gd name="T0" fmla="*/ 458 w 458"/>
              <a:gd name="T1" fmla="*/ 0 h 395"/>
              <a:gd name="T2" fmla="*/ 0 w 458"/>
              <a:gd name="T3" fmla="*/ 395 h 395"/>
              <a:gd name="T4" fmla="*/ 227 w 458"/>
              <a:gd name="T5" fmla="*/ 395 h 395"/>
              <a:gd name="T6" fmla="*/ 0 w 458"/>
              <a:gd name="T7" fmla="*/ 395 h 395"/>
              <a:gd name="T8" fmla="*/ 210 w 458"/>
              <a:gd name="T9" fmla="*/ 214 h 395"/>
              <a:gd name="T10" fmla="*/ 458 w 458"/>
              <a:gd name="T11" fmla="*/ 0 h 395"/>
            </a:gdLst>
            <a:ahLst/>
            <a:cxnLst>
              <a:cxn ang="0">
                <a:pos x="T0" y="T1"/>
              </a:cxn>
              <a:cxn ang="0">
                <a:pos x="T2" y="T3"/>
              </a:cxn>
              <a:cxn ang="0">
                <a:pos x="T4" y="T5"/>
              </a:cxn>
              <a:cxn ang="0">
                <a:pos x="T6" y="T7"/>
              </a:cxn>
              <a:cxn ang="0">
                <a:pos x="T8" y="T9"/>
              </a:cxn>
              <a:cxn ang="0">
                <a:pos x="T10" y="T11"/>
              </a:cxn>
            </a:cxnLst>
            <a:rect l="0" t="0" r="r" b="b"/>
            <a:pathLst>
              <a:path w="458" h="395">
                <a:moveTo>
                  <a:pt x="458" y="0"/>
                </a:moveTo>
                <a:lnTo>
                  <a:pt x="0" y="395"/>
                </a:lnTo>
                <a:lnTo>
                  <a:pt x="227" y="395"/>
                </a:lnTo>
                <a:lnTo>
                  <a:pt x="0" y="395"/>
                </a:lnTo>
                <a:lnTo>
                  <a:pt x="210" y="214"/>
                </a:lnTo>
                <a:lnTo>
                  <a:pt x="458" y="0"/>
                </a:lnTo>
                <a:close/>
              </a:path>
            </a:pathLst>
          </a:custGeom>
          <a:solidFill>
            <a:srgbClr val="A6A5C2"/>
          </a:solidFill>
          <a:ln>
            <a:noFill/>
          </a:ln>
          <a:extLst>
            <a:ext uri="{91240B29-F687-4F45-9708-019B960494DF}">
              <a14:hiddenLine xmlns:a14="http://schemas.microsoft.com/office/drawing/2010/main" w="9525">
                <a:solidFill>
                  <a:srgbClr val="000000"/>
                </a:solidFill>
                <a:round/>
                <a:headEnd/>
                <a:tailEnd/>
              </a14:hiddenLine>
            </a:ext>
          </a:extLst>
        </p:spPr>
        <p:txBody>
          <a:bodyPr lIns="91435" tIns="45717" rIns="91435" bIns="45717" anchor="ctr"/>
          <a:lstStyle/>
          <a:p>
            <a:pPr algn="ctr"/>
            <a:endParaRPr sz="1000" dirty="0">
              <a:solidFill>
                <a:schemeClr val="bg1">
                  <a:lumMod val="50000"/>
                </a:schemeClr>
              </a:solidFill>
              <a:latin typeface="微软雅黑" pitchFamily="34" charset="-122"/>
              <a:ea typeface="微软雅黑" pitchFamily="34" charset="-122"/>
            </a:endParaRPr>
          </a:p>
        </p:txBody>
      </p:sp>
      <p:sp>
        <p:nvSpPr>
          <p:cNvPr id="26" name="Freeform: Shape 12"/>
          <p:cNvSpPr>
            <a:spLocks/>
          </p:cNvSpPr>
          <p:nvPr/>
        </p:nvSpPr>
        <p:spPr bwMode="auto">
          <a:xfrm rot="5400000">
            <a:off x="8489799" y="3486179"/>
            <a:ext cx="507678" cy="547247"/>
          </a:xfrm>
          <a:custGeom>
            <a:avLst/>
            <a:gdLst>
              <a:gd name="T0" fmla="*/ 458 w 458"/>
              <a:gd name="T1" fmla="*/ 0 h 395"/>
              <a:gd name="T2" fmla="*/ 0 w 458"/>
              <a:gd name="T3" fmla="*/ 395 h 395"/>
              <a:gd name="T4" fmla="*/ 227 w 458"/>
              <a:gd name="T5" fmla="*/ 395 h 395"/>
              <a:gd name="T6" fmla="*/ 0 w 458"/>
              <a:gd name="T7" fmla="*/ 395 h 395"/>
              <a:gd name="T8" fmla="*/ 210 w 458"/>
              <a:gd name="T9" fmla="*/ 214 h 395"/>
              <a:gd name="T10" fmla="*/ 458 w 458"/>
              <a:gd name="T11" fmla="*/ 0 h 395"/>
            </a:gdLst>
            <a:ahLst/>
            <a:cxnLst>
              <a:cxn ang="0">
                <a:pos x="T0" y="T1"/>
              </a:cxn>
              <a:cxn ang="0">
                <a:pos x="T2" y="T3"/>
              </a:cxn>
              <a:cxn ang="0">
                <a:pos x="T4" y="T5"/>
              </a:cxn>
              <a:cxn ang="0">
                <a:pos x="T6" y="T7"/>
              </a:cxn>
              <a:cxn ang="0">
                <a:pos x="T8" y="T9"/>
              </a:cxn>
              <a:cxn ang="0">
                <a:pos x="T10" y="T11"/>
              </a:cxn>
            </a:cxnLst>
            <a:rect l="0" t="0" r="r" b="b"/>
            <a:pathLst>
              <a:path w="458" h="395">
                <a:moveTo>
                  <a:pt x="458" y="0"/>
                </a:moveTo>
                <a:lnTo>
                  <a:pt x="0" y="395"/>
                </a:lnTo>
                <a:lnTo>
                  <a:pt x="227" y="395"/>
                </a:lnTo>
                <a:lnTo>
                  <a:pt x="0" y="395"/>
                </a:lnTo>
                <a:lnTo>
                  <a:pt x="210" y="214"/>
                </a:lnTo>
                <a:lnTo>
                  <a:pt x="45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1435" tIns="45717" rIns="91435" bIns="45717" anchor="ctr"/>
          <a:lstStyle/>
          <a:p>
            <a:pPr algn="ctr"/>
            <a:endParaRPr sz="1000" dirty="0">
              <a:solidFill>
                <a:schemeClr val="bg1">
                  <a:lumMod val="50000"/>
                </a:schemeClr>
              </a:solidFill>
              <a:latin typeface="微软雅黑" pitchFamily="34" charset="-122"/>
              <a:ea typeface="微软雅黑" pitchFamily="34" charset="-122"/>
            </a:endParaRPr>
          </a:p>
        </p:txBody>
      </p:sp>
      <p:sp>
        <p:nvSpPr>
          <p:cNvPr id="27" name="Freeform: Shape 13"/>
          <p:cNvSpPr>
            <a:spLocks/>
          </p:cNvSpPr>
          <p:nvPr/>
        </p:nvSpPr>
        <p:spPr bwMode="auto">
          <a:xfrm rot="5400000">
            <a:off x="8489799" y="3993859"/>
            <a:ext cx="507678" cy="547247"/>
          </a:xfrm>
          <a:custGeom>
            <a:avLst/>
            <a:gdLst>
              <a:gd name="T0" fmla="*/ 0 w 458"/>
              <a:gd name="T1" fmla="*/ 0 h 395"/>
              <a:gd name="T2" fmla="*/ 0 w 458"/>
              <a:gd name="T3" fmla="*/ 0 h 395"/>
              <a:gd name="T4" fmla="*/ 458 w 458"/>
              <a:gd name="T5" fmla="*/ 395 h 395"/>
              <a:gd name="T6" fmla="*/ 458 w 458"/>
              <a:gd name="T7" fmla="*/ 395 h 395"/>
              <a:gd name="T8" fmla="*/ 0 w 458"/>
              <a:gd name="T9" fmla="*/ 0 h 395"/>
            </a:gdLst>
            <a:ahLst/>
            <a:cxnLst>
              <a:cxn ang="0">
                <a:pos x="T0" y="T1"/>
              </a:cxn>
              <a:cxn ang="0">
                <a:pos x="T2" y="T3"/>
              </a:cxn>
              <a:cxn ang="0">
                <a:pos x="T4" y="T5"/>
              </a:cxn>
              <a:cxn ang="0">
                <a:pos x="T6" y="T7"/>
              </a:cxn>
              <a:cxn ang="0">
                <a:pos x="T8" y="T9"/>
              </a:cxn>
            </a:cxnLst>
            <a:rect l="0" t="0" r="r" b="b"/>
            <a:pathLst>
              <a:path w="458" h="395">
                <a:moveTo>
                  <a:pt x="0" y="0"/>
                </a:moveTo>
                <a:lnTo>
                  <a:pt x="0" y="0"/>
                </a:lnTo>
                <a:lnTo>
                  <a:pt x="458" y="395"/>
                </a:lnTo>
                <a:lnTo>
                  <a:pt x="458" y="395"/>
                </a:lnTo>
                <a:lnTo>
                  <a:pt x="0" y="0"/>
                </a:lnTo>
                <a:close/>
              </a:path>
            </a:pathLst>
          </a:custGeom>
          <a:solidFill>
            <a:srgbClr val="AEADCC"/>
          </a:solidFill>
          <a:ln>
            <a:noFill/>
          </a:ln>
          <a:extLst>
            <a:ext uri="{91240B29-F687-4F45-9708-019B960494DF}">
              <a14:hiddenLine xmlns:a14="http://schemas.microsoft.com/office/drawing/2010/main" w="9525">
                <a:solidFill>
                  <a:srgbClr val="000000"/>
                </a:solidFill>
                <a:round/>
                <a:headEnd/>
                <a:tailEnd/>
              </a14:hiddenLine>
            </a:ext>
          </a:extLst>
        </p:spPr>
        <p:txBody>
          <a:bodyPr lIns="91435" tIns="45717" rIns="91435" bIns="45717" anchor="ctr"/>
          <a:lstStyle/>
          <a:p>
            <a:pPr algn="ctr"/>
            <a:endParaRPr sz="1000" dirty="0">
              <a:solidFill>
                <a:schemeClr val="bg1">
                  <a:lumMod val="50000"/>
                </a:schemeClr>
              </a:solidFill>
              <a:latin typeface="微软雅黑" pitchFamily="34" charset="-122"/>
              <a:ea typeface="微软雅黑" pitchFamily="34" charset="-122"/>
            </a:endParaRPr>
          </a:p>
        </p:txBody>
      </p:sp>
      <p:sp>
        <p:nvSpPr>
          <p:cNvPr id="28" name="Freeform: Shape 14"/>
          <p:cNvSpPr>
            <a:spLocks/>
          </p:cNvSpPr>
          <p:nvPr/>
        </p:nvSpPr>
        <p:spPr bwMode="auto">
          <a:xfrm rot="5400000">
            <a:off x="8489799" y="3993859"/>
            <a:ext cx="507678" cy="547247"/>
          </a:xfrm>
          <a:custGeom>
            <a:avLst/>
            <a:gdLst>
              <a:gd name="T0" fmla="*/ 0 w 458"/>
              <a:gd name="T1" fmla="*/ 0 h 395"/>
              <a:gd name="T2" fmla="*/ 0 w 458"/>
              <a:gd name="T3" fmla="*/ 0 h 395"/>
              <a:gd name="T4" fmla="*/ 458 w 458"/>
              <a:gd name="T5" fmla="*/ 395 h 395"/>
              <a:gd name="T6" fmla="*/ 458 w 458"/>
              <a:gd name="T7" fmla="*/ 395 h 395"/>
              <a:gd name="T8" fmla="*/ 0 w 458"/>
              <a:gd name="T9" fmla="*/ 0 h 395"/>
            </a:gdLst>
            <a:ahLst/>
            <a:cxnLst>
              <a:cxn ang="0">
                <a:pos x="T0" y="T1"/>
              </a:cxn>
              <a:cxn ang="0">
                <a:pos x="T2" y="T3"/>
              </a:cxn>
              <a:cxn ang="0">
                <a:pos x="T4" y="T5"/>
              </a:cxn>
              <a:cxn ang="0">
                <a:pos x="T6" y="T7"/>
              </a:cxn>
              <a:cxn ang="0">
                <a:pos x="T8" y="T9"/>
              </a:cxn>
            </a:cxnLst>
            <a:rect l="0" t="0" r="r" b="b"/>
            <a:pathLst>
              <a:path w="458" h="395">
                <a:moveTo>
                  <a:pt x="0" y="0"/>
                </a:moveTo>
                <a:lnTo>
                  <a:pt x="0" y="0"/>
                </a:lnTo>
                <a:lnTo>
                  <a:pt x="458" y="395"/>
                </a:lnTo>
                <a:lnTo>
                  <a:pt x="458" y="395"/>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1435" tIns="45717" rIns="91435" bIns="45717" anchor="ctr"/>
          <a:lstStyle/>
          <a:p>
            <a:pPr algn="ctr"/>
            <a:endParaRPr sz="1000" dirty="0">
              <a:solidFill>
                <a:schemeClr val="bg1">
                  <a:lumMod val="50000"/>
                </a:schemeClr>
              </a:solidFill>
              <a:latin typeface="微软雅黑" pitchFamily="34" charset="-122"/>
              <a:ea typeface="微软雅黑" pitchFamily="34" charset="-122"/>
            </a:endParaRPr>
          </a:p>
        </p:txBody>
      </p:sp>
      <p:sp>
        <p:nvSpPr>
          <p:cNvPr id="29" name="Freeform: Shape 16"/>
          <p:cNvSpPr>
            <a:spLocks/>
          </p:cNvSpPr>
          <p:nvPr/>
        </p:nvSpPr>
        <p:spPr bwMode="auto">
          <a:xfrm rot="5400000">
            <a:off x="6572993" y="2506877"/>
            <a:ext cx="512112" cy="2808279"/>
          </a:xfrm>
          <a:custGeom>
            <a:avLst/>
            <a:gdLst>
              <a:gd name="T0" fmla="*/ 462 w 462"/>
              <a:gd name="T1" fmla="*/ 0 h 2027"/>
              <a:gd name="T2" fmla="*/ 231 w 462"/>
              <a:gd name="T3" fmla="*/ 0 h 2027"/>
              <a:gd name="T4" fmla="*/ 0 w 462"/>
              <a:gd name="T5" fmla="*/ 0 h 2027"/>
              <a:gd name="T6" fmla="*/ 0 w 462"/>
              <a:gd name="T7" fmla="*/ 2027 h 2027"/>
              <a:gd name="T8" fmla="*/ 462 w 462"/>
              <a:gd name="T9" fmla="*/ 1661 h 2027"/>
              <a:gd name="T10" fmla="*/ 462 w 462"/>
              <a:gd name="T11" fmla="*/ 0 h 2027"/>
            </a:gdLst>
            <a:ahLst/>
            <a:cxnLst>
              <a:cxn ang="0">
                <a:pos x="T0" y="T1"/>
              </a:cxn>
              <a:cxn ang="0">
                <a:pos x="T2" y="T3"/>
              </a:cxn>
              <a:cxn ang="0">
                <a:pos x="T4" y="T5"/>
              </a:cxn>
              <a:cxn ang="0">
                <a:pos x="T6" y="T7"/>
              </a:cxn>
              <a:cxn ang="0">
                <a:pos x="T8" y="T9"/>
              </a:cxn>
              <a:cxn ang="0">
                <a:pos x="T10" y="T11"/>
              </a:cxn>
            </a:cxnLst>
            <a:rect l="0" t="0" r="r" b="b"/>
            <a:pathLst>
              <a:path w="462" h="2027">
                <a:moveTo>
                  <a:pt x="462" y="0"/>
                </a:moveTo>
                <a:lnTo>
                  <a:pt x="231" y="0"/>
                </a:lnTo>
                <a:lnTo>
                  <a:pt x="0" y="0"/>
                </a:lnTo>
                <a:lnTo>
                  <a:pt x="0" y="2027"/>
                </a:lnTo>
                <a:lnTo>
                  <a:pt x="462" y="1661"/>
                </a:lnTo>
                <a:lnTo>
                  <a:pt x="46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1435" tIns="45717" rIns="91435" bIns="45717" anchor="ctr"/>
          <a:lstStyle/>
          <a:p>
            <a:pPr algn="ctr"/>
            <a:endParaRPr/>
          </a:p>
        </p:txBody>
      </p:sp>
      <p:sp>
        <p:nvSpPr>
          <p:cNvPr id="30" name="Freeform: Shape 18"/>
          <p:cNvSpPr>
            <a:spLocks/>
          </p:cNvSpPr>
          <p:nvPr/>
        </p:nvSpPr>
        <p:spPr bwMode="auto">
          <a:xfrm rot="5400000">
            <a:off x="8235960" y="3740019"/>
            <a:ext cx="1015357" cy="547247"/>
          </a:xfrm>
          <a:custGeom>
            <a:avLst/>
            <a:gdLst>
              <a:gd name="T0" fmla="*/ 458 w 916"/>
              <a:gd name="T1" fmla="*/ 0 h 395"/>
              <a:gd name="T2" fmla="*/ 458 w 916"/>
              <a:gd name="T3" fmla="*/ 0 h 395"/>
              <a:gd name="T4" fmla="*/ 210 w 916"/>
              <a:gd name="T5" fmla="*/ 214 h 395"/>
              <a:gd name="T6" fmla="*/ 0 w 916"/>
              <a:gd name="T7" fmla="*/ 395 h 395"/>
              <a:gd name="T8" fmla="*/ 227 w 916"/>
              <a:gd name="T9" fmla="*/ 395 h 395"/>
              <a:gd name="T10" fmla="*/ 458 w 916"/>
              <a:gd name="T11" fmla="*/ 395 h 395"/>
              <a:gd name="T12" fmla="*/ 689 w 916"/>
              <a:gd name="T13" fmla="*/ 395 h 395"/>
              <a:gd name="T14" fmla="*/ 916 w 916"/>
              <a:gd name="T15" fmla="*/ 395 h 395"/>
              <a:gd name="T16" fmla="*/ 458 w 916"/>
              <a:gd name="T17" fmla="*/ 0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16" h="395">
                <a:moveTo>
                  <a:pt x="458" y="0"/>
                </a:moveTo>
                <a:lnTo>
                  <a:pt x="458" y="0"/>
                </a:lnTo>
                <a:lnTo>
                  <a:pt x="210" y="214"/>
                </a:lnTo>
                <a:lnTo>
                  <a:pt x="0" y="395"/>
                </a:lnTo>
                <a:lnTo>
                  <a:pt x="227" y="395"/>
                </a:lnTo>
                <a:lnTo>
                  <a:pt x="458" y="395"/>
                </a:lnTo>
                <a:lnTo>
                  <a:pt x="689" y="395"/>
                </a:lnTo>
                <a:lnTo>
                  <a:pt x="916" y="395"/>
                </a:lnTo>
                <a:lnTo>
                  <a:pt x="45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1435" tIns="45717" rIns="91435" bIns="45717" anchor="ctr"/>
          <a:lstStyle/>
          <a:p>
            <a:pPr algn="ctr"/>
            <a:endParaRPr sz="1000" dirty="0">
              <a:solidFill>
                <a:schemeClr val="bg1">
                  <a:lumMod val="50000"/>
                </a:schemeClr>
              </a:solidFill>
              <a:latin typeface="微软雅黑" pitchFamily="34" charset="-122"/>
              <a:ea typeface="微软雅黑" pitchFamily="34" charset="-122"/>
            </a:endParaRPr>
          </a:p>
        </p:txBody>
      </p:sp>
      <p:sp>
        <p:nvSpPr>
          <p:cNvPr id="31" name="Freeform: Shape 20"/>
          <p:cNvSpPr>
            <a:spLocks/>
          </p:cNvSpPr>
          <p:nvPr/>
        </p:nvSpPr>
        <p:spPr bwMode="auto">
          <a:xfrm rot="5400000">
            <a:off x="5901749" y="2334889"/>
            <a:ext cx="517655" cy="2122488"/>
          </a:xfrm>
          <a:custGeom>
            <a:avLst/>
            <a:gdLst>
              <a:gd name="T0" fmla="*/ 0 w 467"/>
              <a:gd name="T1" fmla="*/ 1532 h 1532"/>
              <a:gd name="T2" fmla="*/ 0 w 467"/>
              <a:gd name="T3" fmla="*/ 0 h 1532"/>
              <a:gd name="T4" fmla="*/ 467 w 467"/>
              <a:gd name="T5" fmla="*/ 366 h 1532"/>
              <a:gd name="T6" fmla="*/ 467 w 467"/>
              <a:gd name="T7" fmla="*/ 1532 h 1532"/>
              <a:gd name="T8" fmla="*/ 0 w 467"/>
              <a:gd name="T9" fmla="*/ 1532 h 1532"/>
            </a:gdLst>
            <a:ahLst/>
            <a:cxnLst>
              <a:cxn ang="0">
                <a:pos x="T0" y="T1"/>
              </a:cxn>
              <a:cxn ang="0">
                <a:pos x="T2" y="T3"/>
              </a:cxn>
              <a:cxn ang="0">
                <a:pos x="T4" y="T5"/>
              </a:cxn>
              <a:cxn ang="0">
                <a:pos x="T6" y="T7"/>
              </a:cxn>
              <a:cxn ang="0">
                <a:pos x="T8" y="T9"/>
              </a:cxn>
            </a:cxnLst>
            <a:rect l="0" t="0" r="r" b="b"/>
            <a:pathLst>
              <a:path w="467" h="1532">
                <a:moveTo>
                  <a:pt x="0" y="1532"/>
                </a:moveTo>
                <a:lnTo>
                  <a:pt x="0" y="0"/>
                </a:lnTo>
                <a:lnTo>
                  <a:pt x="467" y="366"/>
                </a:lnTo>
                <a:lnTo>
                  <a:pt x="467" y="1532"/>
                </a:lnTo>
                <a:lnTo>
                  <a:pt x="0" y="153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1435" tIns="45717" rIns="91435" bIns="45717" anchor="ctr"/>
          <a:lstStyle/>
          <a:p>
            <a:pPr algn="ctr"/>
            <a:endParaRPr/>
          </a:p>
        </p:txBody>
      </p:sp>
      <p:sp>
        <p:nvSpPr>
          <p:cNvPr id="32" name="Freeform: Shape 22"/>
          <p:cNvSpPr>
            <a:spLocks/>
          </p:cNvSpPr>
          <p:nvPr/>
        </p:nvSpPr>
        <p:spPr bwMode="auto">
          <a:xfrm rot="5400000">
            <a:off x="4373587" y="3119600"/>
            <a:ext cx="1016465" cy="548633"/>
          </a:xfrm>
          <a:custGeom>
            <a:avLst/>
            <a:gdLst>
              <a:gd name="T0" fmla="*/ 458 w 917"/>
              <a:gd name="T1" fmla="*/ 396 h 396"/>
              <a:gd name="T2" fmla="*/ 917 w 917"/>
              <a:gd name="T3" fmla="*/ 0 h 396"/>
              <a:gd name="T4" fmla="*/ 458 w 917"/>
              <a:gd name="T5" fmla="*/ 0 h 396"/>
              <a:gd name="T6" fmla="*/ 0 w 917"/>
              <a:gd name="T7" fmla="*/ 0 h 396"/>
              <a:gd name="T8" fmla="*/ 458 w 917"/>
              <a:gd name="T9" fmla="*/ 396 h 396"/>
            </a:gdLst>
            <a:ahLst/>
            <a:cxnLst>
              <a:cxn ang="0">
                <a:pos x="T0" y="T1"/>
              </a:cxn>
              <a:cxn ang="0">
                <a:pos x="T2" y="T3"/>
              </a:cxn>
              <a:cxn ang="0">
                <a:pos x="T4" y="T5"/>
              </a:cxn>
              <a:cxn ang="0">
                <a:pos x="T6" y="T7"/>
              </a:cxn>
              <a:cxn ang="0">
                <a:pos x="T8" y="T9"/>
              </a:cxn>
            </a:cxnLst>
            <a:rect l="0" t="0" r="r" b="b"/>
            <a:pathLst>
              <a:path w="917" h="396">
                <a:moveTo>
                  <a:pt x="458" y="396"/>
                </a:moveTo>
                <a:lnTo>
                  <a:pt x="917" y="0"/>
                </a:lnTo>
                <a:lnTo>
                  <a:pt x="458" y="0"/>
                </a:lnTo>
                <a:lnTo>
                  <a:pt x="0" y="0"/>
                </a:lnTo>
                <a:lnTo>
                  <a:pt x="458" y="39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1435" tIns="45717" rIns="91435" bIns="45717" anchor="ctr"/>
          <a:lstStyle/>
          <a:p>
            <a:pPr algn="ctr"/>
            <a:endParaRPr/>
          </a:p>
        </p:txBody>
      </p:sp>
      <p:sp>
        <p:nvSpPr>
          <p:cNvPr id="33" name="Freeform: Shape 23"/>
          <p:cNvSpPr>
            <a:spLocks/>
          </p:cNvSpPr>
          <p:nvPr/>
        </p:nvSpPr>
        <p:spPr bwMode="auto">
          <a:xfrm rot="5400000">
            <a:off x="4373587" y="3119600"/>
            <a:ext cx="1016465" cy="548633"/>
          </a:xfrm>
          <a:custGeom>
            <a:avLst/>
            <a:gdLst>
              <a:gd name="T0" fmla="*/ 917 w 917"/>
              <a:gd name="T1" fmla="*/ 0 h 396"/>
              <a:gd name="T2" fmla="*/ 917 w 917"/>
              <a:gd name="T3" fmla="*/ 0 h 396"/>
              <a:gd name="T4" fmla="*/ 458 w 917"/>
              <a:gd name="T5" fmla="*/ 396 h 396"/>
              <a:gd name="T6" fmla="*/ 0 w 917"/>
              <a:gd name="T7" fmla="*/ 0 h 396"/>
              <a:gd name="T8" fmla="*/ 0 w 917"/>
              <a:gd name="T9" fmla="*/ 0 h 396"/>
              <a:gd name="T10" fmla="*/ 458 w 917"/>
              <a:gd name="T11" fmla="*/ 396 h 396"/>
              <a:gd name="T12" fmla="*/ 917 w 917"/>
              <a:gd name="T13" fmla="*/ 0 h 396"/>
            </a:gdLst>
            <a:ahLst/>
            <a:cxnLst>
              <a:cxn ang="0">
                <a:pos x="T0" y="T1"/>
              </a:cxn>
              <a:cxn ang="0">
                <a:pos x="T2" y="T3"/>
              </a:cxn>
              <a:cxn ang="0">
                <a:pos x="T4" y="T5"/>
              </a:cxn>
              <a:cxn ang="0">
                <a:pos x="T6" y="T7"/>
              </a:cxn>
              <a:cxn ang="0">
                <a:pos x="T8" y="T9"/>
              </a:cxn>
              <a:cxn ang="0">
                <a:pos x="T10" y="T11"/>
              </a:cxn>
              <a:cxn ang="0">
                <a:pos x="T12" y="T13"/>
              </a:cxn>
            </a:cxnLst>
            <a:rect l="0" t="0" r="r" b="b"/>
            <a:pathLst>
              <a:path w="917" h="396">
                <a:moveTo>
                  <a:pt x="917" y="0"/>
                </a:moveTo>
                <a:lnTo>
                  <a:pt x="917" y="0"/>
                </a:lnTo>
                <a:lnTo>
                  <a:pt x="458" y="396"/>
                </a:lnTo>
                <a:lnTo>
                  <a:pt x="0" y="0"/>
                </a:lnTo>
                <a:lnTo>
                  <a:pt x="0" y="0"/>
                </a:lnTo>
                <a:lnTo>
                  <a:pt x="458" y="396"/>
                </a:lnTo>
                <a:lnTo>
                  <a:pt x="917" y="0"/>
                </a:lnTo>
                <a:close/>
              </a:path>
            </a:pathLst>
          </a:custGeom>
          <a:solidFill>
            <a:srgbClr val="A6A5C2"/>
          </a:solidFill>
          <a:ln>
            <a:noFill/>
          </a:ln>
          <a:extLst>
            <a:ext uri="{91240B29-F687-4F45-9708-019B960494DF}">
              <a14:hiddenLine xmlns:a14="http://schemas.microsoft.com/office/drawing/2010/main" w="9525">
                <a:solidFill>
                  <a:srgbClr val="000000"/>
                </a:solidFill>
                <a:round/>
                <a:headEnd/>
                <a:tailEnd/>
              </a14:hiddenLine>
            </a:ext>
          </a:extLst>
        </p:spPr>
        <p:txBody>
          <a:bodyPr lIns="91435" tIns="45717" rIns="91435" bIns="45717" anchor="ctr"/>
          <a:lstStyle/>
          <a:p>
            <a:pPr algn="ctr"/>
            <a:endParaRPr/>
          </a:p>
        </p:txBody>
      </p:sp>
      <p:sp>
        <p:nvSpPr>
          <p:cNvPr id="34" name="Freeform: Shape 24"/>
          <p:cNvSpPr>
            <a:spLocks/>
          </p:cNvSpPr>
          <p:nvPr/>
        </p:nvSpPr>
        <p:spPr bwMode="auto">
          <a:xfrm rot="5400000">
            <a:off x="4373587" y="3119600"/>
            <a:ext cx="1016465" cy="548633"/>
          </a:xfrm>
          <a:custGeom>
            <a:avLst/>
            <a:gdLst>
              <a:gd name="T0" fmla="*/ 917 w 917"/>
              <a:gd name="T1" fmla="*/ 0 h 396"/>
              <a:gd name="T2" fmla="*/ 917 w 917"/>
              <a:gd name="T3" fmla="*/ 0 h 396"/>
              <a:gd name="T4" fmla="*/ 458 w 917"/>
              <a:gd name="T5" fmla="*/ 396 h 396"/>
              <a:gd name="T6" fmla="*/ 0 w 917"/>
              <a:gd name="T7" fmla="*/ 0 h 396"/>
              <a:gd name="T8" fmla="*/ 0 w 917"/>
              <a:gd name="T9" fmla="*/ 0 h 396"/>
              <a:gd name="T10" fmla="*/ 458 w 917"/>
              <a:gd name="T11" fmla="*/ 396 h 396"/>
              <a:gd name="T12" fmla="*/ 917 w 917"/>
              <a:gd name="T13" fmla="*/ 0 h 396"/>
            </a:gdLst>
            <a:ahLst/>
            <a:cxnLst>
              <a:cxn ang="0">
                <a:pos x="T0" y="T1"/>
              </a:cxn>
              <a:cxn ang="0">
                <a:pos x="T2" y="T3"/>
              </a:cxn>
              <a:cxn ang="0">
                <a:pos x="T4" y="T5"/>
              </a:cxn>
              <a:cxn ang="0">
                <a:pos x="T6" y="T7"/>
              </a:cxn>
              <a:cxn ang="0">
                <a:pos x="T8" y="T9"/>
              </a:cxn>
              <a:cxn ang="0">
                <a:pos x="T10" y="T11"/>
              </a:cxn>
              <a:cxn ang="0">
                <a:pos x="T12" y="T13"/>
              </a:cxn>
            </a:cxnLst>
            <a:rect l="0" t="0" r="r" b="b"/>
            <a:pathLst>
              <a:path w="917" h="396">
                <a:moveTo>
                  <a:pt x="917" y="0"/>
                </a:moveTo>
                <a:lnTo>
                  <a:pt x="917" y="0"/>
                </a:lnTo>
                <a:lnTo>
                  <a:pt x="458" y="396"/>
                </a:lnTo>
                <a:lnTo>
                  <a:pt x="0" y="0"/>
                </a:lnTo>
                <a:lnTo>
                  <a:pt x="0" y="0"/>
                </a:lnTo>
                <a:lnTo>
                  <a:pt x="458" y="396"/>
                </a:lnTo>
                <a:lnTo>
                  <a:pt x="91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1435" tIns="45717" rIns="91435" bIns="45717" anchor="ctr"/>
          <a:lstStyle/>
          <a:p>
            <a:pPr algn="ctr"/>
            <a:endParaRPr/>
          </a:p>
        </p:txBody>
      </p:sp>
      <p:sp>
        <p:nvSpPr>
          <p:cNvPr id="35" name="Freeform: Shape 25"/>
          <p:cNvSpPr>
            <a:spLocks/>
          </p:cNvSpPr>
          <p:nvPr/>
        </p:nvSpPr>
        <p:spPr bwMode="auto">
          <a:xfrm rot="5400000">
            <a:off x="5680746" y="2361074"/>
            <a:ext cx="1016465" cy="2065685"/>
          </a:xfrm>
          <a:custGeom>
            <a:avLst/>
            <a:gdLst>
              <a:gd name="T0" fmla="*/ 227 w 917"/>
              <a:gd name="T1" fmla="*/ 1491 h 1491"/>
              <a:gd name="T2" fmla="*/ 0 w 917"/>
              <a:gd name="T3" fmla="*/ 1491 h 1491"/>
              <a:gd name="T4" fmla="*/ 227 w 917"/>
              <a:gd name="T5" fmla="*/ 1491 h 1491"/>
              <a:gd name="T6" fmla="*/ 227 w 917"/>
              <a:gd name="T7" fmla="*/ 1491 h 1491"/>
              <a:gd name="T8" fmla="*/ 227 w 917"/>
              <a:gd name="T9" fmla="*/ 0 h 1491"/>
              <a:gd name="T10" fmla="*/ 227 w 917"/>
              <a:gd name="T11" fmla="*/ 0 h 1491"/>
              <a:gd name="T12" fmla="*/ 694 w 917"/>
              <a:gd name="T13" fmla="*/ 366 h 1491"/>
              <a:gd name="T14" fmla="*/ 694 w 917"/>
              <a:gd name="T15" fmla="*/ 1491 h 1491"/>
              <a:gd name="T16" fmla="*/ 917 w 917"/>
              <a:gd name="T17" fmla="*/ 1491 h 1491"/>
              <a:gd name="T18" fmla="*/ 917 w 917"/>
              <a:gd name="T19" fmla="*/ 1491 h 1491"/>
              <a:gd name="T20" fmla="*/ 694 w 917"/>
              <a:gd name="T21" fmla="*/ 1491 h 1491"/>
              <a:gd name="T22" fmla="*/ 694 w 917"/>
              <a:gd name="T23" fmla="*/ 366 h 1491"/>
              <a:gd name="T24" fmla="*/ 227 w 917"/>
              <a:gd name="T25" fmla="*/ 0 h 1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17" h="1491">
                <a:moveTo>
                  <a:pt x="227" y="1491"/>
                </a:moveTo>
                <a:lnTo>
                  <a:pt x="0" y="1491"/>
                </a:lnTo>
                <a:lnTo>
                  <a:pt x="227" y="1491"/>
                </a:lnTo>
                <a:lnTo>
                  <a:pt x="227" y="1491"/>
                </a:lnTo>
                <a:close/>
                <a:moveTo>
                  <a:pt x="227" y="0"/>
                </a:moveTo>
                <a:lnTo>
                  <a:pt x="227" y="0"/>
                </a:lnTo>
                <a:lnTo>
                  <a:pt x="694" y="366"/>
                </a:lnTo>
                <a:lnTo>
                  <a:pt x="694" y="1491"/>
                </a:lnTo>
                <a:lnTo>
                  <a:pt x="917" y="1491"/>
                </a:lnTo>
                <a:lnTo>
                  <a:pt x="917" y="1491"/>
                </a:lnTo>
                <a:lnTo>
                  <a:pt x="694" y="1491"/>
                </a:lnTo>
                <a:lnTo>
                  <a:pt x="694" y="366"/>
                </a:lnTo>
                <a:lnTo>
                  <a:pt x="227" y="0"/>
                </a:lnTo>
                <a:close/>
              </a:path>
            </a:pathLst>
          </a:custGeom>
          <a:solidFill>
            <a:srgbClr val="A6A5C2"/>
          </a:solidFill>
          <a:ln>
            <a:noFill/>
          </a:ln>
          <a:extLst>
            <a:ext uri="{91240B29-F687-4F45-9708-019B960494DF}">
              <a14:hiddenLine xmlns:a14="http://schemas.microsoft.com/office/drawing/2010/main" w="9525">
                <a:solidFill>
                  <a:srgbClr val="000000"/>
                </a:solidFill>
                <a:round/>
                <a:headEnd/>
                <a:tailEnd/>
              </a14:hiddenLine>
            </a:ext>
          </a:extLst>
        </p:spPr>
        <p:txBody>
          <a:bodyPr lIns="91435" tIns="45717" rIns="91435" bIns="45717" anchor="ctr"/>
          <a:lstStyle/>
          <a:p>
            <a:pPr algn="ctr"/>
            <a:endParaRPr/>
          </a:p>
        </p:txBody>
      </p:sp>
      <p:sp>
        <p:nvSpPr>
          <p:cNvPr id="36" name="Freeform: Shape 26"/>
          <p:cNvSpPr>
            <a:spLocks/>
          </p:cNvSpPr>
          <p:nvPr/>
        </p:nvSpPr>
        <p:spPr bwMode="auto">
          <a:xfrm rot="5400000">
            <a:off x="5680746" y="2361074"/>
            <a:ext cx="1016465" cy="2065685"/>
          </a:xfrm>
          <a:custGeom>
            <a:avLst/>
            <a:gdLst>
              <a:gd name="T0" fmla="*/ 227 w 917"/>
              <a:gd name="T1" fmla="*/ 1491 h 1491"/>
              <a:gd name="T2" fmla="*/ 0 w 917"/>
              <a:gd name="T3" fmla="*/ 1491 h 1491"/>
              <a:gd name="T4" fmla="*/ 227 w 917"/>
              <a:gd name="T5" fmla="*/ 1491 h 1491"/>
              <a:gd name="T6" fmla="*/ 227 w 917"/>
              <a:gd name="T7" fmla="*/ 1491 h 1491"/>
              <a:gd name="T8" fmla="*/ 227 w 917"/>
              <a:gd name="T9" fmla="*/ 0 h 1491"/>
              <a:gd name="T10" fmla="*/ 227 w 917"/>
              <a:gd name="T11" fmla="*/ 0 h 1491"/>
              <a:gd name="T12" fmla="*/ 694 w 917"/>
              <a:gd name="T13" fmla="*/ 366 h 1491"/>
              <a:gd name="T14" fmla="*/ 694 w 917"/>
              <a:gd name="T15" fmla="*/ 1491 h 1491"/>
              <a:gd name="T16" fmla="*/ 917 w 917"/>
              <a:gd name="T17" fmla="*/ 1491 h 1491"/>
              <a:gd name="T18" fmla="*/ 917 w 917"/>
              <a:gd name="T19" fmla="*/ 1491 h 1491"/>
              <a:gd name="T20" fmla="*/ 694 w 917"/>
              <a:gd name="T21" fmla="*/ 1491 h 1491"/>
              <a:gd name="T22" fmla="*/ 694 w 917"/>
              <a:gd name="T23" fmla="*/ 366 h 1491"/>
              <a:gd name="T24" fmla="*/ 227 w 917"/>
              <a:gd name="T25" fmla="*/ 0 h 1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17" h="1491">
                <a:moveTo>
                  <a:pt x="227" y="1491"/>
                </a:moveTo>
                <a:lnTo>
                  <a:pt x="0" y="1491"/>
                </a:lnTo>
                <a:lnTo>
                  <a:pt x="227" y="1491"/>
                </a:lnTo>
                <a:lnTo>
                  <a:pt x="227" y="1491"/>
                </a:lnTo>
                <a:moveTo>
                  <a:pt x="227" y="0"/>
                </a:moveTo>
                <a:lnTo>
                  <a:pt x="227" y="0"/>
                </a:lnTo>
                <a:lnTo>
                  <a:pt x="694" y="366"/>
                </a:lnTo>
                <a:lnTo>
                  <a:pt x="694" y="1491"/>
                </a:lnTo>
                <a:lnTo>
                  <a:pt x="917" y="1491"/>
                </a:lnTo>
                <a:lnTo>
                  <a:pt x="917" y="1491"/>
                </a:lnTo>
                <a:lnTo>
                  <a:pt x="694" y="1491"/>
                </a:lnTo>
                <a:lnTo>
                  <a:pt x="694" y="366"/>
                </a:lnTo>
                <a:lnTo>
                  <a:pt x="22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1435" tIns="45717" rIns="91435" bIns="45717" anchor="ctr"/>
          <a:lstStyle/>
          <a:p>
            <a:pPr algn="ctr"/>
            <a:endParaRPr/>
          </a:p>
        </p:txBody>
      </p:sp>
      <p:sp>
        <p:nvSpPr>
          <p:cNvPr id="37" name="Freeform: Shape 29"/>
          <p:cNvSpPr>
            <a:spLocks/>
          </p:cNvSpPr>
          <p:nvPr/>
        </p:nvSpPr>
        <p:spPr bwMode="auto">
          <a:xfrm rot="5400000">
            <a:off x="4373587" y="3119600"/>
            <a:ext cx="1016465" cy="548633"/>
          </a:xfrm>
          <a:custGeom>
            <a:avLst/>
            <a:gdLst>
              <a:gd name="T0" fmla="*/ 917 w 917"/>
              <a:gd name="T1" fmla="*/ 0 h 396"/>
              <a:gd name="T2" fmla="*/ 694 w 917"/>
              <a:gd name="T3" fmla="*/ 0 h 396"/>
              <a:gd name="T4" fmla="*/ 458 w 917"/>
              <a:gd name="T5" fmla="*/ 0 h 396"/>
              <a:gd name="T6" fmla="*/ 227 w 917"/>
              <a:gd name="T7" fmla="*/ 0 h 396"/>
              <a:gd name="T8" fmla="*/ 0 w 917"/>
              <a:gd name="T9" fmla="*/ 0 h 396"/>
              <a:gd name="T10" fmla="*/ 458 w 917"/>
              <a:gd name="T11" fmla="*/ 396 h 396"/>
              <a:gd name="T12" fmla="*/ 917 w 917"/>
              <a:gd name="T13" fmla="*/ 0 h 396"/>
            </a:gdLst>
            <a:ahLst/>
            <a:cxnLst>
              <a:cxn ang="0">
                <a:pos x="T0" y="T1"/>
              </a:cxn>
              <a:cxn ang="0">
                <a:pos x="T2" y="T3"/>
              </a:cxn>
              <a:cxn ang="0">
                <a:pos x="T4" y="T5"/>
              </a:cxn>
              <a:cxn ang="0">
                <a:pos x="T6" y="T7"/>
              </a:cxn>
              <a:cxn ang="0">
                <a:pos x="T8" y="T9"/>
              </a:cxn>
              <a:cxn ang="0">
                <a:pos x="T10" y="T11"/>
              </a:cxn>
              <a:cxn ang="0">
                <a:pos x="T12" y="T13"/>
              </a:cxn>
            </a:cxnLst>
            <a:rect l="0" t="0" r="r" b="b"/>
            <a:pathLst>
              <a:path w="917" h="396">
                <a:moveTo>
                  <a:pt x="917" y="0"/>
                </a:moveTo>
                <a:lnTo>
                  <a:pt x="694" y="0"/>
                </a:lnTo>
                <a:lnTo>
                  <a:pt x="458" y="0"/>
                </a:lnTo>
                <a:lnTo>
                  <a:pt x="227" y="0"/>
                </a:lnTo>
                <a:lnTo>
                  <a:pt x="0" y="0"/>
                </a:lnTo>
                <a:lnTo>
                  <a:pt x="458" y="396"/>
                </a:lnTo>
                <a:lnTo>
                  <a:pt x="91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1435" tIns="45717" rIns="91435" bIns="45717" anchor="ctr"/>
          <a:lstStyle/>
          <a:p>
            <a:pPr algn="ctr"/>
            <a:endParaRPr/>
          </a:p>
        </p:txBody>
      </p:sp>
      <p:sp>
        <p:nvSpPr>
          <p:cNvPr id="38" name="Freeform: Shape 31"/>
          <p:cNvSpPr>
            <a:spLocks/>
          </p:cNvSpPr>
          <p:nvPr/>
        </p:nvSpPr>
        <p:spPr bwMode="auto">
          <a:xfrm rot="5400000">
            <a:off x="6587402" y="1776919"/>
            <a:ext cx="516546" cy="2204229"/>
          </a:xfrm>
          <a:custGeom>
            <a:avLst/>
            <a:gdLst>
              <a:gd name="T0" fmla="*/ 466 w 466"/>
              <a:gd name="T1" fmla="*/ 0 h 1591"/>
              <a:gd name="T2" fmla="*/ 466 w 466"/>
              <a:gd name="T3" fmla="*/ 1591 h 1591"/>
              <a:gd name="T4" fmla="*/ 0 w 466"/>
              <a:gd name="T5" fmla="*/ 1224 h 1591"/>
              <a:gd name="T6" fmla="*/ 0 w 466"/>
              <a:gd name="T7" fmla="*/ 0 h 1591"/>
              <a:gd name="T8" fmla="*/ 466 w 466"/>
              <a:gd name="T9" fmla="*/ 0 h 1591"/>
            </a:gdLst>
            <a:ahLst/>
            <a:cxnLst>
              <a:cxn ang="0">
                <a:pos x="T0" y="T1"/>
              </a:cxn>
              <a:cxn ang="0">
                <a:pos x="T2" y="T3"/>
              </a:cxn>
              <a:cxn ang="0">
                <a:pos x="T4" y="T5"/>
              </a:cxn>
              <a:cxn ang="0">
                <a:pos x="T6" y="T7"/>
              </a:cxn>
              <a:cxn ang="0">
                <a:pos x="T8" y="T9"/>
              </a:cxn>
            </a:cxnLst>
            <a:rect l="0" t="0" r="r" b="b"/>
            <a:pathLst>
              <a:path w="466" h="1591">
                <a:moveTo>
                  <a:pt x="466" y="0"/>
                </a:moveTo>
                <a:lnTo>
                  <a:pt x="466" y="1591"/>
                </a:lnTo>
                <a:lnTo>
                  <a:pt x="0" y="1224"/>
                </a:lnTo>
                <a:lnTo>
                  <a:pt x="0" y="0"/>
                </a:lnTo>
                <a:lnTo>
                  <a:pt x="46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1435" tIns="45717" rIns="91435" bIns="45717" anchor="ctr"/>
          <a:lstStyle/>
          <a:p>
            <a:pPr algn="ctr"/>
            <a:endParaRPr/>
          </a:p>
        </p:txBody>
      </p:sp>
      <p:sp>
        <p:nvSpPr>
          <p:cNvPr id="39" name="Freeform: Shape 33"/>
          <p:cNvSpPr>
            <a:spLocks/>
          </p:cNvSpPr>
          <p:nvPr/>
        </p:nvSpPr>
        <p:spPr bwMode="auto">
          <a:xfrm rot="5400000">
            <a:off x="7654021" y="2604717"/>
            <a:ext cx="1019791" cy="548633"/>
          </a:xfrm>
          <a:custGeom>
            <a:avLst/>
            <a:gdLst>
              <a:gd name="T0" fmla="*/ 462 w 920"/>
              <a:gd name="T1" fmla="*/ 0 h 396"/>
              <a:gd name="T2" fmla="*/ 0 w 920"/>
              <a:gd name="T3" fmla="*/ 396 h 396"/>
              <a:gd name="T4" fmla="*/ 462 w 920"/>
              <a:gd name="T5" fmla="*/ 396 h 396"/>
              <a:gd name="T6" fmla="*/ 920 w 920"/>
              <a:gd name="T7" fmla="*/ 396 h 396"/>
              <a:gd name="T8" fmla="*/ 462 w 920"/>
              <a:gd name="T9" fmla="*/ 0 h 396"/>
            </a:gdLst>
            <a:ahLst/>
            <a:cxnLst>
              <a:cxn ang="0">
                <a:pos x="T0" y="T1"/>
              </a:cxn>
              <a:cxn ang="0">
                <a:pos x="T2" y="T3"/>
              </a:cxn>
              <a:cxn ang="0">
                <a:pos x="T4" y="T5"/>
              </a:cxn>
              <a:cxn ang="0">
                <a:pos x="T6" y="T7"/>
              </a:cxn>
              <a:cxn ang="0">
                <a:pos x="T8" y="T9"/>
              </a:cxn>
            </a:cxnLst>
            <a:rect l="0" t="0" r="r" b="b"/>
            <a:pathLst>
              <a:path w="920" h="396">
                <a:moveTo>
                  <a:pt x="462" y="0"/>
                </a:moveTo>
                <a:lnTo>
                  <a:pt x="0" y="396"/>
                </a:lnTo>
                <a:lnTo>
                  <a:pt x="462" y="396"/>
                </a:lnTo>
                <a:lnTo>
                  <a:pt x="920" y="396"/>
                </a:lnTo>
                <a:lnTo>
                  <a:pt x="46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1435" tIns="45717" rIns="91435" bIns="45717" anchor="ctr"/>
          <a:lstStyle/>
          <a:p>
            <a:pPr algn="ctr"/>
            <a:endParaRPr/>
          </a:p>
        </p:txBody>
      </p:sp>
      <p:sp>
        <p:nvSpPr>
          <p:cNvPr id="40" name="Freeform: Shape 35"/>
          <p:cNvSpPr>
            <a:spLocks/>
          </p:cNvSpPr>
          <p:nvPr/>
        </p:nvSpPr>
        <p:spPr bwMode="auto">
          <a:xfrm rot="5400000">
            <a:off x="6558307" y="1806013"/>
            <a:ext cx="516546" cy="2146040"/>
          </a:xfrm>
          <a:custGeom>
            <a:avLst/>
            <a:gdLst>
              <a:gd name="T0" fmla="*/ 466 w 466"/>
              <a:gd name="T1" fmla="*/ 0 h 1549"/>
              <a:gd name="T2" fmla="*/ 235 w 466"/>
              <a:gd name="T3" fmla="*/ 0 h 1549"/>
              <a:gd name="T4" fmla="*/ 0 w 466"/>
              <a:gd name="T5" fmla="*/ 0 h 1549"/>
              <a:gd name="T6" fmla="*/ 0 w 466"/>
              <a:gd name="T7" fmla="*/ 539 h 1549"/>
              <a:gd name="T8" fmla="*/ 0 w 466"/>
              <a:gd name="T9" fmla="*/ 539 h 1549"/>
              <a:gd name="T10" fmla="*/ 0 w 466"/>
              <a:gd name="T11" fmla="*/ 1182 h 1549"/>
              <a:gd name="T12" fmla="*/ 466 w 466"/>
              <a:gd name="T13" fmla="*/ 1549 h 1549"/>
              <a:gd name="T14" fmla="*/ 466 w 466"/>
              <a:gd name="T15" fmla="*/ 0 h 15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6" h="1549">
                <a:moveTo>
                  <a:pt x="466" y="0"/>
                </a:moveTo>
                <a:lnTo>
                  <a:pt x="235" y="0"/>
                </a:lnTo>
                <a:lnTo>
                  <a:pt x="0" y="0"/>
                </a:lnTo>
                <a:lnTo>
                  <a:pt x="0" y="539"/>
                </a:lnTo>
                <a:lnTo>
                  <a:pt x="0" y="539"/>
                </a:lnTo>
                <a:lnTo>
                  <a:pt x="0" y="1182"/>
                </a:lnTo>
                <a:lnTo>
                  <a:pt x="466" y="1549"/>
                </a:lnTo>
                <a:lnTo>
                  <a:pt x="46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1435" tIns="45717" rIns="91435" bIns="45717" anchor="ctr"/>
          <a:lstStyle/>
          <a:p>
            <a:pPr algn="ctr"/>
            <a:endParaRPr/>
          </a:p>
        </p:txBody>
      </p:sp>
      <p:sp>
        <p:nvSpPr>
          <p:cNvPr id="41" name="Freeform: Shape 36"/>
          <p:cNvSpPr>
            <a:spLocks/>
          </p:cNvSpPr>
          <p:nvPr/>
        </p:nvSpPr>
        <p:spPr bwMode="auto">
          <a:xfrm rot="5400000">
            <a:off x="7654021" y="2604717"/>
            <a:ext cx="1019791" cy="548633"/>
          </a:xfrm>
          <a:custGeom>
            <a:avLst/>
            <a:gdLst>
              <a:gd name="T0" fmla="*/ 462 w 920"/>
              <a:gd name="T1" fmla="*/ 0 h 396"/>
              <a:gd name="T2" fmla="*/ 0 w 920"/>
              <a:gd name="T3" fmla="*/ 396 h 396"/>
              <a:gd name="T4" fmla="*/ 227 w 920"/>
              <a:gd name="T5" fmla="*/ 396 h 396"/>
              <a:gd name="T6" fmla="*/ 462 w 920"/>
              <a:gd name="T7" fmla="*/ 396 h 396"/>
              <a:gd name="T8" fmla="*/ 693 w 920"/>
              <a:gd name="T9" fmla="*/ 396 h 396"/>
              <a:gd name="T10" fmla="*/ 920 w 920"/>
              <a:gd name="T11" fmla="*/ 396 h 396"/>
              <a:gd name="T12" fmla="*/ 462 w 920"/>
              <a:gd name="T13" fmla="*/ 0 h 396"/>
            </a:gdLst>
            <a:ahLst/>
            <a:cxnLst>
              <a:cxn ang="0">
                <a:pos x="T0" y="T1"/>
              </a:cxn>
              <a:cxn ang="0">
                <a:pos x="T2" y="T3"/>
              </a:cxn>
              <a:cxn ang="0">
                <a:pos x="T4" y="T5"/>
              </a:cxn>
              <a:cxn ang="0">
                <a:pos x="T6" y="T7"/>
              </a:cxn>
              <a:cxn ang="0">
                <a:pos x="T8" y="T9"/>
              </a:cxn>
              <a:cxn ang="0">
                <a:pos x="T10" y="T11"/>
              </a:cxn>
              <a:cxn ang="0">
                <a:pos x="T12" y="T13"/>
              </a:cxn>
            </a:cxnLst>
            <a:rect l="0" t="0" r="r" b="b"/>
            <a:pathLst>
              <a:path w="920" h="396">
                <a:moveTo>
                  <a:pt x="462" y="0"/>
                </a:moveTo>
                <a:lnTo>
                  <a:pt x="0" y="396"/>
                </a:lnTo>
                <a:lnTo>
                  <a:pt x="227" y="396"/>
                </a:lnTo>
                <a:lnTo>
                  <a:pt x="462" y="396"/>
                </a:lnTo>
                <a:lnTo>
                  <a:pt x="693" y="396"/>
                </a:lnTo>
                <a:lnTo>
                  <a:pt x="920" y="396"/>
                </a:lnTo>
                <a:lnTo>
                  <a:pt x="46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1435" tIns="45717" rIns="91435" bIns="45717" anchor="ctr"/>
          <a:lstStyle/>
          <a:p>
            <a:pPr algn="ctr"/>
            <a:endParaRPr/>
          </a:p>
        </p:txBody>
      </p:sp>
      <p:sp>
        <p:nvSpPr>
          <p:cNvPr id="42" name="Freeform: Shape 38"/>
          <p:cNvSpPr>
            <a:spLocks/>
          </p:cNvSpPr>
          <p:nvPr/>
        </p:nvSpPr>
        <p:spPr bwMode="auto">
          <a:xfrm rot="5400000">
            <a:off x="5662068" y="1139978"/>
            <a:ext cx="512112" cy="2449451"/>
          </a:xfrm>
          <a:custGeom>
            <a:avLst/>
            <a:gdLst>
              <a:gd name="T0" fmla="*/ 462 w 462"/>
              <a:gd name="T1" fmla="*/ 1768 h 1768"/>
              <a:gd name="T2" fmla="*/ 462 w 462"/>
              <a:gd name="T3" fmla="*/ 0 h 1768"/>
              <a:gd name="T4" fmla="*/ 0 w 462"/>
              <a:gd name="T5" fmla="*/ 367 h 1768"/>
              <a:gd name="T6" fmla="*/ 0 w 462"/>
              <a:gd name="T7" fmla="*/ 1768 h 1768"/>
              <a:gd name="T8" fmla="*/ 462 w 462"/>
              <a:gd name="T9" fmla="*/ 1768 h 1768"/>
            </a:gdLst>
            <a:ahLst/>
            <a:cxnLst>
              <a:cxn ang="0">
                <a:pos x="T0" y="T1"/>
              </a:cxn>
              <a:cxn ang="0">
                <a:pos x="T2" y="T3"/>
              </a:cxn>
              <a:cxn ang="0">
                <a:pos x="T4" y="T5"/>
              </a:cxn>
              <a:cxn ang="0">
                <a:pos x="T6" y="T7"/>
              </a:cxn>
              <a:cxn ang="0">
                <a:pos x="T8" y="T9"/>
              </a:cxn>
            </a:cxnLst>
            <a:rect l="0" t="0" r="r" b="b"/>
            <a:pathLst>
              <a:path w="462" h="1768">
                <a:moveTo>
                  <a:pt x="462" y="1768"/>
                </a:moveTo>
                <a:lnTo>
                  <a:pt x="462" y="0"/>
                </a:lnTo>
                <a:lnTo>
                  <a:pt x="0" y="367"/>
                </a:lnTo>
                <a:lnTo>
                  <a:pt x="0" y="1768"/>
                </a:lnTo>
                <a:lnTo>
                  <a:pt x="462" y="176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1435" tIns="45717" rIns="91435" bIns="45717" anchor="ctr"/>
          <a:lstStyle/>
          <a:p>
            <a:pPr algn="ctr"/>
            <a:endParaRPr/>
          </a:p>
        </p:txBody>
      </p:sp>
      <p:sp>
        <p:nvSpPr>
          <p:cNvPr id="43" name="Freeform: Shape 44"/>
          <p:cNvSpPr>
            <a:spLocks/>
          </p:cNvSpPr>
          <p:nvPr/>
        </p:nvSpPr>
        <p:spPr bwMode="auto">
          <a:xfrm rot="5400000">
            <a:off x="5693933" y="1171843"/>
            <a:ext cx="512112" cy="2385721"/>
          </a:xfrm>
          <a:custGeom>
            <a:avLst/>
            <a:gdLst>
              <a:gd name="T0" fmla="*/ 462 w 462"/>
              <a:gd name="T1" fmla="*/ 0 h 1722"/>
              <a:gd name="T2" fmla="*/ 0 w 462"/>
              <a:gd name="T3" fmla="*/ 367 h 1722"/>
              <a:gd name="T4" fmla="*/ 0 w 462"/>
              <a:gd name="T5" fmla="*/ 1722 h 1722"/>
              <a:gd name="T6" fmla="*/ 231 w 462"/>
              <a:gd name="T7" fmla="*/ 1722 h 1722"/>
              <a:gd name="T8" fmla="*/ 462 w 462"/>
              <a:gd name="T9" fmla="*/ 1722 h 1722"/>
              <a:gd name="T10" fmla="*/ 462 w 462"/>
              <a:gd name="T11" fmla="*/ 0 h 1722"/>
            </a:gdLst>
            <a:ahLst/>
            <a:cxnLst>
              <a:cxn ang="0">
                <a:pos x="T0" y="T1"/>
              </a:cxn>
              <a:cxn ang="0">
                <a:pos x="T2" y="T3"/>
              </a:cxn>
              <a:cxn ang="0">
                <a:pos x="T4" y="T5"/>
              </a:cxn>
              <a:cxn ang="0">
                <a:pos x="T6" y="T7"/>
              </a:cxn>
              <a:cxn ang="0">
                <a:pos x="T8" y="T9"/>
              </a:cxn>
              <a:cxn ang="0">
                <a:pos x="T10" y="T11"/>
              </a:cxn>
            </a:cxnLst>
            <a:rect l="0" t="0" r="r" b="b"/>
            <a:pathLst>
              <a:path w="462" h="1722">
                <a:moveTo>
                  <a:pt x="462" y="0"/>
                </a:moveTo>
                <a:lnTo>
                  <a:pt x="0" y="367"/>
                </a:lnTo>
                <a:lnTo>
                  <a:pt x="0" y="1722"/>
                </a:lnTo>
                <a:lnTo>
                  <a:pt x="231" y="1722"/>
                </a:lnTo>
                <a:lnTo>
                  <a:pt x="462" y="1722"/>
                </a:lnTo>
                <a:lnTo>
                  <a:pt x="46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1435" tIns="45717" rIns="91435" bIns="45717" anchor="ctr"/>
          <a:lstStyle/>
          <a:p>
            <a:pPr algn="ctr"/>
            <a:endParaRPr/>
          </a:p>
        </p:txBody>
      </p:sp>
      <p:grpSp>
        <p:nvGrpSpPr>
          <p:cNvPr id="44" name="组合 72"/>
          <p:cNvGrpSpPr/>
          <p:nvPr/>
        </p:nvGrpSpPr>
        <p:grpSpPr>
          <a:xfrm>
            <a:off x="4208496" y="1888865"/>
            <a:ext cx="2934353" cy="1015357"/>
            <a:chOff x="2338165" y="1456384"/>
            <a:chExt cx="2934353" cy="1015357"/>
          </a:xfrm>
        </p:grpSpPr>
        <p:grpSp>
          <p:nvGrpSpPr>
            <p:cNvPr id="45" name="组合 71"/>
            <p:cNvGrpSpPr/>
            <p:nvPr/>
          </p:nvGrpSpPr>
          <p:grpSpPr>
            <a:xfrm>
              <a:off x="2338165" y="1456384"/>
              <a:ext cx="2934353" cy="1015357"/>
              <a:chOff x="2338165" y="1424545"/>
              <a:chExt cx="2934353" cy="1015357"/>
            </a:xfrm>
          </p:grpSpPr>
          <p:sp>
            <p:nvSpPr>
              <p:cNvPr id="47" name="Freeform: Shape 43"/>
              <p:cNvSpPr>
                <a:spLocks/>
              </p:cNvSpPr>
              <p:nvPr/>
            </p:nvSpPr>
            <p:spPr bwMode="auto">
              <a:xfrm rot="5400000">
                <a:off x="3823602" y="739362"/>
                <a:ext cx="512112" cy="2385721"/>
              </a:xfrm>
              <a:custGeom>
                <a:avLst/>
                <a:gdLst>
                  <a:gd name="T0" fmla="*/ 462 w 462"/>
                  <a:gd name="T1" fmla="*/ 0 h 1722"/>
                  <a:gd name="T2" fmla="*/ 0 w 462"/>
                  <a:gd name="T3" fmla="*/ 367 h 1722"/>
                  <a:gd name="T4" fmla="*/ 0 w 462"/>
                  <a:gd name="T5" fmla="*/ 1722 h 1722"/>
                  <a:gd name="T6" fmla="*/ 231 w 462"/>
                  <a:gd name="T7" fmla="*/ 1722 h 1722"/>
                  <a:gd name="T8" fmla="*/ 462 w 462"/>
                  <a:gd name="T9" fmla="*/ 1722 h 1722"/>
                  <a:gd name="T10" fmla="*/ 462 w 462"/>
                  <a:gd name="T11" fmla="*/ 0 h 1722"/>
                </a:gdLst>
                <a:ahLst/>
                <a:cxnLst>
                  <a:cxn ang="0">
                    <a:pos x="T0" y="T1"/>
                  </a:cxn>
                  <a:cxn ang="0">
                    <a:pos x="T2" y="T3"/>
                  </a:cxn>
                  <a:cxn ang="0">
                    <a:pos x="T4" y="T5"/>
                  </a:cxn>
                  <a:cxn ang="0">
                    <a:pos x="T6" y="T7"/>
                  </a:cxn>
                  <a:cxn ang="0">
                    <a:pos x="T8" y="T9"/>
                  </a:cxn>
                  <a:cxn ang="0">
                    <a:pos x="T10" y="T11"/>
                  </a:cxn>
                </a:cxnLst>
                <a:rect l="0" t="0" r="r" b="b"/>
                <a:pathLst>
                  <a:path w="462" h="1722">
                    <a:moveTo>
                      <a:pt x="462" y="0"/>
                    </a:moveTo>
                    <a:lnTo>
                      <a:pt x="0" y="367"/>
                    </a:lnTo>
                    <a:lnTo>
                      <a:pt x="0" y="1722"/>
                    </a:lnTo>
                    <a:lnTo>
                      <a:pt x="231" y="1722"/>
                    </a:lnTo>
                    <a:lnTo>
                      <a:pt x="462" y="1722"/>
                    </a:lnTo>
                    <a:lnTo>
                      <a:pt x="462"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8" name="Freeform: Shape 45"/>
              <p:cNvSpPr>
                <a:spLocks/>
              </p:cNvSpPr>
              <p:nvPr/>
            </p:nvSpPr>
            <p:spPr bwMode="auto">
              <a:xfrm rot="5400000">
                <a:off x="2104803" y="1657907"/>
                <a:ext cx="1015357" cy="548633"/>
              </a:xfrm>
              <a:custGeom>
                <a:avLst/>
                <a:gdLst>
                  <a:gd name="T0" fmla="*/ 916 w 916"/>
                  <a:gd name="T1" fmla="*/ 0 h 396"/>
                  <a:gd name="T2" fmla="*/ 689 w 916"/>
                  <a:gd name="T3" fmla="*/ 0 h 396"/>
                  <a:gd name="T4" fmla="*/ 458 w 916"/>
                  <a:gd name="T5" fmla="*/ 0 h 396"/>
                  <a:gd name="T6" fmla="*/ 227 w 916"/>
                  <a:gd name="T7" fmla="*/ 0 h 396"/>
                  <a:gd name="T8" fmla="*/ 0 w 916"/>
                  <a:gd name="T9" fmla="*/ 0 h 396"/>
                  <a:gd name="T10" fmla="*/ 458 w 916"/>
                  <a:gd name="T11" fmla="*/ 396 h 396"/>
                  <a:gd name="T12" fmla="*/ 916 w 916"/>
                  <a:gd name="T13" fmla="*/ 0 h 396"/>
                </a:gdLst>
                <a:ahLst/>
                <a:cxnLst>
                  <a:cxn ang="0">
                    <a:pos x="T0" y="T1"/>
                  </a:cxn>
                  <a:cxn ang="0">
                    <a:pos x="T2" y="T3"/>
                  </a:cxn>
                  <a:cxn ang="0">
                    <a:pos x="T4" y="T5"/>
                  </a:cxn>
                  <a:cxn ang="0">
                    <a:pos x="T6" y="T7"/>
                  </a:cxn>
                  <a:cxn ang="0">
                    <a:pos x="T8" y="T9"/>
                  </a:cxn>
                  <a:cxn ang="0">
                    <a:pos x="T10" y="T11"/>
                  </a:cxn>
                  <a:cxn ang="0">
                    <a:pos x="T12" y="T13"/>
                  </a:cxn>
                </a:cxnLst>
                <a:rect l="0" t="0" r="r" b="b"/>
                <a:pathLst>
                  <a:path w="916" h="396">
                    <a:moveTo>
                      <a:pt x="916" y="0"/>
                    </a:moveTo>
                    <a:lnTo>
                      <a:pt x="689" y="0"/>
                    </a:lnTo>
                    <a:lnTo>
                      <a:pt x="458" y="0"/>
                    </a:lnTo>
                    <a:lnTo>
                      <a:pt x="227" y="0"/>
                    </a:lnTo>
                    <a:lnTo>
                      <a:pt x="0" y="0"/>
                    </a:lnTo>
                    <a:lnTo>
                      <a:pt x="458" y="396"/>
                    </a:lnTo>
                    <a:lnTo>
                      <a:pt x="916"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sp>
          <p:nvSpPr>
            <p:cNvPr id="46" name="TextBox 3"/>
            <p:cNvSpPr txBox="1"/>
            <p:nvPr/>
          </p:nvSpPr>
          <p:spPr>
            <a:xfrm>
              <a:off x="3140848" y="1775923"/>
              <a:ext cx="1061829" cy="253916"/>
            </a:xfrm>
            <a:prstGeom prst="rect">
              <a:avLst/>
            </a:prstGeom>
            <a:noFill/>
            <a:effectLst/>
          </p:spPr>
          <p:txBody>
            <a:bodyPr wrap="none">
              <a:noAutofit/>
            </a:bodyPr>
            <a:lstStyle/>
            <a:p>
              <a:pPr algn="ctr"/>
              <a:r>
                <a:rPr lang="zh-CN" altLang="en-US" sz="2000" b="1" dirty="0">
                  <a:solidFill>
                    <a:schemeClr val="bg1"/>
                  </a:solidFill>
                  <a:latin typeface="微软雅黑" pitchFamily="34" charset="-122"/>
                  <a:ea typeface="微软雅黑" pitchFamily="34" charset="-122"/>
                </a:rPr>
                <a:t>萌芽阶段</a:t>
              </a:r>
            </a:p>
          </p:txBody>
        </p:sp>
      </p:grpSp>
      <p:grpSp>
        <p:nvGrpSpPr>
          <p:cNvPr id="49" name="组合 73"/>
          <p:cNvGrpSpPr/>
          <p:nvPr/>
        </p:nvGrpSpPr>
        <p:grpSpPr>
          <a:xfrm>
            <a:off x="5743561" y="2400977"/>
            <a:ext cx="2694673" cy="1019791"/>
            <a:chOff x="3873229" y="1968496"/>
            <a:chExt cx="2694673" cy="1019791"/>
          </a:xfrm>
        </p:grpSpPr>
        <p:grpSp>
          <p:nvGrpSpPr>
            <p:cNvPr id="50" name="组合 70"/>
            <p:cNvGrpSpPr/>
            <p:nvPr/>
          </p:nvGrpSpPr>
          <p:grpSpPr>
            <a:xfrm>
              <a:off x="3873229" y="1968496"/>
              <a:ext cx="2694673" cy="1019791"/>
              <a:chOff x="3873229" y="1936657"/>
              <a:chExt cx="2694673" cy="1019791"/>
            </a:xfrm>
          </p:grpSpPr>
          <p:sp>
            <p:nvSpPr>
              <p:cNvPr id="52" name="Freeform: Shape 32"/>
              <p:cNvSpPr>
                <a:spLocks/>
              </p:cNvSpPr>
              <p:nvPr/>
            </p:nvSpPr>
            <p:spPr bwMode="auto">
              <a:xfrm rot="5400000">
                <a:off x="5783690" y="2172236"/>
                <a:ext cx="1019791" cy="548633"/>
              </a:xfrm>
              <a:custGeom>
                <a:avLst/>
                <a:gdLst>
                  <a:gd name="T0" fmla="*/ 462 w 920"/>
                  <a:gd name="T1" fmla="*/ 0 h 396"/>
                  <a:gd name="T2" fmla="*/ 0 w 920"/>
                  <a:gd name="T3" fmla="*/ 396 h 396"/>
                  <a:gd name="T4" fmla="*/ 462 w 920"/>
                  <a:gd name="T5" fmla="*/ 396 h 396"/>
                  <a:gd name="T6" fmla="*/ 920 w 920"/>
                  <a:gd name="T7" fmla="*/ 396 h 396"/>
                  <a:gd name="T8" fmla="*/ 462 w 920"/>
                  <a:gd name="T9" fmla="*/ 0 h 396"/>
                </a:gdLst>
                <a:ahLst/>
                <a:cxnLst>
                  <a:cxn ang="0">
                    <a:pos x="T0" y="T1"/>
                  </a:cxn>
                  <a:cxn ang="0">
                    <a:pos x="T2" y="T3"/>
                  </a:cxn>
                  <a:cxn ang="0">
                    <a:pos x="T4" y="T5"/>
                  </a:cxn>
                  <a:cxn ang="0">
                    <a:pos x="T6" y="T7"/>
                  </a:cxn>
                  <a:cxn ang="0">
                    <a:pos x="T8" y="T9"/>
                  </a:cxn>
                </a:cxnLst>
                <a:rect l="0" t="0" r="r" b="b"/>
                <a:pathLst>
                  <a:path w="920" h="396">
                    <a:moveTo>
                      <a:pt x="462" y="0"/>
                    </a:moveTo>
                    <a:lnTo>
                      <a:pt x="0" y="396"/>
                    </a:lnTo>
                    <a:lnTo>
                      <a:pt x="462" y="396"/>
                    </a:lnTo>
                    <a:lnTo>
                      <a:pt x="920" y="396"/>
                    </a:lnTo>
                    <a:lnTo>
                      <a:pt x="462"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3" name="Freeform: Shape 34"/>
              <p:cNvSpPr>
                <a:spLocks/>
              </p:cNvSpPr>
              <p:nvPr/>
            </p:nvSpPr>
            <p:spPr bwMode="auto">
              <a:xfrm rot="5400000">
                <a:off x="4687976" y="1373532"/>
                <a:ext cx="516546" cy="2146040"/>
              </a:xfrm>
              <a:custGeom>
                <a:avLst/>
                <a:gdLst>
                  <a:gd name="T0" fmla="*/ 466 w 466"/>
                  <a:gd name="T1" fmla="*/ 0 h 1549"/>
                  <a:gd name="T2" fmla="*/ 235 w 466"/>
                  <a:gd name="T3" fmla="*/ 0 h 1549"/>
                  <a:gd name="T4" fmla="*/ 0 w 466"/>
                  <a:gd name="T5" fmla="*/ 0 h 1549"/>
                  <a:gd name="T6" fmla="*/ 0 w 466"/>
                  <a:gd name="T7" fmla="*/ 539 h 1549"/>
                  <a:gd name="T8" fmla="*/ 0 w 466"/>
                  <a:gd name="T9" fmla="*/ 539 h 1549"/>
                  <a:gd name="T10" fmla="*/ 0 w 466"/>
                  <a:gd name="T11" fmla="*/ 1182 h 1549"/>
                  <a:gd name="T12" fmla="*/ 466 w 466"/>
                  <a:gd name="T13" fmla="*/ 1549 h 1549"/>
                  <a:gd name="T14" fmla="*/ 466 w 466"/>
                  <a:gd name="T15" fmla="*/ 0 h 15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6" h="1549">
                    <a:moveTo>
                      <a:pt x="466" y="0"/>
                    </a:moveTo>
                    <a:lnTo>
                      <a:pt x="235" y="0"/>
                    </a:lnTo>
                    <a:lnTo>
                      <a:pt x="0" y="0"/>
                    </a:lnTo>
                    <a:lnTo>
                      <a:pt x="0" y="539"/>
                    </a:lnTo>
                    <a:lnTo>
                      <a:pt x="0" y="539"/>
                    </a:lnTo>
                    <a:lnTo>
                      <a:pt x="0" y="1182"/>
                    </a:lnTo>
                    <a:lnTo>
                      <a:pt x="466" y="1549"/>
                    </a:lnTo>
                    <a:lnTo>
                      <a:pt x="466"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sp>
          <p:nvSpPr>
            <p:cNvPr id="51" name="TextBox 4"/>
            <p:cNvSpPr txBox="1"/>
            <p:nvPr/>
          </p:nvSpPr>
          <p:spPr>
            <a:xfrm>
              <a:off x="4784173" y="2296152"/>
              <a:ext cx="1061829" cy="253916"/>
            </a:xfrm>
            <a:prstGeom prst="rect">
              <a:avLst/>
            </a:prstGeom>
            <a:noFill/>
            <a:effectLst/>
          </p:spPr>
          <p:txBody>
            <a:bodyPr wrap="none">
              <a:noAutofit/>
            </a:bodyPr>
            <a:lstStyle/>
            <a:p>
              <a:pPr algn="ctr"/>
              <a:r>
                <a:rPr lang="zh-CN" altLang="en-US" sz="2000" b="1" dirty="0">
                  <a:solidFill>
                    <a:schemeClr val="bg1"/>
                  </a:solidFill>
                  <a:latin typeface="微软雅黑" pitchFamily="34" charset="-122"/>
                  <a:ea typeface="微软雅黑" pitchFamily="34" charset="-122"/>
                </a:rPr>
                <a:t>创建阶段</a:t>
              </a:r>
            </a:p>
          </p:txBody>
        </p:sp>
      </p:grpSp>
      <p:grpSp>
        <p:nvGrpSpPr>
          <p:cNvPr id="54" name="组合 74"/>
          <p:cNvGrpSpPr/>
          <p:nvPr/>
        </p:nvGrpSpPr>
        <p:grpSpPr>
          <a:xfrm>
            <a:off x="4607503" y="2917523"/>
            <a:ext cx="2614318" cy="1016465"/>
            <a:chOff x="2737171" y="2485042"/>
            <a:chExt cx="2614318" cy="1016465"/>
          </a:xfrm>
        </p:grpSpPr>
        <p:grpSp>
          <p:nvGrpSpPr>
            <p:cNvPr id="55" name="组合 68"/>
            <p:cNvGrpSpPr/>
            <p:nvPr/>
          </p:nvGrpSpPr>
          <p:grpSpPr>
            <a:xfrm>
              <a:off x="2737171" y="2485042"/>
              <a:ext cx="2614318" cy="1016465"/>
              <a:chOff x="2737171" y="2453203"/>
              <a:chExt cx="2614318" cy="1016465"/>
            </a:xfrm>
          </p:grpSpPr>
          <p:sp>
            <p:nvSpPr>
              <p:cNvPr id="57" name="Freeform: Shape 21"/>
              <p:cNvSpPr>
                <a:spLocks/>
              </p:cNvSpPr>
              <p:nvPr/>
            </p:nvSpPr>
            <p:spPr bwMode="auto">
              <a:xfrm rot="5400000">
                <a:off x="2503255" y="2687119"/>
                <a:ext cx="1016465" cy="548633"/>
              </a:xfrm>
              <a:custGeom>
                <a:avLst/>
                <a:gdLst>
                  <a:gd name="T0" fmla="*/ 458 w 917"/>
                  <a:gd name="T1" fmla="*/ 396 h 396"/>
                  <a:gd name="T2" fmla="*/ 917 w 917"/>
                  <a:gd name="T3" fmla="*/ 0 h 396"/>
                  <a:gd name="T4" fmla="*/ 458 w 917"/>
                  <a:gd name="T5" fmla="*/ 0 h 396"/>
                  <a:gd name="T6" fmla="*/ 0 w 917"/>
                  <a:gd name="T7" fmla="*/ 0 h 396"/>
                  <a:gd name="T8" fmla="*/ 458 w 917"/>
                  <a:gd name="T9" fmla="*/ 396 h 396"/>
                </a:gdLst>
                <a:ahLst/>
                <a:cxnLst>
                  <a:cxn ang="0">
                    <a:pos x="T0" y="T1"/>
                  </a:cxn>
                  <a:cxn ang="0">
                    <a:pos x="T2" y="T3"/>
                  </a:cxn>
                  <a:cxn ang="0">
                    <a:pos x="T4" y="T5"/>
                  </a:cxn>
                  <a:cxn ang="0">
                    <a:pos x="T6" y="T7"/>
                  </a:cxn>
                  <a:cxn ang="0">
                    <a:pos x="T8" y="T9"/>
                  </a:cxn>
                </a:cxnLst>
                <a:rect l="0" t="0" r="r" b="b"/>
                <a:pathLst>
                  <a:path w="917" h="396">
                    <a:moveTo>
                      <a:pt x="458" y="396"/>
                    </a:moveTo>
                    <a:lnTo>
                      <a:pt x="917" y="0"/>
                    </a:lnTo>
                    <a:lnTo>
                      <a:pt x="458" y="0"/>
                    </a:lnTo>
                    <a:lnTo>
                      <a:pt x="0" y="0"/>
                    </a:lnTo>
                    <a:lnTo>
                      <a:pt x="458" y="396"/>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8" name="Freeform: Shape 27"/>
              <p:cNvSpPr>
                <a:spLocks/>
              </p:cNvSpPr>
              <p:nvPr/>
            </p:nvSpPr>
            <p:spPr bwMode="auto">
              <a:xfrm rot="5400000">
                <a:off x="4059819" y="1930810"/>
                <a:ext cx="517655" cy="2065685"/>
              </a:xfrm>
              <a:custGeom>
                <a:avLst/>
                <a:gdLst>
                  <a:gd name="T0" fmla="*/ 0 w 467"/>
                  <a:gd name="T1" fmla="*/ 0 h 1491"/>
                  <a:gd name="T2" fmla="*/ 0 w 467"/>
                  <a:gd name="T3" fmla="*/ 1491 h 1491"/>
                  <a:gd name="T4" fmla="*/ 0 w 467"/>
                  <a:gd name="T5" fmla="*/ 1491 h 1491"/>
                  <a:gd name="T6" fmla="*/ 231 w 467"/>
                  <a:gd name="T7" fmla="*/ 1491 h 1491"/>
                  <a:gd name="T8" fmla="*/ 467 w 467"/>
                  <a:gd name="T9" fmla="*/ 1491 h 1491"/>
                  <a:gd name="T10" fmla="*/ 467 w 467"/>
                  <a:gd name="T11" fmla="*/ 366 h 1491"/>
                  <a:gd name="T12" fmla="*/ 0 w 467"/>
                  <a:gd name="T13" fmla="*/ 0 h 1491"/>
                </a:gdLst>
                <a:ahLst/>
                <a:cxnLst>
                  <a:cxn ang="0">
                    <a:pos x="T0" y="T1"/>
                  </a:cxn>
                  <a:cxn ang="0">
                    <a:pos x="T2" y="T3"/>
                  </a:cxn>
                  <a:cxn ang="0">
                    <a:pos x="T4" y="T5"/>
                  </a:cxn>
                  <a:cxn ang="0">
                    <a:pos x="T6" y="T7"/>
                  </a:cxn>
                  <a:cxn ang="0">
                    <a:pos x="T8" y="T9"/>
                  </a:cxn>
                  <a:cxn ang="0">
                    <a:pos x="T10" y="T11"/>
                  </a:cxn>
                  <a:cxn ang="0">
                    <a:pos x="T12" y="T13"/>
                  </a:cxn>
                </a:cxnLst>
                <a:rect l="0" t="0" r="r" b="b"/>
                <a:pathLst>
                  <a:path w="467" h="1491">
                    <a:moveTo>
                      <a:pt x="0" y="0"/>
                    </a:moveTo>
                    <a:lnTo>
                      <a:pt x="0" y="1491"/>
                    </a:lnTo>
                    <a:lnTo>
                      <a:pt x="0" y="1491"/>
                    </a:lnTo>
                    <a:lnTo>
                      <a:pt x="231" y="1491"/>
                    </a:lnTo>
                    <a:lnTo>
                      <a:pt x="467" y="1491"/>
                    </a:lnTo>
                    <a:lnTo>
                      <a:pt x="467" y="366"/>
                    </a:lnTo>
                    <a:lnTo>
                      <a:pt x="0" y="0"/>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sp>
          <p:nvSpPr>
            <p:cNvPr id="56" name="TextBox 5"/>
            <p:cNvSpPr txBox="1"/>
            <p:nvPr/>
          </p:nvSpPr>
          <p:spPr>
            <a:xfrm>
              <a:off x="3422669" y="2812630"/>
              <a:ext cx="1061829" cy="253916"/>
            </a:xfrm>
            <a:prstGeom prst="rect">
              <a:avLst/>
            </a:prstGeom>
            <a:noFill/>
            <a:effectLst/>
          </p:spPr>
          <p:txBody>
            <a:bodyPr wrap="none">
              <a:noAutofit/>
            </a:bodyPr>
            <a:lstStyle/>
            <a:p>
              <a:pPr algn="ctr"/>
              <a:r>
                <a:rPr lang="zh-CN" altLang="en-US" sz="2000" b="1" dirty="0">
                  <a:solidFill>
                    <a:schemeClr val="bg1"/>
                  </a:solidFill>
                  <a:latin typeface="微软雅黑" pitchFamily="34" charset="-122"/>
                  <a:ea typeface="微软雅黑" pitchFamily="34" charset="-122"/>
                </a:rPr>
                <a:t>发展和扩张阶段</a:t>
              </a:r>
            </a:p>
          </p:txBody>
        </p:sp>
      </p:grpSp>
      <p:grpSp>
        <p:nvGrpSpPr>
          <p:cNvPr id="59" name="组合 75"/>
          <p:cNvGrpSpPr/>
          <p:nvPr/>
        </p:nvGrpSpPr>
        <p:grpSpPr>
          <a:xfrm>
            <a:off x="5424909" y="3435177"/>
            <a:ext cx="3355526" cy="1015357"/>
            <a:chOff x="3554578" y="3002696"/>
            <a:chExt cx="3355526" cy="1015357"/>
          </a:xfrm>
        </p:grpSpPr>
        <p:grpSp>
          <p:nvGrpSpPr>
            <p:cNvPr id="60" name="组合 69"/>
            <p:cNvGrpSpPr/>
            <p:nvPr/>
          </p:nvGrpSpPr>
          <p:grpSpPr>
            <a:xfrm>
              <a:off x="3554578" y="3002696"/>
              <a:ext cx="3355526" cy="1015357"/>
              <a:chOff x="3554578" y="2970857"/>
              <a:chExt cx="3355526" cy="1015357"/>
            </a:xfrm>
          </p:grpSpPr>
          <p:sp>
            <p:nvSpPr>
              <p:cNvPr id="62" name="Freeform: Shape 15"/>
              <p:cNvSpPr>
                <a:spLocks/>
              </p:cNvSpPr>
              <p:nvPr/>
            </p:nvSpPr>
            <p:spPr bwMode="auto">
              <a:xfrm rot="5400000">
                <a:off x="4702662" y="2074397"/>
                <a:ext cx="512112" cy="2808279"/>
              </a:xfrm>
              <a:custGeom>
                <a:avLst/>
                <a:gdLst>
                  <a:gd name="T0" fmla="*/ 462 w 462"/>
                  <a:gd name="T1" fmla="*/ 0 h 2027"/>
                  <a:gd name="T2" fmla="*/ 231 w 462"/>
                  <a:gd name="T3" fmla="*/ 0 h 2027"/>
                  <a:gd name="T4" fmla="*/ 0 w 462"/>
                  <a:gd name="T5" fmla="*/ 0 h 2027"/>
                  <a:gd name="T6" fmla="*/ 0 w 462"/>
                  <a:gd name="T7" fmla="*/ 2027 h 2027"/>
                  <a:gd name="T8" fmla="*/ 462 w 462"/>
                  <a:gd name="T9" fmla="*/ 1661 h 2027"/>
                  <a:gd name="T10" fmla="*/ 462 w 462"/>
                  <a:gd name="T11" fmla="*/ 0 h 2027"/>
                </a:gdLst>
                <a:ahLst/>
                <a:cxnLst>
                  <a:cxn ang="0">
                    <a:pos x="T0" y="T1"/>
                  </a:cxn>
                  <a:cxn ang="0">
                    <a:pos x="T2" y="T3"/>
                  </a:cxn>
                  <a:cxn ang="0">
                    <a:pos x="T4" y="T5"/>
                  </a:cxn>
                  <a:cxn ang="0">
                    <a:pos x="T6" y="T7"/>
                  </a:cxn>
                  <a:cxn ang="0">
                    <a:pos x="T8" y="T9"/>
                  </a:cxn>
                  <a:cxn ang="0">
                    <a:pos x="T10" y="T11"/>
                  </a:cxn>
                </a:cxnLst>
                <a:rect l="0" t="0" r="r" b="b"/>
                <a:pathLst>
                  <a:path w="462" h="2027">
                    <a:moveTo>
                      <a:pt x="462" y="0"/>
                    </a:moveTo>
                    <a:lnTo>
                      <a:pt x="231" y="0"/>
                    </a:lnTo>
                    <a:lnTo>
                      <a:pt x="0" y="0"/>
                    </a:lnTo>
                    <a:lnTo>
                      <a:pt x="0" y="2027"/>
                    </a:lnTo>
                    <a:lnTo>
                      <a:pt x="462" y="1661"/>
                    </a:lnTo>
                    <a:lnTo>
                      <a:pt x="462" y="0"/>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3" name="Freeform: Shape 17"/>
              <p:cNvSpPr>
                <a:spLocks/>
              </p:cNvSpPr>
              <p:nvPr/>
            </p:nvSpPr>
            <p:spPr bwMode="auto">
              <a:xfrm rot="5400000">
                <a:off x="6128802" y="3204912"/>
                <a:ext cx="1015357" cy="547247"/>
              </a:xfrm>
              <a:custGeom>
                <a:avLst/>
                <a:gdLst>
                  <a:gd name="T0" fmla="*/ 458 w 916"/>
                  <a:gd name="T1" fmla="*/ 0 h 395"/>
                  <a:gd name="T2" fmla="*/ 458 w 916"/>
                  <a:gd name="T3" fmla="*/ 0 h 395"/>
                  <a:gd name="T4" fmla="*/ 210 w 916"/>
                  <a:gd name="T5" fmla="*/ 214 h 395"/>
                  <a:gd name="T6" fmla="*/ 0 w 916"/>
                  <a:gd name="T7" fmla="*/ 395 h 395"/>
                  <a:gd name="T8" fmla="*/ 227 w 916"/>
                  <a:gd name="T9" fmla="*/ 395 h 395"/>
                  <a:gd name="T10" fmla="*/ 458 w 916"/>
                  <a:gd name="T11" fmla="*/ 395 h 395"/>
                  <a:gd name="T12" fmla="*/ 689 w 916"/>
                  <a:gd name="T13" fmla="*/ 395 h 395"/>
                  <a:gd name="T14" fmla="*/ 916 w 916"/>
                  <a:gd name="T15" fmla="*/ 395 h 395"/>
                  <a:gd name="T16" fmla="*/ 458 w 916"/>
                  <a:gd name="T17" fmla="*/ 0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16" h="395">
                    <a:moveTo>
                      <a:pt x="458" y="0"/>
                    </a:moveTo>
                    <a:lnTo>
                      <a:pt x="458" y="0"/>
                    </a:lnTo>
                    <a:lnTo>
                      <a:pt x="210" y="214"/>
                    </a:lnTo>
                    <a:lnTo>
                      <a:pt x="0" y="395"/>
                    </a:lnTo>
                    <a:lnTo>
                      <a:pt x="227" y="395"/>
                    </a:lnTo>
                    <a:lnTo>
                      <a:pt x="458" y="395"/>
                    </a:lnTo>
                    <a:lnTo>
                      <a:pt x="689" y="395"/>
                    </a:lnTo>
                    <a:lnTo>
                      <a:pt x="916" y="395"/>
                    </a:lnTo>
                    <a:lnTo>
                      <a:pt x="458" y="0"/>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sp>
          <p:nvSpPr>
            <p:cNvPr id="61" name="TextBox 6"/>
            <p:cNvSpPr txBox="1"/>
            <p:nvPr/>
          </p:nvSpPr>
          <p:spPr>
            <a:xfrm>
              <a:off x="4651380" y="3338568"/>
              <a:ext cx="1061829" cy="253916"/>
            </a:xfrm>
            <a:prstGeom prst="rect">
              <a:avLst/>
            </a:prstGeom>
            <a:noFill/>
            <a:effectLst/>
          </p:spPr>
          <p:txBody>
            <a:bodyPr wrap="none">
              <a:noAutofit/>
            </a:bodyPr>
            <a:lstStyle/>
            <a:p>
              <a:pPr algn="ctr"/>
              <a:r>
                <a:rPr lang="zh-CN" altLang="en-US" sz="2000" b="1" dirty="0">
                  <a:solidFill>
                    <a:schemeClr val="bg1"/>
                  </a:solidFill>
                  <a:latin typeface="微软雅黑" pitchFamily="34" charset="-122"/>
                  <a:ea typeface="微软雅黑" pitchFamily="34" charset="-122"/>
                </a:rPr>
                <a:t>成熟阶段</a:t>
              </a:r>
            </a:p>
          </p:txBody>
        </p:sp>
      </p:grpSp>
      <p:grpSp>
        <p:nvGrpSpPr>
          <p:cNvPr id="64" name="组合 76"/>
          <p:cNvGrpSpPr/>
          <p:nvPr/>
        </p:nvGrpSpPr>
        <p:grpSpPr>
          <a:xfrm>
            <a:off x="4208496" y="3955097"/>
            <a:ext cx="2934353" cy="1015357"/>
            <a:chOff x="2338165" y="1456384"/>
            <a:chExt cx="2934353" cy="1015357"/>
          </a:xfrm>
          <a:solidFill>
            <a:schemeClr val="accent3"/>
          </a:solidFill>
        </p:grpSpPr>
        <p:grpSp>
          <p:nvGrpSpPr>
            <p:cNvPr id="65" name="组合 77"/>
            <p:cNvGrpSpPr/>
            <p:nvPr/>
          </p:nvGrpSpPr>
          <p:grpSpPr>
            <a:xfrm>
              <a:off x="2338165" y="1456384"/>
              <a:ext cx="2934353" cy="1015357"/>
              <a:chOff x="2338165" y="1424545"/>
              <a:chExt cx="2934353" cy="1015357"/>
            </a:xfrm>
            <a:grpFill/>
          </p:grpSpPr>
          <p:sp>
            <p:nvSpPr>
              <p:cNvPr id="67" name="Freeform: Shape 43"/>
              <p:cNvSpPr>
                <a:spLocks/>
              </p:cNvSpPr>
              <p:nvPr/>
            </p:nvSpPr>
            <p:spPr bwMode="auto">
              <a:xfrm rot="5400000">
                <a:off x="3823602" y="739362"/>
                <a:ext cx="512112" cy="2385721"/>
              </a:xfrm>
              <a:custGeom>
                <a:avLst/>
                <a:gdLst>
                  <a:gd name="T0" fmla="*/ 462 w 462"/>
                  <a:gd name="T1" fmla="*/ 0 h 1722"/>
                  <a:gd name="T2" fmla="*/ 0 w 462"/>
                  <a:gd name="T3" fmla="*/ 367 h 1722"/>
                  <a:gd name="T4" fmla="*/ 0 w 462"/>
                  <a:gd name="T5" fmla="*/ 1722 h 1722"/>
                  <a:gd name="T6" fmla="*/ 231 w 462"/>
                  <a:gd name="T7" fmla="*/ 1722 h 1722"/>
                  <a:gd name="T8" fmla="*/ 462 w 462"/>
                  <a:gd name="T9" fmla="*/ 1722 h 1722"/>
                  <a:gd name="T10" fmla="*/ 462 w 462"/>
                  <a:gd name="T11" fmla="*/ 0 h 1722"/>
                </a:gdLst>
                <a:ahLst/>
                <a:cxnLst>
                  <a:cxn ang="0">
                    <a:pos x="T0" y="T1"/>
                  </a:cxn>
                  <a:cxn ang="0">
                    <a:pos x="T2" y="T3"/>
                  </a:cxn>
                  <a:cxn ang="0">
                    <a:pos x="T4" y="T5"/>
                  </a:cxn>
                  <a:cxn ang="0">
                    <a:pos x="T6" y="T7"/>
                  </a:cxn>
                  <a:cxn ang="0">
                    <a:pos x="T8" y="T9"/>
                  </a:cxn>
                  <a:cxn ang="0">
                    <a:pos x="T10" y="T11"/>
                  </a:cxn>
                </a:cxnLst>
                <a:rect l="0" t="0" r="r" b="b"/>
                <a:pathLst>
                  <a:path w="462" h="1722">
                    <a:moveTo>
                      <a:pt x="462" y="0"/>
                    </a:moveTo>
                    <a:lnTo>
                      <a:pt x="0" y="367"/>
                    </a:lnTo>
                    <a:lnTo>
                      <a:pt x="0" y="1722"/>
                    </a:lnTo>
                    <a:lnTo>
                      <a:pt x="231" y="1722"/>
                    </a:lnTo>
                    <a:lnTo>
                      <a:pt x="462" y="1722"/>
                    </a:lnTo>
                    <a:lnTo>
                      <a:pt x="46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8" name="Freeform: Shape 45"/>
              <p:cNvSpPr>
                <a:spLocks/>
              </p:cNvSpPr>
              <p:nvPr/>
            </p:nvSpPr>
            <p:spPr bwMode="auto">
              <a:xfrm rot="5400000">
                <a:off x="2104803" y="1657907"/>
                <a:ext cx="1015357" cy="548633"/>
              </a:xfrm>
              <a:custGeom>
                <a:avLst/>
                <a:gdLst>
                  <a:gd name="T0" fmla="*/ 916 w 916"/>
                  <a:gd name="T1" fmla="*/ 0 h 396"/>
                  <a:gd name="T2" fmla="*/ 689 w 916"/>
                  <a:gd name="T3" fmla="*/ 0 h 396"/>
                  <a:gd name="T4" fmla="*/ 458 w 916"/>
                  <a:gd name="T5" fmla="*/ 0 h 396"/>
                  <a:gd name="T6" fmla="*/ 227 w 916"/>
                  <a:gd name="T7" fmla="*/ 0 h 396"/>
                  <a:gd name="T8" fmla="*/ 0 w 916"/>
                  <a:gd name="T9" fmla="*/ 0 h 396"/>
                  <a:gd name="T10" fmla="*/ 458 w 916"/>
                  <a:gd name="T11" fmla="*/ 396 h 396"/>
                  <a:gd name="T12" fmla="*/ 916 w 916"/>
                  <a:gd name="T13" fmla="*/ 0 h 396"/>
                </a:gdLst>
                <a:ahLst/>
                <a:cxnLst>
                  <a:cxn ang="0">
                    <a:pos x="T0" y="T1"/>
                  </a:cxn>
                  <a:cxn ang="0">
                    <a:pos x="T2" y="T3"/>
                  </a:cxn>
                  <a:cxn ang="0">
                    <a:pos x="T4" y="T5"/>
                  </a:cxn>
                  <a:cxn ang="0">
                    <a:pos x="T6" y="T7"/>
                  </a:cxn>
                  <a:cxn ang="0">
                    <a:pos x="T8" y="T9"/>
                  </a:cxn>
                  <a:cxn ang="0">
                    <a:pos x="T10" y="T11"/>
                  </a:cxn>
                  <a:cxn ang="0">
                    <a:pos x="T12" y="T13"/>
                  </a:cxn>
                </a:cxnLst>
                <a:rect l="0" t="0" r="r" b="b"/>
                <a:pathLst>
                  <a:path w="916" h="396">
                    <a:moveTo>
                      <a:pt x="916" y="0"/>
                    </a:moveTo>
                    <a:lnTo>
                      <a:pt x="689" y="0"/>
                    </a:lnTo>
                    <a:lnTo>
                      <a:pt x="458" y="0"/>
                    </a:lnTo>
                    <a:lnTo>
                      <a:pt x="227" y="0"/>
                    </a:lnTo>
                    <a:lnTo>
                      <a:pt x="0" y="0"/>
                    </a:lnTo>
                    <a:lnTo>
                      <a:pt x="458" y="396"/>
                    </a:lnTo>
                    <a:lnTo>
                      <a:pt x="91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sp>
          <p:nvSpPr>
            <p:cNvPr id="66" name="TextBox 3"/>
            <p:cNvSpPr txBox="1"/>
            <p:nvPr/>
          </p:nvSpPr>
          <p:spPr>
            <a:xfrm>
              <a:off x="3140848" y="1814023"/>
              <a:ext cx="1061829" cy="253916"/>
            </a:xfrm>
            <a:prstGeom prst="rect">
              <a:avLst/>
            </a:prstGeom>
            <a:grpFill/>
            <a:effectLst/>
          </p:spPr>
          <p:txBody>
            <a:bodyPr wrap="none">
              <a:noAutofit/>
            </a:bodyPr>
            <a:lstStyle/>
            <a:p>
              <a:pPr algn="ctr"/>
              <a:r>
                <a:rPr lang="zh-CN" altLang="en-US" sz="2000" b="1" dirty="0">
                  <a:solidFill>
                    <a:schemeClr val="bg1"/>
                  </a:solidFill>
                  <a:latin typeface="微软雅黑" pitchFamily="34" charset="-122"/>
                  <a:ea typeface="微软雅黑" pitchFamily="34" charset="-122"/>
                </a:rPr>
                <a:t>衰退或再成长</a:t>
              </a:r>
              <a:r>
                <a:rPr lang="zh-CN" altLang="en-US" sz="2000" b="1" dirty="0" smtClean="0">
                  <a:solidFill>
                    <a:schemeClr val="bg1"/>
                  </a:solidFill>
                  <a:latin typeface="微软雅黑" pitchFamily="34" charset="-122"/>
                  <a:ea typeface="微软雅黑" pitchFamily="34" charset="-122"/>
                </a:rPr>
                <a:t>阶段</a:t>
              </a:r>
              <a:endParaRPr lang="zh-CN" altLang="en-US" sz="2000" b="1" dirty="0">
                <a:solidFill>
                  <a:schemeClr val="bg1"/>
                </a:solidFill>
                <a:latin typeface="微软雅黑" pitchFamily="34" charset="-122"/>
                <a:ea typeface="微软雅黑" pitchFamily="34" charset="-122"/>
              </a:endParaRPr>
            </a:p>
          </p:txBody>
        </p:sp>
      </p:grpSp>
      <p:sp>
        <p:nvSpPr>
          <p:cNvPr id="9" name="矩形 8"/>
          <p:cNvSpPr/>
          <p:nvPr/>
        </p:nvSpPr>
        <p:spPr>
          <a:xfrm>
            <a:off x="8494624" y="2000107"/>
            <a:ext cx="3544110" cy="799706"/>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产品开发成功后</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创业家着手成立企业并进行试生产。</a:t>
            </a:r>
          </a:p>
        </p:txBody>
      </p:sp>
      <p:sp>
        <p:nvSpPr>
          <p:cNvPr id="10" name="矩形 9"/>
          <p:cNvSpPr/>
          <p:nvPr/>
        </p:nvSpPr>
        <p:spPr>
          <a:xfrm>
            <a:off x="857573" y="3290776"/>
            <a:ext cx="4024246" cy="430374"/>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创业企业初期产品</a:t>
            </a:r>
            <a:r>
              <a:rPr lang="zh-CN" altLang="en-US" sz="2000" dirty="0" smtClean="0">
                <a:solidFill>
                  <a:schemeClr val="tx1">
                    <a:lumMod val="75000"/>
                    <a:lumOff val="25000"/>
                  </a:schemeClr>
                </a:solidFill>
                <a:latin typeface="微软雅黑" pitchFamily="34" charset="-122"/>
                <a:ea typeface="微软雅黑" pitchFamily="34" charset="-122"/>
              </a:rPr>
              <a:t>上市。</a:t>
            </a:r>
            <a:endParaRPr lang="zh-CN" altLang="en-US" sz="2000" dirty="0">
              <a:solidFill>
                <a:schemeClr val="tx1">
                  <a:lumMod val="75000"/>
                  <a:lumOff val="25000"/>
                </a:schemeClr>
              </a:solidFill>
              <a:latin typeface="微软雅黑" pitchFamily="34" charset="-122"/>
              <a:ea typeface="微软雅黑" pitchFamily="34" charset="-122"/>
            </a:endParaRPr>
          </a:p>
        </p:txBody>
      </p:sp>
      <p:sp>
        <p:nvSpPr>
          <p:cNvPr id="11" name="矩形 10"/>
          <p:cNvSpPr/>
          <p:nvPr/>
        </p:nvSpPr>
        <p:spPr>
          <a:xfrm>
            <a:off x="8655050" y="3559710"/>
            <a:ext cx="3315726" cy="1200329"/>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指创业企业达到一定经营规模</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开始具有较稳定的市场份额</a:t>
            </a:r>
            <a:r>
              <a:rPr lang="en-US" altLang="zh-CN" sz="2000" dirty="0" smtClean="0">
                <a:solidFill>
                  <a:schemeClr val="tx1">
                    <a:lumMod val="75000"/>
                    <a:lumOff val="25000"/>
                  </a:schemeClr>
                </a:solidFill>
                <a:latin typeface="微软雅黑" pitchFamily="34" charset="-122"/>
                <a:ea typeface="微软雅黑" pitchFamily="34" charset="-122"/>
              </a:rPr>
              <a:t>,</a:t>
            </a:r>
            <a:r>
              <a:rPr lang="zh-CN" altLang="en-US" sz="2000" dirty="0" smtClean="0">
                <a:solidFill>
                  <a:schemeClr val="tx1">
                    <a:lumMod val="75000"/>
                    <a:lumOff val="25000"/>
                  </a:schemeClr>
                </a:solidFill>
                <a:latin typeface="微软雅黑" pitchFamily="34" charset="-122"/>
                <a:ea typeface="微软雅黑" pitchFamily="34" charset="-122"/>
              </a:rPr>
              <a:t>出现</a:t>
            </a:r>
            <a:r>
              <a:rPr lang="zh-CN" altLang="en-US" sz="2000" dirty="0">
                <a:solidFill>
                  <a:schemeClr val="tx1">
                    <a:lumMod val="75000"/>
                    <a:lumOff val="25000"/>
                  </a:schemeClr>
                </a:solidFill>
                <a:latin typeface="微软雅黑" pitchFamily="34" charset="-122"/>
                <a:ea typeface="微软雅黑" pitchFamily="34" charset="-122"/>
              </a:rPr>
              <a:t>较大</a:t>
            </a:r>
            <a:r>
              <a:rPr lang="zh-CN" altLang="en-US" sz="2000" dirty="0" smtClean="0">
                <a:solidFill>
                  <a:schemeClr val="tx1">
                    <a:lumMod val="75000"/>
                    <a:lumOff val="25000"/>
                  </a:schemeClr>
                </a:solidFill>
                <a:latin typeface="微软雅黑" pitchFamily="34" charset="-122"/>
                <a:ea typeface="微软雅黑" pitchFamily="34" charset="-122"/>
              </a:rPr>
              <a:t>盈利。</a:t>
            </a:r>
            <a:endParaRPr lang="en-US" altLang="zh-CN" sz="2000" dirty="0">
              <a:solidFill>
                <a:schemeClr val="tx1">
                  <a:lumMod val="75000"/>
                  <a:lumOff val="25000"/>
                </a:schemeClr>
              </a:solidFill>
              <a:latin typeface="微软雅黑" pitchFamily="34" charset="-122"/>
              <a:ea typeface="微软雅黑" pitchFamily="34" charset="-122"/>
            </a:endParaRPr>
          </a:p>
        </p:txBody>
      </p:sp>
      <p:sp>
        <p:nvSpPr>
          <p:cNvPr id="12" name="矩形 11"/>
          <p:cNvSpPr/>
          <p:nvPr/>
        </p:nvSpPr>
        <p:spPr>
          <a:xfrm>
            <a:off x="-282873" y="4351465"/>
            <a:ext cx="5526453" cy="430374"/>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成为正常发展企业</a:t>
            </a:r>
            <a:r>
              <a:rPr lang="en-US" altLang="zh-CN" sz="2000" dirty="0" smtClean="0">
                <a:solidFill>
                  <a:schemeClr val="tx1">
                    <a:lumMod val="75000"/>
                    <a:lumOff val="25000"/>
                  </a:schemeClr>
                </a:solidFill>
                <a:latin typeface="微软雅黑" pitchFamily="34" charset="-122"/>
                <a:ea typeface="微软雅黑" pitchFamily="34" charset="-122"/>
              </a:rPr>
              <a:t>,</a:t>
            </a:r>
            <a:r>
              <a:rPr lang="zh-CN" altLang="en-US" sz="2000" dirty="0">
                <a:solidFill>
                  <a:schemeClr val="tx1">
                    <a:lumMod val="75000"/>
                    <a:lumOff val="25000"/>
                  </a:schemeClr>
                </a:solidFill>
                <a:latin typeface="微软雅黑" pitchFamily="34" charset="-122"/>
                <a:ea typeface="微软雅黑" pitchFamily="34" charset="-122"/>
              </a:rPr>
              <a:t>创业资本不断退出。</a:t>
            </a:r>
            <a:endParaRPr lang="en-US" altLang="zh-CN" sz="2000"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060225135"/>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wipe(down)">
                                      <p:cBhvr>
                                        <p:cTn id="7" dur="500"/>
                                        <p:tgtEl>
                                          <p:spTgt spid="44"/>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nodeType="clickEffect">
                                  <p:stCondLst>
                                    <p:cond delay="0"/>
                                  </p:stCondLst>
                                  <p:childTnLst>
                                    <p:set>
                                      <p:cBhvr>
                                        <p:cTn id="11" dur="1" fill="hold">
                                          <p:stCondLst>
                                            <p:cond delay="0"/>
                                          </p:stCondLst>
                                        </p:cTn>
                                        <p:tgtEl>
                                          <p:spTgt spid="49"/>
                                        </p:tgtEl>
                                        <p:attrNameLst>
                                          <p:attrName>style.visibility</p:attrName>
                                        </p:attrNameLst>
                                      </p:cBhvr>
                                      <p:to>
                                        <p:strVal val="visible"/>
                                      </p:to>
                                    </p:set>
                                    <p:animEffect transition="in" filter="wipe(down)">
                                      <p:cBhvr>
                                        <p:cTn id="12" dur="580">
                                          <p:stCondLst>
                                            <p:cond delay="0"/>
                                          </p:stCondLst>
                                        </p:cTn>
                                        <p:tgtEl>
                                          <p:spTgt spid="49"/>
                                        </p:tgtEl>
                                      </p:cBhvr>
                                    </p:animEffect>
                                    <p:anim calcmode="lin" valueType="num">
                                      <p:cBhvr>
                                        <p:cTn id="13" dur="1822" tmFilter="0,0; 0.14,0.36; 0.43,0.73; 0.71,0.91; 1.0,1.0">
                                          <p:stCondLst>
                                            <p:cond delay="0"/>
                                          </p:stCondLst>
                                        </p:cTn>
                                        <p:tgtEl>
                                          <p:spTgt spid="49"/>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49"/>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49"/>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49"/>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49"/>
                                        </p:tgtEl>
                                        <p:attrNameLst>
                                          <p:attrName>ppt_y</p:attrName>
                                        </p:attrNameLst>
                                      </p:cBhvr>
                                      <p:tavLst>
                                        <p:tav tm="0" fmla="#ppt_y-sin(pi*$)/81">
                                          <p:val>
                                            <p:fltVal val="0"/>
                                          </p:val>
                                        </p:tav>
                                        <p:tav tm="100000">
                                          <p:val>
                                            <p:fltVal val="1"/>
                                          </p:val>
                                        </p:tav>
                                      </p:tavLst>
                                    </p:anim>
                                    <p:animScale>
                                      <p:cBhvr>
                                        <p:cTn id="18" dur="26">
                                          <p:stCondLst>
                                            <p:cond delay="650"/>
                                          </p:stCondLst>
                                        </p:cTn>
                                        <p:tgtEl>
                                          <p:spTgt spid="49"/>
                                        </p:tgtEl>
                                      </p:cBhvr>
                                      <p:to x="100000" y="60000"/>
                                    </p:animScale>
                                    <p:animScale>
                                      <p:cBhvr>
                                        <p:cTn id="19" dur="166" decel="50000">
                                          <p:stCondLst>
                                            <p:cond delay="676"/>
                                          </p:stCondLst>
                                        </p:cTn>
                                        <p:tgtEl>
                                          <p:spTgt spid="49"/>
                                        </p:tgtEl>
                                      </p:cBhvr>
                                      <p:to x="100000" y="100000"/>
                                    </p:animScale>
                                    <p:animScale>
                                      <p:cBhvr>
                                        <p:cTn id="20" dur="26">
                                          <p:stCondLst>
                                            <p:cond delay="1312"/>
                                          </p:stCondLst>
                                        </p:cTn>
                                        <p:tgtEl>
                                          <p:spTgt spid="49"/>
                                        </p:tgtEl>
                                      </p:cBhvr>
                                      <p:to x="100000" y="80000"/>
                                    </p:animScale>
                                    <p:animScale>
                                      <p:cBhvr>
                                        <p:cTn id="21" dur="166" decel="50000">
                                          <p:stCondLst>
                                            <p:cond delay="1338"/>
                                          </p:stCondLst>
                                        </p:cTn>
                                        <p:tgtEl>
                                          <p:spTgt spid="49"/>
                                        </p:tgtEl>
                                      </p:cBhvr>
                                      <p:to x="100000" y="100000"/>
                                    </p:animScale>
                                    <p:animScale>
                                      <p:cBhvr>
                                        <p:cTn id="22" dur="26">
                                          <p:stCondLst>
                                            <p:cond delay="1642"/>
                                          </p:stCondLst>
                                        </p:cTn>
                                        <p:tgtEl>
                                          <p:spTgt spid="49"/>
                                        </p:tgtEl>
                                      </p:cBhvr>
                                      <p:to x="100000" y="90000"/>
                                    </p:animScale>
                                    <p:animScale>
                                      <p:cBhvr>
                                        <p:cTn id="23" dur="166" decel="50000">
                                          <p:stCondLst>
                                            <p:cond delay="1668"/>
                                          </p:stCondLst>
                                        </p:cTn>
                                        <p:tgtEl>
                                          <p:spTgt spid="49"/>
                                        </p:tgtEl>
                                      </p:cBhvr>
                                      <p:to x="100000" y="100000"/>
                                    </p:animScale>
                                    <p:animScale>
                                      <p:cBhvr>
                                        <p:cTn id="24" dur="26">
                                          <p:stCondLst>
                                            <p:cond delay="1808"/>
                                          </p:stCondLst>
                                        </p:cTn>
                                        <p:tgtEl>
                                          <p:spTgt spid="49"/>
                                        </p:tgtEl>
                                      </p:cBhvr>
                                      <p:to x="100000" y="95000"/>
                                    </p:animScale>
                                    <p:animScale>
                                      <p:cBhvr>
                                        <p:cTn id="25" dur="166" decel="50000">
                                          <p:stCondLst>
                                            <p:cond delay="1834"/>
                                          </p:stCondLst>
                                        </p:cTn>
                                        <p:tgtEl>
                                          <p:spTgt spid="49"/>
                                        </p:tgtEl>
                                      </p:cBhvr>
                                      <p:to x="100000" y="100000"/>
                                    </p:animScale>
                                  </p:childTnLst>
                                </p:cTn>
                              </p:par>
                              <p:par>
                                <p:cTn id="26" presetID="26" presetClass="entr" presetSubtype="0"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wipe(down)">
                                      <p:cBhvr>
                                        <p:cTn id="28" dur="580">
                                          <p:stCondLst>
                                            <p:cond delay="0"/>
                                          </p:stCondLst>
                                        </p:cTn>
                                        <p:tgtEl>
                                          <p:spTgt spid="9"/>
                                        </p:tgtEl>
                                      </p:cBhvr>
                                    </p:animEffect>
                                    <p:anim calcmode="lin" valueType="num">
                                      <p:cBhvr>
                                        <p:cTn id="29"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30"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31"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32"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33"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34" dur="26">
                                          <p:stCondLst>
                                            <p:cond delay="650"/>
                                          </p:stCondLst>
                                        </p:cTn>
                                        <p:tgtEl>
                                          <p:spTgt spid="9"/>
                                        </p:tgtEl>
                                      </p:cBhvr>
                                      <p:to x="100000" y="60000"/>
                                    </p:animScale>
                                    <p:animScale>
                                      <p:cBhvr>
                                        <p:cTn id="35" dur="166" decel="50000">
                                          <p:stCondLst>
                                            <p:cond delay="676"/>
                                          </p:stCondLst>
                                        </p:cTn>
                                        <p:tgtEl>
                                          <p:spTgt spid="9"/>
                                        </p:tgtEl>
                                      </p:cBhvr>
                                      <p:to x="100000" y="100000"/>
                                    </p:animScale>
                                    <p:animScale>
                                      <p:cBhvr>
                                        <p:cTn id="36" dur="26">
                                          <p:stCondLst>
                                            <p:cond delay="1312"/>
                                          </p:stCondLst>
                                        </p:cTn>
                                        <p:tgtEl>
                                          <p:spTgt spid="9"/>
                                        </p:tgtEl>
                                      </p:cBhvr>
                                      <p:to x="100000" y="80000"/>
                                    </p:animScale>
                                    <p:animScale>
                                      <p:cBhvr>
                                        <p:cTn id="37" dur="166" decel="50000">
                                          <p:stCondLst>
                                            <p:cond delay="1338"/>
                                          </p:stCondLst>
                                        </p:cTn>
                                        <p:tgtEl>
                                          <p:spTgt spid="9"/>
                                        </p:tgtEl>
                                      </p:cBhvr>
                                      <p:to x="100000" y="100000"/>
                                    </p:animScale>
                                    <p:animScale>
                                      <p:cBhvr>
                                        <p:cTn id="38" dur="26">
                                          <p:stCondLst>
                                            <p:cond delay="1642"/>
                                          </p:stCondLst>
                                        </p:cTn>
                                        <p:tgtEl>
                                          <p:spTgt spid="9"/>
                                        </p:tgtEl>
                                      </p:cBhvr>
                                      <p:to x="100000" y="90000"/>
                                    </p:animScale>
                                    <p:animScale>
                                      <p:cBhvr>
                                        <p:cTn id="39" dur="166" decel="50000">
                                          <p:stCondLst>
                                            <p:cond delay="1668"/>
                                          </p:stCondLst>
                                        </p:cTn>
                                        <p:tgtEl>
                                          <p:spTgt spid="9"/>
                                        </p:tgtEl>
                                      </p:cBhvr>
                                      <p:to x="100000" y="100000"/>
                                    </p:animScale>
                                    <p:animScale>
                                      <p:cBhvr>
                                        <p:cTn id="40" dur="26">
                                          <p:stCondLst>
                                            <p:cond delay="1808"/>
                                          </p:stCondLst>
                                        </p:cTn>
                                        <p:tgtEl>
                                          <p:spTgt spid="9"/>
                                        </p:tgtEl>
                                      </p:cBhvr>
                                      <p:to x="100000" y="95000"/>
                                    </p:animScale>
                                    <p:animScale>
                                      <p:cBhvr>
                                        <p:cTn id="41" dur="166" decel="50000">
                                          <p:stCondLst>
                                            <p:cond delay="1834"/>
                                          </p:stCondLst>
                                        </p:cTn>
                                        <p:tgtEl>
                                          <p:spTgt spid="9"/>
                                        </p:tgtEl>
                                      </p:cBhvr>
                                      <p:to x="100000" y="100000"/>
                                    </p:animScale>
                                  </p:childTnLst>
                                </p:cTn>
                              </p:par>
                            </p:childTnLst>
                          </p:cTn>
                        </p:par>
                      </p:childTnLst>
                    </p:cTn>
                  </p:par>
                  <p:par>
                    <p:cTn id="42" fill="hold">
                      <p:stCondLst>
                        <p:cond delay="indefinite"/>
                      </p:stCondLst>
                      <p:childTnLst>
                        <p:par>
                          <p:cTn id="43" fill="hold">
                            <p:stCondLst>
                              <p:cond delay="0"/>
                            </p:stCondLst>
                            <p:childTnLst>
                              <p:par>
                                <p:cTn id="44" presetID="42" presetClass="entr" presetSubtype="0" fill="hold" nodeType="clickEffect">
                                  <p:stCondLst>
                                    <p:cond delay="0"/>
                                  </p:stCondLst>
                                  <p:childTnLst>
                                    <p:set>
                                      <p:cBhvr>
                                        <p:cTn id="45" dur="1" fill="hold">
                                          <p:stCondLst>
                                            <p:cond delay="0"/>
                                          </p:stCondLst>
                                        </p:cTn>
                                        <p:tgtEl>
                                          <p:spTgt spid="54"/>
                                        </p:tgtEl>
                                        <p:attrNameLst>
                                          <p:attrName>style.visibility</p:attrName>
                                        </p:attrNameLst>
                                      </p:cBhvr>
                                      <p:to>
                                        <p:strVal val="visible"/>
                                      </p:to>
                                    </p:set>
                                    <p:animEffect transition="in" filter="fade">
                                      <p:cBhvr>
                                        <p:cTn id="46" dur="1000"/>
                                        <p:tgtEl>
                                          <p:spTgt spid="54"/>
                                        </p:tgtEl>
                                      </p:cBhvr>
                                    </p:animEffect>
                                    <p:anim calcmode="lin" valueType="num">
                                      <p:cBhvr>
                                        <p:cTn id="47" dur="1000" fill="hold"/>
                                        <p:tgtEl>
                                          <p:spTgt spid="54"/>
                                        </p:tgtEl>
                                        <p:attrNameLst>
                                          <p:attrName>ppt_x</p:attrName>
                                        </p:attrNameLst>
                                      </p:cBhvr>
                                      <p:tavLst>
                                        <p:tav tm="0">
                                          <p:val>
                                            <p:strVal val="#ppt_x"/>
                                          </p:val>
                                        </p:tav>
                                        <p:tav tm="100000">
                                          <p:val>
                                            <p:strVal val="#ppt_x"/>
                                          </p:val>
                                        </p:tav>
                                      </p:tavLst>
                                    </p:anim>
                                    <p:anim calcmode="lin" valueType="num">
                                      <p:cBhvr>
                                        <p:cTn id="48" dur="1000" fill="hold"/>
                                        <p:tgtEl>
                                          <p:spTgt spid="54"/>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fade">
                                      <p:cBhvr>
                                        <p:cTn id="51" dur="1000"/>
                                        <p:tgtEl>
                                          <p:spTgt spid="10"/>
                                        </p:tgtEl>
                                      </p:cBhvr>
                                    </p:animEffect>
                                    <p:anim calcmode="lin" valueType="num">
                                      <p:cBhvr>
                                        <p:cTn id="52" dur="1000" fill="hold"/>
                                        <p:tgtEl>
                                          <p:spTgt spid="10"/>
                                        </p:tgtEl>
                                        <p:attrNameLst>
                                          <p:attrName>ppt_x</p:attrName>
                                        </p:attrNameLst>
                                      </p:cBhvr>
                                      <p:tavLst>
                                        <p:tav tm="0">
                                          <p:val>
                                            <p:strVal val="#ppt_x"/>
                                          </p:val>
                                        </p:tav>
                                        <p:tav tm="100000">
                                          <p:val>
                                            <p:strVal val="#ppt_x"/>
                                          </p:val>
                                        </p:tav>
                                      </p:tavLst>
                                    </p:anim>
                                    <p:anim calcmode="lin" valueType="num">
                                      <p:cBhvr>
                                        <p:cTn id="5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22" presetClass="entr" presetSubtype="4" fill="hold" nodeType="clickEffect">
                                  <p:stCondLst>
                                    <p:cond delay="0"/>
                                  </p:stCondLst>
                                  <p:childTnLst>
                                    <p:set>
                                      <p:cBhvr>
                                        <p:cTn id="57" dur="1" fill="hold">
                                          <p:stCondLst>
                                            <p:cond delay="0"/>
                                          </p:stCondLst>
                                        </p:cTn>
                                        <p:tgtEl>
                                          <p:spTgt spid="59"/>
                                        </p:tgtEl>
                                        <p:attrNameLst>
                                          <p:attrName>style.visibility</p:attrName>
                                        </p:attrNameLst>
                                      </p:cBhvr>
                                      <p:to>
                                        <p:strVal val="visible"/>
                                      </p:to>
                                    </p:set>
                                    <p:animEffect transition="in" filter="wipe(down)">
                                      <p:cBhvr>
                                        <p:cTn id="58" dur="500"/>
                                        <p:tgtEl>
                                          <p:spTgt spid="59"/>
                                        </p:tgtEl>
                                      </p:cBhvr>
                                    </p:animEffect>
                                  </p:childTnLst>
                                </p:cTn>
                              </p:par>
                              <p:par>
                                <p:cTn id="59" presetID="22" presetClass="entr" presetSubtype="4" fill="hold" grpId="0" nodeType="withEffect">
                                  <p:stCondLst>
                                    <p:cond delay="0"/>
                                  </p:stCondLst>
                                  <p:childTnLst>
                                    <p:set>
                                      <p:cBhvr>
                                        <p:cTn id="60" dur="1" fill="hold">
                                          <p:stCondLst>
                                            <p:cond delay="0"/>
                                          </p:stCondLst>
                                        </p:cTn>
                                        <p:tgtEl>
                                          <p:spTgt spid="11"/>
                                        </p:tgtEl>
                                        <p:attrNameLst>
                                          <p:attrName>style.visibility</p:attrName>
                                        </p:attrNameLst>
                                      </p:cBhvr>
                                      <p:to>
                                        <p:strVal val="visible"/>
                                      </p:to>
                                    </p:set>
                                    <p:animEffect transition="in" filter="wipe(down)">
                                      <p:cBhvr>
                                        <p:cTn id="61" dur="500"/>
                                        <p:tgtEl>
                                          <p:spTgt spid="11"/>
                                        </p:tgtEl>
                                      </p:cBhvr>
                                    </p:animEffect>
                                  </p:childTnLst>
                                </p:cTn>
                              </p:par>
                            </p:childTnLst>
                          </p:cTn>
                        </p:par>
                      </p:childTnLst>
                    </p:cTn>
                  </p:par>
                  <p:par>
                    <p:cTn id="62" fill="hold">
                      <p:stCondLst>
                        <p:cond delay="indefinite"/>
                      </p:stCondLst>
                      <p:childTnLst>
                        <p:par>
                          <p:cTn id="63" fill="hold">
                            <p:stCondLst>
                              <p:cond delay="0"/>
                            </p:stCondLst>
                            <p:childTnLst>
                              <p:par>
                                <p:cTn id="64" presetID="16" presetClass="entr" presetSubtype="21" fill="hold" nodeType="clickEffect">
                                  <p:stCondLst>
                                    <p:cond delay="0"/>
                                  </p:stCondLst>
                                  <p:childTnLst>
                                    <p:set>
                                      <p:cBhvr>
                                        <p:cTn id="65" dur="1" fill="hold">
                                          <p:stCondLst>
                                            <p:cond delay="0"/>
                                          </p:stCondLst>
                                        </p:cTn>
                                        <p:tgtEl>
                                          <p:spTgt spid="64"/>
                                        </p:tgtEl>
                                        <p:attrNameLst>
                                          <p:attrName>style.visibility</p:attrName>
                                        </p:attrNameLst>
                                      </p:cBhvr>
                                      <p:to>
                                        <p:strVal val="visible"/>
                                      </p:to>
                                    </p:set>
                                    <p:animEffect transition="in" filter="barn(inVertical)">
                                      <p:cBhvr>
                                        <p:cTn id="66" dur="500"/>
                                        <p:tgtEl>
                                          <p:spTgt spid="64"/>
                                        </p:tgtEl>
                                      </p:cBhvr>
                                    </p:animEffect>
                                  </p:childTnLst>
                                </p:cTn>
                              </p:par>
                              <p:par>
                                <p:cTn id="67" presetID="16" presetClass="entr" presetSubtype="21" fill="hold" grpId="0" nodeType="withEffect">
                                  <p:stCondLst>
                                    <p:cond delay="0"/>
                                  </p:stCondLst>
                                  <p:childTnLst>
                                    <p:set>
                                      <p:cBhvr>
                                        <p:cTn id="68" dur="1" fill="hold">
                                          <p:stCondLst>
                                            <p:cond delay="0"/>
                                          </p:stCondLst>
                                        </p:cTn>
                                        <p:tgtEl>
                                          <p:spTgt spid="12"/>
                                        </p:tgtEl>
                                        <p:attrNameLst>
                                          <p:attrName>style.visibility</p:attrName>
                                        </p:attrNameLst>
                                      </p:cBhvr>
                                      <p:to>
                                        <p:strVal val="visible"/>
                                      </p:to>
                                    </p:set>
                                    <p:animEffect transition="in" filter="barn(inVertical)">
                                      <p:cBhvr>
                                        <p:cTn id="6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40" name="Freeform 5"/>
          <p:cNvSpPr>
            <a:spLocks noEditPoints="1"/>
          </p:cNvSpPr>
          <p:nvPr/>
        </p:nvSpPr>
        <p:spPr bwMode="auto">
          <a:xfrm>
            <a:off x="3255963" y="1216170"/>
            <a:ext cx="4554539" cy="4198939"/>
          </a:xfrm>
          <a:custGeom>
            <a:avLst/>
            <a:gdLst>
              <a:gd name="T0" fmla="*/ 3254 w 6460"/>
              <a:gd name="T1" fmla="*/ 2615 h 5945"/>
              <a:gd name="T2" fmla="*/ 3254 w 6460"/>
              <a:gd name="T3" fmla="*/ 2615 h 5945"/>
              <a:gd name="T4" fmla="*/ 3254 w 6460"/>
              <a:gd name="T5" fmla="*/ 2615 h 5945"/>
              <a:gd name="T6" fmla="*/ 3271 w 6460"/>
              <a:gd name="T7" fmla="*/ 2615 h 5945"/>
              <a:gd name="T8" fmla="*/ 4159 w 6460"/>
              <a:gd name="T9" fmla="*/ 3503 h 5945"/>
              <a:gd name="T10" fmla="*/ 4029 w 6460"/>
              <a:gd name="T11" fmla="*/ 3966 h 5945"/>
              <a:gd name="T12" fmla="*/ 4029 w 6460"/>
              <a:gd name="T13" fmla="*/ 3967 h 5945"/>
              <a:gd name="T14" fmla="*/ 4032 w 6460"/>
              <a:gd name="T15" fmla="*/ 3964 h 5945"/>
              <a:gd name="T16" fmla="*/ 3999 w 6460"/>
              <a:gd name="T17" fmla="*/ 4021 h 5945"/>
              <a:gd name="T18" fmla="*/ 3675 w 6460"/>
              <a:gd name="T19" fmla="*/ 4345 h 5945"/>
              <a:gd name="T20" fmla="*/ 2461 w 6460"/>
              <a:gd name="T21" fmla="*/ 4020 h 5945"/>
              <a:gd name="T22" fmla="*/ 2462 w 6460"/>
              <a:gd name="T23" fmla="*/ 4024 h 5945"/>
              <a:gd name="T24" fmla="*/ 2429 w 6460"/>
              <a:gd name="T25" fmla="*/ 3965 h 5945"/>
              <a:gd name="T26" fmla="*/ 2431 w 6460"/>
              <a:gd name="T27" fmla="*/ 3967 h 5945"/>
              <a:gd name="T28" fmla="*/ 2431 w 6460"/>
              <a:gd name="T29" fmla="*/ 3966 h 5945"/>
              <a:gd name="T30" fmla="*/ 2300 w 6460"/>
              <a:gd name="T31" fmla="*/ 3503 h 5945"/>
              <a:gd name="T32" fmla="*/ 3189 w 6460"/>
              <a:gd name="T33" fmla="*/ 2615 h 5945"/>
              <a:gd name="T34" fmla="*/ 3206 w 6460"/>
              <a:gd name="T35" fmla="*/ 2615 h 5945"/>
              <a:gd name="T36" fmla="*/ 3206 w 6460"/>
              <a:gd name="T37" fmla="*/ 2615 h 5945"/>
              <a:gd name="T38" fmla="*/ 3205 w 6460"/>
              <a:gd name="T39" fmla="*/ 2615 h 5945"/>
              <a:gd name="T40" fmla="*/ 3230 w 6460"/>
              <a:gd name="T41" fmla="*/ 2615 h 5945"/>
              <a:gd name="T42" fmla="*/ 3254 w 6460"/>
              <a:gd name="T43" fmla="*/ 2615 h 5945"/>
              <a:gd name="T44" fmla="*/ 5109 w 6460"/>
              <a:gd name="T45" fmla="*/ 3331 h 5945"/>
              <a:gd name="T46" fmla="*/ 5110 w 6460"/>
              <a:gd name="T47" fmla="*/ 3330 h 5945"/>
              <a:gd name="T48" fmla="*/ 4221 w 6460"/>
              <a:gd name="T49" fmla="*/ 2442 h 5945"/>
              <a:gd name="T50" fmla="*/ 4338 w 6460"/>
              <a:gd name="T51" fmla="*/ 2002 h 5945"/>
              <a:gd name="T52" fmla="*/ 4538 w 6460"/>
              <a:gd name="T53" fmla="*/ 1307 h 5945"/>
              <a:gd name="T54" fmla="*/ 3230 w 6460"/>
              <a:gd name="T55" fmla="*/ 0 h 5945"/>
              <a:gd name="T56" fmla="*/ 1923 w 6460"/>
              <a:gd name="T57" fmla="*/ 1307 h 5945"/>
              <a:gd name="T58" fmla="*/ 2119 w 6460"/>
              <a:gd name="T59" fmla="*/ 1997 h 5945"/>
              <a:gd name="T60" fmla="*/ 2118 w 6460"/>
              <a:gd name="T61" fmla="*/ 1996 h 5945"/>
              <a:gd name="T62" fmla="*/ 2118 w 6460"/>
              <a:gd name="T63" fmla="*/ 1996 h 5945"/>
              <a:gd name="T64" fmla="*/ 2238 w 6460"/>
              <a:gd name="T65" fmla="*/ 2442 h 5945"/>
              <a:gd name="T66" fmla="*/ 1350 w 6460"/>
              <a:gd name="T67" fmla="*/ 3330 h 5945"/>
              <a:gd name="T68" fmla="*/ 1351 w 6460"/>
              <a:gd name="T69" fmla="*/ 3331 h 5945"/>
              <a:gd name="T70" fmla="*/ 1307 w 6460"/>
              <a:gd name="T71" fmla="*/ 3330 h 5945"/>
              <a:gd name="T72" fmla="*/ 0 w 6460"/>
              <a:gd name="T73" fmla="*/ 4637 h 5945"/>
              <a:gd name="T74" fmla="*/ 1307 w 6460"/>
              <a:gd name="T75" fmla="*/ 5945 h 5945"/>
              <a:gd name="T76" fmla="*/ 2452 w 6460"/>
              <a:gd name="T77" fmla="*/ 5271 h 5945"/>
              <a:gd name="T78" fmla="*/ 2451 w 6460"/>
              <a:gd name="T79" fmla="*/ 5274 h 5945"/>
              <a:gd name="T80" fmla="*/ 2451 w 6460"/>
              <a:gd name="T81" fmla="*/ 5274 h 5945"/>
              <a:gd name="T82" fmla="*/ 2787 w 6460"/>
              <a:gd name="T83" fmla="*/ 4929 h 5945"/>
              <a:gd name="T84" fmla="*/ 3992 w 6460"/>
              <a:gd name="T85" fmla="*/ 5241 h 5945"/>
              <a:gd name="T86" fmla="*/ 5153 w 6460"/>
              <a:gd name="T87" fmla="*/ 5945 h 5945"/>
              <a:gd name="T88" fmla="*/ 6460 w 6460"/>
              <a:gd name="T89" fmla="*/ 4637 h 5945"/>
              <a:gd name="T90" fmla="*/ 5153 w 6460"/>
              <a:gd name="T91" fmla="*/ 3330 h 5945"/>
              <a:gd name="T92" fmla="*/ 5109 w 6460"/>
              <a:gd name="T93" fmla="*/ 3331 h 59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460" h="5945">
                <a:moveTo>
                  <a:pt x="3254" y="2615"/>
                </a:moveTo>
                <a:lnTo>
                  <a:pt x="3254" y="2615"/>
                </a:lnTo>
                <a:lnTo>
                  <a:pt x="3254" y="2615"/>
                </a:lnTo>
                <a:cubicBezTo>
                  <a:pt x="3259" y="2615"/>
                  <a:pt x="3265" y="2615"/>
                  <a:pt x="3271" y="2615"/>
                </a:cubicBezTo>
                <a:cubicBezTo>
                  <a:pt x="3761" y="2615"/>
                  <a:pt x="4159" y="3013"/>
                  <a:pt x="4159" y="3503"/>
                </a:cubicBezTo>
                <a:cubicBezTo>
                  <a:pt x="4159" y="3673"/>
                  <a:pt x="4111" y="3832"/>
                  <a:pt x="4029" y="3966"/>
                </a:cubicBezTo>
                <a:lnTo>
                  <a:pt x="4029" y="3967"/>
                </a:lnTo>
                <a:lnTo>
                  <a:pt x="4032" y="3964"/>
                </a:lnTo>
                <a:cubicBezTo>
                  <a:pt x="4021" y="3983"/>
                  <a:pt x="4010" y="4002"/>
                  <a:pt x="3999" y="4021"/>
                </a:cubicBezTo>
                <a:cubicBezTo>
                  <a:pt x="3924" y="4151"/>
                  <a:pt x="3815" y="4264"/>
                  <a:pt x="3675" y="4345"/>
                </a:cubicBezTo>
                <a:cubicBezTo>
                  <a:pt x="3250" y="4590"/>
                  <a:pt x="2707" y="4444"/>
                  <a:pt x="2461" y="4020"/>
                </a:cubicBezTo>
                <a:lnTo>
                  <a:pt x="2462" y="4024"/>
                </a:lnTo>
                <a:cubicBezTo>
                  <a:pt x="2451" y="4004"/>
                  <a:pt x="2440" y="3984"/>
                  <a:pt x="2429" y="3965"/>
                </a:cubicBezTo>
                <a:lnTo>
                  <a:pt x="2431" y="3967"/>
                </a:lnTo>
                <a:lnTo>
                  <a:pt x="2431" y="3966"/>
                </a:lnTo>
                <a:cubicBezTo>
                  <a:pt x="2348" y="3832"/>
                  <a:pt x="2300" y="3673"/>
                  <a:pt x="2300" y="3503"/>
                </a:cubicBezTo>
                <a:cubicBezTo>
                  <a:pt x="2300" y="3013"/>
                  <a:pt x="2698" y="2615"/>
                  <a:pt x="3189" y="2615"/>
                </a:cubicBezTo>
                <a:cubicBezTo>
                  <a:pt x="3194" y="2615"/>
                  <a:pt x="3200" y="2615"/>
                  <a:pt x="3206" y="2615"/>
                </a:cubicBezTo>
                <a:lnTo>
                  <a:pt x="3206" y="2615"/>
                </a:lnTo>
                <a:lnTo>
                  <a:pt x="3205" y="2615"/>
                </a:lnTo>
                <a:cubicBezTo>
                  <a:pt x="3213" y="2615"/>
                  <a:pt x="3222" y="2615"/>
                  <a:pt x="3230" y="2615"/>
                </a:cubicBezTo>
                <a:cubicBezTo>
                  <a:pt x="3238" y="2615"/>
                  <a:pt x="3246" y="2615"/>
                  <a:pt x="3254" y="2615"/>
                </a:cubicBezTo>
                <a:close/>
                <a:moveTo>
                  <a:pt x="5109" y="3331"/>
                </a:moveTo>
                <a:lnTo>
                  <a:pt x="5110" y="3330"/>
                </a:lnTo>
                <a:cubicBezTo>
                  <a:pt x="4619" y="3330"/>
                  <a:pt x="4221" y="2933"/>
                  <a:pt x="4221" y="2442"/>
                </a:cubicBezTo>
                <a:cubicBezTo>
                  <a:pt x="4221" y="2282"/>
                  <a:pt x="4264" y="2132"/>
                  <a:pt x="4338" y="2002"/>
                </a:cubicBezTo>
                <a:cubicBezTo>
                  <a:pt x="4464" y="1801"/>
                  <a:pt x="4538" y="1563"/>
                  <a:pt x="4538" y="1307"/>
                </a:cubicBezTo>
                <a:cubicBezTo>
                  <a:pt x="4538" y="585"/>
                  <a:pt x="3952" y="0"/>
                  <a:pt x="3230" y="0"/>
                </a:cubicBezTo>
                <a:cubicBezTo>
                  <a:pt x="2508" y="0"/>
                  <a:pt x="1923" y="585"/>
                  <a:pt x="1923" y="1307"/>
                </a:cubicBezTo>
                <a:cubicBezTo>
                  <a:pt x="1923" y="1560"/>
                  <a:pt x="1995" y="1797"/>
                  <a:pt x="2119" y="1997"/>
                </a:cubicBezTo>
                <a:lnTo>
                  <a:pt x="2118" y="1996"/>
                </a:lnTo>
                <a:lnTo>
                  <a:pt x="2118" y="1996"/>
                </a:lnTo>
                <a:cubicBezTo>
                  <a:pt x="2194" y="2127"/>
                  <a:pt x="2238" y="2279"/>
                  <a:pt x="2238" y="2442"/>
                </a:cubicBezTo>
                <a:cubicBezTo>
                  <a:pt x="2238" y="2933"/>
                  <a:pt x="1840" y="3330"/>
                  <a:pt x="1350" y="3330"/>
                </a:cubicBezTo>
                <a:lnTo>
                  <a:pt x="1351" y="3331"/>
                </a:lnTo>
                <a:cubicBezTo>
                  <a:pt x="1336" y="3330"/>
                  <a:pt x="1322" y="3330"/>
                  <a:pt x="1307" y="3330"/>
                </a:cubicBezTo>
                <a:cubicBezTo>
                  <a:pt x="585" y="3330"/>
                  <a:pt x="0" y="3915"/>
                  <a:pt x="0" y="4637"/>
                </a:cubicBezTo>
                <a:cubicBezTo>
                  <a:pt x="0" y="5359"/>
                  <a:pt x="585" y="5945"/>
                  <a:pt x="1307" y="5945"/>
                </a:cubicBezTo>
                <a:cubicBezTo>
                  <a:pt x="1800" y="5945"/>
                  <a:pt x="2228" y="5673"/>
                  <a:pt x="2452" y="5271"/>
                </a:cubicBezTo>
                <a:lnTo>
                  <a:pt x="2451" y="5274"/>
                </a:lnTo>
                <a:lnTo>
                  <a:pt x="2451" y="5274"/>
                </a:lnTo>
                <a:cubicBezTo>
                  <a:pt x="2527" y="5135"/>
                  <a:pt x="2640" y="5014"/>
                  <a:pt x="2787" y="4929"/>
                </a:cubicBezTo>
                <a:cubicBezTo>
                  <a:pt x="3207" y="4687"/>
                  <a:pt x="3743" y="4827"/>
                  <a:pt x="3992" y="5241"/>
                </a:cubicBezTo>
                <a:cubicBezTo>
                  <a:pt x="4210" y="5659"/>
                  <a:pt x="4648" y="5945"/>
                  <a:pt x="5153" y="5945"/>
                </a:cubicBezTo>
                <a:cubicBezTo>
                  <a:pt x="5875" y="5945"/>
                  <a:pt x="6460" y="5359"/>
                  <a:pt x="6460" y="4637"/>
                </a:cubicBezTo>
                <a:cubicBezTo>
                  <a:pt x="6460" y="3915"/>
                  <a:pt x="5875" y="3330"/>
                  <a:pt x="5153" y="3330"/>
                </a:cubicBezTo>
                <a:cubicBezTo>
                  <a:pt x="5138" y="3330"/>
                  <a:pt x="5123" y="3330"/>
                  <a:pt x="5109" y="3331"/>
                </a:cubicBezTo>
                <a:close/>
              </a:path>
            </a:pathLst>
          </a:custGeom>
          <a:solidFill>
            <a:schemeClr val="accent1">
              <a:lumMod val="7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sz="2400" dirty="0">
              <a:latin typeface="印品黑体" panose="00000500000000000000" pitchFamily="2" charset="-122"/>
              <a:ea typeface="印品黑体" panose="00000500000000000000" pitchFamily="2" charset="-122"/>
            </a:endParaRPr>
          </a:p>
        </p:txBody>
      </p:sp>
      <p:sp>
        <p:nvSpPr>
          <p:cNvPr id="41" name="等腰三角形 40"/>
          <p:cNvSpPr/>
          <p:nvPr/>
        </p:nvSpPr>
        <p:spPr>
          <a:xfrm rot="18781070">
            <a:off x="3223700" y="3623703"/>
            <a:ext cx="239969" cy="206871"/>
          </a:xfrm>
          <a:prstGeom prst="triangle">
            <a:avLst/>
          </a:prstGeom>
          <a:solidFill>
            <a:srgbClr val="8CBF4A"/>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dirty="0">
              <a:latin typeface="印品黑体" panose="00000500000000000000" pitchFamily="2" charset="-122"/>
              <a:ea typeface="印品黑体" panose="00000500000000000000" pitchFamily="2" charset="-122"/>
            </a:endParaRPr>
          </a:p>
        </p:txBody>
      </p:sp>
      <p:sp>
        <p:nvSpPr>
          <p:cNvPr id="42" name="等腰三角形 41"/>
          <p:cNvSpPr/>
          <p:nvPr/>
        </p:nvSpPr>
        <p:spPr>
          <a:xfrm rot="4492239">
            <a:off x="6499074" y="1737355"/>
            <a:ext cx="239969" cy="206871"/>
          </a:xfrm>
          <a:prstGeom prst="triangle">
            <a:avLst/>
          </a:prstGeom>
          <a:solidFill>
            <a:srgbClr val="8CBF4A"/>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dirty="0">
              <a:latin typeface="印品黑体" panose="00000500000000000000" pitchFamily="2" charset="-122"/>
              <a:ea typeface="印品黑体" panose="00000500000000000000" pitchFamily="2" charset="-122"/>
            </a:endParaRPr>
          </a:p>
        </p:txBody>
      </p:sp>
      <p:sp>
        <p:nvSpPr>
          <p:cNvPr id="43" name="等腰三角形 42"/>
          <p:cNvSpPr/>
          <p:nvPr/>
        </p:nvSpPr>
        <p:spPr>
          <a:xfrm rot="5996743">
            <a:off x="7897204" y="4564175"/>
            <a:ext cx="239969" cy="206871"/>
          </a:xfrm>
          <a:prstGeom prst="triangle">
            <a:avLst/>
          </a:prstGeom>
          <a:solidFill>
            <a:srgbClr val="8CBF4A"/>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dirty="0">
              <a:latin typeface="印品黑体" panose="00000500000000000000" pitchFamily="2" charset="-122"/>
              <a:ea typeface="印品黑体" panose="00000500000000000000" pitchFamily="2" charset="-122"/>
            </a:endParaRPr>
          </a:p>
        </p:txBody>
      </p:sp>
      <p:sp>
        <p:nvSpPr>
          <p:cNvPr id="44" name="Oval 6"/>
          <p:cNvSpPr>
            <a:spLocks noChangeArrowheads="1"/>
          </p:cNvSpPr>
          <p:nvPr/>
        </p:nvSpPr>
        <p:spPr bwMode="auto">
          <a:xfrm>
            <a:off x="4743451" y="1347933"/>
            <a:ext cx="1579563" cy="1582739"/>
          </a:xfrm>
          <a:prstGeom prst="ellipse">
            <a:avLst/>
          </a:prstGeom>
          <a:solidFill>
            <a:srgbClr val="8CBF4A"/>
          </a:solidFill>
          <a:ln>
            <a:noFill/>
          </a:ln>
        </p:spPr>
        <p:txBody>
          <a:bodyPr vert="horz" wrap="square" lIns="91440" tIns="45720" rIns="91440" bIns="45720" numCol="1" anchor="t" anchorCtr="0" compatLnSpc="1">
            <a:prstTxWarp prst="textNoShape">
              <a:avLst/>
            </a:prstTxWarp>
          </a:bodyPr>
          <a:lstStyle/>
          <a:p>
            <a:endParaRPr lang="zh-CN" altLang="en-US" sz="2400" dirty="0">
              <a:latin typeface="印品黑体" panose="00000500000000000000" pitchFamily="2" charset="-122"/>
              <a:ea typeface="印品黑体" panose="00000500000000000000" pitchFamily="2" charset="-122"/>
            </a:endParaRPr>
          </a:p>
        </p:txBody>
      </p:sp>
      <p:sp>
        <p:nvSpPr>
          <p:cNvPr id="45" name="Oval 7"/>
          <p:cNvSpPr>
            <a:spLocks noChangeArrowheads="1"/>
          </p:cNvSpPr>
          <p:nvPr/>
        </p:nvSpPr>
        <p:spPr bwMode="auto">
          <a:xfrm>
            <a:off x="3387727" y="3700607"/>
            <a:ext cx="1579563" cy="1582739"/>
          </a:xfrm>
          <a:prstGeom prst="ellipse">
            <a:avLst/>
          </a:prstGeom>
          <a:solidFill>
            <a:srgbClr val="8CBF4A"/>
          </a:solidFill>
          <a:ln>
            <a:noFill/>
          </a:ln>
        </p:spPr>
        <p:txBody>
          <a:bodyPr vert="horz" wrap="square" lIns="91440" tIns="45720" rIns="91440" bIns="45720" numCol="1" anchor="t" anchorCtr="0" compatLnSpc="1">
            <a:prstTxWarp prst="textNoShape">
              <a:avLst/>
            </a:prstTxWarp>
          </a:bodyPr>
          <a:lstStyle/>
          <a:p>
            <a:endParaRPr lang="zh-CN" altLang="en-US" sz="2400" dirty="0">
              <a:latin typeface="印品黑体" panose="00000500000000000000" pitchFamily="2" charset="-122"/>
              <a:ea typeface="印品黑体" panose="00000500000000000000" pitchFamily="2" charset="-122"/>
            </a:endParaRPr>
          </a:p>
        </p:txBody>
      </p:sp>
      <p:sp>
        <p:nvSpPr>
          <p:cNvPr id="46" name="Oval 8"/>
          <p:cNvSpPr>
            <a:spLocks noChangeArrowheads="1"/>
          </p:cNvSpPr>
          <p:nvPr/>
        </p:nvSpPr>
        <p:spPr bwMode="auto">
          <a:xfrm>
            <a:off x="6097588" y="3700607"/>
            <a:ext cx="1581151" cy="1582739"/>
          </a:xfrm>
          <a:prstGeom prst="ellipse">
            <a:avLst/>
          </a:prstGeom>
          <a:solidFill>
            <a:srgbClr val="8CBF4A"/>
          </a:solidFill>
          <a:ln>
            <a:noFill/>
          </a:ln>
        </p:spPr>
        <p:txBody>
          <a:bodyPr vert="horz" wrap="square" lIns="91440" tIns="45720" rIns="91440" bIns="45720" numCol="1" anchor="t" anchorCtr="0" compatLnSpc="1">
            <a:prstTxWarp prst="textNoShape">
              <a:avLst/>
            </a:prstTxWarp>
          </a:bodyPr>
          <a:lstStyle/>
          <a:p>
            <a:endParaRPr lang="zh-CN" altLang="en-US" sz="2400" dirty="0">
              <a:latin typeface="印品黑体" panose="00000500000000000000" pitchFamily="2" charset="-122"/>
              <a:ea typeface="印品黑体" panose="00000500000000000000" pitchFamily="2" charset="-122"/>
            </a:endParaRPr>
          </a:p>
        </p:txBody>
      </p:sp>
      <p:sp>
        <p:nvSpPr>
          <p:cNvPr id="47" name="TextBox 30"/>
          <p:cNvSpPr txBox="1"/>
          <p:nvPr/>
        </p:nvSpPr>
        <p:spPr>
          <a:xfrm>
            <a:off x="5101185" y="1860816"/>
            <a:ext cx="864096" cy="430887"/>
          </a:xfrm>
          <a:prstGeom prst="rect">
            <a:avLst/>
          </a:prstGeom>
          <a:noFill/>
        </p:spPr>
        <p:txBody>
          <a:bodyPr wrap="square" lIns="0" tIns="0" rIns="0" bIns="0" rtlCol="0">
            <a:spAutoFit/>
          </a:bodyPr>
          <a:lstStyle/>
          <a:p>
            <a:pPr algn="ctr"/>
            <a:r>
              <a:rPr lang="en-US" altLang="zh-CN" sz="2800" b="1" dirty="0" smtClean="0">
                <a:solidFill>
                  <a:schemeClr val="bg1"/>
                </a:solidFill>
                <a:latin typeface="印品黑体" panose="00000500000000000000" pitchFamily="2" charset="-122"/>
                <a:ea typeface="印品黑体" panose="00000500000000000000" pitchFamily="2" charset="-122"/>
              </a:rPr>
              <a:t>2</a:t>
            </a:r>
            <a:endParaRPr lang="zh-CN" altLang="en-US" sz="2800" b="1" dirty="0">
              <a:solidFill>
                <a:schemeClr val="bg1"/>
              </a:solidFill>
              <a:latin typeface="印品黑体" panose="00000500000000000000" pitchFamily="2" charset="-122"/>
              <a:ea typeface="印品黑体" panose="00000500000000000000" pitchFamily="2" charset="-122"/>
            </a:endParaRPr>
          </a:p>
        </p:txBody>
      </p:sp>
      <p:sp>
        <p:nvSpPr>
          <p:cNvPr id="48" name="TextBox 30"/>
          <p:cNvSpPr txBox="1"/>
          <p:nvPr/>
        </p:nvSpPr>
        <p:spPr>
          <a:xfrm>
            <a:off x="6456115" y="4302391"/>
            <a:ext cx="864096" cy="430887"/>
          </a:xfrm>
          <a:prstGeom prst="rect">
            <a:avLst/>
          </a:prstGeom>
          <a:noFill/>
        </p:spPr>
        <p:txBody>
          <a:bodyPr wrap="square" lIns="0" tIns="0" rIns="0" bIns="0" rtlCol="0">
            <a:spAutoFit/>
          </a:bodyPr>
          <a:lstStyle/>
          <a:p>
            <a:pPr algn="ctr"/>
            <a:r>
              <a:rPr lang="en-US" altLang="zh-CN" sz="2800" b="1" dirty="0" smtClean="0">
                <a:solidFill>
                  <a:schemeClr val="bg1"/>
                </a:solidFill>
                <a:latin typeface="印品黑体" panose="00000500000000000000" pitchFamily="2" charset="-122"/>
                <a:ea typeface="印品黑体" panose="00000500000000000000" pitchFamily="2" charset="-122"/>
              </a:rPr>
              <a:t>3</a:t>
            </a:r>
            <a:endParaRPr lang="zh-CN" altLang="en-US" sz="2800" b="1" dirty="0">
              <a:solidFill>
                <a:schemeClr val="bg1"/>
              </a:solidFill>
              <a:latin typeface="印品黑体" panose="00000500000000000000" pitchFamily="2" charset="-122"/>
              <a:ea typeface="印品黑体" panose="00000500000000000000" pitchFamily="2" charset="-122"/>
            </a:endParaRPr>
          </a:p>
        </p:txBody>
      </p:sp>
      <p:sp>
        <p:nvSpPr>
          <p:cNvPr id="49" name="TextBox 30"/>
          <p:cNvSpPr txBox="1"/>
          <p:nvPr/>
        </p:nvSpPr>
        <p:spPr>
          <a:xfrm>
            <a:off x="3745459" y="4264291"/>
            <a:ext cx="864096" cy="430887"/>
          </a:xfrm>
          <a:prstGeom prst="rect">
            <a:avLst/>
          </a:prstGeom>
          <a:noFill/>
        </p:spPr>
        <p:txBody>
          <a:bodyPr wrap="square" lIns="0" tIns="0" rIns="0" bIns="0" rtlCol="0">
            <a:spAutoFit/>
          </a:bodyPr>
          <a:lstStyle/>
          <a:p>
            <a:pPr algn="ctr"/>
            <a:r>
              <a:rPr lang="en-US" altLang="zh-CN" sz="2800" b="1" dirty="0" smtClean="0">
                <a:solidFill>
                  <a:schemeClr val="bg1"/>
                </a:solidFill>
                <a:latin typeface="印品黑体" panose="00000500000000000000" pitchFamily="2" charset="-122"/>
                <a:ea typeface="印品黑体" panose="00000500000000000000" pitchFamily="2" charset="-122"/>
              </a:rPr>
              <a:t>1</a:t>
            </a:r>
            <a:endParaRPr lang="zh-CN" altLang="en-US" sz="2800" b="1" dirty="0">
              <a:solidFill>
                <a:schemeClr val="bg1"/>
              </a:solidFill>
              <a:latin typeface="印品黑体" panose="00000500000000000000" pitchFamily="2" charset="-122"/>
              <a:ea typeface="印品黑体" panose="00000500000000000000" pitchFamily="2" charset="-122"/>
            </a:endParaRPr>
          </a:p>
        </p:txBody>
      </p:sp>
      <p:sp>
        <p:nvSpPr>
          <p:cNvPr id="9" name="矩形 8"/>
          <p:cNvSpPr/>
          <p:nvPr/>
        </p:nvSpPr>
        <p:spPr>
          <a:xfrm>
            <a:off x="292099" y="1860816"/>
            <a:ext cx="4000501" cy="1421928"/>
          </a:xfrm>
          <a:prstGeom prst="rect">
            <a:avLst/>
          </a:prstGeom>
        </p:spPr>
        <p:txBody>
          <a:bodyPr wrap="square">
            <a:spAutoFit/>
          </a:bodyPr>
          <a:lstStyle/>
          <a:p>
            <a:pPr indent="457200" algn="just">
              <a:lnSpc>
                <a:spcPct val="120000"/>
              </a:lnSpc>
            </a:pPr>
            <a:r>
              <a:rPr lang="en-US" altLang="zh-CN" b="1" dirty="0" smtClean="0">
                <a:solidFill>
                  <a:schemeClr val="accent2"/>
                </a:solidFill>
                <a:latin typeface="微软雅黑" pitchFamily="34" charset="-122"/>
                <a:ea typeface="微软雅黑" pitchFamily="34" charset="-122"/>
              </a:rPr>
              <a:t>1. </a:t>
            </a:r>
            <a:r>
              <a:rPr lang="zh-CN" altLang="en-US" b="1" dirty="0" smtClean="0">
                <a:solidFill>
                  <a:schemeClr val="accent2"/>
                </a:solidFill>
                <a:latin typeface="微软雅黑" pitchFamily="34" charset="-122"/>
                <a:ea typeface="微软雅黑" pitchFamily="34" charset="-122"/>
              </a:rPr>
              <a:t>企业</a:t>
            </a:r>
            <a:r>
              <a:rPr lang="zh-CN" altLang="en-US" b="1" dirty="0">
                <a:solidFill>
                  <a:schemeClr val="accent2"/>
                </a:solidFill>
                <a:latin typeface="微软雅黑" pitchFamily="34" charset="-122"/>
                <a:ea typeface="微软雅黑" pitchFamily="34" charset="-122"/>
              </a:rPr>
              <a:t>的利润性和社会性的</a:t>
            </a:r>
            <a:r>
              <a:rPr lang="zh-CN" altLang="en-US" b="1" dirty="0" smtClean="0">
                <a:solidFill>
                  <a:schemeClr val="accent2"/>
                </a:solidFill>
                <a:latin typeface="微软雅黑" pitchFamily="34" charset="-122"/>
                <a:ea typeface="微软雅黑" pitchFamily="34" charset="-122"/>
              </a:rPr>
              <a:t>统一</a:t>
            </a:r>
            <a:endParaRPr lang="en-US" altLang="zh-CN" b="1" dirty="0" smtClean="0">
              <a:solidFill>
                <a:schemeClr val="accent2"/>
              </a:solidFill>
              <a:latin typeface="微软雅黑" pitchFamily="34" charset="-122"/>
              <a:ea typeface="微软雅黑" pitchFamily="34" charset="-122"/>
            </a:endParaRPr>
          </a:p>
          <a:p>
            <a:pPr indent="457200" algn="just">
              <a:lnSpc>
                <a:spcPct val="120000"/>
              </a:lnSpc>
            </a:pPr>
            <a:r>
              <a:rPr lang="zh-CN" altLang="en-US" dirty="0">
                <a:solidFill>
                  <a:schemeClr val="tx1">
                    <a:lumMod val="75000"/>
                    <a:lumOff val="25000"/>
                  </a:schemeClr>
                </a:solidFill>
                <a:latin typeface="微软雅黑" pitchFamily="34" charset="-122"/>
                <a:ea typeface="微软雅黑" pitchFamily="34" charset="-122"/>
              </a:rPr>
              <a:t>企业应有确保利润</a:t>
            </a:r>
            <a:r>
              <a:rPr lang="zh-CN" altLang="en-US" dirty="0" smtClean="0">
                <a:solidFill>
                  <a:schemeClr val="tx1">
                    <a:lumMod val="75000"/>
                    <a:lumOff val="25000"/>
                  </a:schemeClr>
                </a:solidFill>
                <a:latin typeface="微软雅黑" pitchFamily="34" charset="-122"/>
                <a:ea typeface="微软雅黑" pitchFamily="34" charset="-122"/>
              </a:rPr>
              <a:t>、生存</a:t>
            </a:r>
            <a:r>
              <a:rPr lang="zh-CN" altLang="en-US" dirty="0">
                <a:solidFill>
                  <a:schemeClr val="tx1">
                    <a:lumMod val="75000"/>
                    <a:lumOff val="25000"/>
                  </a:schemeClr>
                </a:solidFill>
                <a:latin typeface="微软雅黑" pitchFamily="34" charset="-122"/>
                <a:ea typeface="微软雅黑" pitchFamily="34" charset="-122"/>
              </a:rPr>
              <a:t>和成长</a:t>
            </a:r>
            <a:r>
              <a:rPr lang="zh-CN" altLang="en-US" dirty="0" smtClean="0">
                <a:solidFill>
                  <a:schemeClr val="tx1">
                    <a:lumMod val="75000"/>
                    <a:lumOff val="25000"/>
                  </a:schemeClr>
                </a:solidFill>
                <a:latin typeface="微软雅黑" pitchFamily="34" charset="-122"/>
                <a:ea typeface="微软雅黑" pitchFamily="34" charset="-122"/>
              </a:rPr>
              <a:t>、履行</a:t>
            </a:r>
            <a:r>
              <a:rPr lang="zh-CN" altLang="en-US" dirty="0">
                <a:solidFill>
                  <a:schemeClr val="tx1">
                    <a:lumMod val="75000"/>
                    <a:lumOff val="25000"/>
                  </a:schemeClr>
                </a:solidFill>
                <a:latin typeface="微软雅黑" pitchFamily="34" charset="-122"/>
                <a:ea typeface="微软雅黑" pitchFamily="34" charset="-122"/>
              </a:rPr>
              <a:t>社会责任等多重目标</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并力图使这些</a:t>
            </a:r>
            <a:r>
              <a:rPr lang="zh-CN" altLang="en-US" dirty="0" smtClean="0">
                <a:solidFill>
                  <a:schemeClr val="tx1">
                    <a:lumMod val="75000"/>
                    <a:lumOff val="25000"/>
                  </a:schemeClr>
                </a:solidFill>
                <a:latin typeface="微软雅黑" pitchFamily="34" charset="-122"/>
                <a:ea typeface="微软雅黑" pitchFamily="34" charset="-122"/>
              </a:rPr>
              <a:t>目标</a:t>
            </a:r>
            <a:r>
              <a:rPr lang="zh-CN" altLang="en-US" dirty="0">
                <a:solidFill>
                  <a:schemeClr val="tx1">
                    <a:lumMod val="75000"/>
                    <a:lumOff val="25000"/>
                  </a:schemeClr>
                </a:solidFill>
                <a:latin typeface="微软雅黑" pitchFamily="34" charset="-122"/>
                <a:ea typeface="微软雅黑" pitchFamily="34" charset="-122"/>
              </a:rPr>
              <a:t>均衡实现</a:t>
            </a:r>
            <a:r>
              <a:rPr lang="zh-CN" altLang="en-US" dirty="0" smtClean="0">
                <a:solidFill>
                  <a:schemeClr val="tx1">
                    <a:lumMod val="75000"/>
                    <a:lumOff val="25000"/>
                  </a:schemeClr>
                </a:solidFill>
                <a:latin typeface="微软雅黑" pitchFamily="34" charset="-122"/>
                <a:ea typeface="微软雅黑" pitchFamily="34" charset="-122"/>
              </a:rPr>
              <a:t>。</a:t>
            </a:r>
            <a:endParaRPr lang="zh-CN" altLang="en-US" dirty="0">
              <a:solidFill>
                <a:schemeClr val="tx1">
                  <a:lumMod val="75000"/>
                  <a:lumOff val="25000"/>
                </a:schemeClr>
              </a:solidFill>
              <a:latin typeface="微软雅黑" pitchFamily="34" charset="-122"/>
              <a:ea typeface="微软雅黑" pitchFamily="34" charset="-122"/>
            </a:endParaRPr>
          </a:p>
        </p:txBody>
      </p:sp>
      <p:sp>
        <p:nvSpPr>
          <p:cNvPr id="13" name="矩形 12"/>
          <p:cNvSpPr/>
          <p:nvPr/>
        </p:nvSpPr>
        <p:spPr>
          <a:xfrm>
            <a:off x="6832599" y="857676"/>
            <a:ext cx="4193135" cy="1754326"/>
          </a:xfrm>
          <a:prstGeom prst="rect">
            <a:avLst/>
          </a:prstGeom>
        </p:spPr>
        <p:txBody>
          <a:bodyPr wrap="square">
            <a:spAutoFit/>
          </a:bodyPr>
          <a:lstStyle/>
          <a:p>
            <a:pPr indent="457200" algn="just">
              <a:lnSpc>
                <a:spcPct val="120000"/>
              </a:lnSpc>
            </a:pPr>
            <a:r>
              <a:rPr lang="en-US" altLang="zh-CN" b="1" dirty="0">
                <a:solidFill>
                  <a:schemeClr val="accent2"/>
                </a:solidFill>
                <a:latin typeface="微软雅黑" pitchFamily="34" charset="-122"/>
                <a:ea typeface="微软雅黑" pitchFamily="34" charset="-122"/>
              </a:rPr>
              <a:t>2. </a:t>
            </a:r>
            <a:r>
              <a:rPr lang="zh-CN" altLang="en-US" b="1" dirty="0">
                <a:solidFill>
                  <a:schemeClr val="accent2"/>
                </a:solidFill>
                <a:latin typeface="微软雅黑" pitchFamily="34" charset="-122"/>
                <a:ea typeface="微软雅黑" pitchFamily="34" charset="-122"/>
              </a:rPr>
              <a:t>企业内部结构发展变化是企业成长的核心</a:t>
            </a:r>
            <a:r>
              <a:rPr lang="zh-CN" altLang="en-US" b="1" dirty="0" smtClean="0">
                <a:solidFill>
                  <a:schemeClr val="accent2"/>
                </a:solidFill>
                <a:latin typeface="微软雅黑" pitchFamily="34" charset="-122"/>
                <a:ea typeface="微软雅黑" pitchFamily="34" charset="-122"/>
              </a:rPr>
              <a:t>内容</a:t>
            </a:r>
            <a:endParaRPr lang="en-US" altLang="zh-CN" b="1" dirty="0" smtClean="0">
              <a:solidFill>
                <a:schemeClr val="accent2"/>
              </a:solidFill>
              <a:latin typeface="微软雅黑" pitchFamily="34" charset="-122"/>
              <a:ea typeface="微软雅黑" pitchFamily="34" charset="-122"/>
            </a:endParaRPr>
          </a:p>
          <a:p>
            <a:pPr indent="457200" algn="just">
              <a:lnSpc>
                <a:spcPct val="120000"/>
              </a:lnSpc>
            </a:pPr>
            <a:r>
              <a:rPr lang="zh-CN" altLang="en-US" dirty="0">
                <a:solidFill>
                  <a:schemeClr val="tx1">
                    <a:lumMod val="75000"/>
                    <a:lumOff val="25000"/>
                  </a:schemeClr>
                </a:solidFill>
                <a:latin typeface="微软雅黑" pitchFamily="34" charset="-122"/>
                <a:ea typeface="微软雅黑" pitchFamily="34" charset="-122"/>
              </a:rPr>
              <a:t>企业成长理论存在内部化</a:t>
            </a:r>
            <a:r>
              <a:rPr lang="zh-CN" altLang="en-US" dirty="0" smtClean="0">
                <a:solidFill>
                  <a:schemeClr val="tx1">
                    <a:lumMod val="75000"/>
                    <a:lumOff val="25000"/>
                  </a:schemeClr>
                </a:solidFill>
                <a:latin typeface="微软雅黑" pitchFamily="34" charset="-122"/>
                <a:ea typeface="微软雅黑" pitchFamily="34" charset="-122"/>
              </a:rPr>
              <a:t>、实用化、机制</a:t>
            </a:r>
            <a:r>
              <a:rPr lang="zh-CN" altLang="en-US" dirty="0">
                <a:solidFill>
                  <a:schemeClr val="tx1">
                    <a:lumMod val="75000"/>
                    <a:lumOff val="25000"/>
                  </a:schemeClr>
                </a:solidFill>
                <a:latin typeface="微软雅黑" pitchFamily="34" charset="-122"/>
                <a:ea typeface="微软雅黑" pitchFamily="34" charset="-122"/>
              </a:rPr>
              <a:t>化和结构化的趋势。企业的成长过程</a:t>
            </a:r>
            <a:r>
              <a:rPr lang="zh-CN" altLang="en-US" dirty="0" smtClean="0">
                <a:solidFill>
                  <a:schemeClr val="tx1">
                    <a:lumMod val="75000"/>
                    <a:lumOff val="25000"/>
                  </a:schemeClr>
                </a:solidFill>
                <a:latin typeface="微软雅黑" pitchFamily="34" charset="-122"/>
                <a:ea typeface="微软雅黑" pitchFamily="34" charset="-122"/>
              </a:rPr>
              <a:t>实质上</a:t>
            </a:r>
            <a:r>
              <a:rPr lang="zh-CN" altLang="en-US" dirty="0">
                <a:solidFill>
                  <a:schemeClr val="tx1">
                    <a:lumMod val="75000"/>
                    <a:lumOff val="25000"/>
                  </a:schemeClr>
                </a:solidFill>
                <a:latin typeface="微软雅黑" pitchFamily="34" charset="-122"/>
                <a:ea typeface="微软雅黑" pitchFamily="34" charset="-122"/>
              </a:rPr>
              <a:t>是企业内部结构变化的过程。</a:t>
            </a:r>
          </a:p>
        </p:txBody>
      </p:sp>
      <p:sp>
        <p:nvSpPr>
          <p:cNvPr id="26" name="矩形 25"/>
          <p:cNvSpPr/>
          <p:nvPr/>
        </p:nvSpPr>
        <p:spPr>
          <a:xfrm>
            <a:off x="8139792" y="3402576"/>
            <a:ext cx="3766457" cy="2419124"/>
          </a:xfrm>
          <a:prstGeom prst="rect">
            <a:avLst/>
          </a:prstGeom>
        </p:spPr>
        <p:txBody>
          <a:bodyPr wrap="square">
            <a:spAutoFit/>
          </a:bodyPr>
          <a:lstStyle/>
          <a:p>
            <a:pPr indent="457200" algn="just">
              <a:lnSpc>
                <a:spcPct val="120000"/>
              </a:lnSpc>
            </a:pPr>
            <a:r>
              <a:rPr lang="en-US" altLang="zh-CN" b="1" dirty="0">
                <a:solidFill>
                  <a:schemeClr val="accent2"/>
                </a:solidFill>
                <a:latin typeface="微软雅黑" pitchFamily="34" charset="-122"/>
                <a:ea typeface="微软雅黑" pitchFamily="34" charset="-122"/>
              </a:rPr>
              <a:t>3. </a:t>
            </a:r>
            <a:r>
              <a:rPr lang="zh-CN" altLang="en-US" b="1" dirty="0">
                <a:solidFill>
                  <a:schemeClr val="accent2"/>
                </a:solidFill>
                <a:latin typeface="微软雅黑" pitchFamily="34" charset="-122"/>
                <a:ea typeface="微软雅黑" pitchFamily="34" charset="-122"/>
              </a:rPr>
              <a:t>企业成长是一种增长的过程</a:t>
            </a:r>
          </a:p>
          <a:p>
            <a:pPr indent="457200" algn="just">
              <a:lnSpc>
                <a:spcPct val="120000"/>
              </a:lnSpc>
            </a:pPr>
            <a:r>
              <a:rPr lang="zh-CN" altLang="en-US" dirty="0">
                <a:solidFill>
                  <a:schemeClr val="tx1">
                    <a:lumMod val="75000"/>
                    <a:lumOff val="25000"/>
                  </a:schemeClr>
                </a:solidFill>
                <a:latin typeface="微软雅黑" pitchFamily="34" charset="-122"/>
                <a:ea typeface="微软雅黑" pitchFamily="34" charset="-122"/>
              </a:rPr>
              <a:t>企业成长包括质与量两个方面</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企业成长的主导趋势应体现为规模增长</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体现为</a:t>
            </a:r>
            <a:r>
              <a:rPr lang="zh-CN" altLang="en-US" dirty="0" smtClean="0">
                <a:solidFill>
                  <a:schemeClr val="tx1">
                    <a:lumMod val="75000"/>
                    <a:lumOff val="25000"/>
                  </a:schemeClr>
                </a:solidFill>
                <a:latin typeface="微软雅黑" pitchFamily="34" charset="-122"/>
                <a:ea typeface="微软雅黑" pitchFamily="34" charset="-122"/>
              </a:rPr>
              <a:t>企业要素、成员</a:t>
            </a:r>
            <a:r>
              <a:rPr lang="zh-CN" altLang="en-US" dirty="0">
                <a:solidFill>
                  <a:schemeClr val="tx1">
                    <a:lumMod val="75000"/>
                    <a:lumOff val="25000"/>
                  </a:schemeClr>
                </a:solidFill>
                <a:latin typeface="微软雅黑" pitchFamily="34" charset="-122"/>
                <a:ea typeface="微软雅黑" pitchFamily="34" charset="-122"/>
              </a:rPr>
              <a:t>方面量的增加</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其中包括销售额的增长</a:t>
            </a:r>
            <a:r>
              <a:rPr lang="zh-CN" altLang="en-US" dirty="0" smtClean="0">
                <a:solidFill>
                  <a:schemeClr val="tx1">
                    <a:lumMod val="75000"/>
                    <a:lumOff val="25000"/>
                  </a:schemeClr>
                </a:solidFill>
                <a:latin typeface="微软雅黑" pitchFamily="34" charset="-122"/>
                <a:ea typeface="微软雅黑" pitchFamily="34" charset="-122"/>
              </a:rPr>
              <a:t>、利润</a:t>
            </a:r>
            <a:r>
              <a:rPr lang="zh-CN" altLang="en-US" dirty="0">
                <a:solidFill>
                  <a:schemeClr val="tx1">
                    <a:lumMod val="75000"/>
                    <a:lumOff val="25000"/>
                  </a:schemeClr>
                </a:solidFill>
                <a:latin typeface="微软雅黑" pitchFamily="34" charset="-122"/>
                <a:ea typeface="微软雅黑" pitchFamily="34" charset="-122"/>
              </a:rPr>
              <a:t>的增加等</a:t>
            </a:r>
            <a:r>
              <a:rPr lang="zh-CN" altLang="en-US" dirty="0" smtClean="0">
                <a:solidFill>
                  <a:schemeClr val="tx1">
                    <a:lumMod val="75000"/>
                    <a:lumOff val="25000"/>
                  </a:schemeClr>
                </a:solidFill>
                <a:latin typeface="微软雅黑" pitchFamily="34" charset="-122"/>
                <a:ea typeface="微软雅黑" pitchFamily="34" charset="-122"/>
              </a:rPr>
              <a:t>。质</a:t>
            </a:r>
            <a:r>
              <a:rPr lang="zh-CN" altLang="en-US" dirty="0">
                <a:solidFill>
                  <a:schemeClr val="tx1">
                    <a:lumMod val="75000"/>
                    <a:lumOff val="25000"/>
                  </a:schemeClr>
                </a:solidFill>
                <a:latin typeface="微软雅黑" pitchFamily="34" charset="-122"/>
                <a:ea typeface="微软雅黑" pitchFamily="34" charset="-122"/>
              </a:rPr>
              <a:t>的增长是指上述</a:t>
            </a:r>
            <a:r>
              <a:rPr lang="zh-CN" altLang="en-US" dirty="0" smtClean="0">
                <a:solidFill>
                  <a:schemeClr val="tx1">
                    <a:lumMod val="75000"/>
                    <a:lumOff val="25000"/>
                  </a:schemeClr>
                </a:solidFill>
                <a:latin typeface="微软雅黑" pitchFamily="34" charset="-122"/>
                <a:ea typeface="微软雅黑" pitchFamily="34" charset="-122"/>
              </a:rPr>
              <a:t>企业</a:t>
            </a:r>
            <a:r>
              <a:rPr lang="zh-CN" altLang="en-US" dirty="0">
                <a:solidFill>
                  <a:schemeClr val="tx1">
                    <a:lumMod val="75000"/>
                    <a:lumOff val="25000"/>
                  </a:schemeClr>
                </a:solidFill>
                <a:latin typeface="微软雅黑" pitchFamily="34" charset="-122"/>
                <a:ea typeface="微软雅黑" pitchFamily="34" charset="-122"/>
              </a:rPr>
              <a:t>结构特征的发展与创新。 </a:t>
            </a:r>
            <a:endParaRPr lang="zh-CN" altLang="zh-CN" dirty="0">
              <a:solidFill>
                <a:schemeClr val="tx1">
                  <a:lumMod val="75000"/>
                  <a:lumOff val="25000"/>
                </a:schemeClr>
              </a:solidFill>
              <a:latin typeface="微软雅黑" pitchFamily="34" charset="-122"/>
              <a:ea typeface="微软雅黑" pitchFamily="34" charset="-122"/>
            </a:endParaRPr>
          </a:p>
        </p:txBody>
      </p:sp>
      <p:sp>
        <p:nvSpPr>
          <p:cNvPr id="23" name="矩形 22"/>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4" name="组合 23"/>
          <p:cNvGrpSpPr/>
          <p:nvPr/>
        </p:nvGrpSpPr>
        <p:grpSpPr>
          <a:xfrm>
            <a:off x="192881" y="893"/>
            <a:ext cx="575915" cy="836495"/>
            <a:chOff x="841003" y="360040"/>
            <a:chExt cx="504056" cy="836712"/>
          </a:xfrm>
          <a:solidFill>
            <a:schemeClr val="accent1"/>
          </a:solidFill>
        </p:grpSpPr>
        <p:sp>
          <p:nvSpPr>
            <p:cNvPr id="25" name="矩形 24"/>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27" name="等腰三角形 26"/>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29" name="矩形 28"/>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9"/>
          <p:cNvSpPr txBox="1"/>
          <p:nvPr/>
        </p:nvSpPr>
        <p:spPr>
          <a:xfrm>
            <a:off x="840784" y="203271"/>
            <a:ext cx="71983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一、 企业</a:t>
            </a:r>
            <a:r>
              <a:rPr lang="zh-CN" altLang="en-US" sz="2400" b="1" dirty="0" smtClean="0">
                <a:solidFill>
                  <a:schemeClr val="tx1">
                    <a:lumMod val="75000"/>
                    <a:lumOff val="25000"/>
                  </a:schemeClr>
                </a:solidFill>
                <a:latin typeface="微软雅黑" pitchFamily="34" charset="-122"/>
                <a:ea typeface="微软雅黑" pitchFamily="34" charset="-122"/>
              </a:rPr>
              <a:t>成长  </a:t>
            </a:r>
            <a:r>
              <a:rPr lang="en-US" altLang="zh-CN" sz="2400" b="1" dirty="0" smtClean="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一</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企业成长的</a:t>
            </a:r>
            <a:r>
              <a:rPr lang="zh-CN" altLang="en-US" sz="2400" b="1" dirty="0" smtClean="0">
                <a:solidFill>
                  <a:schemeClr val="tx1">
                    <a:lumMod val="75000"/>
                    <a:lumOff val="25000"/>
                  </a:schemeClr>
                </a:solidFill>
                <a:latin typeface="微软雅黑" pitchFamily="34" charset="-122"/>
                <a:ea typeface="微软雅黑" pitchFamily="34" charset="-122"/>
              </a:rPr>
              <a:t>本质</a:t>
            </a:r>
            <a:endParaRPr lang="zh-CN" altLang="en-US" sz="24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459693005"/>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barn(inVertical)">
                                      <p:cBhvr>
                                        <p:cTn id="7" dur="500"/>
                                        <p:tgtEl>
                                          <p:spTgt spid="40"/>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1"/>
                                        </p:tgtEl>
                                        <p:attrNameLst>
                                          <p:attrName>style.visibility</p:attrName>
                                        </p:attrNameLst>
                                      </p:cBhvr>
                                      <p:to>
                                        <p:strVal val="visible"/>
                                      </p:to>
                                    </p:set>
                                    <p:animEffect transition="in" filter="barn(inVertical)">
                                      <p:cBhvr>
                                        <p:cTn id="10" dur="500"/>
                                        <p:tgtEl>
                                          <p:spTgt spid="41"/>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42"/>
                                        </p:tgtEl>
                                        <p:attrNameLst>
                                          <p:attrName>style.visibility</p:attrName>
                                        </p:attrNameLst>
                                      </p:cBhvr>
                                      <p:to>
                                        <p:strVal val="visible"/>
                                      </p:to>
                                    </p:set>
                                    <p:animEffect transition="in" filter="barn(inVertical)">
                                      <p:cBhvr>
                                        <p:cTn id="13" dur="500"/>
                                        <p:tgtEl>
                                          <p:spTgt spid="42"/>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43"/>
                                        </p:tgtEl>
                                        <p:attrNameLst>
                                          <p:attrName>style.visibility</p:attrName>
                                        </p:attrNameLst>
                                      </p:cBhvr>
                                      <p:to>
                                        <p:strVal val="visible"/>
                                      </p:to>
                                    </p:set>
                                    <p:animEffect transition="in" filter="barn(inVertical)">
                                      <p:cBhvr>
                                        <p:cTn id="16" dur="500"/>
                                        <p:tgtEl>
                                          <p:spTgt spid="43"/>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44"/>
                                        </p:tgtEl>
                                        <p:attrNameLst>
                                          <p:attrName>style.visibility</p:attrName>
                                        </p:attrNameLst>
                                      </p:cBhvr>
                                      <p:to>
                                        <p:strVal val="visible"/>
                                      </p:to>
                                    </p:set>
                                    <p:animEffect transition="in" filter="barn(inVertical)">
                                      <p:cBhvr>
                                        <p:cTn id="19" dur="500"/>
                                        <p:tgtEl>
                                          <p:spTgt spid="44"/>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45"/>
                                        </p:tgtEl>
                                        <p:attrNameLst>
                                          <p:attrName>style.visibility</p:attrName>
                                        </p:attrNameLst>
                                      </p:cBhvr>
                                      <p:to>
                                        <p:strVal val="visible"/>
                                      </p:to>
                                    </p:set>
                                    <p:animEffect transition="in" filter="barn(inVertical)">
                                      <p:cBhvr>
                                        <p:cTn id="22" dur="500"/>
                                        <p:tgtEl>
                                          <p:spTgt spid="45"/>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46"/>
                                        </p:tgtEl>
                                        <p:attrNameLst>
                                          <p:attrName>style.visibility</p:attrName>
                                        </p:attrNameLst>
                                      </p:cBhvr>
                                      <p:to>
                                        <p:strVal val="visible"/>
                                      </p:to>
                                    </p:set>
                                    <p:animEffect transition="in" filter="barn(inVertical)">
                                      <p:cBhvr>
                                        <p:cTn id="25" dur="500"/>
                                        <p:tgtEl>
                                          <p:spTgt spid="46"/>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49"/>
                                        </p:tgtEl>
                                        <p:attrNameLst>
                                          <p:attrName>style.visibility</p:attrName>
                                        </p:attrNameLst>
                                      </p:cBhvr>
                                      <p:to>
                                        <p:strVal val="visible"/>
                                      </p:to>
                                    </p:set>
                                    <p:animEffect transition="in" filter="barn(inVertical)">
                                      <p:cBhvr>
                                        <p:cTn id="28" dur="500"/>
                                        <p:tgtEl>
                                          <p:spTgt spid="49"/>
                                        </p:tgtEl>
                                      </p:cBhvr>
                                    </p:animEffect>
                                  </p:childTnLst>
                                </p:cTn>
                              </p:par>
                              <p:par>
                                <p:cTn id="29" presetID="16" presetClass="entr" presetSubtype="21"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barn(inVertical)">
                                      <p:cBhvr>
                                        <p:cTn id="31" dur="500"/>
                                        <p:tgtEl>
                                          <p:spTgt spid="9"/>
                                        </p:tgtEl>
                                      </p:cBhvr>
                                    </p:animEffect>
                                  </p:childTnLst>
                                </p:cTn>
                              </p:par>
                            </p:childTnLst>
                          </p:cTn>
                        </p:par>
                      </p:childTnLst>
                    </p:cTn>
                  </p:par>
                  <p:par>
                    <p:cTn id="32" fill="hold">
                      <p:stCondLst>
                        <p:cond delay="indefinite"/>
                      </p:stCondLst>
                      <p:childTnLst>
                        <p:par>
                          <p:cTn id="33" fill="hold">
                            <p:stCondLst>
                              <p:cond delay="0"/>
                            </p:stCondLst>
                            <p:childTnLst>
                              <p:par>
                                <p:cTn id="34" presetID="45" presetClass="entr" presetSubtype="0" fill="hold" grpId="0" nodeType="click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2000"/>
                                        <p:tgtEl>
                                          <p:spTgt spid="13"/>
                                        </p:tgtEl>
                                      </p:cBhvr>
                                    </p:animEffect>
                                    <p:anim calcmode="lin" valueType="num">
                                      <p:cBhvr>
                                        <p:cTn id="37" dur="2000" fill="hold"/>
                                        <p:tgtEl>
                                          <p:spTgt spid="13"/>
                                        </p:tgtEl>
                                        <p:attrNameLst>
                                          <p:attrName>ppt_w</p:attrName>
                                        </p:attrNameLst>
                                      </p:cBhvr>
                                      <p:tavLst>
                                        <p:tav tm="0" fmla="#ppt_w*sin(2.5*pi*$)">
                                          <p:val>
                                            <p:fltVal val="0"/>
                                          </p:val>
                                        </p:tav>
                                        <p:tav tm="100000">
                                          <p:val>
                                            <p:fltVal val="1"/>
                                          </p:val>
                                        </p:tav>
                                      </p:tavLst>
                                    </p:anim>
                                    <p:anim calcmode="lin" valueType="num">
                                      <p:cBhvr>
                                        <p:cTn id="38" dur="2000" fill="hold"/>
                                        <p:tgtEl>
                                          <p:spTgt spid="13"/>
                                        </p:tgtEl>
                                        <p:attrNameLst>
                                          <p:attrName>ppt_h</p:attrName>
                                        </p:attrNameLst>
                                      </p:cBhvr>
                                      <p:tavLst>
                                        <p:tav tm="0">
                                          <p:val>
                                            <p:strVal val="#ppt_h"/>
                                          </p:val>
                                        </p:tav>
                                        <p:tav tm="100000">
                                          <p:val>
                                            <p:strVal val="#ppt_h"/>
                                          </p:val>
                                        </p:tav>
                                      </p:tavLst>
                                    </p:anim>
                                  </p:childTnLst>
                                </p:cTn>
                              </p:par>
                            </p:childTnLst>
                          </p:cTn>
                        </p:par>
                      </p:childTnLst>
                    </p:cTn>
                  </p:par>
                  <p:par>
                    <p:cTn id="39" fill="hold">
                      <p:stCondLst>
                        <p:cond delay="indefinite"/>
                      </p:stCondLst>
                      <p:childTnLst>
                        <p:par>
                          <p:cTn id="40" fill="hold">
                            <p:stCondLst>
                              <p:cond delay="0"/>
                            </p:stCondLst>
                            <p:childTnLst>
                              <p:par>
                                <p:cTn id="41" presetID="21" presetClass="entr" presetSubtype="1" fill="hold" grpId="0" nodeType="click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wheel(1)">
                                      <p:cBhvr>
                                        <p:cTn id="43" dur="2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1" grpId="0" animBg="1"/>
      <p:bldP spid="42" grpId="0" animBg="1"/>
      <p:bldP spid="43" grpId="0" animBg="1"/>
      <p:bldP spid="44" grpId="0" animBg="1"/>
      <p:bldP spid="45" grpId="0" animBg="1"/>
      <p:bldP spid="46" grpId="0" animBg="1"/>
      <p:bldP spid="49" grpId="0"/>
      <p:bldP spid="9" grpId="0"/>
      <p:bldP spid="13" grpId="0"/>
      <p:bldP spid="26"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0" name="组合 29"/>
          <p:cNvGrpSpPr/>
          <p:nvPr/>
        </p:nvGrpSpPr>
        <p:grpSpPr>
          <a:xfrm>
            <a:off x="192881" y="893"/>
            <a:ext cx="575915" cy="836495"/>
            <a:chOff x="841003" y="360040"/>
            <a:chExt cx="504056" cy="836712"/>
          </a:xfrm>
          <a:solidFill>
            <a:schemeClr val="accent1"/>
          </a:solidFill>
        </p:grpSpPr>
        <p:sp>
          <p:nvSpPr>
            <p:cNvPr id="31" name="矩形 3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32" name="等腰三角形 3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34" name="矩形 3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2358537" y="1742664"/>
            <a:ext cx="2479580" cy="89893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26" tIns="60963" rIns="121926" bIns="60963" rtlCol="0" anchor="ctr"/>
          <a:lstStyle/>
          <a:p>
            <a:pPr algn="ctr"/>
            <a:endParaRPr lang="zh-CN" altLang="en-US">
              <a:solidFill>
                <a:schemeClr val="bg1"/>
              </a:solidFill>
              <a:latin typeface="微软雅黑"/>
              <a:ea typeface="微软雅黑"/>
              <a:cs typeface="+mn-ea"/>
              <a:sym typeface="微软雅黑"/>
            </a:endParaRPr>
          </a:p>
        </p:txBody>
      </p:sp>
      <p:sp>
        <p:nvSpPr>
          <p:cNvPr id="36" name="TextBox 35"/>
          <p:cNvSpPr txBox="1"/>
          <p:nvPr/>
        </p:nvSpPr>
        <p:spPr>
          <a:xfrm>
            <a:off x="2857503" y="1961539"/>
            <a:ext cx="1429251" cy="400116"/>
          </a:xfrm>
          <a:prstGeom prst="rect">
            <a:avLst/>
          </a:prstGeom>
          <a:noFill/>
        </p:spPr>
        <p:txBody>
          <a:bodyPr wrap="none" lIns="121926" tIns="60963" rIns="121926" bIns="60963" rtlCol="0">
            <a:spAutoFit/>
          </a:bodyPr>
          <a:lstStyle/>
          <a:p>
            <a:pPr algn="ctr"/>
            <a:r>
              <a:rPr lang="en-US" altLang="zh-CN" dirty="0">
                <a:solidFill>
                  <a:schemeClr val="bg1"/>
                </a:solidFill>
                <a:latin typeface="微软雅黑"/>
                <a:ea typeface="微软雅黑"/>
                <a:cs typeface="+mn-ea"/>
                <a:sym typeface="微软雅黑"/>
              </a:rPr>
              <a:t>1. </a:t>
            </a:r>
            <a:r>
              <a:rPr lang="zh-CN" altLang="en-US" dirty="0">
                <a:solidFill>
                  <a:schemeClr val="bg1"/>
                </a:solidFill>
                <a:latin typeface="微软雅黑"/>
                <a:ea typeface="微软雅黑"/>
                <a:cs typeface="+mn-ea"/>
                <a:sym typeface="微软雅黑"/>
              </a:rPr>
              <a:t>有效授权</a:t>
            </a:r>
          </a:p>
        </p:txBody>
      </p:sp>
      <p:sp>
        <p:nvSpPr>
          <p:cNvPr id="37" name="TextBox 36"/>
          <p:cNvSpPr txBox="1"/>
          <p:nvPr/>
        </p:nvSpPr>
        <p:spPr>
          <a:xfrm>
            <a:off x="1200150" y="2880584"/>
            <a:ext cx="4248150" cy="3816435"/>
          </a:xfrm>
          <a:prstGeom prst="rect">
            <a:avLst/>
          </a:prstGeom>
          <a:noFill/>
        </p:spPr>
        <p:txBody>
          <a:bodyPr wrap="square" lIns="121926" tIns="60963" rIns="121926" bIns="60963" rtlCol="0">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sym typeface="微软雅黑"/>
              </a:rPr>
              <a:t>实施有效授权</a:t>
            </a:r>
            <a:r>
              <a:rPr lang="en-US" altLang="zh-CN" sz="2000" dirty="0">
                <a:solidFill>
                  <a:schemeClr val="tx1">
                    <a:lumMod val="75000"/>
                    <a:lumOff val="25000"/>
                  </a:schemeClr>
                </a:solidFill>
                <a:latin typeface="微软雅黑" pitchFamily="34" charset="-122"/>
                <a:ea typeface="微软雅黑" pitchFamily="34" charset="-122"/>
                <a:sym typeface="微软雅黑"/>
              </a:rPr>
              <a:t>, </a:t>
            </a:r>
            <a:r>
              <a:rPr lang="zh-CN" altLang="en-US" sz="2000" dirty="0">
                <a:solidFill>
                  <a:schemeClr val="tx1">
                    <a:lumMod val="75000"/>
                    <a:lumOff val="25000"/>
                  </a:schemeClr>
                </a:solidFill>
                <a:latin typeface="微软雅黑" pitchFamily="34" charset="-122"/>
                <a:ea typeface="微软雅黑" pitchFamily="34" charset="-122"/>
                <a:sym typeface="微软雅黑"/>
              </a:rPr>
              <a:t>不仅可以让创业者</a:t>
            </a:r>
            <a:r>
              <a:rPr lang="zh-CN" altLang="en-US" sz="2000" dirty="0" smtClean="0">
                <a:solidFill>
                  <a:schemeClr val="tx1">
                    <a:lumMod val="75000"/>
                    <a:lumOff val="25000"/>
                  </a:schemeClr>
                </a:solidFill>
                <a:latin typeface="微软雅黑" pitchFamily="34" charset="-122"/>
                <a:ea typeface="微软雅黑" pitchFamily="34" charset="-122"/>
                <a:sym typeface="微软雅黑"/>
              </a:rPr>
              <a:t>腾出较多</a:t>
            </a:r>
            <a:r>
              <a:rPr lang="zh-CN" altLang="en-US" sz="2000" dirty="0">
                <a:solidFill>
                  <a:schemeClr val="tx1">
                    <a:lumMod val="75000"/>
                    <a:lumOff val="25000"/>
                  </a:schemeClr>
                </a:solidFill>
                <a:latin typeface="微软雅黑" pitchFamily="34" charset="-122"/>
                <a:ea typeface="微软雅黑" pitchFamily="34" charset="-122"/>
                <a:sym typeface="微软雅黑"/>
              </a:rPr>
              <a:t>时间做策略性的思考</a:t>
            </a:r>
            <a:r>
              <a:rPr lang="en-US" altLang="zh-CN" sz="2000" dirty="0">
                <a:solidFill>
                  <a:schemeClr val="tx1">
                    <a:lumMod val="75000"/>
                    <a:lumOff val="25000"/>
                  </a:schemeClr>
                </a:solidFill>
                <a:latin typeface="微软雅黑" pitchFamily="34" charset="-122"/>
                <a:ea typeface="微软雅黑" pitchFamily="34" charset="-122"/>
                <a:sym typeface="微软雅黑"/>
              </a:rPr>
              <a:t>, </a:t>
            </a:r>
            <a:r>
              <a:rPr lang="zh-CN" altLang="en-US" sz="2000" dirty="0">
                <a:solidFill>
                  <a:schemeClr val="tx1">
                    <a:lumMod val="75000"/>
                    <a:lumOff val="25000"/>
                  </a:schemeClr>
                </a:solidFill>
                <a:latin typeface="微软雅黑" pitchFamily="34" charset="-122"/>
                <a:ea typeface="微软雅黑" pitchFamily="34" charset="-122"/>
                <a:sym typeface="微软雅黑"/>
              </a:rPr>
              <a:t>还有助于为员工提供学习新的技巧和专长的机会</a:t>
            </a:r>
            <a:r>
              <a:rPr lang="en-US" altLang="zh-CN" sz="2000" dirty="0">
                <a:solidFill>
                  <a:schemeClr val="tx1">
                    <a:lumMod val="75000"/>
                    <a:lumOff val="25000"/>
                  </a:schemeClr>
                </a:solidFill>
                <a:latin typeface="微软雅黑" pitchFamily="34" charset="-122"/>
                <a:ea typeface="微软雅黑" pitchFamily="34" charset="-122"/>
                <a:sym typeface="微软雅黑"/>
              </a:rPr>
              <a:t>, </a:t>
            </a:r>
            <a:r>
              <a:rPr lang="zh-CN" altLang="en-US" sz="2000" dirty="0">
                <a:solidFill>
                  <a:schemeClr val="tx1">
                    <a:lumMod val="75000"/>
                    <a:lumOff val="25000"/>
                  </a:schemeClr>
                </a:solidFill>
                <a:latin typeface="微软雅黑" pitchFamily="34" charset="-122"/>
                <a:ea typeface="微软雅黑" pitchFamily="34" charset="-122"/>
                <a:sym typeface="微软雅黑"/>
              </a:rPr>
              <a:t>有助于</a:t>
            </a:r>
            <a:r>
              <a:rPr lang="zh-CN" altLang="en-US" sz="2000" dirty="0" smtClean="0">
                <a:solidFill>
                  <a:schemeClr val="tx1">
                    <a:lumMod val="75000"/>
                    <a:lumOff val="25000"/>
                  </a:schemeClr>
                </a:solidFill>
                <a:latin typeface="微软雅黑" pitchFamily="34" charset="-122"/>
                <a:ea typeface="微软雅黑" pitchFamily="34" charset="-122"/>
                <a:sym typeface="微软雅黑"/>
              </a:rPr>
              <a:t>帮助和</a:t>
            </a:r>
            <a:r>
              <a:rPr lang="zh-CN" altLang="en-US" sz="2000" dirty="0">
                <a:solidFill>
                  <a:schemeClr val="tx1">
                    <a:lumMod val="75000"/>
                    <a:lumOff val="25000"/>
                  </a:schemeClr>
                </a:solidFill>
                <a:latin typeface="微软雅黑" pitchFamily="34" charset="-122"/>
                <a:ea typeface="微软雅黑" pitchFamily="34" charset="-122"/>
                <a:sym typeface="微软雅黑"/>
              </a:rPr>
              <a:t>引导员工实现自我管理</a:t>
            </a:r>
            <a:r>
              <a:rPr lang="en-US" altLang="zh-CN" sz="2000" dirty="0">
                <a:solidFill>
                  <a:schemeClr val="tx1">
                    <a:lumMod val="75000"/>
                    <a:lumOff val="25000"/>
                  </a:schemeClr>
                </a:solidFill>
                <a:latin typeface="微软雅黑" pitchFamily="34" charset="-122"/>
                <a:ea typeface="微软雅黑" pitchFamily="34" charset="-122"/>
                <a:sym typeface="微软雅黑"/>
              </a:rPr>
              <a:t>, </a:t>
            </a:r>
            <a:r>
              <a:rPr lang="zh-CN" altLang="en-US" sz="2000" dirty="0">
                <a:solidFill>
                  <a:schemeClr val="tx1">
                    <a:lumMod val="75000"/>
                    <a:lumOff val="25000"/>
                  </a:schemeClr>
                </a:solidFill>
                <a:latin typeface="微软雅黑" pitchFamily="34" charset="-122"/>
                <a:ea typeface="微软雅黑" pitchFamily="34" charset="-122"/>
                <a:sym typeface="微软雅黑"/>
              </a:rPr>
              <a:t>激励他们为企业的发展目标而努力工作。</a:t>
            </a:r>
          </a:p>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sym typeface="微软雅黑"/>
              </a:rPr>
              <a:t>因此</a:t>
            </a:r>
            <a:r>
              <a:rPr lang="en-US" altLang="zh-CN" sz="2000" dirty="0">
                <a:solidFill>
                  <a:schemeClr val="tx1">
                    <a:lumMod val="75000"/>
                    <a:lumOff val="25000"/>
                  </a:schemeClr>
                </a:solidFill>
                <a:latin typeface="微软雅黑" pitchFamily="34" charset="-122"/>
                <a:ea typeface="微软雅黑" pitchFamily="34" charset="-122"/>
                <a:sym typeface="微软雅黑"/>
              </a:rPr>
              <a:t>, </a:t>
            </a:r>
            <a:r>
              <a:rPr lang="zh-CN" altLang="en-US" sz="2000" dirty="0">
                <a:solidFill>
                  <a:schemeClr val="tx1">
                    <a:lumMod val="75000"/>
                    <a:lumOff val="25000"/>
                  </a:schemeClr>
                </a:solidFill>
                <a:latin typeface="微软雅黑" pitchFamily="34" charset="-122"/>
                <a:ea typeface="微软雅黑" pitchFamily="34" charset="-122"/>
                <a:sym typeface="微软雅黑"/>
              </a:rPr>
              <a:t>从一个激情</a:t>
            </a:r>
            <a:r>
              <a:rPr lang="zh-CN" altLang="en-US" sz="2000" dirty="0" smtClean="0">
                <a:solidFill>
                  <a:schemeClr val="tx1">
                    <a:lumMod val="75000"/>
                    <a:lumOff val="25000"/>
                  </a:schemeClr>
                </a:solidFill>
                <a:latin typeface="微软雅黑" pitchFamily="34" charset="-122"/>
                <a:ea typeface="微软雅黑" pitchFamily="34" charset="-122"/>
                <a:sym typeface="微软雅黑"/>
              </a:rPr>
              <a:t>、创造、灵活</a:t>
            </a:r>
            <a:r>
              <a:rPr lang="zh-CN" altLang="en-US" sz="2000" dirty="0">
                <a:solidFill>
                  <a:schemeClr val="tx1">
                    <a:lumMod val="75000"/>
                    <a:lumOff val="25000"/>
                  </a:schemeClr>
                </a:solidFill>
                <a:latin typeface="微软雅黑" pitchFamily="34" charset="-122"/>
                <a:ea typeface="微软雅黑" pitchFamily="34" charset="-122"/>
                <a:sym typeface="微软雅黑"/>
              </a:rPr>
              <a:t>的创业者转变成为正确运用管理技能的管理者</a:t>
            </a:r>
            <a:r>
              <a:rPr lang="en-US" altLang="zh-CN" sz="2000" dirty="0">
                <a:solidFill>
                  <a:schemeClr val="tx1">
                    <a:lumMod val="75000"/>
                    <a:lumOff val="25000"/>
                  </a:schemeClr>
                </a:solidFill>
                <a:latin typeface="微软雅黑" pitchFamily="34" charset="-122"/>
                <a:ea typeface="微软雅黑" pitchFamily="34" charset="-122"/>
                <a:sym typeface="微软雅黑"/>
              </a:rPr>
              <a:t>, </a:t>
            </a:r>
            <a:r>
              <a:rPr lang="zh-CN" altLang="en-US" sz="2000" dirty="0" smtClean="0">
                <a:solidFill>
                  <a:schemeClr val="tx1">
                    <a:lumMod val="75000"/>
                    <a:lumOff val="25000"/>
                  </a:schemeClr>
                </a:solidFill>
                <a:latin typeface="微软雅黑" pitchFamily="34" charset="-122"/>
                <a:ea typeface="微软雅黑" pitchFamily="34" charset="-122"/>
                <a:sym typeface="微软雅黑"/>
              </a:rPr>
              <a:t>有效授权</a:t>
            </a:r>
            <a:r>
              <a:rPr lang="zh-CN" altLang="en-US" sz="2000" dirty="0">
                <a:solidFill>
                  <a:schemeClr val="tx1">
                    <a:lumMod val="75000"/>
                    <a:lumOff val="25000"/>
                  </a:schemeClr>
                </a:solidFill>
                <a:latin typeface="微软雅黑" pitchFamily="34" charset="-122"/>
                <a:ea typeface="微软雅黑" pitchFamily="34" charset="-122"/>
                <a:sym typeface="微软雅黑"/>
              </a:rPr>
              <a:t>是其必须学会的管理能力。 </a:t>
            </a:r>
            <a:endParaRPr lang="en-US" altLang="zh-CN" sz="2000" dirty="0">
              <a:solidFill>
                <a:schemeClr val="tx1">
                  <a:lumMod val="75000"/>
                  <a:lumOff val="25000"/>
                </a:schemeClr>
              </a:solidFill>
              <a:latin typeface="微软雅黑" pitchFamily="34" charset="-122"/>
              <a:ea typeface="微软雅黑" pitchFamily="34" charset="-122"/>
              <a:sym typeface="微软雅黑"/>
            </a:endParaRPr>
          </a:p>
        </p:txBody>
      </p:sp>
      <p:sp>
        <p:nvSpPr>
          <p:cNvPr id="38" name="矩形 37"/>
          <p:cNvSpPr/>
          <p:nvPr/>
        </p:nvSpPr>
        <p:spPr>
          <a:xfrm>
            <a:off x="7610643" y="1732052"/>
            <a:ext cx="2479580" cy="90954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26" tIns="60963" rIns="121926" bIns="60963" rtlCol="0" anchor="ctr"/>
          <a:lstStyle/>
          <a:p>
            <a:pPr algn="ctr"/>
            <a:endParaRPr lang="zh-CN" altLang="en-US">
              <a:solidFill>
                <a:schemeClr val="bg1"/>
              </a:solidFill>
              <a:latin typeface="微软雅黑"/>
              <a:ea typeface="微软雅黑"/>
              <a:cs typeface="+mn-ea"/>
              <a:sym typeface="微软雅黑"/>
            </a:endParaRPr>
          </a:p>
        </p:txBody>
      </p:sp>
      <p:sp>
        <p:nvSpPr>
          <p:cNvPr id="39" name="TextBox 38"/>
          <p:cNvSpPr txBox="1"/>
          <p:nvPr/>
        </p:nvSpPr>
        <p:spPr>
          <a:xfrm>
            <a:off x="8173884" y="1985691"/>
            <a:ext cx="1429250" cy="400116"/>
          </a:xfrm>
          <a:prstGeom prst="rect">
            <a:avLst/>
          </a:prstGeom>
          <a:noFill/>
        </p:spPr>
        <p:txBody>
          <a:bodyPr wrap="none" lIns="121926" tIns="60963" rIns="121926" bIns="60963" rtlCol="0">
            <a:spAutoFit/>
          </a:bodyPr>
          <a:lstStyle/>
          <a:p>
            <a:r>
              <a:rPr lang="en-US" altLang="zh-CN" dirty="0">
                <a:solidFill>
                  <a:schemeClr val="bg1"/>
                </a:solidFill>
                <a:latin typeface="微软雅黑"/>
                <a:ea typeface="微软雅黑"/>
                <a:cs typeface="+mn-ea"/>
                <a:sym typeface="微软雅黑"/>
              </a:rPr>
              <a:t>2. </a:t>
            </a:r>
            <a:r>
              <a:rPr lang="zh-CN" altLang="en-US" dirty="0">
                <a:solidFill>
                  <a:schemeClr val="bg1"/>
                </a:solidFill>
                <a:latin typeface="微软雅黑"/>
                <a:ea typeface="微软雅黑"/>
                <a:cs typeface="+mn-ea"/>
                <a:sym typeface="微软雅黑"/>
              </a:rPr>
              <a:t>时间管理</a:t>
            </a:r>
          </a:p>
        </p:txBody>
      </p:sp>
      <p:sp>
        <p:nvSpPr>
          <p:cNvPr id="40" name="TextBox 39"/>
          <p:cNvSpPr txBox="1"/>
          <p:nvPr/>
        </p:nvSpPr>
        <p:spPr>
          <a:xfrm>
            <a:off x="6947837" y="2889228"/>
            <a:ext cx="4202763" cy="3077772"/>
          </a:xfrm>
          <a:prstGeom prst="rect">
            <a:avLst/>
          </a:prstGeom>
          <a:noFill/>
        </p:spPr>
        <p:txBody>
          <a:bodyPr wrap="square" lIns="121926" tIns="60963" rIns="121926" bIns="60963" rtlCol="0">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sym typeface="微软雅黑"/>
              </a:rPr>
              <a:t>要求创业者如何更有效地</a:t>
            </a:r>
            <a:r>
              <a:rPr lang="zh-CN" altLang="en-US" sz="2000" dirty="0" smtClean="0">
                <a:solidFill>
                  <a:schemeClr val="tx1">
                    <a:lumMod val="75000"/>
                    <a:lumOff val="25000"/>
                  </a:schemeClr>
                </a:solidFill>
                <a:latin typeface="微软雅黑" pitchFamily="34" charset="-122"/>
                <a:ea typeface="微软雅黑" pitchFamily="34" charset="-122"/>
                <a:sym typeface="微软雅黑"/>
              </a:rPr>
              <a:t>利用时</a:t>
            </a:r>
            <a:r>
              <a:rPr lang="zh-CN" altLang="en-US" sz="2000" dirty="0">
                <a:solidFill>
                  <a:schemeClr val="tx1">
                    <a:lumMod val="75000"/>
                    <a:lumOff val="25000"/>
                  </a:schemeClr>
                </a:solidFill>
                <a:latin typeface="微软雅黑" pitchFamily="34" charset="-122"/>
                <a:ea typeface="微软雅黑" pitchFamily="34" charset="-122"/>
                <a:sym typeface="微软雅黑"/>
              </a:rPr>
              <a:t>间</a:t>
            </a:r>
            <a:r>
              <a:rPr lang="en-US" altLang="zh-CN" sz="2000" dirty="0" smtClean="0">
                <a:solidFill>
                  <a:schemeClr val="tx1">
                    <a:lumMod val="75000"/>
                    <a:lumOff val="25000"/>
                  </a:schemeClr>
                </a:solidFill>
                <a:latin typeface="微软雅黑" pitchFamily="34" charset="-122"/>
                <a:ea typeface="微软雅黑" pitchFamily="34" charset="-122"/>
                <a:sym typeface="微软雅黑"/>
              </a:rPr>
              <a:t>——</a:t>
            </a:r>
            <a:r>
              <a:rPr lang="zh-CN" altLang="en-US" sz="2000" dirty="0" smtClean="0">
                <a:solidFill>
                  <a:schemeClr val="tx1">
                    <a:lumMod val="75000"/>
                    <a:lumOff val="25000"/>
                  </a:schemeClr>
                </a:solidFill>
                <a:latin typeface="微软雅黑" pitchFamily="34" charset="-122"/>
                <a:ea typeface="微软雅黑" pitchFamily="34" charset="-122"/>
                <a:sym typeface="微软雅黑"/>
              </a:rPr>
              <a:t>做</a:t>
            </a:r>
            <a:r>
              <a:rPr lang="zh-CN" altLang="en-US" sz="2000" dirty="0">
                <a:solidFill>
                  <a:schemeClr val="tx1">
                    <a:lumMod val="75000"/>
                    <a:lumOff val="25000"/>
                  </a:schemeClr>
                </a:solidFill>
                <a:latin typeface="微软雅黑" pitchFamily="34" charset="-122"/>
                <a:ea typeface="微软雅黑" pitchFamily="34" charset="-122"/>
                <a:sym typeface="微软雅黑"/>
              </a:rPr>
              <a:t>更有价值的事情</a:t>
            </a:r>
            <a:r>
              <a:rPr lang="zh-CN" altLang="en-US" sz="2000" dirty="0" smtClean="0">
                <a:solidFill>
                  <a:schemeClr val="tx1">
                    <a:lumMod val="75000"/>
                    <a:lumOff val="25000"/>
                  </a:schemeClr>
                </a:solidFill>
                <a:latin typeface="微软雅黑" pitchFamily="34" charset="-122"/>
                <a:ea typeface="微软雅黑" pitchFamily="34" charset="-122"/>
                <a:sym typeface="微软雅黑"/>
              </a:rPr>
              <a:t>。</a:t>
            </a:r>
            <a:endParaRPr lang="en-US" altLang="zh-CN" sz="2000" dirty="0" smtClean="0">
              <a:solidFill>
                <a:schemeClr val="tx1">
                  <a:lumMod val="75000"/>
                  <a:lumOff val="25000"/>
                </a:schemeClr>
              </a:solidFill>
              <a:latin typeface="微软雅黑" pitchFamily="34" charset="-122"/>
              <a:ea typeface="微软雅黑" pitchFamily="34" charset="-122"/>
              <a:sym typeface="微软雅黑"/>
            </a:endParaRPr>
          </a:p>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sym typeface="微软雅黑"/>
              </a:rPr>
              <a:t>首先</a:t>
            </a:r>
            <a:r>
              <a:rPr lang="en-US" altLang="zh-CN" sz="2000" dirty="0">
                <a:solidFill>
                  <a:schemeClr val="tx1">
                    <a:lumMod val="75000"/>
                    <a:lumOff val="25000"/>
                  </a:schemeClr>
                </a:solidFill>
                <a:latin typeface="微软雅黑" pitchFamily="34" charset="-122"/>
                <a:ea typeface="微软雅黑" pitchFamily="34" charset="-122"/>
                <a:sym typeface="微软雅黑"/>
              </a:rPr>
              <a:t>, </a:t>
            </a:r>
            <a:r>
              <a:rPr lang="zh-CN" altLang="en-US" sz="2000" dirty="0">
                <a:solidFill>
                  <a:schemeClr val="tx1">
                    <a:lumMod val="75000"/>
                    <a:lumOff val="25000"/>
                  </a:schemeClr>
                </a:solidFill>
                <a:latin typeface="微软雅黑" pitchFamily="34" charset="-122"/>
                <a:ea typeface="微软雅黑" pitchFamily="34" charset="-122"/>
                <a:sym typeface="微软雅黑"/>
              </a:rPr>
              <a:t>时间管理的艺术在于做正确的事情要比把事情做正确更重要。 </a:t>
            </a:r>
            <a:endParaRPr lang="en-US" altLang="zh-CN" sz="2000" dirty="0" smtClean="0">
              <a:solidFill>
                <a:schemeClr val="tx1">
                  <a:lumMod val="75000"/>
                  <a:lumOff val="25000"/>
                </a:schemeClr>
              </a:solidFill>
              <a:latin typeface="微软雅黑" pitchFamily="34" charset="-122"/>
              <a:ea typeface="微软雅黑" pitchFamily="34" charset="-122"/>
              <a:sym typeface="微软雅黑"/>
            </a:endParaRPr>
          </a:p>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sym typeface="微软雅黑"/>
              </a:rPr>
              <a:t>其次</a:t>
            </a:r>
            <a:r>
              <a:rPr lang="en-US" altLang="zh-CN" sz="2000" dirty="0">
                <a:solidFill>
                  <a:schemeClr val="tx1">
                    <a:lumMod val="75000"/>
                    <a:lumOff val="25000"/>
                  </a:schemeClr>
                </a:solidFill>
                <a:latin typeface="微软雅黑" pitchFamily="34" charset="-122"/>
                <a:ea typeface="微软雅黑" pitchFamily="34" charset="-122"/>
                <a:sym typeface="微软雅黑"/>
              </a:rPr>
              <a:t>, </a:t>
            </a:r>
            <a:r>
              <a:rPr lang="zh-CN" altLang="en-US" sz="2000" dirty="0">
                <a:solidFill>
                  <a:schemeClr val="tx1">
                    <a:lumMod val="75000"/>
                    <a:lumOff val="25000"/>
                  </a:schemeClr>
                </a:solidFill>
                <a:latin typeface="微软雅黑" pitchFamily="34" charset="-122"/>
                <a:ea typeface="微软雅黑" pitchFamily="34" charset="-122"/>
                <a:sym typeface="微软雅黑"/>
              </a:rPr>
              <a:t>高效的时间管理</a:t>
            </a:r>
            <a:r>
              <a:rPr lang="zh-CN" altLang="en-US" sz="2000" dirty="0" smtClean="0">
                <a:solidFill>
                  <a:schemeClr val="tx1">
                    <a:lumMod val="75000"/>
                    <a:lumOff val="25000"/>
                  </a:schemeClr>
                </a:solidFill>
                <a:latin typeface="微软雅黑" pitchFamily="34" charset="-122"/>
                <a:ea typeface="微软雅黑" pitchFamily="34" charset="-122"/>
                <a:sym typeface="微软雅黑"/>
              </a:rPr>
              <a:t>艺术</a:t>
            </a:r>
            <a:r>
              <a:rPr lang="zh-CN" altLang="en-US" sz="2000" dirty="0">
                <a:solidFill>
                  <a:schemeClr val="tx1">
                    <a:lumMod val="75000"/>
                    <a:lumOff val="25000"/>
                  </a:schemeClr>
                </a:solidFill>
                <a:latin typeface="微软雅黑" pitchFamily="34" charset="-122"/>
                <a:ea typeface="微软雅黑" pitchFamily="34" charset="-122"/>
                <a:sym typeface="微软雅黑"/>
              </a:rPr>
              <a:t>要求创业者创建企业工作流程</a:t>
            </a:r>
            <a:r>
              <a:rPr lang="zh-CN" altLang="en-US" sz="2000" dirty="0" smtClean="0">
                <a:solidFill>
                  <a:schemeClr val="tx1">
                    <a:lumMod val="75000"/>
                    <a:lumOff val="25000"/>
                  </a:schemeClr>
                </a:solidFill>
                <a:latin typeface="微软雅黑" pitchFamily="34" charset="-122"/>
                <a:ea typeface="微软雅黑" pitchFamily="34" charset="-122"/>
                <a:sym typeface="微软雅黑"/>
              </a:rPr>
              <a:t>。</a:t>
            </a:r>
            <a:endParaRPr lang="en-US" altLang="zh-CN" sz="2000" dirty="0" smtClean="0">
              <a:solidFill>
                <a:schemeClr val="tx1">
                  <a:lumMod val="75000"/>
                  <a:lumOff val="25000"/>
                </a:schemeClr>
              </a:solidFill>
              <a:latin typeface="微软雅黑" pitchFamily="34" charset="-122"/>
              <a:ea typeface="微软雅黑" pitchFamily="34" charset="-122"/>
              <a:sym typeface="微软雅黑"/>
            </a:endParaRPr>
          </a:p>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sym typeface="微软雅黑"/>
              </a:rPr>
              <a:t>最后</a:t>
            </a:r>
            <a:r>
              <a:rPr lang="en-US" altLang="zh-CN" sz="2000" dirty="0">
                <a:solidFill>
                  <a:schemeClr val="tx1">
                    <a:lumMod val="75000"/>
                    <a:lumOff val="25000"/>
                  </a:schemeClr>
                </a:solidFill>
                <a:latin typeface="微软雅黑" pitchFamily="34" charset="-122"/>
                <a:ea typeface="微软雅黑" pitchFamily="34" charset="-122"/>
                <a:sym typeface="微软雅黑"/>
              </a:rPr>
              <a:t>, </a:t>
            </a:r>
            <a:r>
              <a:rPr lang="zh-CN" altLang="en-US" sz="2000" dirty="0">
                <a:solidFill>
                  <a:schemeClr val="tx1">
                    <a:lumMod val="75000"/>
                    <a:lumOff val="25000"/>
                  </a:schemeClr>
                </a:solidFill>
                <a:latin typeface="微软雅黑" pitchFamily="34" charset="-122"/>
                <a:ea typeface="微软雅黑" pitchFamily="34" charset="-122"/>
                <a:sym typeface="微软雅黑"/>
              </a:rPr>
              <a:t>高效的时间管理艺术要求创业者必须始终着眼于外部世界。</a:t>
            </a:r>
            <a:endParaRPr lang="en-US" altLang="zh-CN" sz="2000" dirty="0">
              <a:solidFill>
                <a:schemeClr val="tx1">
                  <a:lumMod val="75000"/>
                  <a:lumOff val="25000"/>
                </a:schemeClr>
              </a:solidFill>
              <a:latin typeface="微软雅黑" pitchFamily="34" charset="-122"/>
              <a:ea typeface="微软雅黑" pitchFamily="34" charset="-122"/>
              <a:sym typeface="微软雅黑"/>
            </a:endParaRPr>
          </a:p>
        </p:txBody>
      </p:sp>
      <p:sp>
        <p:nvSpPr>
          <p:cNvPr id="15" name="文本框 9"/>
          <p:cNvSpPr txBox="1"/>
          <p:nvPr/>
        </p:nvSpPr>
        <p:spPr>
          <a:xfrm>
            <a:off x="840784" y="203271"/>
            <a:ext cx="71983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一、 企业</a:t>
            </a:r>
            <a:r>
              <a:rPr lang="zh-CN" altLang="en-US" sz="2400" b="1" dirty="0" smtClean="0">
                <a:solidFill>
                  <a:schemeClr val="tx1">
                    <a:lumMod val="75000"/>
                    <a:lumOff val="25000"/>
                  </a:schemeClr>
                </a:solidFill>
                <a:latin typeface="微软雅黑" pitchFamily="34" charset="-122"/>
                <a:ea typeface="微软雅黑" pitchFamily="34" charset="-122"/>
              </a:rPr>
              <a:t>成长  </a:t>
            </a:r>
            <a:r>
              <a:rPr lang="en-US" altLang="zh-CN" sz="2400" b="1" dirty="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二</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创业企业的成长管理</a:t>
            </a:r>
          </a:p>
        </p:txBody>
      </p:sp>
    </p:spTree>
    <p:extLst>
      <p:ext uri="{BB962C8B-B14F-4D97-AF65-F5344CB8AC3E}">
        <p14:creationId xmlns:p14="http://schemas.microsoft.com/office/powerpoint/2010/main" val="544642538"/>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down)">
                                      <p:cBhvr>
                                        <p:cTn id="7" dur="500"/>
                                        <p:tgtEl>
                                          <p:spTgt spid="35"/>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6"/>
                                        </p:tgtEl>
                                        <p:attrNameLst>
                                          <p:attrName>style.visibility</p:attrName>
                                        </p:attrNameLst>
                                      </p:cBhvr>
                                      <p:to>
                                        <p:strVal val="visible"/>
                                      </p:to>
                                    </p:set>
                                    <p:animEffect transition="in" filter="wipe(down)">
                                      <p:cBhvr>
                                        <p:cTn id="10" dur="500"/>
                                        <p:tgtEl>
                                          <p:spTgt spid="36"/>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wipe(down)">
                                      <p:cBhvr>
                                        <p:cTn id="13" dur="500"/>
                                        <p:tgtEl>
                                          <p:spTgt spid="37"/>
                                        </p:tgtEl>
                                      </p:cBhvr>
                                    </p:animEffect>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grpId="0" nodeType="clickEffect">
                                  <p:stCondLst>
                                    <p:cond delay="0"/>
                                  </p:stCondLst>
                                  <p:childTnLst>
                                    <p:set>
                                      <p:cBhvr>
                                        <p:cTn id="17" dur="1" fill="hold">
                                          <p:stCondLst>
                                            <p:cond delay="0"/>
                                          </p:stCondLst>
                                        </p:cTn>
                                        <p:tgtEl>
                                          <p:spTgt spid="38"/>
                                        </p:tgtEl>
                                        <p:attrNameLst>
                                          <p:attrName>style.visibility</p:attrName>
                                        </p:attrNameLst>
                                      </p:cBhvr>
                                      <p:to>
                                        <p:strVal val="visible"/>
                                      </p:to>
                                    </p:set>
                                    <p:anim calcmode="lin" valueType="num">
                                      <p:cBhvr>
                                        <p:cTn id="18" dur="500" fill="hold"/>
                                        <p:tgtEl>
                                          <p:spTgt spid="38"/>
                                        </p:tgtEl>
                                        <p:attrNameLst>
                                          <p:attrName>ppt_w</p:attrName>
                                        </p:attrNameLst>
                                      </p:cBhvr>
                                      <p:tavLst>
                                        <p:tav tm="0">
                                          <p:val>
                                            <p:fltVal val="0"/>
                                          </p:val>
                                        </p:tav>
                                        <p:tav tm="100000">
                                          <p:val>
                                            <p:strVal val="#ppt_w"/>
                                          </p:val>
                                        </p:tav>
                                      </p:tavLst>
                                    </p:anim>
                                    <p:anim calcmode="lin" valueType="num">
                                      <p:cBhvr>
                                        <p:cTn id="19" dur="500" fill="hold"/>
                                        <p:tgtEl>
                                          <p:spTgt spid="38"/>
                                        </p:tgtEl>
                                        <p:attrNameLst>
                                          <p:attrName>ppt_h</p:attrName>
                                        </p:attrNameLst>
                                      </p:cBhvr>
                                      <p:tavLst>
                                        <p:tav tm="0">
                                          <p:val>
                                            <p:fltVal val="0"/>
                                          </p:val>
                                        </p:tav>
                                        <p:tav tm="100000">
                                          <p:val>
                                            <p:strVal val="#ppt_h"/>
                                          </p:val>
                                        </p:tav>
                                      </p:tavLst>
                                    </p:anim>
                                    <p:animEffect transition="in" filter="fade">
                                      <p:cBhvr>
                                        <p:cTn id="20" dur="500"/>
                                        <p:tgtEl>
                                          <p:spTgt spid="38"/>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39"/>
                                        </p:tgtEl>
                                        <p:attrNameLst>
                                          <p:attrName>style.visibility</p:attrName>
                                        </p:attrNameLst>
                                      </p:cBhvr>
                                      <p:to>
                                        <p:strVal val="visible"/>
                                      </p:to>
                                    </p:set>
                                    <p:anim calcmode="lin" valueType="num">
                                      <p:cBhvr>
                                        <p:cTn id="23" dur="500" fill="hold"/>
                                        <p:tgtEl>
                                          <p:spTgt spid="39"/>
                                        </p:tgtEl>
                                        <p:attrNameLst>
                                          <p:attrName>ppt_w</p:attrName>
                                        </p:attrNameLst>
                                      </p:cBhvr>
                                      <p:tavLst>
                                        <p:tav tm="0">
                                          <p:val>
                                            <p:fltVal val="0"/>
                                          </p:val>
                                        </p:tav>
                                        <p:tav tm="100000">
                                          <p:val>
                                            <p:strVal val="#ppt_w"/>
                                          </p:val>
                                        </p:tav>
                                      </p:tavLst>
                                    </p:anim>
                                    <p:anim calcmode="lin" valueType="num">
                                      <p:cBhvr>
                                        <p:cTn id="24" dur="500" fill="hold"/>
                                        <p:tgtEl>
                                          <p:spTgt spid="39"/>
                                        </p:tgtEl>
                                        <p:attrNameLst>
                                          <p:attrName>ppt_h</p:attrName>
                                        </p:attrNameLst>
                                      </p:cBhvr>
                                      <p:tavLst>
                                        <p:tav tm="0">
                                          <p:val>
                                            <p:fltVal val="0"/>
                                          </p:val>
                                        </p:tav>
                                        <p:tav tm="100000">
                                          <p:val>
                                            <p:strVal val="#ppt_h"/>
                                          </p:val>
                                        </p:tav>
                                      </p:tavLst>
                                    </p:anim>
                                    <p:animEffect transition="in" filter="fade">
                                      <p:cBhvr>
                                        <p:cTn id="25" dur="500"/>
                                        <p:tgtEl>
                                          <p:spTgt spid="39"/>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40"/>
                                        </p:tgtEl>
                                        <p:attrNameLst>
                                          <p:attrName>style.visibility</p:attrName>
                                        </p:attrNameLst>
                                      </p:cBhvr>
                                      <p:to>
                                        <p:strVal val="visible"/>
                                      </p:to>
                                    </p:set>
                                    <p:anim calcmode="lin" valueType="num">
                                      <p:cBhvr>
                                        <p:cTn id="28" dur="500" fill="hold"/>
                                        <p:tgtEl>
                                          <p:spTgt spid="40"/>
                                        </p:tgtEl>
                                        <p:attrNameLst>
                                          <p:attrName>ppt_w</p:attrName>
                                        </p:attrNameLst>
                                      </p:cBhvr>
                                      <p:tavLst>
                                        <p:tav tm="0">
                                          <p:val>
                                            <p:fltVal val="0"/>
                                          </p:val>
                                        </p:tav>
                                        <p:tav tm="100000">
                                          <p:val>
                                            <p:strVal val="#ppt_w"/>
                                          </p:val>
                                        </p:tav>
                                      </p:tavLst>
                                    </p:anim>
                                    <p:anim calcmode="lin" valueType="num">
                                      <p:cBhvr>
                                        <p:cTn id="29" dur="500" fill="hold"/>
                                        <p:tgtEl>
                                          <p:spTgt spid="40"/>
                                        </p:tgtEl>
                                        <p:attrNameLst>
                                          <p:attrName>ppt_h</p:attrName>
                                        </p:attrNameLst>
                                      </p:cBhvr>
                                      <p:tavLst>
                                        <p:tav tm="0">
                                          <p:val>
                                            <p:fltVal val="0"/>
                                          </p:val>
                                        </p:tav>
                                        <p:tav tm="100000">
                                          <p:val>
                                            <p:strVal val="#ppt_h"/>
                                          </p:val>
                                        </p:tav>
                                      </p:tavLst>
                                    </p:anim>
                                    <p:animEffect transition="in" filter="fade">
                                      <p:cBhvr>
                                        <p:cTn id="30"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p:bldP spid="37" grpId="0"/>
      <p:bldP spid="38" grpId="0" animBg="1"/>
      <p:bldP spid="39" grpId="0"/>
      <p:bldP spid="40"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矩形 91"/>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93" name="矩形 92"/>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3" name="矩形 12"/>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15" name="组合 14"/>
          <p:cNvGrpSpPr/>
          <p:nvPr/>
        </p:nvGrpSpPr>
        <p:grpSpPr>
          <a:xfrm>
            <a:off x="192881" y="893"/>
            <a:ext cx="575915" cy="836495"/>
            <a:chOff x="841003" y="360040"/>
            <a:chExt cx="504056" cy="836712"/>
          </a:xfrm>
          <a:solidFill>
            <a:schemeClr val="accent1"/>
          </a:solidFill>
        </p:grpSpPr>
        <p:sp>
          <p:nvSpPr>
            <p:cNvPr id="16" name="矩形 15"/>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17" name="等腰三角形 16"/>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19" name="矩形 18"/>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1435129" y="3149600"/>
            <a:ext cx="2435230" cy="641102"/>
            <a:chOff x="1691680" y="1923678"/>
            <a:chExt cx="1930423" cy="472464"/>
          </a:xfrm>
        </p:grpSpPr>
        <p:sp>
          <p:nvSpPr>
            <p:cNvPr id="21" name="五边形 20"/>
            <p:cNvSpPr/>
            <p:nvPr/>
          </p:nvSpPr>
          <p:spPr>
            <a:xfrm>
              <a:off x="1691680" y="1923678"/>
              <a:ext cx="1930423" cy="472464"/>
            </a:xfrm>
            <a:prstGeom prst="homePlate">
              <a:avLst/>
            </a:prstGeom>
            <a:solidFill>
              <a:srgbClr val="91D101"/>
            </a:solidFill>
            <a:ln>
              <a:solidFill>
                <a:srgbClr val="91D101"/>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21"/>
            <p:cNvSpPr txBox="1"/>
            <p:nvPr/>
          </p:nvSpPr>
          <p:spPr>
            <a:xfrm>
              <a:off x="2018547" y="2020059"/>
              <a:ext cx="992680" cy="249499"/>
            </a:xfrm>
            <a:prstGeom prst="rect">
              <a:avLst/>
            </a:prstGeom>
            <a:noFill/>
          </p:spPr>
          <p:txBody>
            <a:bodyPr wrap="none" rtlCol="0">
              <a:spAutoFit/>
            </a:bodyPr>
            <a:lstStyle/>
            <a:p>
              <a:r>
                <a:rPr lang="en-US" altLang="zh-CN" sz="1600" b="1" dirty="0">
                  <a:solidFill>
                    <a:schemeClr val="bg1"/>
                  </a:solidFill>
                  <a:latin typeface="微软雅黑" pitchFamily="34" charset="-122"/>
                  <a:ea typeface="微软雅黑" pitchFamily="34" charset="-122"/>
                </a:rPr>
                <a:t>3. </a:t>
              </a:r>
              <a:r>
                <a:rPr lang="zh-CN" altLang="en-US" sz="1600" b="1" dirty="0">
                  <a:solidFill>
                    <a:schemeClr val="bg1"/>
                  </a:solidFill>
                  <a:latin typeface="微软雅黑" pitchFamily="34" charset="-122"/>
                  <a:ea typeface="微软雅黑" pitchFamily="34" charset="-122"/>
                </a:rPr>
                <a:t>伦理管理</a:t>
              </a:r>
            </a:p>
          </p:txBody>
        </p:sp>
      </p:grpSp>
      <p:grpSp>
        <p:nvGrpSpPr>
          <p:cNvPr id="23" name="组合 22"/>
          <p:cNvGrpSpPr/>
          <p:nvPr/>
        </p:nvGrpSpPr>
        <p:grpSpPr>
          <a:xfrm>
            <a:off x="1473200" y="5321300"/>
            <a:ext cx="2464853" cy="648134"/>
            <a:chOff x="1691680" y="1923678"/>
            <a:chExt cx="1930423" cy="472464"/>
          </a:xfrm>
        </p:grpSpPr>
        <p:sp>
          <p:nvSpPr>
            <p:cNvPr id="24" name="五边形 23"/>
            <p:cNvSpPr/>
            <p:nvPr/>
          </p:nvSpPr>
          <p:spPr>
            <a:xfrm>
              <a:off x="1691680" y="1923678"/>
              <a:ext cx="1930423" cy="472464"/>
            </a:xfrm>
            <a:prstGeom prst="homePlate">
              <a:avLst/>
            </a:prstGeom>
            <a:solidFill>
              <a:srgbClr val="FFA013"/>
            </a:solidFill>
            <a:ln>
              <a:solidFill>
                <a:srgbClr val="FFA013"/>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24"/>
            <p:cNvSpPr txBox="1"/>
            <p:nvPr/>
          </p:nvSpPr>
          <p:spPr>
            <a:xfrm>
              <a:off x="1771295" y="2029166"/>
              <a:ext cx="1627301" cy="269228"/>
            </a:xfrm>
            <a:prstGeom prst="rect">
              <a:avLst/>
            </a:prstGeom>
            <a:noFill/>
          </p:spPr>
          <p:txBody>
            <a:bodyPr wrap="none" rtlCol="0">
              <a:spAutoFit/>
            </a:bodyPr>
            <a:lstStyle/>
            <a:p>
              <a:r>
                <a:rPr lang="en-US" altLang="zh-CN" b="1" dirty="0">
                  <a:solidFill>
                    <a:schemeClr val="bg1"/>
                  </a:solidFill>
                  <a:latin typeface="微软雅黑" pitchFamily="34" charset="-122"/>
                  <a:ea typeface="微软雅黑" pitchFamily="34" charset="-122"/>
                </a:rPr>
                <a:t>4. </a:t>
              </a:r>
              <a:r>
                <a:rPr lang="zh-CN" altLang="en-US" b="1" dirty="0">
                  <a:solidFill>
                    <a:schemeClr val="bg1"/>
                  </a:solidFill>
                  <a:latin typeface="微软雅黑" pitchFamily="34" charset="-122"/>
                  <a:ea typeface="微软雅黑" pitchFamily="34" charset="-122"/>
                </a:rPr>
                <a:t>构建学习型组织</a:t>
              </a:r>
            </a:p>
          </p:txBody>
        </p:sp>
      </p:grpSp>
      <p:cxnSp>
        <p:nvCxnSpPr>
          <p:cNvPr id="26" name="直接连接符 25"/>
          <p:cNvCxnSpPr>
            <a:stCxn id="21" idx="3"/>
          </p:cNvCxnSpPr>
          <p:nvPr/>
        </p:nvCxnSpPr>
        <p:spPr>
          <a:xfrm flipV="1">
            <a:off x="3870344" y="3449659"/>
            <a:ext cx="6632556" cy="20492"/>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V="1">
            <a:off x="3938053" y="5622481"/>
            <a:ext cx="6660097" cy="21821"/>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21" idx="3"/>
          </p:cNvCxnSpPr>
          <p:nvPr/>
        </p:nvCxnSpPr>
        <p:spPr>
          <a:xfrm>
            <a:off x="3870318" y="3470151"/>
            <a:ext cx="1147855" cy="0"/>
          </a:xfrm>
          <a:prstGeom prst="line">
            <a:avLst/>
          </a:prstGeom>
          <a:ln w="25400">
            <a:solidFill>
              <a:srgbClr val="91D10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V="1">
            <a:off x="3938053" y="5644300"/>
            <a:ext cx="2916324" cy="2"/>
          </a:xfrm>
          <a:prstGeom prst="line">
            <a:avLst/>
          </a:prstGeom>
          <a:ln w="25400">
            <a:solidFill>
              <a:srgbClr val="FFA013"/>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30" name="矩形 29"/>
          <p:cNvSpPr/>
          <p:nvPr/>
        </p:nvSpPr>
        <p:spPr>
          <a:xfrm>
            <a:off x="4013200" y="1487785"/>
            <a:ext cx="6337300" cy="1938992"/>
          </a:xfrm>
          <a:prstGeom prst="rect">
            <a:avLst/>
          </a:prstGeom>
        </p:spPr>
        <p:txBody>
          <a:bodyPr wrap="square">
            <a:spAutoFit/>
          </a:bodyPr>
          <a:lstStyle/>
          <a:p>
            <a:pPr indent="457200" algn="just">
              <a:lnSpc>
                <a:spcPct val="120000"/>
              </a:lnSpc>
            </a:pPr>
            <a:r>
              <a:rPr lang="zh-CN" altLang="en-US" sz="2000" dirty="0">
                <a:solidFill>
                  <a:schemeClr val="tx1">
                    <a:lumMod val="75000"/>
                    <a:lumOff val="25000"/>
                  </a:schemeClr>
                </a:solidFill>
                <a:latin typeface="微软雅黑" pitchFamily="34" charset="-122"/>
                <a:ea typeface="微软雅黑" pitchFamily="34" charset="-122"/>
              </a:rPr>
              <a:t>创业者只有用道德罗盘指引新</a:t>
            </a:r>
            <a:r>
              <a:rPr lang="zh-CN" altLang="en-US" sz="2000" dirty="0" smtClean="0">
                <a:solidFill>
                  <a:schemeClr val="tx1">
                    <a:lumMod val="75000"/>
                    <a:lumOff val="25000"/>
                  </a:schemeClr>
                </a:solidFill>
                <a:latin typeface="微软雅黑" pitchFamily="34" charset="-122"/>
                <a:ea typeface="微软雅黑" pitchFamily="34" charset="-122"/>
              </a:rPr>
              <a:t>创企业</a:t>
            </a:r>
            <a:r>
              <a:rPr lang="zh-CN" altLang="en-US" sz="2000" dirty="0">
                <a:solidFill>
                  <a:schemeClr val="tx1">
                    <a:lumMod val="75000"/>
                    <a:lumOff val="25000"/>
                  </a:schemeClr>
                </a:solidFill>
                <a:latin typeface="微软雅黑" pitchFamily="34" charset="-122"/>
                <a:ea typeface="微软雅黑" pitchFamily="34" charset="-122"/>
              </a:rPr>
              <a:t>前进</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才能创造 “交易中的信任、 亲密和可预测性的成分。 </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pPr>
            <a:r>
              <a:rPr lang="zh-CN" altLang="en-US" sz="2000" dirty="0">
                <a:solidFill>
                  <a:schemeClr val="tx1">
                    <a:lumMod val="75000"/>
                    <a:lumOff val="25000"/>
                  </a:schemeClr>
                </a:solidFill>
                <a:latin typeface="微软雅黑" pitchFamily="34" charset="-122"/>
                <a:ea typeface="微软雅黑" pitchFamily="34" charset="-122"/>
              </a:rPr>
              <a:t>伦理管理是企业安身立命的 “保护神”。新创企业的</a:t>
            </a:r>
            <a:r>
              <a:rPr lang="zh-CN" altLang="en-US" sz="2000" dirty="0" smtClean="0">
                <a:solidFill>
                  <a:schemeClr val="tx1">
                    <a:lumMod val="75000"/>
                    <a:lumOff val="25000"/>
                  </a:schemeClr>
                </a:solidFill>
                <a:latin typeface="微软雅黑" pitchFamily="34" charset="-122"/>
                <a:ea typeface="微软雅黑" pitchFamily="34" charset="-122"/>
              </a:rPr>
              <a:t>伦理管理</a:t>
            </a:r>
            <a:r>
              <a:rPr lang="zh-CN" altLang="en-US" sz="2000" dirty="0">
                <a:solidFill>
                  <a:schemeClr val="tx1">
                    <a:lumMod val="75000"/>
                    <a:lumOff val="25000"/>
                  </a:schemeClr>
                </a:solidFill>
                <a:latin typeface="微软雅黑" pitchFamily="34" charset="-122"/>
                <a:ea typeface="微软雅黑" pitchFamily="34" charset="-122"/>
              </a:rPr>
              <a:t>要求创业者妥善处理好与消费者、 员工、 股东等利益相关者的关系。 </a:t>
            </a:r>
          </a:p>
        </p:txBody>
      </p:sp>
      <p:sp>
        <p:nvSpPr>
          <p:cNvPr id="31" name="矩形 30"/>
          <p:cNvSpPr/>
          <p:nvPr/>
        </p:nvSpPr>
        <p:spPr>
          <a:xfrm>
            <a:off x="4013200" y="3642558"/>
            <a:ext cx="6534150" cy="1938992"/>
          </a:xfrm>
          <a:prstGeom prst="rect">
            <a:avLst/>
          </a:prstGeom>
        </p:spPr>
        <p:txBody>
          <a:bodyPr wrap="square">
            <a:spAutoFit/>
          </a:bodyPr>
          <a:lstStyle/>
          <a:p>
            <a:pPr indent="457200" algn="just">
              <a:lnSpc>
                <a:spcPct val="120000"/>
              </a:lnSpc>
            </a:pPr>
            <a:r>
              <a:rPr lang="zh-CN" altLang="en-US" sz="2000" dirty="0">
                <a:solidFill>
                  <a:schemeClr val="tx1">
                    <a:lumMod val="75000"/>
                    <a:lumOff val="25000"/>
                  </a:schemeClr>
                </a:solidFill>
                <a:latin typeface="微软雅黑" pitchFamily="34" charset="-122"/>
                <a:ea typeface="微软雅黑" pitchFamily="34" charset="-122"/>
              </a:rPr>
              <a:t>企业竞争优势的获得往往取决于创业者是否始终具备构建学习型</a:t>
            </a:r>
            <a:r>
              <a:rPr lang="zh-CN" altLang="en-US" sz="2000" dirty="0" smtClean="0">
                <a:solidFill>
                  <a:schemeClr val="tx1">
                    <a:lumMod val="75000"/>
                    <a:lumOff val="25000"/>
                  </a:schemeClr>
                </a:solidFill>
                <a:latin typeface="微软雅黑" pitchFamily="34" charset="-122"/>
                <a:ea typeface="微软雅黑" pitchFamily="34" charset="-122"/>
              </a:rPr>
              <a:t>组织</a:t>
            </a:r>
            <a:r>
              <a:rPr lang="zh-CN" altLang="en-US" sz="2000" dirty="0">
                <a:solidFill>
                  <a:schemeClr val="tx1">
                    <a:lumMod val="75000"/>
                    <a:lumOff val="25000"/>
                  </a:schemeClr>
                </a:solidFill>
                <a:latin typeface="微软雅黑" pitchFamily="34" charset="-122"/>
                <a:ea typeface="微软雅黑" pitchFamily="34" charset="-122"/>
              </a:rPr>
              <a:t>的能力</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pPr>
            <a:r>
              <a:rPr lang="zh-CN" altLang="en-US" sz="2000" dirty="0">
                <a:solidFill>
                  <a:schemeClr val="tx1">
                    <a:lumMod val="75000"/>
                    <a:lumOff val="25000"/>
                  </a:schemeClr>
                </a:solidFill>
                <a:latin typeface="微软雅黑" pitchFamily="34" charset="-122"/>
                <a:ea typeface="微软雅黑" pitchFamily="34" charset="-122"/>
              </a:rPr>
              <a:t>成长中的</a:t>
            </a:r>
            <a:r>
              <a:rPr lang="zh-CN" altLang="en-US" sz="2000" dirty="0" smtClean="0">
                <a:solidFill>
                  <a:schemeClr val="tx1">
                    <a:lumMod val="75000"/>
                    <a:lumOff val="25000"/>
                  </a:schemeClr>
                </a:solidFill>
                <a:latin typeface="微软雅黑" pitchFamily="34" charset="-122"/>
                <a:ea typeface="微软雅黑" pitchFamily="34" charset="-122"/>
              </a:rPr>
              <a:t>新创</a:t>
            </a:r>
            <a:r>
              <a:rPr lang="zh-CN" altLang="en-US" sz="2000" dirty="0">
                <a:solidFill>
                  <a:schemeClr val="tx1">
                    <a:lumMod val="75000"/>
                    <a:lumOff val="25000"/>
                  </a:schemeClr>
                </a:solidFill>
                <a:latin typeface="微软雅黑" pitchFamily="34" charset="-122"/>
                <a:ea typeface="微软雅黑" pitchFamily="34" charset="-122"/>
              </a:rPr>
              <a:t>企业只有始终保持求新、 求变、 求发展的学习心态</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才能建立起发展阶段所需的各种</a:t>
            </a:r>
            <a:r>
              <a:rPr lang="zh-CN" altLang="en-US" sz="2000" dirty="0" smtClean="0">
                <a:solidFill>
                  <a:schemeClr val="tx1">
                    <a:lumMod val="75000"/>
                    <a:lumOff val="25000"/>
                  </a:schemeClr>
                </a:solidFill>
                <a:latin typeface="微软雅黑" pitchFamily="34" charset="-122"/>
                <a:ea typeface="微软雅黑" pitchFamily="34" charset="-122"/>
              </a:rPr>
              <a:t>社会</a:t>
            </a:r>
            <a:r>
              <a:rPr lang="zh-CN" altLang="en-US" sz="2000" dirty="0">
                <a:solidFill>
                  <a:schemeClr val="tx1">
                    <a:lumMod val="75000"/>
                    <a:lumOff val="25000"/>
                  </a:schemeClr>
                </a:solidFill>
                <a:latin typeface="微软雅黑" pitchFamily="34" charset="-122"/>
                <a:ea typeface="微软雅黑" pitchFamily="34" charset="-122"/>
              </a:rPr>
              <a:t>资源网络</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更好地应对变化的环境趋势。</a:t>
            </a:r>
          </a:p>
        </p:txBody>
      </p:sp>
      <p:sp>
        <p:nvSpPr>
          <p:cNvPr id="33" name="文本框 9"/>
          <p:cNvSpPr txBox="1"/>
          <p:nvPr/>
        </p:nvSpPr>
        <p:spPr>
          <a:xfrm>
            <a:off x="840784" y="203271"/>
            <a:ext cx="71983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一、 企业</a:t>
            </a:r>
            <a:r>
              <a:rPr lang="zh-CN" altLang="en-US" sz="2400" b="1" dirty="0" smtClean="0">
                <a:solidFill>
                  <a:schemeClr val="tx1">
                    <a:lumMod val="75000"/>
                    <a:lumOff val="25000"/>
                  </a:schemeClr>
                </a:solidFill>
                <a:latin typeface="微软雅黑" pitchFamily="34" charset="-122"/>
                <a:ea typeface="微软雅黑" pitchFamily="34" charset="-122"/>
              </a:rPr>
              <a:t>成长  </a:t>
            </a:r>
            <a:r>
              <a:rPr lang="en-US" altLang="zh-CN" sz="2400" b="1" dirty="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二</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创业企业的成长管理</a:t>
            </a:r>
          </a:p>
        </p:txBody>
      </p:sp>
    </p:spTree>
    <p:extLst>
      <p:ext uri="{BB962C8B-B14F-4D97-AF65-F5344CB8AC3E}">
        <p14:creationId xmlns:p14="http://schemas.microsoft.com/office/powerpoint/2010/main" val="2145087269"/>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par>
                                <p:cTn id="10" presetID="53" presetClass="entr" presetSubtype="16"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p:cTn id="12" dur="500" fill="hold"/>
                                        <p:tgtEl>
                                          <p:spTgt spid="26"/>
                                        </p:tgtEl>
                                        <p:attrNameLst>
                                          <p:attrName>ppt_w</p:attrName>
                                        </p:attrNameLst>
                                      </p:cBhvr>
                                      <p:tavLst>
                                        <p:tav tm="0">
                                          <p:val>
                                            <p:fltVal val="0"/>
                                          </p:val>
                                        </p:tav>
                                        <p:tav tm="100000">
                                          <p:val>
                                            <p:strVal val="#ppt_w"/>
                                          </p:val>
                                        </p:tav>
                                      </p:tavLst>
                                    </p:anim>
                                    <p:anim calcmode="lin" valueType="num">
                                      <p:cBhvr>
                                        <p:cTn id="13" dur="500" fill="hold"/>
                                        <p:tgtEl>
                                          <p:spTgt spid="26"/>
                                        </p:tgtEl>
                                        <p:attrNameLst>
                                          <p:attrName>ppt_h</p:attrName>
                                        </p:attrNameLst>
                                      </p:cBhvr>
                                      <p:tavLst>
                                        <p:tav tm="0">
                                          <p:val>
                                            <p:fltVal val="0"/>
                                          </p:val>
                                        </p:tav>
                                        <p:tav tm="100000">
                                          <p:val>
                                            <p:strVal val="#ppt_h"/>
                                          </p:val>
                                        </p:tav>
                                      </p:tavLst>
                                    </p:anim>
                                    <p:animEffect transition="in" filter="fade">
                                      <p:cBhvr>
                                        <p:cTn id="14" dur="500"/>
                                        <p:tgtEl>
                                          <p:spTgt spid="26"/>
                                        </p:tgtEl>
                                      </p:cBhvr>
                                    </p:animEffect>
                                  </p:childTnLst>
                                </p:cTn>
                              </p:par>
                              <p:par>
                                <p:cTn id="15" presetID="53" presetClass="entr" presetSubtype="16" fill="hold" nodeType="withEffect">
                                  <p:stCondLst>
                                    <p:cond delay="0"/>
                                  </p:stCondLst>
                                  <p:childTnLst>
                                    <p:set>
                                      <p:cBhvr>
                                        <p:cTn id="16" dur="1" fill="hold">
                                          <p:stCondLst>
                                            <p:cond delay="0"/>
                                          </p:stCondLst>
                                        </p:cTn>
                                        <p:tgtEl>
                                          <p:spTgt spid="28"/>
                                        </p:tgtEl>
                                        <p:attrNameLst>
                                          <p:attrName>style.visibility</p:attrName>
                                        </p:attrNameLst>
                                      </p:cBhvr>
                                      <p:to>
                                        <p:strVal val="visible"/>
                                      </p:to>
                                    </p:set>
                                    <p:anim calcmode="lin" valueType="num">
                                      <p:cBhvr>
                                        <p:cTn id="17" dur="500" fill="hold"/>
                                        <p:tgtEl>
                                          <p:spTgt spid="28"/>
                                        </p:tgtEl>
                                        <p:attrNameLst>
                                          <p:attrName>ppt_w</p:attrName>
                                        </p:attrNameLst>
                                      </p:cBhvr>
                                      <p:tavLst>
                                        <p:tav tm="0">
                                          <p:val>
                                            <p:fltVal val="0"/>
                                          </p:val>
                                        </p:tav>
                                        <p:tav tm="100000">
                                          <p:val>
                                            <p:strVal val="#ppt_w"/>
                                          </p:val>
                                        </p:tav>
                                      </p:tavLst>
                                    </p:anim>
                                    <p:anim calcmode="lin" valueType="num">
                                      <p:cBhvr>
                                        <p:cTn id="18" dur="500" fill="hold"/>
                                        <p:tgtEl>
                                          <p:spTgt spid="28"/>
                                        </p:tgtEl>
                                        <p:attrNameLst>
                                          <p:attrName>ppt_h</p:attrName>
                                        </p:attrNameLst>
                                      </p:cBhvr>
                                      <p:tavLst>
                                        <p:tav tm="0">
                                          <p:val>
                                            <p:fltVal val="0"/>
                                          </p:val>
                                        </p:tav>
                                        <p:tav tm="100000">
                                          <p:val>
                                            <p:strVal val="#ppt_h"/>
                                          </p:val>
                                        </p:tav>
                                      </p:tavLst>
                                    </p:anim>
                                    <p:animEffect transition="in" filter="fade">
                                      <p:cBhvr>
                                        <p:cTn id="19" dur="500"/>
                                        <p:tgtEl>
                                          <p:spTgt spid="28"/>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30"/>
                                        </p:tgtEl>
                                        <p:attrNameLst>
                                          <p:attrName>style.visibility</p:attrName>
                                        </p:attrNameLst>
                                      </p:cBhvr>
                                      <p:to>
                                        <p:strVal val="visible"/>
                                      </p:to>
                                    </p:set>
                                    <p:anim calcmode="lin" valueType="num">
                                      <p:cBhvr>
                                        <p:cTn id="22" dur="500" fill="hold"/>
                                        <p:tgtEl>
                                          <p:spTgt spid="30"/>
                                        </p:tgtEl>
                                        <p:attrNameLst>
                                          <p:attrName>ppt_w</p:attrName>
                                        </p:attrNameLst>
                                      </p:cBhvr>
                                      <p:tavLst>
                                        <p:tav tm="0">
                                          <p:val>
                                            <p:fltVal val="0"/>
                                          </p:val>
                                        </p:tav>
                                        <p:tav tm="100000">
                                          <p:val>
                                            <p:strVal val="#ppt_w"/>
                                          </p:val>
                                        </p:tav>
                                      </p:tavLst>
                                    </p:anim>
                                    <p:anim calcmode="lin" valueType="num">
                                      <p:cBhvr>
                                        <p:cTn id="23" dur="500" fill="hold"/>
                                        <p:tgtEl>
                                          <p:spTgt spid="30"/>
                                        </p:tgtEl>
                                        <p:attrNameLst>
                                          <p:attrName>ppt_h</p:attrName>
                                        </p:attrNameLst>
                                      </p:cBhvr>
                                      <p:tavLst>
                                        <p:tav tm="0">
                                          <p:val>
                                            <p:fltVal val="0"/>
                                          </p:val>
                                        </p:tav>
                                        <p:tav tm="100000">
                                          <p:val>
                                            <p:strVal val="#ppt_h"/>
                                          </p:val>
                                        </p:tav>
                                      </p:tavLst>
                                    </p:anim>
                                    <p:animEffect transition="in" filter="fade">
                                      <p:cBhvr>
                                        <p:cTn id="24" dur="500"/>
                                        <p:tgtEl>
                                          <p:spTgt spid="30"/>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nodeType="click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wipe(down)">
                                      <p:cBhvr>
                                        <p:cTn id="29" dur="500"/>
                                        <p:tgtEl>
                                          <p:spTgt spid="23"/>
                                        </p:tgtEl>
                                      </p:cBhvr>
                                    </p:animEffect>
                                  </p:childTnLst>
                                </p:cTn>
                              </p:par>
                              <p:par>
                                <p:cTn id="30" presetID="22" presetClass="entr" presetSubtype="4" fill="hold" nodeType="with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wipe(down)">
                                      <p:cBhvr>
                                        <p:cTn id="32" dur="500"/>
                                        <p:tgtEl>
                                          <p:spTgt spid="27"/>
                                        </p:tgtEl>
                                      </p:cBhvr>
                                    </p:animEffect>
                                  </p:childTnLst>
                                </p:cTn>
                              </p:par>
                              <p:par>
                                <p:cTn id="33" presetID="22" presetClass="entr" presetSubtype="4" fill="hold" nodeType="with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wipe(down)">
                                      <p:cBhvr>
                                        <p:cTn id="35" dur="500"/>
                                        <p:tgtEl>
                                          <p:spTgt spid="29"/>
                                        </p:tgtEl>
                                      </p:cBhvr>
                                    </p:animEffect>
                                  </p:childTnLst>
                                </p:cTn>
                              </p:par>
                              <p:par>
                                <p:cTn id="36" presetID="22" presetClass="entr" presetSubtype="4" fill="hold" grpId="0" nodeType="withEffect">
                                  <p:stCondLst>
                                    <p:cond delay="0"/>
                                  </p:stCondLst>
                                  <p:childTnLst>
                                    <p:set>
                                      <p:cBhvr>
                                        <p:cTn id="37" dur="1" fill="hold">
                                          <p:stCondLst>
                                            <p:cond delay="0"/>
                                          </p:stCondLst>
                                        </p:cTn>
                                        <p:tgtEl>
                                          <p:spTgt spid="31"/>
                                        </p:tgtEl>
                                        <p:attrNameLst>
                                          <p:attrName>style.visibility</p:attrName>
                                        </p:attrNameLst>
                                      </p:cBhvr>
                                      <p:to>
                                        <p:strVal val="visible"/>
                                      </p:to>
                                    </p:set>
                                    <p:animEffect transition="in" filter="wipe(down)">
                                      <p:cBhvr>
                                        <p:cTn id="38"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 name="组合 2"/>
          <p:cNvGrpSpPr/>
          <p:nvPr/>
        </p:nvGrpSpPr>
        <p:grpSpPr>
          <a:xfrm>
            <a:off x="192881" y="893"/>
            <a:ext cx="575915" cy="836495"/>
            <a:chOff x="841003" y="360040"/>
            <a:chExt cx="504056" cy="836712"/>
          </a:xfrm>
          <a:solidFill>
            <a:schemeClr val="accent1"/>
          </a:soli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7" name="文本框 9"/>
          <p:cNvSpPr txBox="1"/>
          <p:nvPr/>
        </p:nvSpPr>
        <p:spPr>
          <a:xfrm>
            <a:off x="840784" y="203271"/>
            <a:ext cx="72110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二、 企业的</a:t>
            </a:r>
            <a:r>
              <a:rPr lang="zh-CN" altLang="en-US" sz="2400" b="1" dirty="0" smtClean="0">
                <a:solidFill>
                  <a:schemeClr val="tx1">
                    <a:lumMod val="75000"/>
                    <a:lumOff val="25000"/>
                  </a:schemeClr>
                </a:solidFill>
                <a:latin typeface="微软雅黑" pitchFamily="34" charset="-122"/>
                <a:ea typeface="微软雅黑" pitchFamily="34" charset="-122"/>
              </a:rPr>
              <a:t>收购  </a:t>
            </a:r>
            <a:r>
              <a:rPr lang="en-US" altLang="zh-CN" sz="2400" b="1" dirty="0" smtClean="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一</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收购的定义</a:t>
            </a:r>
          </a:p>
        </p:txBody>
      </p:sp>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0" name="矩形 19"/>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530" name="Picture 2" descr="https://img1.baidu.com/it/u=4149290591,4078911861&amp;fm=253&amp;fmt=auto&amp;app=138&amp;f=JPEG?w=610&amp;h=40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7350" y="2207561"/>
            <a:ext cx="4730750" cy="3148663"/>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
        <p:nvSpPr>
          <p:cNvPr id="10" name="矩形 9"/>
          <p:cNvSpPr/>
          <p:nvPr/>
        </p:nvSpPr>
        <p:spPr>
          <a:xfrm>
            <a:off x="5441950" y="1045511"/>
            <a:ext cx="5949950" cy="4893647"/>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收购是指一家公司 </a:t>
            </a:r>
            <a:r>
              <a:rPr lang="en-US" altLang="zh-CN" sz="2000" dirty="0">
                <a:solidFill>
                  <a:schemeClr val="tx1">
                    <a:lumMod val="75000"/>
                    <a:lumOff val="25000"/>
                  </a:schemeClr>
                </a:solidFill>
                <a:latin typeface="微软雅黑" pitchFamily="34" charset="-122"/>
                <a:ea typeface="微软雅黑" pitchFamily="34" charset="-122"/>
              </a:rPr>
              <a:t>(</a:t>
            </a:r>
            <a:r>
              <a:rPr lang="zh-CN" altLang="en-US" sz="2000" dirty="0">
                <a:solidFill>
                  <a:schemeClr val="tx1">
                    <a:lumMod val="75000"/>
                    <a:lumOff val="25000"/>
                  </a:schemeClr>
                </a:solidFill>
                <a:latin typeface="微软雅黑" pitchFamily="34" charset="-122"/>
                <a:ea typeface="微软雅黑" pitchFamily="34" charset="-122"/>
              </a:rPr>
              <a:t>出价者或者收购方</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购买另外一家公司 </a:t>
            </a:r>
            <a:r>
              <a:rPr lang="en-US" altLang="zh-CN" sz="2000" dirty="0">
                <a:solidFill>
                  <a:schemeClr val="tx1">
                    <a:lumMod val="75000"/>
                    <a:lumOff val="25000"/>
                  </a:schemeClr>
                </a:solidFill>
                <a:latin typeface="微软雅黑" pitchFamily="34" charset="-122"/>
                <a:ea typeface="微软雅黑" pitchFamily="34" charset="-122"/>
              </a:rPr>
              <a:t>(</a:t>
            </a:r>
            <a:r>
              <a:rPr lang="zh-CN" altLang="en-US" sz="2000" dirty="0">
                <a:solidFill>
                  <a:schemeClr val="tx1">
                    <a:lumMod val="75000"/>
                    <a:lumOff val="25000"/>
                  </a:schemeClr>
                </a:solidFill>
                <a:latin typeface="微软雅黑" pitchFamily="34" charset="-122"/>
                <a:ea typeface="微软雅黑" pitchFamily="34" charset="-122"/>
              </a:rPr>
              <a:t>目标公司或被</a:t>
            </a:r>
            <a:r>
              <a:rPr lang="zh-CN" altLang="en-US" sz="2000" dirty="0" smtClean="0">
                <a:solidFill>
                  <a:schemeClr val="tx1">
                    <a:lumMod val="75000"/>
                    <a:lumOff val="25000"/>
                  </a:schemeClr>
                </a:solidFill>
                <a:latin typeface="微软雅黑" pitchFamily="34" charset="-122"/>
                <a:ea typeface="微软雅黑" pitchFamily="34" charset="-122"/>
              </a:rPr>
              <a:t>收购方</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的大部分资产或证券</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其目的通常是重组被收购公司的经营。</a:t>
            </a:r>
          </a:p>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收购是买下一个企业或其一部分</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被收购的企业不再是一个独立实体</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zh-CN" altLang="en-US" sz="2000" b="1" dirty="0" smtClean="0">
                <a:solidFill>
                  <a:schemeClr val="accent2"/>
                </a:solidFill>
                <a:latin typeface="微软雅黑" pitchFamily="34" charset="-122"/>
                <a:ea typeface="微软雅黑" pitchFamily="34" charset="-122"/>
              </a:rPr>
              <a:t>收购</a:t>
            </a:r>
            <a:r>
              <a:rPr lang="zh-CN" altLang="en-US" sz="2000" b="1" dirty="0">
                <a:solidFill>
                  <a:schemeClr val="accent2"/>
                </a:solidFill>
                <a:latin typeface="微软雅黑" pitchFamily="34" charset="-122"/>
                <a:ea typeface="微软雅黑" pitchFamily="34" charset="-122"/>
              </a:rPr>
              <a:t>资产</a:t>
            </a:r>
            <a:r>
              <a:rPr lang="zh-CN" altLang="en-US" sz="2000" dirty="0">
                <a:solidFill>
                  <a:schemeClr val="tx1">
                    <a:lumMod val="75000"/>
                    <a:lumOff val="25000"/>
                  </a:schemeClr>
                </a:solidFill>
                <a:latin typeface="微软雅黑" pitchFamily="34" charset="-122"/>
                <a:ea typeface="微软雅黑" pitchFamily="34" charset="-122"/>
              </a:rPr>
              <a:t>是指收购方收购目标公司的</a:t>
            </a:r>
            <a:r>
              <a:rPr lang="zh-CN" altLang="en-US" sz="2000" dirty="0" smtClean="0">
                <a:solidFill>
                  <a:schemeClr val="tx1">
                    <a:lumMod val="75000"/>
                    <a:lumOff val="25000"/>
                  </a:schemeClr>
                </a:solidFill>
                <a:latin typeface="微软雅黑" pitchFamily="34" charset="-122"/>
                <a:ea typeface="微软雅黑" pitchFamily="34" charset="-122"/>
              </a:rPr>
              <a:t>全部或者</a:t>
            </a:r>
            <a:r>
              <a:rPr lang="zh-CN" altLang="en-US" sz="2000" dirty="0">
                <a:solidFill>
                  <a:schemeClr val="tx1">
                    <a:lumMod val="75000"/>
                    <a:lumOff val="25000"/>
                  </a:schemeClr>
                </a:solidFill>
                <a:latin typeface="微软雅黑" pitchFamily="34" charset="-122"/>
                <a:ea typeface="微软雅黑" pitchFamily="34" charset="-122"/>
              </a:rPr>
              <a:t>部分资产</a:t>
            </a:r>
            <a:r>
              <a:rPr lang="en-US" altLang="zh-CN" sz="2000" dirty="0">
                <a:solidFill>
                  <a:schemeClr val="tx1">
                    <a:lumMod val="75000"/>
                    <a:lumOff val="25000"/>
                  </a:schemeClr>
                </a:solidFill>
                <a:latin typeface="微软雅黑" pitchFamily="34" charset="-122"/>
                <a:ea typeface="微软雅黑" pitchFamily="34" charset="-122"/>
              </a:rPr>
              <a:t>; </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zh-CN" altLang="en-US" sz="2000" b="1" dirty="0" smtClean="0">
                <a:solidFill>
                  <a:schemeClr val="accent2"/>
                </a:solidFill>
                <a:latin typeface="微软雅黑" pitchFamily="34" charset="-122"/>
                <a:ea typeface="微软雅黑" pitchFamily="34" charset="-122"/>
              </a:rPr>
              <a:t>收购</a:t>
            </a:r>
            <a:r>
              <a:rPr lang="zh-CN" altLang="en-US" sz="2000" b="1" dirty="0">
                <a:solidFill>
                  <a:schemeClr val="accent2"/>
                </a:solidFill>
                <a:latin typeface="微软雅黑" pitchFamily="34" charset="-122"/>
                <a:ea typeface="微软雅黑" pitchFamily="34" charset="-122"/>
              </a:rPr>
              <a:t>股份</a:t>
            </a:r>
            <a:r>
              <a:rPr lang="zh-CN" altLang="en-US" sz="2000" dirty="0">
                <a:solidFill>
                  <a:schemeClr val="tx1">
                    <a:lumMod val="75000"/>
                    <a:lumOff val="25000"/>
                  </a:schemeClr>
                </a:solidFill>
                <a:latin typeface="微软雅黑" pitchFamily="34" charset="-122"/>
                <a:ea typeface="微软雅黑" pitchFamily="34" charset="-122"/>
              </a:rPr>
              <a:t>是指收购方收购目标公司的全部或者部分股权</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并使目标公司</a:t>
            </a:r>
            <a:r>
              <a:rPr lang="zh-CN" altLang="en-US" sz="2000" dirty="0" smtClean="0">
                <a:solidFill>
                  <a:schemeClr val="tx1">
                    <a:lumMod val="75000"/>
                    <a:lumOff val="25000"/>
                  </a:schemeClr>
                </a:solidFill>
                <a:latin typeface="微软雅黑" pitchFamily="34" charset="-122"/>
                <a:ea typeface="微软雅黑" pitchFamily="34" charset="-122"/>
              </a:rPr>
              <a:t>成为</a:t>
            </a:r>
            <a:r>
              <a:rPr lang="zh-CN" altLang="en-US" sz="2000" dirty="0">
                <a:solidFill>
                  <a:schemeClr val="tx1">
                    <a:lumMod val="75000"/>
                    <a:lumOff val="25000"/>
                  </a:schemeClr>
                </a:solidFill>
                <a:latin typeface="微软雅黑" pitchFamily="34" charset="-122"/>
                <a:ea typeface="微软雅黑" pitchFamily="34" charset="-122"/>
              </a:rPr>
              <a:t>其全资子公司或控股子公司</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zh-CN" altLang="en-US" sz="2000" dirty="0" smtClean="0">
                <a:solidFill>
                  <a:schemeClr val="tx1">
                    <a:lumMod val="75000"/>
                    <a:lumOff val="25000"/>
                  </a:schemeClr>
                </a:solidFill>
                <a:latin typeface="微软雅黑" pitchFamily="34" charset="-122"/>
                <a:ea typeface="微软雅黑" pitchFamily="34" charset="-122"/>
              </a:rPr>
              <a:t>如果</a:t>
            </a:r>
            <a:r>
              <a:rPr lang="zh-CN" altLang="en-US" sz="2000" dirty="0">
                <a:solidFill>
                  <a:schemeClr val="tx1">
                    <a:lumMod val="75000"/>
                    <a:lumOff val="25000"/>
                  </a:schemeClr>
                </a:solidFill>
                <a:latin typeface="微软雅黑" pitchFamily="34" charset="-122"/>
                <a:ea typeface="微软雅黑" pitchFamily="34" charset="-122"/>
              </a:rPr>
              <a:t>收购方是被收购公司的管理人员或经理层</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则称为</a:t>
            </a:r>
            <a:r>
              <a:rPr lang="zh-CN" altLang="en-US" sz="2000" dirty="0" smtClean="0">
                <a:solidFill>
                  <a:schemeClr val="tx1">
                    <a:lumMod val="75000"/>
                    <a:lumOff val="25000"/>
                  </a:schemeClr>
                </a:solidFill>
                <a:latin typeface="微软雅黑" pitchFamily="34" charset="-122"/>
                <a:ea typeface="微软雅黑" pitchFamily="34" charset="-122"/>
              </a:rPr>
              <a:t>管理</a:t>
            </a:r>
            <a:r>
              <a:rPr lang="zh-CN" altLang="en-US" sz="2000" dirty="0">
                <a:solidFill>
                  <a:schemeClr val="tx1">
                    <a:lumMod val="75000"/>
                    <a:lumOff val="25000"/>
                  </a:schemeClr>
                </a:solidFill>
                <a:latin typeface="微软雅黑" pitchFamily="34" charset="-122"/>
                <a:ea typeface="微软雅黑" pitchFamily="34" charset="-122"/>
              </a:rPr>
              <a:t>层收购</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其通常采用大量借债的方式获取收购所需资金</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这是杠杆收购的一种形式。</a:t>
            </a:r>
          </a:p>
        </p:txBody>
      </p:sp>
      <p:sp>
        <p:nvSpPr>
          <p:cNvPr id="6" name="矩形 5"/>
          <p:cNvSpPr/>
          <p:nvPr/>
        </p:nvSpPr>
        <p:spPr>
          <a:xfrm>
            <a:off x="3079318" y="3060184"/>
            <a:ext cx="1568882" cy="584775"/>
          </a:xfrm>
          <a:prstGeom prst="rect">
            <a:avLst/>
          </a:prstGeom>
        </p:spPr>
        <p:txBody>
          <a:bodyPr wrap="square">
            <a:spAutoFit/>
          </a:bodyPr>
          <a:lstStyle/>
          <a:p>
            <a:r>
              <a:rPr lang="zh-CN" altLang="en-US" sz="3200" b="1" dirty="0">
                <a:solidFill>
                  <a:schemeClr val="accent2">
                    <a:lumMod val="75000"/>
                  </a:schemeClr>
                </a:solidFill>
                <a:latin typeface="微软雅黑" pitchFamily="34" charset="-122"/>
                <a:ea typeface="微软雅黑" pitchFamily="34" charset="-122"/>
              </a:rPr>
              <a:t>收购</a:t>
            </a:r>
            <a:endParaRPr lang="zh-CN" altLang="en-US" sz="3200" dirty="0"/>
          </a:p>
        </p:txBody>
      </p:sp>
    </p:spTree>
    <p:extLst>
      <p:ext uri="{BB962C8B-B14F-4D97-AF65-F5344CB8AC3E}">
        <p14:creationId xmlns:p14="http://schemas.microsoft.com/office/powerpoint/2010/main" val="2044740419"/>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22530"/>
                                        </p:tgtEl>
                                        <p:attrNameLst>
                                          <p:attrName>style.visibility</p:attrName>
                                        </p:attrNameLst>
                                      </p:cBhvr>
                                      <p:to>
                                        <p:strVal val="visible"/>
                                      </p:to>
                                    </p:set>
                                    <p:animEffect transition="in" filter="fade">
                                      <p:cBhvr>
                                        <p:cTn id="7" dur="2000"/>
                                        <p:tgtEl>
                                          <p:spTgt spid="22530"/>
                                        </p:tgtEl>
                                      </p:cBhvr>
                                    </p:animEffect>
                                    <p:anim calcmode="lin" valueType="num">
                                      <p:cBhvr>
                                        <p:cTn id="8" dur="2000" fill="hold"/>
                                        <p:tgtEl>
                                          <p:spTgt spid="22530"/>
                                        </p:tgtEl>
                                        <p:attrNameLst>
                                          <p:attrName>ppt_w</p:attrName>
                                        </p:attrNameLst>
                                      </p:cBhvr>
                                      <p:tavLst>
                                        <p:tav tm="0" fmla="#ppt_w*sin(2.5*pi*$)">
                                          <p:val>
                                            <p:fltVal val="0"/>
                                          </p:val>
                                        </p:tav>
                                        <p:tav tm="100000">
                                          <p:val>
                                            <p:fltVal val="1"/>
                                          </p:val>
                                        </p:tav>
                                      </p:tavLst>
                                    </p:anim>
                                    <p:anim calcmode="lin" valueType="num">
                                      <p:cBhvr>
                                        <p:cTn id="9" dur="2000" fill="hold"/>
                                        <p:tgtEl>
                                          <p:spTgt spid="22530"/>
                                        </p:tgtEl>
                                        <p:attrNameLst>
                                          <p:attrName>ppt_h</p:attrName>
                                        </p:attrNameLst>
                                      </p:cBhvr>
                                      <p:tavLst>
                                        <p:tav tm="0">
                                          <p:val>
                                            <p:strVal val="#ppt_h"/>
                                          </p:val>
                                        </p:tav>
                                        <p:tav tm="100000">
                                          <p:val>
                                            <p:strVal val="#ppt_h"/>
                                          </p:val>
                                        </p:tav>
                                      </p:tavLst>
                                    </p:anim>
                                  </p:childTnLst>
                                </p:cTn>
                              </p:par>
                              <p:par>
                                <p:cTn id="10" presetID="45"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2000"/>
                                        <p:tgtEl>
                                          <p:spTgt spid="10"/>
                                        </p:tgtEl>
                                      </p:cBhvr>
                                    </p:animEffect>
                                    <p:anim calcmode="lin" valueType="num">
                                      <p:cBhvr>
                                        <p:cTn id="13" dur="2000" fill="hold"/>
                                        <p:tgtEl>
                                          <p:spTgt spid="10"/>
                                        </p:tgtEl>
                                        <p:attrNameLst>
                                          <p:attrName>ppt_w</p:attrName>
                                        </p:attrNameLst>
                                      </p:cBhvr>
                                      <p:tavLst>
                                        <p:tav tm="0" fmla="#ppt_w*sin(2.5*pi*$)">
                                          <p:val>
                                            <p:fltVal val="0"/>
                                          </p:val>
                                        </p:tav>
                                        <p:tav tm="100000">
                                          <p:val>
                                            <p:fltVal val="1"/>
                                          </p:val>
                                        </p:tav>
                                      </p:tavLst>
                                    </p:anim>
                                    <p:anim calcmode="lin" valueType="num">
                                      <p:cBhvr>
                                        <p:cTn id="14" dur="2000" fill="hold"/>
                                        <p:tgtEl>
                                          <p:spTgt spid="10"/>
                                        </p:tgtEl>
                                        <p:attrNameLst>
                                          <p:attrName>ppt_h</p:attrName>
                                        </p:attrNameLst>
                                      </p:cBhvr>
                                      <p:tavLst>
                                        <p:tav tm="0">
                                          <p:val>
                                            <p:strVal val="#ppt_h"/>
                                          </p:val>
                                        </p:tav>
                                        <p:tav tm="100000">
                                          <p:val>
                                            <p:strVal val="#ppt_h"/>
                                          </p:val>
                                        </p:tav>
                                      </p:tavLst>
                                    </p:anim>
                                  </p:childTnLst>
                                </p:cTn>
                              </p:par>
                              <p:par>
                                <p:cTn id="15" presetID="45"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2000"/>
                                        <p:tgtEl>
                                          <p:spTgt spid="6"/>
                                        </p:tgtEl>
                                      </p:cBhvr>
                                    </p:animEffect>
                                    <p:anim calcmode="lin" valueType="num">
                                      <p:cBhvr>
                                        <p:cTn id="18" dur="2000" fill="hold"/>
                                        <p:tgtEl>
                                          <p:spTgt spid="6"/>
                                        </p:tgtEl>
                                        <p:attrNameLst>
                                          <p:attrName>ppt_w</p:attrName>
                                        </p:attrNameLst>
                                      </p:cBhvr>
                                      <p:tavLst>
                                        <p:tav tm="0" fmla="#ppt_w*sin(2.5*pi*$)">
                                          <p:val>
                                            <p:fltVal val="0"/>
                                          </p:val>
                                        </p:tav>
                                        <p:tav tm="100000">
                                          <p:val>
                                            <p:fltVal val="1"/>
                                          </p:val>
                                        </p:tav>
                                      </p:tavLst>
                                    </p:anim>
                                    <p:anim calcmode="lin" valueType="num">
                                      <p:cBhvr>
                                        <p:cTn id="19" dur="2000" fill="hold"/>
                                        <p:tgtEl>
                                          <p:spTgt spid="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6"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0" name="组合 29"/>
          <p:cNvGrpSpPr/>
          <p:nvPr/>
        </p:nvGrpSpPr>
        <p:grpSpPr>
          <a:xfrm>
            <a:off x="192881" y="893"/>
            <a:ext cx="575915" cy="836495"/>
            <a:chOff x="841003" y="360040"/>
            <a:chExt cx="504056" cy="836712"/>
          </a:xfrm>
          <a:solidFill>
            <a:schemeClr val="accent1"/>
          </a:solidFill>
        </p:grpSpPr>
        <p:sp>
          <p:nvSpPr>
            <p:cNvPr id="31" name="矩形 3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32" name="等腰三角形 3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34" name="矩形 3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317029" y="1314552"/>
            <a:ext cx="508722" cy="55900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26" tIns="60963" rIns="121926" bIns="60963" rtlCol="0" anchor="ctr"/>
          <a:lstStyle/>
          <a:p>
            <a:pPr algn="ctr"/>
            <a:endParaRPr lang="zh-CN" altLang="en-US">
              <a:latin typeface="微软雅黑"/>
              <a:ea typeface="微软雅黑"/>
              <a:cs typeface="+mn-ea"/>
              <a:sym typeface="微软雅黑"/>
            </a:endParaRPr>
          </a:p>
        </p:txBody>
      </p:sp>
      <p:sp>
        <p:nvSpPr>
          <p:cNvPr id="13" name="TextBox 12"/>
          <p:cNvSpPr txBox="1"/>
          <p:nvPr/>
        </p:nvSpPr>
        <p:spPr>
          <a:xfrm>
            <a:off x="2317029" y="1376087"/>
            <a:ext cx="464273" cy="430893"/>
          </a:xfrm>
          <a:prstGeom prst="rect">
            <a:avLst/>
          </a:prstGeom>
          <a:noFill/>
        </p:spPr>
        <p:txBody>
          <a:bodyPr wrap="square" lIns="121926" tIns="60963" rIns="121926" bIns="60963" rtlCol="0">
            <a:spAutoFit/>
          </a:bodyPr>
          <a:lstStyle/>
          <a:p>
            <a:pPr algn="ctr"/>
            <a:r>
              <a:rPr lang="en-US" altLang="zh-CN" sz="2000" dirty="0" smtClean="0">
                <a:solidFill>
                  <a:schemeClr val="bg1"/>
                </a:solidFill>
                <a:latin typeface="微软雅黑"/>
                <a:ea typeface="微软雅黑"/>
                <a:cs typeface="+mn-ea"/>
                <a:sym typeface="微软雅黑"/>
              </a:rPr>
              <a:t>1</a:t>
            </a:r>
            <a:endParaRPr lang="zh-CN" altLang="en-US" sz="2000" dirty="0">
              <a:solidFill>
                <a:schemeClr val="bg1"/>
              </a:solidFill>
              <a:latin typeface="微软雅黑"/>
              <a:ea typeface="微软雅黑"/>
              <a:cs typeface="+mn-ea"/>
              <a:sym typeface="微软雅黑"/>
            </a:endParaRPr>
          </a:p>
        </p:txBody>
      </p:sp>
      <p:sp>
        <p:nvSpPr>
          <p:cNvPr id="3" name="矩形 2"/>
          <p:cNvSpPr/>
          <p:nvPr/>
        </p:nvSpPr>
        <p:spPr>
          <a:xfrm>
            <a:off x="3194052" y="1347117"/>
            <a:ext cx="7588250" cy="430374"/>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正常运转的企业</a:t>
            </a:r>
          </a:p>
        </p:txBody>
      </p:sp>
      <p:sp>
        <p:nvSpPr>
          <p:cNvPr id="14" name="矩形 13"/>
          <p:cNvSpPr/>
          <p:nvPr/>
        </p:nvSpPr>
        <p:spPr>
          <a:xfrm>
            <a:off x="2317029" y="2037841"/>
            <a:ext cx="508722" cy="55900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26" tIns="60963" rIns="121926" bIns="60963" rtlCol="0" anchor="ctr"/>
          <a:lstStyle/>
          <a:p>
            <a:pPr algn="ctr"/>
            <a:endParaRPr lang="zh-CN" altLang="en-US">
              <a:latin typeface="微软雅黑"/>
              <a:ea typeface="微软雅黑"/>
              <a:cs typeface="+mn-ea"/>
              <a:sym typeface="微软雅黑"/>
            </a:endParaRPr>
          </a:p>
        </p:txBody>
      </p:sp>
      <p:sp>
        <p:nvSpPr>
          <p:cNvPr id="15" name="TextBox 14"/>
          <p:cNvSpPr txBox="1"/>
          <p:nvPr/>
        </p:nvSpPr>
        <p:spPr>
          <a:xfrm>
            <a:off x="2317029" y="2099376"/>
            <a:ext cx="464273" cy="430893"/>
          </a:xfrm>
          <a:prstGeom prst="rect">
            <a:avLst/>
          </a:prstGeom>
          <a:noFill/>
        </p:spPr>
        <p:txBody>
          <a:bodyPr wrap="square" lIns="121926" tIns="60963" rIns="121926" bIns="60963" rtlCol="0">
            <a:spAutoFit/>
          </a:bodyPr>
          <a:lstStyle/>
          <a:p>
            <a:pPr algn="ctr"/>
            <a:r>
              <a:rPr lang="en-US" altLang="zh-CN" sz="2000" dirty="0" smtClean="0">
                <a:solidFill>
                  <a:schemeClr val="bg1"/>
                </a:solidFill>
                <a:latin typeface="微软雅黑"/>
                <a:ea typeface="微软雅黑"/>
                <a:cs typeface="+mn-ea"/>
                <a:sym typeface="微软雅黑"/>
              </a:rPr>
              <a:t>2</a:t>
            </a:r>
            <a:endParaRPr lang="zh-CN" altLang="en-US" sz="2000" dirty="0">
              <a:solidFill>
                <a:schemeClr val="bg1"/>
              </a:solidFill>
              <a:latin typeface="微软雅黑"/>
              <a:ea typeface="微软雅黑"/>
              <a:cs typeface="+mn-ea"/>
              <a:sym typeface="微软雅黑"/>
            </a:endParaRPr>
          </a:p>
        </p:txBody>
      </p:sp>
      <p:sp>
        <p:nvSpPr>
          <p:cNvPr id="16" name="矩形 15"/>
          <p:cNvSpPr/>
          <p:nvPr/>
        </p:nvSpPr>
        <p:spPr>
          <a:xfrm>
            <a:off x="3194052" y="2006906"/>
            <a:ext cx="8997949" cy="430374"/>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已有的客户基础</a:t>
            </a:r>
          </a:p>
        </p:txBody>
      </p:sp>
      <p:sp>
        <p:nvSpPr>
          <p:cNvPr id="17" name="矩形 16"/>
          <p:cNvSpPr/>
          <p:nvPr/>
        </p:nvSpPr>
        <p:spPr>
          <a:xfrm>
            <a:off x="2317029" y="2717902"/>
            <a:ext cx="508722" cy="55900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26" tIns="60963" rIns="121926" bIns="60963" rtlCol="0" anchor="ctr"/>
          <a:lstStyle/>
          <a:p>
            <a:pPr algn="ctr"/>
            <a:endParaRPr lang="zh-CN" altLang="en-US">
              <a:latin typeface="微软雅黑"/>
              <a:ea typeface="微软雅黑"/>
              <a:cs typeface="+mn-ea"/>
              <a:sym typeface="微软雅黑"/>
            </a:endParaRPr>
          </a:p>
        </p:txBody>
      </p:sp>
      <p:sp>
        <p:nvSpPr>
          <p:cNvPr id="20" name="TextBox 19"/>
          <p:cNvSpPr txBox="1"/>
          <p:nvPr/>
        </p:nvSpPr>
        <p:spPr>
          <a:xfrm>
            <a:off x="2317029" y="2779437"/>
            <a:ext cx="464273" cy="430893"/>
          </a:xfrm>
          <a:prstGeom prst="rect">
            <a:avLst/>
          </a:prstGeom>
          <a:noFill/>
        </p:spPr>
        <p:txBody>
          <a:bodyPr wrap="square" lIns="121926" tIns="60963" rIns="121926" bIns="60963" rtlCol="0">
            <a:spAutoFit/>
          </a:bodyPr>
          <a:lstStyle/>
          <a:p>
            <a:pPr algn="ctr"/>
            <a:r>
              <a:rPr lang="en-US" altLang="zh-CN" sz="2000" dirty="0" smtClean="0">
                <a:solidFill>
                  <a:schemeClr val="bg1"/>
                </a:solidFill>
                <a:latin typeface="微软雅黑"/>
                <a:ea typeface="微软雅黑"/>
                <a:cs typeface="+mn-ea"/>
                <a:sym typeface="微软雅黑"/>
              </a:rPr>
              <a:t>3</a:t>
            </a:r>
            <a:endParaRPr lang="zh-CN" altLang="en-US" sz="2000" dirty="0">
              <a:solidFill>
                <a:schemeClr val="bg1"/>
              </a:solidFill>
              <a:latin typeface="微软雅黑"/>
              <a:ea typeface="微软雅黑"/>
              <a:cs typeface="+mn-ea"/>
              <a:sym typeface="微软雅黑"/>
            </a:endParaRPr>
          </a:p>
        </p:txBody>
      </p:sp>
      <p:sp>
        <p:nvSpPr>
          <p:cNvPr id="21" name="矩形 20"/>
          <p:cNvSpPr/>
          <p:nvPr/>
        </p:nvSpPr>
        <p:spPr>
          <a:xfrm>
            <a:off x="3194052" y="2756817"/>
            <a:ext cx="9124950" cy="430374"/>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已有的市场营销架构</a:t>
            </a:r>
          </a:p>
        </p:txBody>
      </p:sp>
      <p:sp>
        <p:nvSpPr>
          <p:cNvPr id="22" name="矩形 21"/>
          <p:cNvSpPr/>
          <p:nvPr/>
        </p:nvSpPr>
        <p:spPr>
          <a:xfrm>
            <a:off x="2317029" y="3397352"/>
            <a:ext cx="508722" cy="55900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26" tIns="60963" rIns="121926" bIns="60963" rtlCol="0" anchor="ctr"/>
          <a:lstStyle/>
          <a:p>
            <a:pPr algn="ctr"/>
            <a:endParaRPr lang="zh-CN" altLang="en-US">
              <a:latin typeface="微软雅黑"/>
              <a:ea typeface="微软雅黑"/>
              <a:cs typeface="+mn-ea"/>
              <a:sym typeface="微软雅黑"/>
            </a:endParaRPr>
          </a:p>
        </p:txBody>
      </p:sp>
      <p:sp>
        <p:nvSpPr>
          <p:cNvPr id="23" name="TextBox 22"/>
          <p:cNvSpPr txBox="1"/>
          <p:nvPr/>
        </p:nvSpPr>
        <p:spPr>
          <a:xfrm>
            <a:off x="2317029" y="3458887"/>
            <a:ext cx="464273" cy="430893"/>
          </a:xfrm>
          <a:prstGeom prst="rect">
            <a:avLst/>
          </a:prstGeom>
          <a:noFill/>
        </p:spPr>
        <p:txBody>
          <a:bodyPr wrap="square" lIns="121926" tIns="60963" rIns="121926" bIns="60963" rtlCol="0">
            <a:spAutoFit/>
          </a:bodyPr>
          <a:lstStyle/>
          <a:p>
            <a:pPr algn="ctr"/>
            <a:r>
              <a:rPr lang="en-US" altLang="zh-CN" sz="2000" dirty="0" smtClean="0">
                <a:solidFill>
                  <a:schemeClr val="bg1"/>
                </a:solidFill>
                <a:latin typeface="微软雅黑"/>
                <a:ea typeface="微软雅黑"/>
                <a:cs typeface="+mn-ea"/>
                <a:sym typeface="微软雅黑"/>
              </a:rPr>
              <a:t>4</a:t>
            </a:r>
            <a:endParaRPr lang="zh-CN" altLang="en-US" sz="2000" dirty="0">
              <a:solidFill>
                <a:schemeClr val="bg1"/>
              </a:solidFill>
              <a:latin typeface="微软雅黑"/>
              <a:ea typeface="微软雅黑"/>
              <a:cs typeface="+mn-ea"/>
              <a:sym typeface="微软雅黑"/>
            </a:endParaRPr>
          </a:p>
        </p:txBody>
      </p:sp>
      <p:sp>
        <p:nvSpPr>
          <p:cNvPr id="24" name="矩形 23"/>
          <p:cNvSpPr/>
          <p:nvPr/>
        </p:nvSpPr>
        <p:spPr>
          <a:xfrm>
            <a:off x="3194054" y="3417217"/>
            <a:ext cx="9124948" cy="430374"/>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较低的成本</a:t>
            </a:r>
          </a:p>
        </p:txBody>
      </p:sp>
      <p:sp>
        <p:nvSpPr>
          <p:cNvPr id="25" name="矩形 24"/>
          <p:cNvSpPr/>
          <p:nvPr/>
        </p:nvSpPr>
        <p:spPr>
          <a:xfrm>
            <a:off x="2317029" y="4057752"/>
            <a:ext cx="508722" cy="55900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26" tIns="60963" rIns="121926" bIns="60963" rtlCol="0" anchor="ctr"/>
          <a:lstStyle/>
          <a:p>
            <a:pPr algn="ctr"/>
            <a:endParaRPr lang="zh-CN" altLang="en-US">
              <a:latin typeface="微软雅黑"/>
              <a:ea typeface="微软雅黑"/>
              <a:cs typeface="+mn-ea"/>
              <a:sym typeface="微软雅黑"/>
            </a:endParaRPr>
          </a:p>
        </p:txBody>
      </p:sp>
      <p:sp>
        <p:nvSpPr>
          <p:cNvPr id="27" name="TextBox 26"/>
          <p:cNvSpPr txBox="1"/>
          <p:nvPr/>
        </p:nvSpPr>
        <p:spPr>
          <a:xfrm>
            <a:off x="2317029" y="4119287"/>
            <a:ext cx="464273" cy="430893"/>
          </a:xfrm>
          <a:prstGeom prst="rect">
            <a:avLst/>
          </a:prstGeom>
          <a:noFill/>
        </p:spPr>
        <p:txBody>
          <a:bodyPr wrap="square" lIns="121926" tIns="60963" rIns="121926" bIns="60963" rtlCol="0">
            <a:spAutoFit/>
          </a:bodyPr>
          <a:lstStyle/>
          <a:p>
            <a:pPr algn="ctr"/>
            <a:r>
              <a:rPr lang="en-US" altLang="zh-CN" sz="2000" dirty="0" smtClean="0">
                <a:solidFill>
                  <a:schemeClr val="bg1"/>
                </a:solidFill>
                <a:latin typeface="微软雅黑"/>
                <a:ea typeface="微软雅黑"/>
                <a:cs typeface="+mn-ea"/>
                <a:sym typeface="微软雅黑"/>
              </a:rPr>
              <a:t>5</a:t>
            </a:r>
            <a:endParaRPr lang="zh-CN" altLang="en-US" sz="2000" dirty="0">
              <a:solidFill>
                <a:schemeClr val="bg1"/>
              </a:solidFill>
              <a:latin typeface="微软雅黑"/>
              <a:ea typeface="微软雅黑"/>
              <a:cs typeface="+mn-ea"/>
              <a:sym typeface="微软雅黑"/>
            </a:endParaRPr>
          </a:p>
        </p:txBody>
      </p:sp>
      <p:sp>
        <p:nvSpPr>
          <p:cNvPr id="28" name="矩形 27"/>
          <p:cNvSpPr/>
          <p:nvPr/>
        </p:nvSpPr>
        <p:spPr>
          <a:xfrm>
            <a:off x="3194055" y="4064917"/>
            <a:ext cx="8997946" cy="430374"/>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现有雇员</a:t>
            </a:r>
          </a:p>
        </p:txBody>
      </p:sp>
      <p:sp>
        <p:nvSpPr>
          <p:cNvPr id="29" name="矩形 28"/>
          <p:cNvSpPr/>
          <p:nvPr/>
        </p:nvSpPr>
        <p:spPr>
          <a:xfrm>
            <a:off x="2317029" y="4768952"/>
            <a:ext cx="508722" cy="55900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26" tIns="60963" rIns="121926" bIns="60963" rtlCol="0" anchor="ctr"/>
          <a:lstStyle/>
          <a:p>
            <a:pPr algn="ctr"/>
            <a:endParaRPr lang="zh-CN" altLang="en-US">
              <a:latin typeface="微软雅黑"/>
              <a:ea typeface="微软雅黑"/>
              <a:cs typeface="+mn-ea"/>
              <a:sym typeface="微软雅黑"/>
            </a:endParaRPr>
          </a:p>
        </p:txBody>
      </p:sp>
      <p:sp>
        <p:nvSpPr>
          <p:cNvPr id="35" name="TextBox 34"/>
          <p:cNvSpPr txBox="1"/>
          <p:nvPr/>
        </p:nvSpPr>
        <p:spPr>
          <a:xfrm>
            <a:off x="2317029" y="4830487"/>
            <a:ext cx="464273" cy="430893"/>
          </a:xfrm>
          <a:prstGeom prst="rect">
            <a:avLst/>
          </a:prstGeom>
          <a:noFill/>
        </p:spPr>
        <p:txBody>
          <a:bodyPr wrap="square" lIns="121926" tIns="60963" rIns="121926" bIns="60963" rtlCol="0">
            <a:spAutoFit/>
          </a:bodyPr>
          <a:lstStyle/>
          <a:p>
            <a:pPr algn="ctr"/>
            <a:r>
              <a:rPr lang="en-US" altLang="zh-CN" sz="2000" dirty="0" smtClean="0">
                <a:solidFill>
                  <a:schemeClr val="bg1"/>
                </a:solidFill>
                <a:latin typeface="微软雅黑"/>
                <a:ea typeface="微软雅黑"/>
                <a:cs typeface="+mn-ea"/>
                <a:sym typeface="微软雅黑"/>
              </a:rPr>
              <a:t>6</a:t>
            </a:r>
            <a:endParaRPr lang="zh-CN" altLang="en-US" sz="2000" dirty="0">
              <a:solidFill>
                <a:schemeClr val="bg1"/>
              </a:solidFill>
              <a:latin typeface="微软雅黑"/>
              <a:ea typeface="微软雅黑"/>
              <a:cs typeface="+mn-ea"/>
              <a:sym typeface="微软雅黑"/>
            </a:endParaRPr>
          </a:p>
        </p:txBody>
      </p:sp>
      <p:sp>
        <p:nvSpPr>
          <p:cNvPr id="36" name="矩形 35"/>
          <p:cNvSpPr/>
          <p:nvPr/>
        </p:nvSpPr>
        <p:spPr>
          <a:xfrm>
            <a:off x="3194051" y="4776117"/>
            <a:ext cx="8997949" cy="430374"/>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更多的创造性</a:t>
            </a:r>
          </a:p>
        </p:txBody>
      </p:sp>
      <p:sp>
        <p:nvSpPr>
          <p:cNvPr id="33" name="文本框 9"/>
          <p:cNvSpPr txBox="1"/>
          <p:nvPr/>
        </p:nvSpPr>
        <p:spPr>
          <a:xfrm>
            <a:off x="840784" y="203271"/>
            <a:ext cx="72110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二、 企业的</a:t>
            </a:r>
            <a:r>
              <a:rPr lang="zh-CN" altLang="en-US" sz="2400" b="1" dirty="0" smtClean="0">
                <a:solidFill>
                  <a:schemeClr val="tx1">
                    <a:lumMod val="75000"/>
                    <a:lumOff val="25000"/>
                  </a:schemeClr>
                </a:solidFill>
                <a:latin typeface="微软雅黑" pitchFamily="34" charset="-122"/>
                <a:ea typeface="微软雅黑" pitchFamily="34" charset="-122"/>
              </a:rPr>
              <a:t>收购  </a:t>
            </a:r>
            <a:r>
              <a:rPr lang="en-US" altLang="zh-CN" sz="2400" b="1" dirty="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二</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收购的优越性</a:t>
            </a:r>
          </a:p>
        </p:txBody>
      </p:sp>
    </p:spTree>
    <p:extLst>
      <p:ext uri="{BB962C8B-B14F-4D97-AF65-F5344CB8AC3E}">
        <p14:creationId xmlns:p14="http://schemas.microsoft.com/office/powerpoint/2010/main" val="3307688247"/>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ppt_w</p:attrName>
                                        </p:attrNameLst>
                                      </p:cBhvr>
                                      <p:tavLst>
                                        <p:tav tm="0">
                                          <p:val>
                                            <p:fltVal val="0"/>
                                          </p:val>
                                        </p:tav>
                                        <p:tav tm="100000">
                                          <p:val>
                                            <p:strVal val="#ppt_w"/>
                                          </p:val>
                                        </p:tav>
                                      </p:tavLst>
                                    </p:anim>
                                    <p:anim calcmode="lin" valueType="num">
                                      <p:cBhvr>
                                        <p:cTn id="13" dur="500" fill="hold"/>
                                        <p:tgtEl>
                                          <p:spTgt spid="13"/>
                                        </p:tgtEl>
                                        <p:attrNameLst>
                                          <p:attrName>ppt_h</p:attrName>
                                        </p:attrNameLst>
                                      </p:cBhvr>
                                      <p:tavLst>
                                        <p:tav tm="0">
                                          <p:val>
                                            <p:fltVal val="0"/>
                                          </p:val>
                                        </p:tav>
                                        <p:tav tm="100000">
                                          <p:val>
                                            <p:strVal val="#ppt_h"/>
                                          </p:val>
                                        </p:tav>
                                      </p:tavLst>
                                    </p:anim>
                                    <p:animEffect transition="in" filter="fade">
                                      <p:cBhvr>
                                        <p:cTn id="14" dur="500"/>
                                        <p:tgtEl>
                                          <p:spTgt spid="1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Effect transition="in" filter="fade">
                                      <p:cBhvr>
                                        <p:cTn id="19" dur="500"/>
                                        <p:tgtEl>
                                          <p:spTgt spid="3"/>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grpId="0" nodeType="click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p:cTn id="24" dur="500" fill="hold"/>
                                        <p:tgtEl>
                                          <p:spTgt spid="14"/>
                                        </p:tgtEl>
                                        <p:attrNameLst>
                                          <p:attrName>ppt_w</p:attrName>
                                        </p:attrNameLst>
                                      </p:cBhvr>
                                      <p:tavLst>
                                        <p:tav tm="0">
                                          <p:val>
                                            <p:fltVal val="0"/>
                                          </p:val>
                                        </p:tav>
                                        <p:tav tm="100000">
                                          <p:val>
                                            <p:strVal val="#ppt_w"/>
                                          </p:val>
                                        </p:tav>
                                      </p:tavLst>
                                    </p:anim>
                                    <p:anim calcmode="lin" valueType="num">
                                      <p:cBhvr>
                                        <p:cTn id="25" dur="500" fill="hold"/>
                                        <p:tgtEl>
                                          <p:spTgt spid="14"/>
                                        </p:tgtEl>
                                        <p:attrNameLst>
                                          <p:attrName>ppt_h</p:attrName>
                                        </p:attrNameLst>
                                      </p:cBhvr>
                                      <p:tavLst>
                                        <p:tav tm="0">
                                          <p:val>
                                            <p:fltVal val="0"/>
                                          </p:val>
                                        </p:tav>
                                        <p:tav tm="100000">
                                          <p:val>
                                            <p:strVal val="#ppt_h"/>
                                          </p:val>
                                        </p:tav>
                                      </p:tavLst>
                                    </p:anim>
                                    <p:animEffect transition="in" filter="fade">
                                      <p:cBhvr>
                                        <p:cTn id="26" dur="500"/>
                                        <p:tgtEl>
                                          <p:spTgt spid="14"/>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15"/>
                                        </p:tgtEl>
                                        <p:attrNameLst>
                                          <p:attrName>style.visibility</p:attrName>
                                        </p:attrNameLst>
                                      </p:cBhvr>
                                      <p:to>
                                        <p:strVal val="visible"/>
                                      </p:to>
                                    </p:set>
                                    <p:anim calcmode="lin" valueType="num">
                                      <p:cBhvr>
                                        <p:cTn id="29" dur="500" fill="hold"/>
                                        <p:tgtEl>
                                          <p:spTgt spid="15"/>
                                        </p:tgtEl>
                                        <p:attrNameLst>
                                          <p:attrName>ppt_w</p:attrName>
                                        </p:attrNameLst>
                                      </p:cBhvr>
                                      <p:tavLst>
                                        <p:tav tm="0">
                                          <p:val>
                                            <p:fltVal val="0"/>
                                          </p:val>
                                        </p:tav>
                                        <p:tav tm="100000">
                                          <p:val>
                                            <p:strVal val="#ppt_w"/>
                                          </p:val>
                                        </p:tav>
                                      </p:tavLst>
                                    </p:anim>
                                    <p:anim calcmode="lin" valueType="num">
                                      <p:cBhvr>
                                        <p:cTn id="30" dur="500" fill="hold"/>
                                        <p:tgtEl>
                                          <p:spTgt spid="15"/>
                                        </p:tgtEl>
                                        <p:attrNameLst>
                                          <p:attrName>ppt_h</p:attrName>
                                        </p:attrNameLst>
                                      </p:cBhvr>
                                      <p:tavLst>
                                        <p:tav tm="0">
                                          <p:val>
                                            <p:fltVal val="0"/>
                                          </p:val>
                                        </p:tav>
                                        <p:tav tm="100000">
                                          <p:val>
                                            <p:strVal val="#ppt_h"/>
                                          </p:val>
                                        </p:tav>
                                      </p:tavLst>
                                    </p:anim>
                                    <p:animEffect transition="in" filter="fade">
                                      <p:cBhvr>
                                        <p:cTn id="31" dur="500"/>
                                        <p:tgtEl>
                                          <p:spTgt spid="15"/>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16"/>
                                        </p:tgtEl>
                                        <p:attrNameLst>
                                          <p:attrName>style.visibility</p:attrName>
                                        </p:attrNameLst>
                                      </p:cBhvr>
                                      <p:to>
                                        <p:strVal val="visible"/>
                                      </p:to>
                                    </p:set>
                                    <p:anim calcmode="lin" valueType="num">
                                      <p:cBhvr>
                                        <p:cTn id="34" dur="500" fill="hold"/>
                                        <p:tgtEl>
                                          <p:spTgt spid="16"/>
                                        </p:tgtEl>
                                        <p:attrNameLst>
                                          <p:attrName>ppt_w</p:attrName>
                                        </p:attrNameLst>
                                      </p:cBhvr>
                                      <p:tavLst>
                                        <p:tav tm="0">
                                          <p:val>
                                            <p:fltVal val="0"/>
                                          </p:val>
                                        </p:tav>
                                        <p:tav tm="100000">
                                          <p:val>
                                            <p:strVal val="#ppt_w"/>
                                          </p:val>
                                        </p:tav>
                                      </p:tavLst>
                                    </p:anim>
                                    <p:anim calcmode="lin" valueType="num">
                                      <p:cBhvr>
                                        <p:cTn id="35" dur="500" fill="hold"/>
                                        <p:tgtEl>
                                          <p:spTgt spid="16"/>
                                        </p:tgtEl>
                                        <p:attrNameLst>
                                          <p:attrName>ppt_h</p:attrName>
                                        </p:attrNameLst>
                                      </p:cBhvr>
                                      <p:tavLst>
                                        <p:tav tm="0">
                                          <p:val>
                                            <p:fltVal val="0"/>
                                          </p:val>
                                        </p:tav>
                                        <p:tav tm="100000">
                                          <p:val>
                                            <p:strVal val="#ppt_h"/>
                                          </p:val>
                                        </p:tav>
                                      </p:tavLst>
                                    </p:anim>
                                    <p:animEffect transition="in" filter="fade">
                                      <p:cBhvr>
                                        <p:cTn id="36" dur="500"/>
                                        <p:tgtEl>
                                          <p:spTgt spid="16"/>
                                        </p:tgtEl>
                                      </p:cBhvr>
                                    </p:animEffect>
                                  </p:childTnLst>
                                </p:cTn>
                              </p:par>
                            </p:childTnLst>
                          </p:cTn>
                        </p:par>
                      </p:childTnLst>
                    </p:cTn>
                  </p:par>
                  <p:par>
                    <p:cTn id="37" fill="hold">
                      <p:stCondLst>
                        <p:cond delay="indefinite"/>
                      </p:stCondLst>
                      <p:childTnLst>
                        <p:par>
                          <p:cTn id="38" fill="hold">
                            <p:stCondLst>
                              <p:cond delay="0"/>
                            </p:stCondLst>
                            <p:childTnLst>
                              <p:par>
                                <p:cTn id="39" presetID="53" presetClass="entr" presetSubtype="16" fill="hold" grpId="0" nodeType="clickEffect">
                                  <p:stCondLst>
                                    <p:cond delay="0"/>
                                  </p:stCondLst>
                                  <p:childTnLst>
                                    <p:set>
                                      <p:cBhvr>
                                        <p:cTn id="40" dur="1" fill="hold">
                                          <p:stCondLst>
                                            <p:cond delay="0"/>
                                          </p:stCondLst>
                                        </p:cTn>
                                        <p:tgtEl>
                                          <p:spTgt spid="17"/>
                                        </p:tgtEl>
                                        <p:attrNameLst>
                                          <p:attrName>style.visibility</p:attrName>
                                        </p:attrNameLst>
                                      </p:cBhvr>
                                      <p:to>
                                        <p:strVal val="visible"/>
                                      </p:to>
                                    </p:set>
                                    <p:anim calcmode="lin" valueType="num">
                                      <p:cBhvr>
                                        <p:cTn id="41" dur="500" fill="hold"/>
                                        <p:tgtEl>
                                          <p:spTgt spid="17"/>
                                        </p:tgtEl>
                                        <p:attrNameLst>
                                          <p:attrName>ppt_w</p:attrName>
                                        </p:attrNameLst>
                                      </p:cBhvr>
                                      <p:tavLst>
                                        <p:tav tm="0">
                                          <p:val>
                                            <p:fltVal val="0"/>
                                          </p:val>
                                        </p:tav>
                                        <p:tav tm="100000">
                                          <p:val>
                                            <p:strVal val="#ppt_w"/>
                                          </p:val>
                                        </p:tav>
                                      </p:tavLst>
                                    </p:anim>
                                    <p:anim calcmode="lin" valueType="num">
                                      <p:cBhvr>
                                        <p:cTn id="42" dur="500" fill="hold"/>
                                        <p:tgtEl>
                                          <p:spTgt spid="17"/>
                                        </p:tgtEl>
                                        <p:attrNameLst>
                                          <p:attrName>ppt_h</p:attrName>
                                        </p:attrNameLst>
                                      </p:cBhvr>
                                      <p:tavLst>
                                        <p:tav tm="0">
                                          <p:val>
                                            <p:fltVal val="0"/>
                                          </p:val>
                                        </p:tav>
                                        <p:tav tm="100000">
                                          <p:val>
                                            <p:strVal val="#ppt_h"/>
                                          </p:val>
                                        </p:tav>
                                      </p:tavLst>
                                    </p:anim>
                                    <p:animEffect transition="in" filter="fade">
                                      <p:cBhvr>
                                        <p:cTn id="43" dur="500"/>
                                        <p:tgtEl>
                                          <p:spTgt spid="17"/>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20"/>
                                        </p:tgtEl>
                                        <p:attrNameLst>
                                          <p:attrName>style.visibility</p:attrName>
                                        </p:attrNameLst>
                                      </p:cBhvr>
                                      <p:to>
                                        <p:strVal val="visible"/>
                                      </p:to>
                                    </p:set>
                                    <p:anim calcmode="lin" valueType="num">
                                      <p:cBhvr>
                                        <p:cTn id="46" dur="500" fill="hold"/>
                                        <p:tgtEl>
                                          <p:spTgt spid="20"/>
                                        </p:tgtEl>
                                        <p:attrNameLst>
                                          <p:attrName>ppt_w</p:attrName>
                                        </p:attrNameLst>
                                      </p:cBhvr>
                                      <p:tavLst>
                                        <p:tav tm="0">
                                          <p:val>
                                            <p:fltVal val="0"/>
                                          </p:val>
                                        </p:tav>
                                        <p:tav tm="100000">
                                          <p:val>
                                            <p:strVal val="#ppt_w"/>
                                          </p:val>
                                        </p:tav>
                                      </p:tavLst>
                                    </p:anim>
                                    <p:anim calcmode="lin" valueType="num">
                                      <p:cBhvr>
                                        <p:cTn id="47" dur="500" fill="hold"/>
                                        <p:tgtEl>
                                          <p:spTgt spid="20"/>
                                        </p:tgtEl>
                                        <p:attrNameLst>
                                          <p:attrName>ppt_h</p:attrName>
                                        </p:attrNameLst>
                                      </p:cBhvr>
                                      <p:tavLst>
                                        <p:tav tm="0">
                                          <p:val>
                                            <p:fltVal val="0"/>
                                          </p:val>
                                        </p:tav>
                                        <p:tav tm="100000">
                                          <p:val>
                                            <p:strVal val="#ppt_h"/>
                                          </p:val>
                                        </p:tav>
                                      </p:tavLst>
                                    </p:anim>
                                    <p:animEffect transition="in" filter="fade">
                                      <p:cBhvr>
                                        <p:cTn id="48" dur="500"/>
                                        <p:tgtEl>
                                          <p:spTgt spid="20"/>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21"/>
                                        </p:tgtEl>
                                        <p:attrNameLst>
                                          <p:attrName>style.visibility</p:attrName>
                                        </p:attrNameLst>
                                      </p:cBhvr>
                                      <p:to>
                                        <p:strVal val="visible"/>
                                      </p:to>
                                    </p:set>
                                    <p:anim calcmode="lin" valueType="num">
                                      <p:cBhvr>
                                        <p:cTn id="51" dur="500" fill="hold"/>
                                        <p:tgtEl>
                                          <p:spTgt spid="21"/>
                                        </p:tgtEl>
                                        <p:attrNameLst>
                                          <p:attrName>ppt_w</p:attrName>
                                        </p:attrNameLst>
                                      </p:cBhvr>
                                      <p:tavLst>
                                        <p:tav tm="0">
                                          <p:val>
                                            <p:fltVal val="0"/>
                                          </p:val>
                                        </p:tav>
                                        <p:tav tm="100000">
                                          <p:val>
                                            <p:strVal val="#ppt_w"/>
                                          </p:val>
                                        </p:tav>
                                      </p:tavLst>
                                    </p:anim>
                                    <p:anim calcmode="lin" valueType="num">
                                      <p:cBhvr>
                                        <p:cTn id="52" dur="500" fill="hold"/>
                                        <p:tgtEl>
                                          <p:spTgt spid="21"/>
                                        </p:tgtEl>
                                        <p:attrNameLst>
                                          <p:attrName>ppt_h</p:attrName>
                                        </p:attrNameLst>
                                      </p:cBhvr>
                                      <p:tavLst>
                                        <p:tav tm="0">
                                          <p:val>
                                            <p:fltVal val="0"/>
                                          </p:val>
                                        </p:tav>
                                        <p:tav tm="100000">
                                          <p:val>
                                            <p:strVal val="#ppt_h"/>
                                          </p:val>
                                        </p:tav>
                                      </p:tavLst>
                                    </p:anim>
                                    <p:animEffect transition="in" filter="fade">
                                      <p:cBhvr>
                                        <p:cTn id="53" dur="500"/>
                                        <p:tgtEl>
                                          <p:spTgt spid="21"/>
                                        </p:tgtEl>
                                      </p:cBhvr>
                                    </p:animEffect>
                                  </p:childTnLst>
                                </p:cTn>
                              </p:par>
                            </p:childTnLst>
                          </p:cTn>
                        </p:par>
                      </p:childTnLst>
                    </p:cTn>
                  </p:par>
                  <p:par>
                    <p:cTn id="54" fill="hold">
                      <p:stCondLst>
                        <p:cond delay="indefinite"/>
                      </p:stCondLst>
                      <p:childTnLst>
                        <p:par>
                          <p:cTn id="55" fill="hold">
                            <p:stCondLst>
                              <p:cond delay="0"/>
                            </p:stCondLst>
                            <p:childTnLst>
                              <p:par>
                                <p:cTn id="56" presetID="53" presetClass="entr" presetSubtype="16" fill="hold" grpId="0" nodeType="clickEffect">
                                  <p:stCondLst>
                                    <p:cond delay="0"/>
                                  </p:stCondLst>
                                  <p:childTnLst>
                                    <p:set>
                                      <p:cBhvr>
                                        <p:cTn id="57" dur="1" fill="hold">
                                          <p:stCondLst>
                                            <p:cond delay="0"/>
                                          </p:stCondLst>
                                        </p:cTn>
                                        <p:tgtEl>
                                          <p:spTgt spid="22"/>
                                        </p:tgtEl>
                                        <p:attrNameLst>
                                          <p:attrName>style.visibility</p:attrName>
                                        </p:attrNameLst>
                                      </p:cBhvr>
                                      <p:to>
                                        <p:strVal val="visible"/>
                                      </p:to>
                                    </p:set>
                                    <p:anim calcmode="lin" valueType="num">
                                      <p:cBhvr>
                                        <p:cTn id="58" dur="500" fill="hold"/>
                                        <p:tgtEl>
                                          <p:spTgt spid="22"/>
                                        </p:tgtEl>
                                        <p:attrNameLst>
                                          <p:attrName>ppt_w</p:attrName>
                                        </p:attrNameLst>
                                      </p:cBhvr>
                                      <p:tavLst>
                                        <p:tav tm="0">
                                          <p:val>
                                            <p:fltVal val="0"/>
                                          </p:val>
                                        </p:tav>
                                        <p:tav tm="100000">
                                          <p:val>
                                            <p:strVal val="#ppt_w"/>
                                          </p:val>
                                        </p:tav>
                                      </p:tavLst>
                                    </p:anim>
                                    <p:anim calcmode="lin" valueType="num">
                                      <p:cBhvr>
                                        <p:cTn id="59" dur="500" fill="hold"/>
                                        <p:tgtEl>
                                          <p:spTgt spid="22"/>
                                        </p:tgtEl>
                                        <p:attrNameLst>
                                          <p:attrName>ppt_h</p:attrName>
                                        </p:attrNameLst>
                                      </p:cBhvr>
                                      <p:tavLst>
                                        <p:tav tm="0">
                                          <p:val>
                                            <p:fltVal val="0"/>
                                          </p:val>
                                        </p:tav>
                                        <p:tav tm="100000">
                                          <p:val>
                                            <p:strVal val="#ppt_h"/>
                                          </p:val>
                                        </p:tav>
                                      </p:tavLst>
                                    </p:anim>
                                    <p:animEffect transition="in" filter="fade">
                                      <p:cBhvr>
                                        <p:cTn id="60" dur="500"/>
                                        <p:tgtEl>
                                          <p:spTgt spid="22"/>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23"/>
                                        </p:tgtEl>
                                        <p:attrNameLst>
                                          <p:attrName>style.visibility</p:attrName>
                                        </p:attrNameLst>
                                      </p:cBhvr>
                                      <p:to>
                                        <p:strVal val="visible"/>
                                      </p:to>
                                    </p:set>
                                    <p:anim calcmode="lin" valueType="num">
                                      <p:cBhvr>
                                        <p:cTn id="63" dur="500" fill="hold"/>
                                        <p:tgtEl>
                                          <p:spTgt spid="23"/>
                                        </p:tgtEl>
                                        <p:attrNameLst>
                                          <p:attrName>ppt_w</p:attrName>
                                        </p:attrNameLst>
                                      </p:cBhvr>
                                      <p:tavLst>
                                        <p:tav tm="0">
                                          <p:val>
                                            <p:fltVal val="0"/>
                                          </p:val>
                                        </p:tav>
                                        <p:tav tm="100000">
                                          <p:val>
                                            <p:strVal val="#ppt_w"/>
                                          </p:val>
                                        </p:tav>
                                      </p:tavLst>
                                    </p:anim>
                                    <p:anim calcmode="lin" valueType="num">
                                      <p:cBhvr>
                                        <p:cTn id="64" dur="500" fill="hold"/>
                                        <p:tgtEl>
                                          <p:spTgt spid="23"/>
                                        </p:tgtEl>
                                        <p:attrNameLst>
                                          <p:attrName>ppt_h</p:attrName>
                                        </p:attrNameLst>
                                      </p:cBhvr>
                                      <p:tavLst>
                                        <p:tav tm="0">
                                          <p:val>
                                            <p:fltVal val="0"/>
                                          </p:val>
                                        </p:tav>
                                        <p:tav tm="100000">
                                          <p:val>
                                            <p:strVal val="#ppt_h"/>
                                          </p:val>
                                        </p:tav>
                                      </p:tavLst>
                                    </p:anim>
                                    <p:animEffect transition="in" filter="fade">
                                      <p:cBhvr>
                                        <p:cTn id="65" dur="500"/>
                                        <p:tgtEl>
                                          <p:spTgt spid="23"/>
                                        </p:tgtEl>
                                      </p:cBhvr>
                                    </p:animEffect>
                                  </p:childTnLst>
                                </p:cTn>
                              </p:par>
                              <p:par>
                                <p:cTn id="66" presetID="53" presetClass="entr" presetSubtype="16" fill="hold" grpId="0" nodeType="withEffect">
                                  <p:stCondLst>
                                    <p:cond delay="0"/>
                                  </p:stCondLst>
                                  <p:childTnLst>
                                    <p:set>
                                      <p:cBhvr>
                                        <p:cTn id="67" dur="1" fill="hold">
                                          <p:stCondLst>
                                            <p:cond delay="0"/>
                                          </p:stCondLst>
                                        </p:cTn>
                                        <p:tgtEl>
                                          <p:spTgt spid="24"/>
                                        </p:tgtEl>
                                        <p:attrNameLst>
                                          <p:attrName>style.visibility</p:attrName>
                                        </p:attrNameLst>
                                      </p:cBhvr>
                                      <p:to>
                                        <p:strVal val="visible"/>
                                      </p:to>
                                    </p:set>
                                    <p:anim calcmode="lin" valueType="num">
                                      <p:cBhvr>
                                        <p:cTn id="68" dur="500" fill="hold"/>
                                        <p:tgtEl>
                                          <p:spTgt spid="24"/>
                                        </p:tgtEl>
                                        <p:attrNameLst>
                                          <p:attrName>ppt_w</p:attrName>
                                        </p:attrNameLst>
                                      </p:cBhvr>
                                      <p:tavLst>
                                        <p:tav tm="0">
                                          <p:val>
                                            <p:fltVal val="0"/>
                                          </p:val>
                                        </p:tav>
                                        <p:tav tm="100000">
                                          <p:val>
                                            <p:strVal val="#ppt_w"/>
                                          </p:val>
                                        </p:tav>
                                      </p:tavLst>
                                    </p:anim>
                                    <p:anim calcmode="lin" valueType="num">
                                      <p:cBhvr>
                                        <p:cTn id="69" dur="500" fill="hold"/>
                                        <p:tgtEl>
                                          <p:spTgt spid="24"/>
                                        </p:tgtEl>
                                        <p:attrNameLst>
                                          <p:attrName>ppt_h</p:attrName>
                                        </p:attrNameLst>
                                      </p:cBhvr>
                                      <p:tavLst>
                                        <p:tav tm="0">
                                          <p:val>
                                            <p:fltVal val="0"/>
                                          </p:val>
                                        </p:tav>
                                        <p:tav tm="100000">
                                          <p:val>
                                            <p:strVal val="#ppt_h"/>
                                          </p:val>
                                        </p:tav>
                                      </p:tavLst>
                                    </p:anim>
                                    <p:animEffect transition="in" filter="fade">
                                      <p:cBhvr>
                                        <p:cTn id="70" dur="500"/>
                                        <p:tgtEl>
                                          <p:spTgt spid="24"/>
                                        </p:tgtEl>
                                      </p:cBhvr>
                                    </p:animEffect>
                                  </p:childTnLst>
                                </p:cTn>
                              </p:par>
                            </p:childTnLst>
                          </p:cTn>
                        </p:par>
                      </p:childTnLst>
                    </p:cTn>
                  </p:par>
                  <p:par>
                    <p:cTn id="71" fill="hold">
                      <p:stCondLst>
                        <p:cond delay="indefinite"/>
                      </p:stCondLst>
                      <p:childTnLst>
                        <p:par>
                          <p:cTn id="72" fill="hold">
                            <p:stCondLst>
                              <p:cond delay="0"/>
                            </p:stCondLst>
                            <p:childTnLst>
                              <p:par>
                                <p:cTn id="73" presetID="53" presetClass="entr" presetSubtype="16" fill="hold" grpId="0" nodeType="clickEffect">
                                  <p:stCondLst>
                                    <p:cond delay="0"/>
                                  </p:stCondLst>
                                  <p:childTnLst>
                                    <p:set>
                                      <p:cBhvr>
                                        <p:cTn id="74" dur="1" fill="hold">
                                          <p:stCondLst>
                                            <p:cond delay="0"/>
                                          </p:stCondLst>
                                        </p:cTn>
                                        <p:tgtEl>
                                          <p:spTgt spid="25"/>
                                        </p:tgtEl>
                                        <p:attrNameLst>
                                          <p:attrName>style.visibility</p:attrName>
                                        </p:attrNameLst>
                                      </p:cBhvr>
                                      <p:to>
                                        <p:strVal val="visible"/>
                                      </p:to>
                                    </p:set>
                                    <p:anim calcmode="lin" valueType="num">
                                      <p:cBhvr>
                                        <p:cTn id="75" dur="500" fill="hold"/>
                                        <p:tgtEl>
                                          <p:spTgt spid="25"/>
                                        </p:tgtEl>
                                        <p:attrNameLst>
                                          <p:attrName>ppt_w</p:attrName>
                                        </p:attrNameLst>
                                      </p:cBhvr>
                                      <p:tavLst>
                                        <p:tav tm="0">
                                          <p:val>
                                            <p:fltVal val="0"/>
                                          </p:val>
                                        </p:tav>
                                        <p:tav tm="100000">
                                          <p:val>
                                            <p:strVal val="#ppt_w"/>
                                          </p:val>
                                        </p:tav>
                                      </p:tavLst>
                                    </p:anim>
                                    <p:anim calcmode="lin" valueType="num">
                                      <p:cBhvr>
                                        <p:cTn id="76" dur="500" fill="hold"/>
                                        <p:tgtEl>
                                          <p:spTgt spid="25"/>
                                        </p:tgtEl>
                                        <p:attrNameLst>
                                          <p:attrName>ppt_h</p:attrName>
                                        </p:attrNameLst>
                                      </p:cBhvr>
                                      <p:tavLst>
                                        <p:tav tm="0">
                                          <p:val>
                                            <p:fltVal val="0"/>
                                          </p:val>
                                        </p:tav>
                                        <p:tav tm="100000">
                                          <p:val>
                                            <p:strVal val="#ppt_h"/>
                                          </p:val>
                                        </p:tav>
                                      </p:tavLst>
                                    </p:anim>
                                    <p:animEffect transition="in" filter="fade">
                                      <p:cBhvr>
                                        <p:cTn id="77" dur="500"/>
                                        <p:tgtEl>
                                          <p:spTgt spid="25"/>
                                        </p:tgtEl>
                                      </p:cBhvr>
                                    </p:animEffect>
                                  </p:childTnLst>
                                </p:cTn>
                              </p:par>
                              <p:par>
                                <p:cTn id="78" presetID="53" presetClass="entr" presetSubtype="16" fill="hold" grpId="0" nodeType="withEffect">
                                  <p:stCondLst>
                                    <p:cond delay="0"/>
                                  </p:stCondLst>
                                  <p:childTnLst>
                                    <p:set>
                                      <p:cBhvr>
                                        <p:cTn id="79" dur="1" fill="hold">
                                          <p:stCondLst>
                                            <p:cond delay="0"/>
                                          </p:stCondLst>
                                        </p:cTn>
                                        <p:tgtEl>
                                          <p:spTgt spid="27"/>
                                        </p:tgtEl>
                                        <p:attrNameLst>
                                          <p:attrName>style.visibility</p:attrName>
                                        </p:attrNameLst>
                                      </p:cBhvr>
                                      <p:to>
                                        <p:strVal val="visible"/>
                                      </p:to>
                                    </p:set>
                                    <p:anim calcmode="lin" valueType="num">
                                      <p:cBhvr>
                                        <p:cTn id="80" dur="500" fill="hold"/>
                                        <p:tgtEl>
                                          <p:spTgt spid="27"/>
                                        </p:tgtEl>
                                        <p:attrNameLst>
                                          <p:attrName>ppt_w</p:attrName>
                                        </p:attrNameLst>
                                      </p:cBhvr>
                                      <p:tavLst>
                                        <p:tav tm="0">
                                          <p:val>
                                            <p:fltVal val="0"/>
                                          </p:val>
                                        </p:tav>
                                        <p:tav tm="100000">
                                          <p:val>
                                            <p:strVal val="#ppt_w"/>
                                          </p:val>
                                        </p:tav>
                                      </p:tavLst>
                                    </p:anim>
                                    <p:anim calcmode="lin" valueType="num">
                                      <p:cBhvr>
                                        <p:cTn id="81" dur="500" fill="hold"/>
                                        <p:tgtEl>
                                          <p:spTgt spid="27"/>
                                        </p:tgtEl>
                                        <p:attrNameLst>
                                          <p:attrName>ppt_h</p:attrName>
                                        </p:attrNameLst>
                                      </p:cBhvr>
                                      <p:tavLst>
                                        <p:tav tm="0">
                                          <p:val>
                                            <p:fltVal val="0"/>
                                          </p:val>
                                        </p:tav>
                                        <p:tav tm="100000">
                                          <p:val>
                                            <p:strVal val="#ppt_h"/>
                                          </p:val>
                                        </p:tav>
                                      </p:tavLst>
                                    </p:anim>
                                    <p:animEffect transition="in" filter="fade">
                                      <p:cBhvr>
                                        <p:cTn id="82" dur="500"/>
                                        <p:tgtEl>
                                          <p:spTgt spid="27"/>
                                        </p:tgtEl>
                                      </p:cBhvr>
                                    </p:animEffect>
                                  </p:childTnLst>
                                </p:cTn>
                              </p:par>
                              <p:par>
                                <p:cTn id="83" presetID="53" presetClass="entr" presetSubtype="16" fill="hold" grpId="0" nodeType="withEffect">
                                  <p:stCondLst>
                                    <p:cond delay="0"/>
                                  </p:stCondLst>
                                  <p:childTnLst>
                                    <p:set>
                                      <p:cBhvr>
                                        <p:cTn id="84" dur="1" fill="hold">
                                          <p:stCondLst>
                                            <p:cond delay="0"/>
                                          </p:stCondLst>
                                        </p:cTn>
                                        <p:tgtEl>
                                          <p:spTgt spid="28"/>
                                        </p:tgtEl>
                                        <p:attrNameLst>
                                          <p:attrName>style.visibility</p:attrName>
                                        </p:attrNameLst>
                                      </p:cBhvr>
                                      <p:to>
                                        <p:strVal val="visible"/>
                                      </p:to>
                                    </p:set>
                                    <p:anim calcmode="lin" valueType="num">
                                      <p:cBhvr>
                                        <p:cTn id="85" dur="500" fill="hold"/>
                                        <p:tgtEl>
                                          <p:spTgt spid="28"/>
                                        </p:tgtEl>
                                        <p:attrNameLst>
                                          <p:attrName>ppt_w</p:attrName>
                                        </p:attrNameLst>
                                      </p:cBhvr>
                                      <p:tavLst>
                                        <p:tav tm="0">
                                          <p:val>
                                            <p:fltVal val="0"/>
                                          </p:val>
                                        </p:tav>
                                        <p:tav tm="100000">
                                          <p:val>
                                            <p:strVal val="#ppt_w"/>
                                          </p:val>
                                        </p:tav>
                                      </p:tavLst>
                                    </p:anim>
                                    <p:anim calcmode="lin" valueType="num">
                                      <p:cBhvr>
                                        <p:cTn id="86" dur="500" fill="hold"/>
                                        <p:tgtEl>
                                          <p:spTgt spid="28"/>
                                        </p:tgtEl>
                                        <p:attrNameLst>
                                          <p:attrName>ppt_h</p:attrName>
                                        </p:attrNameLst>
                                      </p:cBhvr>
                                      <p:tavLst>
                                        <p:tav tm="0">
                                          <p:val>
                                            <p:fltVal val="0"/>
                                          </p:val>
                                        </p:tav>
                                        <p:tav tm="100000">
                                          <p:val>
                                            <p:strVal val="#ppt_h"/>
                                          </p:val>
                                        </p:tav>
                                      </p:tavLst>
                                    </p:anim>
                                    <p:animEffect transition="in" filter="fade">
                                      <p:cBhvr>
                                        <p:cTn id="87" dur="500"/>
                                        <p:tgtEl>
                                          <p:spTgt spid="28"/>
                                        </p:tgtEl>
                                      </p:cBhvr>
                                    </p:animEffect>
                                  </p:childTnLst>
                                </p:cTn>
                              </p:par>
                            </p:childTnLst>
                          </p:cTn>
                        </p:par>
                      </p:childTnLst>
                    </p:cTn>
                  </p:par>
                  <p:par>
                    <p:cTn id="88" fill="hold">
                      <p:stCondLst>
                        <p:cond delay="indefinite"/>
                      </p:stCondLst>
                      <p:childTnLst>
                        <p:par>
                          <p:cTn id="89" fill="hold">
                            <p:stCondLst>
                              <p:cond delay="0"/>
                            </p:stCondLst>
                            <p:childTnLst>
                              <p:par>
                                <p:cTn id="90" presetID="53" presetClass="entr" presetSubtype="16" fill="hold" grpId="0" nodeType="clickEffect">
                                  <p:stCondLst>
                                    <p:cond delay="0"/>
                                  </p:stCondLst>
                                  <p:childTnLst>
                                    <p:set>
                                      <p:cBhvr>
                                        <p:cTn id="91" dur="1" fill="hold">
                                          <p:stCondLst>
                                            <p:cond delay="0"/>
                                          </p:stCondLst>
                                        </p:cTn>
                                        <p:tgtEl>
                                          <p:spTgt spid="29"/>
                                        </p:tgtEl>
                                        <p:attrNameLst>
                                          <p:attrName>style.visibility</p:attrName>
                                        </p:attrNameLst>
                                      </p:cBhvr>
                                      <p:to>
                                        <p:strVal val="visible"/>
                                      </p:to>
                                    </p:set>
                                    <p:anim calcmode="lin" valueType="num">
                                      <p:cBhvr>
                                        <p:cTn id="92" dur="500" fill="hold"/>
                                        <p:tgtEl>
                                          <p:spTgt spid="29"/>
                                        </p:tgtEl>
                                        <p:attrNameLst>
                                          <p:attrName>ppt_w</p:attrName>
                                        </p:attrNameLst>
                                      </p:cBhvr>
                                      <p:tavLst>
                                        <p:tav tm="0">
                                          <p:val>
                                            <p:fltVal val="0"/>
                                          </p:val>
                                        </p:tav>
                                        <p:tav tm="100000">
                                          <p:val>
                                            <p:strVal val="#ppt_w"/>
                                          </p:val>
                                        </p:tav>
                                      </p:tavLst>
                                    </p:anim>
                                    <p:anim calcmode="lin" valueType="num">
                                      <p:cBhvr>
                                        <p:cTn id="93" dur="500" fill="hold"/>
                                        <p:tgtEl>
                                          <p:spTgt spid="29"/>
                                        </p:tgtEl>
                                        <p:attrNameLst>
                                          <p:attrName>ppt_h</p:attrName>
                                        </p:attrNameLst>
                                      </p:cBhvr>
                                      <p:tavLst>
                                        <p:tav tm="0">
                                          <p:val>
                                            <p:fltVal val="0"/>
                                          </p:val>
                                        </p:tav>
                                        <p:tav tm="100000">
                                          <p:val>
                                            <p:strVal val="#ppt_h"/>
                                          </p:val>
                                        </p:tav>
                                      </p:tavLst>
                                    </p:anim>
                                    <p:animEffect transition="in" filter="fade">
                                      <p:cBhvr>
                                        <p:cTn id="94" dur="500"/>
                                        <p:tgtEl>
                                          <p:spTgt spid="29"/>
                                        </p:tgtEl>
                                      </p:cBhvr>
                                    </p:animEffect>
                                  </p:childTnLst>
                                </p:cTn>
                              </p:par>
                              <p:par>
                                <p:cTn id="95" presetID="53" presetClass="entr" presetSubtype="16" fill="hold" grpId="0" nodeType="withEffect">
                                  <p:stCondLst>
                                    <p:cond delay="0"/>
                                  </p:stCondLst>
                                  <p:childTnLst>
                                    <p:set>
                                      <p:cBhvr>
                                        <p:cTn id="96" dur="1" fill="hold">
                                          <p:stCondLst>
                                            <p:cond delay="0"/>
                                          </p:stCondLst>
                                        </p:cTn>
                                        <p:tgtEl>
                                          <p:spTgt spid="35"/>
                                        </p:tgtEl>
                                        <p:attrNameLst>
                                          <p:attrName>style.visibility</p:attrName>
                                        </p:attrNameLst>
                                      </p:cBhvr>
                                      <p:to>
                                        <p:strVal val="visible"/>
                                      </p:to>
                                    </p:set>
                                    <p:anim calcmode="lin" valueType="num">
                                      <p:cBhvr>
                                        <p:cTn id="97" dur="500" fill="hold"/>
                                        <p:tgtEl>
                                          <p:spTgt spid="35"/>
                                        </p:tgtEl>
                                        <p:attrNameLst>
                                          <p:attrName>ppt_w</p:attrName>
                                        </p:attrNameLst>
                                      </p:cBhvr>
                                      <p:tavLst>
                                        <p:tav tm="0">
                                          <p:val>
                                            <p:fltVal val="0"/>
                                          </p:val>
                                        </p:tav>
                                        <p:tav tm="100000">
                                          <p:val>
                                            <p:strVal val="#ppt_w"/>
                                          </p:val>
                                        </p:tav>
                                      </p:tavLst>
                                    </p:anim>
                                    <p:anim calcmode="lin" valueType="num">
                                      <p:cBhvr>
                                        <p:cTn id="98" dur="500" fill="hold"/>
                                        <p:tgtEl>
                                          <p:spTgt spid="35"/>
                                        </p:tgtEl>
                                        <p:attrNameLst>
                                          <p:attrName>ppt_h</p:attrName>
                                        </p:attrNameLst>
                                      </p:cBhvr>
                                      <p:tavLst>
                                        <p:tav tm="0">
                                          <p:val>
                                            <p:fltVal val="0"/>
                                          </p:val>
                                        </p:tav>
                                        <p:tav tm="100000">
                                          <p:val>
                                            <p:strVal val="#ppt_h"/>
                                          </p:val>
                                        </p:tav>
                                      </p:tavLst>
                                    </p:anim>
                                    <p:animEffect transition="in" filter="fade">
                                      <p:cBhvr>
                                        <p:cTn id="99" dur="500"/>
                                        <p:tgtEl>
                                          <p:spTgt spid="35"/>
                                        </p:tgtEl>
                                      </p:cBhvr>
                                    </p:animEffect>
                                  </p:childTnLst>
                                </p:cTn>
                              </p:par>
                              <p:par>
                                <p:cTn id="100" presetID="53" presetClass="entr" presetSubtype="16" fill="hold" grpId="0" nodeType="withEffect">
                                  <p:stCondLst>
                                    <p:cond delay="0"/>
                                  </p:stCondLst>
                                  <p:childTnLst>
                                    <p:set>
                                      <p:cBhvr>
                                        <p:cTn id="101" dur="1" fill="hold">
                                          <p:stCondLst>
                                            <p:cond delay="0"/>
                                          </p:stCondLst>
                                        </p:cTn>
                                        <p:tgtEl>
                                          <p:spTgt spid="36"/>
                                        </p:tgtEl>
                                        <p:attrNameLst>
                                          <p:attrName>style.visibility</p:attrName>
                                        </p:attrNameLst>
                                      </p:cBhvr>
                                      <p:to>
                                        <p:strVal val="visible"/>
                                      </p:to>
                                    </p:set>
                                    <p:anim calcmode="lin" valueType="num">
                                      <p:cBhvr>
                                        <p:cTn id="102" dur="500" fill="hold"/>
                                        <p:tgtEl>
                                          <p:spTgt spid="36"/>
                                        </p:tgtEl>
                                        <p:attrNameLst>
                                          <p:attrName>ppt_w</p:attrName>
                                        </p:attrNameLst>
                                      </p:cBhvr>
                                      <p:tavLst>
                                        <p:tav tm="0">
                                          <p:val>
                                            <p:fltVal val="0"/>
                                          </p:val>
                                        </p:tav>
                                        <p:tav tm="100000">
                                          <p:val>
                                            <p:strVal val="#ppt_w"/>
                                          </p:val>
                                        </p:tav>
                                      </p:tavLst>
                                    </p:anim>
                                    <p:anim calcmode="lin" valueType="num">
                                      <p:cBhvr>
                                        <p:cTn id="103" dur="500" fill="hold"/>
                                        <p:tgtEl>
                                          <p:spTgt spid="36"/>
                                        </p:tgtEl>
                                        <p:attrNameLst>
                                          <p:attrName>ppt_h</p:attrName>
                                        </p:attrNameLst>
                                      </p:cBhvr>
                                      <p:tavLst>
                                        <p:tav tm="0">
                                          <p:val>
                                            <p:fltVal val="0"/>
                                          </p:val>
                                        </p:tav>
                                        <p:tav tm="100000">
                                          <p:val>
                                            <p:strVal val="#ppt_h"/>
                                          </p:val>
                                        </p:tav>
                                      </p:tavLst>
                                    </p:anim>
                                    <p:animEffect transition="in" filter="fade">
                                      <p:cBhvr>
                                        <p:cTn id="104"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p:bldP spid="3" grpId="0"/>
      <p:bldP spid="14" grpId="0" animBg="1"/>
      <p:bldP spid="15" grpId="0"/>
      <p:bldP spid="16" grpId="0"/>
      <p:bldP spid="17" grpId="0" animBg="1"/>
      <p:bldP spid="20" grpId="0"/>
      <p:bldP spid="21" grpId="0"/>
      <p:bldP spid="22" grpId="0" animBg="1"/>
      <p:bldP spid="23" grpId="0"/>
      <p:bldP spid="24" grpId="0"/>
      <p:bldP spid="25" grpId="0" animBg="1"/>
      <p:bldP spid="27" grpId="0"/>
      <p:bldP spid="28" grpId="0"/>
      <p:bldP spid="29" grpId="0" animBg="1"/>
      <p:bldP spid="35" grpId="0"/>
      <p:bldP spid="36"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Freeform 5"/>
          <p:cNvSpPr>
            <a:spLocks/>
          </p:cNvSpPr>
          <p:nvPr/>
        </p:nvSpPr>
        <p:spPr bwMode="auto">
          <a:xfrm rot="5400000">
            <a:off x="5072090" y="617534"/>
            <a:ext cx="2171852" cy="5923065"/>
          </a:xfrm>
          <a:custGeom>
            <a:avLst/>
            <a:gdLst/>
            <a:ahLst/>
            <a:cxnLst/>
            <a:rect l="l" t="t" r="r" b="b"/>
            <a:pathLst>
              <a:path w="1536700" h="3668713">
                <a:moveTo>
                  <a:pt x="196789" y="0"/>
                </a:moveTo>
                <a:lnTo>
                  <a:pt x="978699" y="0"/>
                </a:lnTo>
                <a:lnTo>
                  <a:pt x="982663" y="0"/>
                </a:lnTo>
                <a:lnTo>
                  <a:pt x="982663" y="401"/>
                </a:lnTo>
                <a:cubicBezTo>
                  <a:pt x="1135160" y="1079"/>
                  <a:pt x="1273070" y="63504"/>
                  <a:pt x="1373318" y="163655"/>
                </a:cubicBezTo>
                <a:cubicBezTo>
                  <a:pt x="1474168" y="264940"/>
                  <a:pt x="1536700" y="404607"/>
                  <a:pt x="1536700" y="558933"/>
                </a:cubicBezTo>
                <a:cubicBezTo>
                  <a:pt x="1536700" y="712993"/>
                  <a:pt x="1474168" y="852926"/>
                  <a:pt x="1373318" y="953945"/>
                </a:cubicBezTo>
                <a:cubicBezTo>
                  <a:pt x="1272202" y="1054963"/>
                  <a:pt x="1132768" y="1117600"/>
                  <a:pt x="978699" y="1117600"/>
                </a:cubicBezTo>
                <a:lnTo>
                  <a:pt x="977900" y="1117600"/>
                </a:lnTo>
                <a:lnTo>
                  <a:pt x="556679" y="1117600"/>
                </a:lnTo>
                <a:cubicBezTo>
                  <a:pt x="476645" y="1117871"/>
                  <a:pt x="404309" y="1150571"/>
                  <a:pt x="351679" y="1202999"/>
                </a:cubicBezTo>
                <a:cubicBezTo>
                  <a:pt x="298967" y="1256040"/>
                  <a:pt x="266222" y="1329072"/>
                  <a:pt x="266222" y="1409833"/>
                </a:cubicBezTo>
                <a:cubicBezTo>
                  <a:pt x="266222" y="1490595"/>
                  <a:pt x="298967" y="1563627"/>
                  <a:pt x="351679" y="1616401"/>
                </a:cubicBezTo>
                <a:cubicBezTo>
                  <a:pt x="404427" y="1669212"/>
                  <a:pt x="476967" y="1701677"/>
                  <a:pt x="557213" y="1701855"/>
                </a:cubicBezTo>
                <a:lnTo>
                  <a:pt x="557213" y="1701800"/>
                </a:lnTo>
                <a:lnTo>
                  <a:pt x="978699" y="1701800"/>
                </a:lnTo>
                <a:lnTo>
                  <a:pt x="982663" y="1701800"/>
                </a:lnTo>
                <a:lnTo>
                  <a:pt x="982663" y="1702201"/>
                </a:lnTo>
                <a:cubicBezTo>
                  <a:pt x="1135160" y="1702879"/>
                  <a:pt x="1273070" y="1765289"/>
                  <a:pt x="1373318" y="1865416"/>
                </a:cubicBezTo>
                <a:cubicBezTo>
                  <a:pt x="1474168" y="1966677"/>
                  <a:pt x="1536700" y="2106311"/>
                  <a:pt x="1536700" y="2260600"/>
                </a:cubicBezTo>
                <a:cubicBezTo>
                  <a:pt x="1536700" y="2414890"/>
                  <a:pt x="1474168" y="2554523"/>
                  <a:pt x="1373318" y="2655517"/>
                </a:cubicBezTo>
                <a:cubicBezTo>
                  <a:pt x="1272202" y="2756778"/>
                  <a:pt x="1132768" y="2819400"/>
                  <a:pt x="978699" y="2819400"/>
                </a:cubicBezTo>
                <a:lnTo>
                  <a:pt x="977900" y="2819400"/>
                </a:lnTo>
                <a:lnTo>
                  <a:pt x="552450" y="2819400"/>
                </a:lnTo>
                <a:lnTo>
                  <a:pt x="552450" y="2819385"/>
                </a:lnTo>
                <a:cubicBezTo>
                  <a:pt x="474092" y="2820390"/>
                  <a:pt x="403379" y="2852806"/>
                  <a:pt x="351679" y="2904481"/>
                </a:cubicBezTo>
                <a:cubicBezTo>
                  <a:pt x="298967" y="2957168"/>
                  <a:pt x="266222" y="3030079"/>
                  <a:pt x="266222" y="3110707"/>
                </a:cubicBezTo>
                <a:cubicBezTo>
                  <a:pt x="266222" y="3191334"/>
                  <a:pt x="298967" y="3264245"/>
                  <a:pt x="351679" y="3316932"/>
                </a:cubicBezTo>
                <a:cubicBezTo>
                  <a:pt x="404658" y="3369886"/>
                  <a:pt x="477602" y="3402616"/>
                  <a:pt x="558268" y="3402616"/>
                </a:cubicBezTo>
                <a:lnTo>
                  <a:pt x="558800" y="3402616"/>
                </a:lnTo>
                <a:lnTo>
                  <a:pt x="558800" y="3403600"/>
                </a:lnTo>
                <a:lnTo>
                  <a:pt x="1343112" y="3403600"/>
                </a:lnTo>
                <a:lnTo>
                  <a:pt x="1428750" y="3536157"/>
                </a:lnTo>
                <a:lnTo>
                  <a:pt x="1343112" y="3668713"/>
                </a:lnTo>
                <a:lnTo>
                  <a:pt x="558800" y="3668713"/>
                </a:lnTo>
                <a:lnTo>
                  <a:pt x="558268" y="3668713"/>
                </a:lnTo>
                <a:lnTo>
                  <a:pt x="557212" y="3668713"/>
                </a:lnTo>
                <a:lnTo>
                  <a:pt x="557212" y="3668607"/>
                </a:lnTo>
                <a:cubicBezTo>
                  <a:pt x="403488" y="3668427"/>
                  <a:pt x="264394" y="3605950"/>
                  <a:pt x="163460" y="3505329"/>
                </a:cubicBezTo>
                <a:cubicBezTo>
                  <a:pt x="62562" y="3404212"/>
                  <a:pt x="0" y="3264777"/>
                  <a:pt x="0" y="3110707"/>
                </a:cubicBezTo>
                <a:cubicBezTo>
                  <a:pt x="0" y="2956636"/>
                  <a:pt x="62562" y="2817201"/>
                  <a:pt x="163460" y="2716350"/>
                </a:cubicBezTo>
                <a:cubicBezTo>
                  <a:pt x="263349" y="2616508"/>
                  <a:pt x="400614" y="2554283"/>
                  <a:pt x="552450" y="2553287"/>
                </a:cubicBezTo>
                <a:lnTo>
                  <a:pt x="552450" y="2552700"/>
                </a:lnTo>
                <a:lnTo>
                  <a:pt x="558268" y="2552700"/>
                </a:lnTo>
                <a:lnTo>
                  <a:pt x="977900" y="2552700"/>
                </a:lnTo>
                <a:lnTo>
                  <a:pt x="977900" y="2552924"/>
                </a:lnTo>
                <a:lnTo>
                  <a:pt x="978699" y="2552924"/>
                </a:lnTo>
                <a:cubicBezTo>
                  <a:pt x="1059325" y="2552924"/>
                  <a:pt x="1132235" y="2520148"/>
                  <a:pt x="1185188" y="2467119"/>
                </a:cubicBezTo>
                <a:cubicBezTo>
                  <a:pt x="1237875" y="2414357"/>
                  <a:pt x="1270605" y="2341342"/>
                  <a:pt x="1270605" y="2260600"/>
                </a:cubicBezTo>
                <a:cubicBezTo>
                  <a:pt x="1270605" y="2179858"/>
                  <a:pt x="1237875" y="2106844"/>
                  <a:pt x="1185188" y="2054081"/>
                </a:cubicBezTo>
                <a:cubicBezTo>
                  <a:pt x="1132721" y="2001539"/>
                  <a:pt x="1060661" y="1968879"/>
                  <a:pt x="980914" y="1968500"/>
                </a:cubicBezTo>
                <a:lnTo>
                  <a:pt x="558800" y="1968500"/>
                </a:lnTo>
                <a:lnTo>
                  <a:pt x="558268" y="1968500"/>
                </a:lnTo>
                <a:lnTo>
                  <a:pt x="557213" y="1968500"/>
                </a:lnTo>
                <a:lnTo>
                  <a:pt x="557213" y="1968394"/>
                </a:lnTo>
                <a:cubicBezTo>
                  <a:pt x="403489" y="1968215"/>
                  <a:pt x="264394" y="1905899"/>
                  <a:pt x="163460" y="1804845"/>
                </a:cubicBezTo>
                <a:cubicBezTo>
                  <a:pt x="62562" y="1703826"/>
                  <a:pt x="0" y="1564160"/>
                  <a:pt x="0" y="1409833"/>
                </a:cubicBezTo>
                <a:cubicBezTo>
                  <a:pt x="0" y="1255507"/>
                  <a:pt x="62562" y="1115840"/>
                  <a:pt x="163460" y="1014555"/>
                </a:cubicBezTo>
                <a:cubicBezTo>
                  <a:pt x="263349" y="914810"/>
                  <a:pt x="400614" y="852486"/>
                  <a:pt x="552450" y="851488"/>
                </a:cubicBezTo>
                <a:lnTo>
                  <a:pt x="552450" y="850900"/>
                </a:lnTo>
                <a:lnTo>
                  <a:pt x="558268" y="850900"/>
                </a:lnTo>
                <a:lnTo>
                  <a:pt x="977900" y="850900"/>
                </a:lnTo>
                <a:lnTo>
                  <a:pt x="977900" y="851061"/>
                </a:lnTo>
                <a:lnTo>
                  <a:pt x="978699" y="851061"/>
                </a:lnTo>
                <a:cubicBezTo>
                  <a:pt x="1059325" y="851061"/>
                  <a:pt x="1132235" y="818276"/>
                  <a:pt x="1185188" y="765501"/>
                </a:cubicBezTo>
                <a:cubicBezTo>
                  <a:pt x="1237875" y="712726"/>
                  <a:pt x="1270605" y="639428"/>
                  <a:pt x="1270605" y="558933"/>
                </a:cubicBezTo>
                <a:cubicBezTo>
                  <a:pt x="1270605" y="478172"/>
                  <a:pt x="1237875" y="405140"/>
                  <a:pt x="1185188" y="352099"/>
                </a:cubicBezTo>
                <a:cubicBezTo>
                  <a:pt x="1132583" y="299671"/>
                  <a:pt x="1060283" y="266971"/>
                  <a:pt x="980287" y="266700"/>
                </a:cubicBezTo>
                <a:lnTo>
                  <a:pt x="196789" y="266700"/>
                </a:lnTo>
                <a:lnTo>
                  <a:pt x="111125" y="133350"/>
                </a:lnTo>
                <a:close/>
              </a:path>
            </a:pathLst>
          </a:custGeom>
          <a:solidFill>
            <a:schemeClr val="bg1">
              <a:lumMod val="75000"/>
            </a:schemeClr>
          </a:solidFill>
          <a:ln>
            <a:noFill/>
          </a:ln>
        </p:spPr>
        <p:txBody>
          <a:bodyPr vert="horz" wrap="square" lIns="91414" tIns="45707" rIns="91414" bIns="45707" numCol="1" anchor="t" anchorCtr="0" compatLnSpc="1">
            <a:prstTxWarp prst="textNoShape">
              <a:avLst/>
            </a:prstTxWarp>
          </a:bodyPr>
          <a:lstStyle/>
          <a:p>
            <a:endParaRPr lang="zh-CN" altLang="en-US" sz="1300"/>
          </a:p>
        </p:txBody>
      </p:sp>
      <p:sp>
        <p:nvSpPr>
          <p:cNvPr id="74" name="Oval 13"/>
          <p:cNvSpPr>
            <a:spLocks noChangeArrowheads="1"/>
          </p:cNvSpPr>
          <p:nvPr/>
        </p:nvSpPr>
        <p:spPr bwMode="auto">
          <a:xfrm>
            <a:off x="3628419" y="2296696"/>
            <a:ext cx="784764" cy="784761"/>
          </a:xfrm>
          <a:prstGeom prst="ellipse">
            <a:avLst/>
          </a:prstGeom>
          <a:gradFill>
            <a:gsLst>
              <a:gs pos="0">
                <a:srgbClr val="0E1A40"/>
              </a:gs>
              <a:gs pos="100000">
                <a:srgbClr val="2F5EB0"/>
              </a:gs>
            </a:gsLst>
            <a:lin ang="13800000" scaled="0"/>
          </a:gradFill>
          <a:ln w="19050">
            <a:solidFill>
              <a:schemeClr val="bg1"/>
            </a:solidFill>
          </a:ln>
        </p:spPr>
        <p:txBody>
          <a:bodyPr vert="horz" wrap="square" lIns="0" tIns="0" rIns="0" bIns="0" numCol="1" anchor="t" anchorCtr="0" compatLnSpc="1">
            <a:prstTxWarp prst="textNoShape">
              <a:avLst/>
            </a:prstTxWarp>
          </a:bodyPr>
          <a:lstStyle/>
          <a:p>
            <a:pPr algn="ctr">
              <a:lnSpc>
                <a:spcPct val="150000"/>
              </a:lnSpc>
            </a:pPr>
            <a:endParaRPr lang="en-US" altLang="zh-CN" sz="1300" b="1" dirty="0">
              <a:solidFill>
                <a:schemeClr val="bg1"/>
              </a:solidFill>
              <a:latin typeface="微软雅黑" pitchFamily="34" charset="-122"/>
              <a:ea typeface="微软雅黑" pitchFamily="34" charset="-122"/>
            </a:endParaRPr>
          </a:p>
        </p:txBody>
      </p:sp>
      <p:sp>
        <p:nvSpPr>
          <p:cNvPr id="78" name="Oval 13"/>
          <p:cNvSpPr>
            <a:spLocks noChangeArrowheads="1"/>
          </p:cNvSpPr>
          <p:nvPr/>
        </p:nvSpPr>
        <p:spPr bwMode="auto">
          <a:xfrm>
            <a:off x="4871015" y="4023695"/>
            <a:ext cx="773103" cy="773101"/>
          </a:xfrm>
          <a:prstGeom prst="ellipse">
            <a:avLst/>
          </a:prstGeom>
          <a:gradFill>
            <a:gsLst>
              <a:gs pos="0">
                <a:srgbClr val="0E1A40"/>
              </a:gs>
              <a:gs pos="100000">
                <a:srgbClr val="2F5EB0"/>
              </a:gs>
            </a:gsLst>
            <a:lin ang="13800000" scaled="0"/>
          </a:gradFill>
          <a:ln w="19050">
            <a:solidFill>
              <a:schemeClr val="bg1"/>
            </a:solidFill>
          </a:ln>
        </p:spPr>
        <p:txBody>
          <a:bodyPr vert="horz" wrap="square" lIns="0" tIns="0" rIns="0" bIns="0" numCol="1" anchor="t" anchorCtr="0" compatLnSpc="1">
            <a:prstTxWarp prst="textNoShape">
              <a:avLst/>
            </a:prstTxWarp>
          </a:bodyPr>
          <a:lstStyle/>
          <a:p>
            <a:pPr algn="ctr">
              <a:lnSpc>
                <a:spcPct val="150000"/>
              </a:lnSpc>
            </a:pPr>
            <a:endParaRPr lang="en-US" altLang="zh-CN" sz="1300" b="1" dirty="0">
              <a:solidFill>
                <a:schemeClr val="bg1"/>
              </a:solidFill>
              <a:latin typeface="微软雅黑" pitchFamily="34" charset="-122"/>
              <a:ea typeface="微软雅黑" pitchFamily="34" charset="-122"/>
            </a:endParaRPr>
          </a:p>
        </p:txBody>
      </p:sp>
      <p:sp>
        <p:nvSpPr>
          <p:cNvPr id="82" name="Oval 13"/>
          <p:cNvSpPr>
            <a:spLocks noChangeArrowheads="1"/>
          </p:cNvSpPr>
          <p:nvPr/>
        </p:nvSpPr>
        <p:spPr bwMode="auto">
          <a:xfrm>
            <a:off x="6507988" y="2286662"/>
            <a:ext cx="762624" cy="762623"/>
          </a:xfrm>
          <a:prstGeom prst="ellipse">
            <a:avLst/>
          </a:prstGeom>
          <a:gradFill>
            <a:gsLst>
              <a:gs pos="0">
                <a:srgbClr val="0E1A40"/>
              </a:gs>
              <a:gs pos="100000">
                <a:srgbClr val="2F5EB0"/>
              </a:gs>
            </a:gsLst>
            <a:lin ang="13800000" scaled="0"/>
          </a:gradFill>
          <a:ln w="19050">
            <a:solidFill>
              <a:schemeClr val="bg1"/>
            </a:solidFill>
          </a:ln>
        </p:spPr>
        <p:txBody>
          <a:bodyPr vert="horz" wrap="square" lIns="0" tIns="0" rIns="0" bIns="0" numCol="1" anchor="t" anchorCtr="0" compatLnSpc="1">
            <a:prstTxWarp prst="textNoShape">
              <a:avLst/>
            </a:prstTxWarp>
          </a:bodyPr>
          <a:lstStyle/>
          <a:p>
            <a:pPr algn="ctr">
              <a:lnSpc>
                <a:spcPct val="150000"/>
              </a:lnSpc>
            </a:pPr>
            <a:endParaRPr lang="en-US" altLang="zh-CN" sz="1300" b="1" dirty="0">
              <a:solidFill>
                <a:schemeClr val="bg1"/>
              </a:solidFill>
              <a:latin typeface="微软雅黑" pitchFamily="34" charset="-122"/>
              <a:ea typeface="微软雅黑" pitchFamily="34" charset="-122"/>
            </a:endParaRPr>
          </a:p>
        </p:txBody>
      </p:sp>
      <p:sp>
        <p:nvSpPr>
          <p:cNvPr id="86" name="Oval 13"/>
          <p:cNvSpPr>
            <a:spLocks noChangeArrowheads="1"/>
          </p:cNvSpPr>
          <p:nvPr/>
        </p:nvSpPr>
        <p:spPr bwMode="auto">
          <a:xfrm>
            <a:off x="8019763" y="4038288"/>
            <a:ext cx="762259" cy="762256"/>
          </a:xfrm>
          <a:prstGeom prst="ellipse">
            <a:avLst/>
          </a:prstGeom>
          <a:gradFill>
            <a:gsLst>
              <a:gs pos="0">
                <a:srgbClr val="0E1A40"/>
              </a:gs>
              <a:gs pos="100000">
                <a:srgbClr val="2F5EB0"/>
              </a:gs>
            </a:gsLst>
            <a:lin ang="13800000" scaled="0"/>
          </a:gradFill>
          <a:ln w="19050">
            <a:solidFill>
              <a:schemeClr val="bg1"/>
            </a:solidFill>
          </a:ln>
        </p:spPr>
        <p:txBody>
          <a:bodyPr vert="horz" wrap="square" lIns="0" tIns="0" rIns="0" bIns="0" numCol="1" anchor="t" anchorCtr="0" compatLnSpc="1">
            <a:prstTxWarp prst="textNoShape">
              <a:avLst/>
            </a:prstTxWarp>
          </a:bodyPr>
          <a:lstStyle/>
          <a:p>
            <a:pPr algn="ctr">
              <a:lnSpc>
                <a:spcPct val="150000"/>
              </a:lnSpc>
            </a:pPr>
            <a:endParaRPr lang="en-US" altLang="zh-CN" sz="1300" b="1" dirty="0">
              <a:solidFill>
                <a:schemeClr val="bg1"/>
              </a:solidFill>
              <a:latin typeface="微软雅黑" pitchFamily="34" charset="-122"/>
              <a:ea typeface="微软雅黑" pitchFamily="34" charset="-122"/>
            </a:endParaRPr>
          </a:p>
        </p:txBody>
      </p:sp>
      <p:sp>
        <p:nvSpPr>
          <p:cNvPr id="92" name="矩形 91"/>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93" name="矩形 92"/>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8" name="矩形 7"/>
          <p:cNvSpPr/>
          <p:nvPr/>
        </p:nvSpPr>
        <p:spPr>
          <a:xfrm>
            <a:off x="69850" y="2093287"/>
            <a:ext cx="3428999" cy="430374"/>
          </a:xfrm>
          <a:prstGeom prst="rect">
            <a:avLst/>
          </a:prstGeom>
        </p:spPr>
        <p:txBody>
          <a:bodyPr wrap="square">
            <a:spAutoFit/>
          </a:bodyPr>
          <a:lstStyle/>
          <a:p>
            <a:pPr indent="457200" algn="just">
              <a:lnSpc>
                <a:spcPct val="120000"/>
              </a:lnSpc>
              <a:spcBef>
                <a:spcPct val="0"/>
              </a:spcBef>
            </a:pPr>
            <a:r>
              <a:rPr lang="en-US" altLang="zh-CN" sz="2000" b="1" dirty="0">
                <a:solidFill>
                  <a:schemeClr val="accent2"/>
                </a:solidFill>
                <a:latin typeface="微软雅黑" pitchFamily="34" charset="-122"/>
                <a:ea typeface="微软雅黑" pitchFamily="34" charset="-122"/>
              </a:rPr>
              <a:t>1. </a:t>
            </a:r>
            <a:r>
              <a:rPr lang="zh-CN" altLang="en-US" sz="2000" b="1" dirty="0">
                <a:solidFill>
                  <a:schemeClr val="accent2"/>
                </a:solidFill>
                <a:latin typeface="微软雅黑" pitchFamily="34" charset="-122"/>
                <a:ea typeface="微软雅黑" pitchFamily="34" charset="-122"/>
              </a:rPr>
              <a:t>经营业务记录不统一</a:t>
            </a:r>
          </a:p>
        </p:txBody>
      </p:sp>
      <p:sp>
        <p:nvSpPr>
          <p:cNvPr id="10" name="矩形 9"/>
          <p:cNvSpPr/>
          <p:nvPr/>
        </p:nvSpPr>
        <p:spPr>
          <a:xfrm>
            <a:off x="3025184" y="5014819"/>
            <a:ext cx="4030231" cy="430374"/>
          </a:xfrm>
          <a:prstGeom prst="rect">
            <a:avLst/>
          </a:prstGeom>
        </p:spPr>
        <p:txBody>
          <a:bodyPr wrap="square">
            <a:spAutoFit/>
          </a:bodyPr>
          <a:lstStyle/>
          <a:p>
            <a:pPr indent="457200" algn="just">
              <a:lnSpc>
                <a:spcPct val="120000"/>
              </a:lnSpc>
              <a:spcBef>
                <a:spcPct val="0"/>
              </a:spcBef>
            </a:pPr>
            <a:r>
              <a:rPr lang="en-US" altLang="zh-CN" sz="2000" b="1" dirty="0">
                <a:solidFill>
                  <a:schemeClr val="accent2"/>
                </a:solidFill>
                <a:latin typeface="微软雅黑" pitchFamily="34" charset="-122"/>
                <a:ea typeface="微软雅黑" pitchFamily="34" charset="-122"/>
              </a:rPr>
              <a:t>2. </a:t>
            </a:r>
            <a:r>
              <a:rPr lang="zh-CN" altLang="en-US" sz="2000" b="1" dirty="0">
                <a:solidFill>
                  <a:schemeClr val="accent2"/>
                </a:solidFill>
                <a:latin typeface="微软雅黑" pitchFamily="34" charset="-122"/>
                <a:ea typeface="微软雅黑" pitchFamily="34" charset="-122"/>
              </a:rPr>
              <a:t>对自己的能力过于自负</a:t>
            </a:r>
          </a:p>
        </p:txBody>
      </p:sp>
      <p:sp>
        <p:nvSpPr>
          <p:cNvPr id="12" name="矩形 11"/>
          <p:cNvSpPr/>
          <p:nvPr/>
        </p:nvSpPr>
        <p:spPr>
          <a:xfrm>
            <a:off x="5327134" y="1395381"/>
            <a:ext cx="4636532" cy="430374"/>
          </a:xfrm>
          <a:prstGeom prst="rect">
            <a:avLst/>
          </a:prstGeom>
        </p:spPr>
        <p:txBody>
          <a:bodyPr wrap="square">
            <a:spAutoFit/>
          </a:bodyPr>
          <a:lstStyle/>
          <a:p>
            <a:pPr indent="457200" algn="just">
              <a:lnSpc>
                <a:spcPct val="120000"/>
              </a:lnSpc>
              <a:spcBef>
                <a:spcPct val="0"/>
              </a:spcBef>
            </a:pPr>
            <a:r>
              <a:rPr lang="en-US" altLang="zh-CN" sz="2000" b="1" dirty="0">
                <a:solidFill>
                  <a:schemeClr val="accent2"/>
                </a:solidFill>
                <a:latin typeface="微软雅黑" pitchFamily="34" charset="-122"/>
                <a:ea typeface="微软雅黑" pitchFamily="34" charset="-122"/>
              </a:rPr>
              <a:t>3. </a:t>
            </a:r>
            <a:r>
              <a:rPr lang="zh-CN" altLang="en-US" sz="2000" b="1" dirty="0">
                <a:solidFill>
                  <a:schemeClr val="accent2"/>
                </a:solidFill>
                <a:latin typeface="微软雅黑" pitchFamily="34" charset="-122"/>
                <a:ea typeface="微软雅黑" pitchFamily="34" charset="-122"/>
              </a:rPr>
              <a:t>关键员工流失</a:t>
            </a:r>
            <a:endParaRPr lang="zh-CN" altLang="en-US" sz="2000" dirty="0">
              <a:solidFill>
                <a:schemeClr val="tx1">
                  <a:lumMod val="75000"/>
                  <a:lumOff val="25000"/>
                </a:schemeClr>
              </a:solidFill>
              <a:latin typeface="微软雅黑" pitchFamily="34" charset="-122"/>
              <a:ea typeface="微软雅黑" pitchFamily="34" charset="-122"/>
            </a:endParaRPr>
          </a:p>
        </p:txBody>
      </p:sp>
      <p:sp>
        <p:nvSpPr>
          <p:cNvPr id="14" name="矩形 13"/>
          <p:cNvSpPr/>
          <p:nvPr/>
        </p:nvSpPr>
        <p:spPr>
          <a:xfrm>
            <a:off x="7645400" y="4840069"/>
            <a:ext cx="4279900" cy="430374"/>
          </a:xfrm>
          <a:prstGeom prst="rect">
            <a:avLst/>
          </a:prstGeom>
        </p:spPr>
        <p:txBody>
          <a:bodyPr wrap="square">
            <a:spAutoFit/>
          </a:bodyPr>
          <a:lstStyle/>
          <a:p>
            <a:pPr indent="457200" algn="just">
              <a:lnSpc>
                <a:spcPct val="120000"/>
              </a:lnSpc>
              <a:spcBef>
                <a:spcPct val="0"/>
              </a:spcBef>
            </a:pPr>
            <a:r>
              <a:rPr lang="en-US" altLang="zh-CN" sz="2000" b="1" dirty="0">
                <a:solidFill>
                  <a:schemeClr val="accent2"/>
                </a:solidFill>
                <a:latin typeface="微软雅黑" pitchFamily="34" charset="-122"/>
                <a:ea typeface="微软雅黑" pitchFamily="34" charset="-122"/>
              </a:rPr>
              <a:t>4. </a:t>
            </a:r>
            <a:r>
              <a:rPr lang="zh-CN" altLang="en-US" sz="2000" b="1" dirty="0">
                <a:solidFill>
                  <a:schemeClr val="accent2"/>
                </a:solidFill>
                <a:latin typeface="微软雅黑" pitchFamily="34" charset="-122"/>
                <a:ea typeface="微软雅黑" pitchFamily="34" charset="-122"/>
              </a:rPr>
              <a:t>高估收购价格</a:t>
            </a:r>
            <a:endParaRPr lang="zh-CN" altLang="en-US" sz="2000" dirty="0">
              <a:solidFill>
                <a:schemeClr val="tx1">
                  <a:lumMod val="75000"/>
                  <a:lumOff val="25000"/>
                </a:schemeClr>
              </a:solidFill>
              <a:latin typeface="微软雅黑" pitchFamily="34" charset="-122"/>
              <a:ea typeface="微软雅黑" pitchFamily="34" charset="-122"/>
            </a:endParaRPr>
          </a:p>
        </p:txBody>
      </p:sp>
      <p:sp>
        <p:nvSpPr>
          <p:cNvPr id="19" name="矩形 18"/>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0" name="组合 19"/>
          <p:cNvGrpSpPr/>
          <p:nvPr/>
        </p:nvGrpSpPr>
        <p:grpSpPr>
          <a:xfrm>
            <a:off x="192881" y="893"/>
            <a:ext cx="575915" cy="836495"/>
            <a:chOff x="841003" y="360040"/>
            <a:chExt cx="504056" cy="836712"/>
          </a:xfrm>
          <a:solidFill>
            <a:schemeClr val="accent1"/>
          </a:solidFill>
        </p:grpSpPr>
        <p:sp>
          <p:nvSpPr>
            <p:cNvPr id="21" name="矩形 2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22" name="等腰三角形 2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24" name="矩形 2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9"/>
          <p:cNvSpPr txBox="1"/>
          <p:nvPr/>
        </p:nvSpPr>
        <p:spPr>
          <a:xfrm>
            <a:off x="840784" y="203271"/>
            <a:ext cx="72110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二、 企业的</a:t>
            </a:r>
            <a:r>
              <a:rPr lang="zh-CN" altLang="en-US" sz="2400" b="1" dirty="0" smtClean="0">
                <a:solidFill>
                  <a:schemeClr val="tx1">
                    <a:lumMod val="75000"/>
                    <a:lumOff val="25000"/>
                  </a:schemeClr>
                </a:solidFill>
                <a:latin typeface="微软雅黑" pitchFamily="34" charset="-122"/>
                <a:ea typeface="微软雅黑" pitchFamily="34" charset="-122"/>
              </a:rPr>
              <a:t>收购  </a:t>
            </a:r>
            <a:r>
              <a:rPr lang="en-US" altLang="zh-CN" sz="2400" b="1" dirty="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三</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收购的劣势</a:t>
            </a:r>
          </a:p>
        </p:txBody>
      </p:sp>
    </p:spTree>
    <p:extLst>
      <p:ext uri="{BB962C8B-B14F-4D97-AF65-F5344CB8AC3E}">
        <p14:creationId xmlns:p14="http://schemas.microsoft.com/office/powerpoint/2010/main" val="3394980413"/>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3"/>
                                        </p:tgtEl>
                                        <p:attrNameLst>
                                          <p:attrName>style.visibility</p:attrName>
                                        </p:attrNameLst>
                                      </p:cBhvr>
                                      <p:to>
                                        <p:strVal val="visible"/>
                                      </p:to>
                                    </p:set>
                                    <p:anim calcmode="lin" valueType="num">
                                      <p:cBhvr additive="base">
                                        <p:cTn id="7" dur="500" fill="hold"/>
                                        <p:tgtEl>
                                          <p:spTgt spid="73"/>
                                        </p:tgtEl>
                                        <p:attrNameLst>
                                          <p:attrName>ppt_x</p:attrName>
                                        </p:attrNameLst>
                                      </p:cBhvr>
                                      <p:tavLst>
                                        <p:tav tm="0">
                                          <p:val>
                                            <p:strVal val="#ppt_x"/>
                                          </p:val>
                                        </p:tav>
                                        <p:tav tm="100000">
                                          <p:val>
                                            <p:strVal val="#ppt_x"/>
                                          </p:val>
                                        </p:tav>
                                      </p:tavLst>
                                    </p:anim>
                                    <p:anim calcmode="lin" valueType="num">
                                      <p:cBhvr additive="base">
                                        <p:cTn id="8" dur="500" fill="hold"/>
                                        <p:tgtEl>
                                          <p:spTgt spid="7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4"/>
                                        </p:tgtEl>
                                        <p:attrNameLst>
                                          <p:attrName>style.visibility</p:attrName>
                                        </p:attrNameLst>
                                      </p:cBhvr>
                                      <p:to>
                                        <p:strVal val="visible"/>
                                      </p:to>
                                    </p:set>
                                    <p:anim calcmode="lin" valueType="num">
                                      <p:cBhvr additive="base">
                                        <p:cTn id="11" dur="500" fill="hold"/>
                                        <p:tgtEl>
                                          <p:spTgt spid="74"/>
                                        </p:tgtEl>
                                        <p:attrNameLst>
                                          <p:attrName>ppt_x</p:attrName>
                                        </p:attrNameLst>
                                      </p:cBhvr>
                                      <p:tavLst>
                                        <p:tav tm="0">
                                          <p:val>
                                            <p:strVal val="#ppt_x"/>
                                          </p:val>
                                        </p:tav>
                                        <p:tav tm="100000">
                                          <p:val>
                                            <p:strVal val="#ppt_x"/>
                                          </p:val>
                                        </p:tav>
                                      </p:tavLst>
                                    </p:anim>
                                    <p:anim calcmode="lin" valueType="num">
                                      <p:cBhvr additive="base">
                                        <p:cTn id="12" dur="500" fill="hold"/>
                                        <p:tgtEl>
                                          <p:spTgt spid="74"/>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78"/>
                                        </p:tgtEl>
                                        <p:attrNameLst>
                                          <p:attrName>style.visibility</p:attrName>
                                        </p:attrNameLst>
                                      </p:cBhvr>
                                      <p:to>
                                        <p:strVal val="visible"/>
                                      </p:to>
                                    </p:set>
                                    <p:anim calcmode="lin" valueType="num">
                                      <p:cBhvr additive="base">
                                        <p:cTn id="15" dur="500" fill="hold"/>
                                        <p:tgtEl>
                                          <p:spTgt spid="78"/>
                                        </p:tgtEl>
                                        <p:attrNameLst>
                                          <p:attrName>ppt_x</p:attrName>
                                        </p:attrNameLst>
                                      </p:cBhvr>
                                      <p:tavLst>
                                        <p:tav tm="0">
                                          <p:val>
                                            <p:strVal val="#ppt_x"/>
                                          </p:val>
                                        </p:tav>
                                        <p:tav tm="100000">
                                          <p:val>
                                            <p:strVal val="#ppt_x"/>
                                          </p:val>
                                        </p:tav>
                                      </p:tavLst>
                                    </p:anim>
                                    <p:anim calcmode="lin" valueType="num">
                                      <p:cBhvr additive="base">
                                        <p:cTn id="16" dur="500" fill="hold"/>
                                        <p:tgtEl>
                                          <p:spTgt spid="78"/>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82"/>
                                        </p:tgtEl>
                                        <p:attrNameLst>
                                          <p:attrName>style.visibility</p:attrName>
                                        </p:attrNameLst>
                                      </p:cBhvr>
                                      <p:to>
                                        <p:strVal val="visible"/>
                                      </p:to>
                                    </p:set>
                                    <p:anim calcmode="lin" valueType="num">
                                      <p:cBhvr additive="base">
                                        <p:cTn id="19" dur="500" fill="hold"/>
                                        <p:tgtEl>
                                          <p:spTgt spid="82"/>
                                        </p:tgtEl>
                                        <p:attrNameLst>
                                          <p:attrName>ppt_x</p:attrName>
                                        </p:attrNameLst>
                                      </p:cBhvr>
                                      <p:tavLst>
                                        <p:tav tm="0">
                                          <p:val>
                                            <p:strVal val="#ppt_x"/>
                                          </p:val>
                                        </p:tav>
                                        <p:tav tm="100000">
                                          <p:val>
                                            <p:strVal val="#ppt_x"/>
                                          </p:val>
                                        </p:tav>
                                      </p:tavLst>
                                    </p:anim>
                                    <p:anim calcmode="lin" valueType="num">
                                      <p:cBhvr additive="base">
                                        <p:cTn id="20" dur="500" fill="hold"/>
                                        <p:tgtEl>
                                          <p:spTgt spid="82"/>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86"/>
                                        </p:tgtEl>
                                        <p:attrNameLst>
                                          <p:attrName>style.visibility</p:attrName>
                                        </p:attrNameLst>
                                      </p:cBhvr>
                                      <p:to>
                                        <p:strVal val="visible"/>
                                      </p:to>
                                    </p:set>
                                    <p:anim calcmode="lin" valueType="num">
                                      <p:cBhvr additive="base">
                                        <p:cTn id="23" dur="500" fill="hold"/>
                                        <p:tgtEl>
                                          <p:spTgt spid="86"/>
                                        </p:tgtEl>
                                        <p:attrNameLst>
                                          <p:attrName>ppt_x</p:attrName>
                                        </p:attrNameLst>
                                      </p:cBhvr>
                                      <p:tavLst>
                                        <p:tav tm="0">
                                          <p:val>
                                            <p:strVal val="#ppt_x"/>
                                          </p:val>
                                        </p:tav>
                                        <p:tav tm="100000">
                                          <p:val>
                                            <p:strVal val="#ppt_x"/>
                                          </p:val>
                                        </p:tav>
                                      </p:tavLst>
                                    </p:anim>
                                    <p:anim calcmode="lin" valueType="num">
                                      <p:cBhvr additive="base">
                                        <p:cTn id="24" dur="500" fill="hold"/>
                                        <p:tgtEl>
                                          <p:spTgt spid="86"/>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ppt_x"/>
                                          </p:val>
                                        </p:tav>
                                        <p:tav tm="100000">
                                          <p:val>
                                            <p:strVal val="#ppt_x"/>
                                          </p:val>
                                        </p:tav>
                                      </p:tavLst>
                                    </p:anim>
                                    <p:anim calcmode="lin" valueType="num">
                                      <p:cBhvr additive="base">
                                        <p:cTn id="2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6" presetClass="entr" presetSubtype="16"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circle(in)">
                                      <p:cBhvr>
                                        <p:cTn id="33" dur="2000"/>
                                        <p:tgtEl>
                                          <p:spTgt spid="10"/>
                                        </p:tgtEl>
                                      </p:cBhvr>
                                    </p:animEffect>
                                  </p:childTnLst>
                                </p:cTn>
                              </p:par>
                            </p:childTnLst>
                          </p:cTn>
                        </p:par>
                      </p:childTnLst>
                    </p:cTn>
                  </p:par>
                  <p:par>
                    <p:cTn id="34" fill="hold">
                      <p:stCondLst>
                        <p:cond delay="indefinite"/>
                      </p:stCondLst>
                      <p:childTnLst>
                        <p:par>
                          <p:cTn id="35" fill="hold">
                            <p:stCondLst>
                              <p:cond delay="0"/>
                            </p:stCondLst>
                            <p:childTnLst>
                              <p:par>
                                <p:cTn id="36" presetID="21" presetClass="entr" presetSubtype="1" fill="hold" grpId="0" nodeType="click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wheel(1)">
                                      <p:cBhvr>
                                        <p:cTn id="38" dur="2000"/>
                                        <p:tgtEl>
                                          <p:spTgt spid="12"/>
                                        </p:tgtEl>
                                      </p:cBhvr>
                                    </p:animEffect>
                                  </p:childTnLst>
                                </p:cTn>
                              </p:par>
                            </p:childTnLst>
                          </p:cTn>
                        </p:par>
                      </p:childTnLst>
                    </p:cTn>
                  </p:par>
                  <p:par>
                    <p:cTn id="39" fill="hold">
                      <p:stCondLst>
                        <p:cond delay="indefinite"/>
                      </p:stCondLst>
                      <p:childTnLst>
                        <p:par>
                          <p:cTn id="40" fill="hold">
                            <p:stCondLst>
                              <p:cond delay="0"/>
                            </p:stCondLst>
                            <p:childTnLst>
                              <p:par>
                                <p:cTn id="41" presetID="21" presetClass="entr" presetSubtype="1"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wheel(1)">
                                      <p:cBhvr>
                                        <p:cTn id="43"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animBg="1"/>
      <p:bldP spid="74" grpId="0" animBg="1"/>
      <p:bldP spid="78" grpId="0" animBg="1"/>
      <p:bldP spid="82" grpId="0" animBg="1"/>
      <p:bldP spid="86" grpId="0" animBg="1"/>
      <p:bldP spid="8" grpId="0"/>
      <p:bldP spid="10" grpId="0"/>
      <p:bldP spid="12" grpId="0"/>
      <p:bldP spid="14"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1" name="组合 20"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660832" y="1510805"/>
            <a:ext cx="1924050" cy="4030663"/>
            <a:chOff x="1661530" y="2239405"/>
            <a:chExt cx="1924050" cy="4030663"/>
          </a:xfrm>
          <a:solidFill>
            <a:schemeClr val="accent2">
              <a:lumMod val="75000"/>
            </a:schemeClr>
          </a:solidFill>
        </p:grpSpPr>
        <p:sp>
          <p:nvSpPr>
            <p:cNvPr id="22" name="Freeform 47"/>
            <p:cNvSpPr>
              <a:spLocks/>
            </p:cNvSpPr>
            <p:nvPr/>
          </p:nvSpPr>
          <p:spPr bwMode="auto">
            <a:xfrm flipH="1">
              <a:off x="1661530" y="2290205"/>
              <a:ext cx="1924050" cy="3979863"/>
            </a:xfrm>
            <a:custGeom>
              <a:avLst/>
              <a:gdLst>
                <a:gd name="T0" fmla="*/ 450 w 450"/>
                <a:gd name="T1" fmla="*/ 409 h 931"/>
                <a:gd name="T2" fmla="*/ 450 w 450"/>
                <a:gd name="T3" fmla="*/ 562 h 931"/>
                <a:gd name="T4" fmla="*/ 410 w 450"/>
                <a:gd name="T5" fmla="*/ 562 h 931"/>
                <a:gd name="T6" fmla="*/ 400 w 450"/>
                <a:gd name="T7" fmla="*/ 419 h 931"/>
                <a:gd name="T8" fmla="*/ 341 w 450"/>
                <a:gd name="T9" fmla="*/ 292 h 931"/>
                <a:gd name="T10" fmla="*/ 336 w 450"/>
                <a:gd name="T11" fmla="*/ 526 h 931"/>
                <a:gd name="T12" fmla="*/ 374 w 450"/>
                <a:gd name="T13" fmla="*/ 931 h 931"/>
                <a:gd name="T14" fmla="*/ 324 w 450"/>
                <a:gd name="T15" fmla="*/ 931 h 931"/>
                <a:gd name="T16" fmla="*/ 262 w 450"/>
                <a:gd name="T17" fmla="*/ 511 h 931"/>
                <a:gd name="T18" fmla="*/ 238 w 450"/>
                <a:gd name="T19" fmla="*/ 511 h 931"/>
                <a:gd name="T20" fmla="*/ 215 w 450"/>
                <a:gd name="T21" fmla="*/ 931 h 931"/>
                <a:gd name="T22" fmla="*/ 165 w 450"/>
                <a:gd name="T23" fmla="*/ 931 h 931"/>
                <a:gd name="T24" fmla="*/ 165 w 450"/>
                <a:gd name="T25" fmla="*/ 423 h 931"/>
                <a:gd name="T26" fmla="*/ 188 w 450"/>
                <a:gd name="T27" fmla="*/ 285 h 931"/>
                <a:gd name="T28" fmla="*/ 31 w 450"/>
                <a:gd name="T29" fmla="*/ 114 h 931"/>
                <a:gd name="T30" fmla="*/ 0 w 450"/>
                <a:gd name="T31" fmla="*/ 16 h 931"/>
                <a:gd name="T32" fmla="*/ 44 w 450"/>
                <a:gd name="T33" fmla="*/ 0 h 931"/>
                <a:gd name="T34" fmla="*/ 179 w 450"/>
                <a:gd name="T35" fmla="*/ 197 h 931"/>
                <a:gd name="T36" fmla="*/ 225 w 450"/>
                <a:gd name="T37" fmla="*/ 197 h 931"/>
                <a:gd name="T38" fmla="*/ 255 w 450"/>
                <a:gd name="T39" fmla="*/ 240 h 931"/>
                <a:gd name="T40" fmla="*/ 200 w 450"/>
                <a:gd name="T41" fmla="*/ 411 h 931"/>
                <a:gd name="T42" fmla="*/ 225 w 450"/>
                <a:gd name="T43" fmla="*/ 450 h 931"/>
                <a:gd name="T44" fmla="*/ 266 w 450"/>
                <a:gd name="T45" fmla="*/ 416 h 931"/>
                <a:gd name="T46" fmla="*/ 255 w 450"/>
                <a:gd name="T47" fmla="*/ 240 h 931"/>
                <a:gd name="T48" fmla="*/ 307 w 450"/>
                <a:gd name="T49" fmla="*/ 195 h 931"/>
                <a:gd name="T50" fmla="*/ 400 w 450"/>
                <a:gd name="T51" fmla="*/ 257 h 931"/>
                <a:gd name="T52" fmla="*/ 450 w 450"/>
                <a:gd name="T53" fmla="*/ 409 h 9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50" h="931">
                  <a:moveTo>
                    <a:pt x="450" y="409"/>
                  </a:moveTo>
                  <a:cubicBezTo>
                    <a:pt x="450" y="562"/>
                    <a:pt x="450" y="562"/>
                    <a:pt x="450" y="562"/>
                  </a:cubicBezTo>
                  <a:cubicBezTo>
                    <a:pt x="410" y="562"/>
                    <a:pt x="410" y="562"/>
                    <a:pt x="410" y="562"/>
                  </a:cubicBezTo>
                  <a:cubicBezTo>
                    <a:pt x="400" y="419"/>
                    <a:pt x="400" y="419"/>
                    <a:pt x="400" y="419"/>
                  </a:cubicBezTo>
                  <a:cubicBezTo>
                    <a:pt x="341" y="292"/>
                    <a:pt x="341" y="292"/>
                    <a:pt x="341" y="292"/>
                  </a:cubicBezTo>
                  <a:cubicBezTo>
                    <a:pt x="341" y="292"/>
                    <a:pt x="319" y="381"/>
                    <a:pt x="336" y="526"/>
                  </a:cubicBezTo>
                  <a:cubicBezTo>
                    <a:pt x="353" y="671"/>
                    <a:pt x="374" y="931"/>
                    <a:pt x="374" y="931"/>
                  </a:cubicBezTo>
                  <a:cubicBezTo>
                    <a:pt x="324" y="931"/>
                    <a:pt x="324" y="931"/>
                    <a:pt x="324" y="931"/>
                  </a:cubicBezTo>
                  <a:cubicBezTo>
                    <a:pt x="262" y="511"/>
                    <a:pt x="262" y="511"/>
                    <a:pt x="262" y="511"/>
                  </a:cubicBezTo>
                  <a:cubicBezTo>
                    <a:pt x="238" y="511"/>
                    <a:pt x="238" y="511"/>
                    <a:pt x="238" y="511"/>
                  </a:cubicBezTo>
                  <a:cubicBezTo>
                    <a:pt x="215" y="931"/>
                    <a:pt x="215" y="931"/>
                    <a:pt x="215" y="931"/>
                  </a:cubicBezTo>
                  <a:cubicBezTo>
                    <a:pt x="165" y="931"/>
                    <a:pt x="165" y="931"/>
                    <a:pt x="165" y="931"/>
                  </a:cubicBezTo>
                  <a:cubicBezTo>
                    <a:pt x="165" y="931"/>
                    <a:pt x="141" y="562"/>
                    <a:pt x="165" y="423"/>
                  </a:cubicBezTo>
                  <a:cubicBezTo>
                    <a:pt x="188" y="285"/>
                    <a:pt x="188" y="285"/>
                    <a:pt x="188" y="285"/>
                  </a:cubicBezTo>
                  <a:cubicBezTo>
                    <a:pt x="188" y="285"/>
                    <a:pt x="62" y="211"/>
                    <a:pt x="31" y="114"/>
                  </a:cubicBezTo>
                  <a:cubicBezTo>
                    <a:pt x="0" y="16"/>
                    <a:pt x="0" y="16"/>
                    <a:pt x="0" y="16"/>
                  </a:cubicBezTo>
                  <a:cubicBezTo>
                    <a:pt x="44" y="0"/>
                    <a:pt x="44" y="0"/>
                    <a:pt x="44" y="0"/>
                  </a:cubicBezTo>
                  <a:cubicBezTo>
                    <a:pt x="44" y="0"/>
                    <a:pt x="110" y="197"/>
                    <a:pt x="179" y="197"/>
                  </a:cubicBezTo>
                  <a:cubicBezTo>
                    <a:pt x="197" y="197"/>
                    <a:pt x="212" y="197"/>
                    <a:pt x="225" y="197"/>
                  </a:cubicBezTo>
                  <a:cubicBezTo>
                    <a:pt x="225" y="197"/>
                    <a:pt x="224" y="242"/>
                    <a:pt x="255" y="240"/>
                  </a:cubicBezTo>
                  <a:cubicBezTo>
                    <a:pt x="200" y="411"/>
                    <a:pt x="200" y="411"/>
                    <a:pt x="200" y="411"/>
                  </a:cubicBezTo>
                  <a:cubicBezTo>
                    <a:pt x="225" y="450"/>
                    <a:pt x="225" y="450"/>
                    <a:pt x="225" y="450"/>
                  </a:cubicBezTo>
                  <a:cubicBezTo>
                    <a:pt x="266" y="416"/>
                    <a:pt x="266" y="416"/>
                    <a:pt x="266" y="416"/>
                  </a:cubicBezTo>
                  <a:cubicBezTo>
                    <a:pt x="255" y="240"/>
                    <a:pt x="255" y="240"/>
                    <a:pt x="255" y="240"/>
                  </a:cubicBezTo>
                  <a:cubicBezTo>
                    <a:pt x="286" y="238"/>
                    <a:pt x="307" y="195"/>
                    <a:pt x="307" y="195"/>
                  </a:cubicBezTo>
                  <a:cubicBezTo>
                    <a:pt x="338" y="197"/>
                    <a:pt x="385" y="209"/>
                    <a:pt x="400" y="257"/>
                  </a:cubicBezTo>
                  <a:cubicBezTo>
                    <a:pt x="424" y="331"/>
                    <a:pt x="450" y="409"/>
                    <a:pt x="450" y="409"/>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sp>
          <p:nvSpPr>
            <p:cNvPr id="23" name="Oval 48"/>
            <p:cNvSpPr>
              <a:spLocks noChangeArrowheads="1"/>
            </p:cNvSpPr>
            <p:nvPr/>
          </p:nvSpPr>
          <p:spPr bwMode="auto">
            <a:xfrm flipH="1">
              <a:off x="1909178" y="2239405"/>
              <a:ext cx="804863" cy="803275"/>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sp>
          <p:nvSpPr>
            <p:cNvPr id="24" name="Freeform 49"/>
            <p:cNvSpPr>
              <a:spLocks/>
            </p:cNvSpPr>
            <p:nvPr/>
          </p:nvSpPr>
          <p:spPr bwMode="auto">
            <a:xfrm flipH="1">
              <a:off x="2448929" y="3317316"/>
              <a:ext cx="280988" cy="896938"/>
            </a:xfrm>
            <a:custGeom>
              <a:avLst/>
              <a:gdLst>
                <a:gd name="T0" fmla="*/ 148 w 177"/>
                <a:gd name="T1" fmla="*/ 0 h 565"/>
                <a:gd name="T2" fmla="*/ 177 w 177"/>
                <a:gd name="T3" fmla="*/ 473 h 565"/>
                <a:gd name="T4" fmla="*/ 67 w 177"/>
                <a:gd name="T5" fmla="*/ 565 h 565"/>
                <a:gd name="T6" fmla="*/ 0 w 177"/>
                <a:gd name="T7" fmla="*/ 460 h 565"/>
                <a:gd name="T8" fmla="*/ 148 w 177"/>
                <a:gd name="T9" fmla="*/ 0 h 565"/>
              </a:gdLst>
              <a:ahLst/>
              <a:cxnLst>
                <a:cxn ang="0">
                  <a:pos x="T0" y="T1"/>
                </a:cxn>
                <a:cxn ang="0">
                  <a:pos x="T2" y="T3"/>
                </a:cxn>
                <a:cxn ang="0">
                  <a:pos x="T4" y="T5"/>
                </a:cxn>
                <a:cxn ang="0">
                  <a:pos x="T6" y="T7"/>
                </a:cxn>
                <a:cxn ang="0">
                  <a:pos x="T8" y="T9"/>
                </a:cxn>
              </a:cxnLst>
              <a:rect l="0" t="0" r="r" b="b"/>
              <a:pathLst>
                <a:path w="177" h="565">
                  <a:moveTo>
                    <a:pt x="148" y="0"/>
                  </a:moveTo>
                  <a:lnTo>
                    <a:pt x="177" y="473"/>
                  </a:lnTo>
                  <a:lnTo>
                    <a:pt x="67" y="565"/>
                  </a:lnTo>
                  <a:lnTo>
                    <a:pt x="0" y="460"/>
                  </a:lnTo>
                  <a:lnTo>
                    <a:pt x="148"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grpSp>
      <p:grpSp>
        <p:nvGrpSpPr>
          <p:cNvPr id="47" name="组合 46"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2767639" y="1137808"/>
            <a:ext cx="594519" cy="372997"/>
            <a:chOff x="3768337" y="1881704"/>
            <a:chExt cx="1624013" cy="1181100"/>
          </a:xfrm>
          <a:solidFill>
            <a:srgbClr val="0F914C"/>
          </a:solidFill>
        </p:grpSpPr>
        <p:sp>
          <p:nvSpPr>
            <p:cNvPr id="48" name="Freeform 57"/>
            <p:cNvSpPr>
              <a:spLocks/>
            </p:cNvSpPr>
            <p:nvPr/>
          </p:nvSpPr>
          <p:spPr bwMode="auto">
            <a:xfrm>
              <a:off x="3768337" y="1942029"/>
              <a:ext cx="1093788" cy="1120775"/>
            </a:xfrm>
            <a:custGeom>
              <a:avLst/>
              <a:gdLst>
                <a:gd name="T0" fmla="*/ 689 w 689"/>
                <a:gd name="T1" fmla="*/ 288 h 706"/>
                <a:gd name="T2" fmla="*/ 689 w 689"/>
                <a:gd name="T3" fmla="*/ 706 h 706"/>
                <a:gd name="T4" fmla="*/ 0 w 689"/>
                <a:gd name="T5" fmla="*/ 706 h 706"/>
                <a:gd name="T6" fmla="*/ 0 w 689"/>
                <a:gd name="T7" fmla="*/ 0 h 706"/>
                <a:gd name="T8" fmla="*/ 689 w 689"/>
                <a:gd name="T9" fmla="*/ 0 h 706"/>
                <a:gd name="T10" fmla="*/ 689 w 689"/>
                <a:gd name="T11" fmla="*/ 94 h 706"/>
                <a:gd name="T12" fmla="*/ 598 w 689"/>
                <a:gd name="T13" fmla="*/ 148 h 706"/>
                <a:gd name="T14" fmla="*/ 598 w 689"/>
                <a:gd name="T15" fmla="*/ 94 h 706"/>
                <a:gd name="T16" fmla="*/ 94 w 689"/>
                <a:gd name="T17" fmla="*/ 94 h 706"/>
                <a:gd name="T18" fmla="*/ 94 w 689"/>
                <a:gd name="T19" fmla="*/ 611 h 706"/>
                <a:gd name="T20" fmla="*/ 598 w 689"/>
                <a:gd name="T21" fmla="*/ 611 h 706"/>
                <a:gd name="T22" fmla="*/ 598 w 689"/>
                <a:gd name="T23" fmla="*/ 353 h 706"/>
                <a:gd name="T24" fmla="*/ 689 w 689"/>
                <a:gd name="T25" fmla="*/ 28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9" h="706">
                  <a:moveTo>
                    <a:pt x="689" y="288"/>
                  </a:moveTo>
                  <a:lnTo>
                    <a:pt x="689" y="706"/>
                  </a:lnTo>
                  <a:lnTo>
                    <a:pt x="0" y="706"/>
                  </a:lnTo>
                  <a:lnTo>
                    <a:pt x="0" y="0"/>
                  </a:lnTo>
                  <a:lnTo>
                    <a:pt x="689" y="0"/>
                  </a:lnTo>
                  <a:lnTo>
                    <a:pt x="689" y="94"/>
                  </a:lnTo>
                  <a:lnTo>
                    <a:pt x="598" y="148"/>
                  </a:lnTo>
                  <a:lnTo>
                    <a:pt x="598" y="94"/>
                  </a:lnTo>
                  <a:lnTo>
                    <a:pt x="94" y="94"/>
                  </a:lnTo>
                  <a:lnTo>
                    <a:pt x="94" y="611"/>
                  </a:lnTo>
                  <a:lnTo>
                    <a:pt x="598" y="611"/>
                  </a:lnTo>
                  <a:lnTo>
                    <a:pt x="598" y="353"/>
                  </a:lnTo>
                  <a:lnTo>
                    <a:pt x="689" y="288"/>
                  </a:lnTo>
                  <a:close/>
                </a:path>
              </a:pathLst>
            </a:custGeom>
            <a:grpFill/>
            <a:ln>
              <a:noFill/>
            </a:ln>
            <a:effectLst/>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grpSp>
          <p:nvGrpSpPr>
            <p:cNvPr id="49" name="组合 48"/>
            <p:cNvGrpSpPr/>
            <p:nvPr/>
          </p:nvGrpSpPr>
          <p:grpSpPr>
            <a:xfrm>
              <a:off x="4008050" y="1881704"/>
              <a:ext cx="1384300" cy="903287"/>
              <a:chOff x="4008050" y="1881704"/>
              <a:chExt cx="1384300" cy="903287"/>
            </a:xfrm>
            <a:grpFill/>
          </p:grpSpPr>
          <p:sp>
            <p:nvSpPr>
              <p:cNvPr id="50" name="Freeform 50"/>
              <p:cNvSpPr>
                <a:spLocks/>
              </p:cNvSpPr>
              <p:nvPr/>
            </p:nvSpPr>
            <p:spPr bwMode="auto">
              <a:xfrm>
                <a:off x="4862125" y="1881704"/>
                <a:ext cx="530225" cy="403225"/>
              </a:xfrm>
              <a:custGeom>
                <a:avLst/>
                <a:gdLst>
                  <a:gd name="T0" fmla="*/ 334 w 334"/>
                  <a:gd name="T1" fmla="*/ 0 h 254"/>
                  <a:gd name="T2" fmla="*/ 0 w 334"/>
                  <a:gd name="T3" fmla="*/ 254 h 254"/>
                  <a:gd name="T4" fmla="*/ 0 w 334"/>
                  <a:gd name="T5" fmla="*/ 194 h 254"/>
                  <a:gd name="T6" fmla="*/ 334 w 334"/>
                  <a:gd name="T7" fmla="*/ 0 h 254"/>
                </a:gdLst>
                <a:ahLst/>
                <a:cxnLst>
                  <a:cxn ang="0">
                    <a:pos x="T0" y="T1"/>
                  </a:cxn>
                  <a:cxn ang="0">
                    <a:pos x="T2" y="T3"/>
                  </a:cxn>
                  <a:cxn ang="0">
                    <a:pos x="T4" y="T5"/>
                  </a:cxn>
                  <a:cxn ang="0">
                    <a:pos x="T6" y="T7"/>
                  </a:cxn>
                </a:cxnLst>
                <a:rect l="0" t="0" r="r" b="b"/>
                <a:pathLst>
                  <a:path w="334" h="254">
                    <a:moveTo>
                      <a:pt x="334" y="0"/>
                    </a:moveTo>
                    <a:lnTo>
                      <a:pt x="0" y="254"/>
                    </a:lnTo>
                    <a:lnTo>
                      <a:pt x="0" y="194"/>
                    </a:lnTo>
                    <a:lnTo>
                      <a:pt x="33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sp>
            <p:nvSpPr>
              <p:cNvPr id="51" name="Freeform 58"/>
              <p:cNvSpPr>
                <a:spLocks/>
              </p:cNvSpPr>
              <p:nvPr/>
            </p:nvSpPr>
            <p:spPr bwMode="auto">
              <a:xfrm>
                <a:off x="4717663" y="2189679"/>
                <a:ext cx="144463" cy="206375"/>
              </a:xfrm>
              <a:custGeom>
                <a:avLst/>
                <a:gdLst>
                  <a:gd name="T0" fmla="*/ 91 w 91"/>
                  <a:gd name="T1" fmla="*/ 0 h 130"/>
                  <a:gd name="T2" fmla="*/ 91 w 91"/>
                  <a:gd name="T3" fmla="*/ 60 h 130"/>
                  <a:gd name="T4" fmla="*/ 0 w 91"/>
                  <a:gd name="T5" fmla="*/ 130 h 130"/>
                  <a:gd name="T6" fmla="*/ 0 w 91"/>
                  <a:gd name="T7" fmla="*/ 54 h 130"/>
                  <a:gd name="T8" fmla="*/ 91 w 91"/>
                  <a:gd name="T9" fmla="*/ 0 h 130"/>
                </a:gdLst>
                <a:ahLst/>
                <a:cxnLst>
                  <a:cxn ang="0">
                    <a:pos x="T0" y="T1"/>
                  </a:cxn>
                  <a:cxn ang="0">
                    <a:pos x="T2" y="T3"/>
                  </a:cxn>
                  <a:cxn ang="0">
                    <a:pos x="T4" y="T5"/>
                  </a:cxn>
                  <a:cxn ang="0">
                    <a:pos x="T6" y="T7"/>
                  </a:cxn>
                  <a:cxn ang="0">
                    <a:pos x="T8" y="T9"/>
                  </a:cxn>
                </a:cxnLst>
                <a:rect l="0" t="0" r="r" b="b"/>
                <a:pathLst>
                  <a:path w="91" h="130">
                    <a:moveTo>
                      <a:pt x="91" y="0"/>
                    </a:moveTo>
                    <a:lnTo>
                      <a:pt x="91" y="60"/>
                    </a:lnTo>
                    <a:lnTo>
                      <a:pt x="0" y="130"/>
                    </a:lnTo>
                    <a:lnTo>
                      <a:pt x="0" y="54"/>
                    </a:lnTo>
                    <a:lnTo>
                      <a:pt x="9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sp>
            <p:nvSpPr>
              <p:cNvPr id="52" name="Freeform 61"/>
              <p:cNvSpPr>
                <a:spLocks/>
              </p:cNvSpPr>
              <p:nvPr/>
            </p:nvSpPr>
            <p:spPr bwMode="auto">
              <a:xfrm>
                <a:off x="4008050" y="2275403"/>
                <a:ext cx="709613" cy="509588"/>
              </a:xfrm>
              <a:custGeom>
                <a:avLst/>
                <a:gdLst>
                  <a:gd name="T0" fmla="*/ 447 w 447"/>
                  <a:gd name="T1" fmla="*/ 0 h 321"/>
                  <a:gd name="T2" fmla="*/ 447 w 447"/>
                  <a:gd name="T3" fmla="*/ 76 h 321"/>
                  <a:gd name="T4" fmla="*/ 123 w 447"/>
                  <a:gd name="T5" fmla="*/ 321 h 321"/>
                  <a:gd name="T6" fmla="*/ 0 w 447"/>
                  <a:gd name="T7" fmla="*/ 22 h 321"/>
                  <a:gd name="T8" fmla="*/ 123 w 447"/>
                  <a:gd name="T9" fmla="*/ 186 h 321"/>
                  <a:gd name="T10" fmla="*/ 447 w 447"/>
                  <a:gd name="T11" fmla="*/ 0 h 321"/>
                </a:gdLst>
                <a:ahLst/>
                <a:cxnLst>
                  <a:cxn ang="0">
                    <a:pos x="T0" y="T1"/>
                  </a:cxn>
                  <a:cxn ang="0">
                    <a:pos x="T2" y="T3"/>
                  </a:cxn>
                  <a:cxn ang="0">
                    <a:pos x="T4" y="T5"/>
                  </a:cxn>
                  <a:cxn ang="0">
                    <a:pos x="T6" y="T7"/>
                  </a:cxn>
                  <a:cxn ang="0">
                    <a:pos x="T8" y="T9"/>
                  </a:cxn>
                  <a:cxn ang="0">
                    <a:pos x="T10" y="T11"/>
                  </a:cxn>
                </a:cxnLst>
                <a:rect l="0" t="0" r="r" b="b"/>
                <a:pathLst>
                  <a:path w="447" h="321">
                    <a:moveTo>
                      <a:pt x="447" y="0"/>
                    </a:moveTo>
                    <a:lnTo>
                      <a:pt x="447" y="76"/>
                    </a:lnTo>
                    <a:lnTo>
                      <a:pt x="123" y="321"/>
                    </a:lnTo>
                    <a:lnTo>
                      <a:pt x="0" y="22"/>
                    </a:lnTo>
                    <a:lnTo>
                      <a:pt x="123" y="186"/>
                    </a:lnTo>
                    <a:lnTo>
                      <a:pt x="44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grpSp>
      </p:grpSp>
      <p:sp>
        <p:nvSpPr>
          <p:cNvPr id="8" name="矩形 7"/>
          <p:cNvSpPr/>
          <p:nvPr/>
        </p:nvSpPr>
        <p:spPr>
          <a:xfrm>
            <a:off x="3368508" y="1646138"/>
            <a:ext cx="6975642" cy="3754361"/>
          </a:xfrm>
          <a:prstGeom prst="rect">
            <a:avLst/>
          </a:prstGeom>
        </p:spPr>
        <p:txBody>
          <a:bodyPr wrap="square">
            <a:spAutoFit/>
          </a:bodyPr>
          <a:lstStyle/>
          <a:p>
            <a:pPr indent="457200" algn="just">
              <a:lnSpc>
                <a:spcPct val="120000"/>
              </a:lnSpc>
            </a:pPr>
            <a:r>
              <a:rPr lang="zh-CN" altLang="en-US" sz="2000" dirty="0">
                <a:solidFill>
                  <a:schemeClr val="tx1">
                    <a:lumMod val="75000"/>
                    <a:lumOff val="25000"/>
                  </a:schemeClr>
                </a:solidFill>
                <a:latin typeface="微软雅黑" pitchFamily="34" charset="-122"/>
                <a:ea typeface="微软雅黑" pitchFamily="34" charset="-122"/>
              </a:rPr>
              <a:t>一个成功的收购 </a:t>
            </a:r>
            <a:r>
              <a:rPr lang="en-US" altLang="zh-CN" sz="2000" dirty="0">
                <a:solidFill>
                  <a:schemeClr val="tx1">
                    <a:lumMod val="75000"/>
                    <a:lumOff val="25000"/>
                  </a:schemeClr>
                </a:solidFill>
                <a:latin typeface="微软雅黑" pitchFamily="34" charset="-122"/>
                <a:ea typeface="微软雅黑" pitchFamily="34" charset="-122"/>
              </a:rPr>
              <a:t>(</a:t>
            </a:r>
            <a:r>
              <a:rPr lang="zh-CN" altLang="en-US" sz="2000" dirty="0">
                <a:solidFill>
                  <a:schemeClr val="tx1">
                    <a:lumMod val="75000"/>
                    <a:lumOff val="25000"/>
                  </a:schemeClr>
                </a:solidFill>
                <a:latin typeface="微软雅黑" pitchFamily="34" charset="-122"/>
                <a:ea typeface="微软雅黑" pitchFamily="34" charset="-122"/>
              </a:rPr>
              <a:t>主要指收购双方都是上市公司的案例</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应该包含以下几个步骤</a:t>
            </a:r>
            <a:r>
              <a:rPr lang="zh-CN" altLang="en-US" sz="2000" dirty="0" smtClean="0">
                <a:solidFill>
                  <a:schemeClr val="tx1">
                    <a:lumMod val="75000"/>
                    <a:lumOff val="25000"/>
                  </a:schemeClr>
                </a:solidFill>
                <a:latin typeface="微软雅黑" pitchFamily="34" charset="-122"/>
                <a:ea typeface="微软雅黑" pitchFamily="34" charset="-122"/>
              </a:rPr>
              <a:t>的工作</a:t>
            </a:r>
            <a:r>
              <a:rPr lang="en-US" altLang="zh-CN" sz="2000" dirty="0">
                <a:solidFill>
                  <a:schemeClr val="tx1">
                    <a:lumMod val="75000"/>
                    <a:lumOff val="25000"/>
                  </a:schemeClr>
                </a:solidFill>
                <a:latin typeface="微软雅黑" pitchFamily="34" charset="-122"/>
                <a:ea typeface="微软雅黑" pitchFamily="34" charset="-122"/>
              </a:rPr>
              <a:t>:</a:t>
            </a:r>
          </a:p>
          <a:p>
            <a:pPr indent="457200" algn="just">
              <a:lnSpc>
                <a:spcPct val="120000"/>
              </a:lnSpc>
            </a:pPr>
            <a:r>
              <a:rPr lang="en-US" altLang="zh-CN" sz="2000" dirty="0">
                <a:solidFill>
                  <a:schemeClr val="tx1">
                    <a:lumMod val="75000"/>
                    <a:lumOff val="25000"/>
                  </a:schemeClr>
                </a:solidFill>
                <a:latin typeface="微软雅黑" pitchFamily="34" charset="-122"/>
                <a:ea typeface="微软雅黑" pitchFamily="34" charset="-122"/>
              </a:rPr>
              <a:t>(1) </a:t>
            </a:r>
            <a:r>
              <a:rPr lang="zh-CN" altLang="en-US" sz="2000" dirty="0">
                <a:solidFill>
                  <a:schemeClr val="tx1">
                    <a:lumMod val="75000"/>
                    <a:lumOff val="25000"/>
                  </a:schemeClr>
                </a:solidFill>
                <a:latin typeface="微软雅黑" pitchFamily="34" charset="-122"/>
                <a:ea typeface="微软雅黑" pitchFamily="34" charset="-122"/>
              </a:rPr>
              <a:t>考虑战略目标</a:t>
            </a:r>
            <a:r>
              <a:rPr lang="en-US" altLang="zh-CN" sz="2000" dirty="0">
                <a:solidFill>
                  <a:schemeClr val="tx1">
                    <a:lumMod val="75000"/>
                    <a:lumOff val="25000"/>
                  </a:schemeClr>
                </a:solidFill>
                <a:latin typeface="微软雅黑" pitchFamily="34" charset="-122"/>
                <a:ea typeface="微软雅黑" pitchFamily="34" charset="-122"/>
              </a:rPr>
              <a:t>;</a:t>
            </a:r>
          </a:p>
          <a:p>
            <a:pPr indent="457200" algn="just">
              <a:lnSpc>
                <a:spcPct val="120000"/>
              </a:lnSpc>
            </a:pPr>
            <a:r>
              <a:rPr lang="en-US" altLang="zh-CN" sz="2000" dirty="0">
                <a:solidFill>
                  <a:schemeClr val="tx1">
                    <a:lumMod val="75000"/>
                    <a:lumOff val="25000"/>
                  </a:schemeClr>
                </a:solidFill>
                <a:latin typeface="微软雅黑" pitchFamily="34" charset="-122"/>
                <a:ea typeface="微软雅黑" pitchFamily="34" charset="-122"/>
              </a:rPr>
              <a:t>(2) </a:t>
            </a:r>
            <a:r>
              <a:rPr lang="zh-CN" altLang="en-US" sz="2000" dirty="0">
                <a:solidFill>
                  <a:schemeClr val="tx1">
                    <a:lumMod val="75000"/>
                    <a:lumOff val="25000"/>
                  </a:schemeClr>
                </a:solidFill>
                <a:latin typeface="微软雅黑" pitchFamily="34" charset="-122"/>
                <a:ea typeface="微软雅黑" pitchFamily="34" charset="-122"/>
              </a:rPr>
              <a:t>评价结构能力</a:t>
            </a:r>
            <a:r>
              <a:rPr lang="en-US" altLang="zh-CN" sz="2000" dirty="0">
                <a:solidFill>
                  <a:schemeClr val="tx1">
                    <a:lumMod val="75000"/>
                    <a:lumOff val="25000"/>
                  </a:schemeClr>
                </a:solidFill>
                <a:latin typeface="微软雅黑" pitchFamily="34" charset="-122"/>
                <a:ea typeface="微软雅黑" pitchFamily="34" charset="-122"/>
              </a:rPr>
              <a:t>;</a:t>
            </a:r>
          </a:p>
          <a:p>
            <a:pPr indent="457200" algn="just">
              <a:lnSpc>
                <a:spcPct val="120000"/>
              </a:lnSpc>
            </a:pPr>
            <a:r>
              <a:rPr lang="en-US" altLang="zh-CN" sz="2000" dirty="0">
                <a:solidFill>
                  <a:schemeClr val="tx1">
                    <a:lumMod val="75000"/>
                    <a:lumOff val="25000"/>
                  </a:schemeClr>
                </a:solidFill>
                <a:latin typeface="微软雅黑" pitchFamily="34" charset="-122"/>
                <a:ea typeface="微软雅黑" pitchFamily="34" charset="-122"/>
              </a:rPr>
              <a:t>(3) </a:t>
            </a:r>
            <a:r>
              <a:rPr lang="zh-CN" altLang="en-US" sz="2000" dirty="0">
                <a:solidFill>
                  <a:schemeClr val="tx1">
                    <a:lumMod val="75000"/>
                    <a:lumOff val="25000"/>
                  </a:schemeClr>
                </a:solidFill>
                <a:latin typeface="微软雅黑" pitchFamily="34" charset="-122"/>
                <a:ea typeface="微软雅黑" pitchFamily="34" charset="-122"/>
              </a:rPr>
              <a:t>识别和筛选潜在的收购对象</a:t>
            </a:r>
            <a:r>
              <a:rPr lang="en-US" altLang="zh-CN" sz="2000" dirty="0">
                <a:solidFill>
                  <a:schemeClr val="tx1">
                    <a:lumMod val="75000"/>
                    <a:lumOff val="25000"/>
                  </a:schemeClr>
                </a:solidFill>
                <a:latin typeface="微软雅黑" pitchFamily="34" charset="-122"/>
                <a:ea typeface="微软雅黑" pitchFamily="34" charset="-122"/>
              </a:rPr>
              <a:t>;</a:t>
            </a:r>
          </a:p>
          <a:p>
            <a:pPr indent="457200" algn="just">
              <a:lnSpc>
                <a:spcPct val="120000"/>
              </a:lnSpc>
            </a:pPr>
            <a:r>
              <a:rPr lang="en-US" altLang="zh-CN" sz="2000" dirty="0">
                <a:solidFill>
                  <a:schemeClr val="tx1">
                    <a:lumMod val="75000"/>
                    <a:lumOff val="25000"/>
                  </a:schemeClr>
                </a:solidFill>
                <a:latin typeface="微软雅黑" pitchFamily="34" charset="-122"/>
                <a:ea typeface="微软雅黑" pitchFamily="34" charset="-122"/>
              </a:rPr>
              <a:t>(4) </a:t>
            </a:r>
            <a:r>
              <a:rPr lang="zh-CN" altLang="en-US" sz="2000" dirty="0">
                <a:solidFill>
                  <a:schemeClr val="tx1">
                    <a:lumMod val="75000"/>
                    <a:lumOff val="25000"/>
                  </a:schemeClr>
                </a:solidFill>
                <a:latin typeface="微软雅黑" pitchFamily="34" charset="-122"/>
                <a:ea typeface="微软雅黑" pitchFamily="34" charset="-122"/>
              </a:rPr>
              <a:t>全面的调查</a:t>
            </a:r>
            <a:r>
              <a:rPr lang="en-US" altLang="zh-CN" sz="2000" dirty="0">
                <a:solidFill>
                  <a:schemeClr val="tx1">
                    <a:lumMod val="75000"/>
                    <a:lumOff val="25000"/>
                  </a:schemeClr>
                </a:solidFill>
                <a:latin typeface="微软雅黑" pitchFamily="34" charset="-122"/>
                <a:ea typeface="微软雅黑" pitchFamily="34" charset="-122"/>
              </a:rPr>
              <a:t>;</a:t>
            </a:r>
          </a:p>
          <a:p>
            <a:pPr indent="457200" algn="just">
              <a:lnSpc>
                <a:spcPct val="120000"/>
              </a:lnSpc>
            </a:pPr>
            <a:r>
              <a:rPr lang="en-US" altLang="zh-CN" sz="2000" dirty="0">
                <a:solidFill>
                  <a:schemeClr val="tx1">
                    <a:lumMod val="75000"/>
                    <a:lumOff val="25000"/>
                  </a:schemeClr>
                </a:solidFill>
                <a:latin typeface="微软雅黑" pitchFamily="34" charset="-122"/>
                <a:ea typeface="微软雅黑" pitchFamily="34" charset="-122"/>
              </a:rPr>
              <a:t>(5) </a:t>
            </a:r>
            <a:r>
              <a:rPr lang="zh-CN" altLang="en-US" sz="2000" dirty="0">
                <a:solidFill>
                  <a:schemeClr val="tx1">
                    <a:lumMod val="75000"/>
                    <a:lumOff val="25000"/>
                  </a:schemeClr>
                </a:solidFill>
                <a:latin typeface="微软雅黑" pitchFamily="34" charset="-122"/>
                <a:ea typeface="微软雅黑" pitchFamily="34" charset="-122"/>
              </a:rPr>
              <a:t>评价收购对象</a:t>
            </a:r>
            <a:r>
              <a:rPr lang="en-US" altLang="zh-CN" sz="2000" dirty="0">
                <a:solidFill>
                  <a:schemeClr val="tx1">
                    <a:lumMod val="75000"/>
                    <a:lumOff val="25000"/>
                  </a:schemeClr>
                </a:solidFill>
                <a:latin typeface="微软雅黑" pitchFamily="34" charset="-122"/>
                <a:ea typeface="微软雅黑" pitchFamily="34" charset="-122"/>
              </a:rPr>
              <a:t>;</a:t>
            </a:r>
          </a:p>
          <a:p>
            <a:pPr indent="457200" algn="just">
              <a:lnSpc>
                <a:spcPct val="120000"/>
              </a:lnSpc>
            </a:pPr>
            <a:r>
              <a:rPr lang="en-US" altLang="zh-CN" sz="2000" dirty="0">
                <a:solidFill>
                  <a:schemeClr val="tx1">
                    <a:lumMod val="75000"/>
                    <a:lumOff val="25000"/>
                  </a:schemeClr>
                </a:solidFill>
                <a:latin typeface="微软雅黑" pitchFamily="34" charset="-122"/>
                <a:ea typeface="微软雅黑" pitchFamily="34" charset="-122"/>
              </a:rPr>
              <a:t>(6) </a:t>
            </a:r>
            <a:r>
              <a:rPr lang="zh-CN" altLang="en-US" sz="2000" dirty="0">
                <a:solidFill>
                  <a:schemeClr val="tx1">
                    <a:lumMod val="75000"/>
                    <a:lumOff val="25000"/>
                  </a:schemeClr>
                </a:solidFill>
                <a:latin typeface="微软雅黑" pitchFamily="34" charset="-122"/>
                <a:ea typeface="微软雅黑" pitchFamily="34" charset="-122"/>
              </a:rPr>
              <a:t>为交易选择适合的法律和税收框架</a:t>
            </a:r>
            <a:r>
              <a:rPr lang="en-US" altLang="zh-CN" sz="2000" dirty="0">
                <a:solidFill>
                  <a:schemeClr val="tx1">
                    <a:lumMod val="75000"/>
                    <a:lumOff val="25000"/>
                  </a:schemeClr>
                </a:solidFill>
                <a:latin typeface="微软雅黑" pitchFamily="34" charset="-122"/>
                <a:ea typeface="微软雅黑" pitchFamily="34" charset="-122"/>
              </a:rPr>
              <a:t>;</a:t>
            </a:r>
          </a:p>
          <a:p>
            <a:pPr indent="457200" algn="just">
              <a:lnSpc>
                <a:spcPct val="120000"/>
              </a:lnSpc>
            </a:pPr>
            <a:r>
              <a:rPr lang="en-US" altLang="zh-CN" sz="2000" dirty="0">
                <a:solidFill>
                  <a:schemeClr val="tx1">
                    <a:lumMod val="75000"/>
                    <a:lumOff val="25000"/>
                  </a:schemeClr>
                </a:solidFill>
                <a:latin typeface="微软雅黑" pitchFamily="34" charset="-122"/>
                <a:ea typeface="微软雅黑" pitchFamily="34" charset="-122"/>
              </a:rPr>
              <a:t>(7) </a:t>
            </a:r>
            <a:r>
              <a:rPr lang="zh-CN" altLang="en-US" sz="2000" dirty="0">
                <a:solidFill>
                  <a:schemeClr val="tx1">
                    <a:lumMod val="75000"/>
                    <a:lumOff val="25000"/>
                  </a:schemeClr>
                </a:solidFill>
                <a:latin typeface="微软雅黑" pitchFamily="34" charset="-122"/>
                <a:ea typeface="微软雅黑" pitchFamily="34" charset="-122"/>
              </a:rPr>
              <a:t>管理整合</a:t>
            </a:r>
            <a:r>
              <a:rPr lang="en-US" altLang="zh-CN" sz="2000" dirty="0">
                <a:solidFill>
                  <a:schemeClr val="tx1">
                    <a:lumMod val="75000"/>
                    <a:lumOff val="25000"/>
                  </a:schemeClr>
                </a:solidFill>
                <a:latin typeface="微软雅黑" pitchFamily="34" charset="-122"/>
                <a:ea typeface="微软雅黑" pitchFamily="34" charset="-122"/>
              </a:rPr>
              <a:t>;</a:t>
            </a:r>
          </a:p>
          <a:p>
            <a:pPr indent="457200" algn="just">
              <a:lnSpc>
                <a:spcPct val="120000"/>
              </a:lnSpc>
            </a:pPr>
            <a:r>
              <a:rPr lang="en-US" altLang="zh-CN" sz="2000" dirty="0">
                <a:solidFill>
                  <a:schemeClr val="tx1">
                    <a:lumMod val="75000"/>
                    <a:lumOff val="25000"/>
                  </a:schemeClr>
                </a:solidFill>
                <a:latin typeface="微软雅黑" pitchFamily="34" charset="-122"/>
                <a:ea typeface="微软雅黑" pitchFamily="34" charset="-122"/>
              </a:rPr>
              <a:t>(8) </a:t>
            </a:r>
            <a:r>
              <a:rPr lang="zh-CN" altLang="en-US" sz="2000" dirty="0">
                <a:solidFill>
                  <a:schemeClr val="tx1">
                    <a:lumMod val="75000"/>
                    <a:lumOff val="25000"/>
                  </a:schemeClr>
                </a:solidFill>
                <a:latin typeface="微软雅黑" pitchFamily="34" charset="-122"/>
                <a:ea typeface="微软雅黑" pitchFamily="34" charset="-122"/>
              </a:rPr>
              <a:t>实施收购信息反馈。</a:t>
            </a:r>
          </a:p>
        </p:txBody>
      </p:sp>
      <p:sp>
        <p:nvSpPr>
          <p:cNvPr id="25" name="矩形 24"/>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6" name="组合 25"/>
          <p:cNvGrpSpPr/>
          <p:nvPr/>
        </p:nvGrpSpPr>
        <p:grpSpPr>
          <a:xfrm>
            <a:off x="192881" y="893"/>
            <a:ext cx="575915" cy="836495"/>
            <a:chOff x="841003" y="360040"/>
            <a:chExt cx="504056" cy="836712"/>
          </a:xfrm>
          <a:solidFill>
            <a:schemeClr val="accent1"/>
          </a:solidFill>
        </p:grpSpPr>
        <p:sp>
          <p:nvSpPr>
            <p:cNvPr id="27" name="矩形 26"/>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28" name="等腰三角形 27"/>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30" name="矩形 29"/>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9"/>
          <p:cNvSpPr txBox="1"/>
          <p:nvPr/>
        </p:nvSpPr>
        <p:spPr>
          <a:xfrm>
            <a:off x="840784" y="203271"/>
            <a:ext cx="72110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二、 企业的</a:t>
            </a:r>
            <a:r>
              <a:rPr lang="zh-CN" altLang="en-US" sz="2400" b="1" dirty="0" smtClean="0">
                <a:solidFill>
                  <a:schemeClr val="tx1">
                    <a:lumMod val="75000"/>
                    <a:lumOff val="25000"/>
                  </a:schemeClr>
                </a:solidFill>
                <a:latin typeface="微软雅黑" pitchFamily="34" charset="-122"/>
                <a:ea typeface="微软雅黑" pitchFamily="34" charset="-122"/>
              </a:rPr>
              <a:t>收购  </a:t>
            </a:r>
            <a:r>
              <a:rPr lang="en-US" altLang="zh-CN" sz="2400" b="1" dirty="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四</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成功的收购</a:t>
            </a:r>
            <a:r>
              <a:rPr lang="zh-CN" altLang="en-US" sz="2400" b="1" dirty="0" smtClean="0">
                <a:solidFill>
                  <a:schemeClr val="tx1">
                    <a:lumMod val="75000"/>
                    <a:lumOff val="25000"/>
                  </a:schemeClr>
                </a:solidFill>
                <a:latin typeface="微软雅黑" pitchFamily="34" charset="-122"/>
                <a:ea typeface="微软雅黑" pitchFamily="34" charset="-122"/>
              </a:rPr>
              <a:t>策略</a:t>
            </a:r>
            <a:endParaRPr lang="zh-CN" altLang="en-US" sz="24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402381180"/>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down)">
                                      <p:cBhvr>
                                        <p:cTn id="7" dur="500"/>
                                        <p:tgtEl>
                                          <p:spTgt spid="21"/>
                                        </p:tgtEl>
                                      </p:cBhvr>
                                    </p:animEffect>
                                  </p:childTnLst>
                                </p:cTn>
                              </p:par>
                              <p:par>
                                <p:cTn id="8" presetID="22" presetClass="entr" presetSubtype="4" fill="hold" nodeType="withEffect">
                                  <p:stCondLst>
                                    <p:cond delay="0"/>
                                  </p:stCondLst>
                                  <p:childTnLst>
                                    <p:set>
                                      <p:cBhvr>
                                        <p:cTn id="9" dur="1" fill="hold">
                                          <p:stCondLst>
                                            <p:cond delay="0"/>
                                          </p:stCondLst>
                                        </p:cTn>
                                        <p:tgtEl>
                                          <p:spTgt spid="47"/>
                                        </p:tgtEl>
                                        <p:attrNameLst>
                                          <p:attrName>style.visibility</p:attrName>
                                        </p:attrNameLst>
                                      </p:cBhvr>
                                      <p:to>
                                        <p:strVal val="visible"/>
                                      </p:to>
                                    </p:set>
                                    <p:animEffect transition="in" filter="wipe(down)">
                                      <p:cBhvr>
                                        <p:cTn id="10" dur="500"/>
                                        <p:tgtEl>
                                          <p:spTgt spid="47"/>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2" name="原创设计师QQ598969553      _1"/>
          <p:cNvSpPr>
            <a:spLocks/>
          </p:cNvSpPr>
          <p:nvPr/>
        </p:nvSpPr>
        <p:spPr bwMode="auto">
          <a:xfrm>
            <a:off x="1549401" y="898942"/>
            <a:ext cx="8572499" cy="4454108"/>
          </a:xfrm>
          <a:prstGeom prst="roundRect">
            <a:avLst>
              <a:gd name="adj" fmla="val 8963"/>
            </a:avLst>
          </a:prstGeom>
          <a:solidFill>
            <a:schemeClr val="bg1">
              <a:alpha val="90000"/>
            </a:schemeClr>
          </a:solidFill>
          <a:ln>
            <a:noFill/>
          </a:ln>
          <a:effectLst>
            <a:outerShdw blurRad="165100" dist="38100" dir="8100000" algn="tr" rotWithShape="0">
              <a:prstClr val="black">
                <a:alpha val="22000"/>
              </a:prstClr>
            </a:outerShdw>
          </a:effectLst>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1350">
              <a:ea typeface="微软雅黑" panose="020B0503020204020204" pitchFamily="34" charset="-122"/>
              <a:sym typeface="宋体" pitchFamily="2" charset="-122"/>
            </a:endParaRPr>
          </a:p>
        </p:txBody>
      </p:sp>
      <p:sp>
        <p:nvSpPr>
          <p:cNvPr id="23" name="原创设计师QQ598969553      _2"/>
          <p:cNvSpPr>
            <a:spLocks/>
          </p:cNvSpPr>
          <p:nvPr/>
        </p:nvSpPr>
        <p:spPr bwMode="auto">
          <a:xfrm>
            <a:off x="1709570" y="1397312"/>
            <a:ext cx="8209130" cy="3693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indent="457200" algn="just">
              <a:lnSpc>
                <a:spcPct val="120000"/>
              </a:lnSpc>
              <a:spcBef>
                <a:spcPct val="0"/>
              </a:spcBef>
            </a:pPr>
            <a:r>
              <a:rPr lang="en-US" altLang="zh-CN" sz="2000" b="1" dirty="0">
                <a:solidFill>
                  <a:schemeClr val="accent2"/>
                </a:solidFill>
                <a:latin typeface="微软雅黑" pitchFamily="34" charset="-122"/>
                <a:ea typeface="微软雅黑" pitchFamily="34" charset="-122"/>
              </a:rPr>
              <a:t>1. </a:t>
            </a:r>
            <a:r>
              <a:rPr lang="zh-CN" altLang="en-US" sz="2000" b="1" dirty="0">
                <a:solidFill>
                  <a:schemeClr val="accent2"/>
                </a:solidFill>
                <a:latin typeface="微软雅黑" pitchFamily="34" charset="-122"/>
                <a:ea typeface="微软雅黑" pitchFamily="34" charset="-122"/>
              </a:rPr>
              <a:t>识别和筛选潜在的收购</a:t>
            </a:r>
            <a:r>
              <a:rPr lang="zh-CN" altLang="en-US" sz="2000" b="1" dirty="0" smtClean="0">
                <a:solidFill>
                  <a:schemeClr val="accent2"/>
                </a:solidFill>
                <a:latin typeface="微软雅黑" pitchFamily="34" charset="-122"/>
                <a:ea typeface="微软雅黑" pitchFamily="34" charset="-122"/>
              </a:rPr>
              <a:t>对象</a:t>
            </a:r>
            <a:endParaRPr lang="zh-CN" altLang="en-US" sz="2000" b="1" dirty="0">
              <a:solidFill>
                <a:schemeClr val="accent2"/>
              </a:solidFill>
              <a:latin typeface="微软雅黑" pitchFamily="34" charset="-122"/>
              <a:ea typeface="微软雅黑" pitchFamily="34" charset="-122"/>
            </a:endParaRPr>
          </a:p>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评估并购机会的</a:t>
            </a:r>
            <a:r>
              <a:rPr lang="zh-CN" altLang="en-US" sz="2000" b="1" dirty="0">
                <a:solidFill>
                  <a:srgbClr val="FF0000"/>
                </a:solidFill>
                <a:latin typeface="微软雅黑" pitchFamily="34" charset="-122"/>
                <a:ea typeface="微软雅黑" pitchFamily="34" charset="-122"/>
              </a:rPr>
              <a:t>关键</a:t>
            </a:r>
            <a:r>
              <a:rPr lang="zh-CN" altLang="en-US" sz="2000" dirty="0" smtClean="0">
                <a:solidFill>
                  <a:schemeClr val="tx1">
                    <a:lumMod val="75000"/>
                    <a:lumOff val="25000"/>
                  </a:schemeClr>
                </a:solidFill>
                <a:latin typeface="微软雅黑" pitchFamily="34" charset="-122"/>
                <a:ea typeface="微软雅黑" pitchFamily="34" charset="-122"/>
              </a:rPr>
              <a:t>在于</a:t>
            </a:r>
            <a:r>
              <a:rPr lang="zh-CN" altLang="en-US" sz="2000" dirty="0">
                <a:solidFill>
                  <a:schemeClr val="tx1">
                    <a:lumMod val="75000"/>
                    <a:lumOff val="25000"/>
                  </a:schemeClr>
                </a:solidFill>
                <a:latin typeface="微软雅黑" pitchFamily="34" charset="-122"/>
                <a:ea typeface="微软雅黑" pitchFamily="34" charset="-122"/>
              </a:rPr>
              <a:t>既要对整个并购活动做出通盘考虑</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也要及时把握并购良机</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既要了解目前存在何种</a:t>
            </a:r>
            <a:r>
              <a:rPr lang="zh-CN" altLang="en-US" sz="2000" dirty="0" smtClean="0">
                <a:solidFill>
                  <a:schemeClr val="tx1">
                    <a:lumMod val="75000"/>
                    <a:lumOff val="25000"/>
                  </a:schemeClr>
                </a:solidFill>
                <a:latin typeface="微软雅黑" pitchFamily="34" charset="-122"/>
                <a:ea typeface="微软雅黑" pitchFamily="34" charset="-122"/>
              </a:rPr>
              <a:t>并购</a:t>
            </a:r>
            <a:r>
              <a:rPr lang="zh-CN" altLang="en-US" sz="2000" dirty="0">
                <a:solidFill>
                  <a:schemeClr val="tx1">
                    <a:lumMod val="75000"/>
                    <a:lumOff val="25000"/>
                  </a:schemeClr>
                </a:solidFill>
                <a:latin typeface="微软雅黑" pitchFamily="34" charset="-122"/>
                <a:ea typeface="微软雅黑" pitchFamily="34" charset="-122"/>
              </a:rPr>
              <a:t>机会</a:t>
            </a:r>
            <a:r>
              <a:rPr lang="zh-CN" altLang="en-US" sz="2000" dirty="0" smtClean="0">
                <a:solidFill>
                  <a:schemeClr val="tx1">
                    <a:lumMod val="75000"/>
                    <a:lumOff val="25000"/>
                  </a:schemeClr>
                </a:solidFill>
                <a:latin typeface="微软雅黑" pitchFamily="34" charset="-122"/>
                <a:ea typeface="微软雅黑" pitchFamily="34" charset="-122"/>
              </a:rPr>
              <a:t>、代价</a:t>
            </a:r>
            <a:r>
              <a:rPr lang="zh-CN" altLang="en-US" sz="2000" dirty="0">
                <a:solidFill>
                  <a:schemeClr val="tx1">
                    <a:lumMod val="75000"/>
                    <a:lumOff val="25000"/>
                  </a:schemeClr>
                </a:solidFill>
                <a:latin typeface="微软雅黑" pitchFamily="34" charset="-122"/>
                <a:ea typeface="微软雅黑" pitchFamily="34" charset="-122"/>
              </a:rPr>
              <a:t>如何</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也要更好地评估不同并购机会的价值</a:t>
            </a:r>
            <a:r>
              <a:rPr lang="zh-CN" altLang="en-US" sz="2000" dirty="0" smtClean="0">
                <a:solidFill>
                  <a:schemeClr val="tx1">
                    <a:lumMod val="75000"/>
                    <a:lumOff val="25000"/>
                  </a:schemeClr>
                </a:solidFill>
                <a:latin typeface="微软雅黑" pitchFamily="34" charset="-122"/>
                <a:ea typeface="微软雅黑" pitchFamily="34" charset="-122"/>
              </a:rPr>
              <a:t>。此外</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在面对一个好的并购</a:t>
            </a:r>
            <a:r>
              <a:rPr lang="zh-CN" altLang="en-US" sz="2000" dirty="0" smtClean="0">
                <a:solidFill>
                  <a:schemeClr val="tx1">
                    <a:lumMod val="75000"/>
                    <a:lumOff val="25000"/>
                  </a:schemeClr>
                </a:solidFill>
                <a:latin typeface="微软雅黑" pitchFamily="34" charset="-122"/>
                <a:ea typeface="微软雅黑" pitchFamily="34" charset="-122"/>
              </a:rPr>
              <a:t>机会</a:t>
            </a:r>
            <a:r>
              <a:rPr lang="zh-CN" altLang="en-US" sz="2000" dirty="0">
                <a:solidFill>
                  <a:schemeClr val="tx1">
                    <a:lumMod val="75000"/>
                    <a:lumOff val="25000"/>
                  </a:schemeClr>
                </a:solidFill>
                <a:latin typeface="微软雅黑" pitchFamily="34" charset="-122"/>
                <a:ea typeface="微软雅黑" pitchFamily="34" charset="-122"/>
              </a:rPr>
              <a:t>时</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也不能得意忘形</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要锁定自己的并购战略</a:t>
            </a:r>
            <a:r>
              <a:rPr lang="zh-CN" altLang="en-US" sz="2000" dirty="0" smtClean="0">
                <a:solidFill>
                  <a:schemeClr val="tx1">
                    <a:lumMod val="75000"/>
                    <a:lumOff val="25000"/>
                  </a:schemeClr>
                </a:solidFill>
                <a:latin typeface="微软雅黑" pitchFamily="34" charset="-122"/>
                <a:ea typeface="微软雅黑" pitchFamily="34" charset="-122"/>
              </a:rPr>
              <a:t>重点。</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zh-CN" altLang="en-US" sz="2000" dirty="0">
                <a:solidFill>
                  <a:srgbClr val="FF0000"/>
                </a:solidFill>
                <a:latin typeface="微软雅黑" pitchFamily="34" charset="-122"/>
                <a:ea typeface="微软雅黑" pitchFamily="34" charset="-122"/>
              </a:rPr>
              <a:t>在制定收购标准的时候</a:t>
            </a:r>
            <a:r>
              <a:rPr lang="en-US" altLang="zh-CN" sz="2000" dirty="0">
                <a:solidFill>
                  <a:srgbClr val="FF0000"/>
                </a:solidFill>
                <a:latin typeface="微软雅黑" pitchFamily="34" charset="-122"/>
                <a:ea typeface="微软雅黑" pitchFamily="34" charset="-122"/>
              </a:rPr>
              <a:t>, </a:t>
            </a:r>
            <a:r>
              <a:rPr lang="zh-CN" altLang="en-US" sz="2000" dirty="0">
                <a:solidFill>
                  <a:srgbClr val="FF0000"/>
                </a:solidFill>
                <a:latin typeface="微软雅黑" pitchFamily="34" charset="-122"/>
                <a:ea typeface="微软雅黑" pitchFamily="34" charset="-122"/>
              </a:rPr>
              <a:t>必须考虑</a:t>
            </a:r>
            <a:r>
              <a:rPr lang="zh-CN" altLang="en-US" sz="2000" dirty="0" smtClean="0">
                <a:solidFill>
                  <a:srgbClr val="FF0000"/>
                </a:solidFill>
                <a:latin typeface="微软雅黑" pitchFamily="34" charset="-122"/>
                <a:ea typeface="微软雅黑" pitchFamily="34" charset="-122"/>
              </a:rPr>
              <a:t>以下</a:t>
            </a:r>
            <a:r>
              <a:rPr lang="zh-CN" altLang="en-US" sz="2000" dirty="0">
                <a:solidFill>
                  <a:srgbClr val="FF0000"/>
                </a:solidFill>
                <a:latin typeface="微软雅黑" pitchFamily="34" charset="-122"/>
                <a:ea typeface="微软雅黑" pitchFamily="34" charset="-122"/>
              </a:rPr>
              <a:t>因素</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目标公司和它的行业特征</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目标公司的市场规模和成长率</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目标公司的市场</a:t>
            </a:r>
            <a:r>
              <a:rPr lang="zh-CN" altLang="en-US" sz="2000" dirty="0" smtClean="0">
                <a:solidFill>
                  <a:schemeClr val="tx1">
                    <a:lumMod val="75000"/>
                    <a:lumOff val="25000"/>
                  </a:schemeClr>
                </a:solidFill>
                <a:latin typeface="微软雅黑" pitchFamily="34" charset="-122"/>
                <a:ea typeface="微软雅黑" pitchFamily="34" charset="-122"/>
              </a:rPr>
              <a:t>份额和</a:t>
            </a:r>
            <a:r>
              <a:rPr lang="zh-CN" altLang="en-US" sz="2000" dirty="0">
                <a:solidFill>
                  <a:schemeClr val="tx1">
                    <a:lumMod val="75000"/>
                    <a:lumOff val="25000"/>
                  </a:schemeClr>
                </a:solidFill>
                <a:latin typeface="微软雅黑" pitchFamily="34" charset="-122"/>
                <a:ea typeface="微软雅黑" pitchFamily="34" charset="-122"/>
              </a:rPr>
              <a:t>竞争地位</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目标公司在市场上的防御性位置</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目标公司的纳税记录</a:t>
            </a:r>
            <a:r>
              <a:rPr lang="zh-CN" altLang="en-US" sz="2000" dirty="0" smtClean="0">
                <a:solidFill>
                  <a:schemeClr val="tx1">
                    <a:lumMod val="75000"/>
                    <a:lumOff val="25000"/>
                  </a:schemeClr>
                </a:solidFill>
                <a:latin typeface="微软雅黑" pitchFamily="34" charset="-122"/>
                <a:ea typeface="微软雅黑" pitchFamily="34" charset="-122"/>
              </a:rPr>
              <a:t>、收入</a:t>
            </a:r>
            <a:r>
              <a:rPr lang="zh-CN" altLang="en-US" sz="2000" dirty="0">
                <a:solidFill>
                  <a:schemeClr val="tx1">
                    <a:lumMod val="75000"/>
                    <a:lumOff val="25000"/>
                  </a:schemeClr>
                </a:solidFill>
                <a:latin typeface="微软雅黑" pitchFamily="34" charset="-122"/>
                <a:ea typeface="微软雅黑" pitchFamily="34" charset="-122"/>
              </a:rPr>
              <a:t>记录和现金</a:t>
            </a:r>
            <a:r>
              <a:rPr lang="zh-CN" altLang="en-US" sz="2000" dirty="0" smtClean="0">
                <a:solidFill>
                  <a:schemeClr val="tx1">
                    <a:lumMod val="75000"/>
                    <a:lumOff val="25000"/>
                  </a:schemeClr>
                </a:solidFill>
                <a:latin typeface="微软雅黑" pitchFamily="34" charset="-122"/>
                <a:ea typeface="微软雅黑" pitchFamily="34" charset="-122"/>
              </a:rPr>
              <a:t>流记录</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目标公司的资产负债情况</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目标公司的知识产权情况</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目标公司将要投资的数额</a:t>
            </a:r>
            <a:r>
              <a:rPr lang="zh-CN" altLang="en-US" sz="2000" dirty="0" smtClean="0">
                <a:solidFill>
                  <a:schemeClr val="tx1">
                    <a:lumMod val="75000"/>
                    <a:lumOff val="25000"/>
                  </a:schemeClr>
                </a:solidFill>
                <a:latin typeface="微软雅黑" pitchFamily="34" charset="-122"/>
                <a:ea typeface="微软雅黑" pitchFamily="34" charset="-122"/>
              </a:rPr>
              <a:t>和预期</a:t>
            </a:r>
            <a:r>
              <a:rPr lang="zh-CN" altLang="en-US" sz="2000" dirty="0">
                <a:solidFill>
                  <a:schemeClr val="tx1">
                    <a:lumMod val="75000"/>
                    <a:lumOff val="25000"/>
                  </a:schemeClr>
                </a:solidFill>
                <a:latin typeface="微软雅黑" pitchFamily="34" charset="-122"/>
                <a:ea typeface="微软雅黑" pitchFamily="34" charset="-122"/>
              </a:rPr>
              <a:t>的回报率。</a:t>
            </a:r>
          </a:p>
        </p:txBody>
      </p:sp>
      <p:sp>
        <p:nvSpPr>
          <p:cNvPr id="21" name="矩形 20"/>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7" name="组合 26"/>
          <p:cNvGrpSpPr/>
          <p:nvPr/>
        </p:nvGrpSpPr>
        <p:grpSpPr>
          <a:xfrm>
            <a:off x="192881" y="893"/>
            <a:ext cx="575915" cy="836495"/>
            <a:chOff x="841003" y="360040"/>
            <a:chExt cx="504056" cy="836712"/>
          </a:xfrm>
          <a:solidFill>
            <a:schemeClr val="accent1"/>
          </a:solidFill>
        </p:grpSpPr>
        <p:sp>
          <p:nvSpPr>
            <p:cNvPr id="28" name="矩形 27"/>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32" name="等腰三角形 3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34" name="矩形 3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9"/>
          <p:cNvSpPr txBox="1"/>
          <p:nvPr/>
        </p:nvSpPr>
        <p:spPr>
          <a:xfrm>
            <a:off x="840784" y="203271"/>
            <a:ext cx="72110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二、 企业的</a:t>
            </a:r>
            <a:r>
              <a:rPr lang="zh-CN" altLang="en-US" sz="2400" b="1" dirty="0" smtClean="0">
                <a:solidFill>
                  <a:schemeClr val="tx1">
                    <a:lumMod val="75000"/>
                    <a:lumOff val="25000"/>
                  </a:schemeClr>
                </a:solidFill>
                <a:latin typeface="微软雅黑" pitchFamily="34" charset="-122"/>
                <a:ea typeface="微软雅黑" pitchFamily="34" charset="-122"/>
              </a:rPr>
              <a:t>收购  </a:t>
            </a:r>
            <a:r>
              <a:rPr lang="en-US" altLang="zh-CN" sz="2400" b="1" dirty="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四</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成功的收购</a:t>
            </a:r>
            <a:r>
              <a:rPr lang="zh-CN" altLang="en-US" sz="2400" b="1" dirty="0" smtClean="0">
                <a:solidFill>
                  <a:schemeClr val="tx1">
                    <a:lumMod val="75000"/>
                    <a:lumOff val="25000"/>
                  </a:schemeClr>
                </a:solidFill>
                <a:latin typeface="微软雅黑" pitchFamily="34" charset="-122"/>
                <a:ea typeface="微软雅黑" pitchFamily="34" charset="-122"/>
              </a:rPr>
              <a:t>策略</a:t>
            </a:r>
            <a:endParaRPr lang="zh-CN" altLang="en-US" sz="24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4157412400"/>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500"/>
                                        <p:tgtEl>
                                          <p:spTgt spid="2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wipe(down)">
                                      <p:cBhvr>
                                        <p:cTn id="1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flipH="1">
            <a:off x="1" y="4521903"/>
            <a:ext cx="4031399" cy="2197900"/>
            <a:chOff x="5917425" y="3435846"/>
            <a:chExt cx="3226575" cy="1707654"/>
          </a:xfrm>
        </p:grpSpPr>
        <p:pic>
          <p:nvPicPr>
            <p:cNvPr id="43"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4"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45" name="组合 44"/>
          <p:cNvGrpSpPr/>
          <p:nvPr/>
        </p:nvGrpSpPr>
        <p:grpSpPr>
          <a:xfrm>
            <a:off x="7914767" y="4482889"/>
            <a:ext cx="4300320" cy="2275929"/>
            <a:chOff x="5917425" y="3435846"/>
            <a:chExt cx="3226575" cy="1707654"/>
          </a:xfrm>
        </p:grpSpPr>
        <p:pic>
          <p:nvPicPr>
            <p:cNvPr id="46"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7"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33" name="椭圆 32"/>
          <p:cNvSpPr/>
          <p:nvPr/>
        </p:nvSpPr>
        <p:spPr>
          <a:xfrm>
            <a:off x="5376109" y="1629269"/>
            <a:ext cx="1367796" cy="1367796"/>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dirty="0"/>
          </a:p>
        </p:txBody>
      </p:sp>
      <p:sp>
        <p:nvSpPr>
          <p:cNvPr id="36" name="Rectangle 49"/>
          <p:cNvSpPr/>
          <p:nvPr/>
        </p:nvSpPr>
        <p:spPr>
          <a:xfrm>
            <a:off x="2425700" y="3388942"/>
            <a:ext cx="7054850" cy="615549"/>
          </a:xfrm>
          <a:prstGeom prst="rect">
            <a:avLst/>
          </a:prstGeom>
          <a:effectLst/>
        </p:spPr>
        <p:txBody>
          <a:bodyPr wrap="square" lIns="121917" tIns="60958" rIns="121917" bIns="60958">
            <a:spAutoFit/>
          </a:bodyPr>
          <a:lstStyle/>
          <a:p>
            <a:pPr marL="0" lvl="1" algn="ctr"/>
            <a:r>
              <a:rPr lang="zh-CN" altLang="en-US" sz="3200" b="1" dirty="0" smtClean="0">
                <a:solidFill>
                  <a:schemeClr val="accent1"/>
                </a:solidFill>
                <a:latin typeface="微软雅黑" pitchFamily="34" charset="-122"/>
                <a:ea typeface="微软雅黑" pitchFamily="34" charset="-122"/>
              </a:rPr>
              <a:t>第一节  企业</a:t>
            </a:r>
            <a:r>
              <a:rPr lang="zh-CN" altLang="en-US" sz="3200" b="1" dirty="0">
                <a:solidFill>
                  <a:schemeClr val="accent1"/>
                </a:solidFill>
                <a:latin typeface="微软雅黑" pitchFamily="34" charset="-122"/>
                <a:ea typeface="微软雅黑" pitchFamily="34" charset="-122"/>
              </a:rPr>
              <a:t>名称与品牌设计</a:t>
            </a:r>
            <a:endParaRPr lang="en-US" altLang="zh-CN" sz="3200" b="1" dirty="0">
              <a:solidFill>
                <a:schemeClr val="accent1"/>
              </a:solidFill>
              <a:latin typeface="微软雅黑" pitchFamily="34" charset="-122"/>
              <a:ea typeface="微软雅黑" pitchFamily="34" charset="-122"/>
            </a:endParaRPr>
          </a:p>
        </p:txBody>
      </p:sp>
      <p:cxnSp>
        <p:nvCxnSpPr>
          <p:cNvPr id="38" name="Straight Connector 2"/>
          <p:cNvCxnSpPr/>
          <p:nvPr/>
        </p:nvCxnSpPr>
        <p:spPr>
          <a:xfrm>
            <a:off x="2667000" y="4014097"/>
            <a:ext cx="6813550" cy="0"/>
          </a:xfrm>
          <a:prstGeom prst="line">
            <a:avLst/>
          </a:prstGeom>
          <a:ln w="9525">
            <a:solidFill>
              <a:schemeClr val="accent1"/>
            </a:solidFill>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sp>
        <p:nvSpPr>
          <p:cNvPr id="48" name="矩形 4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49" name="矩形 4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6" name="TextBox 45"/>
          <p:cNvSpPr txBox="1"/>
          <p:nvPr/>
        </p:nvSpPr>
        <p:spPr>
          <a:xfrm>
            <a:off x="5409004" y="2097723"/>
            <a:ext cx="1318496" cy="430883"/>
          </a:xfrm>
          <a:prstGeom prst="rect">
            <a:avLst/>
          </a:prstGeom>
          <a:noFill/>
          <a:effectLst/>
        </p:spPr>
        <p:txBody>
          <a:bodyPr wrap="none" lIns="121917" tIns="60958" rIns="121917" bIns="60958" rtlCol="0">
            <a:spAutoFit/>
          </a:bodyPr>
          <a:lstStyle/>
          <a:p>
            <a:pPr algn="ctr"/>
            <a:r>
              <a:rPr lang="en-US" altLang="zh-CN" sz="2000" b="1" dirty="0">
                <a:solidFill>
                  <a:schemeClr val="bg1"/>
                </a:solidFill>
                <a:latin typeface="微软雅黑" pitchFamily="34" charset="-122"/>
                <a:ea typeface="微软雅黑" pitchFamily="34" charset="-122"/>
              </a:rPr>
              <a:t>PART 01</a:t>
            </a:r>
          </a:p>
        </p:txBody>
      </p:sp>
    </p:spTree>
    <p:extLst>
      <p:ext uri="{BB962C8B-B14F-4D97-AF65-F5344CB8AC3E}">
        <p14:creationId xmlns:p14="http://schemas.microsoft.com/office/powerpoint/2010/main" val="3294071344"/>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2" name="原创设计师QQ598969553      _1"/>
          <p:cNvSpPr>
            <a:spLocks/>
          </p:cNvSpPr>
          <p:nvPr/>
        </p:nvSpPr>
        <p:spPr bwMode="auto">
          <a:xfrm>
            <a:off x="1549401" y="898942"/>
            <a:ext cx="8572499" cy="4454108"/>
          </a:xfrm>
          <a:prstGeom prst="roundRect">
            <a:avLst>
              <a:gd name="adj" fmla="val 8963"/>
            </a:avLst>
          </a:prstGeom>
          <a:solidFill>
            <a:schemeClr val="bg1">
              <a:alpha val="90000"/>
            </a:schemeClr>
          </a:solidFill>
          <a:ln>
            <a:noFill/>
          </a:ln>
          <a:effectLst>
            <a:outerShdw blurRad="165100" dist="38100" dir="8100000" algn="tr" rotWithShape="0">
              <a:prstClr val="black">
                <a:alpha val="22000"/>
              </a:prstClr>
            </a:outerShdw>
          </a:effectLst>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1350">
              <a:ea typeface="微软雅黑" panose="020B0503020204020204" pitchFamily="34" charset="-122"/>
              <a:sym typeface="宋体" pitchFamily="2" charset="-122"/>
            </a:endParaRPr>
          </a:p>
        </p:txBody>
      </p:sp>
      <p:sp>
        <p:nvSpPr>
          <p:cNvPr id="23" name="原创设计师QQ598969553      _2"/>
          <p:cNvSpPr>
            <a:spLocks/>
          </p:cNvSpPr>
          <p:nvPr/>
        </p:nvSpPr>
        <p:spPr bwMode="auto">
          <a:xfrm>
            <a:off x="1709570" y="1079812"/>
            <a:ext cx="8209130" cy="4062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indent="457200" algn="just">
              <a:lnSpc>
                <a:spcPct val="120000"/>
              </a:lnSpc>
              <a:spcBef>
                <a:spcPct val="0"/>
              </a:spcBef>
            </a:pPr>
            <a:r>
              <a:rPr lang="en-US" altLang="zh-CN" sz="2000" b="1" dirty="0">
                <a:solidFill>
                  <a:schemeClr val="accent2"/>
                </a:solidFill>
                <a:latin typeface="微软雅黑" pitchFamily="34" charset="-122"/>
                <a:ea typeface="微软雅黑" pitchFamily="34" charset="-122"/>
              </a:rPr>
              <a:t>2. </a:t>
            </a:r>
            <a:r>
              <a:rPr lang="zh-CN" altLang="en-US" sz="2000" b="1" dirty="0">
                <a:solidFill>
                  <a:schemeClr val="accent2"/>
                </a:solidFill>
                <a:latin typeface="微软雅黑" pitchFamily="34" charset="-122"/>
                <a:ea typeface="微软雅黑" pitchFamily="34" charset="-122"/>
              </a:rPr>
              <a:t>管理</a:t>
            </a:r>
            <a:r>
              <a:rPr lang="zh-CN" altLang="en-US" sz="2000" b="1" dirty="0" smtClean="0">
                <a:solidFill>
                  <a:schemeClr val="accent2"/>
                </a:solidFill>
                <a:latin typeface="微软雅黑" pitchFamily="34" charset="-122"/>
                <a:ea typeface="微软雅黑" pitchFamily="34" charset="-122"/>
              </a:rPr>
              <a:t>整合</a:t>
            </a:r>
            <a:endParaRPr lang="zh-CN" altLang="en-US" sz="2000" b="1" dirty="0">
              <a:solidFill>
                <a:schemeClr val="accent2"/>
              </a:solidFill>
              <a:latin typeface="微软雅黑" pitchFamily="34" charset="-122"/>
              <a:ea typeface="微软雅黑" pitchFamily="34" charset="-122"/>
            </a:endParaRPr>
          </a:p>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收购后公司的管理整合其实是收购活动最重要的工作</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实施成功的整合策略关键要</a:t>
            </a:r>
            <a:r>
              <a:rPr lang="zh-CN" altLang="en-US" sz="2000" dirty="0" smtClean="0">
                <a:solidFill>
                  <a:schemeClr val="tx1">
                    <a:lumMod val="75000"/>
                    <a:lumOff val="25000"/>
                  </a:schemeClr>
                </a:solidFill>
                <a:latin typeface="微软雅黑" pitchFamily="34" charset="-122"/>
                <a:ea typeface="微软雅黑" pitchFamily="34" charset="-122"/>
              </a:rPr>
              <a:t>考虑</a:t>
            </a:r>
            <a:r>
              <a:rPr lang="zh-CN" altLang="en-US" sz="2000" dirty="0">
                <a:solidFill>
                  <a:schemeClr val="tx1">
                    <a:lumMod val="75000"/>
                    <a:lumOff val="25000"/>
                  </a:schemeClr>
                </a:solidFill>
                <a:latin typeface="微软雅黑" pitchFamily="34" charset="-122"/>
                <a:ea typeface="微软雅黑" pitchFamily="34" charset="-122"/>
              </a:rPr>
              <a:t>以下两个因素</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b="1" dirty="0">
                <a:solidFill>
                  <a:schemeClr val="accent1">
                    <a:lumMod val="75000"/>
                  </a:schemeClr>
                </a:solidFill>
                <a:latin typeface="微软雅黑" pitchFamily="34" charset="-122"/>
                <a:ea typeface="微软雅黑" pitchFamily="34" charset="-122"/>
              </a:rPr>
              <a:t>有效沟通</a:t>
            </a:r>
            <a:r>
              <a:rPr lang="zh-CN" altLang="en-US" sz="2000" dirty="0">
                <a:solidFill>
                  <a:schemeClr val="tx1">
                    <a:lumMod val="75000"/>
                    <a:lumOff val="25000"/>
                  </a:schemeClr>
                </a:solidFill>
                <a:latin typeface="微软雅黑" pitchFamily="34" charset="-122"/>
                <a:ea typeface="微软雅黑" pitchFamily="34" charset="-122"/>
              </a:rPr>
              <a:t>和</a:t>
            </a:r>
            <a:r>
              <a:rPr lang="zh-CN" altLang="en-US" sz="2000" b="1" dirty="0">
                <a:solidFill>
                  <a:schemeClr val="accent1">
                    <a:lumMod val="75000"/>
                  </a:schemeClr>
                </a:solidFill>
                <a:latin typeface="微软雅黑" pitchFamily="34" charset="-122"/>
                <a:ea typeface="微软雅黑" pitchFamily="34" charset="-122"/>
              </a:rPr>
              <a:t>人力资源</a:t>
            </a:r>
            <a:r>
              <a:rPr lang="zh-CN" altLang="en-US" sz="2000" dirty="0">
                <a:solidFill>
                  <a:schemeClr val="tx1">
                    <a:lumMod val="75000"/>
                    <a:lumOff val="25000"/>
                  </a:schemeClr>
                </a:solidFill>
                <a:latin typeface="微软雅黑" pitchFamily="34" charset="-122"/>
                <a:ea typeface="微软雅黑" pitchFamily="34" charset="-122"/>
              </a:rPr>
              <a:t>问题</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聪明的</a:t>
            </a:r>
            <a:r>
              <a:rPr lang="zh-CN" altLang="en-US" sz="2000" dirty="0" smtClean="0">
                <a:solidFill>
                  <a:schemeClr val="tx1">
                    <a:lumMod val="75000"/>
                    <a:lumOff val="25000"/>
                  </a:schemeClr>
                </a:solidFill>
                <a:latin typeface="微软雅黑" pitchFamily="34" charset="-122"/>
                <a:ea typeface="微软雅黑" pitchFamily="34" charset="-122"/>
              </a:rPr>
              <a:t>收购者</a:t>
            </a:r>
            <a:r>
              <a:rPr lang="zh-CN" altLang="en-US" sz="2000" dirty="0">
                <a:solidFill>
                  <a:schemeClr val="tx1">
                    <a:lumMod val="75000"/>
                    <a:lumOff val="25000"/>
                  </a:schemeClr>
                </a:solidFill>
                <a:latin typeface="微软雅黑" pitchFamily="34" charset="-122"/>
                <a:ea typeface="微软雅黑" pitchFamily="34" charset="-122"/>
              </a:rPr>
              <a:t>在完成一项收购时会迅速</a:t>
            </a:r>
            <a:r>
              <a:rPr lang="zh-CN" altLang="en-US" sz="2000" dirty="0" smtClean="0">
                <a:solidFill>
                  <a:schemeClr val="tx1">
                    <a:lumMod val="75000"/>
                    <a:lumOff val="25000"/>
                  </a:schemeClr>
                </a:solidFill>
                <a:latin typeface="微软雅黑" pitchFamily="34" charset="-122"/>
                <a:ea typeface="微软雅黑" pitchFamily="34" charset="-122"/>
              </a:rPr>
              <a:t>、积极</a:t>
            </a:r>
            <a:r>
              <a:rPr lang="zh-CN" altLang="en-US" sz="2000" dirty="0">
                <a:solidFill>
                  <a:schemeClr val="tx1">
                    <a:lumMod val="75000"/>
                    <a:lumOff val="25000"/>
                  </a:schemeClr>
                </a:solidFill>
                <a:latin typeface="微软雅黑" pitchFamily="34" charset="-122"/>
                <a:ea typeface="微软雅黑" pitchFamily="34" charset="-122"/>
              </a:rPr>
              <a:t>主动地向公众和投资者展开一次计划周密的市场推介</a:t>
            </a:r>
            <a:r>
              <a:rPr lang="zh-CN" altLang="en-US" sz="2000" dirty="0" smtClean="0">
                <a:solidFill>
                  <a:schemeClr val="tx1">
                    <a:lumMod val="75000"/>
                    <a:lumOff val="25000"/>
                  </a:schemeClr>
                </a:solidFill>
                <a:latin typeface="微软雅黑" pitchFamily="34" charset="-122"/>
                <a:ea typeface="微软雅黑" pitchFamily="34" charset="-122"/>
              </a:rPr>
              <a:t>活动</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全面清楚地介绍整个收购的原则与条款</a:t>
            </a:r>
            <a:r>
              <a:rPr lang="zh-CN" altLang="en-US" sz="2000" dirty="0" smtClean="0">
                <a:solidFill>
                  <a:schemeClr val="tx1">
                    <a:lumMod val="75000"/>
                    <a:lumOff val="25000"/>
                  </a:schemeClr>
                </a:solidFill>
                <a:latin typeface="微软雅黑" pitchFamily="34" charset="-122"/>
                <a:ea typeface="微软雅黑" pitchFamily="34" charset="-122"/>
              </a:rPr>
              <a:t>。聪明</a:t>
            </a:r>
            <a:r>
              <a:rPr lang="zh-CN" altLang="en-US" sz="2000" dirty="0">
                <a:solidFill>
                  <a:schemeClr val="tx1">
                    <a:lumMod val="75000"/>
                    <a:lumOff val="25000"/>
                  </a:schemeClr>
                </a:solidFill>
                <a:latin typeface="微软雅黑" pitchFamily="34" charset="-122"/>
                <a:ea typeface="微软雅黑" pitchFamily="34" charset="-122"/>
              </a:rPr>
              <a:t>的收购者总是力图缩短签署收购协议</a:t>
            </a:r>
            <a:r>
              <a:rPr lang="zh-CN" altLang="en-US" sz="2000" dirty="0" smtClean="0">
                <a:solidFill>
                  <a:schemeClr val="tx1">
                    <a:lumMod val="75000"/>
                    <a:lumOff val="25000"/>
                  </a:schemeClr>
                </a:solidFill>
                <a:latin typeface="微软雅黑" pitchFamily="34" charset="-122"/>
                <a:ea typeface="微软雅黑" pitchFamily="34" charset="-122"/>
              </a:rPr>
              <a:t>与全面</a:t>
            </a:r>
            <a:r>
              <a:rPr lang="zh-CN" altLang="en-US" sz="2000" dirty="0">
                <a:solidFill>
                  <a:schemeClr val="tx1">
                    <a:lumMod val="75000"/>
                    <a:lumOff val="25000"/>
                  </a:schemeClr>
                </a:solidFill>
                <a:latin typeface="微软雅黑" pitchFamily="34" charset="-122"/>
                <a:ea typeface="微软雅黑" pitchFamily="34" charset="-122"/>
              </a:rPr>
              <a:t>完成收购活动之间的时间间隔</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在收购整合期内有三个方面需要密切关注</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rgbClr val="FF0000"/>
                </a:solidFill>
                <a:latin typeface="微软雅黑" pitchFamily="34" charset="-122"/>
                <a:ea typeface="微软雅黑" pitchFamily="34" charset="-122"/>
              </a:rPr>
              <a:t>薪酬</a:t>
            </a:r>
            <a:r>
              <a:rPr lang="zh-CN" altLang="en-US" sz="2000" dirty="0" smtClean="0">
                <a:solidFill>
                  <a:srgbClr val="FF0000"/>
                </a:solidFill>
                <a:latin typeface="微软雅黑" pitchFamily="34" charset="-122"/>
                <a:ea typeface="微软雅黑" pitchFamily="34" charset="-122"/>
              </a:rPr>
              <a:t>、职位</a:t>
            </a:r>
            <a:r>
              <a:rPr lang="zh-CN" altLang="en-US" sz="2000" dirty="0">
                <a:solidFill>
                  <a:srgbClr val="FF0000"/>
                </a:solidFill>
                <a:latin typeface="微软雅黑" pitchFamily="34" charset="-122"/>
                <a:ea typeface="微软雅黑" pitchFamily="34" charset="-122"/>
              </a:rPr>
              <a:t>级别</a:t>
            </a:r>
            <a:r>
              <a:rPr lang="zh-CN" altLang="en-US" sz="2000" dirty="0">
                <a:solidFill>
                  <a:schemeClr val="tx1">
                    <a:lumMod val="75000"/>
                    <a:lumOff val="25000"/>
                  </a:schemeClr>
                </a:solidFill>
                <a:latin typeface="微软雅黑" pitchFamily="34" charset="-122"/>
                <a:ea typeface="微软雅黑" pitchFamily="34" charset="-122"/>
              </a:rPr>
              <a:t>和</a:t>
            </a:r>
            <a:r>
              <a:rPr lang="zh-CN" altLang="en-US" sz="2000" dirty="0">
                <a:solidFill>
                  <a:srgbClr val="FF0000"/>
                </a:solidFill>
                <a:latin typeface="微软雅黑" pitchFamily="34" charset="-122"/>
                <a:ea typeface="微软雅黑" pitchFamily="34" charset="-122"/>
              </a:rPr>
              <a:t>文化</a:t>
            </a:r>
            <a:r>
              <a:rPr lang="zh-CN" altLang="en-US" sz="2000" dirty="0">
                <a:solidFill>
                  <a:schemeClr val="tx1">
                    <a:lumMod val="75000"/>
                    <a:lumOff val="25000"/>
                  </a:schemeClr>
                </a:solidFill>
                <a:latin typeface="微软雅黑" pitchFamily="34" charset="-122"/>
                <a:ea typeface="微软雅黑" pitchFamily="34" charset="-122"/>
              </a:rPr>
              <a:t>。必须在薪酬顾问的帮助下</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设计一份处理关键分歧的计划</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员工可以通过它来判断</a:t>
            </a:r>
            <a:r>
              <a:rPr lang="zh-CN" altLang="en-US" sz="2000" dirty="0" smtClean="0">
                <a:solidFill>
                  <a:schemeClr val="tx1">
                    <a:lumMod val="75000"/>
                    <a:lumOff val="25000"/>
                  </a:schemeClr>
                </a:solidFill>
                <a:latin typeface="微软雅黑" pitchFamily="34" charset="-122"/>
                <a:ea typeface="微软雅黑" pitchFamily="34" charset="-122"/>
              </a:rPr>
              <a:t>并购</a:t>
            </a:r>
            <a:r>
              <a:rPr lang="zh-CN" altLang="en-US" sz="2000" dirty="0">
                <a:solidFill>
                  <a:schemeClr val="tx1">
                    <a:lumMod val="75000"/>
                    <a:lumOff val="25000"/>
                  </a:schemeClr>
                </a:solidFill>
                <a:latin typeface="微软雅黑" pitchFamily="34" charset="-122"/>
                <a:ea typeface="微软雅黑" pitchFamily="34" charset="-122"/>
              </a:rPr>
              <a:t>后整合中的管理行为</a:t>
            </a:r>
            <a:r>
              <a:rPr lang="zh-CN" altLang="en-US" sz="2000" dirty="0" smtClean="0">
                <a:solidFill>
                  <a:schemeClr val="tx1">
                    <a:lumMod val="75000"/>
                    <a:lumOff val="25000"/>
                  </a:schemeClr>
                </a:solidFill>
                <a:latin typeface="微软雅黑" pitchFamily="34" charset="-122"/>
                <a:ea typeface="微软雅黑" pitchFamily="34" charset="-122"/>
              </a:rPr>
              <a:t>。在</a:t>
            </a:r>
            <a:r>
              <a:rPr lang="zh-CN" altLang="en-US" sz="2000" dirty="0">
                <a:solidFill>
                  <a:schemeClr val="tx1">
                    <a:lumMod val="75000"/>
                    <a:lumOff val="25000"/>
                  </a:schemeClr>
                </a:solidFill>
                <a:latin typeface="微软雅黑" pitchFamily="34" charset="-122"/>
                <a:ea typeface="微软雅黑" pitchFamily="34" charset="-122"/>
              </a:rPr>
              <a:t>收购后</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针对职位快速调整的精心计划可以防止大批关键</a:t>
            </a:r>
            <a:r>
              <a:rPr lang="zh-CN" altLang="en-US" sz="2000" dirty="0" smtClean="0">
                <a:solidFill>
                  <a:schemeClr val="tx1">
                    <a:lumMod val="75000"/>
                    <a:lumOff val="25000"/>
                  </a:schemeClr>
                </a:solidFill>
                <a:latin typeface="微软雅黑" pitchFamily="34" charset="-122"/>
                <a:ea typeface="微软雅黑" pitchFamily="34" charset="-122"/>
              </a:rPr>
              <a:t>执行者</a:t>
            </a:r>
            <a:r>
              <a:rPr lang="zh-CN" altLang="en-US" sz="2000" dirty="0">
                <a:solidFill>
                  <a:schemeClr val="tx1">
                    <a:lumMod val="75000"/>
                    <a:lumOff val="25000"/>
                  </a:schemeClr>
                </a:solidFill>
                <a:latin typeface="微软雅黑" pitchFamily="34" charset="-122"/>
                <a:ea typeface="微软雅黑" pitchFamily="34" charset="-122"/>
              </a:rPr>
              <a:t>的潜在流失。</a:t>
            </a:r>
          </a:p>
        </p:txBody>
      </p:sp>
      <p:sp>
        <p:nvSpPr>
          <p:cNvPr id="21" name="矩形 20"/>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7" name="组合 26"/>
          <p:cNvGrpSpPr/>
          <p:nvPr/>
        </p:nvGrpSpPr>
        <p:grpSpPr>
          <a:xfrm>
            <a:off x="192881" y="893"/>
            <a:ext cx="575915" cy="836495"/>
            <a:chOff x="841003" y="360040"/>
            <a:chExt cx="504056" cy="836712"/>
          </a:xfrm>
          <a:solidFill>
            <a:schemeClr val="accent1"/>
          </a:solidFill>
        </p:grpSpPr>
        <p:sp>
          <p:nvSpPr>
            <p:cNvPr id="28" name="矩形 27"/>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32" name="等腰三角形 3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34" name="矩形 3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9"/>
          <p:cNvSpPr txBox="1"/>
          <p:nvPr/>
        </p:nvSpPr>
        <p:spPr>
          <a:xfrm>
            <a:off x="840784" y="203271"/>
            <a:ext cx="72110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二、 企业的</a:t>
            </a:r>
            <a:r>
              <a:rPr lang="zh-CN" altLang="en-US" sz="2400" b="1" dirty="0" smtClean="0">
                <a:solidFill>
                  <a:schemeClr val="tx1">
                    <a:lumMod val="75000"/>
                    <a:lumOff val="25000"/>
                  </a:schemeClr>
                </a:solidFill>
                <a:latin typeface="微软雅黑" pitchFamily="34" charset="-122"/>
                <a:ea typeface="微软雅黑" pitchFamily="34" charset="-122"/>
              </a:rPr>
              <a:t>收购  </a:t>
            </a:r>
            <a:r>
              <a:rPr lang="en-US" altLang="zh-CN" sz="2400" b="1" dirty="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四</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成功的收购</a:t>
            </a:r>
            <a:r>
              <a:rPr lang="zh-CN" altLang="en-US" sz="2400" b="1" dirty="0" smtClean="0">
                <a:solidFill>
                  <a:schemeClr val="tx1">
                    <a:lumMod val="75000"/>
                    <a:lumOff val="25000"/>
                  </a:schemeClr>
                </a:solidFill>
                <a:latin typeface="微软雅黑" pitchFamily="34" charset="-122"/>
                <a:ea typeface="微软雅黑" pitchFamily="34" charset="-122"/>
              </a:rPr>
              <a:t>策略</a:t>
            </a:r>
            <a:endParaRPr lang="zh-CN" altLang="en-US" sz="24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940014246"/>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500"/>
                                        <p:tgtEl>
                                          <p:spTgt spid="2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wipe(down)">
                                      <p:cBhvr>
                                        <p:cTn id="1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 name="组合 2"/>
          <p:cNvGrpSpPr/>
          <p:nvPr/>
        </p:nvGrpSpPr>
        <p:grpSpPr>
          <a:xfrm>
            <a:off x="192881" y="893"/>
            <a:ext cx="575915" cy="836495"/>
            <a:chOff x="841003" y="360040"/>
            <a:chExt cx="504056" cy="836712"/>
          </a:xfrm>
          <a:solidFill>
            <a:srgbClr val="2F5EB0"/>
          </a:soli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92" name="矩形 91"/>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93" name="矩形 92"/>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32" name="矩形 31"/>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9"/>
          <p:cNvSpPr txBox="1"/>
          <p:nvPr/>
        </p:nvSpPr>
        <p:spPr>
          <a:xfrm>
            <a:off x="840783" y="203271"/>
            <a:ext cx="8123099"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本章小结</a:t>
            </a:r>
          </a:p>
        </p:txBody>
      </p:sp>
      <p:sp>
        <p:nvSpPr>
          <p:cNvPr id="15" name="圆角矩形 14"/>
          <p:cNvSpPr/>
          <p:nvPr/>
        </p:nvSpPr>
        <p:spPr>
          <a:xfrm>
            <a:off x="984764" y="837389"/>
            <a:ext cx="9899136" cy="4826811"/>
          </a:xfrm>
          <a:prstGeom prst="roundRect">
            <a:avLst>
              <a:gd name="adj" fmla="val 19048"/>
            </a:avLst>
          </a:prstGeom>
          <a:noFill/>
          <a:ln w="9525">
            <a:solidFill>
              <a:srgbClr val="2F5EB0"/>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8" name="矩形 17"/>
          <p:cNvSpPr>
            <a:spLocks noChangeArrowheads="1"/>
          </p:cNvSpPr>
          <p:nvPr/>
        </p:nvSpPr>
        <p:spPr bwMode="auto">
          <a:xfrm>
            <a:off x="1384814" y="852930"/>
            <a:ext cx="8978386" cy="4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4" tIns="45703" rIns="91404" bIns="45703">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indent="457200" algn="just">
              <a:lnSpc>
                <a:spcPct val="120000"/>
              </a:lnSpc>
              <a:spcBef>
                <a:spcPct val="0"/>
              </a:spcBef>
              <a:buNone/>
            </a:pPr>
            <a:r>
              <a:rPr lang="zh-CN" altLang="en-US" sz="2000" dirty="0">
                <a:solidFill>
                  <a:schemeClr val="tx1">
                    <a:lumMod val="75000"/>
                    <a:lumOff val="25000"/>
                  </a:schemeClr>
                </a:solidFill>
                <a:sym typeface="微软雅黑" pitchFamily="34" charset="-122"/>
              </a:rPr>
              <a:t>本章主要讲述了企业创建准备</a:t>
            </a:r>
            <a:r>
              <a:rPr lang="zh-CN" altLang="en-US" sz="2000" dirty="0" smtClean="0">
                <a:solidFill>
                  <a:schemeClr val="tx1">
                    <a:lumMod val="75000"/>
                    <a:lumOff val="25000"/>
                  </a:schemeClr>
                </a:solidFill>
                <a:sym typeface="微软雅黑" pitchFamily="34" charset="-122"/>
              </a:rPr>
              <a:t>、新</a:t>
            </a:r>
            <a:r>
              <a:rPr lang="zh-CN" altLang="en-US" sz="2000" dirty="0">
                <a:solidFill>
                  <a:schemeClr val="tx1">
                    <a:lumMod val="75000"/>
                    <a:lumOff val="25000"/>
                  </a:schemeClr>
                </a:solidFill>
                <a:sym typeface="微软雅黑" pitchFamily="34" charset="-122"/>
              </a:rPr>
              <a:t>企业优惠政策及创业初期的生存管理三个方面的</a:t>
            </a:r>
            <a:r>
              <a:rPr lang="zh-CN" altLang="en-US" sz="2000" dirty="0" smtClean="0">
                <a:solidFill>
                  <a:schemeClr val="tx1">
                    <a:lumMod val="75000"/>
                    <a:lumOff val="25000"/>
                  </a:schemeClr>
                </a:solidFill>
                <a:sym typeface="微软雅黑" pitchFamily="34" charset="-122"/>
              </a:rPr>
              <a:t>内容。企业</a:t>
            </a:r>
            <a:r>
              <a:rPr lang="zh-CN" altLang="en-US" sz="2000" dirty="0">
                <a:solidFill>
                  <a:schemeClr val="tx1">
                    <a:lumMod val="75000"/>
                    <a:lumOff val="25000"/>
                  </a:schemeClr>
                </a:solidFill>
                <a:sym typeface="微软雅黑" pitchFamily="34" charset="-122"/>
              </a:rPr>
              <a:t>创建的准备工作很多</a:t>
            </a:r>
            <a:r>
              <a:rPr lang="en-US" altLang="zh-CN" sz="2000" dirty="0">
                <a:solidFill>
                  <a:schemeClr val="tx1">
                    <a:lumMod val="75000"/>
                    <a:lumOff val="25000"/>
                  </a:schemeClr>
                </a:solidFill>
                <a:sym typeface="微软雅黑" pitchFamily="34" charset="-122"/>
              </a:rPr>
              <a:t>, </a:t>
            </a:r>
            <a:r>
              <a:rPr lang="zh-CN" altLang="en-US" sz="2000" dirty="0">
                <a:solidFill>
                  <a:schemeClr val="tx1">
                    <a:lumMod val="75000"/>
                    <a:lumOff val="25000"/>
                  </a:schemeClr>
                </a:solidFill>
                <a:sym typeface="微软雅黑" pitchFamily="34" charset="-122"/>
              </a:rPr>
              <a:t>也很重要</a:t>
            </a:r>
            <a:r>
              <a:rPr lang="en-US" altLang="zh-CN" sz="2000" dirty="0">
                <a:solidFill>
                  <a:schemeClr val="tx1">
                    <a:lumMod val="75000"/>
                    <a:lumOff val="25000"/>
                  </a:schemeClr>
                </a:solidFill>
                <a:sym typeface="微软雅黑" pitchFamily="34" charset="-122"/>
              </a:rPr>
              <a:t>, </a:t>
            </a:r>
            <a:r>
              <a:rPr lang="zh-CN" altLang="en-US" sz="2000" dirty="0">
                <a:solidFill>
                  <a:schemeClr val="tx1">
                    <a:lumMod val="75000"/>
                    <a:lumOff val="25000"/>
                  </a:schemeClr>
                </a:solidFill>
                <a:sym typeface="微软雅黑" pitchFamily="34" charset="-122"/>
              </a:rPr>
              <a:t>事关企业日后的经营和发展</a:t>
            </a:r>
            <a:r>
              <a:rPr lang="en-US" altLang="zh-CN" sz="2000" dirty="0">
                <a:solidFill>
                  <a:schemeClr val="tx1">
                    <a:lumMod val="75000"/>
                    <a:lumOff val="25000"/>
                  </a:schemeClr>
                </a:solidFill>
                <a:sym typeface="微软雅黑" pitchFamily="34" charset="-122"/>
              </a:rPr>
              <a:t>, </a:t>
            </a:r>
            <a:r>
              <a:rPr lang="zh-CN" altLang="en-US" sz="2000" dirty="0">
                <a:solidFill>
                  <a:schemeClr val="tx1">
                    <a:lumMod val="75000"/>
                    <a:lumOff val="25000"/>
                  </a:schemeClr>
                </a:solidFill>
                <a:sym typeface="微软雅黑" pitchFamily="34" charset="-122"/>
              </a:rPr>
              <a:t>本章着重介绍</a:t>
            </a:r>
            <a:r>
              <a:rPr lang="zh-CN" altLang="en-US" sz="2000" dirty="0" smtClean="0">
                <a:solidFill>
                  <a:schemeClr val="tx1">
                    <a:lumMod val="75000"/>
                    <a:lumOff val="25000"/>
                  </a:schemeClr>
                </a:solidFill>
                <a:sym typeface="微软雅黑" pitchFamily="34" charset="-122"/>
              </a:rPr>
              <a:t>了企业</a:t>
            </a:r>
            <a:r>
              <a:rPr lang="zh-CN" altLang="en-US" sz="2000" dirty="0">
                <a:solidFill>
                  <a:schemeClr val="tx1">
                    <a:lumMod val="75000"/>
                    <a:lumOff val="25000"/>
                  </a:schemeClr>
                </a:solidFill>
                <a:sym typeface="微软雅黑" pitchFamily="34" charset="-122"/>
              </a:rPr>
              <a:t>名称及品牌设计</a:t>
            </a:r>
            <a:r>
              <a:rPr lang="zh-CN" altLang="en-US" sz="2000" dirty="0" smtClean="0">
                <a:solidFill>
                  <a:schemeClr val="tx1">
                    <a:lumMod val="75000"/>
                    <a:lumOff val="25000"/>
                  </a:schemeClr>
                </a:solidFill>
                <a:sym typeface="微软雅黑" pitchFamily="34" charset="-122"/>
              </a:rPr>
              <a:t>、企业</a:t>
            </a:r>
            <a:r>
              <a:rPr lang="zh-CN" altLang="en-US" sz="2000" dirty="0">
                <a:solidFill>
                  <a:schemeClr val="tx1">
                    <a:lumMod val="75000"/>
                    <a:lumOff val="25000"/>
                  </a:schemeClr>
                </a:solidFill>
                <a:sym typeface="微软雅黑" pitchFamily="34" charset="-122"/>
              </a:rPr>
              <a:t>选址和企业注册</a:t>
            </a:r>
            <a:r>
              <a:rPr lang="zh-CN" altLang="en-US" sz="2000" dirty="0" smtClean="0">
                <a:solidFill>
                  <a:schemeClr val="tx1">
                    <a:lumMod val="75000"/>
                    <a:lumOff val="25000"/>
                  </a:schemeClr>
                </a:solidFill>
                <a:sym typeface="微软雅黑" pitchFamily="34" charset="-122"/>
              </a:rPr>
              <a:t>。企业</a:t>
            </a:r>
            <a:r>
              <a:rPr lang="zh-CN" altLang="en-US" sz="2000" dirty="0">
                <a:solidFill>
                  <a:schemeClr val="tx1">
                    <a:lumMod val="75000"/>
                    <a:lumOff val="25000"/>
                  </a:schemeClr>
                </a:solidFill>
                <a:sym typeface="微软雅黑" pitchFamily="34" charset="-122"/>
              </a:rPr>
              <a:t>名称和品牌设计虽然不直接对企业的</a:t>
            </a:r>
            <a:r>
              <a:rPr lang="zh-CN" altLang="en-US" sz="2000" dirty="0" smtClean="0">
                <a:solidFill>
                  <a:schemeClr val="tx1">
                    <a:lumMod val="75000"/>
                    <a:lumOff val="25000"/>
                  </a:schemeClr>
                </a:solidFill>
                <a:sym typeface="微软雅黑" pitchFamily="34" charset="-122"/>
              </a:rPr>
              <a:t>经营</a:t>
            </a:r>
            <a:r>
              <a:rPr lang="zh-CN" altLang="en-US" sz="2000" dirty="0">
                <a:solidFill>
                  <a:schemeClr val="tx1">
                    <a:lumMod val="75000"/>
                    <a:lumOff val="25000"/>
                  </a:schemeClr>
                </a:solidFill>
                <a:sym typeface="微软雅黑" pitchFamily="34" charset="-122"/>
              </a:rPr>
              <a:t>失败产生决定性的影响</a:t>
            </a:r>
            <a:r>
              <a:rPr lang="en-US" altLang="zh-CN" sz="2000" dirty="0">
                <a:solidFill>
                  <a:schemeClr val="tx1">
                    <a:lumMod val="75000"/>
                    <a:lumOff val="25000"/>
                  </a:schemeClr>
                </a:solidFill>
                <a:sym typeface="微软雅黑" pitchFamily="34" charset="-122"/>
              </a:rPr>
              <a:t>, </a:t>
            </a:r>
            <a:r>
              <a:rPr lang="zh-CN" altLang="en-US" sz="2000" dirty="0">
                <a:solidFill>
                  <a:schemeClr val="tx1">
                    <a:lumMod val="75000"/>
                    <a:lumOff val="25000"/>
                  </a:schemeClr>
                </a:solidFill>
                <a:sym typeface="微软雅黑" pitchFamily="34" charset="-122"/>
              </a:rPr>
              <a:t>但其是企业定位</a:t>
            </a:r>
            <a:r>
              <a:rPr lang="zh-CN" altLang="en-US" sz="2000" dirty="0" smtClean="0">
                <a:solidFill>
                  <a:schemeClr val="tx1">
                    <a:lumMod val="75000"/>
                    <a:lumOff val="25000"/>
                  </a:schemeClr>
                </a:solidFill>
                <a:sym typeface="微软雅黑" pitchFamily="34" charset="-122"/>
              </a:rPr>
              <a:t>、企业</a:t>
            </a:r>
            <a:r>
              <a:rPr lang="zh-CN" altLang="en-US" sz="2000" dirty="0">
                <a:solidFill>
                  <a:schemeClr val="tx1">
                    <a:lumMod val="75000"/>
                    <a:lumOff val="25000"/>
                  </a:schemeClr>
                </a:solidFill>
                <a:sym typeface="微软雅黑" pitchFamily="34" charset="-122"/>
              </a:rPr>
              <a:t>文化</a:t>
            </a:r>
            <a:r>
              <a:rPr lang="zh-CN" altLang="en-US" sz="2000" dirty="0" smtClean="0">
                <a:solidFill>
                  <a:schemeClr val="tx1">
                    <a:lumMod val="75000"/>
                    <a:lumOff val="25000"/>
                  </a:schemeClr>
                </a:solidFill>
                <a:sym typeface="微软雅黑" pitchFamily="34" charset="-122"/>
              </a:rPr>
              <a:t>、企业</a:t>
            </a:r>
            <a:r>
              <a:rPr lang="zh-CN" altLang="en-US" sz="2000" dirty="0">
                <a:solidFill>
                  <a:schemeClr val="tx1">
                    <a:lumMod val="75000"/>
                    <a:lumOff val="25000"/>
                  </a:schemeClr>
                </a:solidFill>
                <a:sym typeface="微软雅黑" pitchFamily="34" charset="-122"/>
              </a:rPr>
              <a:t>愿景等的承载形式</a:t>
            </a:r>
            <a:r>
              <a:rPr lang="en-US" altLang="zh-CN" sz="2000" dirty="0">
                <a:solidFill>
                  <a:schemeClr val="tx1">
                    <a:lumMod val="75000"/>
                    <a:lumOff val="25000"/>
                  </a:schemeClr>
                </a:solidFill>
                <a:sym typeface="微软雅黑" pitchFamily="34" charset="-122"/>
              </a:rPr>
              <a:t>, </a:t>
            </a:r>
            <a:r>
              <a:rPr lang="zh-CN" altLang="en-US" sz="2000" dirty="0">
                <a:solidFill>
                  <a:schemeClr val="tx1">
                    <a:lumMod val="75000"/>
                    <a:lumOff val="25000"/>
                  </a:schemeClr>
                </a:solidFill>
                <a:sym typeface="微软雅黑" pitchFamily="34" charset="-122"/>
              </a:rPr>
              <a:t>被</a:t>
            </a:r>
            <a:r>
              <a:rPr lang="zh-CN" altLang="en-US" sz="2000" dirty="0" smtClean="0">
                <a:solidFill>
                  <a:schemeClr val="tx1">
                    <a:lumMod val="75000"/>
                    <a:lumOff val="25000"/>
                  </a:schemeClr>
                </a:solidFill>
                <a:sym typeface="微软雅黑" pitchFamily="34" charset="-122"/>
              </a:rPr>
              <a:t>赋予一定</a:t>
            </a:r>
            <a:r>
              <a:rPr lang="zh-CN" altLang="en-US" sz="2000" dirty="0">
                <a:solidFill>
                  <a:schemeClr val="tx1">
                    <a:lumMod val="75000"/>
                    <a:lumOff val="25000"/>
                  </a:schemeClr>
                </a:solidFill>
                <a:sym typeface="微软雅黑" pitchFamily="34" charset="-122"/>
              </a:rPr>
              <a:t>内涵的这些标签符号</a:t>
            </a:r>
            <a:r>
              <a:rPr lang="en-US" altLang="zh-CN" sz="2000" dirty="0">
                <a:solidFill>
                  <a:schemeClr val="tx1">
                    <a:lumMod val="75000"/>
                    <a:lumOff val="25000"/>
                  </a:schemeClr>
                </a:solidFill>
                <a:sym typeface="微软雅黑" pitchFamily="34" charset="-122"/>
              </a:rPr>
              <a:t>, </a:t>
            </a:r>
            <a:r>
              <a:rPr lang="zh-CN" altLang="en-US" sz="2000" dirty="0">
                <a:solidFill>
                  <a:schemeClr val="tx1">
                    <a:lumMod val="75000"/>
                    <a:lumOff val="25000"/>
                  </a:schemeClr>
                </a:solidFill>
                <a:sym typeface="微软雅黑" pitchFamily="34" charset="-122"/>
              </a:rPr>
              <a:t>对企业营销传播具有重要意义</a:t>
            </a:r>
            <a:r>
              <a:rPr lang="en-US" altLang="zh-CN" sz="2000" dirty="0">
                <a:solidFill>
                  <a:schemeClr val="tx1">
                    <a:lumMod val="75000"/>
                    <a:lumOff val="25000"/>
                  </a:schemeClr>
                </a:solidFill>
                <a:sym typeface="微软雅黑" pitchFamily="34" charset="-122"/>
              </a:rPr>
              <a:t>, </a:t>
            </a:r>
            <a:r>
              <a:rPr lang="zh-CN" altLang="en-US" sz="2000" dirty="0">
                <a:solidFill>
                  <a:schemeClr val="tx1">
                    <a:lumMod val="75000"/>
                    <a:lumOff val="25000"/>
                  </a:schemeClr>
                </a:solidFill>
                <a:sym typeface="微软雅黑" pitchFamily="34" charset="-122"/>
              </a:rPr>
              <a:t>就像人的名字一样</a:t>
            </a:r>
            <a:r>
              <a:rPr lang="en-US" altLang="zh-CN" sz="2000" dirty="0">
                <a:solidFill>
                  <a:schemeClr val="tx1">
                    <a:lumMod val="75000"/>
                    <a:lumOff val="25000"/>
                  </a:schemeClr>
                </a:solidFill>
                <a:sym typeface="微软雅黑" pitchFamily="34" charset="-122"/>
              </a:rPr>
              <a:t>, </a:t>
            </a:r>
            <a:r>
              <a:rPr lang="zh-CN" altLang="en-US" sz="2000" dirty="0">
                <a:solidFill>
                  <a:schemeClr val="tx1">
                    <a:lumMod val="75000"/>
                    <a:lumOff val="25000"/>
                  </a:schemeClr>
                </a:solidFill>
                <a:sym typeface="微软雅黑" pitchFamily="34" charset="-122"/>
              </a:rPr>
              <a:t>不能</a:t>
            </a:r>
            <a:r>
              <a:rPr lang="zh-CN" altLang="en-US" sz="2000" dirty="0" smtClean="0">
                <a:solidFill>
                  <a:schemeClr val="tx1">
                    <a:lumMod val="75000"/>
                    <a:lumOff val="25000"/>
                  </a:schemeClr>
                </a:solidFill>
                <a:sym typeface="微软雅黑" pitchFamily="34" charset="-122"/>
              </a:rPr>
              <a:t>过于迷信</a:t>
            </a:r>
            <a:r>
              <a:rPr lang="en-US" altLang="zh-CN" sz="2000" dirty="0">
                <a:solidFill>
                  <a:schemeClr val="tx1">
                    <a:lumMod val="75000"/>
                    <a:lumOff val="25000"/>
                  </a:schemeClr>
                </a:solidFill>
                <a:sym typeface="微软雅黑" pitchFamily="34" charset="-122"/>
              </a:rPr>
              <a:t>, </a:t>
            </a:r>
            <a:r>
              <a:rPr lang="zh-CN" altLang="en-US" sz="2000" dirty="0">
                <a:solidFill>
                  <a:schemeClr val="tx1">
                    <a:lumMod val="75000"/>
                    <a:lumOff val="25000"/>
                  </a:schemeClr>
                </a:solidFill>
                <a:sym typeface="微软雅黑" pitchFamily="34" charset="-122"/>
              </a:rPr>
              <a:t>也不能过于随意</a:t>
            </a:r>
            <a:r>
              <a:rPr lang="zh-CN" altLang="en-US" sz="2000" dirty="0" smtClean="0">
                <a:solidFill>
                  <a:schemeClr val="tx1">
                    <a:lumMod val="75000"/>
                    <a:lumOff val="25000"/>
                  </a:schemeClr>
                </a:solidFill>
                <a:sym typeface="微软雅黑" pitchFamily="34" charset="-122"/>
              </a:rPr>
              <a:t>。企业</a:t>
            </a:r>
            <a:r>
              <a:rPr lang="zh-CN" altLang="en-US" sz="2000" dirty="0">
                <a:solidFill>
                  <a:schemeClr val="tx1">
                    <a:lumMod val="75000"/>
                    <a:lumOff val="25000"/>
                  </a:schemeClr>
                </a:solidFill>
                <a:sym typeface="微软雅黑" pitchFamily="34" charset="-122"/>
              </a:rPr>
              <a:t>选址有较为成熟的分析评价体系</a:t>
            </a:r>
            <a:r>
              <a:rPr lang="en-US" altLang="zh-CN" sz="2000" dirty="0">
                <a:solidFill>
                  <a:schemeClr val="tx1">
                    <a:lumMod val="75000"/>
                    <a:lumOff val="25000"/>
                  </a:schemeClr>
                </a:solidFill>
                <a:sym typeface="微软雅黑" pitchFamily="34" charset="-122"/>
              </a:rPr>
              <a:t>, </a:t>
            </a:r>
            <a:r>
              <a:rPr lang="zh-CN" altLang="en-US" sz="2000" dirty="0">
                <a:solidFill>
                  <a:schemeClr val="tx1">
                    <a:lumMod val="75000"/>
                    <a:lumOff val="25000"/>
                  </a:schemeClr>
                </a:solidFill>
                <a:sym typeface="微软雅黑" pitchFamily="34" charset="-122"/>
              </a:rPr>
              <a:t>问题的关键在于数据和</a:t>
            </a:r>
            <a:r>
              <a:rPr lang="zh-CN" altLang="en-US" sz="2000" dirty="0" smtClean="0">
                <a:solidFill>
                  <a:schemeClr val="tx1">
                    <a:lumMod val="75000"/>
                    <a:lumOff val="25000"/>
                  </a:schemeClr>
                </a:solidFill>
                <a:sym typeface="微软雅黑" pitchFamily="34" charset="-122"/>
              </a:rPr>
              <a:t>信息</a:t>
            </a:r>
            <a:r>
              <a:rPr lang="zh-CN" altLang="en-US" sz="2000" dirty="0">
                <a:solidFill>
                  <a:schemeClr val="tx1">
                    <a:lumMod val="75000"/>
                    <a:lumOff val="25000"/>
                  </a:schemeClr>
                </a:solidFill>
                <a:sym typeface="微软雅黑" pitchFamily="34" charset="-122"/>
              </a:rPr>
              <a:t>的收集</a:t>
            </a:r>
            <a:r>
              <a:rPr lang="zh-CN" altLang="en-US" sz="2000" dirty="0" smtClean="0">
                <a:solidFill>
                  <a:schemeClr val="tx1">
                    <a:lumMod val="75000"/>
                    <a:lumOff val="25000"/>
                  </a:schemeClr>
                </a:solidFill>
                <a:sym typeface="微软雅黑" pitchFamily="34" charset="-122"/>
              </a:rPr>
              <a:t>。从</a:t>
            </a:r>
            <a:r>
              <a:rPr lang="zh-CN" altLang="en-US" sz="2000" dirty="0">
                <a:solidFill>
                  <a:schemeClr val="tx1">
                    <a:lumMod val="75000"/>
                    <a:lumOff val="25000"/>
                  </a:schemeClr>
                </a:solidFill>
                <a:sym typeface="微软雅黑" pitchFamily="34" charset="-122"/>
              </a:rPr>
              <a:t>肯德基的五步选址法可以看出</a:t>
            </a:r>
            <a:r>
              <a:rPr lang="en-US" altLang="zh-CN" sz="2000" dirty="0">
                <a:solidFill>
                  <a:schemeClr val="tx1">
                    <a:lumMod val="75000"/>
                    <a:lumOff val="25000"/>
                  </a:schemeClr>
                </a:solidFill>
                <a:sym typeface="微软雅黑" pitchFamily="34" charset="-122"/>
              </a:rPr>
              <a:t>, </a:t>
            </a:r>
            <a:r>
              <a:rPr lang="zh-CN" altLang="en-US" sz="2000" dirty="0">
                <a:solidFill>
                  <a:schemeClr val="tx1">
                    <a:lumMod val="75000"/>
                    <a:lumOff val="25000"/>
                  </a:schemeClr>
                </a:solidFill>
                <a:sym typeface="微软雅黑" pitchFamily="34" charset="-122"/>
              </a:rPr>
              <a:t>一个优秀企业对于选址的审慎态度</a:t>
            </a:r>
            <a:r>
              <a:rPr lang="en-US" altLang="zh-CN" sz="2000" dirty="0">
                <a:solidFill>
                  <a:schemeClr val="tx1">
                    <a:lumMod val="75000"/>
                    <a:lumOff val="25000"/>
                  </a:schemeClr>
                </a:solidFill>
                <a:sym typeface="微软雅黑" pitchFamily="34" charset="-122"/>
              </a:rPr>
              <a:t>, </a:t>
            </a:r>
            <a:r>
              <a:rPr lang="zh-CN" altLang="en-US" sz="2000" dirty="0">
                <a:solidFill>
                  <a:schemeClr val="tx1">
                    <a:lumMod val="75000"/>
                    <a:lumOff val="25000"/>
                  </a:schemeClr>
                </a:solidFill>
                <a:sym typeface="微软雅黑" pitchFamily="34" charset="-122"/>
              </a:rPr>
              <a:t>以及</a:t>
            </a:r>
            <a:r>
              <a:rPr lang="zh-CN" altLang="en-US" sz="2000" dirty="0" smtClean="0">
                <a:solidFill>
                  <a:schemeClr val="tx1">
                    <a:lumMod val="75000"/>
                    <a:lumOff val="25000"/>
                  </a:schemeClr>
                </a:solidFill>
                <a:sym typeface="微软雅黑" pitchFamily="34" charset="-122"/>
              </a:rPr>
              <a:t>对调查研究、模型分析</a:t>
            </a:r>
            <a:r>
              <a:rPr lang="zh-CN" altLang="en-US" sz="2000" dirty="0">
                <a:solidFill>
                  <a:schemeClr val="tx1">
                    <a:lumMod val="75000"/>
                    <a:lumOff val="25000"/>
                  </a:schemeClr>
                </a:solidFill>
                <a:sym typeface="微软雅黑" pitchFamily="34" charset="-122"/>
              </a:rPr>
              <a:t>等科学方法的应用</a:t>
            </a:r>
            <a:r>
              <a:rPr lang="zh-CN" altLang="en-US" sz="2000" dirty="0" smtClean="0">
                <a:solidFill>
                  <a:schemeClr val="tx1">
                    <a:lumMod val="75000"/>
                    <a:lumOff val="25000"/>
                  </a:schemeClr>
                </a:solidFill>
                <a:sym typeface="微软雅黑" pitchFamily="34" charset="-122"/>
              </a:rPr>
              <a:t>。企业</a:t>
            </a:r>
            <a:r>
              <a:rPr lang="zh-CN" altLang="en-US" sz="2000" dirty="0">
                <a:solidFill>
                  <a:schemeClr val="tx1">
                    <a:lumMod val="75000"/>
                    <a:lumOff val="25000"/>
                  </a:schemeClr>
                </a:solidFill>
                <a:sym typeface="微软雅黑" pitchFamily="34" charset="-122"/>
              </a:rPr>
              <a:t>注册的要求和流程会随着政策的调整而有</a:t>
            </a:r>
            <a:r>
              <a:rPr lang="zh-CN" altLang="en-US" sz="2000" dirty="0" smtClean="0">
                <a:solidFill>
                  <a:schemeClr val="tx1">
                    <a:lumMod val="75000"/>
                    <a:lumOff val="25000"/>
                  </a:schemeClr>
                </a:solidFill>
                <a:sym typeface="微软雅黑" pitchFamily="34" charset="-122"/>
              </a:rPr>
              <a:t>所改变</a:t>
            </a:r>
            <a:r>
              <a:rPr lang="en-US" altLang="zh-CN" sz="2000" dirty="0">
                <a:solidFill>
                  <a:schemeClr val="tx1">
                    <a:lumMod val="75000"/>
                    <a:lumOff val="25000"/>
                  </a:schemeClr>
                </a:solidFill>
                <a:sym typeface="微软雅黑" pitchFamily="34" charset="-122"/>
              </a:rPr>
              <a:t>, </a:t>
            </a:r>
            <a:r>
              <a:rPr lang="zh-CN" altLang="en-US" sz="2000" dirty="0">
                <a:solidFill>
                  <a:schemeClr val="tx1">
                    <a:lumMod val="75000"/>
                    <a:lumOff val="25000"/>
                  </a:schemeClr>
                </a:solidFill>
                <a:sym typeface="微软雅黑" pitchFamily="34" charset="-122"/>
              </a:rPr>
              <a:t>而且是较为硬性和明确的条文规定</a:t>
            </a:r>
            <a:r>
              <a:rPr lang="en-US" altLang="zh-CN" sz="2000" dirty="0">
                <a:solidFill>
                  <a:schemeClr val="tx1">
                    <a:lumMod val="75000"/>
                    <a:lumOff val="25000"/>
                  </a:schemeClr>
                </a:solidFill>
                <a:sym typeface="微软雅黑" pitchFamily="34" charset="-122"/>
              </a:rPr>
              <a:t>, </a:t>
            </a:r>
            <a:r>
              <a:rPr lang="zh-CN" altLang="en-US" sz="2000" dirty="0">
                <a:solidFill>
                  <a:schemeClr val="tx1">
                    <a:lumMod val="75000"/>
                    <a:lumOff val="25000"/>
                  </a:schemeClr>
                </a:solidFill>
                <a:sym typeface="微软雅黑" pitchFamily="34" charset="-122"/>
              </a:rPr>
              <a:t>比较容易获取这些知识</a:t>
            </a:r>
            <a:r>
              <a:rPr lang="zh-CN" altLang="en-US" sz="2000" dirty="0" smtClean="0">
                <a:solidFill>
                  <a:schemeClr val="tx1">
                    <a:lumMod val="75000"/>
                    <a:lumOff val="25000"/>
                  </a:schemeClr>
                </a:solidFill>
                <a:sym typeface="微软雅黑" pitchFamily="34" charset="-122"/>
              </a:rPr>
              <a:t>。同样</a:t>
            </a:r>
            <a:r>
              <a:rPr lang="en-US" altLang="zh-CN" sz="2000" dirty="0">
                <a:solidFill>
                  <a:schemeClr val="tx1">
                    <a:lumMod val="75000"/>
                    <a:lumOff val="25000"/>
                  </a:schemeClr>
                </a:solidFill>
                <a:sym typeface="微软雅黑" pitchFamily="34" charset="-122"/>
              </a:rPr>
              <a:t>, </a:t>
            </a:r>
            <a:r>
              <a:rPr lang="zh-CN" altLang="en-US" sz="2000" dirty="0">
                <a:solidFill>
                  <a:schemeClr val="tx1">
                    <a:lumMod val="75000"/>
                    <a:lumOff val="25000"/>
                  </a:schemeClr>
                </a:solidFill>
                <a:sym typeface="微软雅黑" pitchFamily="34" charset="-122"/>
              </a:rPr>
              <a:t>创业优惠</a:t>
            </a:r>
            <a:r>
              <a:rPr lang="zh-CN" altLang="en-US" sz="2000" dirty="0" smtClean="0">
                <a:solidFill>
                  <a:schemeClr val="tx1">
                    <a:lumMod val="75000"/>
                    <a:lumOff val="25000"/>
                  </a:schemeClr>
                </a:solidFill>
                <a:sym typeface="微软雅黑" pitchFamily="34" charset="-122"/>
              </a:rPr>
              <a:t>政策也</a:t>
            </a:r>
            <a:r>
              <a:rPr lang="zh-CN" altLang="en-US" sz="2000" dirty="0">
                <a:solidFill>
                  <a:schemeClr val="tx1">
                    <a:lumMod val="75000"/>
                    <a:lumOff val="25000"/>
                  </a:schemeClr>
                </a:solidFill>
                <a:sym typeface="微软雅黑" pitchFamily="34" charset="-122"/>
              </a:rPr>
              <a:t>是非常灵活的</a:t>
            </a:r>
            <a:r>
              <a:rPr lang="en-US" altLang="zh-CN" sz="2000" dirty="0">
                <a:solidFill>
                  <a:schemeClr val="tx1">
                    <a:lumMod val="75000"/>
                    <a:lumOff val="25000"/>
                  </a:schemeClr>
                </a:solidFill>
                <a:sym typeface="微软雅黑" pitchFamily="34" charset="-122"/>
              </a:rPr>
              <a:t>, </a:t>
            </a:r>
            <a:r>
              <a:rPr lang="zh-CN" altLang="en-US" sz="2000" dirty="0">
                <a:solidFill>
                  <a:schemeClr val="tx1">
                    <a:lumMod val="75000"/>
                    <a:lumOff val="25000"/>
                  </a:schemeClr>
                </a:solidFill>
                <a:sym typeface="微软雅黑" pitchFamily="34" charset="-122"/>
              </a:rPr>
              <a:t>因时因地及因企业自身情况不同</a:t>
            </a:r>
            <a:r>
              <a:rPr lang="en-US" altLang="zh-CN" sz="2000" dirty="0">
                <a:solidFill>
                  <a:schemeClr val="tx1">
                    <a:lumMod val="75000"/>
                    <a:lumOff val="25000"/>
                  </a:schemeClr>
                </a:solidFill>
                <a:sym typeface="微软雅黑" pitchFamily="34" charset="-122"/>
              </a:rPr>
              <a:t>, </a:t>
            </a:r>
            <a:r>
              <a:rPr lang="zh-CN" altLang="en-US" sz="2000" dirty="0">
                <a:solidFill>
                  <a:schemeClr val="tx1">
                    <a:lumMod val="75000"/>
                    <a:lumOff val="25000"/>
                  </a:schemeClr>
                </a:solidFill>
                <a:sym typeface="微软雅黑" pitchFamily="34" charset="-122"/>
              </a:rPr>
              <a:t>初创企业所能享受的优惠政策都会</a:t>
            </a:r>
            <a:r>
              <a:rPr lang="zh-CN" altLang="en-US" sz="2000" dirty="0" smtClean="0">
                <a:solidFill>
                  <a:schemeClr val="tx1">
                    <a:lumMod val="75000"/>
                    <a:lumOff val="25000"/>
                  </a:schemeClr>
                </a:solidFill>
                <a:sym typeface="微软雅黑" pitchFamily="34" charset="-122"/>
              </a:rPr>
              <a:t>有所不同</a:t>
            </a:r>
            <a:r>
              <a:rPr lang="en-US" altLang="zh-CN" sz="2000" dirty="0">
                <a:solidFill>
                  <a:schemeClr val="tx1">
                    <a:lumMod val="75000"/>
                    <a:lumOff val="25000"/>
                  </a:schemeClr>
                </a:solidFill>
                <a:sym typeface="微软雅黑" pitchFamily="34" charset="-122"/>
              </a:rPr>
              <a:t>, </a:t>
            </a:r>
            <a:r>
              <a:rPr lang="zh-CN" altLang="en-US" sz="2000" dirty="0">
                <a:solidFill>
                  <a:schemeClr val="tx1">
                    <a:lumMod val="75000"/>
                    <a:lumOff val="25000"/>
                  </a:schemeClr>
                </a:solidFill>
                <a:sym typeface="微软雅黑" pitchFamily="34" charset="-122"/>
              </a:rPr>
              <a:t>因此</a:t>
            </a:r>
            <a:r>
              <a:rPr lang="en-US" altLang="zh-CN" sz="2000" dirty="0">
                <a:solidFill>
                  <a:schemeClr val="tx1">
                    <a:lumMod val="75000"/>
                    <a:lumOff val="25000"/>
                  </a:schemeClr>
                </a:solidFill>
                <a:sym typeface="微软雅黑" pitchFamily="34" charset="-122"/>
              </a:rPr>
              <a:t>, </a:t>
            </a:r>
            <a:r>
              <a:rPr lang="zh-CN" altLang="en-US" sz="2000" dirty="0">
                <a:solidFill>
                  <a:schemeClr val="tx1">
                    <a:lumMod val="75000"/>
                    <a:lumOff val="25000"/>
                  </a:schemeClr>
                </a:solidFill>
                <a:sym typeface="微软雅黑" pitchFamily="34" charset="-122"/>
              </a:rPr>
              <a:t>学习者只需要做到基本了解即可</a:t>
            </a:r>
            <a:r>
              <a:rPr lang="zh-CN" altLang="en-US" sz="2000" dirty="0" smtClean="0">
                <a:solidFill>
                  <a:schemeClr val="tx1">
                    <a:lumMod val="75000"/>
                    <a:lumOff val="25000"/>
                  </a:schemeClr>
                </a:solidFill>
                <a:sym typeface="微软雅黑" pitchFamily="34" charset="-122"/>
              </a:rPr>
              <a:t>。初创</a:t>
            </a:r>
            <a:r>
              <a:rPr lang="zh-CN" altLang="en-US" sz="2000" dirty="0">
                <a:solidFill>
                  <a:schemeClr val="tx1">
                    <a:lumMod val="75000"/>
                    <a:lumOff val="25000"/>
                  </a:schemeClr>
                </a:solidFill>
                <a:sym typeface="微软雅黑" pitchFamily="34" charset="-122"/>
              </a:rPr>
              <a:t>企业生存管理是本章的重点内容</a:t>
            </a:r>
            <a:r>
              <a:rPr lang="en-US" altLang="zh-CN" sz="2000" dirty="0" smtClean="0">
                <a:solidFill>
                  <a:schemeClr val="tx1">
                    <a:lumMod val="75000"/>
                    <a:lumOff val="25000"/>
                  </a:schemeClr>
                </a:solidFill>
                <a:sym typeface="微软雅黑" pitchFamily="34" charset="-122"/>
              </a:rPr>
              <a:t>,</a:t>
            </a:r>
            <a:r>
              <a:rPr lang="zh-CN" altLang="en-US" sz="2000" dirty="0" smtClean="0">
                <a:solidFill>
                  <a:schemeClr val="tx1">
                    <a:lumMod val="75000"/>
                    <a:lumOff val="25000"/>
                  </a:schemeClr>
                </a:solidFill>
                <a:sym typeface="微软雅黑" pitchFamily="34" charset="-122"/>
              </a:rPr>
              <a:t>介绍</a:t>
            </a:r>
            <a:r>
              <a:rPr lang="zh-CN" altLang="en-US" sz="2000" dirty="0">
                <a:solidFill>
                  <a:schemeClr val="tx1">
                    <a:lumMod val="75000"/>
                    <a:lumOff val="25000"/>
                  </a:schemeClr>
                </a:solidFill>
                <a:sym typeface="微软雅黑" pitchFamily="34" charset="-122"/>
              </a:rPr>
              <a:t>了新企业面临的困境及生存管理之道。</a:t>
            </a:r>
          </a:p>
        </p:txBody>
      </p:sp>
    </p:spTree>
    <p:extLst>
      <p:ext uri="{BB962C8B-B14F-4D97-AF65-F5344CB8AC3E}">
        <p14:creationId xmlns:p14="http://schemas.microsoft.com/office/powerpoint/2010/main" val="1434304352"/>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 name="组合 2"/>
          <p:cNvGrpSpPr/>
          <p:nvPr/>
        </p:nvGrpSpPr>
        <p:grpSpPr>
          <a:xfrm>
            <a:off x="192881" y="893"/>
            <a:ext cx="575915" cy="836495"/>
            <a:chOff x="841003" y="360040"/>
            <a:chExt cx="504056" cy="836712"/>
          </a:xfrm>
          <a:solidFill>
            <a:srgbClr val="2F5EB0"/>
          </a:soli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92" name="矩形 91"/>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93" name="矩形 92"/>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32" name="矩形 31"/>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2571511" y="581554"/>
            <a:ext cx="1873489" cy="1118737"/>
          </a:xfrm>
          <a:prstGeom prst="ellipse">
            <a:avLst/>
          </a:prstGeom>
          <a:gradFill>
            <a:gsLst>
              <a:gs pos="0">
                <a:srgbClr val="0E1A40"/>
              </a:gs>
              <a:gs pos="100000">
                <a:srgbClr val="2F5EB0"/>
              </a:gs>
            </a:gsLst>
            <a:lin ang="13800000" scaled="0"/>
          </a:gradFill>
          <a:ln w="57150">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solidFill>
                <a:schemeClr val="bg1"/>
              </a:solidFill>
            </a:endParaRPr>
          </a:p>
        </p:txBody>
      </p:sp>
      <p:sp>
        <p:nvSpPr>
          <p:cNvPr id="17" name="TextBox 16"/>
          <p:cNvSpPr txBox="1"/>
          <p:nvPr/>
        </p:nvSpPr>
        <p:spPr>
          <a:xfrm>
            <a:off x="2874925" y="873400"/>
            <a:ext cx="1169545" cy="492438"/>
          </a:xfrm>
          <a:prstGeom prst="rect">
            <a:avLst/>
          </a:prstGeom>
          <a:noFill/>
        </p:spPr>
        <p:txBody>
          <a:bodyPr wrap="none" lIns="121917" tIns="60958" rIns="121917" bIns="60958"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思考题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19" name="TextBox 18"/>
          <p:cNvSpPr txBox="1"/>
          <p:nvPr/>
        </p:nvSpPr>
        <p:spPr>
          <a:xfrm>
            <a:off x="2043011" y="2167872"/>
            <a:ext cx="7319340" cy="1569143"/>
          </a:xfrm>
          <a:prstGeom prst="rect">
            <a:avLst/>
          </a:prstGeom>
          <a:noFill/>
        </p:spPr>
        <p:txBody>
          <a:bodyPr wrap="square" lIns="121917" tIns="60958" rIns="121917" bIns="60958" rtlCol="0">
            <a:spAutoFit/>
          </a:bodyPr>
          <a:lstStyle/>
          <a:p>
            <a:pPr indent="457200" algn="just">
              <a:lnSpc>
                <a:spcPct val="120000"/>
              </a:lnSpc>
              <a:spcBef>
                <a:spcPct val="0"/>
              </a:spcBef>
            </a:pPr>
            <a:r>
              <a:rPr lang="en-US" altLang="zh-CN" sz="2000" dirty="0">
                <a:solidFill>
                  <a:schemeClr val="tx1">
                    <a:lumMod val="75000"/>
                    <a:lumOff val="25000"/>
                  </a:schemeClr>
                </a:solidFill>
                <a:latin typeface="微软雅黑" pitchFamily="34" charset="-122"/>
                <a:ea typeface="微软雅黑" pitchFamily="34" charset="-122"/>
              </a:rPr>
              <a:t>1. </a:t>
            </a:r>
            <a:r>
              <a:rPr lang="zh-CN" altLang="en-US" sz="2000" dirty="0">
                <a:solidFill>
                  <a:schemeClr val="tx1">
                    <a:lumMod val="75000"/>
                    <a:lumOff val="25000"/>
                  </a:schemeClr>
                </a:solidFill>
                <a:latin typeface="微软雅黑" pitchFamily="34" charset="-122"/>
                <a:ea typeface="微软雅黑" pitchFamily="34" charset="-122"/>
              </a:rPr>
              <a:t>企业成长管理的方法有哪些</a:t>
            </a:r>
            <a:r>
              <a:rPr lang="en-US" altLang="zh-CN" sz="2000" dirty="0">
                <a:solidFill>
                  <a:schemeClr val="tx1">
                    <a:lumMod val="75000"/>
                    <a:lumOff val="25000"/>
                  </a:schemeClr>
                </a:solidFill>
                <a:latin typeface="微软雅黑" pitchFamily="34" charset="-122"/>
                <a:ea typeface="微软雅黑" pitchFamily="34" charset="-122"/>
              </a:rPr>
              <a:t>?</a:t>
            </a:r>
          </a:p>
          <a:p>
            <a:pPr indent="457200" algn="just">
              <a:lnSpc>
                <a:spcPct val="120000"/>
              </a:lnSpc>
              <a:spcBef>
                <a:spcPct val="0"/>
              </a:spcBef>
            </a:pPr>
            <a:r>
              <a:rPr lang="en-US" altLang="zh-CN" sz="2000" dirty="0">
                <a:solidFill>
                  <a:schemeClr val="tx1">
                    <a:lumMod val="75000"/>
                    <a:lumOff val="25000"/>
                  </a:schemeClr>
                </a:solidFill>
                <a:latin typeface="微软雅黑" pitchFamily="34" charset="-122"/>
                <a:ea typeface="微软雅黑" pitchFamily="34" charset="-122"/>
              </a:rPr>
              <a:t>2. </a:t>
            </a:r>
            <a:r>
              <a:rPr lang="zh-CN" altLang="en-US" sz="2000" dirty="0">
                <a:solidFill>
                  <a:schemeClr val="tx1">
                    <a:lumMod val="75000"/>
                    <a:lumOff val="25000"/>
                  </a:schemeClr>
                </a:solidFill>
                <a:latin typeface="微软雅黑" pitchFamily="34" charset="-122"/>
                <a:ea typeface="微软雅黑" pitchFamily="34" charset="-122"/>
              </a:rPr>
              <a:t>简述企业生命周期分为哪几个阶段</a:t>
            </a:r>
            <a:r>
              <a:rPr lang="en-US" altLang="zh-CN" sz="2000" dirty="0">
                <a:solidFill>
                  <a:schemeClr val="tx1">
                    <a:lumMod val="75000"/>
                    <a:lumOff val="25000"/>
                  </a:schemeClr>
                </a:solidFill>
                <a:latin typeface="微软雅黑" pitchFamily="34" charset="-122"/>
                <a:ea typeface="微软雅黑" pitchFamily="34" charset="-122"/>
              </a:rPr>
              <a:t>?</a:t>
            </a:r>
          </a:p>
          <a:p>
            <a:pPr indent="457200" algn="just">
              <a:lnSpc>
                <a:spcPct val="120000"/>
              </a:lnSpc>
              <a:spcBef>
                <a:spcPct val="0"/>
              </a:spcBef>
            </a:pPr>
            <a:r>
              <a:rPr lang="en-US" altLang="zh-CN" sz="2000" dirty="0">
                <a:solidFill>
                  <a:schemeClr val="tx1">
                    <a:lumMod val="75000"/>
                    <a:lumOff val="25000"/>
                  </a:schemeClr>
                </a:solidFill>
                <a:latin typeface="微软雅黑" pitchFamily="34" charset="-122"/>
                <a:ea typeface="微软雅黑" pitchFamily="34" charset="-122"/>
              </a:rPr>
              <a:t>3. </a:t>
            </a:r>
            <a:r>
              <a:rPr lang="zh-CN" altLang="en-US" sz="2000" dirty="0">
                <a:solidFill>
                  <a:schemeClr val="tx1">
                    <a:lumMod val="75000"/>
                    <a:lumOff val="25000"/>
                  </a:schemeClr>
                </a:solidFill>
                <a:latin typeface="微软雅黑" pitchFamily="34" charset="-122"/>
                <a:ea typeface="微软雅黑" pitchFamily="34" charset="-122"/>
              </a:rPr>
              <a:t>什么是企业成长</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如何进行企业成长管理</a:t>
            </a:r>
            <a:r>
              <a:rPr lang="en-US" altLang="zh-CN" sz="2000" dirty="0">
                <a:solidFill>
                  <a:schemeClr val="tx1">
                    <a:lumMod val="75000"/>
                    <a:lumOff val="25000"/>
                  </a:schemeClr>
                </a:solidFill>
                <a:latin typeface="微软雅黑" pitchFamily="34" charset="-122"/>
                <a:ea typeface="微软雅黑" pitchFamily="34" charset="-122"/>
              </a:rPr>
              <a:t>?</a:t>
            </a:r>
          </a:p>
          <a:p>
            <a:pPr indent="457200" algn="just">
              <a:lnSpc>
                <a:spcPct val="120000"/>
              </a:lnSpc>
              <a:spcBef>
                <a:spcPct val="0"/>
              </a:spcBef>
            </a:pPr>
            <a:r>
              <a:rPr lang="en-US" altLang="zh-CN" sz="2000" dirty="0">
                <a:solidFill>
                  <a:schemeClr val="tx1">
                    <a:lumMod val="75000"/>
                    <a:lumOff val="25000"/>
                  </a:schemeClr>
                </a:solidFill>
                <a:latin typeface="微软雅黑" pitchFamily="34" charset="-122"/>
                <a:ea typeface="微软雅黑" pitchFamily="34" charset="-122"/>
              </a:rPr>
              <a:t>4. </a:t>
            </a:r>
            <a:r>
              <a:rPr lang="zh-CN" altLang="en-US" sz="2000" dirty="0">
                <a:solidFill>
                  <a:schemeClr val="tx1">
                    <a:lumMod val="75000"/>
                    <a:lumOff val="25000"/>
                  </a:schemeClr>
                </a:solidFill>
                <a:latin typeface="微软雅黑" pitchFamily="34" charset="-122"/>
                <a:ea typeface="微软雅黑" pitchFamily="34" charset="-122"/>
              </a:rPr>
              <a:t>成功的企业收购策略有哪些</a:t>
            </a:r>
            <a:r>
              <a:rPr lang="en-US" altLang="zh-CN" sz="2000" dirty="0">
                <a:solidFill>
                  <a:schemeClr val="tx1">
                    <a:lumMod val="75000"/>
                    <a:lumOff val="25000"/>
                  </a:schemeClr>
                </a:solidFill>
                <a:latin typeface="微软雅黑" pitchFamily="34" charset="-122"/>
                <a:ea typeface="微软雅黑" pitchFamily="34" charset="-122"/>
              </a:rPr>
              <a:t>?</a:t>
            </a:r>
            <a:endParaRPr lang="zh-CN" altLang="en-US" sz="2000" dirty="0">
              <a:solidFill>
                <a:schemeClr val="tx1">
                  <a:lumMod val="75000"/>
                  <a:lumOff val="25000"/>
                </a:schemeClr>
              </a:solidFill>
              <a:latin typeface="微软雅黑" pitchFamily="34" charset="-122"/>
              <a:ea typeface="微软雅黑" pitchFamily="34" charset="-122"/>
            </a:endParaRPr>
          </a:p>
        </p:txBody>
      </p:sp>
      <p:sp>
        <p:nvSpPr>
          <p:cNvPr id="23" name="Freeform 12"/>
          <p:cNvSpPr>
            <a:spLocks/>
          </p:cNvSpPr>
          <p:nvPr/>
        </p:nvSpPr>
        <p:spPr bwMode="auto">
          <a:xfrm>
            <a:off x="2043011" y="1902829"/>
            <a:ext cx="528500" cy="530087"/>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gradFill>
            <a:gsLst>
              <a:gs pos="0">
                <a:srgbClr val="0E1A40"/>
              </a:gs>
              <a:gs pos="100000">
                <a:srgbClr val="2F5EB0"/>
              </a:gs>
            </a:gsLst>
            <a:lin ang="13800000" scaled="0"/>
          </a:gradFill>
          <a:ln>
            <a:noFill/>
          </a:ln>
          <a:extLst/>
        </p:spPr>
        <p:txBody>
          <a:bodyPr lIns="121917" tIns="60958" rIns="121917" bIns="60958"/>
          <a:lstStyle/>
          <a:p>
            <a:endParaRPr lang="zh-CN" altLang="en-US" sz="1300">
              <a:solidFill>
                <a:schemeClr val="tx1">
                  <a:lumMod val="50000"/>
                  <a:lumOff val="50000"/>
                </a:schemeClr>
              </a:solidFill>
            </a:endParaRPr>
          </a:p>
        </p:txBody>
      </p:sp>
      <p:sp>
        <p:nvSpPr>
          <p:cNvPr id="24" name="Freeform 12"/>
          <p:cNvSpPr>
            <a:spLocks/>
          </p:cNvSpPr>
          <p:nvPr/>
        </p:nvSpPr>
        <p:spPr bwMode="auto">
          <a:xfrm flipH="1" flipV="1">
            <a:off x="8136801" y="3157002"/>
            <a:ext cx="528500" cy="530087"/>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gradFill>
            <a:gsLst>
              <a:gs pos="0">
                <a:srgbClr val="0E1A40"/>
              </a:gs>
              <a:gs pos="100000">
                <a:srgbClr val="2F5EB0"/>
              </a:gs>
            </a:gsLst>
            <a:lin ang="13800000" scaled="0"/>
          </a:gradFill>
          <a:ln>
            <a:noFill/>
          </a:ln>
          <a:extLst/>
        </p:spPr>
        <p:txBody>
          <a:bodyPr lIns="121917" tIns="60958" rIns="121917" bIns="60958"/>
          <a:lstStyle/>
          <a:p>
            <a:endParaRPr lang="zh-CN" altLang="en-US" sz="1300">
              <a:solidFill>
                <a:schemeClr val="tx1">
                  <a:lumMod val="50000"/>
                  <a:lumOff val="50000"/>
                </a:schemeClr>
              </a:solidFill>
            </a:endParaRPr>
          </a:p>
        </p:txBody>
      </p:sp>
    </p:spTree>
    <p:extLst>
      <p:ext uri="{BB962C8B-B14F-4D97-AF65-F5344CB8AC3E}">
        <p14:creationId xmlns:p14="http://schemas.microsoft.com/office/powerpoint/2010/main" val="2879056786"/>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flipH="1">
            <a:off x="1" y="4521903"/>
            <a:ext cx="4031399" cy="2197900"/>
            <a:chOff x="5917425" y="3435846"/>
            <a:chExt cx="3226575" cy="1707654"/>
          </a:xfrm>
        </p:grpSpPr>
        <p:pic>
          <p:nvPicPr>
            <p:cNvPr id="13"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5" name="组合 14"/>
          <p:cNvGrpSpPr/>
          <p:nvPr/>
        </p:nvGrpSpPr>
        <p:grpSpPr>
          <a:xfrm>
            <a:off x="7914767" y="4482889"/>
            <a:ext cx="4300320" cy="2275929"/>
            <a:chOff x="5917425" y="3435846"/>
            <a:chExt cx="3226575" cy="1707654"/>
          </a:xfrm>
        </p:grpSpPr>
        <p:pic>
          <p:nvPicPr>
            <p:cNvPr id="16"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18" name="矩形 17"/>
          <p:cNvSpPr/>
          <p:nvPr/>
        </p:nvSpPr>
        <p:spPr>
          <a:xfrm>
            <a:off x="2280646" y="2061205"/>
            <a:ext cx="9934441" cy="2421684"/>
          </a:xfrm>
          <a:prstGeom prst="rect">
            <a:avLst/>
          </a:prstGeom>
          <a:solidFill>
            <a:schemeClr val="bg1">
              <a:lumMod val="50000"/>
              <a:alpha val="1098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1" name="矩形 20"/>
          <p:cNvSpPr/>
          <p:nvPr/>
        </p:nvSpPr>
        <p:spPr>
          <a:xfrm flipH="1">
            <a:off x="-4" y="2061204"/>
            <a:ext cx="12190416" cy="2591613"/>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2" name="矩形 21"/>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TextBox 7"/>
          <p:cNvSpPr>
            <a:spLocks noChangeArrowheads="1"/>
          </p:cNvSpPr>
          <p:nvPr/>
        </p:nvSpPr>
        <p:spPr bwMode="auto">
          <a:xfrm>
            <a:off x="3288419" y="2928305"/>
            <a:ext cx="5470552" cy="10154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zh-CN" altLang="en-US" sz="6600" b="1" dirty="0" smtClean="0">
                <a:solidFill>
                  <a:schemeClr val="bg1"/>
                </a:solidFill>
                <a:latin typeface="微软雅黑" pitchFamily="34" charset="-122"/>
                <a:ea typeface="微软雅黑" pitchFamily="34" charset="-122"/>
                <a:sym typeface="微软雅黑" pitchFamily="34" charset="-122"/>
              </a:rPr>
              <a:t>谢谢</a:t>
            </a:r>
            <a:r>
              <a:rPr lang="zh-CN" altLang="en-US" sz="6600" b="1" dirty="0">
                <a:solidFill>
                  <a:schemeClr val="bg1"/>
                </a:solidFill>
                <a:latin typeface="微软雅黑" pitchFamily="34" charset="-122"/>
                <a:ea typeface="微软雅黑" pitchFamily="34" charset="-122"/>
                <a:sym typeface="微软雅黑" pitchFamily="34" charset="-122"/>
              </a:rPr>
              <a:t>观看</a:t>
            </a:r>
          </a:p>
        </p:txBody>
      </p:sp>
    </p:spTree>
    <p:extLst>
      <p:ext uri="{BB962C8B-B14F-4D97-AF65-F5344CB8AC3E}">
        <p14:creationId xmlns:p14="http://schemas.microsoft.com/office/powerpoint/2010/main" val="2269665817"/>
      </p:ext>
    </p:extLst>
  </p:cSld>
  <p:clrMapOvr>
    <a:masterClrMapping/>
  </p:clrMapOvr>
  <mc:AlternateContent xmlns:mc="http://schemas.openxmlformats.org/markup-compatibility/2006" xmlns:p14="http://schemas.microsoft.com/office/powerpoint/2010/main">
    <mc:Choice Requires="p14">
      <p:transition spd="slow" p14:dur="1200">
        <p14:prism dir="r"/>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8" name="矩形 27"/>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9" name="组合 28"/>
          <p:cNvGrpSpPr/>
          <p:nvPr/>
        </p:nvGrpSpPr>
        <p:grpSpPr>
          <a:xfrm>
            <a:off x="192881" y="893"/>
            <a:ext cx="575915" cy="836495"/>
            <a:chOff x="841003" y="360040"/>
            <a:chExt cx="504056" cy="836712"/>
          </a:xfrm>
          <a:solidFill>
            <a:schemeClr val="accent1"/>
          </a:solidFill>
        </p:grpSpPr>
        <p:sp>
          <p:nvSpPr>
            <p:cNvPr id="30" name="矩形 29"/>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31" name="等腰三角形 30"/>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33" name="矩形 32"/>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8" name="原创设计师QQ598969553      _1"/>
          <p:cNvCxnSpPr/>
          <p:nvPr/>
        </p:nvCxnSpPr>
        <p:spPr bwMode="auto">
          <a:xfrm>
            <a:off x="5908371" y="2029764"/>
            <a:ext cx="0" cy="1417397"/>
          </a:xfrm>
          <a:prstGeom prst="line">
            <a:avLst/>
          </a:prstGeom>
          <a:solidFill>
            <a:schemeClr val="accent1"/>
          </a:solidFill>
          <a:ln w="9525" cap="flat" cmpd="sng" algn="ctr">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0" name="原创设计师QQ598969553      _2"/>
          <p:cNvCxnSpPr/>
          <p:nvPr/>
        </p:nvCxnSpPr>
        <p:spPr bwMode="auto">
          <a:xfrm>
            <a:off x="5908371" y="4112975"/>
            <a:ext cx="0" cy="1417397"/>
          </a:xfrm>
          <a:prstGeom prst="line">
            <a:avLst/>
          </a:prstGeom>
          <a:solidFill>
            <a:schemeClr val="accent1"/>
          </a:solidFill>
          <a:ln w="9525" cap="flat" cmpd="sng" algn="ctr">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1" name="原创设计师QQ598969553      _3"/>
          <p:cNvSpPr/>
          <p:nvPr/>
        </p:nvSpPr>
        <p:spPr bwMode="auto">
          <a:xfrm>
            <a:off x="5499034" y="3425166"/>
            <a:ext cx="818676" cy="659327"/>
          </a:xfrm>
          <a:prstGeom prst="hexagon">
            <a:avLst/>
          </a:prstGeom>
          <a:gradFill>
            <a:gsLst>
              <a:gs pos="100000">
                <a:srgbClr val="0090F2"/>
              </a:gs>
              <a:gs pos="0">
                <a:schemeClr val="accent1"/>
              </a:gs>
            </a:gsLst>
            <a:lin ang="5400000" scaled="1"/>
          </a:gradFill>
          <a:ln w="28575" cap="flat">
            <a:gradFill>
              <a:gsLst>
                <a:gs pos="0">
                  <a:srgbClr val="0090F2"/>
                </a:gs>
                <a:gs pos="100000">
                  <a:schemeClr val="accent1"/>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a:extLst/>
        </p:spPr>
        <p:txBody>
          <a:bodyPr vert="horz" wrap="square" lIns="68564" tIns="34282" rIns="68564" bIns="34282" numCol="1" anchor="t" anchorCtr="0" compatLnSpc="1">
            <a:prstTxWarp prst="textNoShape">
              <a:avLst/>
            </a:prstTxWarp>
          </a:bodyPr>
          <a:lstStyle/>
          <a:p>
            <a:endParaRPr lang="zh-CN" altLang="en-US" sz="1350">
              <a:solidFill>
                <a:prstClr val="black"/>
              </a:solidFill>
              <a:ea typeface="微软雅黑" panose="020B0503020204020204" pitchFamily="34" charset="-122"/>
            </a:endParaRPr>
          </a:p>
        </p:txBody>
      </p:sp>
      <p:sp>
        <p:nvSpPr>
          <p:cNvPr id="45" name="原创设计师QQ598969553      _15"/>
          <p:cNvSpPr txBox="1"/>
          <p:nvPr/>
        </p:nvSpPr>
        <p:spPr>
          <a:xfrm>
            <a:off x="5659875" y="3511526"/>
            <a:ext cx="496698" cy="460553"/>
          </a:xfrm>
          <a:prstGeom prst="rect">
            <a:avLst/>
          </a:prstGeom>
          <a:noFill/>
        </p:spPr>
        <p:txBody>
          <a:bodyPr wrap="none" lIns="90467" tIns="45233" rIns="90467" bIns="45233" rtlCol="0">
            <a:spAutoFit/>
          </a:bodyPr>
          <a:lstStyle/>
          <a:p>
            <a:r>
              <a:rPr lang="en-US" altLang="zh-CN" sz="2399" dirty="0">
                <a:solidFill>
                  <a:srgbClr val="F8F8F8"/>
                </a:solidFill>
                <a:ea typeface="微软雅黑" panose="020B0503020204020204" pitchFamily="34" charset="-122"/>
              </a:rPr>
              <a:t>VS</a:t>
            </a:r>
            <a:endParaRPr lang="zh-CN" altLang="en-US" sz="2399" dirty="0">
              <a:solidFill>
                <a:srgbClr val="F8F8F8"/>
              </a:solidFill>
              <a:ea typeface="微软雅黑" panose="020B0503020204020204" pitchFamily="34" charset="-122"/>
            </a:endParaRPr>
          </a:p>
        </p:txBody>
      </p:sp>
      <p:sp>
        <p:nvSpPr>
          <p:cNvPr id="47" name="矩形 46"/>
          <p:cNvSpPr/>
          <p:nvPr/>
        </p:nvSpPr>
        <p:spPr>
          <a:xfrm>
            <a:off x="1060964" y="2369666"/>
            <a:ext cx="4108775" cy="2646365"/>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我国对企业命名有相关的法律规定 </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企业名称登记管理实施办法</a:t>
            </a:r>
            <a:r>
              <a:rPr lang="en-US" altLang="zh-CN" sz="2000" dirty="0">
                <a:solidFill>
                  <a:schemeClr val="tx1">
                    <a:lumMod val="75000"/>
                    <a:lumOff val="25000"/>
                  </a:schemeClr>
                </a:solidFill>
                <a:latin typeface="微软雅黑" pitchFamily="34" charset="-122"/>
                <a:ea typeface="微软雅黑" pitchFamily="34" charset="-122"/>
              </a:rPr>
              <a:t>》 ), </a:t>
            </a:r>
            <a:r>
              <a:rPr lang="zh-CN" altLang="en-US" sz="2000" dirty="0">
                <a:solidFill>
                  <a:schemeClr val="tx1">
                    <a:lumMod val="75000"/>
                    <a:lumOff val="25000"/>
                  </a:schemeClr>
                </a:solidFill>
                <a:latin typeface="微软雅黑" pitchFamily="34" charset="-122"/>
                <a:ea typeface="微软雅黑" pitchFamily="34" charset="-122"/>
              </a:rPr>
              <a:t>企业在</a:t>
            </a:r>
            <a:r>
              <a:rPr lang="zh-CN" altLang="en-US" sz="2000" dirty="0" smtClean="0">
                <a:solidFill>
                  <a:schemeClr val="tx1">
                    <a:lumMod val="75000"/>
                    <a:lumOff val="25000"/>
                  </a:schemeClr>
                </a:solidFill>
                <a:latin typeface="微软雅黑" pitchFamily="34" charset="-122"/>
                <a:ea typeface="微软雅黑" pitchFamily="34" charset="-122"/>
              </a:rPr>
              <a:t>工商注册</a:t>
            </a:r>
            <a:r>
              <a:rPr lang="zh-CN" altLang="en-US" sz="2000" dirty="0">
                <a:solidFill>
                  <a:schemeClr val="tx1">
                    <a:lumMod val="75000"/>
                    <a:lumOff val="25000"/>
                  </a:schemeClr>
                </a:solidFill>
                <a:latin typeface="微软雅黑" pitchFamily="34" charset="-122"/>
                <a:ea typeface="微软雅黑" pitchFamily="34" charset="-122"/>
              </a:rPr>
              <a:t>前必须进行核名</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以评判是否存在重名或不符合名称登记管理相关规定的情况</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smtClean="0">
                <a:solidFill>
                  <a:schemeClr val="tx1">
                    <a:lumMod val="75000"/>
                    <a:lumOff val="25000"/>
                  </a:schemeClr>
                </a:solidFill>
                <a:latin typeface="微软雅黑" pitchFamily="34" charset="-122"/>
                <a:ea typeface="微软雅黑" pitchFamily="34" charset="-122"/>
              </a:rPr>
              <a:t>因此</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企业名称设计必须符合法律法规的要求。</a:t>
            </a:r>
          </a:p>
        </p:txBody>
      </p:sp>
      <p:sp>
        <p:nvSpPr>
          <p:cNvPr id="48" name="矩形 47"/>
          <p:cNvSpPr/>
          <p:nvPr/>
        </p:nvSpPr>
        <p:spPr>
          <a:xfrm>
            <a:off x="6762750" y="2437537"/>
            <a:ext cx="4667250" cy="2277034"/>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企业名称体现企业经营内容或企业产品的特点是比较普遍的做法</a:t>
            </a:r>
            <a:r>
              <a:rPr lang="zh-CN" altLang="en-US" sz="2000" dirty="0" smtClean="0">
                <a:solidFill>
                  <a:schemeClr val="tx1">
                    <a:lumMod val="75000"/>
                    <a:lumOff val="25000"/>
                  </a:schemeClr>
                </a:solidFill>
                <a:latin typeface="微软雅黑" pitchFamily="34" charset="-122"/>
                <a:ea typeface="微软雅黑" pitchFamily="34" charset="-122"/>
              </a:rPr>
              <a:t>。企业</a:t>
            </a:r>
            <a:r>
              <a:rPr lang="zh-CN" altLang="en-US" sz="2000" dirty="0">
                <a:solidFill>
                  <a:schemeClr val="tx1">
                    <a:lumMod val="75000"/>
                    <a:lumOff val="25000"/>
                  </a:schemeClr>
                </a:solidFill>
                <a:latin typeface="微软雅黑" pitchFamily="34" charset="-122"/>
                <a:ea typeface="微软雅黑" pitchFamily="34" charset="-122"/>
              </a:rPr>
              <a:t>名称</a:t>
            </a:r>
            <a:r>
              <a:rPr lang="zh-CN" altLang="en-US" sz="2000" dirty="0" smtClean="0">
                <a:solidFill>
                  <a:schemeClr val="tx1">
                    <a:lumMod val="75000"/>
                    <a:lumOff val="25000"/>
                  </a:schemeClr>
                </a:solidFill>
                <a:latin typeface="微软雅黑" pitchFamily="34" charset="-122"/>
                <a:ea typeface="微软雅黑" pitchFamily="34" charset="-122"/>
              </a:rPr>
              <a:t>、产品品牌</a:t>
            </a:r>
            <a:r>
              <a:rPr lang="zh-CN" altLang="en-US" sz="2000" dirty="0">
                <a:solidFill>
                  <a:schemeClr val="tx1">
                    <a:lumMod val="75000"/>
                    <a:lumOff val="25000"/>
                  </a:schemeClr>
                </a:solidFill>
                <a:latin typeface="微软雅黑" pitchFamily="34" charset="-122"/>
                <a:ea typeface="微软雅黑" pitchFamily="34" charset="-122"/>
              </a:rPr>
              <a:t>和经营内容相一致</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不容易造成顾客错觉</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有利于树立统一的形象</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产生符号联想</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smtClean="0">
                <a:solidFill>
                  <a:schemeClr val="tx1">
                    <a:lumMod val="75000"/>
                    <a:lumOff val="25000"/>
                  </a:schemeClr>
                </a:solidFill>
                <a:latin typeface="微软雅黑" pitchFamily="34" charset="-122"/>
                <a:ea typeface="微软雅黑" pitchFamily="34" charset="-122"/>
              </a:rPr>
              <a:t>进行</a:t>
            </a:r>
            <a:r>
              <a:rPr lang="zh-CN" altLang="en-US" sz="2000" dirty="0">
                <a:solidFill>
                  <a:schemeClr val="tx1">
                    <a:lumMod val="75000"/>
                    <a:lumOff val="25000"/>
                  </a:schemeClr>
                </a:solidFill>
                <a:latin typeface="微软雅黑" pitchFamily="34" charset="-122"/>
                <a:ea typeface="微软雅黑" pitchFamily="34" charset="-122"/>
              </a:rPr>
              <a:t>营销传播</a:t>
            </a:r>
            <a:r>
              <a:rPr lang="zh-CN" altLang="en-US" sz="2000" dirty="0" smtClean="0">
                <a:solidFill>
                  <a:schemeClr val="tx1">
                    <a:lumMod val="75000"/>
                    <a:lumOff val="25000"/>
                  </a:schemeClr>
                </a:solidFill>
                <a:latin typeface="微软雅黑" pitchFamily="34" charset="-122"/>
                <a:ea typeface="微软雅黑" pitchFamily="34" charset="-122"/>
              </a:rPr>
              <a:t>。当然</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这也不是</a:t>
            </a:r>
            <a:r>
              <a:rPr lang="zh-CN" altLang="en-US" sz="2000" dirty="0" smtClean="0">
                <a:solidFill>
                  <a:schemeClr val="tx1">
                    <a:lumMod val="75000"/>
                    <a:lumOff val="25000"/>
                  </a:schemeClr>
                </a:solidFill>
                <a:latin typeface="微软雅黑" pitchFamily="34" charset="-122"/>
                <a:ea typeface="微软雅黑" pitchFamily="34" charset="-122"/>
              </a:rPr>
              <a:t>绝对的。</a:t>
            </a:r>
            <a:endParaRPr lang="zh-CN" altLang="en-US" sz="2000" dirty="0">
              <a:solidFill>
                <a:schemeClr val="tx1">
                  <a:lumMod val="75000"/>
                  <a:lumOff val="25000"/>
                </a:schemeClr>
              </a:solidFill>
              <a:latin typeface="微软雅黑" pitchFamily="34" charset="-122"/>
              <a:ea typeface="微软雅黑" pitchFamily="34" charset="-122"/>
            </a:endParaRPr>
          </a:p>
        </p:txBody>
      </p:sp>
      <p:sp>
        <p:nvSpPr>
          <p:cNvPr id="20" name="文本框 9"/>
          <p:cNvSpPr txBox="1"/>
          <p:nvPr/>
        </p:nvSpPr>
        <p:spPr>
          <a:xfrm>
            <a:off x="840784" y="203271"/>
            <a:ext cx="77634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一、 企业名称设计的基本原则</a:t>
            </a:r>
          </a:p>
        </p:txBody>
      </p:sp>
      <p:sp>
        <p:nvSpPr>
          <p:cNvPr id="3" name="矩形 2"/>
          <p:cNvSpPr/>
          <p:nvPr/>
        </p:nvSpPr>
        <p:spPr>
          <a:xfrm>
            <a:off x="2201568" y="1402834"/>
            <a:ext cx="2225289" cy="400110"/>
          </a:xfrm>
          <a:prstGeom prst="rect">
            <a:avLst/>
          </a:prstGeom>
        </p:spPr>
        <p:txBody>
          <a:bodyPr wrap="none">
            <a:spAutoFit/>
          </a:bodyPr>
          <a:lstStyle/>
          <a:p>
            <a:r>
              <a:rPr lang="en-US" altLang="zh-CN" sz="2000" dirty="0">
                <a:solidFill>
                  <a:srgbClr val="FF0000"/>
                </a:solidFill>
                <a:latin typeface="微软雅黑" pitchFamily="34" charset="-122"/>
                <a:ea typeface="微软雅黑" pitchFamily="34" charset="-122"/>
              </a:rPr>
              <a:t>(</a:t>
            </a:r>
            <a:r>
              <a:rPr lang="zh-CN" altLang="en-US" sz="2000" dirty="0">
                <a:solidFill>
                  <a:srgbClr val="FF0000"/>
                </a:solidFill>
                <a:latin typeface="微软雅黑" pitchFamily="34" charset="-122"/>
                <a:ea typeface="微软雅黑" pitchFamily="34" charset="-122"/>
              </a:rPr>
              <a:t>一</a:t>
            </a:r>
            <a:r>
              <a:rPr lang="en-US" altLang="zh-CN" sz="2000" dirty="0">
                <a:solidFill>
                  <a:srgbClr val="FF0000"/>
                </a:solidFill>
                <a:latin typeface="微软雅黑" pitchFamily="34" charset="-122"/>
                <a:ea typeface="微软雅黑" pitchFamily="34" charset="-122"/>
              </a:rPr>
              <a:t>) </a:t>
            </a:r>
            <a:r>
              <a:rPr lang="zh-CN" altLang="en-US" sz="2000" dirty="0">
                <a:solidFill>
                  <a:srgbClr val="FF0000"/>
                </a:solidFill>
                <a:latin typeface="微软雅黑" pitchFamily="34" charset="-122"/>
                <a:ea typeface="微软雅黑" pitchFamily="34" charset="-122"/>
              </a:rPr>
              <a:t>符合法律规定</a:t>
            </a:r>
          </a:p>
        </p:txBody>
      </p:sp>
      <p:sp>
        <p:nvSpPr>
          <p:cNvPr id="21" name="矩形 20"/>
          <p:cNvSpPr/>
          <p:nvPr/>
        </p:nvSpPr>
        <p:spPr>
          <a:xfrm>
            <a:off x="7713368" y="1402834"/>
            <a:ext cx="2994731" cy="400110"/>
          </a:xfrm>
          <a:prstGeom prst="rect">
            <a:avLst/>
          </a:prstGeom>
        </p:spPr>
        <p:txBody>
          <a:bodyPr wrap="none">
            <a:spAutoFit/>
          </a:bodyPr>
          <a:lstStyle/>
          <a:p>
            <a:r>
              <a:rPr lang="en-US" altLang="zh-CN" sz="2000" dirty="0">
                <a:solidFill>
                  <a:srgbClr val="FF0000"/>
                </a:solidFill>
                <a:latin typeface="微软雅黑" pitchFamily="34" charset="-122"/>
                <a:ea typeface="微软雅黑" pitchFamily="34" charset="-122"/>
              </a:rPr>
              <a:t>(</a:t>
            </a:r>
            <a:r>
              <a:rPr lang="zh-CN" altLang="en-US" sz="2000" dirty="0">
                <a:solidFill>
                  <a:srgbClr val="FF0000"/>
                </a:solidFill>
                <a:latin typeface="微软雅黑" pitchFamily="34" charset="-122"/>
                <a:ea typeface="微软雅黑" pitchFamily="34" charset="-122"/>
              </a:rPr>
              <a:t>二</a:t>
            </a:r>
            <a:r>
              <a:rPr lang="en-US" altLang="zh-CN" sz="2000" dirty="0">
                <a:solidFill>
                  <a:srgbClr val="FF0000"/>
                </a:solidFill>
                <a:latin typeface="微软雅黑" pitchFamily="34" charset="-122"/>
                <a:ea typeface="微软雅黑" pitchFamily="34" charset="-122"/>
              </a:rPr>
              <a:t>) </a:t>
            </a:r>
            <a:r>
              <a:rPr lang="zh-CN" altLang="en-US" sz="2000" dirty="0">
                <a:solidFill>
                  <a:srgbClr val="FF0000"/>
                </a:solidFill>
                <a:latin typeface="微软雅黑" pitchFamily="34" charset="-122"/>
                <a:ea typeface="微软雅黑" pitchFamily="34" charset="-122"/>
              </a:rPr>
              <a:t>与企业经营产品相关</a:t>
            </a:r>
          </a:p>
        </p:txBody>
      </p:sp>
    </p:spTree>
    <p:extLst>
      <p:ext uri="{BB962C8B-B14F-4D97-AF65-F5344CB8AC3E}">
        <p14:creationId xmlns:p14="http://schemas.microsoft.com/office/powerpoint/2010/main" val="2805796448"/>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additive="base">
                                        <p:cTn id="7" dur="500" fill="hold"/>
                                        <p:tgtEl>
                                          <p:spTgt spid="47"/>
                                        </p:tgtEl>
                                        <p:attrNameLst>
                                          <p:attrName>ppt_x</p:attrName>
                                        </p:attrNameLst>
                                      </p:cBhvr>
                                      <p:tavLst>
                                        <p:tav tm="0">
                                          <p:val>
                                            <p:strVal val="#ppt_x"/>
                                          </p:val>
                                        </p:tav>
                                        <p:tav tm="100000">
                                          <p:val>
                                            <p:strVal val="#ppt_x"/>
                                          </p:val>
                                        </p:tav>
                                      </p:tavLst>
                                    </p:anim>
                                    <p:anim calcmode="lin" valueType="num">
                                      <p:cBhvr additive="base">
                                        <p:cTn id="8"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1" presetClass="entr" presetSubtype="0" fill="hold" nodeType="clickEffect">
                                  <p:stCondLst>
                                    <p:cond delay="0"/>
                                  </p:stCondLst>
                                  <p:childTnLst>
                                    <p:set>
                                      <p:cBhvr>
                                        <p:cTn id="12" dur="1" fill="hold">
                                          <p:stCondLst>
                                            <p:cond delay="0"/>
                                          </p:stCondLst>
                                        </p:cTn>
                                        <p:tgtEl>
                                          <p:spTgt spid="38"/>
                                        </p:tgtEl>
                                        <p:attrNameLst>
                                          <p:attrName>style.visibility</p:attrName>
                                        </p:attrNameLst>
                                      </p:cBhvr>
                                      <p:to>
                                        <p:strVal val="visible"/>
                                      </p:to>
                                    </p:set>
                                    <p:anim calcmode="lin" valueType="num">
                                      <p:cBhvr>
                                        <p:cTn id="13" dur="1000" fill="hold"/>
                                        <p:tgtEl>
                                          <p:spTgt spid="38"/>
                                        </p:tgtEl>
                                        <p:attrNameLst>
                                          <p:attrName>ppt_w</p:attrName>
                                        </p:attrNameLst>
                                      </p:cBhvr>
                                      <p:tavLst>
                                        <p:tav tm="0">
                                          <p:val>
                                            <p:fltVal val="0"/>
                                          </p:val>
                                        </p:tav>
                                        <p:tav tm="100000">
                                          <p:val>
                                            <p:strVal val="#ppt_w"/>
                                          </p:val>
                                        </p:tav>
                                      </p:tavLst>
                                    </p:anim>
                                    <p:anim calcmode="lin" valueType="num">
                                      <p:cBhvr>
                                        <p:cTn id="14" dur="1000" fill="hold"/>
                                        <p:tgtEl>
                                          <p:spTgt spid="38"/>
                                        </p:tgtEl>
                                        <p:attrNameLst>
                                          <p:attrName>ppt_h</p:attrName>
                                        </p:attrNameLst>
                                      </p:cBhvr>
                                      <p:tavLst>
                                        <p:tav tm="0">
                                          <p:val>
                                            <p:fltVal val="0"/>
                                          </p:val>
                                        </p:tav>
                                        <p:tav tm="100000">
                                          <p:val>
                                            <p:strVal val="#ppt_h"/>
                                          </p:val>
                                        </p:tav>
                                      </p:tavLst>
                                    </p:anim>
                                    <p:anim calcmode="lin" valueType="num">
                                      <p:cBhvr>
                                        <p:cTn id="15" dur="1000" fill="hold"/>
                                        <p:tgtEl>
                                          <p:spTgt spid="38"/>
                                        </p:tgtEl>
                                        <p:attrNameLst>
                                          <p:attrName>style.rotation</p:attrName>
                                        </p:attrNameLst>
                                      </p:cBhvr>
                                      <p:tavLst>
                                        <p:tav tm="0">
                                          <p:val>
                                            <p:fltVal val="90"/>
                                          </p:val>
                                        </p:tav>
                                        <p:tav tm="100000">
                                          <p:val>
                                            <p:fltVal val="0"/>
                                          </p:val>
                                        </p:tav>
                                      </p:tavLst>
                                    </p:anim>
                                    <p:animEffect transition="in" filter="fade">
                                      <p:cBhvr>
                                        <p:cTn id="16" dur="1000"/>
                                        <p:tgtEl>
                                          <p:spTgt spid="38"/>
                                        </p:tgtEl>
                                      </p:cBhvr>
                                    </p:animEffect>
                                  </p:childTnLst>
                                </p:cTn>
                              </p:par>
                              <p:par>
                                <p:cTn id="17" presetID="31" presetClass="entr" presetSubtype="0" fill="hold" nodeType="withEffect">
                                  <p:stCondLst>
                                    <p:cond delay="0"/>
                                  </p:stCondLst>
                                  <p:childTnLst>
                                    <p:set>
                                      <p:cBhvr>
                                        <p:cTn id="18" dur="1" fill="hold">
                                          <p:stCondLst>
                                            <p:cond delay="0"/>
                                          </p:stCondLst>
                                        </p:cTn>
                                        <p:tgtEl>
                                          <p:spTgt spid="40"/>
                                        </p:tgtEl>
                                        <p:attrNameLst>
                                          <p:attrName>style.visibility</p:attrName>
                                        </p:attrNameLst>
                                      </p:cBhvr>
                                      <p:to>
                                        <p:strVal val="visible"/>
                                      </p:to>
                                    </p:set>
                                    <p:anim calcmode="lin" valueType="num">
                                      <p:cBhvr>
                                        <p:cTn id="19" dur="1000" fill="hold"/>
                                        <p:tgtEl>
                                          <p:spTgt spid="40"/>
                                        </p:tgtEl>
                                        <p:attrNameLst>
                                          <p:attrName>ppt_w</p:attrName>
                                        </p:attrNameLst>
                                      </p:cBhvr>
                                      <p:tavLst>
                                        <p:tav tm="0">
                                          <p:val>
                                            <p:fltVal val="0"/>
                                          </p:val>
                                        </p:tav>
                                        <p:tav tm="100000">
                                          <p:val>
                                            <p:strVal val="#ppt_w"/>
                                          </p:val>
                                        </p:tav>
                                      </p:tavLst>
                                    </p:anim>
                                    <p:anim calcmode="lin" valueType="num">
                                      <p:cBhvr>
                                        <p:cTn id="20" dur="1000" fill="hold"/>
                                        <p:tgtEl>
                                          <p:spTgt spid="40"/>
                                        </p:tgtEl>
                                        <p:attrNameLst>
                                          <p:attrName>ppt_h</p:attrName>
                                        </p:attrNameLst>
                                      </p:cBhvr>
                                      <p:tavLst>
                                        <p:tav tm="0">
                                          <p:val>
                                            <p:fltVal val="0"/>
                                          </p:val>
                                        </p:tav>
                                        <p:tav tm="100000">
                                          <p:val>
                                            <p:strVal val="#ppt_h"/>
                                          </p:val>
                                        </p:tav>
                                      </p:tavLst>
                                    </p:anim>
                                    <p:anim calcmode="lin" valueType="num">
                                      <p:cBhvr>
                                        <p:cTn id="21" dur="1000" fill="hold"/>
                                        <p:tgtEl>
                                          <p:spTgt spid="40"/>
                                        </p:tgtEl>
                                        <p:attrNameLst>
                                          <p:attrName>style.rotation</p:attrName>
                                        </p:attrNameLst>
                                      </p:cBhvr>
                                      <p:tavLst>
                                        <p:tav tm="0">
                                          <p:val>
                                            <p:fltVal val="90"/>
                                          </p:val>
                                        </p:tav>
                                        <p:tav tm="100000">
                                          <p:val>
                                            <p:fltVal val="0"/>
                                          </p:val>
                                        </p:tav>
                                      </p:tavLst>
                                    </p:anim>
                                    <p:animEffect transition="in" filter="fade">
                                      <p:cBhvr>
                                        <p:cTn id="22" dur="1000"/>
                                        <p:tgtEl>
                                          <p:spTgt spid="40"/>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41"/>
                                        </p:tgtEl>
                                        <p:attrNameLst>
                                          <p:attrName>style.visibility</p:attrName>
                                        </p:attrNameLst>
                                      </p:cBhvr>
                                      <p:to>
                                        <p:strVal val="visible"/>
                                      </p:to>
                                    </p:set>
                                    <p:anim calcmode="lin" valueType="num">
                                      <p:cBhvr>
                                        <p:cTn id="25" dur="1000" fill="hold"/>
                                        <p:tgtEl>
                                          <p:spTgt spid="41"/>
                                        </p:tgtEl>
                                        <p:attrNameLst>
                                          <p:attrName>ppt_w</p:attrName>
                                        </p:attrNameLst>
                                      </p:cBhvr>
                                      <p:tavLst>
                                        <p:tav tm="0">
                                          <p:val>
                                            <p:fltVal val="0"/>
                                          </p:val>
                                        </p:tav>
                                        <p:tav tm="100000">
                                          <p:val>
                                            <p:strVal val="#ppt_w"/>
                                          </p:val>
                                        </p:tav>
                                      </p:tavLst>
                                    </p:anim>
                                    <p:anim calcmode="lin" valueType="num">
                                      <p:cBhvr>
                                        <p:cTn id="26" dur="1000" fill="hold"/>
                                        <p:tgtEl>
                                          <p:spTgt spid="41"/>
                                        </p:tgtEl>
                                        <p:attrNameLst>
                                          <p:attrName>ppt_h</p:attrName>
                                        </p:attrNameLst>
                                      </p:cBhvr>
                                      <p:tavLst>
                                        <p:tav tm="0">
                                          <p:val>
                                            <p:fltVal val="0"/>
                                          </p:val>
                                        </p:tav>
                                        <p:tav tm="100000">
                                          <p:val>
                                            <p:strVal val="#ppt_h"/>
                                          </p:val>
                                        </p:tav>
                                      </p:tavLst>
                                    </p:anim>
                                    <p:anim calcmode="lin" valueType="num">
                                      <p:cBhvr>
                                        <p:cTn id="27" dur="1000" fill="hold"/>
                                        <p:tgtEl>
                                          <p:spTgt spid="41"/>
                                        </p:tgtEl>
                                        <p:attrNameLst>
                                          <p:attrName>style.rotation</p:attrName>
                                        </p:attrNameLst>
                                      </p:cBhvr>
                                      <p:tavLst>
                                        <p:tav tm="0">
                                          <p:val>
                                            <p:fltVal val="90"/>
                                          </p:val>
                                        </p:tav>
                                        <p:tav tm="100000">
                                          <p:val>
                                            <p:fltVal val="0"/>
                                          </p:val>
                                        </p:tav>
                                      </p:tavLst>
                                    </p:anim>
                                    <p:animEffect transition="in" filter="fade">
                                      <p:cBhvr>
                                        <p:cTn id="28" dur="1000"/>
                                        <p:tgtEl>
                                          <p:spTgt spid="41"/>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45"/>
                                        </p:tgtEl>
                                        <p:attrNameLst>
                                          <p:attrName>style.visibility</p:attrName>
                                        </p:attrNameLst>
                                      </p:cBhvr>
                                      <p:to>
                                        <p:strVal val="visible"/>
                                      </p:to>
                                    </p:set>
                                    <p:anim calcmode="lin" valueType="num">
                                      <p:cBhvr>
                                        <p:cTn id="31" dur="1000" fill="hold"/>
                                        <p:tgtEl>
                                          <p:spTgt spid="45"/>
                                        </p:tgtEl>
                                        <p:attrNameLst>
                                          <p:attrName>ppt_w</p:attrName>
                                        </p:attrNameLst>
                                      </p:cBhvr>
                                      <p:tavLst>
                                        <p:tav tm="0">
                                          <p:val>
                                            <p:fltVal val="0"/>
                                          </p:val>
                                        </p:tav>
                                        <p:tav tm="100000">
                                          <p:val>
                                            <p:strVal val="#ppt_w"/>
                                          </p:val>
                                        </p:tav>
                                      </p:tavLst>
                                    </p:anim>
                                    <p:anim calcmode="lin" valueType="num">
                                      <p:cBhvr>
                                        <p:cTn id="32" dur="1000" fill="hold"/>
                                        <p:tgtEl>
                                          <p:spTgt spid="45"/>
                                        </p:tgtEl>
                                        <p:attrNameLst>
                                          <p:attrName>ppt_h</p:attrName>
                                        </p:attrNameLst>
                                      </p:cBhvr>
                                      <p:tavLst>
                                        <p:tav tm="0">
                                          <p:val>
                                            <p:fltVal val="0"/>
                                          </p:val>
                                        </p:tav>
                                        <p:tav tm="100000">
                                          <p:val>
                                            <p:strVal val="#ppt_h"/>
                                          </p:val>
                                        </p:tav>
                                      </p:tavLst>
                                    </p:anim>
                                    <p:anim calcmode="lin" valueType="num">
                                      <p:cBhvr>
                                        <p:cTn id="33" dur="1000" fill="hold"/>
                                        <p:tgtEl>
                                          <p:spTgt spid="45"/>
                                        </p:tgtEl>
                                        <p:attrNameLst>
                                          <p:attrName>style.rotation</p:attrName>
                                        </p:attrNameLst>
                                      </p:cBhvr>
                                      <p:tavLst>
                                        <p:tav tm="0">
                                          <p:val>
                                            <p:fltVal val="90"/>
                                          </p:val>
                                        </p:tav>
                                        <p:tav tm="100000">
                                          <p:val>
                                            <p:fltVal val="0"/>
                                          </p:val>
                                        </p:tav>
                                      </p:tavLst>
                                    </p:anim>
                                    <p:animEffect transition="in" filter="fade">
                                      <p:cBhvr>
                                        <p:cTn id="34" dur="1000"/>
                                        <p:tgtEl>
                                          <p:spTgt spid="45"/>
                                        </p:tgtEl>
                                      </p:cBhvr>
                                    </p:animEffect>
                                  </p:childTnLst>
                                </p:cTn>
                              </p:par>
                              <p:par>
                                <p:cTn id="35" presetID="31" presetClass="entr" presetSubtype="0" fill="hold" grpId="0" nodeType="withEffect">
                                  <p:stCondLst>
                                    <p:cond delay="0"/>
                                  </p:stCondLst>
                                  <p:childTnLst>
                                    <p:set>
                                      <p:cBhvr>
                                        <p:cTn id="36" dur="1" fill="hold">
                                          <p:stCondLst>
                                            <p:cond delay="0"/>
                                          </p:stCondLst>
                                        </p:cTn>
                                        <p:tgtEl>
                                          <p:spTgt spid="48"/>
                                        </p:tgtEl>
                                        <p:attrNameLst>
                                          <p:attrName>style.visibility</p:attrName>
                                        </p:attrNameLst>
                                      </p:cBhvr>
                                      <p:to>
                                        <p:strVal val="visible"/>
                                      </p:to>
                                    </p:set>
                                    <p:anim calcmode="lin" valueType="num">
                                      <p:cBhvr>
                                        <p:cTn id="37" dur="1000" fill="hold"/>
                                        <p:tgtEl>
                                          <p:spTgt spid="48"/>
                                        </p:tgtEl>
                                        <p:attrNameLst>
                                          <p:attrName>ppt_w</p:attrName>
                                        </p:attrNameLst>
                                      </p:cBhvr>
                                      <p:tavLst>
                                        <p:tav tm="0">
                                          <p:val>
                                            <p:fltVal val="0"/>
                                          </p:val>
                                        </p:tav>
                                        <p:tav tm="100000">
                                          <p:val>
                                            <p:strVal val="#ppt_w"/>
                                          </p:val>
                                        </p:tav>
                                      </p:tavLst>
                                    </p:anim>
                                    <p:anim calcmode="lin" valueType="num">
                                      <p:cBhvr>
                                        <p:cTn id="38" dur="1000" fill="hold"/>
                                        <p:tgtEl>
                                          <p:spTgt spid="48"/>
                                        </p:tgtEl>
                                        <p:attrNameLst>
                                          <p:attrName>ppt_h</p:attrName>
                                        </p:attrNameLst>
                                      </p:cBhvr>
                                      <p:tavLst>
                                        <p:tav tm="0">
                                          <p:val>
                                            <p:fltVal val="0"/>
                                          </p:val>
                                        </p:tav>
                                        <p:tav tm="100000">
                                          <p:val>
                                            <p:strVal val="#ppt_h"/>
                                          </p:val>
                                        </p:tav>
                                      </p:tavLst>
                                    </p:anim>
                                    <p:anim calcmode="lin" valueType="num">
                                      <p:cBhvr>
                                        <p:cTn id="39" dur="1000" fill="hold"/>
                                        <p:tgtEl>
                                          <p:spTgt spid="48"/>
                                        </p:tgtEl>
                                        <p:attrNameLst>
                                          <p:attrName>style.rotation</p:attrName>
                                        </p:attrNameLst>
                                      </p:cBhvr>
                                      <p:tavLst>
                                        <p:tav tm="0">
                                          <p:val>
                                            <p:fltVal val="90"/>
                                          </p:val>
                                        </p:tav>
                                        <p:tav tm="100000">
                                          <p:val>
                                            <p:fltVal val="0"/>
                                          </p:val>
                                        </p:tav>
                                      </p:tavLst>
                                    </p:anim>
                                    <p:animEffect transition="in" filter="fade">
                                      <p:cBhvr>
                                        <p:cTn id="40" dur="10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5" grpId="0"/>
      <p:bldP spid="47" grpId="0"/>
      <p:bldP spid="4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 name="组合 2"/>
          <p:cNvGrpSpPr/>
          <p:nvPr/>
        </p:nvGrpSpPr>
        <p:grpSpPr>
          <a:xfrm>
            <a:off x="192881" y="893"/>
            <a:ext cx="575915" cy="836495"/>
            <a:chOff x="841003" y="360040"/>
            <a:chExt cx="504056" cy="836712"/>
          </a:xfrm>
          <a:solidFill>
            <a:schemeClr val="accent1"/>
          </a:soli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0" name="矩形 19"/>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0" name="Picture 2" descr="C:\Users\Thinkpad\Desktop\e3e3.png"/>
          <p:cNvPicPr>
            <a:picLocks noChangeAspect="1" noChangeArrowheads="1"/>
          </p:cNvPicPr>
          <p:nvPr/>
        </p:nvPicPr>
        <p:blipFill>
          <a:blip r:embed="rId3" cstate="print"/>
          <a:srcRect/>
          <a:stretch>
            <a:fillRect/>
          </a:stretch>
        </p:blipFill>
        <p:spPr bwMode="auto">
          <a:xfrm>
            <a:off x="8442325" y="422551"/>
            <a:ext cx="3749675" cy="2767745"/>
          </a:xfrm>
          <a:prstGeom prst="rect">
            <a:avLst/>
          </a:prstGeom>
          <a:noFill/>
          <a:ln w="9525">
            <a:noFill/>
            <a:miter lim="800000"/>
            <a:headEnd/>
            <a:tailEnd/>
          </a:ln>
        </p:spPr>
      </p:pic>
      <p:sp>
        <p:nvSpPr>
          <p:cNvPr id="14" name="矩形 13"/>
          <p:cNvSpPr/>
          <p:nvPr/>
        </p:nvSpPr>
        <p:spPr>
          <a:xfrm>
            <a:off x="1714500" y="1569988"/>
            <a:ext cx="6997700" cy="2677656"/>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企业名称需要有一定的内涵和象征意义</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这样既有利于营销传播</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也有利于消费者</a:t>
            </a:r>
            <a:r>
              <a:rPr lang="zh-CN" altLang="en-US" sz="2000" dirty="0" smtClean="0">
                <a:solidFill>
                  <a:schemeClr val="tx1">
                    <a:lumMod val="75000"/>
                    <a:lumOff val="25000"/>
                  </a:schemeClr>
                </a:solidFill>
                <a:latin typeface="微软雅黑" pitchFamily="34" charset="-122"/>
                <a:ea typeface="微软雅黑" pitchFamily="34" charset="-122"/>
              </a:rPr>
              <a:t>接受</a:t>
            </a:r>
            <a:r>
              <a:rPr lang="zh-CN" altLang="en-US" sz="2000" dirty="0">
                <a:solidFill>
                  <a:schemeClr val="tx1">
                    <a:lumMod val="75000"/>
                    <a:lumOff val="25000"/>
                  </a:schemeClr>
                </a:solidFill>
                <a:latin typeface="微软雅黑" pitchFamily="34" charset="-122"/>
                <a:ea typeface="微软雅黑" pitchFamily="34" charset="-122"/>
              </a:rPr>
              <a:t>或识别</a:t>
            </a:r>
            <a:r>
              <a:rPr lang="zh-CN" altLang="en-US" sz="2000" dirty="0" smtClean="0">
                <a:solidFill>
                  <a:schemeClr val="tx1">
                    <a:lumMod val="75000"/>
                    <a:lumOff val="25000"/>
                  </a:schemeClr>
                </a:solidFill>
                <a:latin typeface="微软雅黑" pitchFamily="34" charset="-122"/>
                <a:ea typeface="微软雅黑" pitchFamily="34" charset="-122"/>
              </a:rPr>
              <a:t>。企业</a:t>
            </a:r>
            <a:r>
              <a:rPr lang="zh-CN" altLang="en-US" sz="2000" dirty="0">
                <a:solidFill>
                  <a:schemeClr val="tx1">
                    <a:lumMod val="75000"/>
                    <a:lumOff val="25000"/>
                  </a:schemeClr>
                </a:solidFill>
                <a:latin typeface="微软雅黑" pitchFamily="34" charset="-122"/>
                <a:ea typeface="微软雅黑" pitchFamily="34" charset="-122"/>
              </a:rPr>
              <a:t>名称还是企业文化的重要组成部分</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它不仅仅是一种符号</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往往还蕴含</a:t>
            </a:r>
            <a:r>
              <a:rPr lang="zh-CN" altLang="en-US" sz="2000" dirty="0" smtClean="0">
                <a:solidFill>
                  <a:schemeClr val="tx1">
                    <a:lumMod val="75000"/>
                    <a:lumOff val="25000"/>
                  </a:schemeClr>
                </a:solidFill>
                <a:latin typeface="微软雅黑" pitchFamily="34" charset="-122"/>
                <a:ea typeface="微软雅黑" pitchFamily="34" charset="-122"/>
              </a:rPr>
              <a:t>着企业</a:t>
            </a:r>
            <a:r>
              <a:rPr lang="zh-CN" altLang="en-US" sz="2000" dirty="0">
                <a:solidFill>
                  <a:schemeClr val="tx1">
                    <a:lumMod val="75000"/>
                    <a:lumOff val="25000"/>
                  </a:schemeClr>
                </a:solidFill>
                <a:latin typeface="微软雅黑" pitchFamily="34" charset="-122"/>
                <a:ea typeface="微软雅黑" pitchFamily="34" charset="-122"/>
              </a:rPr>
              <a:t>的精神</a:t>
            </a:r>
            <a:r>
              <a:rPr lang="zh-CN" altLang="en-US" sz="2000" dirty="0" smtClean="0">
                <a:solidFill>
                  <a:schemeClr val="tx1">
                    <a:lumMod val="75000"/>
                    <a:lumOff val="25000"/>
                  </a:schemeClr>
                </a:solidFill>
                <a:latin typeface="微软雅黑" pitchFamily="34" charset="-122"/>
                <a:ea typeface="微软雅黑" pitchFamily="34" charset="-122"/>
              </a:rPr>
              <a:t>、使命</a:t>
            </a:r>
            <a:r>
              <a:rPr lang="zh-CN" altLang="en-US" sz="2000" dirty="0">
                <a:solidFill>
                  <a:schemeClr val="tx1">
                    <a:lumMod val="75000"/>
                    <a:lumOff val="25000"/>
                  </a:schemeClr>
                </a:solidFill>
                <a:latin typeface="微软雅黑" pitchFamily="34" charset="-122"/>
                <a:ea typeface="微软雅黑" pitchFamily="34" charset="-122"/>
              </a:rPr>
              <a:t>和价值追求</a:t>
            </a:r>
            <a:r>
              <a:rPr lang="zh-CN" altLang="en-US" sz="2000" dirty="0" smtClean="0">
                <a:solidFill>
                  <a:schemeClr val="tx1">
                    <a:lumMod val="75000"/>
                    <a:lumOff val="25000"/>
                  </a:schemeClr>
                </a:solidFill>
                <a:latin typeface="微软雅黑" pitchFamily="34" charset="-122"/>
                <a:ea typeface="微软雅黑" pitchFamily="34" charset="-122"/>
              </a:rPr>
              <a:t>。如</a:t>
            </a:r>
            <a:r>
              <a:rPr lang="zh-CN" altLang="en-US" sz="2000" dirty="0">
                <a:solidFill>
                  <a:schemeClr val="tx1">
                    <a:lumMod val="75000"/>
                    <a:lumOff val="25000"/>
                  </a:schemeClr>
                </a:solidFill>
                <a:latin typeface="微软雅黑" pitchFamily="34" charset="-122"/>
                <a:ea typeface="微软雅黑" pitchFamily="34" charset="-122"/>
              </a:rPr>
              <a:t>有些企业以创始人的名字命名</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象征着一种尊重</a:t>
            </a:r>
            <a:r>
              <a:rPr lang="zh-CN" altLang="en-US" sz="2000" dirty="0" smtClean="0">
                <a:solidFill>
                  <a:schemeClr val="tx1">
                    <a:lumMod val="75000"/>
                    <a:lumOff val="25000"/>
                  </a:schemeClr>
                </a:solidFill>
                <a:latin typeface="微软雅黑" pitchFamily="34" charset="-122"/>
                <a:ea typeface="微软雅黑" pitchFamily="34" charset="-122"/>
              </a:rPr>
              <a:t>、荣耀和</a:t>
            </a:r>
            <a:r>
              <a:rPr lang="zh-CN" altLang="en-US" sz="2000" dirty="0">
                <a:solidFill>
                  <a:schemeClr val="tx1">
                    <a:lumMod val="75000"/>
                    <a:lumOff val="25000"/>
                  </a:schemeClr>
                </a:solidFill>
                <a:latin typeface="微软雅黑" pitchFamily="34" charset="-122"/>
                <a:ea typeface="微软雅黑" pitchFamily="34" charset="-122"/>
              </a:rPr>
              <a:t>创业精神</a:t>
            </a:r>
            <a:r>
              <a:rPr lang="zh-CN" altLang="en-US" sz="2000" dirty="0" smtClean="0">
                <a:solidFill>
                  <a:schemeClr val="tx1">
                    <a:lumMod val="75000"/>
                    <a:lumOff val="25000"/>
                  </a:schemeClr>
                </a:solidFill>
                <a:latin typeface="微软雅黑" pitchFamily="34" charset="-122"/>
                <a:ea typeface="微软雅黑" pitchFamily="34" charset="-122"/>
              </a:rPr>
              <a:t>。下面</a:t>
            </a:r>
            <a:r>
              <a:rPr lang="zh-CN" altLang="en-US" sz="2000" dirty="0">
                <a:solidFill>
                  <a:schemeClr val="tx1">
                    <a:lumMod val="75000"/>
                    <a:lumOff val="25000"/>
                  </a:schemeClr>
                </a:solidFill>
                <a:latin typeface="微软雅黑" pitchFamily="34" charset="-122"/>
                <a:ea typeface="微软雅黑" pitchFamily="34" charset="-122"/>
              </a:rPr>
              <a:t>让我们来认识一些以创始人名字命名的企业</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惠普、戴尔、迪士尼、拜耳、克莱斯勒、李宁、</a:t>
            </a:r>
            <a:r>
              <a:rPr lang="zh-CN" altLang="en-US" sz="2000" dirty="0" smtClean="0">
                <a:solidFill>
                  <a:schemeClr val="tx1">
                    <a:lumMod val="75000"/>
                    <a:lumOff val="25000"/>
                  </a:schemeClr>
                </a:solidFill>
                <a:latin typeface="微软雅黑" pitchFamily="34" charset="-122"/>
                <a:ea typeface="微软雅黑" pitchFamily="34" charset="-122"/>
              </a:rPr>
              <a:t>强生。</a:t>
            </a:r>
            <a:endParaRPr lang="zh-CN" altLang="en-US" sz="2000" dirty="0">
              <a:solidFill>
                <a:schemeClr val="tx1">
                  <a:lumMod val="75000"/>
                  <a:lumOff val="25000"/>
                </a:schemeClr>
              </a:solidFill>
              <a:latin typeface="微软雅黑" pitchFamily="34" charset="-122"/>
              <a:ea typeface="微软雅黑" pitchFamily="34" charset="-122"/>
            </a:endParaRPr>
          </a:p>
        </p:txBody>
      </p:sp>
      <p:sp>
        <p:nvSpPr>
          <p:cNvPr id="13" name="文本框 9"/>
          <p:cNvSpPr txBox="1"/>
          <p:nvPr/>
        </p:nvSpPr>
        <p:spPr>
          <a:xfrm>
            <a:off x="840784" y="203271"/>
            <a:ext cx="77634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一、 企业名称设计的</a:t>
            </a:r>
            <a:r>
              <a:rPr lang="zh-CN" altLang="en-US" sz="2400" b="1" dirty="0" smtClean="0">
                <a:solidFill>
                  <a:schemeClr val="tx1">
                    <a:lumMod val="75000"/>
                    <a:lumOff val="25000"/>
                  </a:schemeClr>
                </a:solidFill>
                <a:latin typeface="微软雅黑" pitchFamily="34" charset="-122"/>
                <a:ea typeface="微软雅黑" pitchFamily="34" charset="-122"/>
              </a:rPr>
              <a:t>基本原则  </a:t>
            </a:r>
            <a:r>
              <a:rPr lang="en-US" altLang="zh-CN" sz="2400" b="1" dirty="0" smtClean="0">
                <a:solidFill>
                  <a:schemeClr val="tx1">
                    <a:lumMod val="75000"/>
                    <a:lumOff val="25000"/>
                  </a:schemeClr>
                </a:solidFill>
                <a:latin typeface="微软雅黑" pitchFamily="34" charset="-122"/>
                <a:ea typeface="微软雅黑" pitchFamily="34" charset="-122"/>
              </a:rPr>
              <a:t>(</a:t>
            </a:r>
            <a:r>
              <a:rPr lang="zh-CN" altLang="en-US" sz="2400" b="1" dirty="0" smtClean="0">
                <a:solidFill>
                  <a:schemeClr val="tx1">
                    <a:lumMod val="75000"/>
                    <a:lumOff val="25000"/>
                  </a:schemeClr>
                </a:solidFill>
                <a:latin typeface="微软雅黑" pitchFamily="34" charset="-122"/>
                <a:ea typeface="微软雅黑" pitchFamily="34" charset="-122"/>
              </a:rPr>
              <a:t>三</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具有一定的象征意义</a:t>
            </a:r>
          </a:p>
        </p:txBody>
      </p:sp>
    </p:spTree>
    <p:extLst>
      <p:ext uri="{BB962C8B-B14F-4D97-AF65-F5344CB8AC3E}">
        <p14:creationId xmlns:p14="http://schemas.microsoft.com/office/powerpoint/2010/main" val="2251119653"/>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2000"/>
                                        <p:tgtEl>
                                          <p:spTgt spid="40"/>
                                        </p:tgtEl>
                                      </p:cBhvr>
                                    </p:animEffect>
                                    <p:anim calcmode="lin" valueType="num">
                                      <p:cBhvr>
                                        <p:cTn id="8" dur="2000" fill="hold"/>
                                        <p:tgtEl>
                                          <p:spTgt spid="40"/>
                                        </p:tgtEl>
                                        <p:attrNameLst>
                                          <p:attrName>ppt_w</p:attrName>
                                        </p:attrNameLst>
                                      </p:cBhvr>
                                      <p:tavLst>
                                        <p:tav tm="0" fmla="#ppt_w*sin(2.5*pi*$)">
                                          <p:val>
                                            <p:fltVal val="0"/>
                                          </p:val>
                                        </p:tav>
                                        <p:tav tm="100000">
                                          <p:val>
                                            <p:fltVal val="1"/>
                                          </p:val>
                                        </p:tav>
                                      </p:tavLst>
                                    </p:anim>
                                    <p:anim calcmode="lin" valueType="num">
                                      <p:cBhvr>
                                        <p:cTn id="9" dur="2000" fill="hold"/>
                                        <p:tgtEl>
                                          <p:spTgt spid="40"/>
                                        </p:tgtEl>
                                        <p:attrNameLst>
                                          <p:attrName>ppt_h</p:attrName>
                                        </p:attrNameLst>
                                      </p:cBhvr>
                                      <p:tavLst>
                                        <p:tav tm="0">
                                          <p:val>
                                            <p:strVal val="#ppt_h"/>
                                          </p:val>
                                        </p:tav>
                                        <p:tav tm="100000">
                                          <p:val>
                                            <p:strVal val="#ppt_h"/>
                                          </p:val>
                                        </p:tav>
                                      </p:tavLst>
                                    </p:anim>
                                  </p:childTnLst>
                                </p:cTn>
                              </p:par>
                              <p:par>
                                <p:cTn id="10" presetID="45" presetClass="entr" presetSubtype="0" fill="hold" grpId="0"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2000"/>
                                        <p:tgtEl>
                                          <p:spTgt spid="14"/>
                                        </p:tgtEl>
                                      </p:cBhvr>
                                    </p:animEffect>
                                    <p:anim calcmode="lin" valueType="num">
                                      <p:cBhvr>
                                        <p:cTn id="13" dur="2000" fill="hold"/>
                                        <p:tgtEl>
                                          <p:spTgt spid="14"/>
                                        </p:tgtEl>
                                        <p:attrNameLst>
                                          <p:attrName>ppt_w</p:attrName>
                                        </p:attrNameLst>
                                      </p:cBhvr>
                                      <p:tavLst>
                                        <p:tav tm="0" fmla="#ppt_w*sin(2.5*pi*$)">
                                          <p:val>
                                            <p:fltVal val="0"/>
                                          </p:val>
                                        </p:tav>
                                        <p:tav tm="100000">
                                          <p:val>
                                            <p:fltVal val="1"/>
                                          </p:val>
                                        </p:tav>
                                      </p:tavLst>
                                    </p:anim>
                                    <p:anim calcmode="lin" valueType="num">
                                      <p:cBhvr>
                                        <p:cTn id="14" dur="2000" fill="hold"/>
                                        <p:tgtEl>
                                          <p:spTgt spid="1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0" name="组合 29"/>
          <p:cNvGrpSpPr/>
          <p:nvPr/>
        </p:nvGrpSpPr>
        <p:grpSpPr>
          <a:xfrm>
            <a:off x="192881" y="893"/>
            <a:ext cx="575915" cy="836495"/>
            <a:chOff x="841003" y="360040"/>
            <a:chExt cx="504056" cy="836712"/>
          </a:xfrm>
          <a:solidFill>
            <a:schemeClr val="accent1"/>
          </a:solidFill>
        </p:grpSpPr>
        <p:sp>
          <p:nvSpPr>
            <p:cNvPr id="31" name="矩形 3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32" name="等腰三角形 3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34" name="矩形 3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9" name="直接连接符 48"/>
          <p:cNvCxnSpPr/>
          <p:nvPr/>
        </p:nvCxnSpPr>
        <p:spPr>
          <a:xfrm>
            <a:off x="7184496" y="2321501"/>
            <a:ext cx="891540" cy="0"/>
          </a:xfrm>
          <a:prstGeom prst="line">
            <a:avLst/>
          </a:prstGeom>
          <a:ln w="12700">
            <a:solidFill>
              <a:schemeClr val="tx1">
                <a:lumMod val="65000"/>
                <a:lumOff val="35000"/>
              </a:schemeClr>
            </a:solidFill>
            <a:prstDash val="sysDot"/>
            <a:headEnd type="none" w="sm" len="sm"/>
            <a:tailEnd type="oval" w="sm" len="sm"/>
          </a:ln>
        </p:spPr>
        <p:style>
          <a:lnRef idx="1">
            <a:schemeClr val="accent1"/>
          </a:lnRef>
          <a:fillRef idx="0">
            <a:schemeClr val="accent1"/>
          </a:fillRef>
          <a:effectRef idx="0">
            <a:schemeClr val="accent1"/>
          </a:effectRef>
          <a:fontRef idx="minor">
            <a:schemeClr val="tx1"/>
          </a:fontRef>
        </p:style>
      </p:cxnSp>
      <p:sp>
        <p:nvSpPr>
          <p:cNvPr id="50" name="任意多边形 11"/>
          <p:cNvSpPr/>
          <p:nvPr/>
        </p:nvSpPr>
        <p:spPr>
          <a:xfrm flipH="1">
            <a:off x="4682709" y="1542956"/>
            <a:ext cx="1213866" cy="2080306"/>
          </a:xfrm>
          <a:custGeom>
            <a:avLst/>
            <a:gdLst>
              <a:gd name="connsiteX0" fmla="*/ 0 w 1618488"/>
              <a:gd name="connsiteY0" fmla="*/ 0 h 2773741"/>
              <a:gd name="connsiteX1" fmla="*/ 0 w 1618488"/>
              <a:gd name="connsiteY1" fmla="*/ 543621 h 2773741"/>
              <a:gd name="connsiteX2" fmla="*/ 0 w 1618488"/>
              <a:gd name="connsiteY2" fmla="*/ 2773741 h 2773741"/>
              <a:gd name="connsiteX3" fmla="*/ 1618488 w 1618488"/>
              <a:gd name="connsiteY3" fmla="*/ 2773741 h 2773741"/>
              <a:gd name="connsiteX4" fmla="*/ 1618488 w 1618488"/>
              <a:gd name="connsiteY4" fmla="*/ 543621 h 2773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8488" h="2773741">
                <a:moveTo>
                  <a:pt x="0" y="0"/>
                </a:moveTo>
                <a:lnTo>
                  <a:pt x="0" y="543621"/>
                </a:lnTo>
                <a:lnTo>
                  <a:pt x="0" y="2773741"/>
                </a:lnTo>
                <a:lnTo>
                  <a:pt x="1618488" y="2773741"/>
                </a:lnTo>
                <a:lnTo>
                  <a:pt x="1618488" y="543621"/>
                </a:lnTo>
                <a:close/>
              </a:path>
            </a:pathLst>
          </a:custGeom>
          <a:blipFill dpi="0" rotWithShape="1">
            <a:blip r:embed="rId3" cstate="print">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51" name="任意多边形 14"/>
          <p:cNvSpPr/>
          <p:nvPr/>
        </p:nvSpPr>
        <p:spPr>
          <a:xfrm>
            <a:off x="5970630" y="1903140"/>
            <a:ext cx="1213866" cy="2080306"/>
          </a:xfrm>
          <a:custGeom>
            <a:avLst/>
            <a:gdLst>
              <a:gd name="connsiteX0" fmla="*/ 0 w 1618488"/>
              <a:gd name="connsiteY0" fmla="*/ 0 h 2773741"/>
              <a:gd name="connsiteX1" fmla="*/ 0 w 1618488"/>
              <a:gd name="connsiteY1" fmla="*/ 543621 h 2773741"/>
              <a:gd name="connsiteX2" fmla="*/ 0 w 1618488"/>
              <a:gd name="connsiteY2" fmla="*/ 2773741 h 2773741"/>
              <a:gd name="connsiteX3" fmla="*/ 1618488 w 1618488"/>
              <a:gd name="connsiteY3" fmla="*/ 2773741 h 2773741"/>
              <a:gd name="connsiteX4" fmla="*/ 1618488 w 1618488"/>
              <a:gd name="connsiteY4" fmla="*/ 543621 h 2773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8488" h="2773741">
                <a:moveTo>
                  <a:pt x="0" y="0"/>
                </a:moveTo>
                <a:lnTo>
                  <a:pt x="0" y="543621"/>
                </a:lnTo>
                <a:lnTo>
                  <a:pt x="0" y="2773741"/>
                </a:lnTo>
                <a:lnTo>
                  <a:pt x="1618488" y="2773741"/>
                </a:lnTo>
                <a:lnTo>
                  <a:pt x="1618488" y="543621"/>
                </a:lnTo>
                <a:close/>
              </a:path>
            </a:pathLst>
          </a:custGeom>
          <a:blipFill dpi="0" rotWithShape="1">
            <a:blip r:embed="rId4">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3" name="矩形 2"/>
          <p:cNvSpPr/>
          <p:nvPr/>
        </p:nvSpPr>
        <p:spPr>
          <a:xfrm>
            <a:off x="578031" y="2229120"/>
            <a:ext cx="3555819" cy="3046988"/>
          </a:xfrm>
          <a:prstGeom prst="rect">
            <a:avLst/>
          </a:prstGeom>
        </p:spPr>
        <p:txBody>
          <a:bodyPr wrap="square">
            <a:spAutoFit/>
          </a:bodyPr>
          <a:lstStyle/>
          <a:p>
            <a:pPr indent="457200" algn="just">
              <a:lnSpc>
                <a:spcPct val="120000"/>
              </a:lnSpc>
              <a:spcBef>
                <a:spcPct val="0"/>
              </a:spcBef>
            </a:pPr>
            <a:r>
              <a:rPr lang="en-US" altLang="zh-CN" sz="2000" b="1" dirty="0">
                <a:solidFill>
                  <a:schemeClr val="accent2"/>
                </a:solidFill>
                <a:latin typeface="微软雅黑" pitchFamily="34" charset="-122"/>
                <a:ea typeface="微软雅黑" pitchFamily="34" charset="-122"/>
              </a:rPr>
              <a:t>(</a:t>
            </a:r>
            <a:r>
              <a:rPr lang="zh-CN" altLang="en-US" sz="2000" b="1" dirty="0">
                <a:solidFill>
                  <a:schemeClr val="accent2"/>
                </a:solidFill>
                <a:latin typeface="微软雅黑" pitchFamily="34" charset="-122"/>
                <a:ea typeface="微软雅黑" pitchFamily="34" charset="-122"/>
              </a:rPr>
              <a:t>一</a:t>
            </a:r>
            <a:r>
              <a:rPr lang="en-US" altLang="zh-CN" sz="2000" b="1" dirty="0">
                <a:solidFill>
                  <a:schemeClr val="accent2"/>
                </a:solidFill>
                <a:latin typeface="微软雅黑" pitchFamily="34" charset="-122"/>
                <a:ea typeface="微软雅黑" pitchFamily="34" charset="-122"/>
              </a:rPr>
              <a:t>) </a:t>
            </a:r>
            <a:r>
              <a:rPr lang="zh-CN" altLang="en-US" sz="2000" b="1" dirty="0">
                <a:solidFill>
                  <a:schemeClr val="accent2"/>
                </a:solidFill>
                <a:latin typeface="微软雅黑" pitchFamily="34" charset="-122"/>
                <a:ea typeface="微软雅黑" pitchFamily="34" charset="-122"/>
              </a:rPr>
              <a:t>品牌定位</a:t>
            </a:r>
          </a:p>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品牌定位是基于企业的市场定位</a:t>
            </a:r>
            <a:r>
              <a:rPr lang="zh-CN" altLang="en-US" sz="2000" dirty="0" smtClean="0">
                <a:solidFill>
                  <a:schemeClr val="tx1">
                    <a:lumMod val="75000"/>
                    <a:lumOff val="25000"/>
                  </a:schemeClr>
                </a:solidFill>
                <a:latin typeface="微软雅黑" pitchFamily="34" charset="-122"/>
                <a:ea typeface="微软雅黑" pitchFamily="34" charset="-122"/>
              </a:rPr>
              <a:t>、产品</a:t>
            </a:r>
            <a:r>
              <a:rPr lang="zh-CN" altLang="en-US" sz="2000" dirty="0">
                <a:solidFill>
                  <a:schemeClr val="tx1">
                    <a:lumMod val="75000"/>
                    <a:lumOff val="25000"/>
                  </a:schemeClr>
                </a:solidFill>
                <a:latin typeface="微软雅黑" pitchFamily="34" charset="-122"/>
                <a:ea typeface="微软雅黑" pitchFamily="34" charset="-122"/>
              </a:rPr>
              <a:t>定位和企业文化的延伸</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是品牌形象设计</a:t>
            </a:r>
            <a:r>
              <a:rPr lang="zh-CN" altLang="en-US" sz="2000" dirty="0" smtClean="0">
                <a:solidFill>
                  <a:schemeClr val="tx1">
                    <a:lumMod val="75000"/>
                    <a:lumOff val="25000"/>
                  </a:schemeClr>
                </a:solidFill>
                <a:latin typeface="微软雅黑" pitchFamily="34" charset="-122"/>
                <a:ea typeface="微软雅黑" pitchFamily="34" charset="-122"/>
              </a:rPr>
              <a:t>、品牌建设</a:t>
            </a:r>
            <a:r>
              <a:rPr lang="zh-CN" altLang="en-US" sz="2000" dirty="0">
                <a:solidFill>
                  <a:schemeClr val="tx1">
                    <a:lumMod val="75000"/>
                    <a:lumOff val="25000"/>
                  </a:schemeClr>
                </a:solidFill>
                <a:latin typeface="微软雅黑" pitchFamily="34" charset="-122"/>
                <a:ea typeface="微软雅黑" pitchFamily="34" charset="-122"/>
              </a:rPr>
              <a:t>与推广的前提和基础</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对于能否与顾客实施良好的沟通和建立良好的关系具有重要影响。</a:t>
            </a:r>
          </a:p>
        </p:txBody>
      </p:sp>
      <p:sp>
        <p:nvSpPr>
          <p:cNvPr id="4" name="矩形 3"/>
          <p:cNvSpPr/>
          <p:nvPr/>
        </p:nvSpPr>
        <p:spPr>
          <a:xfrm>
            <a:off x="7772400" y="2214244"/>
            <a:ext cx="4000500" cy="3046988"/>
          </a:xfrm>
          <a:prstGeom prst="rect">
            <a:avLst/>
          </a:prstGeom>
        </p:spPr>
        <p:txBody>
          <a:bodyPr wrap="square">
            <a:spAutoFit/>
          </a:bodyPr>
          <a:lstStyle/>
          <a:p>
            <a:pPr indent="457200" algn="just">
              <a:lnSpc>
                <a:spcPct val="120000"/>
              </a:lnSpc>
              <a:spcBef>
                <a:spcPct val="0"/>
              </a:spcBef>
            </a:pPr>
            <a:r>
              <a:rPr lang="en-US" altLang="zh-CN" sz="2000" b="1" dirty="0">
                <a:solidFill>
                  <a:schemeClr val="accent2"/>
                </a:solidFill>
                <a:latin typeface="微软雅黑" pitchFamily="34" charset="-122"/>
                <a:ea typeface="微软雅黑" pitchFamily="34" charset="-122"/>
              </a:rPr>
              <a:t>(</a:t>
            </a:r>
            <a:r>
              <a:rPr lang="zh-CN" altLang="en-US" sz="2000" b="1" dirty="0">
                <a:solidFill>
                  <a:schemeClr val="accent2"/>
                </a:solidFill>
                <a:latin typeface="微软雅黑" pitchFamily="34" charset="-122"/>
                <a:ea typeface="微软雅黑" pitchFamily="34" charset="-122"/>
              </a:rPr>
              <a:t>二</a:t>
            </a:r>
            <a:r>
              <a:rPr lang="en-US" altLang="zh-CN" sz="2000" b="1" dirty="0">
                <a:solidFill>
                  <a:schemeClr val="accent2"/>
                </a:solidFill>
                <a:latin typeface="微软雅黑" pitchFamily="34" charset="-122"/>
                <a:ea typeface="微软雅黑" pitchFamily="34" charset="-122"/>
              </a:rPr>
              <a:t>) </a:t>
            </a:r>
            <a:r>
              <a:rPr lang="zh-CN" altLang="en-US" sz="2000" b="1" dirty="0">
                <a:solidFill>
                  <a:schemeClr val="accent2"/>
                </a:solidFill>
                <a:latin typeface="微软雅黑" pitchFamily="34" charset="-122"/>
                <a:ea typeface="微软雅黑" pitchFamily="34" charset="-122"/>
              </a:rPr>
              <a:t>品牌名称、 标志</a:t>
            </a:r>
          </a:p>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设计品牌名称</a:t>
            </a:r>
            <a:r>
              <a:rPr lang="zh-CN" altLang="en-US" sz="2000" dirty="0" smtClean="0">
                <a:solidFill>
                  <a:schemeClr val="tx1">
                    <a:lumMod val="75000"/>
                    <a:lumOff val="25000"/>
                  </a:schemeClr>
                </a:solidFill>
                <a:latin typeface="微软雅黑" pitchFamily="34" charset="-122"/>
                <a:ea typeface="微软雅黑" pitchFamily="34" charset="-122"/>
              </a:rPr>
              <a:t>、品牌</a:t>
            </a:r>
            <a:r>
              <a:rPr lang="zh-CN" altLang="en-US" sz="2000" dirty="0">
                <a:solidFill>
                  <a:schemeClr val="tx1">
                    <a:lumMod val="75000"/>
                    <a:lumOff val="25000"/>
                  </a:schemeClr>
                </a:solidFill>
                <a:latin typeface="微软雅黑" pitchFamily="34" charset="-122"/>
                <a:ea typeface="微软雅黑" pitchFamily="34" charset="-122"/>
              </a:rPr>
              <a:t>标志需要围绕产品特性和品牌定位</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zh-CN" altLang="en-US" sz="2000" dirty="0" smtClean="0">
                <a:solidFill>
                  <a:schemeClr val="tx1">
                    <a:lumMod val="75000"/>
                    <a:lumOff val="25000"/>
                  </a:schemeClr>
                </a:solidFill>
                <a:latin typeface="微软雅黑" pitchFamily="34" charset="-122"/>
                <a:ea typeface="微软雅黑" pitchFamily="34" charset="-122"/>
              </a:rPr>
              <a:t>品牌</a:t>
            </a:r>
            <a:r>
              <a:rPr lang="zh-CN" altLang="en-US" sz="2000" dirty="0">
                <a:solidFill>
                  <a:schemeClr val="tx1">
                    <a:lumMod val="75000"/>
                    <a:lumOff val="25000"/>
                  </a:schemeClr>
                </a:solidFill>
                <a:latin typeface="微软雅黑" pitchFamily="34" charset="-122"/>
                <a:ea typeface="微软雅黑" pitchFamily="34" charset="-122"/>
              </a:rPr>
              <a:t>名称是品牌的文字</a:t>
            </a:r>
            <a:r>
              <a:rPr lang="zh-CN" altLang="en-US" sz="2000" dirty="0" smtClean="0">
                <a:solidFill>
                  <a:schemeClr val="tx1">
                    <a:lumMod val="75000"/>
                    <a:lumOff val="25000"/>
                  </a:schemeClr>
                </a:solidFill>
                <a:latin typeface="微软雅黑" pitchFamily="34" charset="-122"/>
                <a:ea typeface="微软雅黑" pitchFamily="34" charset="-122"/>
              </a:rPr>
              <a:t>表达</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品牌标志是品牌的形象表达</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zh-CN" altLang="en-US" sz="2000" dirty="0" smtClean="0">
                <a:solidFill>
                  <a:schemeClr val="tx1">
                    <a:lumMod val="75000"/>
                    <a:lumOff val="25000"/>
                  </a:schemeClr>
                </a:solidFill>
                <a:latin typeface="微软雅黑" pitchFamily="34" charset="-122"/>
                <a:ea typeface="微软雅黑" pitchFamily="34" charset="-122"/>
              </a:rPr>
              <a:t>品牌</a:t>
            </a:r>
            <a:r>
              <a:rPr lang="zh-CN" altLang="en-US" sz="2000" dirty="0">
                <a:solidFill>
                  <a:schemeClr val="tx1">
                    <a:lumMod val="75000"/>
                    <a:lumOff val="25000"/>
                  </a:schemeClr>
                </a:solidFill>
                <a:latin typeface="微软雅黑" pitchFamily="34" charset="-122"/>
                <a:ea typeface="微软雅黑" pitchFamily="34" charset="-122"/>
              </a:rPr>
              <a:t>标志的表达内容丰富</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表达方式多种多样</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是</a:t>
            </a:r>
            <a:r>
              <a:rPr lang="zh-CN" altLang="en-US" sz="2000" dirty="0" smtClean="0">
                <a:solidFill>
                  <a:schemeClr val="tx1">
                    <a:lumMod val="75000"/>
                    <a:lumOff val="25000"/>
                  </a:schemeClr>
                </a:solidFill>
                <a:latin typeface="微软雅黑" pitchFamily="34" charset="-122"/>
                <a:ea typeface="微软雅黑" pitchFamily="34" charset="-122"/>
              </a:rPr>
              <a:t>品牌建设</a:t>
            </a:r>
            <a:r>
              <a:rPr lang="zh-CN" altLang="en-US" sz="2000" dirty="0">
                <a:solidFill>
                  <a:schemeClr val="tx1">
                    <a:lumMod val="75000"/>
                    <a:lumOff val="25000"/>
                  </a:schemeClr>
                </a:solidFill>
                <a:latin typeface="微软雅黑" pitchFamily="34" charset="-122"/>
                <a:ea typeface="微软雅黑" pitchFamily="34" charset="-122"/>
              </a:rPr>
              <a:t>必不可少的要素。</a:t>
            </a:r>
            <a:endParaRPr lang="zh-CN" altLang="en-US" sz="2000" b="1" dirty="0">
              <a:solidFill>
                <a:schemeClr val="accent2"/>
              </a:solidFill>
              <a:latin typeface="微软雅黑" pitchFamily="34" charset="-122"/>
              <a:ea typeface="微软雅黑" pitchFamily="34" charset="-122"/>
            </a:endParaRPr>
          </a:p>
        </p:txBody>
      </p:sp>
      <p:sp>
        <p:nvSpPr>
          <p:cNvPr id="13" name="文本框 9"/>
          <p:cNvSpPr txBox="1"/>
          <p:nvPr/>
        </p:nvSpPr>
        <p:spPr>
          <a:xfrm>
            <a:off x="840784" y="203271"/>
            <a:ext cx="77634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二、 企业品牌设计</a:t>
            </a:r>
          </a:p>
        </p:txBody>
      </p:sp>
    </p:spTree>
    <p:extLst>
      <p:ext uri="{BB962C8B-B14F-4D97-AF65-F5344CB8AC3E}">
        <p14:creationId xmlns:p14="http://schemas.microsoft.com/office/powerpoint/2010/main" val="2318929548"/>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wipe(down)">
                                      <p:cBhvr>
                                        <p:cTn id="7" dur="500"/>
                                        <p:tgtEl>
                                          <p:spTgt spid="50"/>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26" presetClass="entr" presetSubtype="0" fill="hold" grpId="0" nodeType="clickEffect">
                                  <p:stCondLst>
                                    <p:cond delay="0"/>
                                  </p:stCondLst>
                                  <p:childTnLst>
                                    <p:set>
                                      <p:cBhvr>
                                        <p:cTn id="14" dur="1" fill="hold">
                                          <p:stCondLst>
                                            <p:cond delay="0"/>
                                          </p:stCondLst>
                                        </p:cTn>
                                        <p:tgtEl>
                                          <p:spTgt spid="51"/>
                                        </p:tgtEl>
                                        <p:attrNameLst>
                                          <p:attrName>style.visibility</p:attrName>
                                        </p:attrNameLst>
                                      </p:cBhvr>
                                      <p:to>
                                        <p:strVal val="visible"/>
                                      </p:to>
                                    </p:set>
                                    <p:animEffect transition="in" filter="wipe(down)">
                                      <p:cBhvr>
                                        <p:cTn id="15" dur="580">
                                          <p:stCondLst>
                                            <p:cond delay="0"/>
                                          </p:stCondLst>
                                        </p:cTn>
                                        <p:tgtEl>
                                          <p:spTgt spid="51"/>
                                        </p:tgtEl>
                                      </p:cBhvr>
                                    </p:animEffect>
                                    <p:anim calcmode="lin" valueType="num">
                                      <p:cBhvr>
                                        <p:cTn id="16" dur="1822" tmFilter="0,0; 0.14,0.36; 0.43,0.73; 0.71,0.91; 1.0,1.0">
                                          <p:stCondLst>
                                            <p:cond delay="0"/>
                                          </p:stCondLst>
                                        </p:cTn>
                                        <p:tgtEl>
                                          <p:spTgt spid="51"/>
                                        </p:tgtEl>
                                        <p:attrNameLst>
                                          <p:attrName>ppt_x</p:attrName>
                                        </p:attrNameLst>
                                      </p:cBhvr>
                                      <p:tavLst>
                                        <p:tav tm="0">
                                          <p:val>
                                            <p:strVal val="#ppt_x-0.25"/>
                                          </p:val>
                                        </p:tav>
                                        <p:tav tm="100000">
                                          <p:val>
                                            <p:strVal val="#ppt_x"/>
                                          </p:val>
                                        </p:tav>
                                      </p:tavLst>
                                    </p:anim>
                                    <p:anim calcmode="lin" valueType="num">
                                      <p:cBhvr>
                                        <p:cTn id="17" dur="664" tmFilter="0.0,0.0; 0.25,0.07; 0.50,0.2; 0.75,0.467; 1.0,1.0">
                                          <p:stCondLst>
                                            <p:cond delay="0"/>
                                          </p:stCondLst>
                                        </p:cTn>
                                        <p:tgtEl>
                                          <p:spTgt spid="51"/>
                                        </p:tgtEl>
                                        <p:attrNameLst>
                                          <p:attrName>ppt_y</p:attrName>
                                        </p:attrNameLst>
                                      </p:cBhvr>
                                      <p:tavLst>
                                        <p:tav tm="0" fmla="#ppt_y-sin(pi*$)/3">
                                          <p:val>
                                            <p:fltVal val="0.5"/>
                                          </p:val>
                                        </p:tav>
                                        <p:tav tm="100000">
                                          <p:val>
                                            <p:fltVal val="1"/>
                                          </p:val>
                                        </p:tav>
                                      </p:tavLst>
                                    </p:anim>
                                    <p:anim calcmode="lin" valueType="num">
                                      <p:cBhvr>
                                        <p:cTn id="18" dur="664" tmFilter="0, 0; 0.125,0.2665; 0.25,0.4; 0.375,0.465; 0.5,0.5;  0.625,0.535; 0.75,0.6; 0.875,0.7335; 1,1">
                                          <p:stCondLst>
                                            <p:cond delay="664"/>
                                          </p:stCondLst>
                                        </p:cTn>
                                        <p:tgtEl>
                                          <p:spTgt spid="51"/>
                                        </p:tgtEl>
                                        <p:attrNameLst>
                                          <p:attrName>ppt_y</p:attrName>
                                        </p:attrNameLst>
                                      </p:cBhvr>
                                      <p:tavLst>
                                        <p:tav tm="0" fmla="#ppt_y-sin(pi*$)/9">
                                          <p:val>
                                            <p:fltVal val="0"/>
                                          </p:val>
                                        </p:tav>
                                        <p:tav tm="100000">
                                          <p:val>
                                            <p:fltVal val="1"/>
                                          </p:val>
                                        </p:tav>
                                      </p:tavLst>
                                    </p:anim>
                                    <p:anim calcmode="lin" valueType="num">
                                      <p:cBhvr>
                                        <p:cTn id="19" dur="332" tmFilter="0, 0; 0.125,0.2665; 0.25,0.4; 0.375,0.465; 0.5,0.5;  0.625,0.535; 0.75,0.6; 0.875,0.7335; 1,1">
                                          <p:stCondLst>
                                            <p:cond delay="1324"/>
                                          </p:stCondLst>
                                        </p:cTn>
                                        <p:tgtEl>
                                          <p:spTgt spid="51"/>
                                        </p:tgtEl>
                                        <p:attrNameLst>
                                          <p:attrName>ppt_y</p:attrName>
                                        </p:attrNameLst>
                                      </p:cBhvr>
                                      <p:tavLst>
                                        <p:tav tm="0" fmla="#ppt_y-sin(pi*$)/27">
                                          <p:val>
                                            <p:fltVal val="0"/>
                                          </p:val>
                                        </p:tav>
                                        <p:tav tm="100000">
                                          <p:val>
                                            <p:fltVal val="1"/>
                                          </p:val>
                                        </p:tav>
                                      </p:tavLst>
                                    </p:anim>
                                    <p:anim calcmode="lin" valueType="num">
                                      <p:cBhvr>
                                        <p:cTn id="20" dur="164" tmFilter="0, 0; 0.125,0.2665; 0.25,0.4; 0.375,0.465; 0.5,0.5;  0.625,0.535; 0.75,0.6; 0.875,0.7335; 1,1">
                                          <p:stCondLst>
                                            <p:cond delay="1656"/>
                                          </p:stCondLst>
                                        </p:cTn>
                                        <p:tgtEl>
                                          <p:spTgt spid="51"/>
                                        </p:tgtEl>
                                        <p:attrNameLst>
                                          <p:attrName>ppt_y</p:attrName>
                                        </p:attrNameLst>
                                      </p:cBhvr>
                                      <p:tavLst>
                                        <p:tav tm="0" fmla="#ppt_y-sin(pi*$)/81">
                                          <p:val>
                                            <p:fltVal val="0"/>
                                          </p:val>
                                        </p:tav>
                                        <p:tav tm="100000">
                                          <p:val>
                                            <p:fltVal val="1"/>
                                          </p:val>
                                        </p:tav>
                                      </p:tavLst>
                                    </p:anim>
                                    <p:animScale>
                                      <p:cBhvr>
                                        <p:cTn id="21" dur="26">
                                          <p:stCondLst>
                                            <p:cond delay="650"/>
                                          </p:stCondLst>
                                        </p:cTn>
                                        <p:tgtEl>
                                          <p:spTgt spid="51"/>
                                        </p:tgtEl>
                                      </p:cBhvr>
                                      <p:to x="100000" y="60000"/>
                                    </p:animScale>
                                    <p:animScale>
                                      <p:cBhvr>
                                        <p:cTn id="22" dur="166" decel="50000">
                                          <p:stCondLst>
                                            <p:cond delay="676"/>
                                          </p:stCondLst>
                                        </p:cTn>
                                        <p:tgtEl>
                                          <p:spTgt spid="51"/>
                                        </p:tgtEl>
                                      </p:cBhvr>
                                      <p:to x="100000" y="100000"/>
                                    </p:animScale>
                                    <p:animScale>
                                      <p:cBhvr>
                                        <p:cTn id="23" dur="26">
                                          <p:stCondLst>
                                            <p:cond delay="1312"/>
                                          </p:stCondLst>
                                        </p:cTn>
                                        <p:tgtEl>
                                          <p:spTgt spid="51"/>
                                        </p:tgtEl>
                                      </p:cBhvr>
                                      <p:to x="100000" y="80000"/>
                                    </p:animScale>
                                    <p:animScale>
                                      <p:cBhvr>
                                        <p:cTn id="24" dur="166" decel="50000">
                                          <p:stCondLst>
                                            <p:cond delay="1338"/>
                                          </p:stCondLst>
                                        </p:cTn>
                                        <p:tgtEl>
                                          <p:spTgt spid="51"/>
                                        </p:tgtEl>
                                      </p:cBhvr>
                                      <p:to x="100000" y="100000"/>
                                    </p:animScale>
                                    <p:animScale>
                                      <p:cBhvr>
                                        <p:cTn id="25" dur="26">
                                          <p:stCondLst>
                                            <p:cond delay="1642"/>
                                          </p:stCondLst>
                                        </p:cTn>
                                        <p:tgtEl>
                                          <p:spTgt spid="51"/>
                                        </p:tgtEl>
                                      </p:cBhvr>
                                      <p:to x="100000" y="90000"/>
                                    </p:animScale>
                                    <p:animScale>
                                      <p:cBhvr>
                                        <p:cTn id="26" dur="166" decel="50000">
                                          <p:stCondLst>
                                            <p:cond delay="1668"/>
                                          </p:stCondLst>
                                        </p:cTn>
                                        <p:tgtEl>
                                          <p:spTgt spid="51"/>
                                        </p:tgtEl>
                                      </p:cBhvr>
                                      <p:to x="100000" y="100000"/>
                                    </p:animScale>
                                    <p:animScale>
                                      <p:cBhvr>
                                        <p:cTn id="27" dur="26">
                                          <p:stCondLst>
                                            <p:cond delay="1808"/>
                                          </p:stCondLst>
                                        </p:cTn>
                                        <p:tgtEl>
                                          <p:spTgt spid="51"/>
                                        </p:tgtEl>
                                      </p:cBhvr>
                                      <p:to x="100000" y="95000"/>
                                    </p:animScale>
                                    <p:animScale>
                                      <p:cBhvr>
                                        <p:cTn id="28" dur="166" decel="50000">
                                          <p:stCondLst>
                                            <p:cond delay="1834"/>
                                          </p:stCondLst>
                                        </p:cTn>
                                        <p:tgtEl>
                                          <p:spTgt spid="51"/>
                                        </p:tgtEl>
                                      </p:cBhvr>
                                      <p:to x="100000" y="100000"/>
                                    </p:animScale>
                                  </p:childTnLst>
                                </p:cTn>
                              </p:par>
                              <p:par>
                                <p:cTn id="29" presetID="26" presetClass="entr" presetSubtype="0" fill="hold" nodeType="withEffect">
                                  <p:stCondLst>
                                    <p:cond delay="0"/>
                                  </p:stCondLst>
                                  <p:childTnLst>
                                    <p:set>
                                      <p:cBhvr>
                                        <p:cTn id="30" dur="1" fill="hold">
                                          <p:stCondLst>
                                            <p:cond delay="0"/>
                                          </p:stCondLst>
                                        </p:cTn>
                                        <p:tgtEl>
                                          <p:spTgt spid="49"/>
                                        </p:tgtEl>
                                        <p:attrNameLst>
                                          <p:attrName>style.visibility</p:attrName>
                                        </p:attrNameLst>
                                      </p:cBhvr>
                                      <p:to>
                                        <p:strVal val="visible"/>
                                      </p:to>
                                    </p:set>
                                    <p:animEffect transition="in" filter="wipe(down)">
                                      <p:cBhvr>
                                        <p:cTn id="31" dur="580">
                                          <p:stCondLst>
                                            <p:cond delay="0"/>
                                          </p:stCondLst>
                                        </p:cTn>
                                        <p:tgtEl>
                                          <p:spTgt spid="49"/>
                                        </p:tgtEl>
                                      </p:cBhvr>
                                    </p:animEffect>
                                    <p:anim calcmode="lin" valueType="num">
                                      <p:cBhvr>
                                        <p:cTn id="32" dur="1822" tmFilter="0,0; 0.14,0.36; 0.43,0.73; 0.71,0.91; 1.0,1.0">
                                          <p:stCondLst>
                                            <p:cond delay="0"/>
                                          </p:stCondLst>
                                        </p:cTn>
                                        <p:tgtEl>
                                          <p:spTgt spid="49"/>
                                        </p:tgtEl>
                                        <p:attrNameLst>
                                          <p:attrName>ppt_x</p:attrName>
                                        </p:attrNameLst>
                                      </p:cBhvr>
                                      <p:tavLst>
                                        <p:tav tm="0">
                                          <p:val>
                                            <p:strVal val="#ppt_x-0.25"/>
                                          </p:val>
                                        </p:tav>
                                        <p:tav tm="100000">
                                          <p:val>
                                            <p:strVal val="#ppt_x"/>
                                          </p:val>
                                        </p:tav>
                                      </p:tavLst>
                                    </p:anim>
                                    <p:anim calcmode="lin" valueType="num">
                                      <p:cBhvr>
                                        <p:cTn id="33" dur="664" tmFilter="0.0,0.0; 0.25,0.07; 0.50,0.2; 0.75,0.467; 1.0,1.0">
                                          <p:stCondLst>
                                            <p:cond delay="0"/>
                                          </p:stCondLst>
                                        </p:cTn>
                                        <p:tgtEl>
                                          <p:spTgt spid="49"/>
                                        </p:tgtEl>
                                        <p:attrNameLst>
                                          <p:attrName>ppt_y</p:attrName>
                                        </p:attrNameLst>
                                      </p:cBhvr>
                                      <p:tavLst>
                                        <p:tav tm="0" fmla="#ppt_y-sin(pi*$)/3">
                                          <p:val>
                                            <p:fltVal val="0.5"/>
                                          </p:val>
                                        </p:tav>
                                        <p:tav tm="100000">
                                          <p:val>
                                            <p:fltVal val="1"/>
                                          </p:val>
                                        </p:tav>
                                      </p:tavLst>
                                    </p:anim>
                                    <p:anim calcmode="lin" valueType="num">
                                      <p:cBhvr>
                                        <p:cTn id="34" dur="664" tmFilter="0, 0; 0.125,0.2665; 0.25,0.4; 0.375,0.465; 0.5,0.5;  0.625,0.535; 0.75,0.6; 0.875,0.7335; 1,1">
                                          <p:stCondLst>
                                            <p:cond delay="664"/>
                                          </p:stCondLst>
                                        </p:cTn>
                                        <p:tgtEl>
                                          <p:spTgt spid="49"/>
                                        </p:tgtEl>
                                        <p:attrNameLst>
                                          <p:attrName>ppt_y</p:attrName>
                                        </p:attrNameLst>
                                      </p:cBhvr>
                                      <p:tavLst>
                                        <p:tav tm="0" fmla="#ppt_y-sin(pi*$)/9">
                                          <p:val>
                                            <p:fltVal val="0"/>
                                          </p:val>
                                        </p:tav>
                                        <p:tav tm="100000">
                                          <p:val>
                                            <p:fltVal val="1"/>
                                          </p:val>
                                        </p:tav>
                                      </p:tavLst>
                                    </p:anim>
                                    <p:anim calcmode="lin" valueType="num">
                                      <p:cBhvr>
                                        <p:cTn id="35" dur="332" tmFilter="0, 0; 0.125,0.2665; 0.25,0.4; 0.375,0.465; 0.5,0.5;  0.625,0.535; 0.75,0.6; 0.875,0.7335; 1,1">
                                          <p:stCondLst>
                                            <p:cond delay="1324"/>
                                          </p:stCondLst>
                                        </p:cTn>
                                        <p:tgtEl>
                                          <p:spTgt spid="49"/>
                                        </p:tgtEl>
                                        <p:attrNameLst>
                                          <p:attrName>ppt_y</p:attrName>
                                        </p:attrNameLst>
                                      </p:cBhvr>
                                      <p:tavLst>
                                        <p:tav tm="0" fmla="#ppt_y-sin(pi*$)/27">
                                          <p:val>
                                            <p:fltVal val="0"/>
                                          </p:val>
                                        </p:tav>
                                        <p:tav tm="100000">
                                          <p:val>
                                            <p:fltVal val="1"/>
                                          </p:val>
                                        </p:tav>
                                      </p:tavLst>
                                    </p:anim>
                                    <p:anim calcmode="lin" valueType="num">
                                      <p:cBhvr>
                                        <p:cTn id="36" dur="164" tmFilter="0, 0; 0.125,0.2665; 0.25,0.4; 0.375,0.465; 0.5,0.5;  0.625,0.535; 0.75,0.6; 0.875,0.7335; 1,1">
                                          <p:stCondLst>
                                            <p:cond delay="1656"/>
                                          </p:stCondLst>
                                        </p:cTn>
                                        <p:tgtEl>
                                          <p:spTgt spid="49"/>
                                        </p:tgtEl>
                                        <p:attrNameLst>
                                          <p:attrName>ppt_y</p:attrName>
                                        </p:attrNameLst>
                                      </p:cBhvr>
                                      <p:tavLst>
                                        <p:tav tm="0" fmla="#ppt_y-sin(pi*$)/81">
                                          <p:val>
                                            <p:fltVal val="0"/>
                                          </p:val>
                                        </p:tav>
                                        <p:tav tm="100000">
                                          <p:val>
                                            <p:fltVal val="1"/>
                                          </p:val>
                                        </p:tav>
                                      </p:tavLst>
                                    </p:anim>
                                    <p:animScale>
                                      <p:cBhvr>
                                        <p:cTn id="37" dur="26">
                                          <p:stCondLst>
                                            <p:cond delay="650"/>
                                          </p:stCondLst>
                                        </p:cTn>
                                        <p:tgtEl>
                                          <p:spTgt spid="49"/>
                                        </p:tgtEl>
                                      </p:cBhvr>
                                      <p:to x="100000" y="60000"/>
                                    </p:animScale>
                                    <p:animScale>
                                      <p:cBhvr>
                                        <p:cTn id="38" dur="166" decel="50000">
                                          <p:stCondLst>
                                            <p:cond delay="676"/>
                                          </p:stCondLst>
                                        </p:cTn>
                                        <p:tgtEl>
                                          <p:spTgt spid="49"/>
                                        </p:tgtEl>
                                      </p:cBhvr>
                                      <p:to x="100000" y="100000"/>
                                    </p:animScale>
                                    <p:animScale>
                                      <p:cBhvr>
                                        <p:cTn id="39" dur="26">
                                          <p:stCondLst>
                                            <p:cond delay="1312"/>
                                          </p:stCondLst>
                                        </p:cTn>
                                        <p:tgtEl>
                                          <p:spTgt spid="49"/>
                                        </p:tgtEl>
                                      </p:cBhvr>
                                      <p:to x="100000" y="80000"/>
                                    </p:animScale>
                                    <p:animScale>
                                      <p:cBhvr>
                                        <p:cTn id="40" dur="166" decel="50000">
                                          <p:stCondLst>
                                            <p:cond delay="1338"/>
                                          </p:stCondLst>
                                        </p:cTn>
                                        <p:tgtEl>
                                          <p:spTgt spid="49"/>
                                        </p:tgtEl>
                                      </p:cBhvr>
                                      <p:to x="100000" y="100000"/>
                                    </p:animScale>
                                    <p:animScale>
                                      <p:cBhvr>
                                        <p:cTn id="41" dur="26">
                                          <p:stCondLst>
                                            <p:cond delay="1642"/>
                                          </p:stCondLst>
                                        </p:cTn>
                                        <p:tgtEl>
                                          <p:spTgt spid="49"/>
                                        </p:tgtEl>
                                      </p:cBhvr>
                                      <p:to x="100000" y="90000"/>
                                    </p:animScale>
                                    <p:animScale>
                                      <p:cBhvr>
                                        <p:cTn id="42" dur="166" decel="50000">
                                          <p:stCondLst>
                                            <p:cond delay="1668"/>
                                          </p:stCondLst>
                                        </p:cTn>
                                        <p:tgtEl>
                                          <p:spTgt spid="49"/>
                                        </p:tgtEl>
                                      </p:cBhvr>
                                      <p:to x="100000" y="100000"/>
                                    </p:animScale>
                                    <p:animScale>
                                      <p:cBhvr>
                                        <p:cTn id="43" dur="26">
                                          <p:stCondLst>
                                            <p:cond delay="1808"/>
                                          </p:stCondLst>
                                        </p:cTn>
                                        <p:tgtEl>
                                          <p:spTgt spid="49"/>
                                        </p:tgtEl>
                                      </p:cBhvr>
                                      <p:to x="100000" y="95000"/>
                                    </p:animScale>
                                    <p:animScale>
                                      <p:cBhvr>
                                        <p:cTn id="44" dur="166" decel="50000">
                                          <p:stCondLst>
                                            <p:cond delay="1834"/>
                                          </p:stCondLst>
                                        </p:cTn>
                                        <p:tgtEl>
                                          <p:spTgt spid="49"/>
                                        </p:tgtEl>
                                      </p:cBhvr>
                                      <p:to x="100000" y="100000"/>
                                    </p:animScale>
                                  </p:childTnLst>
                                </p:cTn>
                              </p:par>
                              <p:par>
                                <p:cTn id="45" presetID="26" presetClass="entr" presetSubtype="0" fill="hold" grpId="0" nodeType="withEffect">
                                  <p:stCondLst>
                                    <p:cond delay="0"/>
                                  </p:stCondLst>
                                  <p:childTnLst>
                                    <p:set>
                                      <p:cBhvr>
                                        <p:cTn id="46" dur="1" fill="hold">
                                          <p:stCondLst>
                                            <p:cond delay="0"/>
                                          </p:stCondLst>
                                        </p:cTn>
                                        <p:tgtEl>
                                          <p:spTgt spid="4"/>
                                        </p:tgtEl>
                                        <p:attrNameLst>
                                          <p:attrName>style.visibility</p:attrName>
                                        </p:attrNameLst>
                                      </p:cBhvr>
                                      <p:to>
                                        <p:strVal val="visible"/>
                                      </p:to>
                                    </p:set>
                                    <p:animEffect transition="in" filter="wipe(down)">
                                      <p:cBhvr>
                                        <p:cTn id="47" dur="580">
                                          <p:stCondLst>
                                            <p:cond delay="0"/>
                                          </p:stCondLst>
                                        </p:cTn>
                                        <p:tgtEl>
                                          <p:spTgt spid="4"/>
                                        </p:tgtEl>
                                      </p:cBhvr>
                                    </p:animEffect>
                                    <p:anim calcmode="lin" valueType="num">
                                      <p:cBhvr>
                                        <p:cTn id="4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4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5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5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5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53" dur="26">
                                          <p:stCondLst>
                                            <p:cond delay="650"/>
                                          </p:stCondLst>
                                        </p:cTn>
                                        <p:tgtEl>
                                          <p:spTgt spid="4"/>
                                        </p:tgtEl>
                                      </p:cBhvr>
                                      <p:to x="100000" y="60000"/>
                                    </p:animScale>
                                    <p:animScale>
                                      <p:cBhvr>
                                        <p:cTn id="54" dur="166" decel="50000">
                                          <p:stCondLst>
                                            <p:cond delay="676"/>
                                          </p:stCondLst>
                                        </p:cTn>
                                        <p:tgtEl>
                                          <p:spTgt spid="4"/>
                                        </p:tgtEl>
                                      </p:cBhvr>
                                      <p:to x="100000" y="100000"/>
                                    </p:animScale>
                                    <p:animScale>
                                      <p:cBhvr>
                                        <p:cTn id="55" dur="26">
                                          <p:stCondLst>
                                            <p:cond delay="1312"/>
                                          </p:stCondLst>
                                        </p:cTn>
                                        <p:tgtEl>
                                          <p:spTgt spid="4"/>
                                        </p:tgtEl>
                                      </p:cBhvr>
                                      <p:to x="100000" y="80000"/>
                                    </p:animScale>
                                    <p:animScale>
                                      <p:cBhvr>
                                        <p:cTn id="56" dur="166" decel="50000">
                                          <p:stCondLst>
                                            <p:cond delay="1338"/>
                                          </p:stCondLst>
                                        </p:cTn>
                                        <p:tgtEl>
                                          <p:spTgt spid="4"/>
                                        </p:tgtEl>
                                      </p:cBhvr>
                                      <p:to x="100000" y="100000"/>
                                    </p:animScale>
                                    <p:animScale>
                                      <p:cBhvr>
                                        <p:cTn id="57" dur="26">
                                          <p:stCondLst>
                                            <p:cond delay="1642"/>
                                          </p:stCondLst>
                                        </p:cTn>
                                        <p:tgtEl>
                                          <p:spTgt spid="4"/>
                                        </p:tgtEl>
                                      </p:cBhvr>
                                      <p:to x="100000" y="90000"/>
                                    </p:animScale>
                                    <p:animScale>
                                      <p:cBhvr>
                                        <p:cTn id="58" dur="166" decel="50000">
                                          <p:stCondLst>
                                            <p:cond delay="1668"/>
                                          </p:stCondLst>
                                        </p:cTn>
                                        <p:tgtEl>
                                          <p:spTgt spid="4"/>
                                        </p:tgtEl>
                                      </p:cBhvr>
                                      <p:to x="100000" y="100000"/>
                                    </p:animScale>
                                    <p:animScale>
                                      <p:cBhvr>
                                        <p:cTn id="59" dur="26">
                                          <p:stCondLst>
                                            <p:cond delay="1808"/>
                                          </p:stCondLst>
                                        </p:cTn>
                                        <p:tgtEl>
                                          <p:spTgt spid="4"/>
                                        </p:tgtEl>
                                      </p:cBhvr>
                                      <p:to x="100000" y="95000"/>
                                    </p:animScale>
                                    <p:animScale>
                                      <p:cBhvr>
                                        <p:cTn id="60"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1" grpId="0" animBg="1"/>
      <p:bldP spid="3" grpId="0"/>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1" name="组合 20"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660832" y="1815605"/>
            <a:ext cx="1924050" cy="4030663"/>
            <a:chOff x="1661530" y="2239405"/>
            <a:chExt cx="1924050" cy="4030663"/>
          </a:xfrm>
          <a:solidFill>
            <a:schemeClr val="accent2">
              <a:lumMod val="75000"/>
            </a:schemeClr>
          </a:solidFill>
        </p:grpSpPr>
        <p:sp>
          <p:nvSpPr>
            <p:cNvPr id="22" name="Freeform 47"/>
            <p:cNvSpPr>
              <a:spLocks/>
            </p:cNvSpPr>
            <p:nvPr/>
          </p:nvSpPr>
          <p:spPr bwMode="auto">
            <a:xfrm flipH="1">
              <a:off x="1661530" y="2290205"/>
              <a:ext cx="1924050" cy="3979863"/>
            </a:xfrm>
            <a:custGeom>
              <a:avLst/>
              <a:gdLst>
                <a:gd name="T0" fmla="*/ 450 w 450"/>
                <a:gd name="T1" fmla="*/ 409 h 931"/>
                <a:gd name="T2" fmla="*/ 450 w 450"/>
                <a:gd name="T3" fmla="*/ 562 h 931"/>
                <a:gd name="T4" fmla="*/ 410 w 450"/>
                <a:gd name="T5" fmla="*/ 562 h 931"/>
                <a:gd name="T6" fmla="*/ 400 w 450"/>
                <a:gd name="T7" fmla="*/ 419 h 931"/>
                <a:gd name="T8" fmla="*/ 341 w 450"/>
                <a:gd name="T9" fmla="*/ 292 h 931"/>
                <a:gd name="T10" fmla="*/ 336 w 450"/>
                <a:gd name="T11" fmla="*/ 526 h 931"/>
                <a:gd name="T12" fmla="*/ 374 w 450"/>
                <a:gd name="T13" fmla="*/ 931 h 931"/>
                <a:gd name="T14" fmla="*/ 324 w 450"/>
                <a:gd name="T15" fmla="*/ 931 h 931"/>
                <a:gd name="T16" fmla="*/ 262 w 450"/>
                <a:gd name="T17" fmla="*/ 511 h 931"/>
                <a:gd name="T18" fmla="*/ 238 w 450"/>
                <a:gd name="T19" fmla="*/ 511 h 931"/>
                <a:gd name="T20" fmla="*/ 215 w 450"/>
                <a:gd name="T21" fmla="*/ 931 h 931"/>
                <a:gd name="T22" fmla="*/ 165 w 450"/>
                <a:gd name="T23" fmla="*/ 931 h 931"/>
                <a:gd name="T24" fmla="*/ 165 w 450"/>
                <a:gd name="T25" fmla="*/ 423 h 931"/>
                <a:gd name="T26" fmla="*/ 188 w 450"/>
                <a:gd name="T27" fmla="*/ 285 h 931"/>
                <a:gd name="T28" fmla="*/ 31 w 450"/>
                <a:gd name="T29" fmla="*/ 114 h 931"/>
                <a:gd name="T30" fmla="*/ 0 w 450"/>
                <a:gd name="T31" fmla="*/ 16 h 931"/>
                <a:gd name="T32" fmla="*/ 44 w 450"/>
                <a:gd name="T33" fmla="*/ 0 h 931"/>
                <a:gd name="T34" fmla="*/ 179 w 450"/>
                <a:gd name="T35" fmla="*/ 197 h 931"/>
                <a:gd name="T36" fmla="*/ 225 w 450"/>
                <a:gd name="T37" fmla="*/ 197 h 931"/>
                <a:gd name="T38" fmla="*/ 255 w 450"/>
                <a:gd name="T39" fmla="*/ 240 h 931"/>
                <a:gd name="T40" fmla="*/ 200 w 450"/>
                <a:gd name="T41" fmla="*/ 411 h 931"/>
                <a:gd name="T42" fmla="*/ 225 w 450"/>
                <a:gd name="T43" fmla="*/ 450 h 931"/>
                <a:gd name="T44" fmla="*/ 266 w 450"/>
                <a:gd name="T45" fmla="*/ 416 h 931"/>
                <a:gd name="T46" fmla="*/ 255 w 450"/>
                <a:gd name="T47" fmla="*/ 240 h 931"/>
                <a:gd name="T48" fmla="*/ 307 w 450"/>
                <a:gd name="T49" fmla="*/ 195 h 931"/>
                <a:gd name="T50" fmla="*/ 400 w 450"/>
                <a:gd name="T51" fmla="*/ 257 h 931"/>
                <a:gd name="T52" fmla="*/ 450 w 450"/>
                <a:gd name="T53" fmla="*/ 409 h 9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50" h="931">
                  <a:moveTo>
                    <a:pt x="450" y="409"/>
                  </a:moveTo>
                  <a:cubicBezTo>
                    <a:pt x="450" y="562"/>
                    <a:pt x="450" y="562"/>
                    <a:pt x="450" y="562"/>
                  </a:cubicBezTo>
                  <a:cubicBezTo>
                    <a:pt x="410" y="562"/>
                    <a:pt x="410" y="562"/>
                    <a:pt x="410" y="562"/>
                  </a:cubicBezTo>
                  <a:cubicBezTo>
                    <a:pt x="400" y="419"/>
                    <a:pt x="400" y="419"/>
                    <a:pt x="400" y="419"/>
                  </a:cubicBezTo>
                  <a:cubicBezTo>
                    <a:pt x="341" y="292"/>
                    <a:pt x="341" y="292"/>
                    <a:pt x="341" y="292"/>
                  </a:cubicBezTo>
                  <a:cubicBezTo>
                    <a:pt x="341" y="292"/>
                    <a:pt x="319" y="381"/>
                    <a:pt x="336" y="526"/>
                  </a:cubicBezTo>
                  <a:cubicBezTo>
                    <a:pt x="353" y="671"/>
                    <a:pt x="374" y="931"/>
                    <a:pt x="374" y="931"/>
                  </a:cubicBezTo>
                  <a:cubicBezTo>
                    <a:pt x="324" y="931"/>
                    <a:pt x="324" y="931"/>
                    <a:pt x="324" y="931"/>
                  </a:cubicBezTo>
                  <a:cubicBezTo>
                    <a:pt x="262" y="511"/>
                    <a:pt x="262" y="511"/>
                    <a:pt x="262" y="511"/>
                  </a:cubicBezTo>
                  <a:cubicBezTo>
                    <a:pt x="238" y="511"/>
                    <a:pt x="238" y="511"/>
                    <a:pt x="238" y="511"/>
                  </a:cubicBezTo>
                  <a:cubicBezTo>
                    <a:pt x="215" y="931"/>
                    <a:pt x="215" y="931"/>
                    <a:pt x="215" y="931"/>
                  </a:cubicBezTo>
                  <a:cubicBezTo>
                    <a:pt x="165" y="931"/>
                    <a:pt x="165" y="931"/>
                    <a:pt x="165" y="931"/>
                  </a:cubicBezTo>
                  <a:cubicBezTo>
                    <a:pt x="165" y="931"/>
                    <a:pt x="141" y="562"/>
                    <a:pt x="165" y="423"/>
                  </a:cubicBezTo>
                  <a:cubicBezTo>
                    <a:pt x="188" y="285"/>
                    <a:pt x="188" y="285"/>
                    <a:pt x="188" y="285"/>
                  </a:cubicBezTo>
                  <a:cubicBezTo>
                    <a:pt x="188" y="285"/>
                    <a:pt x="62" y="211"/>
                    <a:pt x="31" y="114"/>
                  </a:cubicBezTo>
                  <a:cubicBezTo>
                    <a:pt x="0" y="16"/>
                    <a:pt x="0" y="16"/>
                    <a:pt x="0" y="16"/>
                  </a:cubicBezTo>
                  <a:cubicBezTo>
                    <a:pt x="44" y="0"/>
                    <a:pt x="44" y="0"/>
                    <a:pt x="44" y="0"/>
                  </a:cubicBezTo>
                  <a:cubicBezTo>
                    <a:pt x="44" y="0"/>
                    <a:pt x="110" y="197"/>
                    <a:pt x="179" y="197"/>
                  </a:cubicBezTo>
                  <a:cubicBezTo>
                    <a:pt x="197" y="197"/>
                    <a:pt x="212" y="197"/>
                    <a:pt x="225" y="197"/>
                  </a:cubicBezTo>
                  <a:cubicBezTo>
                    <a:pt x="225" y="197"/>
                    <a:pt x="224" y="242"/>
                    <a:pt x="255" y="240"/>
                  </a:cubicBezTo>
                  <a:cubicBezTo>
                    <a:pt x="200" y="411"/>
                    <a:pt x="200" y="411"/>
                    <a:pt x="200" y="411"/>
                  </a:cubicBezTo>
                  <a:cubicBezTo>
                    <a:pt x="225" y="450"/>
                    <a:pt x="225" y="450"/>
                    <a:pt x="225" y="450"/>
                  </a:cubicBezTo>
                  <a:cubicBezTo>
                    <a:pt x="266" y="416"/>
                    <a:pt x="266" y="416"/>
                    <a:pt x="266" y="416"/>
                  </a:cubicBezTo>
                  <a:cubicBezTo>
                    <a:pt x="255" y="240"/>
                    <a:pt x="255" y="240"/>
                    <a:pt x="255" y="240"/>
                  </a:cubicBezTo>
                  <a:cubicBezTo>
                    <a:pt x="286" y="238"/>
                    <a:pt x="307" y="195"/>
                    <a:pt x="307" y="195"/>
                  </a:cubicBezTo>
                  <a:cubicBezTo>
                    <a:pt x="338" y="197"/>
                    <a:pt x="385" y="209"/>
                    <a:pt x="400" y="257"/>
                  </a:cubicBezTo>
                  <a:cubicBezTo>
                    <a:pt x="424" y="331"/>
                    <a:pt x="450" y="409"/>
                    <a:pt x="450" y="409"/>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sp>
          <p:nvSpPr>
            <p:cNvPr id="23" name="Oval 48"/>
            <p:cNvSpPr>
              <a:spLocks noChangeArrowheads="1"/>
            </p:cNvSpPr>
            <p:nvPr/>
          </p:nvSpPr>
          <p:spPr bwMode="auto">
            <a:xfrm flipH="1">
              <a:off x="1909178" y="2239405"/>
              <a:ext cx="804863" cy="803275"/>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sp>
          <p:nvSpPr>
            <p:cNvPr id="24" name="Freeform 49"/>
            <p:cNvSpPr>
              <a:spLocks/>
            </p:cNvSpPr>
            <p:nvPr/>
          </p:nvSpPr>
          <p:spPr bwMode="auto">
            <a:xfrm flipH="1">
              <a:off x="2448929" y="3317316"/>
              <a:ext cx="280988" cy="896938"/>
            </a:xfrm>
            <a:custGeom>
              <a:avLst/>
              <a:gdLst>
                <a:gd name="T0" fmla="*/ 148 w 177"/>
                <a:gd name="T1" fmla="*/ 0 h 565"/>
                <a:gd name="T2" fmla="*/ 177 w 177"/>
                <a:gd name="T3" fmla="*/ 473 h 565"/>
                <a:gd name="T4" fmla="*/ 67 w 177"/>
                <a:gd name="T5" fmla="*/ 565 h 565"/>
                <a:gd name="T6" fmla="*/ 0 w 177"/>
                <a:gd name="T7" fmla="*/ 460 h 565"/>
                <a:gd name="T8" fmla="*/ 148 w 177"/>
                <a:gd name="T9" fmla="*/ 0 h 565"/>
              </a:gdLst>
              <a:ahLst/>
              <a:cxnLst>
                <a:cxn ang="0">
                  <a:pos x="T0" y="T1"/>
                </a:cxn>
                <a:cxn ang="0">
                  <a:pos x="T2" y="T3"/>
                </a:cxn>
                <a:cxn ang="0">
                  <a:pos x="T4" y="T5"/>
                </a:cxn>
                <a:cxn ang="0">
                  <a:pos x="T6" y="T7"/>
                </a:cxn>
                <a:cxn ang="0">
                  <a:pos x="T8" y="T9"/>
                </a:cxn>
              </a:cxnLst>
              <a:rect l="0" t="0" r="r" b="b"/>
              <a:pathLst>
                <a:path w="177" h="565">
                  <a:moveTo>
                    <a:pt x="148" y="0"/>
                  </a:moveTo>
                  <a:lnTo>
                    <a:pt x="177" y="473"/>
                  </a:lnTo>
                  <a:lnTo>
                    <a:pt x="67" y="565"/>
                  </a:lnTo>
                  <a:lnTo>
                    <a:pt x="0" y="460"/>
                  </a:lnTo>
                  <a:lnTo>
                    <a:pt x="148"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grpSp>
      <p:grpSp>
        <p:nvGrpSpPr>
          <p:cNvPr id="47" name="组合 46"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2767639" y="1442608"/>
            <a:ext cx="594519" cy="372997"/>
            <a:chOff x="3768337" y="1881704"/>
            <a:chExt cx="1624013" cy="1181100"/>
          </a:xfrm>
          <a:solidFill>
            <a:srgbClr val="0F914C"/>
          </a:solidFill>
        </p:grpSpPr>
        <p:sp>
          <p:nvSpPr>
            <p:cNvPr id="48" name="Freeform 57"/>
            <p:cNvSpPr>
              <a:spLocks/>
            </p:cNvSpPr>
            <p:nvPr/>
          </p:nvSpPr>
          <p:spPr bwMode="auto">
            <a:xfrm>
              <a:off x="3768337" y="1942029"/>
              <a:ext cx="1093788" cy="1120775"/>
            </a:xfrm>
            <a:custGeom>
              <a:avLst/>
              <a:gdLst>
                <a:gd name="T0" fmla="*/ 689 w 689"/>
                <a:gd name="T1" fmla="*/ 288 h 706"/>
                <a:gd name="T2" fmla="*/ 689 w 689"/>
                <a:gd name="T3" fmla="*/ 706 h 706"/>
                <a:gd name="T4" fmla="*/ 0 w 689"/>
                <a:gd name="T5" fmla="*/ 706 h 706"/>
                <a:gd name="T6" fmla="*/ 0 w 689"/>
                <a:gd name="T7" fmla="*/ 0 h 706"/>
                <a:gd name="T8" fmla="*/ 689 w 689"/>
                <a:gd name="T9" fmla="*/ 0 h 706"/>
                <a:gd name="T10" fmla="*/ 689 w 689"/>
                <a:gd name="T11" fmla="*/ 94 h 706"/>
                <a:gd name="T12" fmla="*/ 598 w 689"/>
                <a:gd name="T13" fmla="*/ 148 h 706"/>
                <a:gd name="T14" fmla="*/ 598 w 689"/>
                <a:gd name="T15" fmla="*/ 94 h 706"/>
                <a:gd name="T16" fmla="*/ 94 w 689"/>
                <a:gd name="T17" fmla="*/ 94 h 706"/>
                <a:gd name="T18" fmla="*/ 94 w 689"/>
                <a:gd name="T19" fmla="*/ 611 h 706"/>
                <a:gd name="T20" fmla="*/ 598 w 689"/>
                <a:gd name="T21" fmla="*/ 611 h 706"/>
                <a:gd name="T22" fmla="*/ 598 w 689"/>
                <a:gd name="T23" fmla="*/ 353 h 706"/>
                <a:gd name="T24" fmla="*/ 689 w 689"/>
                <a:gd name="T25" fmla="*/ 28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9" h="706">
                  <a:moveTo>
                    <a:pt x="689" y="288"/>
                  </a:moveTo>
                  <a:lnTo>
                    <a:pt x="689" y="706"/>
                  </a:lnTo>
                  <a:lnTo>
                    <a:pt x="0" y="706"/>
                  </a:lnTo>
                  <a:lnTo>
                    <a:pt x="0" y="0"/>
                  </a:lnTo>
                  <a:lnTo>
                    <a:pt x="689" y="0"/>
                  </a:lnTo>
                  <a:lnTo>
                    <a:pt x="689" y="94"/>
                  </a:lnTo>
                  <a:lnTo>
                    <a:pt x="598" y="148"/>
                  </a:lnTo>
                  <a:lnTo>
                    <a:pt x="598" y="94"/>
                  </a:lnTo>
                  <a:lnTo>
                    <a:pt x="94" y="94"/>
                  </a:lnTo>
                  <a:lnTo>
                    <a:pt x="94" y="611"/>
                  </a:lnTo>
                  <a:lnTo>
                    <a:pt x="598" y="611"/>
                  </a:lnTo>
                  <a:lnTo>
                    <a:pt x="598" y="353"/>
                  </a:lnTo>
                  <a:lnTo>
                    <a:pt x="689" y="288"/>
                  </a:lnTo>
                  <a:close/>
                </a:path>
              </a:pathLst>
            </a:custGeom>
            <a:grpFill/>
            <a:ln>
              <a:noFill/>
            </a:ln>
            <a:effectLst/>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grpSp>
          <p:nvGrpSpPr>
            <p:cNvPr id="49" name="组合 48"/>
            <p:cNvGrpSpPr/>
            <p:nvPr/>
          </p:nvGrpSpPr>
          <p:grpSpPr>
            <a:xfrm>
              <a:off x="4008050" y="1881704"/>
              <a:ext cx="1384300" cy="903287"/>
              <a:chOff x="4008050" y="1881704"/>
              <a:chExt cx="1384300" cy="903287"/>
            </a:xfrm>
            <a:grpFill/>
          </p:grpSpPr>
          <p:sp>
            <p:nvSpPr>
              <p:cNvPr id="50" name="Freeform 50"/>
              <p:cNvSpPr>
                <a:spLocks/>
              </p:cNvSpPr>
              <p:nvPr/>
            </p:nvSpPr>
            <p:spPr bwMode="auto">
              <a:xfrm>
                <a:off x="4862125" y="1881704"/>
                <a:ext cx="530225" cy="403225"/>
              </a:xfrm>
              <a:custGeom>
                <a:avLst/>
                <a:gdLst>
                  <a:gd name="T0" fmla="*/ 334 w 334"/>
                  <a:gd name="T1" fmla="*/ 0 h 254"/>
                  <a:gd name="T2" fmla="*/ 0 w 334"/>
                  <a:gd name="T3" fmla="*/ 254 h 254"/>
                  <a:gd name="T4" fmla="*/ 0 w 334"/>
                  <a:gd name="T5" fmla="*/ 194 h 254"/>
                  <a:gd name="T6" fmla="*/ 334 w 334"/>
                  <a:gd name="T7" fmla="*/ 0 h 254"/>
                </a:gdLst>
                <a:ahLst/>
                <a:cxnLst>
                  <a:cxn ang="0">
                    <a:pos x="T0" y="T1"/>
                  </a:cxn>
                  <a:cxn ang="0">
                    <a:pos x="T2" y="T3"/>
                  </a:cxn>
                  <a:cxn ang="0">
                    <a:pos x="T4" y="T5"/>
                  </a:cxn>
                  <a:cxn ang="0">
                    <a:pos x="T6" y="T7"/>
                  </a:cxn>
                </a:cxnLst>
                <a:rect l="0" t="0" r="r" b="b"/>
                <a:pathLst>
                  <a:path w="334" h="254">
                    <a:moveTo>
                      <a:pt x="334" y="0"/>
                    </a:moveTo>
                    <a:lnTo>
                      <a:pt x="0" y="254"/>
                    </a:lnTo>
                    <a:lnTo>
                      <a:pt x="0" y="194"/>
                    </a:lnTo>
                    <a:lnTo>
                      <a:pt x="33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sp>
            <p:nvSpPr>
              <p:cNvPr id="51" name="Freeform 58"/>
              <p:cNvSpPr>
                <a:spLocks/>
              </p:cNvSpPr>
              <p:nvPr/>
            </p:nvSpPr>
            <p:spPr bwMode="auto">
              <a:xfrm>
                <a:off x="4717663" y="2189679"/>
                <a:ext cx="144463" cy="206375"/>
              </a:xfrm>
              <a:custGeom>
                <a:avLst/>
                <a:gdLst>
                  <a:gd name="T0" fmla="*/ 91 w 91"/>
                  <a:gd name="T1" fmla="*/ 0 h 130"/>
                  <a:gd name="T2" fmla="*/ 91 w 91"/>
                  <a:gd name="T3" fmla="*/ 60 h 130"/>
                  <a:gd name="T4" fmla="*/ 0 w 91"/>
                  <a:gd name="T5" fmla="*/ 130 h 130"/>
                  <a:gd name="T6" fmla="*/ 0 w 91"/>
                  <a:gd name="T7" fmla="*/ 54 h 130"/>
                  <a:gd name="T8" fmla="*/ 91 w 91"/>
                  <a:gd name="T9" fmla="*/ 0 h 130"/>
                </a:gdLst>
                <a:ahLst/>
                <a:cxnLst>
                  <a:cxn ang="0">
                    <a:pos x="T0" y="T1"/>
                  </a:cxn>
                  <a:cxn ang="0">
                    <a:pos x="T2" y="T3"/>
                  </a:cxn>
                  <a:cxn ang="0">
                    <a:pos x="T4" y="T5"/>
                  </a:cxn>
                  <a:cxn ang="0">
                    <a:pos x="T6" y="T7"/>
                  </a:cxn>
                  <a:cxn ang="0">
                    <a:pos x="T8" y="T9"/>
                  </a:cxn>
                </a:cxnLst>
                <a:rect l="0" t="0" r="r" b="b"/>
                <a:pathLst>
                  <a:path w="91" h="130">
                    <a:moveTo>
                      <a:pt x="91" y="0"/>
                    </a:moveTo>
                    <a:lnTo>
                      <a:pt x="91" y="60"/>
                    </a:lnTo>
                    <a:lnTo>
                      <a:pt x="0" y="130"/>
                    </a:lnTo>
                    <a:lnTo>
                      <a:pt x="0" y="54"/>
                    </a:lnTo>
                    <a:lnTo>
                      <a:pt x="9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sp>
            <p:nvSpPr>
              <p:cNvPr id="52" name="Freeform 61"/>
              <p:cNvSpPr>
                <a:spLocks/>
              </p:cNvSpPr>
              <p:nvPr/>
            </p:nvSpPr>
            <p:spPr bwMode="auto">
              <a:xfrm>
                <a:off x="4008050" y="2275403"/>
                <a:ext cx="709613" cy="509588"/>
              </a:xfrm>
              <a:custGeom>
                <a:avLst/>
                <a:gdLst>
                  <a:gd name="T0" fmla="*/ 447 w 447"/>
                  <a:gd name="T1" fmla="*/ 0 h 321"/>
                  <a:gd name="T2" fmla="*/ 447 w 447"/>
                  <a:gd name="T3" fmla="*/ 76 h 321"/>
                  <a:gd name="T4" fmla="*/ 123 w 447"/>
                  <a:gd name="T5" fmla="*/ 321 h 321"/>
                  <a:gd name="T6" fmla="*/ 0 w 447"/>
                  <a:gd name="T7" fmla="*/ 22 h 321"/>
                  <a:gd name="T8" fmla="*/ 123 w 447"/>
                  <a:gd name="T9" fmla="*/ 186 h 321"/>
                  <a:gd name="T10" fmla="*/ 447 w 447"/>
                  <a:gd name="T11" fmla="*/ 0 h 321"/>
                </a:gdLst>
                <a:ahLst/>
                <a:cxnLst>
                  <a:cxn ang="0">
                    <a:pos x="T0" y="T1"/>
                  </a:cxn>
                  <a:cxn ang="0">
                    <a:pos x="T2" y="T3"/>
                  </a:cxn>
                  <a:cxn ang="0">
                    <a:pos x="T4" y="T5"/>
                  </a:cxn>
                  <a:cxn ang="0">
                    <a:pos x="T6" y="T7"/>
                  </a:cxn>
                  <a:cxn ang="0">
                    <a:pos x="T8" y="T9"/>
                  </a:cxn>
                  <a:cxn ang="0">
                    <a:pos x="T10" y="T11"/>
                  </a:cxn>
                </a:cxnLst>
                <a:rect l="0" t="0" r="r" b="b"/>
                <a:pathLst>
                  <a:path w="447" h="321">
                    <a:moveTo>
                      <a:pt x="447" y="0"/>
                    </a:moveTo>
                    <a:lnTo>
                      <a:pt x="447" y="76"/>
                    </a:lnTo>
                    <a:lnTo>
                      <a:pt x="123" y="321"/>
                    </a:lnTo>
                    <a:lnTo>
                      <a:pt x="0" y="22"/>
                    </a:lnTo>
                    <a:lnTo>
                      <a:pt x="123" y="186"/>
                    </a:lnTo>
                    <a:lnTo>
                      <a:pt x="44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grpSp>
      </p:grpSp>
      <p:sp>
        <p:nvSpPr>
          <p:cNvPr id="8" name="矩形 7"/>
          <p:cNvSpPr/>
          <p:nvPr/>
        </p:nvSpPr>
        <p:spPr>
          <a:xfrm>
            <a:off x="3368508" y="1646138"/>
            <a:ext cx="6975642" cy="3385029"/>
          </a:xfrm>
          <a:prstGeom prst="rect">
            <a:avLst/>
          </a:prstGeom>
        </p:spPr>
        <p:txBody>
          <a:bodyPr wrap="square">
            <a:spAutoFit/>
          </a:bodyPr>
          <a:lstStyle/>
          <a:p>
            <a:pPr indent="457200" algn="just">
              <a:lnSpc>
                <a:spcPct val="120000"/>
              </a:lnSpc>
            </a:pPr>
            <a:r>
              <a:rPr lang="zh-CN" altLang="en-US" sz="2000" dirty="0">
                <a:solidFill>
                  <a:srgbClr val="FF0000"/>
                </a:solidFill>
                <a:latin typeface="微软雅黑" pitchFamily="34" charset="-122"/>
                <a:ea typeface="微软雅黑" pitchFamily="34" charset="-122"/>
              </a:rPr>
              <a:t>讲故事是最古老</a:t>
            </a:r>
            <a:r>
              <a:rPr lang="zh-CN" altLang="en-US" sz="2000" dirty="0" smtClean="0">
                <a:solidFill>
                  <a:srgbClr val="FF0000"/>
                </a:solidFill>
                <a:latin typeface="微软雅黑" pitchFamily="34" charset="-122"/>
                <a:ea typeface="微软雅黑" pitchFamily="34" charset="-122"/>
              </a:rPr>
              <a:t>、最</a:t>
            </a:r>
            <a:r>
              <a:rPr lang="zh-CN" altLang="en-US" sz="2000" dirty="0">
                <a:solidFill>
                  <a:srgbClr val="FF0000"/>
                </a:solidFill>
                <a:latin typeface="微软雅黑" pitchFamily="34" charset="-122"/>
                <a:ea typeface="微软雅黑" pitchFamily="34" charset="-122"/>
              </a:rPr>
              <a:t>有效的一种沟通方式</a:t>
            </a:r>
            <a:r>
              <a:rPr lang="zh-CN" altLang="en-US" sz="2000" dirty="0" smtClean="0">
                <a:solidFill>
                  <a:schemeClr val="tx1">
                    <a:lumMod val="75000"/>
                    <a:lumOff val="25000"/>
                  </a:schemeClr>
                </a:solidFill>
                <a:latin typeface="微软雅黑" pitchFamily="34" charset="-122"/>
                <a:ea typeface="微软雅黑" pitchFamily="34" charset="-122"/>
              </a:rPr>
              <a:t>。企业</a:t>
            </a:r>
            <a:r>
              <a:rPr lang="zh-CN" altLang="en-US" sz="2000" dirty="0">
                <a:solidFill>
                  <a:schemeClr val="tx1">
                    <a:lumMod val="75000"/>
                    <a:lumOff val="25000"/>
                  </a:schemeClr>
                </a:solidFill>
                <a:latin typeface="微软雅黑" pitchFamily="34" charset="-122"/>
                <a:ea typeface="微软雅黑" pitchFamily="34" charset="-122"/>
              </a:rPr>
              <a:t>在塑造品牌时</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同样可以将品牌</a:t>
            </a:r>
            <a:r>
              <a:rPr lang="zh-CN" altLang="en-US" sz="2000" dirty="0" smtClean="0">
                <a:solidFill>
                  <a:schemeClr val="tx1">
                    <a:lumMod val="75000"/>
                    <a:lumOff val="25000"/>
                  </a:schemeClr>
                </a:solidFill>
                <a:latin typeface="微软雅黑" pitchFamily="34" charset="-122"/>
                <a:ea typeface="微软雅黑" pitchFamily="34" charset="-122"/>
              </a:rPr>
              <a:t>价值理念</a:t>
            </a:r>
            <a:r>
              <a:rPr lang="zh-CN" altLang="en-US" sz="2000" dirty="0">
                <a:solidFill>
                  <a:schemeClr val="tx1">
                    <a:lumMod val="75000"/>
                    <a:lumOff val="25000"/>
                  </a:schemeClr>
                </a:solidFill>
                <a:latin typeface="微软雅黑" pitchFamily="34" charset="-122"/>
                <a:ea typeface="微软雅黑" pitchFamily="34" charset="-122"/>
              </a:rPr>
              <a:t>融入故事</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将品牌人格化</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搭建消费者与品牌情感连接的桥梁</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这有助于人们对</a:t>
            </a:r>
            <a:r>
              <a:rPr lang="zh-CN" altLang="en-US" sz="2000" dirty="0" smtClean="0">
                <a:solidFill>
                  <a:schemeClr val="tx1">
                    <a:lumMod val="75000"/>
                    <a:lumOff val="25000"/>
                  </a:schemeClr>
                </a:solidFill>
                <a:latin typeface="微软雅黑" pitchFamily="34" charset="-122"/>
                <a:ea typeface="微软雅黑" pitchFamily="34" charset="-122"/>
              </a:rPr>
              <a:t>品牌价值</a:t>
            </a:r>
            <a:r>
              <a:rPr lang="zh-CN" altLang="en-US" sz="2000" dirty="0">
                <a:solidFill>
                  <a:schemeClr val="tx1">
                    <a:lumMod val="75000"/>
                    <a:lumOff val="25000"/>
                  </a:schemeClr>
                </a:solidFill>
                <a:latin typeface="微软雅黑" pitchFamily="34" charset="-122"/>
                <a:ea typeface="微软雅黑" pitchFamily="34" charset="-122"/>
              </a:rPr>
              <a:t>理念的认同</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pPr>
            <a:r>
              <a:rPr lang="zh-CN" altLang="en-US" sz="2000" dirty="0" smtClean="0">
                <a:solidFill>
                  <a:schemeClr val="tx1">
                    <a:lumMod val="75000"/>
                    <a:lumOff val="25000"/>
                  </a:schemeClr>
                </a:solidFill>
                <a:latin typeface="微软雅黑" pitchFamily="34" charset="-122"/>
                <a:ea typeface="微软雅黑" pitchFamily="34" charset="-122"/>
              </a:rPr>
              <a:t>融合</a:t>
            </a:r>
            <a:r>
              <a:rPr lang="zh-CN" altLang="en-US" sz="2000" dirty="0">
                <a:solidFill>
                  <a:schemeClr val="tx1">
                    <a:lumMod val="75000"/>
                    <a:lumOff val="25000"/>
                  </a:schemeClr>
                </a:solidFill>
                <a:latin typeface="微软雅黑" pitchFamily="34" charset="-122"/>
                <a:ea typeface="微软雅黑" pitchFamily="34" charset="-122"/>
              </a:rPr>
              <a:t>了品牌核心价值理念和目标受众价值观的主题</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精心设计的故事</a:t>
            </a:r>
            <a:r>
              <a:rPr lang="zh-CN" altLang="en-US" sz="2000" dirty="0" smtClean="0">
                <a:solidFill>
                  <a:schemeClr val="tx1">
                    <a:lumMod val="75000"/>
                    <a:lumOff val="25000"/>
                  </a:schemeClr>
                </a:solidFill>
                <a:latin typeface="微软雅黑" pitchFamily="34" charset="-122"/>
                <a:ea typeface="微软雅黑" pitchFamily="34" charset="-122"/>
              </a:rPr>
              <a:t>情节</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经由媒介传播</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并与目标受众情感交流</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旨在引发目标受众的品牌兴趣并获得其</a:t>
            </a:r>
            <a:r>
              <a:rPr lang="zh-CN" altLang="en-US" sz="2000" dirty="0" smtClean="0">
                <a:solidFill>
                  <a:schemeClr val="tx1">
                    <a:lumMod val="75000"/>
                    <a:lumOff val="25000"/>
                  </a:schemeClr>
                </a:solidFill>
                <a:latin typeface="微软雅黑" pitchFamily="34" charset="-122"/>
                <a:ea typeface="微软雅黑" pitchFamily="34" charset="-122"/>
              </a:rPr>
              <a:t>认可</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进而产生购买行为的一系列实践活动</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pPr>
            <a:r>
              <a:rPr lang="zh-CN" altLang="en-US" sz="2000" dirty="0" smtClean="0">
                <a:solidFill>
                  <a:schemeClr val="tx1">
                    <a:lumMod val="75000"/>
                    <a:lumOff val="25000"/>
                  </a:schemeClr>
                </a:solidFill>
                <a:latin typeface="微软雅黑" pitchFamily="34" charset="-122"/>
                <a:ea typeface="微软雅黑" pitchFamily="34" charset="-122"/>
              </a:rPr>
              <a:t>品牌</a:t>
            </a:r>
            <a:r>
              <a:rPr lang="zh-CN" altLang="en-US" sz="2000" dirty="0">
                <a:solidFill>
                  <a:schemeClr val="tx1">
                    <a:lumMod val="75000"/>
                    <a:lumOff val="25000"/>
                  </a:schemeClr>
                </a:solidFill>
                <a:latin typeface="微软雅黑" pitchFamily="34" charset="-122"/>
                <a:ea typeface="微软雅黑" pitchFamily="34" charset="-122"/>
              </a:rPr>
              <a:t>故事是品牌形成的经历以及品牌的</a:t>
            </a:r>
            <a:r>
              <a:rPr lang="zh-CN" altLang="en-US" sz="2000" dirty="0" smtClean="0">
                <a:solidFill>
                  <a:schemeClr val="tx1">
                    <a:lumMod val="75000"/>
                    <a:lumOff val="25000"/>
                  </a:schemeClr>
                </a:solidFill>
                <a:latin typeface="微软雅黑" pitchFamily="34" charset="-122"/>
                <a:ea typeface="微软雅黑" pitchFamily="34" charset="-122"/>
              </a:rPr>
              <a:t>寓意</a:t>
            </a:r>
            <a:r>
              <a:rPr lang="en-US" altLang="zh-CN" sz="2000" dirty="0" smtClean="0">
                <a:solidFill>
                  <a:schemeClr val="tx1">
                    <a:lumMod val="75000"/>
                    <a:lumOff val="25000"/>
                  </a:schemeClr>
                </a:solidFill>
                <a:latin typeface="微软雅黑" pitchFamily="34" charset="-122"/>
                <a:ea typeface="微软雅黑" pitchFamily="34" charset="-122"/>
              </a:rPr>
              <a:t>(</a:t>
            </a:r>
            <a:r>
              <a:rPr lang="zh-CN" altLang="en-US" sz="2000" dirty="0">
                <a:solidFill>
                  <a:schemeClr val="tx1">
                    <a:lumMod val="75000"/>
                    <a:lumOff val="25000"/>
                  </a:schemeClr>
                </a:solidFill>
                <a:latin typeface="微软雅黑" pitchFamily="34" charset="-122"/>
                <a:ea typeface="微软雅黑" pitchFamily="34" charset="-122"/>
              </a:rPr>
              <a:t>许晖</a:t>
            </a:r>
            <a:r>
              <a:rPr lang="en-US" altLang="zh-CN" sz="2000" dirty="0">
                <a:solidFill>
                  <a:schemeClr val="tx1">
                    <a:lumMod val="75000"/>
                    <a:lumOff val="25000"/>
                  </a:schemeClr>
                </a:solidFill>
                <a:latin typeface="微软雅黑" pitchFamily="34" charset="-122"/>
                <a:ea typeface="微软雅黑" pitchFamily="34" charset="-122"/>
              </a:rPr>
              <a:t>, 2016)</a:t>
            </a:r>
            <a:r>
              <a:rPr lang="zh-CN" altLang="en-US" sz="2000" dirty="0">
                <a:solidFill>
                  <a:schemeClr val="tx1">
                    <a:lumMod val="75000"/>
                    <a:lumOff val="25000"/>
                  </a:schemeClr>
                </a:solidFill>
                <a:latin typeface="微软雅黑" pitchFamily="34" charset="-122"/>
                <a:ea typeface="微软雅黑" pitchFamily="34" charset="-122"/>
              </a:rPr>
              <a:t>。</a:t>
            </a:r>
          </a:p>
        </p:txBody>
      </p:sp>
      <p:sp>
        <p:nvSpPr>
          <p:cNvPr id="25" name="矩形 24"/>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6" name="组合 25"/>
          <p:cNvGrpSpPr/>
          <p:nvPr/>
        </p:nvGrpSpPr>
        <p:grpSpPr>
          <a:xfrm>
            <a:off x="192881" y="893"/>
            <a:ext cx="575915" cy="836495"/>
            <a:chOff x="841003" y="360040"/>
            <a:chExt cx="504056" cy="836712"/>
          </a:xfrm>
          <a:solidFill>
            <a:schemeClr val="accent1"/>
          </a:solidFill>
        </p:grpSpPr>
        <p:sp>
          <p:nvSpPr>
            <p:cNvPr id="27" name="矩形 26"/>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28" name="等腰三角形 27"/>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30" name="矩形 29"/>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9"/>
          <p:cNvSpPr txBox="1"/>
          <p:nvPr/>
        </p:nvSpPr>
        <p:spPr>
          <a:xfrm>
            <a:off x="840784" y="203271"/>
            <a:ext cx="77634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二、 企业品牌</a:t>
            </a:r>
            <a:r>
              <a:rPr lang="zh-CN" altLang="en-US" sz="2400" b="1" dirty="0" smtClean="0">
                <a:solidFill>
                  <a:schemeClr val="tx1">
                    <a:lumMod val="75000"/>
                    <a:lumOff val="25000"/>
                  </a:schemeClr>
                </a:solidFill>
                <a:latin typeface="微软雅黑" pitchFamily="34" charset="-122"/>
                <a:ea typeface="微软雅黑" pitchFamily="34" charset="-122"/>
              </a:rPr>
              <a:t>设计  </a:t>
            </a:r>
            <a:r>
              <a:rPr lang="en-US" altLang="zh-CN" sz="2400" b="1" dirty="0" smtClean="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三</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品牌故事</a:t>
            </a:r>
          </a:p>
        </p:txBody>
      </p:sp>
    </p:spTree>
    <p:extLst>
      <p:ext uri="{BB962C8B-B14F-4D97-AF65-F5344CB8AC3E}">
        <p14:creationId xmlns:p14="http://schemas.microsoft.com/office/powerpoint/2010/main" val="25751095"/>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down)">
                                      <p:cBhvr>
                                        <p:cTn id="7" dur="500"/>
                                        <p:tgtEl>
                                          <p:spTgt spid="21"/>
                                        </p:tgtEl>
                                      </p:cBhvr>
                                    </p:animEffect>
                                  </p:childTnLst>
                                </p:cTn>
                              </p:par>
                              <p:par>
                                <p:cTn id="8" presetID="22" presetClass="entr" presetSubtype="4" fill="hold" nodeType="withEffect">
                                  <p:stCondLst>
                                    <p:cond delay="0"/>
                                  </p:stCondLst>
                                  <p:childTnLst>
                                    <p:set>
                                      <p:cBhvr>
                                        <p:cTn id="9" dur="1" fill="hold">
                                          <p:stCondLst>
                                            <p:cond delay="0"/>
                                          </p:stCondLst>
                                        </p:cTn>
                                        <p:tgtEl>
                                          <p:spTgt spid="47"/>
                                        </p:tgtEl>
                                        <p:attrNameLst>
                                          <p:attrName>style.visibility</p:attrName>
                                        </p:attrNameLst>
                                      </p:cBhvr>
                                      <p:to>
                                        <p:strVal val="visible"/>
                                      </p:to>
                                    </p:set>
                                    <p:animEffect transition="in" filter="wipe(down)">
                                      <p:cBhvr>
                                        <p:cTn id="10" dur="500"/>
                                        <p:tgtEl>
                                          <p:spTgt spid="47"/>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简约绿色述职"/>
</p:tagLst>
</file>

<file path=ppt/tags/tag10.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4"/>
</p:tagLst>
</file>

<file path=ppt/tags/tag11.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5"/>
</p:tagLst>
</file>

<file path=ppt/tags/tag2.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7"/>
</p:tagLst>
</file>

<file path=ppt/tags/tag3.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8"/>
</p:tagLst>
</file>

<file path=ppt/tags/tag4.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7"/>
</p:tagLst>
</file>

<file path=ppt/tags/tag5.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8"/>
</p:tagLst>
</file>

<file path=ppt/tags/tag6.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9"/>
</p:tagLst>
</file>

<file path=ppt/tags/tag7.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10"/>
</p:tagLst>
</file>

<file path=ppt/tags/tag8.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11"/>
</p:tagLst>
</file>

<file path=ppt/tags/tag9.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3"/>
</p:tagLst>
</file>

<file path=ppt/theme/theme1.xml><?xml version="1.0" encoding="utf-8"?>
<a:theme xmlns:a="http://schemas.openxmlformats.org/drawingml/2006/main" name="Office 主题​​">
  <a:themeElements>
    <a:clrScheme name="Office">
      <a:dk1>
        <a:sysClr val="windowText" lastClr="000000"/>
      </a:dk1>
      <a:lt1>
        <a:sysClr val="window" lastClr="C7EDCC"/>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C7EDCC"/>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7981</TotalTime>
  <Words>4951</Words>
  <Application>Microsoft Office PowerPoint</Application>
  <PresentationFormat>自定义</PresentationFormat>
  <Paragraphs>325</Paragraphs>
  <Slides>53</Slides>
  <Notes>53</Notes>
  <HiddenSlides>0</HiddenSlides>
  <MMClips>0</MMClips>
  <ScaleCrop>false</ScaleCrop>
  <HeadingPairs>
    <vt:vector size="4" baseType="variant">
      <vt:variant>
        <vt:lpstr>主题</vt:lpstr>
      </vt:variant>
      <vt:variant>
        <vt:i4>1</vt:i4>
      </vt:variant>
      <vt:variant>
        <vt:lpstr>幻灯片标题</vt:lpstr>
      </vt:variant>
      <vt:variant>
        <vt:i4>53</vt:i4>
      </vt:variant>
    </vt:vector>
  </HeadingPairs>
  <TitlesOfParts>
    <vt:vector size="54"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简约绿色述职</dc:title>
  <dc:creator>PC</dc:creator>
  <cp:lastModifiedBy>Administrator</cp:lastModifiedBy>
  <cp:revision>717</cp:revision>
  <dcterms:created xsi:type="dcterms:W3CDTF">2017-04-08T12:39:30Z</dcterms:created>
  <dcterms:modified xsi:type="dcterms:W3CDTF">2022-10-07T03:00:49Z</dcterms:modified>
</cp:coreProperties>
</file>